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0" r:id="rId1"/>
  </p:sldMasterIdLst>
  <p:notesMasterIdLst>
    <p:notesMasterId r:id="rId15"/>
  </p:notesMasterIdLst>
  <p:sldIdLst>
    <p:sldId id="256" r:id="rId2"/>
    <p:sldId id="257" r:id="rId3"/>
    <p:sldId id="259" r:id="rId4"/>
    <p:sldId id="258" r:id="rId5"/>
    <p:sldId id="260" r:id="rId6"/>
    <p:sldId id="261" r:id="rId7"/>
    <p:sldId id="262" r:id="rId8"/>
    <p:sldId id="263" r:id="rId9"/>
    <p:sldId id="264" r:id="rId10"/>
    <p:sldId id="265" r:id="rId11"/>
    <p:sldId id="267" r:id="rId12"/>
    <p:sldId id="266"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4660"/>
  </p:normalViewPr>
  <p:slideViewPr>
    <p:cSldViewPr snapToGrid="0">
      <p:cViewPr>
        <p:scale>
          <a:sx n="71" d="100"/>
          <a:sy n="71" d="100"/>
        </p:scale>
        <p:origin x="630"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748121-D267-4BEF-A872-D3506B194291}" type="datetimeFigureOut">
              <a:rPr lang="en-GB" smtClean="0"/>
              <a:t>08/11/2025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30764B-CDC5-4297-BBF3-81E6C6A28811}" type="slidenum">
              <a:rPr lang="en-GB" smtClean="0"/>
              <a:t>‹#›</a:t>
            </a:fld>
            <a:endParaRPr lang="en-GB"/>
          </a:p>
        </p:txBody>
      </p:sp>
    </p:spTree>
    <p:extLst>
      <p:ext uri="{BB962C8B-B14F-4D97-AF65-F5344CB8AC3E}">
        <p14:creationId xmlns:p14="http://schemas.microsoft.com/office/powerpoint/2010/main" val="3124122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30764B-CDC5-4297-BBF3-81E6C6A28811}" type="slidenum">
              <a:rPr lang="en-GB" smtClean="0"/>
              <a:t>2</a:t>
            </a:fld>
            <a:endParaRPr lang="en-GB"/>
          </a:p>
        </p:txBody>
      </p:sp>
    </p:spTree>
    <p:extLst>
      <p:ext uri="{BB962C8B-B14F-4D97-AF65-F5344CB8AC3E}">
        <p14:creationId xmlns:p14="http://schemas.microsoft.com/office/powerpoint/2010/main" val="37175178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30764B-CDC5-4297-BBF3-81E6C6A28811}" type="slidenum">
              <a:rPr lang="en-GB" smtClean="0"/>
              <a:t>6</a:t>
            </a:fld>
            <a:endParaRPr lang="en-GB"/>
          </a:p>
        </p:txBody>
      </p:sp>
    </p:spTree>
    <p:extLst>
      <p:ext uri="{BB962C8B-B14F-4D97-AF65-F5344CB8AC3E}">
        <p14:creationId xmlns:p14="http://schemas.microsoft.com/office/powerpoint/2010/main" val="31623584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11/8/2025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215126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11/8/2025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160257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11/8/2025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70652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11/8/2025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54056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11/8/2025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4617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11/8/2025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760052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11/8/2025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606327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11/8/2025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586750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11/8/2025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171674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11/8/2025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155308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11/8/2025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280502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24000">
              <a:schemeClr val="bg1"/>
            </a:gs>
            <a:gs pos="85000">
              <a:schemeClr val="bg1">
                <a:lumMod val="75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11/8/2025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355921708"/>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s>
</file>

<file path=ppt/slides/_rels/slide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6.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4.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6.xml"/><Relationship Id="rId5" Type="http://schemas.openxmlformats.org/officeDocument/2006/relationships/image" Target="../media/image34.png"/><Relationship Id="rId4" Type="http://schemas.openxmlformats.org/officeDocument/2006/relationships/image" Target="../media/image33.png"/></Relationships>
</file>

<file path=ppt/slides/_rels/slide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6.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6.xml"/><Relationship Id="rId5" Type="http://schemas.openxmlformats.org/officeDocument/2006/relationships/image" Target="../media/image45.png"/><Relationship Id="rId4" Type="http://schemas.openxmlformats.org/officeDocument/2006/relationships/image" Target="../media/image44.png"/></Relationships>
</file>

<file path=ppt/slides/_rels/slide1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6.xml"/><Relationship Id="rId4" Type="http://schemas.openxmlformats.org/officeDocument/2006/relationships/image" Target="../media/image48.png"/></Relationships>
</file>

<file path=ppt/slides/_rels/slide1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Top view of wood desk with the plant, white keyboard, coffee in a white mug, notebook, and pen">
            <a:extLst>
              <a:ext uri="{FF2B5EF4-FFF2-40B4-BE49-F238E27FC236}">
                <a16:creationId xmlns:a16="http://schemas.microsoft.com/office/drawing/2014/main" id="{89CC9223-812A-126D-3F36-83727D140A33}"/>
              </a:ext>
            </a:extLst>
          </p:cNvPr>
          <p:cNvPicPr>
            <a:picLocks noChangeAspect="1"/>
          </p:cNvPicPr>
          <p:nvPr/>
        </p:nvPicPr>
        <p:blipFill>
          <a:blip r:embed="rId2">
            <a:alphaModFix amt="60000"/>
          </a:blip>
          <a:srcRect t="1474" b="15501"/>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C39CC11-AC47-FBB5-B2AB-5D5303312D87}"/>
              </a:ext>
            </a:extLst>
          </p:cNvPr>
          <p:cNvSpPr>
            <a:spLocks noGrp="1"/>
          </p:cNvSpPr>
          <p:nvPr>
            <p:ph type="ctrTitle"/>
          </p:nvPr>
        </p:nvSpPr>
        <p:spPr>
          <a:xfrm>
            <a:off x="2301923" y="1482602"/>
            <a:ext cx="7588155" cy="2236264"/>
          </a:xfrm>
        </p:spPr>
        <p:txBody>
          <a:bodyPr>
            <a:normAutofit/>
          </a:bodyPr>
          <a:lstStyle/>
          <a:p>
            <a:r>
              <a:rPr lang="en-GB" sz="5400" dirty="0">
                <a:solidFill>
                  <a:srgbClr val="FFFFFF"/>
                </a:solidFill>
              </a:rPr>
              <a:t>Business Plan</a:t>
            </a:r>
          </a:p>
        </p:txBody>
      </p:sp>
      <p:sp>
        <p:nvSpPr>
          <p:cNvPr id="3" name="Subtitle 2">
            <a:extLst>
              <a:ext uri="{FF2B5EF4-FFF2-40B4-BE49-F238E27FC236}">
                <a16:creationId xmlns:a16="http://schemas.microsoft.com/office/drawing/2014/main" id="{3FCF341E-B0BE-658A-5DDC-4C9EBC961BEA}"/>
              </a:ext>
            </a:extLst>
          </p:cNvPr>
          <p:cNvSpPr>
            <a:spLocks noGrp="1"/>
          </p:cNvSpPr>
          <p:nvPr>
            <p:ph type="subTitle" idx="1"/>
          </p:nvPr>
        </p:nvSpPr>
        <p:spPr>
          <a:xfrm>
            <a:off x="2301923" y="3793937"/>
            <a:ext cx="7588155" cy="1414091"/>
          </a:xfrm>
        </p:spPr>
        <p:txBody>
          <a:bodyPr>
            <a:normAutofit/>
          </a:bodyPr>
          <a:lstStyle/>
          <a:p>
            <a:r>
              <a:rPr lang="en-GB" sz="2200" dirty="0">
                <a:solidFill>
                  <a:srgbClr val="FFFFFF"/>
                </a:solidFill>
              </a:rPr>
              <a:t>SMAKI POLSKI </a:t>
            </a:r>
          </a:p>
        </p:txBody>
      </p:sp>
      <p:pic>
        <p:nvPicPr>
          <p:cNvPr id="12" name="Picture 11">
            <a:extLst>
              <a:ext uri="{FF2B5EF4-FFF2-40B4-BE49-F238E27FC236}">
                <a16:creationId xmlns:a16="http://schemas.microsoft.com/office/drawing/2014/main" id="{D201F128-47FF-AF88-46E0-55BB679C4C2C}"/>
              </a:ext>
            </a:extLst>
          </p:cNvPr>
          <p:cNvPicPr>
            <a:picLocks noChangeAspect="1"/>
          </p:cNvPicPr>
          <p:nvPr/>
        </p:nvPicPr>
        <p:blipFill>
          <a:blip r:embed="rId3"/>
          <a:stretch>
            <a:fillRect/>
          </a:stretch>
        </p:blipFill>
        <p:spPr>
          <a:xfrm>
            <a:off x="294836" y="109183"/>
            <a:ext cx="1139046" cy="1139046"/>
          </a:xfrm>
          <a:prstGeom prst="rect">
            <a:avLst/>
          </a:prstGeom>
        </p:spPr>
      </p:pic>
      <p:pic>
        <p:nvPicPr>
          <p:cNvPr id="14" name="Picture 13">
            <a:extLst>
              <a:ext uri="{FF2B5EF4-FFF2-40B4-BE49-F238E27FC236}">
                <a16:creationId xmlns:a16="http://schemas.microsoft.com/office/drawing/2014/main" id="{2677FC7D-EC4D-E446-68C7-A245FFF2C432}"/>
              </a:ext>
            </a:extLst>
          </p:cNvPr>
          <p:cNvPicPr>
            <a:picLocks noChangeAspect="1"/>
          </p:cNvPicPr>
          <p:nvPr/>
        </p:nvPicPr>
        <p:blipFill>
          <a:blip r:embed="rId4"/>
          <a:stretch>
            <a:fillRect/>
          </a:stretch>
        </p:blipFill>
        <p:spPr>
          <a:xfrm>
            <a:off x="384520" y="1163820"/>
            <a:ext cx="988379" cy="988379"/>
          </a:xfrm>
          <a:prstGeom prst="rect">
            <a:avLst/>
          </a:prstGeom>
        </p:spPr>
      </p:pic>
      <p:sp>
        <p:nvSpPr>
          <p:cNvPr id="8" name="TextBox 7">
            <a:extLst>
              <a:ext uri="{FF2B5EF4-FFF2-40B4-BE49-F238E27FC236}">
                <a16:creationId xmlns:a16="http://schemas.microsoft.com/office/drawing/2014/main" id="{F1B2DD26-8217-AB3D-F2F7-3724A2C9CA6E}"/>
              </a:ext>
            </a:extLst>
          </p:cNvPr>
          <p:cNvSpPr txBox="1"/>
          <p:nvPr/>
        </p:nvSpPr>
        <p:spPr>
          <a:xfrm>
            <a:off x="384519" y="4601303"/>
            <a:ext cx="9660433" cy="1938992"/>
          </a:xfrm>
          <a:prstGeom prst="rect">
            <a:avLst/>
          </a:prstGeom>
          <a:noFill/>
        </p:spPr>
        <p:txBody>
          <a:bodyPr wrap="square" rtlCol="0">
            <a:spAutoFit/>
          </a:bodyPr>
          <a:lstStyle/>
          <a:p>
            <a:r>
              <a:rPr lang="en-GB" sz="2400" b="1" dirty="0"/>
              <a:t>Module: Enterprise and Entrepreneurship </a:t>
            </a:r>
          </a:p>
          <a:p>
            <a:r>
              <a:rPr lang="en-GB" sz="2400" b="1" dirty="0"/>
              <a:t>Module Code: LCLM4006 C2 Assignment</a:t>
            </a:r>
          </a:p>
          <a:p>
            <a:r>
              <a:rPr lang="en-GB" sz="2400" b="1" dirty="0"/>
              <a:t>Assignment Title: Individual Written Business Plan Presentation</a:t>
            </a:r>
          </a:p>
          <a:p>
            <a:r>
              <a:rPr lang="en-GB" sz="2400" b="1" dirty="0"/>
              <a:t>Lecture Name: </a:t>
            </a:r>
            <a:r>
              <a:rPr lang="en-GB" sz="2400" b="1" dirty="0" err="1"/>
              <a:t>Fouziya</a:t>
            </a:r>
            <a:r>
              <a:rPr lang="en-GB" sz="2400" b="1" dirty="0"/>
              <a:t> Farheen </a:t>
            </a:r>
          </a:p>
          <a:p>
            <a:r>
              <a:rPr lang="en-GB" sz="2400" b="1" dirty="0"/>
              <a:t>Student Name / Number: Anna Ceterska /2419946</a:t>
            </a:r>
          </a:p>
        </p:txBody>
      </p:sp>
    </p:spTree>
    <p:extLst>
      <p:ext uri="{BB962C8B-B14F-4D97-AF65-F5344CB8AC3E}">
        <p14:creationId xmlns:p14="http://schemas.microsoft.com/office/powerpoint/2010/main" val="77334340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32000">
              <a:schemeClr val="bg1"/>
            </a:gs>
            <a:gs pos="85000">
              <a:schemeClr val="bg1">
                <a:lumMod val="75000"/>
              </a:schemeClr>
            </a:gs>
          </a:gsLst>
          <a:lin ang="5400000" scaled="1"/>
          <a:tileRect/>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0FAEEF4-0808-6BDC-E522-DCF111D351E0}"/>
              </a:ext>
            </a:extLst>
          </p:cNvPr>
          <p:cNvSpPr>
            <a:spLocks noGrp="1"/>
          </p:cNvSpPr>
          <p:nvPr>
            <p:ph type="title"/>
          </p:nvPr>
        </p:nvSpPr>
        <p:spPr>
          <a:xfrm>
            <a:off x="0" y="577048"/>
            <a:ext cx="12011486" cy="5663953"/>
          </a:xfrm>
        </p:spPr>
        <p:txBody>
          <a:bodyPr>
            <a:normAutofit/>
          </a:bodyPr>
          <a:lstStyle/>
          <a:p>
            <a:br>
              <a:rPr lang="en-GB" sz="2800" b="0" dirty="0">
                <a:latin typeface="Arial" panose="020B0604020202020204" pitchFamily="34" charset="0"/>
                <a:cs typeface="Arial" panose="020B0604020202020204" pitchFamily="34" charset="0"/>
              </a:rPr>
            </a:br>
            <a:r>
              <a:rPr lang="en-GB" sz="2800" b="0"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Overview of the Business Idea</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a:t>
            </a:r>
            <a:br>
              <a:rPr lang="en-GB" sz="2800" dirty="0">
                <a:latin typeface="Arial" panose="020B0604020202020204" pitchFamily="34" charset="0"/>
                <a:cs typeface="Arial" panose="020B0604020202020204" pitchFamily="34" charset="0"/>
              </a:rPr>
            </a:br>
            <a:br>
              <a:rPr lang="en-GB" sz="28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 </a:t>
            </a:r>
            <a:r>
              <a:rPr lang="en-GB" sz="2000" b="0" dirty="0" err="1">
                <a:latin typeface="Arial" panose="020B0604020202020204" pitchFamily="34" charset="0"/>
                <a:cs typeface="Arial" panose="020B0604020202020204" pitchFamily="34" charset="0"/>
              </a:rPr>
              <a:t>Smaki</a:t>
            </a:r>
            <a:r>
              <a:rPr lang="en-GB" sz="2000" b="0" dirty="0">
                <a:latin typeface="Arial" panose="020B0604020202020204" pitchFamily="34" charset="0"/>
                <a:cs typeface="Arial" panose="020B0604020202020204" pitchFamily="34" charset="0"/>
              </a:rPr>
              <a:t> Polski (Tastes of Poland)  - a Polish delicatessen based in the UK.</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 Offers hand made, traditional Polish dishes made from authentic recipes.</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 Operates through a small physical location online platforms (delivery and partnerships).</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 Product : pierogi, stuffed cabbage rolls, soups and traditional ready meals.     </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endParaRPr lang="en-GB" sz="2000" b="0" dirty="0">
              <a:latin typeface="Arial" panose="020B0604020202020204" pitchFamily="34" charset="0"/>
              <a:cs typeface="Arial" panose="020B0604020202020204" pitchFamily="34" charset="0"/>
            </a:endParaRPr>
          </a:p>
        </p:txBody>
      </p:sp>
      <p:pic>
        <p:nvPicPr>
          <p:cNvPr id="17" name="Picture 16">
            <a:extLst>
              <a:ext uri="{FF2B5EF4-FFF2-40B4-BE49-F238E27FC236}">
                <a16:creationId xmlns:a16="http://schemas.microsoft.com/office/drawing/2014/main" id="{B8EB14F5-CB3D-C8E6-1289-B1CA513CF2A2}"/>
              </a:ext>
            </a:extLst>
          </p:cNvPr>
          <p:cNvPicPr>
            <a:picLocks noChangeAspect="1"/>
          </p:cNvPicPr>
          <p:nvPr/>
        </p:nvPicPr>
        <p:blipFill>
          <a:blip r:embed="rId3"/>
          <a:stretch>
            <a:fillRect/>
          </a:stretch>
        </p:blipFill>
        <p:spPr>
          <a:xfrm>
            <a:off x="9604799" y="1566562"/>
            <a:ext cx="2377907" cy="175674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2" name="Picture 21">
            <a:extLst>
              <a:ext uri="{FF2B5EF4-FFF2-40B4-BE49-F238E27FC236}">
                <a16:creationId xmlns:a16="http://schemas.microsoft.com/office/drawing/2014/main" id="{35CA1243-8F92-54F0-02F6-471CDE76B2C9}"/>
              </a:ext>
            </a:extLst>
          </p:cNvPr>
          <p:cNvPicPr>
            <a:picLocks noChangeAspect="1"/>
          </p:cNvPicPr>
          <p:nvPr/>
        </p:nvPicPr>
        <p:blipFill>
          <a:blip r:embed="rId4"/>
          <a:stretch>
            <a:fillRect/>
          </a:stretch>
        </p:blipFill>
        <p:spPr>
          <a:xfrm>
            <a:off x="5741894" y="188260"/>
            <a:ext cx="2010952" cy="147867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3" name="Picture 22">
            <a:extLst>
              <a:ext uri="{FF2B5EF4-FFF2-40B4-BE49-F238E27FC236}">
                <a16:creationId xmlns:a16="http://schemas.microsoft.com/office/drawing/2014/main" id="{666A4F19-1FDC-7E82-6B77-D471FC60C753}"/>
              </a:ext>
            </a:extLst>
          </p:cNvPr>
          <p:cNvPicPr>
            <a:picLocks noChangeAspect="1"/>
          </p:cNvPicPr>
          <p:nvPr/>
        </p:nvPicPr>
        <p:blipFill>
          <a:blip r:embed="rId5"/>
          <a:stretch>
            <a:fillRect/>
          </a:stretch>
        </p:blipFill>
        <p:spPr>
          <a:xfrm flipH="1">
            <a:off x="7449670" y="302677"/>
            <a:ext cx="2377907" cy="158999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4" name="Picture 23">
            <a:extLst>
              <a:ext uri="{FF2B5EF4-FFF2-40B4-BE49-F238E27FC236}">
                <a16:creationId xmlns:a16="http://schemas.microsoft.com/office/drawing/2014/main" id="{5E874ADC-5CDA-D49B-73B3-49D3541BF8F5}"/>
              </a:ext>
            </a:extLst>
          </p:cNvPr>
          <p:cNvPicPr>
            <a:picLocks noChangeAspect="1"/>
          </p:cNvPicPr>
          <p:nvPr/>
        </p:nvPicPr>
        <p:blipFill>
          <a:blip r:embed="rId6"/>
          <a:stretch>
            <a:fillRect/>
          </a:stretch>
        </p:blipFill>
        <p:spPr>
          <a:xfrm>
            <a:off x="1482411" y="5060435"/>
            <a:ext cx="1770849" cy="1180566"/>
          </a:xfrm>
          <a:prstGeom prst="rect">
            <a:avLst/>
          </a:prstGeom>
        </p:spPr>
      </p:pic>
      <p:pic>
        <p:nvPicPr>
          <p:cNvPr id="25" name="Picture 24">
            <a:extLst>
              <a:ext uri="{FF2B5EF4-FFF2-40B4-BE49-F238E27FC236}">
                <a16:creationId xmlns:a16="http://schemas.microsoft.com/office/drawing/2014/main" id="{7BE35822-5311-BD8E-EBE7-57F1678C5D3B}"/>
              </a:ext>
            </a:extLst>
          </p:cNvPr>
          <p:cNvPicPr>
            <a:picLocks noChangeAspect="1"/>
          </p:cNvPicPr>
          <p:nvPr/>
        </p:nvPicPr>
        <p:blipFill>
          <a:blip r:embed="rId7"/>
          <a:stretch>
            <a:fillRect/>
          </a:stretch>
        </p:blipFill>
        <p:spPr>
          <a:xfrm>
            <a:off x="180514" y="5529668"/>
            <a:ext cx="1766433" cy="1180566"/>
          </a:xfrm>
          <a:prstGeom prst="rect">
            <a:avLst/>
          </a:prstGeom>
        </p:spPr>
      </p:pic>
      <p:pic>
        <p:nvPicPr>
          <p:cNvPr id="26" name="Picture 25">
            <a:extLst>
              <a:ext uri="{FF2B5EF4-FFF2-40B4-BE49-F238E27FC236}">
                <a16:creationId xmlns:a16="http://schemas.microsoft.com/office/drawing/2014/main" id="{3E9599AE-CC25-71A5-B3A4-CEA19D2A2C86}"/>
              </a:ext>
            </a:extLst>
          </p:cNvPr>
          <p:cNvPicPr>
            <a:picLocks noChangeAspect="1"/>
          </p:cNvPicPr>
          <p:nvPr/>
        </p:nvPicPr>
        <p:blipFill>
          <a:blip r:embed="rId8"/>
          <a:stretch>
            <a:fillRect/>
          </a:stretch>
        </p:blipFill>
        <p:spPr>
          <a:xfrm flipH="1">
            <a:off x="3008304" y="5276536"/>
            <a:ext cx="1949589" cy="1433698"/>
          </a:xfrm>
          <a:prstGeom prst="rect">
            <a:avLst/>
          </a:prstGeom>
        </p:spPr>
      </p:pic>
      <p:pic>
        <p:nvPicPr>
          <p:cNvPr id="27" name="Picture 26">
            <a:extLst>
              <a:ext uri="{FF2B5EF4-FFF2-40B4-BE49-F238E27FC236}">
                <a16:creationId xmlns:a16="http://schemas.microsoft.com/office/drawing/2014/main" id="{E665DF7D-4F51-7F82-565C-5C8EBE38F1CD}"/>
              </a:ext>
            </a:extLst>
          </p:cNvPr>
          <p:cNvPicPr>
            <a:picLocks noChangeAspect="1"/>
          </p:cNvPicPr>
          <p:nvPr/>
        </p:nvPicPr>
        <p:blipFill>
          <a:blip r:embed="rId9"/>
          <a:stretch>
            <a:fillRect/>
          </a:stretch>
        </p:blipFill>
        <p:spPr>
          <a:xfrm>
            <a:off x="375082" y="4201924"/>
            <a:ext cx="1700025" cy="1133350"/>
          </a:xfrm>
          <a:prstGeom prst="rect">
            <a:avLst/>
          </a:prstGeom>
        </p:spPr>
      </p:pic>
      <p:pic>
        <p:nvPicPr>
          <p:cNvPr id="28" name="Picture 27">
            <a:extLst>
              <a:ext uri="{FF2B5EF4-FFF2-40B4-BE49-F238E27FC236}">
                <a16:creationId xmlns:a16="http://schemas.microsoft.com/office/drawing/2014/main" id="{6366E62D-FD9E-607A-7D73-FCFAA01F973B}"/>
              </a:ext>
            </a:extLst>
          </p:cNvPr>
          <p:cNvPicPr>
            <a:picLocks noChangeAspect="1"/>
          </p:cNvPicPr>
          <p:nvPr/>
        </p:nvPicPr>
        <p:blipFill>
          <a:blip r:embed="rId10"/>
          <a:stretch>
            <a:fillRect/>
          </a:stretch>
        </p:blipFill>
        <p:spPr>
          <a:xfrm>
            <a:off x="86858" y="3329458"/>
            <a:ext cx="1395553" cy="930369"/>
          </a:xfrm>
          <a:prstGeom prst="rect">
            <a:avLst/>
          </a:prstGeom>
        </p:spPr>
      </p:pic>
      <p:pic>
        <p:nvPicPr>
          <p:cNvPr id="29" name="Picture 28">
            <a:extLst>
              <a:ext uri="{FF2B5EF4-FFF2-40B4-BE49-F238E27FC236}">
                <a16:creationId xmlns:a16="http://schemas.microsoft.com/office/drawing/2014/main" id="{1DE86D6A-7AE0-D64E-3903-59EC537EA122}"/>
              </a:ext>
            </a:extLst>
          </p:cNvPr>
          <p:cNvPicPr>
            <a:picLocks noChangeAspect="1"/>
          </p:cNvPicPr>
          <p:nvPr/>
        </p:nvPicPr>
        <p:blipFill>
          <a:blip r:embed="rId11"/>
          <a:stretch>
            <a:fillRect/>
          </a:stretch>
        </p:blipFill>
        <p:spPr>
          <a:xfrm>
            <a:off x="4855503" y="5800244"/>
            <a:ext cx="1766433" cy="961415"/>
          </a:xfrm>
          <a:prstGeom prst="rect">
            <a:avLst/>
          </a:prstGeom>
        </p:spPr>
      </p:pic>
      <p:pic>
        <p:nvPicPr>
          <p:cNvPr id="30" name="Picture 29">
            <a:extLst>
              <a:ext uri="{FF2B5EF4-FFF2-40B4-BE49-F238E27FC236}">
                <a16:creationId xmlns:a16="http://schemas.microsoft.com/office/drawing/2014/main" id="{4419317D-C068-212C-8D5A-DA3BC918B49C}"/>
              </a:ext>
            </a:extLst>
          </p:cNvPr>
          <p:cNvPicPr>
            <a:picLocks noChangeAspect="1"/>
          </p:cNvPicPr>
          <p:nvPr/>
        </p:nvPicPr>
        <p:blipFill>
          <a:blip r:embed="rId12"/>
          <a:stretch>
            <a:fillRect/>
          </a:stretch>
        </p:blipFill>
        <p:spPr>
          <a:xfrm>
            <a:off x="9492130" y="188259"/>
            <a:ext cx="2226383" cy="137830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7542941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E80B531-8B2C-0D61-A3F7-94EBC4351BCE}"/>
              </a:ext>
            </a:extLst>
          </p:cNvPr>
          <p:cNvSpPr>
            <a:spLocks noGrp="1"/>
          </p:cNvSpPr>
          <p:nvPr>
            <p:ph type="title"/>
          </p:nvPr>
        </p:nvSpPr>
        <p:spPr>
          <a:xfrm>
            <a:off x="129654" y="241567"/>
            <a:ext cx="11516436" cy="6233160"/>
          </a:xfrm>
        </p:spPr>
        <p:txBody>
          <a:bodyPr>
            <a:normAutofit fontScale="90000"/>
          </a:bodyPr>
          <a:lstStyle/>
          <a:p>
            <a:br>
              <a:rPr lang="en-GB" dirty="0"/>
            </a:br>
            <a:r>
              <a:rPr lang="en-GB" dirty="0"/>
              <a:t>                </a:t>
            </a:r>
            <a:br>
              <a:rPr lang="en-GB" sz="31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a:t>
            </a:r>
            <a:r>
              <a:rPr lang="en-GB" sz="2200" b="0" dirty="0">
                <a:latin typeface="Arial" panose="020B0604020202020204" pitchFamily="34" charset="0"/>
                <a:cs typeface="Arial" panose="020B0604020202020204" pitchFamily="34" charset="0"/>
              </a:rPr>
              <a:t>* 614,000 Polish-born  residents in England and Wales (ONS,2023).</a:t>
            </a:r>
            <a:br>
              <a:rPr lang="en-GB" sz="2200" b="0" dirty="0">
                <a:latin typeface="Arial" panose="020B0604020202020204" pitchFamily="34" charset="0"/>
                <a:cs typeface="Arial" panose="020B0604020202020204" pitchFamily="34" charset="0"/>
              </a:rPr>
            </a:br>
            <a:br>
              <a:rPr lang="en-GB" sz="2200" b="0" dirty="0">
                <a:latin typeface="Arial" panose="020B0604020202020204" pitchFamily="34" charset="0"/>
                <a:cs typeface="Arial" panose="020B0604020202020204" pitchFamily="34" charset="0"/>
              </a:rPr>
            </a:br>
            <a:br>
              <a:rPr lang="en-GB" sz="2200" b="0" dirty="0">
                <a:latin typeface="Arial" panose="020B0604020202020204" pitchFamily="34" charset="0"/>
                <a:cs typeface="Arial" panose="020B0604020202020204" pitchFamily="34" charset="0"/>
              </a:rPr>
            </a:br>
            <a:r>
              <a:rPr lang="en-GB" sz="2200" b="0" dirty="0">
                <a:latin typeface="Arial" panose="020B0604020202020204" pitchFamily="34" charset="0"/>
                <a:cs typeface="Arial" panose="020B0604020202020204" pitchFamily="34" charset="0"/>
              </a:rPr>
              <a:t>       * Over 700,000 total Polish community members in the UK </a:t>
            </a:r>
            <a:br>
              <a:rPr lang="en-GB" sz="2200" b="0" dirty="0">
                <a:latin typeface="Arial" panose="020B0604020202020204" pitchFamily="34" charset="0"/>
                <a:cs typeface="Arial" panose="020B0604020202020204" pitchFamily="34" charset="0"/>
              </a:rPr>
            </a:br>
            <a:r>
              <a:rPr lang="en-GB" sz="2200" b="0" dirty="0">
                <a:latin typeface="Arial" panose="020B0604020202020204" pitchFamily="34" charset="0"/>
                <a:cs typeface="Arial" panose="020B0604020202020204" pitchFamily="34" charset="0"/>
              </a:rPr>
              <a:t>         (Polish Business Link, 2024).</a:t>
            </a:r>
            <a:br>
              <a:rPr lang="en-GB" sz="2200" b="0" dirty="0">
                <a:latin typeface="Arial" panose="020B0604020202020204" pitchFamily="34" charset="0"/>
                <a:cs typeface="Arial" panose="020B0604020202020204" pitchFamily="34" charset="0"/>
              </a:rPr>
            </a:br>
            <a:br>
              <a:rPr lang="en-GB" sz="2200" b="0" dirty="0">
                <a:latin typeface="Arial" panose="020B0604020202020204" pitchFamily="34" charset="0"/>
                <a:cs typeface="Arial" panose="020B0604020202020204" pitchFamily="34" charset="0"/>
              </a:rPr>
            </a:br>
            <a:r>
              <a:rPr lang="en-GB" sz="2200" b="0" dirty="0">
                <a:latin typeface="Arial" panose="020B0604020202020204" pitchFamily="34" charset="0"/>
                <a:cs typeface="Arial" panose="020B0604020202020204" pitchFamily="34" charset="0"/>
              </a:rPr>
              <a:t>       * Shortage of authentic Polish restaurants and delis. </a:t>
            </a:r>
            <a:br>
              <a:rPr lang="en-GB" sz="2200" b="0" dirty="0">
                <a:latin typeface="Arial" panose="020B0604020202020204" pitchFamily="34" charset="0"/>
                <a:cs typeface="Arial" panose="020B0604020202020204" pitchFamily="34" charset="0"/>
              </a:rPr>
            </a:br>
            <a:br>
              <a:rPr lang="en-GB" sz="2200" b="0" dirty="0">
                <a:latin typeface="Arial" panose="020B0604020202020204" pitchFamily="34" charset="0"/>
                <a:cs typeface="Arial" panose="020B0604020202020204" pitchFamily="34" charset="0"/>
              </a:rPr>
            </a:br>
            <a:br>
              <a:rPr lang="en-GB" sz="2200" b="0" dirty="0">
                <a:latin typeface="Arial" panose="020B0604020202020204" pitchFamily="34" charset="0"/>
                <a:cs typeface="Arial" panose="020B0604020202020204" pitchFamily="34" charset="0"/>
              </a:rPr>
            </a:br>
            <a:r>
              <a:rPr lang="en-GB" sz="2200" b="0" dirty="0">
                <a:latin typeface="Arial" panose="020B0604020202020204" pitchFamily="34" charset="0"/>
                <a:cs typeface="Arial" panose="020B0604020202020204" pitchFamily="34" charset="0"/>
              </a:rPr>
              <a:t>       * UK ethnic food market growing at ¬ 7% annually (Credence Research, 2024). </a:t>
            </a:r>
            <a:br>
              <a:rPr lang="en-GB" sz="2200" b="0" dirty="0">
                <a:latin typeface="Arial" panose="020B0604020202020204" pitchFamily="34" charset="0"/>
                <a:cs typeface="Arial" panose="020B0604020202020204" pitchFamily="34" charset="0"/>
              </a:rPr>
            </a:br>
            <a:br>
              <a:rPr lang="en-GB" sz="2200" b="0" dirty="0">
                <a:latin typeface="Arial" panose="020B0604020202020204" pitchFamily="34" charset="0"/>
                <a:cs typeface="Arial" panose="020B0604020202020204" pitchFamily="34" charset="0"/>
              </a:rPr>
            </a:br>
            <a:br>
              <a:rPr lang="en-GB" sz="2200" b="0" dirty="0">
                <a:latin typeface="Arial" panose="020B0604020202020204" pitchFamily="34" charset="0"/>
                <a:cs typeface="Arial" panose="020B0604020202020204" pitchFamily="34" charset="0"/>
              </a:rPr>
            </a:br>
            <a:r>
              <a:rPr lang="en-GB" sz="2200" b="0" dirty="0">
                <a:latin typeface="Arial" panose="020B0604020202020204" pitchFamily="34" charset="0"/>
                <a:cs typeface="Arial" panose="020B0604020202020204" pitchFamily="34" charset="0"/>
              </a:rPr>
              <a:t>       * Increasing demand for authentic, home-style food among British consumers. </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a:t>
            </a:r>
          </a:p>
        </p:txBody>
      </p:sp>
      <p:sp>
        <p:nvSpPr>
          <p:cNvPr id="5" name="TextBox 4">
            <a:extLst>
              <a:ext uri="{FF2B5EF4-FFF2-40B4-BE49-F238E27FC236}">
                <a16:creationId xmlns:a16="http://schemas.microsoft.com/office/drawing/2014/main" id="{352499B2-0C0F-E6F3-B965-F6FCB439FA53}"/>
              </a:ext>
            </a:extLst>
          </p:cNvPr>
          <p:cNvSpPr txBox="1"/>
          <p:nvPr/>
        </p:nvSpPr>
        <p:spPr>
          <a:xfrm>
            <a:off x="1228299" y="383273"/>
            <a:ext cx="8666328" cy="861774"/>
          </a:xfrm>
          <a:prstGeom prst="rect">
            <a:avLst/>
          </a:prstGeom>
          <a:noFill/>
        </p:spPr>
        <p:txBody>
          <a:bodyPr wrap="square" rtlCol="0">
            <a:spAutoFit/>
          </a:bodyPr>
          <a:lstStyle/>
          <a:p>
            <a:br>
              <a:rPr lang="en-GB" dirty="0"/>
            </a:br>
            <a:r>
              <a:rPr lang="en-GB" dirty="0"/>
              <a:t>               </a:t>
            </a:r>
            <a:r>
              <a:rPr lang="en-GB" sz="3200" b="1" dirty="0"/>
              <a:t> </a:t>
            </a:r>
            <a:r>
              <a:rPr lang="en-GB" sz="2800" b="1" dirty="0"/>
              <a:t>Relevance of the Business Idea </a:t>
            </a:r>
          </a:p>
        </p:txBody>
      </p:sp>
      <p:pic>
        <p:nvPicPr>
          <p:cNvPr id="8" name="Picture 7">
            <a:extLst>
              <a:ext uri="{FF2B5EF4-FFF2-40B4-BE49-F238E27FC236}">
                <a16:creationId xmlns:a16="http://schemas.microsoft.com/office/drawing/2014/main" id="{F2229943-E783-16FD-BAF4-FA7F270463C4}"/>
              </a:ext>
            </a:extLst>
          </p:cNvPr>
          <p:cNvPicPr>
            <a:picLocks noChangeAspect="1"/>
          </p:cNvPicPr>
          <p:nvPr/>
        </p:nvPicPr>
        <p:blipFill>
          <a:blip r:embed="rId2"/>
          <a:stretch>
            <a:fillRect/>
          </a:stretch>
        </p:blipFill>
        <p:spPr>
          <a:xfrm rot="21258014">
            <a:off x="937327" y="5387819"/>
            <a:ext cx="2191068" cy="1325164"/>
          </a:xfrm>
          <a:prstGeom prst="rect">
            <a:avLst/>
          </a:prstGeom>
        </p:spPr>
      </p:pic>
      <p:pic>
        <p:nvPicPr>
          <p:cNvPr id="9" name="Picture 8">
            <a:extLst>
              <a:ext uri="{FF2B5EF4-FFF2-40B4-BE49-F238E27FC236}">
                <a16:creationId xmlns:a16="http://schemas.microsoft.com/office/drawing/2014/main" id="{E5313CB0-47FE-E6B7-43DC-9B8FFDDAD297}"/>
              </a:ext>
            </a:extLst>
          </p:cNvPr>
          <p:cNvPicPr>
            <a:picLocks noChangeAspect="1"/>
          </p:cNvPicPr>
          <p:nvPr/>
        </p:nvPicPr>
        <p:blipFill>
          <a:blip r:embed="rId3"/>
          <a:stretch>
            <a:fillRect/>
          </a:stretch>
        </p:blipFill>
        <p:spPr>
          <a:xfrm rot="21139917">
            <a:off x="3521007" y="5362211"/>
            <a:ext cx="2061990" cy="1376379"/>
          </a:xfrm>
          <a:prstGeom prst="rect">
            <a:avLst/>
          </a:prstGeom>
        </p:spPr>
      </p:pic>
      <p:pic>
        <p:nvPicPr>
          <p:cNvPr id="10" name="Picture 9">
            <a:extLst>
              <a:ext uri="{FF2B5EF4-FFF2-40B4-BE49-F238E27FC236}">
                <a16:creationId xmlns:a16="http://schemas.microsoft.com/office/drawing/2014/main" id="{29F53AEF-6A6C-62EC-7F16-E63E51CCFD9B}"/>
              </a:ext>
            </a:extLst>
          </p:cNvPr>
          <p:cNvPicPr>
            <a:picLocks noChangeAspect="1"/>
          </p:cNvPicPr>
          <p:nvPr/>
        </p:nvPicPr>
        <p:blipFill>
          <a:blip r:embed="rId4"/>
          <a:stretch>
            <a:fillRect/>
          </a:stretch>
        </p:blipFill>
        <p:spPr>
          <a:xfrm rot="345363">
            <a:off x="6153260" y="5387819"/>
            <a:ext cx="2064568" cy="1376379"/>
          </a:xfrm>
          <a:prstGeom prst="rect">
            <a:avLst/>
          </a:prstGeom>
        </p:spPr>
      </p:pic>
      <p:pic>
        <p:nvPicPr>
          <p:cNvPr id="11" name="Picture 10">
            <a:extLst>
              <a:ext uri="{FF2B5EF4-FFF2-40B4-BE49-F238E27FC236}">
                <a16:creationId xmlns:a16="http://schemas.microsoft.com/office/drawing/2014/main" id="{762400D6-B35F-98D3-7F92-9E3F73E14D50}"/>
              </a:ext>
            </a:extLst>
          </p:cNvPr>
          <p:cNvPicPr>
            <a:picLocks noChangeAspect="1"/>
          </p:cNvPicPr>
          <p:nvPr/>
        </p:nvPicPr>
        <p:blipFill>
          <a:blip r:embed="rId5"/>
          <a:stretch>
            <a:fillRect/>
          </a:stretch>
        </p:blipFill>
        <p:spPr>
          <a:xfrm>
            <a:off x="9390782" y="219498"/>
            <a:ext cx="2439552" cy="3253822"/>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2" name="Picture 11">
            <a:extLst>
              <a:ext uri="{FF2B5EF4-FFF2-40B4-BE49-F238E27FC236}">
                <a16:creationId xmlns:a16="http://schemas.microsoft.com/office/drawing/2014/main" id="{8615D52A-19A1-B80D-B51F-980A8D569113}"/>
              </a:ext>
            </a:extLst>
          </p:cNvPr>
          <p:cNvPicPr>
            <a:picLocks noChangeAspect="1"/>
          </p:cNvPicPr>
          <p:nvPr/>
        </p:nvPicPr>
        <p:blipFill>
          <a:blip r:embed="rId6"/>
          <a:stretch>
            <a:fillRect/>
          </a:stretch>
        </p:blipFill>
        <p:spPr>
          <a:xfrm rot="461468">
            <a:off x="8670994" y="5362212"/>
            <a:ext cx="2061990" cy="1376379"/>
          </a:xfrm>
          <a:prstGeom prst="rect">
            <a:avLst/>
          </a:prstGeom>
        </p:spPr>
      </p:pic>
    </p:spTree>
    <p:extLst>
      <p:ext uri="{BB962C8B-B14F-4D97-AF65-F5344CB8AC3E}">
        <p14:creationId xmlns:p14="http://schemas.microsoft.com/office/powerpoint/2010/main" val="4361341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26539-8C99-4AFB-20F1-27BD5906B507}"/>
              </a:ext>
            </a:extLst>
          </p:cNvPr>
          <p:cNvSpPr>
            <a:spLocks noGrp="1"/>
          </p:cNvSpPr>
          <p:nvPr>
            <p:ph type="title" idx="4294967295"/>
          </p:nvPr>
        </p:nvSpPr>
        <p:spPr>
          <a:xfrm>
            <a:off x="0" y="819150"/>
            <a:ext cx="10347325" cy="5813425"/>
          </a:xfrm>
        </p:spPr>
        <p:txBody>
          <a:bodyPr>
            <a:normAutofit/>
          </a:bodyPr>
          <a:lstStyle/>
          <a:p>
            <a:r>
              <a:rPr lang="en-GB" dirty="0"/>
              <a:t>                 </a:t>
            </a:r>
            <a:br>
              <a:rPr lang="en-GB" sz="2800" dirty="0">
                <a:latin typeface="Arial" panose="020B0604020202020204" pitchFamily="34" charset="0"/>
                <a:cs typeface="Arial" panose="020B0604020202020204" pitchFamily="34" charset="0"/>
              </a:rPr>
            </a:br>
            <a:br>
              <a:rPr lang="en-GB" sz="31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 </a:t>
            </a:r>
            <a:r>
              <a:rPr lang="en-GB" sz="2000" b="0" dirty="0">
                <a:latin typeface="Arial" panose="020B0604020202020204" pitchFamily="34" charset="0"/>
                <a:cs typeface="Arial" panose="020B0604020202020204" pitchFamily="34" charset="0"/>
              </a:rPr>
              <a:t>Handmade, fresh dishes not factory-made or frozen.</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 Traditional Polish recipes and ingredients. </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 Healthy, preservative-free product. </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 Online availability and home delivery. </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 Authenticity + Freshness + Convenience = Market Advantage.   </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endParaRPr lang="en-GB" sz="2000" dirty="0"/>
          </a:p>
        </p:txBody>
      </p:sp>
      <p:sp>
        <p:nvSpPr>
          <p:cNvPr id="5" name="TextBox 4">
            <a:extLst>
              <a:ext uri="{FF2B5EF4-FFF2-40B4-BE49-F238E27FC236}">
                <a16:creationId xmlns:a16="http://schemas.microsoft.com/office/drawing/2014/main" id="{AD2239EC-1A67-1AE9-3695-2BABBB3BAF6D}"/>
              </a:ext>
            </a:extLst>
          </p:cNvPr>
          <p:cNvSpPr txBox="1"/>
          <p:nvPr/>
        </p:nvSpPr>
        <p:spPr>
          <a:xfrm rot="10800000" flipV="1">
            <a:off x="1990299" y="559888"/>
            <a:ext cx="7567683" cy="954107"/>
          </a:xfrm>
          <a:prstGeom prst="rect">
            <a:avLst/>
          </a:prstGeom>
          <a:noFill/>
        </p:spPr>
        <p:txBody>
          <a:bodyPr wrap="square">
            <a:spAutoFit/>
          </a:bodyPr>
          <a:lstStyle/>
          <a:p>
            <a:r>
              <a:rPr lang="en-GB" sz="2800" b="1" dirty="0">
                <a:latin typeface="Arial" panose="020B0604020202020204" pitchFamily="34" charset="0"/>
                <a:cs typeface="Arial" panose="020B0604020202020204" pitchFamily="34" charset="0"/>
              </a:rPr>
              <a:t>Unique Selling Proposition (USP)</a:t>
            </a: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 </a:t>
            </a:r>
          </a:p>
        </p:txBody>
      </p:sp>
      <p:pic>
        <p:nvPicPr>
          <p:cNvPr id="6" name="Picture 5">
            <a:extLst>
              <a:ext uri="{FF2B5EF4-FFF2-40B4-BE49-F238E27FC236}">
                <a16:creationId xmlns:a16="http://schemas.microsoft.com/office/drawing/2014/main" id="{D795EFD2-7601-A8AC-ECAD-3A8F29309230}"/>
              </a:ext>
            </a:extLst>
          </p:cNvPr>
          <p:cNvPicPr>
            <a:picLocks noChangeAspect="1"/>
          </p:cNvPicPr>
          <p:nvPr/>
        </p:nvPicPr>
        <p:blipFill>
          <a:blip r:embed="rId2"/>
          <a:stretch>
            <a:fillRect/>
          </a:stretch>
        </p:blipFill>
        <p:spPr>
          <a:xfrm>
            <a:off x="7113436" y="1631409"/>
            <a:ext cx="2267379" cy="2267379"/>
          </a:xfrm>
          <a:prstGeom prst="ellipse">
            <a:avLst/>
          </a:prstGeom>
          <a:ln>
            <a:noFill/>
          </a:ln>
          <a:effectLst>
            <a:softEdge rad="112500"/>
          </a:effectLst>
        </p:spPr>
      </p:pic>
      <p:pic>
        <p:nvPicPr>
          <p:cNvPr id="7" name="Picture 6">
            <a:extLst>
              <a:ext uri="{FF2B5EF4-FFF2-40B4-BE49-F238E27FC236}">
                <a16:creationId xmlns:a16="http://schemas.microsoft.com/office/drawing/2014/main" id="{82C9E644-74D0-3EC9-4C3E-A543F90E916C}"/>
              </a:ext>
            </a:extLst>
          </p:cNvPr>
          <p:cNvPicPr>
            <a:picLocks noChangeAspect="1"/>
          </p:cNvPicPr>
          <p:nvPr/>
        </p:nvPicPr>
        <p:blipFill>
          <a:blip r:embed="rId3"/>
          <a:stretch>
            <a:fillRect/>
          </a:stretch>
        </p:blipFill>
        <p:spPr>
          <a:xfrm>
            <a:off x="9380815" y="2392172"/>
            <a:ext cx="2317852" cy="2267379"/>
          </a:xfrm>
          <a:prstGeom prst="ellipse">
            <a:avLst/>
          </a:prstGeom>
          <a:ln>
            <a:noFill/>
          </a:ln>
          <a:effectLst>
            <a:softEdge rad="112500"/>
          </a:effectLst>
        </p:spPr>
      </p:pic>
      <p:pic>
        <p:nvPicPr>
          <p:cNvPr id="9" name="Picture 8">
            <a:extLst>
              <a:ext uri="{FF2B5EF4-FFF2-40B4-BE49-F238E27FC236}">
                <a16:creationId xmlns:a16="http://schemas.microsoft.com/office/drawing/2014/main" id="{18D85868-1A20-BF95-D45B-42E7AFD9811C}"/>
              </a:ext>
            </a:extLst>
          </p:cNvPr>
          <p:cNvPicPr>
            <a:picLocks noChangeAspect="1"/>
          </p:cNvPicPr>
          <p:nvPr/>
        </p:nvPicPr>
        <p:blipFill>
          <a:blip r:embed="rId4"/>
          <a:stretch>
            <a:fillRect/>
          </a:stretch>
        </p:blipFill>
        <p:spPr>
          <a:xfrm>
            <a:off x="8976443" y="140104"/>
            <a:ext cx="2267379" cy="2267379"/>
          </a:xfrm>
          <a:prstGeom prst="ellipse">
            <a:avLst/>
          </a:prstGeom>
          <a:ln>
            <a:noFill/>
          </a:ln>
          <a:effectLst>
            <a:softEdge rad="112500"/>
          </a:effectLst>
        </p:spPr>
      </p:pic>
      <p:pic>
        <p:nvPicPr>
          <p:cNvPr id="10" name="Picture 9">
            <a:extLst>
              <a:ext uri="{FF2B5EF4-FFF2-40B4-BE49-F238E27FC236}">
                <a16:creationId xmlns:a16="http://schemas.microsoft.com/office/drawing/2014/main" id="{20A6B5B1-CF4B-E900-883D-1C265EE7D9EF}"/>
              </a:ext>
            </a:extLst>
          </p:cNvPr>
          <p:cNvPicPr>
            <a:picLocks noChangeAspect="1"/>
          </p:cNvPicPr>
          <p:nvPr/>
        </p:nvPicPr>
        <p:blipFill>
          <a:blip r:embed="rId5"/>
          <a:stretch>
            <a:fillRect/>
          </a:stretch>
        </p:blipFill>
        <p:spPr>
          <a:xfrm>
            <a:off x="4784583" y="5537727"/>
            <a:ext cx="1219200" cy="1219200"/>
          </a:xfrm>
          <a:prstGeom prst="rect">
            <a:avLst/>
          </a:prstGeom>
        </p:spPr>
      </p:pic>
      <p:pic>
        <p:nvPicPr>
          <p:cNvPr id="11" name="Picture 10">
            <a:extLst>
              <a:ext uri="{FF2B5EF4-FFF2-40B4-BE49-F238E27FC236}">
                <a16:creationId xmlns:a16="http://schemas.microsoft.com/office/drawing/2014/main" id="{A36ED9A8-4D26-5E6C-9D41-6D96041913EC}"/>
              </a:ext>
            </a:extLst>
          </p:cNvPr>
          <p:cNvPicPr>
            <a:picLocks noChangeAspect="1"/>
          </p:cNvPicPr>
          <p:nvPr/>
        </p:nvPicPr>
        <p:blipFill>
          <a:blip r:embed="rId6"/>
          <a:stretch>
            <a:fillRect/>
          </a:stretch>
        </p:blipFill>
        <p:spPr>
          <a:xfrm>
            <a:off x="1705387" y="5734822"/>
            <a:ext cx="1191664" cy="954109"/>
          </a:xfrm>
          <a:prstGeom prst="rect">
            <a:avLst/>
          </a:prstGeom>
        </p:spPr>
      </p:pic>
      <p:pic>
        <p:nvPicPr>
          <p:cNvPr id="12" name="Picture 11">
            <a:extLst>
              <a:ext uri="{FF2B5EF4-FFF2-40B4-BE49-F238E27FC236}">
                <a16:creationId xmlns:a16="http://schemas.microsoft.com/office/drawing/2014/main" id="{FDBB3055-F1DA-1CD6-6123-058C4B7464B9}"/>
              </a:ext>
            </a:extLst>
          </p:cNvPr>
          <p:cNvPicPr>
            <a:picLocks noChangeAspect="1"/>
          </p:cNvPicPr>
          <p:nvPr/>
        </p:nvPicPr>
        <p:blipFill>
          <a:blip r:embed="rId7"/>
          <a:stretch>
            <a:fillRect/>
          </a:stretch>
        </p:blipFill>
        <p:spPr>
          <a:xfrm>
            <a:off x="3318016" y="5777420"/>
            <a:ext cx="1103859" cy="1103859"/>
          </a:xfrm>
          <a:prstGeom prst="rect">
            <a:avLst/>
          </a:prstGeom>
        </p:spPr>
      </p:pic>
      <p:pic>
        <p:nvPicPr>
          <p:cNvPr id="14" name="Picture 13">
            <a:extLst>
              <a:ext uri="{FF2B5EF4-FFF2-40B4-BE49-F238E27FC236}">
                <a16:creationId xmlns:a16="http://schemas.microsoft.com/office/drawing/2014/main" id="{125D776E-45DB-4BFF-A43E-F89A9BAB875D}"/>
              </a:ext>
            </a:extLst>
          </p:cNvPr>
          <p:cNvPicPr>
            <a:picLocks noChangeAspect="1"/>
          </p:cNvPicPr>
          <p:nvPr/>
        </p:nvPicPr>
        <p:blipFill>
          <a:blip r:embed="rId8"/>
          <a:stretch>
            <a:fillRect/>
          </a:stretch>
        </p:blipFill>
        <p:spPr>
          <a:xfrm>
            <a:off x="135879" y="5526088"/>
            <a:ext cx="1219200" cy="1219200"/>
          </a:xfrm>
          <a:prstGeom prst="rect">
            <a:avLst/>
          </a:prstGeom>
        </p:spPr>
      </p:pic>
    </p:spTree>
    <p:extLst>
      <p:ext uri="{BB962C8B-B14F-4D97-AF65-F5344CB8AC3E}">
        <p14:creationId xmlns:p14="http://schemas.microsoft.com/office/powerpoint/2010/main" val="42523396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B96E9-4B8B-ACA6-DC6A-DEEA04C59EAE}"/>
              </a:ext>
            </a:extLst>
          </p:cNvPr>
          <p:cNvSpPr>
            <a:spLocks noGrp="1"/>
          </p:cNvSpPr>
          <p:nvPr>
            <p:ph type="title"/>
          </p:nvPr>
        </p:nvSpPr>
        <p:spPr>
          <a:xfrm>
            <a:off x="578011" y="458584"/>
            <a:ext cx="10653578" cy="6399415"/>
          </a:xfrm>
        </p:spPr>
        <p:txBody>
          <a:bodyPr>
            <a:normAutofit/>
          </a:bodyPr>
          <a:lstStyle/>
          <a:p>
            <a:r>
              <a:rPr lang="en-GB" sz="2800" dirty="0">
                <a:latin typeface="Arial" panose="020B0604020202020204" pitchFamily="34" charset="0"/>
                <a:cs typeface="Arial" panose="020B0604020202020204" pitchFamily="34" charset="0"/>
              </a:rPr>
              <a:t>                    Legal Format and Management</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Legal form : Private Limited Company (Ltd) – registered with Companies House.</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 Provides limited liability, professional image and growth flexibility. </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br>
              <a:rPr lang="en-GB" sz="2000" b="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Management Structure:</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 Owner / Menage: Operations, suppliers, compliance, marketing. </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 Cooks (2): Food preparation, hygiene, HACCP implementation. </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 Service / Delivery Assistant: Sales, packaging, customers service. </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 Accountant: Payroll, bookkeeping, financial reports.    </a:t>
            </a:r>
            <a:endParaRPr lang="en-GB" sz="28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F86DE1F5-C3E9-D322-10C0-1F3D9A1321D9}"/>
              </a:ext>
            </a:extLst>
          </p:cNvPr>
          <p:cNvPicPr>
            <a:picLocks noChangeAspect="1"/>
          </p:cNvPicPr>
          <p:nvPr/>
        </p:nvPicPr>
        <p:blipFill>
          <a:blip r:embed="rId2"/>
          <a:stretch>
            <a:fillRect/>
          </a:stretch>
        </p:blipFill>
        <p:spPr>
          <a:xfrm>
            <a:off x="8312727" y="1870859"/>
            <a:ext cx="3698570" cy="390945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409915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9F261-7963-7413-3E7C-FD249D915DEF}"/>
              </a:ext>
            </a:extLst>
          </p:cNvPr>
          <p:cNvSpPr>
            <a:spLocks noGrp="1"/>
          </p:cNvSpPr>
          <p:nvPr>
            <p:ph type="title"/>
          </p:nvPr>
        </p:nvSpPr>
        <p:spPr>
          <a:xfrm>
            <a:off x="612648" y="548639"/>
            <a:ext cx="10653578" cy="6184669"/>
          </a:xfrm>
        </p:spPr>
        <p:txBody>
          <a:bodyPr>
            <a:normAutofit/>
          </a:bodyPr>
          <a:lstStyle/>
          <a:p>
            <a:r>
              <a:rPr lang="en-GB" sz="2800" dirty="0">
                <a:latin typeface="Arial" panose="020B0604020202020204" pitchFamily="34" charset="0"/>
                <a:cs typeface="Arial" panose="020B0604020202020204" pitchFamily="34" charset="0"/>
              </a:rPr>
              <a:t>                      PESTEL Analysis (Overview) </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Political: </a:t>
            </a:r>
            <a:r>
              <a:rPr lang="en-GB" sz="2000" b="0" dirty="0">
                <a:latin typeface="Arial" panose="020B0604020202020204" pitchFamily="34" charset="0"/>
                <a:cs typeface="Arial" panose="020B0604020202020204" pitchFamily="34" charset="0"/>
              </a:rPr>
              <a:t>Compliance with FSA, HACCP, local licensing, post-Brexit regulations.</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br>
              <a:rPr lang="en-GB" sz="2000" b="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Economic: </a:t>
            </a:r>
            <a:r>
              <a:rPr lang="en-GB" sz="2000" b="0" dirty="0">
                <a:latin typeface="Arial" panose="020B0604020202020204" pitchFamily="34" charset="0"/>
                <a:cs typeface="Arial" panose="020B0604020202020204" pitchFamily="34" charset="0"/>
              </a:rPr>
              <a:t>Inflation and energy costs, but strong demand for takeaways (Mintel, 2024).</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Social:</a:t>
            </a:r>
            <a:r>
              <a:rPr lang="en-GB" sz="2000" b="0" dirty="0">
                <a:latin typeface="Arial" panose="020B0604020202020204" pitchFamily="34" charset="0"/>
                <a:cs typeface="Arial" panose="020B0604020202020204" pitchFamily="34" charset="0"/>
              </a:rPr>
              <a:t> Over 700,000 Poles in the UK; rising interest in multicultural cuisine.</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Technological:</a:t>
            </a:r>
            <a:r>
              <a:rPr lang="en-GB" sz="2000" b="0" dirty="0">
                <a:latin typeface="Arial" panose="020B0604020202020204" pitchFamily="34" charset="0"/>
                <a:cs typeface="Arial" panose="020B0604020202020204" pitchFamily="34" charset="0"/>
              </a:rPr>
              <a:t> Use of Uber Eats, Just Eat, e-commerce, social media marketing.</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Environmental: </a:t>
            </a:r>
            <a:r>
              <a:rPr lang="en-GB" sz="2000" b="0" dirty="0">
                <a:latin typeface="Arial" panose="020B0604020202020204" pitchFamily="34" charset="0"/>
                <a:cs typeface="Arial" panose="020B0604020202020204" pitchFamily="34" charset="0"/>
              </a:rPr>
              <a:t>Eco-friendly packaging, food waste reduction, local sourcing.</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Legal:</a:t>
            </a:r>
            <a:r>
              <a:rPr lang="en-GB" sz="2000" b="0" dirty="0">
                <a:latin typeface="Arial" panose="020B0604020202020204" pitchFamily="34" charset="0"/>
                <a:cs typeface="Arial" panose="020B0604020202020204" pitchFamily="34" charset="0"/>
              </a:rPr>
              <a:t> Compliance with FSA, GDPR, Natasha’s Law, and staff training requirements.  </a:t>
            </a:r>
            <a:endParaRPr lang="en-GB" sz="28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E8658686-6471-8283-ADAA-068FD343B59E}"/>
              </a:ext>
            </a:extLst>
          </p:cNvPr>
          <p:cNvPicPr>
            <a:picLocks noChangeAspect="1"/>
          </p:cNvPicPr>
          <p:nvPr/>
        </p:nvPicPr>
        <p:blipFill>
          <a:blip r:embed="rId3"/>
          <a:stretch>
            <a:fillRect/>
          </a:stretch>
        </p:blipFill>
        <p:spPr>
          <a:xfrm>
            <a:off x="169180" y="5658004"/>
            <a:ext cx="1023789" cy="1023789"/>
          </a:xfrm>
          <a:prstGeom prst="rect">
            <a:avLst/>
          </a:prstGeom>
        </p:spPr>
      </p:pic>
      <p:pic>
        <p:nvPicPr>
          <p:cNvPr id="9" name="Picture 8">
            <a:extLst>
              <a:ext uri="{FF2B5EF4-FFF2-40B4-BE49-F238E27FC236}">
                <a16:creationId xmlns:a16="http://schemas.microsoft.com/office/drawing/2014/main" id="{510F2018-4492-F4CB-084D-873B748B14AE}"/>
              </a:ext>
            </a:extLst>
          </p:cNvPr>
          <p:cNvPicPr>
            <a:picLocks noChangeAspect="1"/>
          </p:cNvPicPr>
          <p:nvPr/>
        </p:nvPicPr>
        <p:blipFill>
          <a:blip r:embed="rId4"/>
          <a:stretch>
            <a:fillRect/>
          </a:stretch>
        </p:blipFill>
        <p:spPr>
          <a:xfrm>
            <a:off x="9887802" y="3640973"/>
            <a:ext cx="1378424" cy="1508077"/>
          </a:xfrm>
          <a:prstGeom prst="rect">
            <a:avLst/>
          </a:prstGeom>
        </p:spPr>
      </p:pic>
      <p:pic>
        <p:nvPicPr>
          <p:cNvPr id="14" name="Picture 13">
            <a:extLst>
              <a:ext uri="{FF2B5EF4-FFF2-40B4-BE49-F238E27FC236}">
                <a16:creationId xmlns:a16="http://schemas.microsoft.com/office/drawing/2014/main" id="{A4252186-AB5C-0456-9F94-FE1844D9B55C}"/>
              </a:ext>
            </a:extLst>
          </p:cNvPr>
          <p:cNvPicPr>
            <a:picLocks noChangeAspect="1"/>
          </p:cNvPicPr>
          <p:nvPr/>
        </p:nvPicPr>
        <p:blipFill>
          <a:blip r:embed="rId5"/>
          <a:stretch>
            <a:fillRect/>
          </a:stretch>
        </p:blipFill>
        <p:spPr>
          <a:xfrm>
            <a:off x="10184254" y="169275"/>
            <a:ext cx="1481273" cy="1609650"/>
          </a:xfrm>
          <a:prstGeom prst="rect">
            <a:avLst/>
          </a:prstGeom>
        </p:spPr>
      </p:pic>
      <p:pic>
        <p:nvPicPr>
          <p:cNvPr id="16" name="Picture 15">
            <a:extLst>
              <a:ext uri="{FF2B5EF4-FFF2-40B4-BE49-F238E27FC236}">
                <a16:creationId xmlns:a16="http://schemas.microsoft.com/office/drawing/2014/main" id="{D5DCD399-D5A7-8C36-9542-D2C948CB2BA9}"/>
              </a:ext>
            </a:extLst>
          </p:cNvPr>
          <p:cNvPicPr>
            <a:picLocks noChangeAspect="1"/>
          </p:cNvPicPr>
          <p:nvPr/>
        </p:nvPicPr>
        <p:blipFill>
          <a:blip r:embed="rId6"/>
          <a:stretch>
            <a:fillRect/>
          </a:stretch>
        </p:blipFill>
        <p:spPr>
          <a:xfrm>
            <a:off x="1166458" y="83741"/>
            <a:ext cx="1302328" cy="1091739"/>
          </a:xfrm>
          <a:prstGeom prst="rect">
            <a:avLst/>
          </a:prstGeom>
        </p:spPr>
      </p:pic>
    </p:spTree>
    <p:extLst>
      <p:ext uri="{BB962C8B-B14F-4D97-AF65-F5344CB8AC3E}">
        <p14:creationId xmlns:p14="http://schemas.microsoft.com/office/powerpoint/2010/main" val="10890070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4F8DD-1E97-5B34-B3CE-099A531B18D0}"/>
              </a:ext>
            </a:extLst>
          </p:cNvPr>
          <p:cNvSpPr>
            <a:spLocks noGrp="1"/>
          </p:cNvSpPr>
          <p:nvPr>
            <p:ph type="title"/>
          </p:nvPr>
        </p:nvSpPr>
        <p:spPr>
          <a:xfrm>
            <a:off x="353291" y="401783"/>
            <a:ext cx="10912935" cy="6289962"/>
          </a:xfrm>
        </p:spPr>
        <p:txBody>
          <a:bodyPr>
            <a:normAutofit fontScale="90000"/>
          </a:bodyPr>
          <a:lstStyle/>
          <a:p>
            <a:r>
              <a:rPr lang="en-GB" sz="2800" dirty="0">
                <a:latin typeface="Arial" panose="020B0604020202020204" pitchFamily="34" charset="0"/>
                <a:cs typeface="Arial" panose="020B0604020202020204" pitchFamily="34" charset="0"/>
              </a:rPr>
              <a:t>                                      </a:t>
            </a:r>
            <a:r>
              <a:rPr lang="en-GB" sz="3100" dirty="0">
                <a:latin typeface="Arial" panose="020B0604020202020204" pitchFamily="34" charset="0"/>
                <a:cs typeface="Arial" panose="020B0604020202020204" pitchFamily="34" charset="0"/>
              </a:rPr>
              <a:t>SWOT Analysis</a:t>
            </a:r>
            <a:br>
              <a:rPr lang="en-GB" sz="3100" dirty="0">
                <a:latin typeface="Arial" panose="020B0604020202020204" pitchFamily="34" charset="0"/>
                <a:cs typeface="Arial" panose="020B0604020202020204" pitchFamily="34" charset="0"/>
              </a:rPr>
            </a:br>
            <a:r>
              <a:rPr lang="en-GB" sz="3100" dirty="0">
                <a:latin typeface="Arial" panose="020B0604020202020204" pitchFamily="34" charset="0"/>
                <a:cs typeface="Arial" panose="020B0604020202020204" pitchFamily="34" charset="0"/>
              </a:rPr>
              <a:t> </a:t>
            </a:r>
            <a:br>
              <a:rPr lang="en-GB" sz="31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Strengths:                                                                               Weaknesses:</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 Authentic handmade Polish food. </a:t>
            </a:r>
            <a:r>
              <a:rPr lang="en-GB" sz="2800" b="0"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      </a:t>
            </a:r>
            <a:r>
              <a:rPr lang="en-GB" sz="2000" b="0" dirty="0">
                <a:latin typeface="Arial" panose="020B0604020202020204" pitchFamily="34" charset="0"/>
                <a:cs typeface="Arial" panose="020B0604020202020204" pitchFamily="34" charset="0"/>
              </a:rPr>
              <a:t>- Limited finance. </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 Strong USP: freshness, authenticity, convenience.                - Dependence on imports.</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-Combination of physical and online sales.                              - Small team and low initial</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recognition.</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Opportunities:                                                                        Threats: </a:t>
            </a:r>
            <a:br>
              <a:rPr lang="en-GB" sz="200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 Growth in ethnic and comfort food trends                               - Inflation, competition and</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(Kantar, 2024)                                                                           post-Brexit import issues.</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 Partnerships, catering, festivals, potential                              - Food safety risks and </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for franchising.                                                                          changing dietary trends </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r>
              <a:rPr lang="en-GB" sz="2000" b="0" dirty="0" err="1">
                <a:latin typeface="Arial" panose="020B0604020202020204" pitchFamily="34" charset="0"/>
                <a:cs typeface="Arial" panose="020B0604020202020204" pitchFamily="34" charset="0"/>
              </a:rPr>
              <a:t>NielsenlQ</a:t>
            </a:r>
            <a:r>
              <a:rPr lang="en-GB" sz="2000" b="0" dirty="0">
                <a:latin typeface="Arial" panose="020B0604020202020204" pitchFamily="34" charset="0"/>
                <a:cs typeface="Arial" panose="020B0604020202020204" pitchFamily="34" charset="0"/>
              </a:rPr>
              <a:t>, 2024) </a:t>
            </a:r>
            <a:br>
              <a:rPr lang="en-GB" sz="2000" b="0" dirty="0">
                <a:latin typeface="Arial" panose="020B0604020202020204" pitchFamily="34" charset="0"/>
                <a:cs typeface="Arial" panose="020B0604020202020204" pitchFamily="34" charset="0"/>
              </a:rPr>
            </a:br>
            <a:r>
              <a:rPr lang="en-GB" sz="2700" b="0" dirty="0">
                <a:latin typeface="Arial" panose="020B0604020202020204" pitchFamily="34" charset="0"/>
                <a:cs typeface="Arial" panose="020B0604020202020204" pitchFamily="34" charset="0"/>
              </a:rPr>
              <a:t>                                       </a:t>
            </a:r>
            <a:r>
              <a:rPr lang="en-GB" sz="2700" dirty="0">
                <a:latin typeface="Arial" panose="020B0604020202020204" pitchFamily="34" charset="0"/>
                <a:cs typeface="Arial" panose="020B0604020202020204" pitchFamily="34" charset="0"/>
              </a:rPr>
              <a:t>SWOT Analysis Summary</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a:t>
            </a:r>
            <a:br>
              <a:rPr lang="en-GB" sz="2000" b="0" dirty="0">
                <a:latin typeface="Arial" panose="020B0604020202020204" pitchFamily="34" charset="0"/>
                <a:cs typeface="Arial" panose="020B0604020202020204" pitchFamily="34" charset="0"/>
              </a:rPr>
            </a:br>
            <a:r>
              <a:rPr lang="en-GB" sz="2000" b="0" dirty="0" err="1">
                <a:latin typeface="Arial" panose="020B0604020202020204" pitchFamily="34" charset="0"/>
                <a:cs typeface="Arial" panose="020B0604020202020204" pitchFamily="34" charset="0"/>
              </a:rPr>
              <a:t>Smaki</a:t>
            </a:r>
            <a:r>
              <a:rPr lang="en-GB" sz="2000" b="0" dirty="0">
                <a:latin typeface="Arial" panose="020B0604020202020204" pitchFamily="34" charset="0"/>
                <a:cs typeface="Arial" panose="020B0604020202020204" pitchFamily="34" charset="0"/>
              </a:rPr>
              <a:t> Polski has strong potential due to its authenticity and growing market for ethnic foods. </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Although limited funds and brand awareness are initial challenges, expansion through catering and         partnerships offers growth potential. </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With effective marketing and consistent quality, the business can establish a stable position in the UK  delicatessen market (Mintel, 2024).   </a:t>
            </a:r>
            <a:endParaRPr lang="en-GB" sz="2800" dirty="0">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5DD1B20A-04BC-37FD-C6A9-0BAF7E3F4355}"/>
              </a:ext>
            </a:extLst>
          </p:cNvPr>
          <p:cNvPicPr>
            <a:picLocks noChangeAspect="1"/>
          </p:cNvPicPr>
          <p:nvPr/>
        </p:nvPicPr>
        <p:blipFill>
          <a:blip r:embed="rId2"/>
          <a:stretch>
            <a:fillRect/>
          </a:stretch>
        </p:blipFill>
        <p:spPr>
          <a:xfrm>
            <a:off x="570345" y="1061985"/>
            <a:ext cx="370423" cy="397437"/>
          </a:xfrm>
          <a:prstGeom prst="rect">
            <a:avLst/>
          </a:prstGeom>
        </p:spPr>
      </p:pic>
      <p:pic>
        <p:nvPicPr>
          <p:cNvPr id="13" name="Picture 12">
            <a:extLst>
              <a:ext uri="{FF2B5EF4-FFF2-40B4-BE49-F238E27FC236}">
                <a16:creationId xmlns:a16="http://schemas.microsoft.com/office/drawing/2014/main" id="{3FE14DAD-6133-91DD-D0A8-5B52515688E0}"/>
              </a:ext>
            </a:extLst>
          </p:cNvPr>
          <p:cNvPicPr>
            <a:picLocks noChangeAspect="1"/>
          </p:cNvPicPr>
          <p:nvPr/>
        </p:nvPicPr>
        <p:blipFill>
          <a:blip r:embed="rId3"/>
          <a:stretch>
            <a:fillRect/>
          </a:stretch>
        </p:blipFill>
        <p:spPr>
          <a:xfrm>
            <a:off x="6700068" y="989522"/>
            <a:ext cx="469900" cy="469900"/>
          </a:xfrm>
          <a:prstGeom prst="rect">
            <a:avLst/>
          </a:prstGeom>
        </p:spPr>
      </p:pic>
      <p:pic>
        <p:nvPicPr>
          <p:cNvPr id="14" name="Picture 13">
            <a:extLst>
              <a:ext uri="{FF2B5EF4-FFF2-40B4-BE49-F238E27FC236}">
                <a16:creationId xmlns:a16="http://schemas.microsoft.com/office/drawing/2014/main" id="{BCFDA857-3B88-80D4-F2C8-A44817C366C2}"/>
              </a:ext>
            </a:extLst>
          </p:cNvPr>
          <p:cNvPicPr>
            <a:picLocks noChangeAspect="1"/>
          </p:cNvPicPr>
          <p:nvPr/>
        </p:nvPicPr>
        <p:blipFill>
          <a:blip r:embed="rId4"/>
          <a:stretch>
            <a:fillRect/>
          </a:stretch>
        </p:blipFill>
        <p:spPr>
          <a:xfrm>
            <a:off x="570345" y="2598175"/>
            <a:ext cx="587477" cy="587477"/>
          </a:xfrm>
          <a:prstGeom prst="rect">
            <a:avLst/>
          </a:prstGeom>
        </p:spPr>
      </p:pic>
      <p:pic>
        <p:nvPicPr>
          <p:cNvPr id="15" name="Picture 14">
            <a:extLst>
              <a:ext uri="{FF2B5EF4-FFF2-40B4-BE49-F238E27FC236}">
                <a16:creationId xmlns:a16="http://schemas.microsoft.com/office/drawing/2014/main" id="{7BE2DD76-8B6F-576E-44F7-55CA077FE171}"/>
              </a:ext>
            </a:extLst>
          </p:cNvPr>
          <p:cNvPicPr>
            <a:picLocks noChangeAspect="1"/>
          </p:cNvPicPr>
          <p:nvPr/>
        </p:nvPicPr>
        <p:blipFill>
          <a:blip r:embed="rId5"/>
          <a:stretch>
            <a:fillRect/>
          </a:stretch>
        </p:blipFill>
        <p:spPr>
          <a:xfrm>
            <a:off x="6700068" y="2598175"/>
            <a:ext cx="668592" cy="668592"/>
          </a:xfrm>
          <a:prstGeom prst="rect">
            <a:avLst/>
          </a:prstGeom>
        </p:spPr>
      </p:pic>
    </p:spTree>
    <p:extLst>
      <p:ext uri="{BB962C8B-B14F-4D97-AF65-F5344CB8AC3E}">
        <p14:creationId xmlns:p14="http://schemas.microsoft.com/office/powerpoint/2010/main" val="9760304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08D6E-8FCC-E6E1-0906-9F4F419D4D11}"/>
              </a:ext>
            </a:extLst>
          </p:cNvPr>
          <p:cNvSpPr>
            <a:spLocks noGrp="1"/>
          </p:cNvSpPr>
          <p:nvPr>
            <p:ph type="title"/>
          </p:nvPr>
        </p:nvSpPr>
        <p:spPr>
          <a:xfrm>
            <a:off x="612648" y="548639"/>
            <a:ext cx="10653578" cy="6150033"/>
          </a:xfrm>
        </p:spPr>
        <p:txBody>
          <a:bodyPr>
            <a:normAutofit/>
          </a:bodyPr>
          <a:lstStyle/>
          <a:p>
            <a:r>
              <a:rPr lang="en-GB" sz="2800" dirty="0">
                <a:latin typeface="Arial" panose="020B0604020202020204" pitchFamily="34" charset="0"/>
                <a:cs typeface="Arial" panose="020B0604020202020204" pitchFamily="34" charset="0"/>
              </a:rPr>
              <a:t> </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Marketing Strategies</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Target Market Segments:</a:t>
            </a:r>
            <a:br>
              <a:rPr lang="en-GB" sz="20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a:t>
            </a:r>
            <a:r>
              <a:rPr lang="en-GB" sz="2000" b="0" dirty="0">
                <a:latin typeface="Arial" panose="020B0604020202020204" pitchFamily="34" charset="0"/>
                <a:cs typeface="Arial" panose="020B0604020202020204" pitchFamily="34" charset="0"/>
              </a:rPr>
              <a:t>1.Polish Community un the UK – nostalgia, authenticity, family meals.</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2.British Customers – curiosity about new cuisines and authentic cultural experiences. </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3.Local Shops/Delicatessens – wholesale opportunities and long-term collaboration.</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4.Corporate Clients – catering for offices, events and business meetings.   </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a:t>
            </a:r>
            <a:endParaRPr lang="en-GB" dirty="0"/>
          </a:p>
        </p:txBody>
      </p:sp>
      <p:pic>
        <p:nvPicPr>
          <p:cNvPr id="3" name="Picture 2">
            <a:extLst>
              <a:ext uri="{FF2B5EF4-FFF2-40B4-BE49-F238E27FC236}">
                <a16:creationId xmlns:a16="http://schemas.microsoft.com/office/drawing/2014/main" id="{F32F551C-B215-9DA5-E9EA-615228DD82E0}"/>
              </a:ext>
            </a:extLst>
          </p:cNvPr>
          <p:cNvPicPr>
            <a:picLocks noChangeAspect="1"/>
          </p:cNvPicPr>
          <p:nvPr/>
        </p:nvPicPr>
        <p:blipFill>
          <a:blip r:embed="rId2"/>
          <a:stretch>
            <a:fillRect/>
          </a:stretch>
        </p:blipFill>
        <p:spPr>
          <a:xfrm>
            <a:off x="4639456" y="314793"/>
            <a:ext cx="7308485" cy="235893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4" name="Picture 3">
            <a:extLst>
              <a:ext uri="{FF2B5EF4-FFF2-40B4-BE49-F238E27FC236}">
                <a16:creationId xmlns:a16="http://schemas.microsoft.com/office/drawing/2014/main" id="{77FB4FBD-F216-92C8-6D51-BCA65FF7BD61}"/>
              </a:ext>
            </a:extLst>
          </p:cNvPr>
          <p:cNvPicPr>
            <a:picLocks noChangeAspect="1"/>
          </p:cNvPicPr>
          <p:nvPr/>
        </p:nvPicPr>
        <p:blipFill>
          <a:blip r:embed="rId3"/>
          <a:stretch>
            <a:fillRect/>
          </a:stretch>
        </p:blipFill>
        <p:spPr>
          <a:xfrm>
            <a:off x="694156" y="2801146"/>
            <a:ext cx="571500" cy="571500"/>
          </a:xfrm>
          <a:prstGeom prst="rect">
            <a:avLst/>
          </a:prstGeom>
        </p:spPr>
      </p:pic>
      <p:pic>
        <p:nvPicPr>
          <p:cNvPr id="5" name="Picture 4">
            <a:extLst>
              <a:ext uri="{FF2B5EF4-FFF2-40B4-BE49-F238E27FC236}">
                <a16:creationId xmlns:a16="http://schemas.microsoft.com/office/drawing/2014/main" id="{20969F9A-FA01-D40B-FCA9-22AD8DB2F58B}"/>
              </a:ext>
            </a:extLst>
          </p:cNvPr>
          <p:cNvPicPr>
            <a:picLocks noChangeAspect="1"/>
          </p:cNvPicPr>
          <p:nvPr/>
        </p:nvPicPr>
        <p:blipFill>
          <a:blip r:embed="rId4"/>
          <a:stretch>
            <a:fillRect/>
          </a:stretch>
        </p:blipFill>
        <p:spPr>
          <a:xfrm>
            <a:off x="694156" y="3623655"/>
            <a:ext cx="571500" cy="571500"/>
          </a:xfrm>
          <a:prstGeom prst="rect">
            <a:avLst/>
          </a:prstGeom>
        </p:spPr>
      </p:pic>
      <p:pic>
        <p:nvPicPr>
          <p:cNvPr id="6" name="Picture 5">
            <a:extLst>
              <a:ext uri="{FF2B5EF4-FFF2-40B4-BE49-F238E27FC236}">
                <a16:creationId xmlns:a16="http://schemas.microsoft.com/office/drawing/2014/main" id="{74DDC538-BF8F-11A8-0FAE-601DD268F5F0}"/>
              </a:ext>
            </a:extLst>
          </p:cNvPr>
          <p:cNvPicPr>
            <a:picLocks noChangeAspect="1"/>
          </p:cNvPicPr>
          <p:nvPr/>
        </p:nvPicPr>
        <p:blipFill>
          <a:blip r:embed="rId5"/>
          <a:stretch>
            <a:fillRect/>
          </a:stretch>
        </p:blipFill>
        <p:spPr>
          <a:xfrm>
            <a:off x="612648" y="4195155"/>
            <a:ext cx="734386" cy="734386"/>
          </a:xfrm>
          <a:prstGeom prst="rect">
            <a:avLst/>
          </a:prstGeom>
        </p:spPr>
      </p:pic>
      <p:pic>
        <p:nvPicPr>
          <p:cNvPr id="8" name="Picture 7">
            <a:extLst>
              <a:ext uri="{FF2B5EF4-FFF2-40B4-BE49-F238E27FC236}">
                <a16:creationId xmlns:a16="http://schemas.microsoft.com/office/drawing/2014/main" id="{DDD1EFBC-D9AC-4199-E1B8-4A53D9C25C86}"/>
              </a:ext>
            </a:extLst>
          </p:cNvPr>
          <p:cNvPicPr>
            <a:picLocks noChangeAspect="1"/>
          </p:cNvPicPr>
          <p:nvPr/>
        </p:nvPicPr>
        <p:blipFill>
          <a:blip r:embed="rId6"/>
          <a:stretch>
            <a:fillRect/>
          </a:stretch>
        </p:blipFill>
        <p:spPr>
          <a:xfrm>
            <a:off x="379440" y="4805153"/>
            <a:ext cx="1092667" cy="1092667"/>
          </a:xfrm>
          <a:prstGeom prst="rect">
            <a:avLst/>
          </a:prstGeom>
        </p:spPr>
      </p:pic>
    </p:spTree>
    <p:extLst>
      <p:ext uri="{BB962C8B-B14F-4D97-AF65-F5344CB8AC3E}">
        <p14:creationId xmlns:p14="http://schemas.microsoft.com/office/powerpoint/2010/main" val="804193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8448F-0D90-4DBD-A0A3-8D39BFDDD3CE}"/>
              </a:ext>
            </a:extLst>
          </p:cNvPr>
          <p:cNvSpPr>
            <a:spLocks noGrp="1"/>
          </p:cNvSpPr>
          <p:nvPr>
            <p:ph type="title"/>
          </p:nvPr>
        </p:nvSpPr>
        <p:spPr>
          <a:xfrm>
            <a:off x="612648" y="548639"/>
            <a:ext cx="10653578" cy="6184669"/>
          </a:xfrm>
        </p:spPr>
        <p:txBody>
          <a:bodyPr>
            <a:normAutofit fontScale="90000"/>
          </a:bodyPr>
          <a:lstStyle/>
          <a:p>
            <a:r>
              <a:rPr lang="en-GB" dirty="0"/>
              <a:t>                         </a:t>
            </a:r>
            <a:r>
              <a:rPr lang="en-GB" sz="2800" dirty="0">
                <a:latin typeface="Arial" panose="020B0604020202020204" pitchFamily="34" charset="0"/>
                <a:cs typeface="Arial" panose="020B0604020202020204" pitchFamily="34" charset="0"/>
              </a:rPr>
              <a:t>Marketing Mix (4Ps) </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Product: </a:t>
            </a:r>
            <a:r>
              <a:rPr lang="en-GB" sz="2000" b="0" dirty="0">
                <a:latin typeface="Arial" panose="020B0604020202020204" pitchFamily="34" charset="0"/>
                <a:cs typeface="Arial" panose="020B0604020202020204" pitchFamily="34" charset="0"/>
              </a:rPr>
              <a:t>Fresh and frozen traditional Polish dishes, preservative-free.</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Price:</a:t>
            </a:r>
            <a:r>
              <a:rPr lang="en-GB" sz="2000" b="0" dirty="0">
                <a:latin typeface="Arial" panose="020B0604020202020204" pitchFamily="34" charset="0"/>
                <a:cs typeface="Arial" panose="020B0604020202020204" pitchFamily="34" charset="0"/>
              </a:rPr>
              <a:t> Premium but competitive. Example: Pierogi 7.00, </a:t>
            </a:r>
            <a:r>
              <a:rPr lang="en-GB" sz="2000" b="0" dirty="0" err="1">
                <a:latin typeface="Arial" panose="020B0604020202020204" pitchFamily="34" charset="0"/>
                <a:cs typeface="Arial" panose="020B0604020202020204" pitchFamily="34" charset="0"/>
              </a:rPr>
              <a:t>Golabki</a:t>
            </a:r>
            <a:r>
              <a:rPr lang="en-GB" sz="2000" b="0" dirty="0">
                <a:latin typeface="Arial" panose="020B0604020202020204" pitchFamily="34" charset="0"/>
                <a:cs typeface="Arial" panose="020B0604020202020204" pitchFamily="34" charset="0"/>
              </a:rPr>
              <a:t> 6.50.</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Place: </a:t>
            </a:r>
            <a:r>
              <a:rPr lang="en-GB" sz="2000" b="0" dirty="0">
                <a:latin typeface="Arial" panose="020B0604020202020204" pitchFamily="34" charset="0"/>
                <a:cs typeface="Arial" panose="020B0604020202020204" pitchFamily="34" charset="0"/>
              </a:rPr>
              <a:t>Shop + online + delivery + market stalls. </a:t>
            </a:r>
            <a:br>
              <a:rPr lang="en-GB" sz="2000" b="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Promotion:</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 Social media campaigns (Instagram, Facebook. Tik Tok).</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 Local advertising and community events.</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 Free tasting under the slogan Discover Polish Dumplings.</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Marketing Goals </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 </a:t>
            </a:r>
            <a:r>
              <a:rPr lang="en-GB" sz="2000" b="0" dirty="0">
                <a:latin typeface="Arial" panose="020B0604020202020204" pitchFamily="34" charset="0"/>
                <a:cs typeface="Arial" panose="020B0604020202020204" pitchFamily="34" charset="0"/>
              </a:rPr>
              <a:t>Build brand awareness within 6 months. </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 Gain at least 100 repeat customers in 3 months. </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 Grow online sales to 30% of total revenue within the first year. </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endParaRPr lang="en-GB" sz="2000" dirty="0"/>
          </a:p>
        </p:txBody>
      </p:sp>
      <p:pic>
        <p:nvPicPr>
          <p:cNvPr id="6" name="Picture 5">
            <a:extLst>
              <a:ext uri="{FF2B5EF4-FFF2-40B4-BE49-F238E27FC236}">
                <a16:creationId xmlns:a16="http://schemas.microsoft.com/office/drawing/2014/main" id="{070E5B1E-C875-3702-BBDC-A11AC11100D9}"/>
              </a:ext>
            </a:extLst>
          </p:cNvPr>
          <p:cNvPicPr>
            <a:picLocks noChangeAspect="1"/>
          </p:cNvPicPr>
          <p:nvPr/>
        </p:nvPicPr>
        <p:blipFill>
          <a:blip r:embed="rId2"/>
          <a:stretch>
            <a:fillRect/>
          </a:stretch>
        </p:blipFill>
        <p:spPr>
          <a:xfrm>
            <a:off x="8347782" y="124692"/>
            <a:ext cx="3127661" cy="3127661"/>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7" name="Picture 6">
            <a:extLst>
              <a:ext uri="{FF2B5EF4-FFF2-40B4-BE49-F238E27FC236}">
                <a16:creationId xmlns:a16="http://schemas.microsoft.com/office/drawing/2014/main" id="{EB1AB10E-A803-D559-CA0F-26E36018429A}"/>
              </a:ext>
            </a:extLst>
          </p:cNvPr>
          <p:cNvPicPr>
            <a:picLocks noChangeAspect="1"/>
          </p:cNvPicPr>
          <p:nvPr/>
        </p:nvPicPr>
        <p:blipFill>
          <a:blip r:embed="rId3"/>
          <a:stretch>
            <a:fillRect/>
          </a:stretch>
        </p:blipFill>
        <p:spPr>
          <a:xfrm>
            <a:off x="612648" y="4239489"/>
            <a:ext cx="3616037" cy="2410691"/>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29241783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3F53A-F158-B8C6-5750-360533138F8F}"/>
              </a:ext>
            </a:extLst>
          </p:cNvPr>
          <p:cNvSpPr>
            <a:spLocks noGrp="1"/>
          </p:cNvSpPr>
          <p:nvPr>
            <p:ph type="title"/>
          </p:nvPr>
        </p:nvSpPr>
        <p:spPr>
          <a:xfrm>
            <a:off x="612648" y="548639"/>
            <a:ext cx="10653578" cy="5824451"/>
          </a:xfrm>
        </p:spPr>
        <p:txBody>
          <a:bodyPr>
            <a:normAutofit fontScale="90000"/>
          </a:bodyPr>
          <a:lstStyle/>
          <a:p>
            <a:r>
              <a:rPr lang="en-GB" dirty="0"/>
              <a:t>                             </a:t>
            </a:r>
            <a:r>
              <a:rPr lang="en-GB" sz="2800" dirty="0">
                <a:latin typeface="Arial" panose="020B0604020202020204" pitchFamily="34" charset="0"/>
                <a:cs typeface="Arial" panose="020B0604020202020204" pitchFamily="34" charset="0"/>
              </a:rPr>
              <a:t>Funding Requirements </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Total Start-up Investment: </a:t>
            </a:r>
            <a:r>
              <a:rPr lang="en-GB" sz="2000" b="0" dirty="0">
                <a:latin typeface="Arial" panose="020B0604020202020204" pitchFamily="34" charset="0"/>
                <a:cs typeface="Arial" panose="020B0604020202020204" pitchFamily="34" charset="0"/>
              </a:rPr>
              <a:t>£30,000 - £40,000</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Source of Funding:</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 </a:t>
            </a:r>
            <a:r>
              <a:rPr lang="en-GB" sz="2000" b="0" dirty="0">
                <a:latin typeface="Arial" panose="020B0604020202020204" pitchFamily="34" charset="0"/>
                <a:cs typeface="Arial" panose="020B0604020202020204" pitchFamily="34" charset="0"/>
              </a:rPr>
              <a:t>Owner’s investment  (commitment).</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 Small business loan (Bank government scheme). </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 Local enterprise grant (British Business Bank, 2024)</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br>
              <a:rPr lang="en-GB" sz="2000" b="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Startup Costs: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 </a:t>
            </a:r>
            <a:r>
              <a:rPr lang="en-GB" sz="2000" b="0" dirty="0">
                <a:latin typeface="Arial" panose="020B0604020202020204" pitchFamily="34" charset="0"/>
                <a:cs typeface="Arial" panose="020B0604020202020204" pitchFamily="34" charset="0"/>
              </a:rPr>
              <a:t>Premises: £15,000-£20,000</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 Equipment: £10,000-£15,000</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 Licenses: £2,000 </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 Marketing: £3,000 </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 Ingredients: £1,500</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Monthly Operating Costs:</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 </a:t>
            </a:r>
            <a:r>
              <a:rPr lang="en-GB" sz="2000" b="0" dirty="0">
                <a:latin typeface="Arial" panose="020B0604020202020204" pitchFamily="34" charset="0"/>
                <a:cs typeface="Arial" panose="020B0604020202020204" pitchFamily="34" charset="0"/>
              </a:rPr>
              <a:t>Rent - £1,500-£2,000 </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 Utilities - £500  </a:t>
            </a:r>
            <a:r>
              <a:rPr lang="en-GB" sz="2000" dirty="0">
                <a:latin typeface="Arial" panose="020B0604020202020204" pitchFamily="34" charset="0"/>
                <a:cs typeface="Arial" panose="020B0604020202020204" pitchFamily="34" charset="0"/>
              </a:rPr>
              <a:t>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 </a:t>
            </a:r>
            <a:r>
              <a:rPr lang="en-GB" sz="2000" b="0" dirty="0">
                <a:latin typeface="Arial" panose="020B0604020202020204" pitchFamily="34" charset="0"/>
                <a:cs typeface="Arial" panose="020B0604020202020204" pitchFamily="34" charset="0"/>
              </a:rPr>
              <a:t>Wages - £5,000</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 Raw materials -  £3,000</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 Marketing -  £500 </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Total around 10,000/month </a:t>
            </a:r>
            <a:br>
              <a:rPr lang="en-GB" sz="200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  </a:t>
            </a:r>
            <a:endParaRPr lang="en-GB" dirty="0"/>
          </a:p>
        </p:txBody>
      </p:sp>
      <p:pic>
        <p:nvPicPr>
          <p:cNvPr id="6" name="Picture 5">
            <a:extLst>
              <a:ext uri="{FF2B5EF4-FFF2-40B4-BE49-F238E27FC236}">
                <a16:creationId xmlns:a16="http://schemas.microsoft.com/office/drawing/2014/main" id="{9D90FEEF-95E2-4A38-C89E-5731ABB6584D}"/>
              </a:ext>
            </a:extLst>
          </p:cNvPr>
          <p:cNvPicPr>
            <a:picLocks noChangeAspect="1"/>
          </p:cNvPicPr>
          <p:nvPr/>
        </p:nvPicPr>
        <p:blipFill>
          <a:blip r:embed="rId2"/>
          <a:stretch>
            <a:fillRect/>
          </a:stretch>
        </p:blipFill>
        <p:spPr>
          <a:xfrm rot="19403049">
            <a:off x="570966" y="3348319"/>
            <a:ext cx="1213596" cy="1213596"/>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8" name="Picture 7">
            <a:extLst>
              <a:ext uri="{FF2B5EF4-FFF2-40B4-BE49-F238E27FC236}">
                <a16:creationId xmlns:a16="http://schemas.microsoft.com/office/drawing/2014/main" id="{086D7E10-E428-7A5E-2750-855F4257E0AF}"/>
              </a:ext>
            </a:extLst>
          </p:cNvPr>
          <p:cNvPicPr>
            <a:picLocks noChangeAspect="1"/>
          </p:cNvPicPr>
          <p:nvPr/>
        </p:nvPicPr>
        <p:blipFill>
          <a:blip r:embed="rId3"/>
          <a:stretch>
            <a:fillRect/>
          </a:stretch>
        </p:blipFill>
        <p:spPr>
          <a:xfrm rot="2294499">
            <a:off x="2023784" y="4901452"/>
            <a:ext cx="964826" cy="964826"/>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9" name="Picture 8">
            <a:extLst>
              <a:ext uri="{FF2B5EF4-FFF2-40B4-BE49-F238E27FC236}">
                <a16:creationId xmlns:a16="http://schemas.microsoft.com/office/drawing/2014/main" id="{BC10B12D-2B4B-6EE1-D9AC-587299201158}"/>
              </a:ext>
            </a:extLst>
          </p:cNvPr>
          <p:cNvPicPr>
            <a:picLocks noChangeAspect="1"/>
          </p:cNvPicPr>
          <p:nvPr/>
        </p:nvPicPr>
        <p:blipFill>
          <a:blip r:embed="rId4"/>
          <a:stretch>
            <a:fillRect/>
          </a:stretch>
        </p:blipFill>
        <p:spPr>
          <a:xfrm rot="1925772">
            <a:off x="7861351" y="1060379"/>
            <a:ext cx="1478436" cy="1163173"/>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11" name="Picture 10">
            <a:extLst>
              <a:ext uri="{FF2B5EF4-FFF2-40B4-BE49-F238E27FC236}">
                <a16:creationId xmlns:a16="http://schemas.microsoft.com/office/drawing/2014/main" id="{AEC7CB3F-99A4-B5EC-6894-81CE398B6CBB}"/>
              </a:ext>
            </a:extLst>
          </p:cNvPr>
          <p:cNvPicPr>
            <a:picLocks noChangeAspect="1"/>
          </p:cNvPicPr>
          <p:nvPr/>
        </p:nvPicPr>
        <p:blipFill>
          <a:blip r:embed="rId5"/>
          <a:stretch>
            <a:fillRect/>
          </a:stretch>
        </p:blipFill>
        <p:spPr>
          <a:xfrm rot="20296568">
            <a:off x="8787652" y="3424517"/>
            <a:ext cx="1367118" cy="1367118"/>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8696976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3E678-94C1-4B60-4C0C-B6969DD9A812}"/>
              </a:ext>
            </a:extLst>
          </p:cNvPr>
          <p:cNvSpPr>
            <a:spLocks noGrp="1"/>
          </p:cNvSpPr>
          <p:nvPr>
            <p:ph type="title"/>
          </p:nvPr>
        </p:nvSpPr>
        <p:spPr>
          <a:xfrm>
            <a:off x="612648" y="548639"/>
            <a:ext cx="10653578" cy="6029581"/>
          </a:xfrm>
        </p:spPr>
        <p:txBody>
          <a:bodyPr>
            <a:normAutofit/>
          </a:bodyPr>
          <a:lstStyle/>
          <a:p>
            <a:br>
              <a:rPr lang="en-GB" dirty="0"/>
            </a:br>
            <a:br>
              <a:rPr lang="en-GB" dirty="0"/>
            </a:br>
            <a:r>
              <a:rPr lang="en-GB" dirty="0"/>
              <a:t>                                                  </a:t>
            </a:r>
            <a:r>
              <a:rPr lang="en-GB" dirty="0">
                <a:latin typeface="Arial" panose="020B0604020202020204" pitchFamily="34" charset="0"/>
                <a:cs typeface="Arial" panose="020B0604020202020204" pitchFamily="34" charset="0"/>
              </a:rPr>
              <a:t>Summary</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a:t>
            </a:r>
            <a:r>
              <a:rPr lang="en-GB" sz="2000" b="0" dirty="0" err="1">
                <a:latin typeface="Arial" panose="020B0604020202020204" pitchFamily="34" charset="0"/>
                <a:cs typeface="Arial" panose="020B0604020202020204" pitchFamily="34" charset="0"/>
              </a:rPr>
              <a:t>Smaki</a:t>
            </a:r>
            <a:r>
              <a:rPr lang="en-GB" sz="2000" b="0" dirty="0">
                <a:latin typeface="Arial" panose="020B0604020202020204" pitchFamily="34" charset="0"/>
                <a:cs typeface="Arial" panose="020B0604020202020204" pitchFamily="34" charset="0"/>
              </a:rPr>
              <a:t> Polski combines cultural authenticity with modern convenience. </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If fills a clear gap in the UK market for fresh handmade Polish food.</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Strong management, digital marketing and commitment to quality provide a</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foundation for growth.</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a:t>
            </a: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With proper funding and strategy, </a:t>
            </a:r>
            <a:r>
              <a:rPr lang="en-GB" sz="2000" b="0" dirty="0" err="1">
                <a:latin typeface="Arial" panose="020B0604020202020204" pitchFamily="34" charset="0"/>
                <a:cs typeface="Arial" panose="020B0604020202020204" pitchFamily="34" charset="0"/>
              </a:rPr>
              <a:t>Smaki</a:t>
            </a:r>
            <a:r>
              <a:rPr lang="en-GB" sz="2000" b="0" dirty="0">
                <a:latin typeface="Arial" panose="020B0604020202020204" pitchFamily="34" charset="0"/>
                <a:cs typeface="Arial" panose="020B0604020202020204" pitchFamily="34" charset="0"/>
              </a:rPr>
              <a:t> Polski can become a recognised UK </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delicatessen brand. </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a:t>
            </a:r>
            <a:endParaRPr lang="en-GB" dirty="0"/>
          </a:p>
        </p:txBody>
      </p:sp>
      <p:pic>
        <p:nvPicPr>
          <p:cNvPr id="3" name="Picture 2">
            <a:extLst>
              <a:ext uri="{FF2B5EF4-FFF2-40B4-BE49-F238E27FC236}">
                <a16:creationId xmlns:a16="http://schemas.microsoft.com/office/drawing/2014/main" id="{152EBE38-5BF3-DBAC-254F-EF4992146149}"/>
              </a:ext>
            </a:extLst>
          </p:cNvPr>
          <p:cNvPicPr>
            <a:picLocks noChangeAspect="1"/>
          </p:cNvPicPr>
          <p:nvPr/>
        </p:nvPicPr>
        <p:blipFill>
          <a:blip r:embed="rId2"/>
          <a:stretch>
            <a:fillRect/>
          </a:stretch>
        </p:blipFill>
        <p:spPr>
          <a:xfrm>
            <a:off x="925774" y="279780"/>
            <a:ext cx="3682345" cy="3283649"/>
          </a:xfrm>
          <a:prstGeom prst="ellipse">
            <a:avLst/>
          </a:prstGeom>
          <a:ln>
            <a:noFill/>
          </a:ln>
          <a:effectLst>
            <a:softEdge rad="112500"/>
          </a:effectLst>
        </p:spPr>
      </p:pic>
      <p:pic>
        <p:nvPicPr>
          <p:cNvPr id="5" name="Picture 4">
            <a:extLst>
              <a:ext uri="{FF2B5EF4-FFF2-40B4-BE49-F238E27FC236}">
                <a16:creationId xmlns:a16="http://schemas.microsoft.com/office/drawing/2014/main" id="{2CD00C00-7CB3-77DC-8596-25DC12BFC461}"/>
              </a:ext>
            </a:extLst>
          </p:cNvPr>
          <p:cNvPicPr>
            <a:picLocks noChangeAspect="1"/>
          </p:cNvPicPr>
          <p:nvPr/>
        </p:nvPicPr>
        <p:blipFill>
          <a:blip r:embed="rId3"/>
          <a:stretch>
            <a:fillRect/>
          </a:stretch>
        </p:blipFill>
        <p:spPr>
          <a:xfrm>
            <a:off x="9244853" y="5500078"/>
            <a:ext cx="1313383" cy="1313383"/>
          </a:xfrm>
          <a:prstGeom prst="rect">
            <a:avLst/>
          </a:prstGeom>
        </p:spPr>
      </p:pic>
      <p:pic>
        <p:nvPicPr>
          <p:cNvPr id="6" name="Picture 5">
            <a:extLst>
              <a:ext uri="{FF2B5EF4-FFF2-40B4-BE49-F238E27FC236}">
                <a16:creationId xmlns:a16="http://schemas.microsoft.com/office/drawing/2014/main" id="{477E95E5-BBBE-B784-957C-4B467970A7B9}"/>
              </a:ext>
            </a:extLst>
          </p:cNvPr>
          <p:cNvPicPr>
            <a:picLocks noChangeAspect="1"/>
          </p:cNvPicPr>
          <p:nvPr/>
        </p:nvPicPr>
        <p:blipFill>
          <a:blip r:embed="rId4"/>
          <a:stretch>
            <a:fillRect/>
          </a:stretch>
        </p:blipFill>
        <p:spPr>
          <a:xfrm>
            <a:off x="10701383" y="4961965"/>
            <a:ext cx="1380742" cy="1784344"/>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9404986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A white card with black text on it&#10;&#10;AI-generated content may be incorrect.">
            <a:extLst>
              <a:ext uri="{FF2B5EF4-FFF2-40B4-BE49-F238E27FC236}">
                <a16:creationId xmlns:a16="http://schemas.microsoft.com/office/drawing/2014/main" id="{47D140C7-0C10-0637-921D-39CED2982229}"/>
              </a:ext>
            </a:extLst>
          </p:cNvPr>
          <p:cNvPicPr>
            <a:picLocks noChangeAspect="1"/>
          </p:cNvPicPr>
          <p:nvPr/>
        </p:nvPicPr>
        <p:blipFill>
          <a:blip r:embed="rId2">
            <a:alphaModFix amt="60000"/>
          </a:blip>
          <a:srcRect t="1134" b="28112"/>
          <a:stretch>
            <a:fillRect/>
          </a:stretch>
        </p:blipFill>
        <p:spPr>
          <a:xfrm>
            <a:off x="1" y="1"/>
            <a:ext cx="12192000" cy="6857999"/>
          </a:xfrm>
          <a:prstGeom prst="rect">
            <a:avLst/>
          </a:prstGeom>
        </p:spPr>
      </p:pic>
      <p:sp>
        <p:nvSpPr>
          <p:cNvPr id="2" name="Title 1">
            <a:extLst>
              <a:ext uri="{FF2B5EF4-FFF2-40B4-BE49-F238E27FC236}">
                <a16:creationId xmlns:a16="http://schemas.microsoft.com/office/drawing/2014/main" id="{265F1CD1-F81A-DA0A-B380-0570964BC9A6}"/>
              </a:ext>
            </a:extLst>
          </p:cNvPr>
          <p:cNvSpPr>
            <a:spLocks noGrp="1"/>
          </p:cNvSpPr>
          <p:nvPr>
            <p:ph type="title"/>
          </p:nvPr>
        </p:nvSpPr>
        <p:spPr>
          <a:xfrm>
            <a:off x="2301923" y="1482602"/>
            <a:ext cx="7588155" cy="2236264"/>
          </a:xfrm>
        </p:spPr>
        <p:txBody>
          <a:bodyPr vert="horz" lIns="91440" tIns="45720" rIns="91440" bIns="45720" rtlCol="0" anchor="b">
            <a:normAutofit/>
          </a:bodyPr>
          <a:lstStyle/>
          <a:p>
            <a:pPr algn="ctr"/>
            <a:r>
              <a:rPr lang="en-US" sz="1400">
                <a:solidFill>
                  <a:srgbClr val="FFFFFF"/>
                </a:solidFill>
              </a:rPr>
              <a:t>                          </a:t>
            </a:r>
            <a:br>
              <a:rPr lang="en-US" sz="1400">
                <a:solidFill>
                  <a:srgbClr val="FFFFFF"/>
                </a:solidFill>
              </a:rPr>
            </a:br>
            <a:br>
              <a:rPr lang="en-US" sz="1400">
                <a:solidFill>
                  <a:srgbClr val="FFFFFF"/>
                </a:solidFill>
              </a:rPr>
            </a:br>
            <a:br>
              <a:rPr lang="en-US" sz="1400">
                <a:solidFill>
                  <a:srgbClr val="FFFFFF"/>
                </a:solidFill>
              </a:rPr>
            </a:br>
            <a:r>
              <a:rPr lang="en-US" sz="1400">
                <a:solidFill>
                  <a:srgbClr val="FFFFFF"/>
                </a:solidFill>
              </a:rPr>
              <a:t>     </a:t>
            </a:r>
            <a:br>
              <a:rPr lang="en-US" sz="1400">
                <a:solidFill>
                  <a:srgbClr val="FFFFFF"/>
                </a:solidFill>
              </a:rPr>
            </a:br>
            <a:br>
              <a:rPr lang="en-US" sz="1400">
                <a:solidFill>
                  <a:srgbClr val="FFFFFF"/>
                </a:solidFill>
              </a:rPr>
            </a:br>
            <a:r>
              <a:rPr lang="en-US" sz="1400">
                <a:solidFill>
                  <a:srgbClr val="FFFFFF"/>
                </a:solidFill>
              </a:rPr>
              <a:t>     </a:t>
            </a:r>
            <a:br>
              <a:rPr lang="en-US" sz="1400">
                <a:solidFill>
                  <a:srgbClr val="FFFFFF"/>
                </a:solidFill>
              </a:rPr>
            </a:br>
            <a:br>
              <a:rPr lang="en-US" sz="1400">
                <a:solidFill>
                  <a:srgbClr val="FFFFFF"/>
                </a:solidFill>
              </a:rPr>
            </a:br>
            <a:br>
              <a:rPr lang="en-US" sz="1400">
                <a:solidFill>
                  <a:srgbClr val="FFFFFF"/>
                </a:solidFill>
              </a:rPr>
            </a:br>
            <a:r>
              <a:rPr lang="en-US" sz="1400">
                <a:solidFill>
                  <a:srgbClr val="FFFFFF"/>
                </a:solidFill>
              </a:rPr>
              <a:t>             </a:t>
            </a:r>
            <a:br>
              <a:rPr lang="en-US" sz="1400">
                <a:solidFill>
                  <a:srgbClr val="FFFFFF"/>
                </a:solidFill>
              </a:rPr>
            </a:br>
            <a:br>
              <a:rPr lang="en-US" sz="1400">
                <a:solidFill>
                  <a:srgbClr val="FFFFFF"/>
                </a:solidFill>
              </a:rPr>
            </a:br>
            <a:endParaRPr lang="en-US" sz="1400">
              <a:solidFill>
                <a:srgbClr val="FFFFFF"/>
              </a:solidFill>
            </a:endParaRPr>
          </a:p>
        </p:txBody>
      </p:sp>
    </p:spTree>
    <p:extLst>
      <p:ext uri="{BB962C8B-B14F-4D97-AF65-F5344CB8AC3E}">
        <p14:creationId xmlns:p14="http://schemas.microsoft.com/office/powerpoint/2010/main" val="133344450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673FC-75B4-2A30-24C9-3D3B38C3C75F}"/>
              </a:ext>
            </a:extLst>
          </p:cNvPr>
          <p:cNvSpPr>
            <a:spLocks noGrp="1"/>
          </p:cNvSpPr>
          <p:nvPr>
            <p:ph type="title"/>
          </p:nvPr>
        </p:nvSpPr>
        <p:spPr>
          <a:xfrm>
            <a:off x="612648" y="548640"/>
            <a:ext cx="10653578" cy="6195060"/>
          </a:xfrm>
        </p:spPr>
        <p:txBody>
          <a:bodyPr>
            <a:normAutofit fontScale="90000"/>
          </a:bodyPr>
          <a:lstStyle/>
          <a:p>
            <a:r>
              <a:rPr lang="en-GB" sz="2800"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Reference</a:t>
            </a:r>
            <a:br>
              <a:rPr lang="en-GB" sz="280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1. British Business Bank. (2024). </a:t>
            </a:r>
            <a:r>
              <a:rPr lang="en-GB" sz="2000" b="0" i="1" dirty="0">
                <a:latin typeface="Arial" panose="020B0604020202020204" pitchFamily="34" charset="0"/>
                <a:cs typeface="Arial" panose="020B0604020202020204" pitchFamily="34" charset="0"/>
              </a:rPr>
              <a:t>Start Up Loans Programme. </a:t>
            </a:r>
            <a:r>
              <a:rPr lang="en-GB" sz="2000" b="0" dirty="0">
                <a:latin typeface="Arial" panose="020B0604020202020204" pitchFamily="34" charset="0"/>
                <a:cs typeface="Arial" panose="020B0604020202020204" pitchFamily="34" charset="0"/>
              </a:rPr>
              <a:t>Available at: https:/www.startuploans.co.uk   </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2. Credence Research. (2024). </a:t>
            </a:r>
            <a:r>
              <a:rPr lang="en-GB" sz="2000" b="0" i="1" dirty="0">
                <a:latin typeface="Arial" panose="020B0604020202020204" pitchFamily="34" charset="0"/>
                <a:cs typeface="Arial" panose="020B0604020202020204" pitchFamily="34" charset="0"/>
              </a:rPr>
              <a:t>UK Ethnic Food Market Forecast 2024-2030.</a:t>
            </a:r>
            <a:br>
              <a:rPr lang="en-GB" sz="2000" b="0" i="1" dirty="0">
                <a:latin typeface="Arial" panose="020B0604020202020204" pitchFamily="34" charset="0"/>
                <a:cs typeface="Arial" panose="020B0604020202020204" pitchFamily="34" charset="0"/>
              </a:rPr>
            </a:br>
            <a:br>
              <a:rPr lang="en-GB" sz="2000" b="0" i="1"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3. DEFRA. (2024). </a:t>
            </a:r>
            <a:r>
              <a:rPr lang="en-GB" sz="2000" b="0" i="1" dirty="0">
                <a:latin typeface="Arial" panose="020B0604020202020204" pitchFamily="34" charset="0"/>
                <a:cs typeface="Arial" panose="020B0604020202020204" pitchFamily="34" charset="0"/>
              </a:rPr>
              <a:t>Waste and Resources Strategy for England.</a:t>
            </a:r>
            <a:br>
              <a:rPr lang="en-GB" sz="2000" b="0" i="1" dirty="0">
                <a:latin typeface="Arial" panose="020B0604020202020204" pitchFamily="34" charset="0"/>
                <a:cs typeface="Arial" panose="020B0604020202020204" pitchFamily="34" charset="0"/>
              </a:rPr>
            </a:br>
            <a:br>
              <a:rPr lang="en-GB" sz="2000" b="0" i="1"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4. Food Standards Agency. (2024). </a:t>
            </a:r>
            <a:r>
              <a:rPr lang="en-GB" sz="2000" b="0" i="1" dirty="0">
                <a:latin typeface="Arial" panose="020B0604020202020204" pitchFamily="34" charset="0"/>
                <a:cs typeface="Arial" panose="020B0604020202020204" pitchFamily="34" charset="0"/>
              </a:rPr>
              <a:t>Food Hygiene and Safety Regulations. </a:t>
            </a:r>
            <a:br>
              <a:rPr lang="en-GB" sz="2000" b="0" i="1" dirty="0">
                <a:latin typeface="Arial" panose="020B0604020202020204" pitchFamily="34" charset="0"/>
                <a:cs typeface="Arial" panose="020B0604020202020204" pitchFamily="34" charset="0"/>
              </a:rPr>
            </a:br>
            <a:br>
              <a:rPr lang="en-GB" sz="2000" b="0" i="1"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5. GOV.UK. (2024). </a:t>
            </a:r>
            <a:r>
              <a:rPr lang="en-GB" sz="2000" b="0" i="1" dirty="0">
                <a:latin typeface="Arial" panose="020B0604020202020204" pitchFamily="34" charset="0"/>
                <a:cs typeface="Arial" panose="020B0604020202020204" pitchFamily="34" charset="0"/>
              </a:rPr>
              <a:t>Register a Private Limited Company. </a:t>
            </a:r>
            <a:br>
              <a:rPr lang="en-GB" sz="2000" b="0" i="1" dirty="0">
                <a:latin typeface="Arial" panose="020B0604020202020204" pitchFamily="34" charset="0"/>
                <a:cs typeface="Arial" panose="020B0604020202020204" pitchFamily="34" charset="0"/>
              </a:rPr>
            </a:br>
            <a:br>
              <a:rPr lang="en-GB" sz="2000" b="0" i="1"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6. Kantar. (2024). </a:t>
            </a:r>
            <a:r>
              <a:rPr lang="en-GB" sz="2000" b="0" i="1" dirty="0">
                <a:latin typeface="Arial" panose="020B0604020202020204" pitchFamily="34" charset="0"/>
                <a:cs typeface="Arial" panose="020B0604020202020204" pitchFamily="34" charset="0"/>
              </a:rPr>
              <a:t>UK Food Market Report 2024.</a:t>
            </a:r>
            <a:br>
              <a:rPr lang="en-GB" sz="2000" b="0" i="1" dirty="0">
                <a:latin typeface="Arial" panose="020B0604020202020204" pitchFamily="34" charset="0"/>
                <a:cs typeface="Arial" panose="020B0604020202020204" pitchFamily="34" charset="0"/>
              </a:rPr>
            </a:br>
            <a:br>
              <a:rPr lang="en-GB" sz="2000" b="0" i="1"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7. Legislation.gov.uk. (2024). </a:t>
            </a:r>
            <a:r>
              <a:rPr lang="en-GB" sz="2000" b="0" i="1" dirty="0">
                <a:latin typeface="Arial" panose="020B0604020202020204" pitchFamily="34" charset="0"/>
                <a:cs typeface="Arial" panose="020B0604020202020204" pitchFamily="34" charset="0"/>
              </a:rPr>
              <a:t>The Food Information ( Amendment) (England) Regulations – Natasha’s Law.</a:t>
            </a:r>
            <a:br>
              <a:rPr lang="en-GB" sz="2000" b="0" i="1"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8. Mintel. (2024). </a:t>
            </a:r>
            <a:r>
              <a:rPr lang="en-GB" sz="2000" b="0" i="1" dirty="0">
                <a:latin typeface="Arial" panose="020B0604020202020204" pitchFamily="34" charset="0"/>
                <a:cs typeface="Arial" panose="020B0604020202020204" pitchFamily="34" charset="0"/>
              </a:rPr>
              <a:t>UK Takeaway and Delivery Market Report. </a:t>
            </a:r>
            <a:br>
              <a:rPr lang="en-GB" sz="2000" b="0" i="1" dirty="0">
                <a:latin typeface="Arial" panose="020B0604020202020204" pitchFamily="34" charset="0"/>
                <a:cs typeface="Arial" panose="020B0604020202020204" pitchFamily="34" charset="0"/>
              </a:rPr>
            </a:br>
            <a:br>
              <a:rPr lang="en-GB" sz="2000" b="0" i="1"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9. </a:t>
            </a:r>
            <a:r>
              <a:rPr lang="en-GB" sz="2000" b="0" dirty="0" err="1">
                <a:latin typeface="Arial" panose="020B0604020202020204" pitchFamily="34" charset="0"/>
                <a:cs typeface="Arial" panose="020B0604020202020204" pitchFamily="34" charset="0"/>
              </a:rPr>
              <a:t>NielsenlQ</a:t>
            </a:r>
            <a:r>
              <a:rPr lang="en-GB" sz="2000" b="0" dirty="0">
                <a:latin typeface="Arial" panose="020B0604020202020204" pitchFamily="34" charset="0"/>
                <a:cs typeface="Arial" panose="020B0604020202020204" pitchFamily="34" charset="0"/>
              </a:rPr>
              <a:t>. (2024). </a:t>
            </a:r>
            <a:r>
              <a:rPr lang="en-GB" sz="2000" b="0" i="1" dirty="0">
                <a:latin typeface="Arial" panose="020B0604020202020204" pitchFamily="34" charset="0"/>
                <a:cs typeface="Arial" panose="020B0604020202020204" pitchFamily="34" charset="0"/>
              </a:rPr>
              <a:t>Consumer Trends in Food and Beverage. </a:t>
            </a:r>
            <a:br>
              <a:rPr lang="en-GB" sz="2000" b="0" i="1" dirty="0">
                <a:latin typeface="Arial" panose="020B0604020202020204" pitchFamily="34" charset="0"/>
                <a:cs typeface="Arial" panose="020B0604020202020204" pitchFamily="34" charset="0"/>
              </a:rPr>
            </a:br>
            <a:br>
              <a:rPr lang="en-GB" sz="2000" b="0" i="1"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10. Office for National Statistics (ONS).(2023). </a:t>
            </a:r>
            <a:r>
              <a:rPr lang="en-GB" sz="2000" b="0" i="1" dirty="0">
                <a:latin typeface="Arial" panose="020B0604020202020204" pitchFamily="34" charset="0"/>
                <a:cs typeface="Arial" panose="020B0604020202020204" pitchFamily="34" charset="0"/>
              </a:rPr>
              <a:t>Population of the UK by Country of Birth and Nationality.</a:t>
            </a:r>
            <a:br>
              <a:rPr lang="en-GB" sz="2000" b="0" i="1" dirty="0">
                <a:latin typeface="Arial" panose="020B0604020202020204" pitchFamily="34" charset="0"/>
                <a:cs typeface="Arial" panose="020B0604020202020204" pitchFamily="34" charset="0"/>
              </a:rPr>
            </a:br>
            <a:br>
              <a:rPr lang="en-GB" sz="2000" b="0" i="1"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11. Polish Business Link. (2024). </a:t>
            </a:r>
            <a:r>
              <a:rPr lang="en-GB" sz="2000" b="0" i="1" dirty="0">
                <a:latin typeface="Arial" panose="020B0604020202020204" pitchFamily="34" charset="0"/>
                <a:cs typeface="Arial" panose="020B0604020202020204" pitchFamily="34" charset="0"/>
              </a:rPr>
              <a:t>Polish Entrepreneurs in the UK Report. </a:t>
            </a:r>
            <a:br>
              <a:rPr lang="en-GB" sz="2000" b="0" i="1" dirty="0">
                <a:latin typeface="Arial" panose="020B0604020202020204" pitchFamily="34" charset="0"/>
                <a:cs typeface="Arial" panose="020B0604020202020204" pitchFamily="34" charset="0"/>
              </a:rPr>
            </a:br>
            <a:br>
              <a:rPr lang="en-GB" sz="2000" b="0" i="1"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12. Statista. (2024). </a:t>
            </a:r>
            <a:r>
              <a:rPr lang="en-GB" sz="2000" b="0" i="1" dirty="0">
                <a:latin typeface="Arial" panose="020B0604020202020204" pitchFamily="34" charset="0"/>
                <a:cs typeface="Arial" panose="020B0604020202020204" pitchFamily="34" charset="0"/>
              </a:rPr>
              <a:t>Online Food Delivery in the United Kingdom. </a:t>
            </a:r>
            <a:r>
              <a:rPr lang="en-GB" sz="2000" b="0" dirty="0">
                <a:latin typeface="Arial" panose="020B0604020202020204" pitchFamily="34" charset="0"/>
                <a:cs typeface="Arial" panose="020B0604020202020204" pitchFamily="34" charset="0"/>
              </a:rPr>
              <a:t> </a:t>
            </a:r>
            <a:r>
              <a:rPr lang="en-GB" sz="2000" b="0" i="1" dirty="0">
                <a:latin typeface="Arial" panose="020B0604020202020204" pitchFamily="34" charset="0"/>
                <a:cs typeface="Arial" panose="020B0604020202020204" pitchFamily="34" charset="0"/>
              </a:rPr>
              <a:t> </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dirty="0"/>
            </a:br>
            <a:endParaRPr lang="en-GB" dirty="0"/>
          </a:p>
        </p:txBody>
      </p:sp>
    </p:spTree>
    <p:extLst>
      <p:ext uri="{BB962C8B-B14F-4D97-AF65-F5344CB8AC3E}">
        <p14:creationId xmlns:p14="http://schemas.microsoft.com/office/powerpoint/2010/main" val="4021494456"/>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14102</TotalTime>
  <Words>1485</Words>
  <Application>Microsoft Office PowerPoint</Application>
  <PresentationFormat>Widescreen</PresentationFormat>
  <Paragraphs>23</Paragraphs>
  <Slides>13</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Arial</vt:lpstr>
      <vt:lpstr>Neue Haas Grotesk Text Pro</vt:lpstr>
      <vt:lpstr>VanillaVTI</vt:lpstr>
      <vt:lpstr>Business Plan</vt:lpstr>
      <vt:lpstr>  Overview of the Business Idea           * Smaki Polski (Tastes of Poland)  - a Polish delicatessen based in the UK.                   * Offers hand made, traditional Polish dishes made from authentic recipes.                          * Operates through a small physical location online platforms (delivery and partnerships).                                   * Product : pierogi, stuffed cabbage rolls, soups and traditional ready meals.         </vt:lpstr>
      <vt:lpstr>                        * 614,000 Polish-born  residents in England and Wales (ONS,2023).          * Over 700,000 total Polish community members in the UK           (Polish Business Link, 2024).         * Shortage of authentic Polish restaurants and delis.           * UK ethnic food market growing at ¬ 7% annually (Credence Research, 2024).           * Increasing demand for authentic, home-style food among British consumers.                                        </vt:lpstr>
      <vt:lpstr>                        * Handmade, fresh dishes not factory-made or frozen.              * Traditional Polish recipes and ingredients.                     * Healthy, preservative-free product.                              * Online availability and home delivery.                                       * Authenticity + Freshness + Convenience = Market Advantage.     </vt:lpstr>
      <vt:lpstr>                    Legal Format and Management  * Legal form : Private Limited Company (Ltd) – registered with Companies House.           * Provides limited liability, professional image and growth flexibility.       Management Structure:      * Owner / Menage: Operations, suppliers, compliance, marketing.              * Cooks (2): Food preparation, hygiene, HACCP implementation.      * Service / Delivery Assistant: Sales, packaging, customers service.      * Accountant: Payroll, bookkeeping, financial reports.    </vt:lpstr>
      <vt:lpstr>                      PESTEL Analysis (Overview)    Political: Compliance with FSA, HACCP, local licensing, post-Brexit regulations.           Economic: Inflation and energy costs, but strong demand for takeaways (Mintel, 2024).      Social: Over 700,000 Poles in the UK; rising interest in multicultural cuisine.      Technological: Use of Uber Eats, Just Eat, e-commerce, social media marketing.      Environmental: Eco-friendly packaging, food waste reduction, local sourcing.      Legal: Compliance with FSA, GDPR, Natasha’s Law, and staff training requirements.  </vt:lpstr>
      <vt:lpstr>                                      SWOT Analysis          Strengths:                                                                               Weaknesses:           - Authentic handmade Polish food.                               - Limited finance.            - Strong USP: freshness, authenticity, convenience.                - Dependence on imports.           -Combination of physical and online sales.                              - Small team and low initial                                                                                                              recognition.             Opportunities:                                                                        Threats:             - Growth in ethnic and comfort food trends                               - Inflation, competition and              (Kantar, 2024)                                                                           post-Brexit import issues.           - Partnerships, catering, festivals, potential                              - Food safety risks and               for franchising.                                                                          changing dietary trends                                                                                                                 (NielsenlQ, 2024)                                         SWOT Analysis Summary   Smaki Polski has strong potential due to its authenticity and growing market for ethnic foods.    Although limited funds and brand awareness are initial challenges, expansion through catering and         partnerships offers growth potential.    With effective marketing and consistent quality, the business can establish a stable position in the UK  delicatessen market (Mintel, 2024).   </vt:lpstr>
      <vt:lpstr>    Marketing Strategies    Target Market Segments:         1.Polish Community un the UK – nostalgia, authenticity, family meals.             2.British Customers – curiosity about new cuisines and authentic cultural experiences.              3.Local Shops/Delicatessens – wholesale opportunities and long-term collaboration.              4.Corporate Clients – catering for offices, events and business meetings.     </vt:lpstr>
      <vt:lpstr>                         Marketing Mix (4Ps)        Product: Fresh and frozen traditional Polish dishes, preservative-free.          Price: Premium but competitive. Example: Pierogi 7.00, Golabki 6.50.          Place: Shop + online + delivery + market stalls.           Promotion:                - Social media campaigns (Instagram, Facebook. Tik Tok).                         - Local advertising and community events.                                  - Free tasting under the slogan Discover Polish Dumplings.                                                                                                                  Marketing Goals                                          * Build brand awareness within 6 months.                                                              * Gain at least 100 repeat customers in 3 months.                                                                   * Grow online sales to 30% of total revenue within the first year.                                             </vt:lpstr>
      <vt:lpstr>                             Funding Requirements       Total Start-up Investment: £30,000 - £40,000          Source of Funding:          * Owner’s investment  (commitment).          * Small business loan (Bank government scheme).           * Local enterprise grant (British Business Bank, 2024)                                 Startup Costs:                                  * Premises: £15,000-£20,000                                 * Equipment: £10,000-£15,000                                 * Licenses: £2,000                                  * Marketing: £3,000                                  * Ingredients: £1,500                                                          Monthly Operating Costs:                                                          * Rent - £1,500-£2,000                                                           * Utilities - £500                                                             * Wages - £5,000                                                          * Raw materials -  £3,000                                                          * Marketing -  £500                                                                                       Total around 10,000/month           </vt:lpstr>
      <vt:lpstr>                                                    Summary           Smaki Polski combines cultural authenticity with modern convenience.              If fills a clear gap in the UK market for fresh handmade Polish food.              Strong management, digital marketing and commitment to quality provide a              foundation for growth.              With proper funding and strategy, Smaki Polski can become a recognised UK              delicatessen brand.        </vt:lpstr>
      <vt:lpstr>                                                           </vt:lpstr>
      <vt:lpstr>                                        Reference 1. British Business Bank. (2024). Start Up Loans Programme. Available at: https:/www.startuploans.co.uk     2. Credence Research. (2024). UK Ethnic Food Market Forecast 2024-2030.  3. DEFRA. (2024). Waste and Resources Strategy for England.  4. Food Standards Agency. (2024). Food Hygiene and Safety Regulations.   5. GOV.UK. (2024). Register a Private Limited Company.   6. Kantar. (2024). UK Food Market Report 2024.  7. Legislation.gov.uk. (2024). The Food Information ( Amendment) (England) Regulations – Natasha’s Law. 8. Mintel. (2024). UK Takeaway and Delivery Market Report.   9. NielsenlQ. (2024). Consumer Trends in Food and Beverage.   10. Office for National Statistics (ONS).(2023). Population of the UK by Country of Birth and Nationality.  11. Polish Business Link. (2024). Polish Entrepreneurs in the UK Report.   12. Statista. (2024). Online Food Delivery in the United Kingdom.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Anna Ceterska (2419946)</dc:creator>
  <cp:lastModifiedBy>Anna Ceterska (2419946)</cp:lastModifiedBy>
  <cp:revision>9</cp:revision>
  <dcterms:created xsi:type="dcterms:W3CDTF">2025-10-30T20:27:57Z</dcterms:created>
  <dcterms:modified xsi:type="dcterms:W3CDTF">2025-11-09T15:36:12Z</dcterms:modified>
</cp:coreProperties>
</file>