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8577744-C899-EF98-DCD1-0F047853644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982849-70D8-9232-DA4A-5A01BB96DF97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7371C21-FF83-4BFF-894A-D06FC21664A2}" type="datetime1">
              <a:rPr lang="en-GB"/>
              <a:pPr lvl="0"/>
              <a:t>10/08/2022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EB312D7C-8FBB-4B38-EE97-61397BB5A96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B6281091-0776-3DAC-DDBE-6339A4F39EA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755736-585F-C3F0-8CA3-797D3FD84209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148FEC-E98E-8E82-1B74-5465A2CE4DA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EB7C895-8632-40EB-8958-2BF7331D3A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739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FEC97-3690-3ED5-FE5E-01426C32972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82602" y="978408"/>
            <a:ext cx="10506995" cy="2531552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78CD3D-3F4C-7461-42FD-E643471069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82602" y="3602041"/>
            <a:ext cx="10506995" cy="227755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22172-E27B-CDCC-03F6-137056CDB0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023532-B0E3-4ED4-888F-2501E7028D5E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9ED2C-B551-21B7-4DEB-75F2917384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E045-80C1-1456-CA0C-6F1A1AFC7C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A20C64-BF90-4697-B869-2DD1218EAC0F}" type="slidenum">
              <a:t>‹#›</a:t>
            </a:fld>
            <a:endParaRPr lang="en-US"/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FE17407A-464B-1E49-AE9B-74C753BC9B1A}"/>
              </a:ext>
            </a:extLst>
          </p:cNvPr>
          <p:cNvCxnSpPr/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311C2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73899705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CE6E6-66B9-58A7-A7CE-79484411FA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634472" cy="215798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7076B-59AC-C849-26AF-B616354BFAB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2AB79-A83D-6C63-98A4-A13EB9AB42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29CE5B-0503-4AF8-89BB-3BBF1244A474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FF66F-C10A-0693-BA95-1434FA8E31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5B090-599F-BF6D-C82F-BC0D8C370A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9A783B-CA9E-4401-A6B8-D5B69D186DE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66920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FCB0C39B-7E94-8F62-DAB4-161ACAC1685F}"/>
              </a:ext>
            </a:extLst>
          </p:cNvPr>
          <p:cNvSpPr/>
          <p:nvPr/>
        </p:nvSpPr>
        <p:spPr>
          <a:xfrm>
            <a:off x="481010" y="3922236"/>
            <a:ext cx="11147075" cy="2434827"/>
          </a:xfrm>
          <a:prstGeom prst="rect">
            <a:avLst/>
          </a:prstGeom>
          <a:solidFill>
            <a:srgbClr val="CF972C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2605AB5-BA07-F961-E145-5AC19E767F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515600" cy="2716764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A42F4C1-6ABF-5FAF-ADEE-0DD11219A77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82602" y="4171447"/>
            <a:ext cx="10515600" cy="1918200"/>
          </a:xfrm>
        </p:spPr>
        <p:txBody>
          <a:bodyPr/>
          <a:lstStyle>
            <a:lvl1pPr>
              <a:lnSpc>
                <a:spcPct val="110000"/>
              </a:lnSpc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31603FF-0F8F-FB66-1455-1564E90BF0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E24AE1-81D6-4908-9253-C985FAE3BBF0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693F4E3-5F10-3049-00B3-7B36B6D7A0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4D2917D-70DC-B409-E5A8-79FD7EEAE0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5FD447-23CE-4F56-9150-CC0C757D7333}" type="slidenum">
              <a:t>‹#›</a:t>
            </a:fld>
            <a:endParaRPr lang="en-US"/>
          </a:p>
        </p:txBody>
      </p: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DC199191-FF7E-F22B-8FD3-CB94791D023A}"/>
              </a:ext>
            </a:extLst>
          </p:cNvPr>
          <p:cNvCxnSpPr/>
          <p:nvPr/>
        </p:nvCxnSpPr>
        <p:spPr>
          <a:xfrm>
            <a:off x="481010" y="3922236"/>
            <a:ext cx="11147067" cy="0"/>
          </a:xfrm>
          <a:prstGeom prst="straightConnector1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60079930-9493-B58A-2403-9A5720F258C4}"/>
              </a:ext>
            </a:extLst>
          </p:cNvPr>
          <p:cNvCxnSpPr/>
          <p:nvPr/>
        </p:nvCxnSpPr>
        <p:spPr>
          <a:xfrm>
            <a:off x="482602" y="6368137"/>
            <a:ext cx="11147066" cy="0"/>
          </a:xfrm>
          <a:prstGeom prst="straightConnector1">
            <a:avLst/>
          </a:prstGeom>
          <a:noFill/>
          <a:ln w="28575" cap="flat">
            <a:solidFill>
              <a:srgbClr val="311C20"/>
            </a:solidFill>
            <a:prstDash val="solid"/>
            <a:miter/>
          </a:ln>
        </p:spPr>
      </p:cxnSp>
      <p:cxnSp>
        <p:nvCxnSpPr>
          <p:cNvPr id="10" name="Straight Connector 7">
            <a:extLst>
              <a:ext uri="{FF2B5EF4-FFF2-40B4-BE49-F238E27FC236}">
                <a16:creationId xmlns:a16="http://schemas.microsoft.com/office/drawing/2014/main" id="{0D1EA797-4593-2BD1-3D3C-EFABB868F67D}"/>
              </a:ext>
            </a:extLst>
          </p:cNvPr>
          <p:cNvCxnSpPr/>
          <p:nvPr/>
        </p:nvCxnSpPr>
        <p:spPr>
          <a:xfrm>
            <a:off x="481010" y="6368137"/>
            <a:ext cx="11147067" cy="0"/>
          </a:xfrm>
          <a:prstGeom prst="straightConnector1">
            <a:avLst/>
          </a:prstGeom>
          <a:noFill/>
          <a:ln w="28575" cap="flat">
            <a:solidFill>
              <a:srgbClr val="311C2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0297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94BE2809-32F3-B842-6A80-5B4BD2AD86C8}"/>
              </a:ext>
            </a:extLst>
          </p:cNvPr>
          <p:cNvSpPr/>
          <p:nvPr/>
        </p:nvSpPr>
        <p:spPr>
          <a:xfrm>
            <a:off x="481010" y="483580"/>
            <a:ext cx="11147075" cy="2434827"/>
          </a:xfrm>
          <a:prstGeom prst="rect">
            <a:avLst/>
          </a:prstGeom>
          <a:solidFill>
            <a:srgbClr val="CF972C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F37BCEA-6654-109C-391C-F9660AB8D7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1147075" cy="175526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D5DB9A1-6D4D-05CC-E8D7-DE28D85C192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602" y="3103135"/>
            <a:ext cx="5418551" cy="30738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C54DFB5-CAC1-A773-B352-681A8085593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11116" y="3103135"/>
            <a:ext cx="5418551" cy="30738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3AB54D6-1CC6-57F6-5870-0E90148DBC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0722A6-9AFA-4B3B-B31B-9FB0F3CD26FF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9A6168C-1FFC-5372-FEAA-6BE538649C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6D157377-D1AD-5B79-7493-FAECC18FB9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D240AD-BF5F-4BDE-AAA9-D566A9A8F47C}" type="slidenum"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54D404D-54DB-B4AE-03E7-EBB88D56DFB7}"/>
              </a:ext>
            </a:extLst>
          </p:cNvPr>
          <p:cNvCxnSpPr/>
          <p:nvPr/>
        </p:nvCxnSpPr>
        <p:spPr>
          <a:xfrm>
            <a:off x="482602" y="2918399"/>
            <a:ext cx="11147066" cy="0"/>
          </a:xfrm>
          <a:prstGeom prst="straightConnector1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10" name="Straight Connector 7">
            <a:extLst>
              <a:ext uri="{FF2B5EF4-FFF2-40B4-BE49-F238E27FC236}">
                <a16:creationId xmlns:a16="http://schemas.microsoft.com/office/drawing/2014/main" id="{4049D504-A99E-93F0-8E26-7699D592BFB4}"/>
              </a:ext>
            </a:extLst>
          </p:cNvPr>
          <p:cNvCxnSpPr/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311C2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333408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B3940-2277-723F-FF49-66691623BB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32" y="978408"/>
            <a:ext cx="11145036" cy="1339586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A32C9-1C45-B15F-446D-554E935F7AC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84632" y="2500920"/>
            <a:ext cx="5346222" cy="823910"/>
          </a:xfrm>
        </p:spPr>
        <p:txBody>
          <a:bodyPr anchor="b"/>
          <a:lstStyle>
            <a:lvl1pPr>
              <a:lnSpc>
                <a:spcPct val="110000"/>
              </a:lnSpc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DAA71-17E0-F9FE-C4BD-6B7E12CA9E1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84632" y="3429000"/>
            <a:ext cx="5346222" cy="27606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F3E688-A6E0-29F2-2A31-F9557188E3A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57120" y="2500920"/>
            <a:ext cx="5372548" cy="823910"/>
          </a:xfrm>
        </p:spPr>
        <p:txBody>
          <a:bodyPr anchor="b"/>
          <a:lstStyle>
            <a:lvl1pPr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26D465-EB0C-5167-539E-0A370EE50FB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57120" y="3429000"/>
            <a:ext cx="5372548" cy="27606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EB1CA2-D1E4-5C12-150F-A9561713BC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11986D-BA6D-4B74-9DE8-EA83F02617C5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4E6F1E-AEF6-F4FB-82F0-3DACFB85C4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16D776-A132-5322-25A3-CE59797A54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89588" y="-7187"/>
            <a:ext cx="64008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884A90E-0E31-470E-AB0C-67186024FC9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58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A6F1A90D-7FA1-F69F-38BB-12A3EE4D30DF}"/>
              </a:ext>
            </a:extLst>
          </p:cNvPr>
          <p:cNvSpPr/>
          <p:nvPr/>
        </p:nvSpPr>
        <p:spPr>
          <a:xfrm>
            <a:off x="481010" y="3933309"/>
            <a:ext cx="11147075" cy="2434827"/>
          </a:xfrm>
          <a:prstGeom prst="rect">
            <a:avLst/>
          </a:prstGeom>
          <a:solidFill>
            <a:srgbClr val="CF972C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8CF7E4C-B39F-0FFC-676E-DC7A881783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634472" cy="2591510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10C604C8-15DC-02D7-16BD-B5E6A350A5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6C174B-8C96-4E6B-BA30-57EE7FA5D357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FF86341-AFF7-98C7-00AF-A4572B8231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6CCE43CF-CEFB-14E2-C0D4-8CBFCBFB94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926400-6C7D-44A0-88C8-0976A1C16C30}" type="slidenum"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3D9E97-53AE-FD8C-1E7C-C5C6872BC98F}"/>
              </a:ext>
            </a:extLst>
          </p:cNvPr>
          <p:cNvCxnSpPr/>
          <p:nvPr/>
        </p:nvCxnSpPr>
        <p:spPr>
          <a:xfrm>
            <a:off x="482602" y="3933309"/>
            <a:ext cx="11147066" cy="0"/>
          </a:xfrm>
          <a:prstGeom prst="straightConnector1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248C0C42-426A-7C70-FF7C-88B05DFB297D}"/>
              </a:ext>
            </a:extLst>
          </p:cNvPr>
          <p:cNvCxnSpPr/>
          <p:nvPr/>
        </p:nvCxnSpPr>
        <p:spPr>
          <a:xfrm>
            <a:off x="481010" y="6368137"/>
            <a:ext cx="11147067" cy="0"/>
          </a:xfrm>
          <a:prstGeom prst="straightConnector1">
            <a:avLst/>
          </a:prstGeom>
          <a:noFill/>
          <a:ln w="28575" cap="flat">
            <a:solidFill>
              <a:srgbClr val="311C2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704860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31193A-1150-5855-6EF3-B869D30EEF8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1F5ADE-E83C-4911-BEA9-CDB285AB3B43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001C66-85EC-CC9F-E555-A5BD142C2D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85FCE3-51D0-027F-8C4E-09EEFBE51E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D59B93-C437-4803-9703-2018535A57A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41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0449D-50AE-E4A2-B037-0246F42276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1013F-D6E6-075D-5070-23BBF0DB2A7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446483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88F6AF-F658-F5EC-D953-5B25B7351DB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84632" y="3645072"/>
            <a:ext cx="4287393" cy="2223912"/>
          </a:xfrm>
        </p:spPr>
        <p:txBody>
          <a:bodyPr/>
          <a:lstStyle>
            <a:lvl1pPr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E2DDD2-45C8-18C8-A1CF-CCDB438A37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B50C2A-51C2-4514-92E1-EAC903B61059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36CAB5-8759-FFE3-16C3-4D44C4AE6E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D0C04F-41E4-81FD-6C14-AA17F2A8A4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F36D10-F73D-451A-B6C3-1B1C17985D9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92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F5870-AA72-537E-EAC3-6D170B855D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C828B1-B4EC-5DB5-4BF1-95E6D5152C08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446483" cy="4873623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0E269E-7223-CC84-19B0-E9A5DA24D73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84632" y="3645072"/>
            <a:ext cx="4287393" cy="2223912"/>
          </a:xfrm>
        </p:spPr>
        <p:txBody>
          <a:bodyPr/>
          <a:lstStyle>
            <a:lvl1pPr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CEBB4C-2609-FFAC-2E00-7487B95620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B6950F-E926-4098-8EB2-66B7A9C2154F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2DD806-7513-1E68-1357-B84CED9FFC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45B98E-2F0A-BF6E-B66F-4493FFBBAE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D87989-CBE0-4DE2-939C-04923F0508C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889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C490607-D25D-13BA-95E0-F9BA3300A861}"/>
              </a:ext>
            </a:extLst>
          </p:cNvPr>
          <p:cNvSpPr/>
          <p:nvPr/>
        </p:nvSpPr>
        <p:spPr>
          <a:xfrm>
            <a:off x="482602" y="483580"/>
            <a:ext cx="11147075" cy="2434827"/>
          </a:xfrm>
          <a:prstGeom prst="rect">
            <a:avLst/>
          </a:prstGeom>
          <a:solidFill>
            <a:srgbClr val="CF972C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C98AB7-9687-0EE9-3C27-1F9E87E8A7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506995" cy="175526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99CE67C0-82D7-0C7E-6571-385D8FA2814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84193" y="3103135"/>
            <a:ext cx="10506995" cy="309294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462CD58-95AB-560F-17A9-CF2325845C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64BC22-E6CB-4D5E-8A0D-3FE4F87522D4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760652F-559F-45BF-F068-C2336A10A0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5760D83-67AE-C614-F964-321AEEF3A8E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447607-3396-4C7C-B0E4-3FD73A247BAF}" type="slidenum"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DC4117-5BC2-8508-0492-9E238FDDA10C}"/>
              </a:ext>
            </a:extLst>
          </p:cNvPr>
          <p:cNvCxnSpPr/>
          <p:nvPr/>
        </p:nvCxnSpPr>
        <p:spPr>
          <a:xfrm>
            <a:off x="482602" y="2918399"/>
            <a:ext cx="11147066" cy="0"/>
          </a:xfrm>
          <a:prstGeom prst="straightConnector1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3A0C44E0-8245-CD9A-F25C-8BF0D498D5A4}"/>
              </a:ext>
            </a:extLst>
          </p:cNvPr>
          <p:cNvCxnSpPr/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311C2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595334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71FF82-C49A-2F31-1706-C4033001453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041709" y="978408"/>
            <a:ext cx="2947879" cy="512477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7A040C-4045-C04E-E28C-DEB14123AEB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49" cy="51247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DDB2D-19DD-827D-F710-7C44DCBE878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30C488-0E93-4054-AC86-B8018E1D27F7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07F01-8986-CC55-E05E-02D98246B8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1B583-D296-A632-1002-702ADF38DE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9B8A3A-2EDF-44B4-B8C8-16A1EA71F16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289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FC8DC8-1CC5-F1BC-2805-98E65D4B04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506995" cy="21531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AAE669-5A4F-027B-9E26-0436987F51E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82602" y="3306872"/>
            <a:ext cx="10506995" cy="2572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78C40-A89C-B370-3C0D-9476823F578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Seaford"/>
              </a:defRPr>
            </a:lvl1pPr>
          </a:lstStyle>
          <a:p>
            <a:pPr lvl="0"/>
            <a:fld id="{8745109A-619D-4A3E-BFC7-DD77F8D17EED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CA25EB-45CA-F566-8F0C-3630670AF42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Seaford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959DE-155B-FBDE-3B61-D6D5BB6F399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89588" y="100584"/>
            <a:ext cx="64008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Seaford"/>
              </a:defRPr>
            </a:lvl1pPr>
          </a:lstStyle>
          <a:p>
            <a:pPr lvl="0"/>
            <a:fld id="{02B7408D-5085-4D2D-92FD-D7A7CB397655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EF9E8826-E9C8-462A-6E39-652B2D9A762F}"/>
              </a:ext>
            </a:extLst>
          </p:cNvPr>
          <p:cNvCxnSpPr/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311C20"/>
            </a:solidFill>
            <a:prstDash val="solid"/>
            <a:miter/>
          </a:ln>
        </p:spPr>
      </p:cxnSp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id="{9E6FA789-5979-D0D2-01C7-12B1982B69FB}"/>
              </a:ext>
            </a:extLst>
          </p:cNvPr>
          <p:cNvCxnSpPr/>
          <p:nvPr/>
        </p:nvCxnSpPr>
        <p:spPr>
          <a:xfrm>
            <a:off x="482602" y="6368137"/>
            <a:ext cx="11147066" cy="0"/>
          </a:xfrm>
          <a:prstGeom prst="straightConnector1">
            <a:avLst/>
          </a:prstGeom>
          <a:noFill/>
          <a:ln w="28575" cap="flat">
            <a:solidFill>
              <a:srgbClr val="311C20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6600" b="0" i="0" u="none" strike="noStrike" kern="1200" cap="none" spc="0" baseline="0">
          <a:solidFill>
            <a:srgbClr val="000000"/>
          </a:solidFill>
          <a:uFillTx/>
          <a:latin typeface="Seaford"/>
        </a:defRPr>
      </a:lvl1pPr>
    </p:titleStyle>
    <p:bodyStyle>
      <a:lvl1pPr marL="0" marR="0" lvl="0" indent="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None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Seaford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Seaford"/>
        </a:defRPr>
      </a:lvl2pPr>
      <a:lvl3pPr marL="914400" marR="0" lvl="2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Seaford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Seaford"/>
        </a:defRPr>
      </a:lvl4pPr>
      <a:lvl5pPr marL="1828800" marR="0" lvl="4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Seaford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33637@student.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jobmedic.co.uk/family-support-workers-6-skills-you-need" TargetMode="External"/><Relationship Id="rId2" Type="http://schemas.openxmlformats.org/officeDocument/2006/relationships/hyperlink" Target="https://kirkleeschildcare.proceduresonline.com/p_work_uncoop_fam.html#:~:text=In%20extreme%20cases%2C%20professionals%20can%20experience%20intimidation%2C%20abuse%2C,family.%20All%20agencies%20should%20support%20their%20staff%20by%3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rospects.ac.uk/job-profiles/family-support-work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99139CCD-0AA2-F9C0-2B82-93BE240A323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FFCFBD4C-5263-4A60-5AD0-BE3507CF5F6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pic>
        <p:nvPicPr>
          <p:cNvPr id="4" name="Picture 3" descr="Colorful paint pigments">
            <a:extLst>
              <a:ext uri="{FF2B5EF4-FFF2-40B4-BE49-F238E27FC236}">
                <a16:creationId xmlns:a16="http://schemas.microsoft.com/office/drawing/2014/main" id="{672B393B-0B2B-CE17-85C5-7FC28B4C1D3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978" r="-1" b="-1"/>
          <a:stretch>
            <a:fillRect/>
          </a:stretch>
        </p:blipFill>
        <p:spPr>
          <a:xfrm>
            <a:off x="18" y="9"/>
            <a:ext cx="12188933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9514F75-E515-F233-354A-5C67F6DBC52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82602" y="732032"/>
            <a:ext cx="6900839" cy="2736387"/>
          </a:xfrm>
        </p:spPr>
        <p:txBody>
          <a:bodyPr anchor="t">
            <a:normAutofit/>
          </a:bodyPr>
          <a:lstStyle/>
          <a:p>
            <a:pPr lvl="0"/>
            <a:r>
              <a:rPr lang="en-GB" sz="8000">
                <a:solidFill>
                  <a:srgbClr val="FFFFFF"/>
                </a:solidFill>
              </a:rPr>
              <a:t>BMSW4001</a:t>
            </a:r>
            <a:br>
              <a:rPr lang="en-GB" sz="8000">
                <a:solidFill>
                  <a:srgbClr val="FFFFFF"/>
                </a:solidFill>
              </a:rPr>
            </a:br>
            <a:r>
              <a:rPr lang="en-GB" sz="8000">
                <a:solidFill>
                  <a:srgbClr val="FFFFFF"/>
                </a:solidFill>
              </a:rPr>
              <a:t>ACE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CB0A7755-F632-BE55-9D2F-8A90CCC1439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596563" y="4201722"/>
            <a:ext cx="4986086" cy="1949811"/>
          </a:xfrm>
        </p:spPr>
        <p:txBody>
          <a:bodyPr anchor="b"/>
          <a:lstStyle/>
          <a:p>
            <a:pPr lvl="0" algn="r"/>
            <a:r>
              <a:rPr lang="en-GB">
                <a:solidFill>
                  <a:srgbClr val="FFFFFF"/>
                </a:solidFill>
              </a:rPr>
              <a:t>Maxine graham</a:t>
            </a:r>
          </a:p>
          <a:p>
            <a:pPr lvl="0" algn="r"/>
            <a:r>
              <a:rPr lang="en-GB">
                <a:solidFill>
                  <a:srgbClr val="FFFFFF"/>
                </a:solidFill>
                <a:hlinkClick r:id="rId3"/>
              </a:rPr>
              <a:t>2133637@student.uwtsd.ac.uk</a:t>
            </a:r>
            <a:endParaRPr lang="en-GB">
              <a:solidFill>
                <a:srgbClr val="FFFFFF"/>
              </a:solidFill>
            </a:endParaRPr>
          </a:p>
          <a:p>
            <a:pPr lvl="0" algn="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7" name="Straight Connector 12">
            <a:extLst>
              <a:ext uri="{FF2B5EF4-FFF2-40B4-BE49-F238E27FC236}">
                <a16:creationId xmlns:a16="http://schemas.microsoft.com/office/drawing/2014/main" id="{DAA2D201-7B3C-3A22-17C1-749DD87228A1}"/>
              </a:ext>
            </a:extLst>
          </p:cNvPr>
          <p:cNvCxnSpPr>
            <a:cxnSpLocks noMove="1" noResize="1"/>
          </p:cNvCxnSpPr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FFFFFF"/>
            </a:solidFill>
            <a:prstDash val="solid"/>
            <a:miter/>
          </a:ln>
        </p:spPr>
      </p:cxnSp>
      <p:cxnSp>
        <p:nvCxnSpPr>
          <p:cNvPr id="8" name="Straight Connector 14">
            <a:extLst>
              <a:ext uri="{FF2B5EF4-FFF2-40B4-BE49-F238E27FC236}">
                <a16:creationId xmlns:a16="http://schemas.microsoft.com/office/drawing/2014/main" id="{E52874B1-DC1B-26F3-69E8-2036B2C95DAA}"/>
              </a:ext>
            </a:extLst>
          </p:cNvPr>
          <p:cNvCxnSpPr>
            <a:cxnSpLocks noMove="1" noResize="1"/>
          </p:cNvCxnSpPr>
          <p:nvPr/>
        </p:nvCxnSpPr>
        <p:spPr>
          <a:xfrm>
            <a:off x="482602" y="6368137"/>
            <a:ext cx="11147066" cy="0"/>
          </a:xfrm>
          <a:prstGeom prst="straightConnector1">
            <a:avLst/>
          </a:prstGeom>
          <a:noFill/>
          <a:ln w="28575" cap="flat">
            <a:solidFill>
              <a:srgbClr val="FFFFFF"/>
            </a:solidFill>
            <a:prstDash val="solid"/>
            <a:miter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4409-3613-AD73-31CC-0FE48DCE50F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798113" cy="1242276"/>
          </a:xfrm>
        </p:spPr>
        <p:txBody>
          <a:bodyPr anchorCtr="1"/>
          <a:lstStyle/>
          <a:p>
            <a:pPr lvl="0" algn="ctr"/>
            <a:r>
              <a:rPr lang="en-GB" b="1" u="sng"/>
              <a:t>overview</a:t>
            </a:r>
          </a:p>
        </p:txBody>
      </p:sp>
      <p:sp>
        <p:nvSpPr>
          <p:cNvPr id="3" name="Star: 5 Points 3">
            <a:extLst>
              <a:ext uri="{FF2B5EF4-FFF2-40B4-BE49-F238E27FC236}">
                <a16:creationId xmlns:a16="http://schemas.microsoft.com/office/drawing/2014/main" id="{2EC5993B-F59B-E8CD-EE60-CF648FA09FF5}"/>
              </a:ext>
            </a:extLst>
          </p:cNvPr>
          <p:cNvSpPr/>
          <p:nvPr/>
        </p:nvSpPr>
        <p:spPr>
          <a:xfrm>
            <a:off x="412952" y="2118673"/>
            <a:ext cx="3687098" cy="34609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105146"/>
              <a:gd name="f9" fmla="val 110557"/>
              <a:gd name="f10" fmla="val 19098"/>
              <a:gd name="f11" fmla="+- 0 0 -27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+- 1080000 f1 0"/>
              <a:gd name="f18" fmla="+- 18360000 f1 0"/>
              <a:gd name="f19" fmla="+- 20520000 f1 0"/>
              <a:gd name="f20" fmla="+- 3240000 f1 0"/>
              <a:gd name="f21" fmla="*/ f11 f0 1"/>
              <a:gd name="f22" fmla="*/ f12 f0 1"/>
              <a:gd name="f23" fmla="*/ f13 f0 1"/>
              <a:gd name="f24" fmla="?: f14 f3 1"/>
              <a:gd name="f25" fmla="?: f15 f4 1"/>
              <a:gd name="f26" fmla="?: f16 f5 1"/>
              <a:gd name="f27" fmla="+- f17 0 f1"/>
              <a:gd name="f28" fmla="+- f18 0 f1"/>
              <a:gd name="f29" fmla="+- f19 0 f1"/>
              <a:gd name="f30" fmla="+- f20 0 f1"/>
              <a:gd name="f31" fmla="*/ f21 1 f2"/>
              <a:gd name="f32" fmla="*/ f22 1 f2"/>
              <a:gd name="f33" fmla="*/ f23 1 f2"/>
              <a:gd name="f34" fmla="*/ f24 1 21600"/>
              <a:gd name="f35" fmla="*/ f25 1 21600"/>
              <a:gd name="f36" fmla="*/ 21600 f24 1"/>
              <a:gd name="f37" fmla="*/ 21600 f25 1"/>
              <a:gd name="f38" fmla="+- f27 f1 0"/>
              <a:gd name="f39" fmla="+- f28 f1 0"/>
              <a:gd name="f40" fmla="+- f29 f1 0"/>
              <a:gd name="f41" fmla="+- f30 f1 0"/>
              <a:gd name="f42" fmla="+- f31 0 f1"/>
              <a:gd name="f43" fmla="+- f32 0 f1"/>
              <a:gd name="f44" fmla="+- f33 0 f1"/>
              <a:gd name="f45" fmla="min f35 f34"/>
              <a:gd name="f46" fmla="*/ f36 1 f26"/>
              <a:gd name="f47" fmla="*/ f37 1 f26"/>
              <a:gd name="f48" fmla="*/ f38 f7 1"/>
              <a:gd name="f49" fmla="*/ f39 f7 1"/>
              <a:gd name="f50" fmla="*/ f40 f7 1"/>
              <a:gd name="f51" fmla="*/ f41 f7 1"/>
              <a:gd name="f52" fmla="val f46"/>
              <a:gd name="f53" fmla="val f47"/>
              <a:gd name="f54" fmla="*/ f48 1 f0"/>
              <a:gd name="f55" fmla="*/ f49 1 f0"/>
              <a:gd name="f56" fmla="*/ f50 1 f0"/>
              <a:gd name="f57" fmla="*/ f51 1 f0"/>
              <a:gd name="f58" fmla="*/ f6 f45 1"/>
              <a:gd name="f59" fmla="+- f53 0 f6"/>
              <a:gd name="f60" fmla="+- f52 0 f6"/>
              <a:gd name="f61" fmla="+- 0 0 f54"/>
              <a:gd name="f62" fmla="+- 0 0 f55"/>
              <a:gd name="f63" fmla="+- 0 0 f56"/>
              <a:gd name="f64" fmla="+- 0 0 f57"/>
              <a:gd name="f65" fmla="*/ f59 1 2"/>
              <a:gd name="f66" fmla="*/ f60 1 2"/>
              <a:gd name="f67" fmla="+- 0 0 f61"/>
              <a:gd name="f68" fmla="+- 0 0 f62"/>
              <a:gd name="f69" fmla="+- 0 0 f63"/>
              <a:gd name="f70" fmla="+- 0 0 f64"/>
              <a:gd name="f71" fmla="+- f6 f65 0"/>
              <a:gd name="f72" fmla="+- f6 f66 0"/>
              <a:gd name="f73" fmla="*/ f66 f8 1"/>
              <a:gd name="f74" fmla="*/ f65 f9 1"/>
              <a:gd name="f75" fmla="*/ f67 f0 1"/>
              <a:gd name="f76" fmla="*/ f68 f0 1"/>
              <a:gd name="f77" fmla="*/ f69 f0 1"/>
              <a:gd name="f78" fmla="*/ f70 f0 1"/>
              <a:gd name="f79" fmla="*/ f73 1 100000"/>
              <a:gd name="f80" fmla="*/ f74 1 100000"/>
              <a:gd name="f81" fmla="*/ f71 f9 1"/>
              <a:gd name="f82" fmla="*/ f75 1 f7"/>
              <a:gd name="f83" fmla="*/ f76 1 f7"/>
              <a:gd name="f84" fmla="*/ f77 1 f7"/>
              <a:gd name="f85" fmla="*/ f78 1 f7"/>
              <a:gd name="f86" fmla="*/ f72 f45 1"/>
              <a:gd name="f87" fmla="*/ f81 1 100000"/>
              <a:gd name="f88" fmla="*/ f79 f10 1"/>
              <a:gd name="f89" fmla="*/ f80 f10 1"/>
              <a:gd name="f90" fmla="+- f82 0 f1"/>
              <a:gd name="f91" fmla="+- f83 0 f1"/>
              <a:gd name="f92" fmla="+- f84 0 f1"/>
              <a:gd name="f93" fmla="+- f85 0 f1"/>
              <a:gd name="f94" fmla="cos 1 f90"/>
              <a:gd name="f95" fmla="cos 1 f91"/>
              <a:gd name="f96" fmla="sin 1 f90"/>
              <a:gd name="f97" fmla="sin 1 f91"/>
              <a:gd name="f98" fmla="cos 1 f92"/>
              <a:gd name="f99" fmla="cos 1 f93"/>
              <a:gd name="f100" fmla="sin 1 f93"/>
              <a:gd name="f101" fmla="sin 1 f92"/>
              <a:gd name="f102" fmla="*/ f88 1 50000"/>
              <a:gd name="f103" fmla="*/ f89 1 50000"/>
              <a:gd name="f104" fmla="+- 0 0 f94"/>
              <a:gd name="f105" fmla="+- 0 0 f95"/>
              <a:gd name="f106" fmla="+- 0 0 f96"/>
              <a:gd name="f107" fmla="+- 0 0 f97"/>
              <a:gd name="f108" fmla="+- 0 0 f98"/>
              <a:gd name="f109" fmla="+- 0 0 f99"/>
              <a:gd name="f110" fmla="+- 0 0 f100"/>
              <a:gd name="f111" fmla="+- 0 0 f101"/>
              <a:gd name="f112" fmla="+- f87 f103 0"/>
              <a:gd name="f113" fmla="+- 0 0 f104"/>
              <a:gd name="f114" fmla="+- 0 0 f105"/>
              <a:gd name="f115" fmla="+- 0 0 f106"/>
              <a:gd name="f116" fmla="+- 0 0 f107"/>
              <a:gd name="f117" fmla="+- 0 0 f108"/>
              <a:gd name="f118" fmla="+- 0 0 f109"/>
              <a:gd name="f119" fmla="+- 0 0 f110"/>
              <a:gd name="f120" fmla="+- 0 0 f111"/>
              <a:gd name="f121" fmla="*/ f112 f45 1"/>
              <a:gd name="f122" fmla="val f113"/>
              <a:gd name="f123" fmla="val f114"/>
              <a:gd name="f124" fmla="val f115"/>
              <a:gd name="f125" fmla="val f116"/>
              <a:gd name="f126" fmla="val f117"/>
              <a:gd name="f127" fmla="val f118"/>
              <a:gd name="f128" fmla="val f119"/>
              <a:gd name="f129" fmla="val f120"/>
              <a:gd name="f130" fmla="*/ f122 f79 1"/>
              <a:gd name="f131" fmla="*/ f123 f79 1"/>
              <a:gd name="f132" fmla="*/ f124 f80 1"/>
              <a:gd name="f133" fmla="*/ f125 f80 1"/>
              <a:gd name="f134" fmla="*/ f126 f102 1"/>
              <a:gd name="f135" fmla="*/ f127 f102 1"/>
              <a:gd name="f136" fmla="*/ f128 f103 1"/>
              <a:gd name="f137" fmla="*/ f129 f103 1"/>
              <a:gd name="f138" fmla="+- f72 0 f130"/>
              <a:gd name="f139" fmla="+- f72 0 f131"/>
              <a:gd name="f140" fmla="+- f72 f131 0"/>
              <a:gd name="f141" fmla="+- f72 f130 0"/>
              <a:gd name="f142" fmla="+- f87 0 f132"/>
              <a:gd name="f143" fmla="+- f87 0 f133"/>
              <a:gd name="f144" fmla="+- f72 0 f134"/>
              <a:gd name="f145" fmla="+- f72 0 f135"/>
              <a:gd name="f146" fmla="+- f72 f135 0"/>
              <a:gd name="f147" fmla="+- f72 f134 0"/>
              <a:gd name="f148" fmla="+- f87 0 f136"/>
              <a:gd name="f149" fmla="+- f87 0 f137"/>
              <a:gd name="f150" fmla="*/ f144 f45 1"/>
              <a:gd name="f151" fmla="*/ f148 f45 1"/>
              <a:gd name="f152" fmla="*/ f147 f45 1"/>
              <a:gd name="f153" fmla="*/ f138 f45 1"/>
              <a:gd name="f154" fmla="*/ f142 f45 1"/>
              <a:gd name="f155" fmla="*/ f145 f45 1"/>
              <a:gd name="f156" fmla="*/ f146 f45 1"/>
              <a:gd name="f157" fmla="*/ f141 f45 1"/>
              <a:gd name="f158" fmla="*/ f149 f45 1"/>
              <a:gd name="f159" fmla="*/ f140 f45 1"/>
              <a:gd name="f160" fmla="*/ f143 f45 1"/>
              <a:gd name="f161" fmla="*/ f139 f4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153" y="f154"/>
              </a:cxn>
              <a:cxn ang="f43">
                <a:pos x="f161" y="f160"/>
              </a:cxn>
              <a:cxn ang="f43">
                <a:pos x="f159" y="f160"/>
              </a:cxn>
              <a:cxn ang="f44">
                <a:pos x="f157" y="f154"/>
              </a:cxn>
            </a:cxnLst>
            <a:rect l="f150" t="f151" r="f152" b="f121"/>
            <a:pathLst>
              <a:path>
                <a:moveTo>
                  <a:pt x="f153" y="f154"/>
                </a:moveTo>
                <a:lnTo>
                  <a:pt x="f155" y="f151"/>
                </a:lnTo>
                <a:lnTo>
                  <a:pt x="f86" y="f58"/>
                </a:lnTo>
                <a:lnTo>
                  <a:pt x="f156" y="f151"/>
                </a:lnTo>
                <a:lnTo>
                  <a:pt x="f157" y="f154"/>
                </a:lnTo>
                <a:lnTo>
                  <a:pt x="f152" y="f158"/>
                </a:lnTo>
                <a:lnTo>
                  <a:pt x="f159" y="f160"/>
                </a:lnTo>
                <a:lnTo>
                  <a:pt x="f86" y="f121"/>
                </a:lnTo>
                <a:lnTo>
                  <a:pt x="f161" y="f160"/>
                </a:lnTo>
                <a:lnTo>
                  <a:pt x="f150" y="f158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Dream job- family support worker </a:t>
            </a:r>
          </a:p>
        </p:txBody>
      </p:sp>
      <p:sp>
        <p:nvSpPr>
          <p:cNvPr id="4" name="Star: 5 Points 4">
            <a:extLst>
              <a:ext uri="{FF2B5EF4-FFF2-40B4-BE49-F238E27FC236}">
                <a16:creationId xmlns:a16="http://schemas.microsoft.com/office/drawing/2014/main" id="{4E7132D9-E72C-DC65-F1CA-BCA1E14493BC}"/>
              </a:ext>
            </a:extLst>
          </p:cNvPr>
          <p:cNvSpPr/>
          <p:nvPr/>
        </p:nvSpPr>
        <p:spPr>
          <a:xfrm>
            <a:off x="4306531" y="2132545"/>
            <a:ext cx="3687098" cy="33429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105146"/>
              <a:gd name="f9" fmla="val 110557"/>
              <a:gd name="f10" fmla="val 19098"/>
              <a:gd name="f11" fmla="+- 0 0 -27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+- 1080000 f1 0"/>
              <a:gd name="f18" fmla="+- 18360000 f1 0"/>
              <a:gd name="f19" fmla="+- 20520000 f1 0"/>
              <a:gd name="f20" fmla="+- 3240000 f1 0"/>
              <a:gd name="f21" fmla="*/ f11 f0 1"/>
              <a:gd name="f22" fmla="*/ f12 f0 1"/>
              <a:gd name="f23" fmla="*/ f13 f0 1"/>
              <a:gd name="f24" fmla="?: f14 f3 1"/>
              <a:gd name="f25" fmla="?: f15 f4 1"/>
              <a:gd name="f26" fmla="?: f16 f5 1"/>
              <a:gd name="f27" fmla="+- f17 0 f1"/>
              <a:gd name="f28" fmla="+- f18 0 f1"/>
              <a:gd name="f29" fmla="+- f19 0 f1"/>
              <a:gd name="f30" fmla="+- f20 0 f1"/>
              <a:gd name="f31" fmla="*/ f21 1 f2"/>
              <a:gd name="f32" fmla="*/ f22 1 f2"/>
              <a:gd name="f33" fmla="*/ f23 1 f2"/>
              <a:gd name="f34" fmla="*/ f24 1 21600"/>
              <a:gd name="f35" fmla="*/ f25 1 21600"/>
              <a:gd name="f36" fmla="*/ 21600 f24 1"/>
              <a:gd name="f37" fmla="*/ 21600 f25 1"/>
              <a:gd name="f38" fmla="+- f27 f1 0"/>
              <a:gd name="f39" fmla="+- f28 f1 0"/>
              <a:gd name="f40" fmla="+- f29 f1 0"/>
              <a:gd name="f41" fmla="+- f30 f1 0"/>
              <a:gd name="f42" fmla="+- f31 0 f1"/>
              <a:gd name="f43" fmla="+- f32 0 f1"/>
              <a:gd name="f44" fmla="+- f33 0 f1"/>
              <a:gd name="f45" fmla="min f35 f34"/>
              <a:gd name="f46" fmla="*/ f36 1 f26"/>
              <a:gd name="f47" fmla="*/ f37 1 f26"/>
              <a:gd name="f48" fmla="*/ f38 f7 1"/>
              <a:gd name="f49" fmla="*/ f39 f7 1"/>
              <a:gd name="f50" fmla="*/ f40 f7 1"/>
              <a:gd name="f51" fmla="*/ f41 f7 1"/>
              <a:gd name="f52" fmla="val f46"/>
              <a:gd name="f53" fmla="val f47"/>
              <a:gd name="f54" fmla="*/ f48 1 f0"/>
              <a:gd name="f55" fmla="*/ f49 1 f0"/>
              <a:gd name="f56" fmla="*/ f50 1 f0"/>
              <a:gd name="f57" fmla="*/ f51 1 f0"/>
              <a:gd name="f58" fmla="*/ f6 f45 1"/>
              <a:gd name="f59" fmla="+- f53 0 f6"/>
              <a:gd name="f60" fmla="+- f52 0 f6"/>
              <a:gd name="f61" fmla="+- 0 0 f54"/>
              <a:gd name="f62" fmla="+- 0 0 f55"/>
              <a:gd name="f63" fmla="+- 0 0 f56"/>
              <a:gd name="f64" fmla="+- 0 0 f57"/>
              <a:gd name="f65" fmla="*/ f59 1 2"/>
              <a:gd name="f66" fmla="*/ f60 1 2"/>
              <a:gd name="f67" fmla="+- 0 0 f61"/>
              <a:gd name="f68" fmla="+- 0 0 f62"/>
              <a:gd name="f69" fmla="+- 0 0 f63"/>
              <a:gd name="f70" fmla="+- 0 0 f64"/>
              <a:gd name="f71" fmla="+- f6 f65 0"/>
              <a:gd name="f72" fmla="+- f6 f66 0"/>
              <a:gd name="f73" fmla="*/ f66 f8 1"/>
              <a:gd name="f74" fmla="*/ f65 f9 1"/>
              <a:gd name="f75" fmla="*/ f67 f0 1"/>
              <a:gd name="f76" fmla="*/ f68 f0 1"/>
              <a:gd name="f77" fmla="*/ f69 f0 1"/>
              <a:gd name="f78" fmla="*/ f70 f0 1"/>
              <a:gd name="f79" fmla="*/ f73 1 100000"/>
              <a:gd name="f80" fmla="*/ f74 1 100000"/>
              <a:gd name="f81" fmla="*/ f71 f9 1"/>
              <a:gd name="f82" fmla="*/ f75 1 f7"/>
              <a:gd name="f83" fmla="*/ f76 1 f7"/>
              <a:gd name="f84" fmla="*/ f77 1 f7"/>
              <a:gd name="f85" fmla="*/ f78 1 f7"/>
              <a:gd name="f86" fmla="*/ f72 f45 1"/>
              <a:gd name="f87" fmla="*/ f81 1 100000"/>
              <a:gd name="f88" fmla="*/ f79 f10 1"/>
              <a:gd name="f89" fmla="*/ f80 f10 1"/>
              <a:gd name="f90" fmla="+- f82 0 f1"/>
              <a:gd name="f91" fmla="+- f83 0 f1"/>
              <a:gd name="f92" fmla="+- f84 0 f1"/>
              <a:gd name="f93" fmla="+- f85 0 f1"/>
              <a:gd name="f94" fmla="cos 1 f90"/>
              <a:gd name="f95" fmla="cos 1 f91"/>
              <a:gd name="f96" fmla="sin 1 f90"/>
              <a:gd name="f97" fmla="sin 1 f91"/>
              <a:gd name="f98" fmla="cos 1 f92"/>
              <a:gd name="f99" fmla="cos 1 f93"/>
              <a:gd name="f100" fmla="sin 1 f93"/>
              <a:gd name="f101" fmla="sin 1 f92"/>
              <a:gd name="f102" fmla="*/ f88 1 50000"/>
              <a:gd name="f103" fmla="*/ f89 1 50000"/>
              <a:gd name="f104" fmla="+- 0 0 f94"/>
              <a:gd name="f105" fmla="+- 0 0 f95"/>
              <a:gd name="f106" fmla="+- 0 0 f96"/>
              <a:gd name="f107" fmla="+- 0 0 f97"/>
              <a:gd name="f108" fmla="+- 0 0 f98"/>
              <a:gd name="f109" fmla="+- 0 0 f99"/>
              <a:gd name="f110" fmla="+- 0 0 f100"/>
              <a:gd name="f111" fmla="+- 0 0 f101"/>
              <a:gd name="f112" fmla="+- f87 f103 0"/>
              <a:gd name="f113" fmla="+- 0 0 f104"/>
              <a:gd name="f114" fmla="+- 0 0 f105"/>
              <a:gd name="f115" fmla="+- 0 0 f106"/>
              <a:gd name="f116" fmla="+- 0 0 f107"/>
              <a:gd name="f117" fmla="+- 0 0 f108"/>
              <a:gd name="f118" fmla="+- 0 0 f109"/>
              <a:gd name="f119" fmla="+- 0 0 f110"/>
              <a:gd name="f120" fmla="+- 0 0 f111"/>
              <a:gd name="f121" fmla="*/ f112 f45 1"/>
              <a:gd name="f122" fmla="val f113"/>
              <a:gd name="f123" fmla="val f114"/>
              <a:gd name="f124" fmla="val f115"/>
              <a:gd name="f125" fmla="val f116"/>
              <a:gd name="f126" fmla="val f117"/>
              <a:gd name="f127" fmla="val f118"/>
              <a:gd name="f128" fmla="val f119"/>
              <a:gd name="f129" fmla="val f120"/>
              <a:gd name="f130" fmla="*/ f122 f79 1"/>
              <a:gd name="f131" fmla="*/ f123 f79 1"/>
              <a:gd name="f132" fmla="*/ f124 f80 1"/>
              <a:gd name="f133" fmla="*/ f125 f80 1"/>
              <a:gd name="f134" fmla="*/ f126 f102 1"/>
              <a:gd name="f135" fmla="*/ f127 f102 1"/>
              <a:gd name="f136" fmla="*/ f128 f103 1"/>
              <a:gd name="f137" fmla="*/ f129 f103 1"/>
              <a:gd name="f138" fmla="+- f72 0 f130"/>
              <a:gd name="f139" fmla="+- f72 0 f131"/>
              <a:gd name="f140" fmla="+- f72 f131 0"/>
              <a:gd name="f141" fmla="+- f72 f130 0"/>
              <a:gd name="f142" fmla="+- f87 0 f132"/>
              <a:gd name="f143" fmla="+- f87 0 f133"/>
              <a:gd name="f144" fmla="+- f72 0 f134"/>
              <a:gd name="f145" fmla="+- f72 0 f135"/>
              <a:gd name="f146" fmla="+- f72 f135 0"/>
              <a:gd name="f147" fmla="+- f72 f134 0"/>
              <a:gd name="f148" fmla="+- f87 0 f136"/>
              <a:gd name="f149" fmla="+- f87 0 f137"/>
              <a:gd name="f150" fmla="*/ f144 f45 1"/>
              <a:gd name="f151" fmla="*/ f148 f45 1"/>
              <a:gd name="f152" fmla="*/ f147 f45 1"/>
              <a:gd name="f153" fmla="*/ f138 f45 1"/>
              <a:gd name="f154" fmla="*/ f142 f45 1"/>
              <a:gd name="f155" fmla="*/ f145 f45 1"/>
              <a:gd name="f156" fmla="*/ f146 f45 1"/>
              <a:gd name="f157" fmla="*/ f141 f45 1"/>
              <a:gd name="f158" fmla="*/ f149 f45 1"/>
              <a:gd name="f159" fmla="*/ f140 f45 1"/>
              <a:gd name="f160" fmla="*/ f143 f45 1"/>
              <a:gd name="f161" fmla="*/ f139 f4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153" y="f154"/>
              </a:cxn>
              <a:cxn ang="f43">
                <a:pos x="f161" y="f160"/>
              </a:cxn>
              <a:cxn ang="f43">
                <a:pos x="f159" y="f160"/>
              </a:cxn>
              <a:cxn ang="f44">
                <a:pos x="f157" y="f154"/>
              </a:cxn>
            </a:cxnLst>
            <a:rect l="f150" t="f151" r="f152" b="f121"/>
            <a:pathLst>
              <a:path>
                <a:moveTo>
                  <a:pt x="f153" y="f154"/>
                </a:moveTo>
                <a:lnTo>
                  <a:pt x="f155" y="f151"/>
                </a:lnTo>
                <a:lnTo>
                  <a:pt x="f86" y="f58"/>
                </a:lnTo>
                <a:lnTo>
                  <a:pt x="f156" y="f151"/>
                </a:lnTo>
                <a:lnTo>
                  <a:pt x="f157" y="f154"/>
                </a:lnTo>
                <a:lnTo>
                  <a:pt x="f152" y="f158"/>
                </a:lnTo>
                <a:lnTo>
                  <a:pt x="f159" y="f160"/>
                </a:lnTo>
                <a:lnTo>
                  <a:pt x="f86" y="f121"/>
                </a:lnTo>
                <a:lnTo>
                  <a:pt x="f161" y="f160"/>
                </a:lnTo>
                <a:lnTo>
                  <a:pt x="f150" y="f158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Skills required</a:t>
            </a:r>
          </a:p>
        </p:txBody>
      </p:sp>
      <p:sp>
        <p:nvSpPr>
          <p:cNvPr id="5" name="Star: 5 Points 5">
            <a:extLst>
              <a:ext uri="{FF2B5EF4-FFF2-40B4-BE49-F238E27FC236}">
                <a16:creationId xmlns:a16="http://schemas.microsoft.com/office/drawing/2014/main" id="{A02383A3-AA19-8F95-D94F-071D0CF7F905}"/>
              </a:ext>
            </a:extLst>
          </p:cNvPr>
          <p:cNvSpPr/>
          <p:nvPr/>
        </p:nvSpPr>
        <p:spPr>
          <a:xfrm>
            <a:off x="8200110" y="2093921"/>
            <a:ext cx="3287085" cy="351046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105146"/>
              <a:gd name="f9" fmla="val 110557"/>
              <a:gd name="f10" fmla="val 19098"/>
              <a:gd name="f11" fmla="+- 0 0 -27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+- 1080000 f1 0"/>
              <a:gd name="f18" fmla="+- 18360000 f1 0"/>
              <a:gd name="f19" fmla="+- 20520000 f1 0"/>
              <a:gd name="f20" fmla="+- 3240000 f1 0"/>
              <a:gd name="f21" fmla="*/ f11 f0 1"/>
              <a:gd name="f22" fmla="*/ f12 f0 1"/>
              <a:gd name="f23" fmla="*/ f13 f0 1"/>
              <a:gd name="f24" fmla="?: f14 f3 1"/>
              <a:gd name="f25" fmla="?: f15 f4 1"/>
              <a:gd name="f26" fmla="?: f16 f5 1"/>
              <a:gd name="f27" fmla="+- f17 0 f1"/>
              <a:gd name="f28" fmla="+- f18 0 f1"/>
              <a:gd name="f29" fmla="+- f19 0 f1"/>
              <a:gd name="f30" fmla="+- f20 0 f1"/>
              <a:gd name="f31" fmla="*/ f21 1 f2"/>
              <a:gd name="f32" fmla="*/ f22 1 f2"/>
              <a:gd name="f33" fmla="*/ f23 1 f2"/>
              <a:gd name="f34" fmla="*/ f24 1 21600"/>
              <a:gd name="f35" fmla="*/ f25 1 21600"/>
              <a:gd name="f36" fmla="*/ 21600 f24 1"/>
              <a:gd name="f37" fmla="*/ 21600 f25 1"/>
              <a:gd name="f38" fmla="+- f27 f1 0"/>
              <a:gd name="f39" fmla="+- f28 f1 0"/>
              <a:gd name="f40" fmla="+- f29 f1 0"/>
              <a:gd name="f41" fmla="+- f30 f1 0"/>
              <a:gd name="f42" fmla="+- f31 0 f1"/>
              <a:gd name="f43" fmla="+- f32 0 f1"/>
              <a:gd name="f44" fmla="+- f33 0 f1"/>
              <a:gd name="f45" fmla="min f35 f34"/>
              <a:gd name="f46" fmla="*/ f36 1 f26"/>
              <a:gd name="f47" fmla="*/ f37 1 f26"/>
              <a:gd name="f48" fmla="*/ f38 f7 1"/>
              <a:gd name="f49" fmla="*/ f39 f7 1"/>
              <a:gd name="f50" fmla="*/ f40 f7 1"/>
              <a:gd name="f51" fmla="*/ f41 f7 1"/>
              <a:gd name="f52" fmla="val f46"/>
              <a:gd name="f53" fmla="val f47"/>
              <a:gd name="f54" fmla="*/ f48 1 f0"/>
              <a:gd name="f55" fmla="*/ f49 1 f0"/>
              <a:gd name="f56" fmla="*/ f50 1 f0"/>
              <a:gd name="f57" fmla="*/ f51 1 f0"/>
              <a:gd name="f58" fmla="*/ f6 f45 1"/>
              <a:gd name="f59" fmla="+- f53 0 f6"/>
              <a:gd name="f60" fmla="+- f52 0 f6"/>
              <a:gd name="f61" fmla="+- 0 0 f54"/>
              <a:gd name="f62" fmla="+- 0 0 f55"/>
              <a:gd name="f63" fmla="+- 0 0 f56"/>
              <a:gd name="f64" fmla="+- 0 0 f57"/>
              <a:gd name="f65" fmla="*/ f59 1 2"/>
              <a:gd name="f66" fmla="*/ f60 1 2"/>
              <a:gd name="f67" fmla="+- 0 0 f61"/>
              <a:gd name="f68" fmla="+- 0 0 f62"/>
              <a:gd name="f69" fmla="+- 0 0 f63"/>
              <a:gd name="f70" fmla="+- 0 0 f64"/>
              <a:gd name="f71" fmla="+- f6 f65 0"/>
              <a:gd name="f72" fmla="+- f6 f66 0"/>
              <a:gd name="f73" fmla="*/ f66 f8 1"/>
              <a:gd name="f74" fmla="*/ f65 f9 1"/>
              <a:gd name="f75" fmla="*/ f67 f0 1"/>
              <a:gd name="f76" fmla="*/ f68 f0 1"/>
              <a:gd name="f77" fmla="*/ f69 f0 1"/>
              <a:gd name="f78" fmla="*/ f70 f0 1"/>
              <a:gd name="f79" fmla="*/ f73 1 100000"/>
              <a:gd name="f80" fmla="*/ f74 1 100000"/>
              <a:gd name="f81" fmla="*/ f71 f9 1"/>
              <a:gd name="f82" fmla="*/ f75 1 f7"/>
              <a:gd name="f83" fmla="*/ f76 1 f7"/>
              <a:gd name="f84" fmla="*/ f77 1 f7"/>
              <a:gd name="f85" fmla="*/ f78 1 f7"/>
              <a:gd name="f86" fmla="*/ f72 f45 1"/>
              <a:gd name="f87" fmla="*/ f81 1 100000"/>
              <a:gd name="f88" fmla="*/ f79 f10 1"/>
              <a:gd name="f89" fmla="*/ f80 f10 1"/>
              <a:gd name="f90" fmla="+- f82 0 f1"/>
              <a:gd name="f91" fmla="+- f83 0 f1"/>
              <a:gd name="f92" fmla="+- f84 0 f1"/>
              <a:gd name="f93" fmla="+- f85 0 f1"/>
              <a:gd name="f94" fmla="cos 1 f90"/>
              <a:gd name="f95" fmla="cos 1 f91"/>
              <a:gd name="f96" fmla="sin 1 f90"/>
              <a:gd name="f97" fmla="sin 1 f91"/>
              <a:gd name="f98" fmla="cos 1 f92"/>
              <a:gd name="f99" fmla="cos 1 f93"/>
              <a:gd name="f100" fmla="sin 1 f93"/>
              <a:gd name="f101" fmla="sin 1 f92"/>
              <a:gd name="f102" fmla="*/ f88 1 50000"/>
              <a:gd name="f103" fmla="*/ f89 1 50000"/>
              <a:gd name="f104" fmla="+- 0 0 f94"/>
              <a:gd name="f105" fmla="+- 0 0 f95"/>
              <a:gd name="f106" fmla="+- 0 0 f96"/>
              <a:gd name="f107" fmla="+- 0 0 f97"/>
              <a:gd name="f108" fmla="+- 0 0 f98"/>
              <a:gd name="f109" fmla="+- 0 0 f99"/>
              <a:gd name="f110" fmla="+- 0 0 f100"/>
              <a:gd name="f111" fmla="+- 0 0 f101"/>
              <a:gd name="f112" fmla="+- f87 f103 0"/>
              <a:gd name="f113" fmla="+- 0 0 f104"/>
              <a:gd name="f114" fmla="+- 0 0 f105"/>
              <a:gd name="f115" fmla="+- 0 0 f106"/>
              <a:gd name="f116" fmla="+- 0 0 f107"/>
              <a:gd name="f117" fmla="+- 0 0 f108"/>
              <a:gd name="f118" fmla="+- 0 0 f109"/>
              <a:gd name="f119" fmla="+- 0 0 f110"/>
              <a:gd name="f120" fmla="+- 0 0 f111"/>
              <a:gd name="f121" fmla="*/ f112 f45 1"/>
              <a:gd name="f122" fmla="val f113"/>
              <a:gd name="f123" fmla="val f114"/>
              <a:gd name="f124" fmla="val f115"/>
              <a:gd name="f125" fmla="val f116"/>
              <a:gd name="f126" fmla="val f117"/>
              <a:gd name="f127" fmla="val f118"/>
              <a:gd name="f128" fmla="val f119"/>
              <a:gd name="f129" fmla="val f120"/>
              <a:gd name="f130" fmla="*/ f122 f79 1"/>
              <a:gd name="f131" fmla="*/ f123 f79 1"/>
              <a:gd name="f132" fmla="*/ f124 f80 1"/>
              <a:gd name="f133" fmla="*/ f125 f80 1"/>
              <a:gd name="f134" fmla="*/ f126 f102 1"/>
              <a:gd name="f135" fmla="*/ f127 f102 1"/>
              <a:gd name="f136" fmla="*/ f128 f103 1"/>
              <a:gd name="f137" fmla="*/ f129 f103 1"/>
              <a:gd name="f138" fmla="+- f72 0 f130"/>
              <a:gd name="f139" fmla="+- f72 0 f131"/>
              <a:gd name="f140" fmla="+- f72 f131 0"/>
              <a:gd name="f141" fmla="+- f72 f130 0"/>
              <a:gd name="f142" fmla="+- f87 0 f132"/>
              <a:gd name="f143" fmla="+- f87 0 f133"/>
              <a:gd name="f144" fmla="+- f72 0 f134"/>
              <a:gd name="f145" fmla="+- f72 0 f135"/>
              <a:gd name="f146" fmla="+- f72 f135 0"/>
              <a:gd name="f147" fmla="+- f72 f134 0"/>
              <a:gd name="f148" fmla="+- f87 0 f136"/>
              <a:gd name="f149" fmla="+- f87 0 f137"/>
              <a:gd name="f150" fmla="*/ f144 f45 1"/>
              <a:gd name="f151" fmla="*/ f148 f45 1"/>
              <a:gd name="f152" fmla="*/ f147 f45 1"/>
              <a:gd name="f153" fmla="*/ f138 f45 1"/>
              <a:gd name="f154" fmla="*/ f142 f45 1"/>
              <a:gd name="f155" fmla="*/ f145 f45 1"/>
              <a:gd name="f156" fmla="*/ f146 f45 1"/>
              <a:gd name="f157" fmla="*/ f141 f45 1"/>
              <a:gd name="f158" fmla="*/ f149 f45 1"/>
              <a:gd name="f159" fmla="*/ f140 f45 1"/>
              <a:gd name="f160" fmla="*/ f143 f45 1"/>
              <a:gd name="f161" fmla="*/ f139 f4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153" y="f154"/>
              </a:cxn>
              <a:cxn ang="f43">
                <a:pos x="f161" y="f160"/>
              </a:cxn>
              <a:cxn ang="f43">
                <a:pos x="f159" y="f160"/>
              </a:cxn>
              <a:cxn ang="f44">
                <a:pos x="f157" y="f154"/>
              </a:cxn>
            </a:cxnLst>
            <a:rect l="f150" t="f151" r="f152" b="f121"/>
            <a:pathLst>
              <a:path>
                <a:moveTo>
                  <a:pt x="f153" y="f154"/>
                </a:moveTo>
                <a:lnTo>
                  <a:pt x="f155" y="f151"/>
                </a:lnTo>
                <a:lnTo>
                  <a:pt x="f86" y="f58"/>
                </a:lnTo>
                <a:lnTo>
                  <a:pt x="f156" y="f151"/>
                </a:lnTo>
                <a:lnTo>
                  <a:pt x="f157" y="f154"/>
                </a:lnTo>
                <a:lnTo>
                  <a:pt x="f152" y="f158"/>
                </a:lnTo>
                <a:lnTo>
                  <a:pt x="f159" y="f160"/>
                </a:lnTo>
                <a:lnTo>
                  <a:pt x="f86" y="f121"/>
                </a:lnTo>
                <a:lnTo>
                  <a:pt x="f161" y="f160"/>
                </a:lnTo>
                <a:lnTo>
                  <a:pt x="f150" y="f158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Personal SWOT analysis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10F31-AE64-6653-7CA5-E0CAB40973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3224" y="674964"/>
            <a:ext cx="10424882" cy="528687"/>
          </a:xfrm>
        </p:spPr>
        <p:txBody>
          <a:bodyPr anchorCtr="1"/>
          <a:lstStyle/>
          <a:p>
            <a:pPr lvl="0" algn="ctr"/>
            <a:r>
              <a:rPr lang="en-GB" b="1" u="sng"/>
              <a:t>Skills</a:t>
            </a:r>
            <a:r>
              <a:rPr lang="en-GB"/>
              <a:t> </a:t>
            </a:r>
          </a:p>
        </p:txBody>
      </p:sp>
      <p:sp>
        <p:nvSpPr>
          <p:cNvPr id="3" name="Oval 4">
            <a:extLst>
              <a:ext uri="{FF2B5EF4-FFF2-40B4-BE49-F238E27FC236}">
                <a16:creationId xmlns:a16="http://schemas.microsoft.com/office/drawing/2014/main" id="{74AF5990-B290-71F6-517A-372A9D62473D}"/>
              </a:ext>
            </a:extLst>
          </p:cNvPr>
          <p:cNvSpPr/>
          <p:nvPr/>
        </p:nvSpPr>
        <p:spPr>
          <a:xfrm>
            <a:off x="3657600" y="2800395"/>
            <a:ext cx="4805263" cy="173549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CF972C"/>
          </a:solidFill>
          <a:ln w="12701" cap="flat">
            <a:solidFill>
              <a:srgbClr val="986E1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AD76935B-A489-5462-8706-43AAC47817A9}"/>
              </a:ext>
            </a:extLst>
          </p:cNvPr>
          <p:cNvSpPr txBox="1"/>
          <p:nvPr/>
        </p:nvSpPr>
        <p:spPr>
          <a:xfrm>
            <a:off x="4963418" y="3107094"/>
            <a:ext cx="2174964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Skills you need to become a family support worker </a:t>
            </a:r>
          </a:p>
        </p:txBody>
      </p:sp>
      <p:cxnSp>
        <p:nvCxnSpPr>
          <p:cNvPr id="5" name="Straight Arrow Connector 7">
            <a:extLst>
              <a:ext uri="{FF2B5EF4-FFF2-40B4-BE49-F238E27FC236}">
                <a16:creationId xmlns:a16="http://schemas.microsoft.com/office/drawing/2014/main" id="{7E8D654D-7B16-C08F-2A57-96AB282628B5}"/>
              </a:ext>
            </a:extLst>
          </p:cNvPr>
          <p:cNvCxnSpPr/>
          <p:nvPr/>
        </p:nvCxnSpPr>
        <p:spPr>
          <a:xfrm flipV="1">
            <a:off x="8089641" y="2537926"/>
            <a:ext cx="817127" cy="569168"/>
          </a:xfrm>
          <a:prstGeom prst="straightConnector1">
            <a:avLst/>
          </a:prstGeom>
          <a:noFill/>
          <a:ln w="6345" cap="flat">
            <a:solidFill>
              <a:srgbClr val="CF972C"/>
            </a:solidFill>
            <a:prstDash val="solid"/>
            <a:miter/>
            <a:tailEnd type="arrow"/>
          </a:ln>
        </p:spPr>
      </p:cxnSp>
      <p:sp>
        <p:nvSpPr>
          <p:cNvPr id="6" name="TextBox 10">
            <a:extLst>
              <a:ext uri="{FF2B5EF4-FFF2-40B4-BE49-F238E27FC236}">
                <a16:creationId xmlns:a16="http://schemas.microsoft.com/office/drawing/2014/main" id="{F7E43EEF-EA76-BDC0-A1F4-E3889013F96C}"/>
              </a:ext>
            </a:extLst>
          </p:cNvPr>
          <p:cNvSpPr txBox="1"/>
          <p:nvPr/>
        </p:nvSpPr>
        <p:spPr>
          <a:xfrm>
            <a:off x="9013368" y="1745287"/>
            <a:ext cx="1720800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Seaford"/>
              </a:rPr>
              <a:t>Qualifications in  health and social care. </a:t>
            </a:r>
          </a:p>
        </p:txBody>
      </p:sp>
      <p:cxnSp>
        <p:nvCxnSpPr>
          <p:cNvPr id="7" name="Straight Arrow Connector 12">
            <a:extLst>
              <a:ext uri="{FF2B5EF4-FFF2-40B4-BE49-F238E27FC236}">
                <a16:creationId xmlns:a16="http://schemas.microsoft.com/office/drawing/2014/main" id="{67BD2385-1502-35F1-47A5-76967C3C0B1E}"/>
              </a:ext>
            </a:extLst>
          </p:cNvPr>
          <p:cNvCxnSpPr/>
          <p:nvPr/>
        </p:nvCxnSpPr>
        <p:spPr>
          <a:xfrm>
            <a:off x="8089641" y="4137925"/>
            <a:ext cx="817127" cy="350096"/>
          </a:xfrm>
          <a:prstGeom prst="straightConnector1">
            <a:avLst/>
          </a:prstGeom>
          <a:noFill/>
          <a:ln w="6345" cap="flat">
            <a:solidFill>
              <a:srgbClr val="CF972C"/>
            </a:solidFill>
            <a:prstDash val="solid"/>
            <a:miter/>
            <a:tailEnd type="arrow"/>
          </a:ln>
        </p:spPr>
      </p:cxnSp>
      <p:sp>
        <p:nvSpPr>
          <p:cNvPr id="8" name="TextBox 13">
            <a:extLst>
              <a:ext uri="{FF2B5EF4-FFF2-40B4-BE49-F238E27FC236}">
                <a16:creationId xmlns:a16="http://schemas.microsoft.com/office/drawing/2014/main" id="{D0D47CC8-7FA2-5C30-D125-DAF1002537DB}"/>
              </a:ext>
            </a:extLst>
          </p:cNvPr>
          <p:cNvSpPr txBox="1"/>
          <p:nvPr/>
        </p:nvSpPr>
        <p:spPr>
          <a:xfrm>
            <a:off x="9013368" y="4488021"/>
            <a:ext cx="1720800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Seaford"/>
              </a:rPr>
              <a:t>Good communication skills.</a:t>
            </a:r>
          </a:p>
        </p:txBody>
      </p:sp>
      <p:cxnSp>
        <p:nvCxnSpPr>
          <p:cNvPr id="9" name="Straight Arrow Connector 15">
            <a:extLst>
              <a:ext uri="{FF2B5EF4-FFF2-40B4-BE49-F238E27FC236}">
                <a16:creationId xmlns:a16="http://schemas.microsoft.com/office/drawing/2014/main" id="{53D76AFD-A161-92C0-E15D-C60E9C23D552}"/>
              </a:ext>
            </a:extLst>
          </p:cNvPr>
          <p:cNvCxnSpPr/>
          <p:nvPr/>
        </p:nvCxnSpPr>
        <p:spPr>
          <a:xfrm flipH="1" flipV="1">
            <a:off x="3359020" y="2537926"/>
            <a:ext cx="755780" cy="569168"/>
          </a:xfrm>
          <a:prstGeom prst="straightConnector1">
            <a:avLst/>
          </a:prstGeom>
          <a:noFill/>
          <a:ln w="6345" cap="flat">
            <a:solidFill>
              <a:srgbClr val="CF972C"/>
            </a:solidFill>
            <a:prstDash val="solid"/>
            <a:miter/>
            <a:tailEnd type="arrow"/>
          </a:ln>
        </p:spPr>
      </p:cxnSp>
      <p:sp>
        <p:nvSpPr>
          <p:cNvPr id="10" name="TextBox 18">
            <a:extLst>
              <a:ext uri="{FF2B5EF4-FFF2-40B4-BE49-F238E27FC236}">
                <a16:creationId xmlns:a16="http://schemas.microsoft.com/office/drawing/2014/main" id="{F578ADAE-D0D3-52CA-709F-0533E1F34C13}"/>
              </a:ext>
            </a:extLst>
          </p:cNvPr>
          <p:cNvSpPr txBox="1"/>
          <p:nvPr/>
        </p:nvSpPr>
        <p:spPr>
          <a:xfrm>
            <a:off x="1250304" y="1723159"/>
            <a:ext cx="215735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Seaford"/>
              </a:rPr>
              <a:t>Knowledge of all the services. 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Seaford"/>
            </a:endParaRPr>
          </a:p>
        </p:txBody>
      </p:sp>
      <p:cxnSp>
        <p:nvCxnSpPr>
          <p:cNvPr id="11" name="Straight Arrow Connector 20">
            <a:extLst>
              <a:ext uri="{FF2B5EF4-FFF2-40B4-BE49-F238E27FC236}">
                <a16:creationId xmlns:a16="http://schemas.microsoft.com/office/drawing/2014/main" id="{5836123E-79D7-1BFD-D7EB-689BEBF1ECF6}"/>
              </a:ext>
            </a:extLst>
          </p:cNvPr>
          <p:cNvCxnSpPr/>
          <p:nvPr/>
        </p:nvCxnSpPr>
        <p:spPr>
          <a:xfrm flipH="1">
            <a:off x="3407657" y="4137925"/>
            <a:ext cx="604501" cy="527380"/>
          </a:xfrm>
          <a:prstGeom prst="straightConnector1">
            <a:avLst/>
          </a:prstGeom>
          <a:noFill/>
          <a:ln w="6345" cap="flat">
            <a:solidFill>
              <a:srgbClr val="CF972C"/>
            </a:solidFill>
            <a:prstDash val="solid"/>
            <a:miter/>
            <a:tailEnd type="arrow"/>
          </a:ln>
        </p:spPr>
      </p:cxnSp>
      <p:sp>
        <p:nvSpPr>
          <p:cNvPr id="12" name="TextBox 22">
            <a:extLst>
              <a:ext uri="{FF2B5EF4-FFF2-40B4-BE49-F238E27FC236}">
                <a16:creationId xmlns:a16="http://schemas.microsoft.com/office/drawing/2014/main" id="{4B5611DF-5C7D-7EF9-3919-466D72EA0F5D}"/>
              </a:ext>
            </a:extLst>
          </p:cNvPr>
          <p:cNvSpPr txBox="1"/>
          <p:nvPr/>
        </p:nvSpPr>
        <p:spPr>
          <a:xfrm>
            <a:off x="1250304" y="4394149"/>
            <a:ext cx="205075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Seaford"/>
              </a:rPr>
              <a:t>Organisation skills.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Seaford"/>
            </a:endParaRPr>
          </a:p>
        </p:txBody>
      </p:sp>
      <p:cxnSp>
        <p:nvCxnSpPr>
          <p:cNvPr id="13" name="Straight Arrow Connector 24">
            <a:extLst>
              <a:ext uri="{FF2B5EF4-FFF2-40B4-BE49-F238E27FC236}">
                <a16:creationId xmlns:a16="http://schemas.microsoft.com/office/drawing/2014/main" id="{75A1AC2B-00FC-4D00-7DC1-6CA7A1C95BED}"/>
              </a:ext>
            </a:extLst>
          </p:cNvPr>
          <p:cNvCxnSpPr/>
          <p:nvPr/>
        </p:nvCxnSpPr>
        <p:spPr>
          <a:xfrm flipV="1">
            <a:off x="5887620" y="2369978"/>
            <a:ext cx="0" cy="382548"/>
          </a:xfrm>
          <a:prstGeom prst="straightConnector1">
            <a:avLst/>
          </a:prstGeom>
          <a:noFill/>
          <a:ln w="6345" cap="flat">
            <a:solidFill>
              <a:srgbClr val="CF972C"/>
            </a:solidFill>
            <a:prstDash val="solid"/>
            <a:miter/>
            <a:tailEnd type="arrow"/>
          </a:ln>
        </p:spPr>
      </p:cxnSp>
      <p:sp>
        <p:nvSpPr>
          <p:cNvPr id="14" name="TextBox 25">
            <a:extLst>
              <a:ext uri="{FF2B5EF4-FFF2-40B4-BE49-F238E27FC236}">
                <a16:creationId xmlns:a16="http://schemas.microsoft.com/office/drawing/2014/main" id="{585AF7A7-07A4-6D68-2848-B366C1DCADE3}"/>
              </a:ext>
            </a:extLst>
          </p:cNvPr>
          <p:cNvSpPr txBox="1"/>
          <p:nvPr/>
        </p:nvSpPr>
        <p:spPr>
          <a:xfrm>
            <a:off x="5150504" y="1737643"/>
            <a:ext cx="147423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Seaford"/>
              </a:rPr>
              <a:t>Computer skills.</a:t>
            </a:r>
          </a:p>
        </p:txBody>
      </p:sp>
      <p:cxnSp>
        <p:nvCxnSpPr>
          <p:cNvPr id="15" name="Straight Arrow Connector 27">
            <a:extLst>
              <a:ext uri="{FF2B5EF4-FFF2-40B4-BE49-F238E27FC236}">
                <a16:creationId xmlns:a16="http://schemas.microsoft.com/office/drawing/2014/main" id="{87F13AB8-6E94-4A77-FCD3-8130DF444364}"/>
              </a:ext>
            </a:extLst>
          </p:cNvPr>
          <p:cNvCxnSpPr/>
          <p:nvPr/>
        </p:nvCxnSpPr>
        <p:spPr>
          <a:xfrm>
            <a:off x="6041568" y="4488021"/>
            <a:ext cx="0" cy="415503"/>
          </a:xfrm>
          <a:prstGeom prst="straightConnector1">
            <a:avLst/>
          </a:prstGeom>
          <a:noFill/>
          <a:ln w="6345" cap="flat">
            <a:solidFill>
              <a:srgbClr val="CF972C"/>
            </a:solidFill>
            <a:prstDash val="solid"/>
            <a:miter/>
            <a:tailEnd type="arrow"/>
          </a:ln>
        </p:spPr>
      </p:cxnSp>
      <p:sp>
        <p:nvSpPr>
          <p:cNvPr id="16" name="TextBox 28">
            <a:extLst>
              <a:ext uri="{FF2B5EF4-FFF2-40B4-BE49-F238E27FC236}">
                <a16:creationId xmlns:a16="http://schemas.microsoft.com/office/drawing/2014/main" id="{5B1B8EBA-638D-FE7F-BAF2-6E8151496523}"/>
              </a:ext>
            </a:extLst>
          </p:cNvPr>
          <p:cNvSpPr txBox="1"/>
          <p:nvPr/>
        </p:nvSpPr>
        <p:spPr>
          <a:xfrm>
            <a:off x="5234473" y="5040474"/>
            <a:ext cx="167951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Seaford"/>
              </a:rPr>
              <a:t>empathetic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Seaford"/>
            </a:endParaRPr>
          </a:p>
        </p:txBody>
      </p:sp>
      <p:cxnSp>
        <p:nvCxnSpPr>
          <p:cNvPr id="17" name="Straight Arrow Connector 30">
            <a:extLst>
              <a:ext uri="{FF2B5EF4-FFF2-40B4-BE49-F238E27FC236}">
                <a16:creationId xmlns:a16="http://schemas.microsoft.com/office/drawing/2014/main" id="{0DC3254C-CB8A-EFD9-78B5-648445386F84}"/>
              </a:ext>
            </a:extLst>
          </p:cNvPr>
          <p:cNvCxnSpPr/>
          <p:nvPr/>
        </p:nvCxnSpPr>
        <p:spPr>
          <a:xfrm flipH="1">
            <a:off x="3013789" y="3674315"/>
            <a:ext cx="625148" cy="0"/>
          </a:xfrm>
          <a:prstGeom prst="straightConnector1">
            <a:avLst/>
          </a:prstGeom>
          <a:noFill/>
          <a:ln w="6345" cap="flat">
            <a:solidFill>
              <a:srgbClr val="CF972C"/>
            </a:solidFill>
            <a:prstDash val="solid"/>
            <a:miter/>
            <a:tailEnd type="arrow"/>
          </a:ln>
        </p:spPr>
      </p:cxnSp>
      <p:sp>
        <p:nvSpPr>
          <p:cNvPr id="18" name="TextBox 31">
            <a:extLst>
              <a:ext uri="{FF2B5EF4-FFF2-40B4-BE49-F238E27FC236}">
                <a16:creationId xmlns:a16="http://schemas.microsoft.com/office/drawing/2014/main" id="{6C339CF3-F701-79AE-B2E2-5334CA3E4C78}"/>
              </a:ext>
            </a:extLst>
          </p:cNvPr>
          <p:cNvSpPr txBox="1"/>
          <p:nvPr/>
        </p:nvSpPr>
        <p:spPr>
          <a:xfrm>
            <a:off x="1125324" y="3507400"/>
            <a:ext cx="1772820" cy="3702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Seaford"/>
              </a:rPr>
              <a:t>Confidence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Seaford"/>
              </a:rPr>
              <a:t>.</a:t>
            </a:r>
          </a:p>
        </p:txBody>
      </p:sp>
      <p:cxnSp>
        <p:nvCxnSpPr>
          <p:cNvPr id="19" name="Straight Arrow Connector 33">
            <a:extLst>
              <a:ext uri="{FF2B5EF4-FFF2-40B4-BE49-F238E27FC236}">
                <a16:creationId xmlns:a16="http://schemas.microsoft.com/office/drawing/2014/main" id="{13698ADA-6C83-28B2-CB5E-146D0DCC22FD}"/>
              </a:ext>
            </a:extLst>
          </p:cNvPr>
          <p:cNvCxnSpPr/>
          <p:nvPr/>
        </p:nvCxnSpPr>
        <p:spPr>
          <a:xfrm>
            <a:off x="8498205" y="3620274"/>
            <a:ext cx="580479" cy="0"/>
          </a:xfrm>
          <a:prstGeom prst="straightConnector1">
            <a:avLst/>
          </a:prstGeom>
          <a:noFill/>
          <a:ln w="6345" cap="flat">
            <a:solidFill>
              <a:srgbClr val="CF972C"/>
            </a:solidFill>
            <a:prstDash val="solid"/>
            <a:miter/>
            <a:tailEnd type="arrow"/>
          </a:ln>
        </p:spPr>
      </p:cxnSp>
      <p:sp>
        <p:nvSpPr>
          <p:cNvPr id="20" name="TextBox 37">
            <a:extLst>
              <a:ext uri="{FF2B5EF4-FFF2-40B4-BE49-F238E27FC236}">
                <a16:creationId xmlns:a16="http://schemas.microsoft.com/office/drawing/2014/main" id="{15ADFA87-CB0F-7397-B934-C4745BBB31A5}"/>
              </a:ext>
            </a:extLst>
          </p:cNvPr>
          <p:cNvSpPr txBox="1"/>
          <p:nvPr/>
        </p:nvSpPr>
        <p:spPr>
          <a:xfrm>
            <a:off x="9223772" y="3300700"/>
            <a:ext cx="1403786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Seaford"/>
              </a:rPr>
              <a:t>Amazing people skills.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25D4C-C1C6-02D8-144C-5CD370ABB77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 u="sng"/>
              <a:t>Strengths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ACE7A-8B92-49D4-C868-C3B5B77C461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602" y="3031565"/>
            <a:ext cx="10634472" cy="3044769"/>
          </a:xfrm>
        </p:spPr>
        <p:txBody>
          <a:bodyPr/>
          <a:lstStyle/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confidence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good communication skills 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amazing people skills.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knowledge of all the services.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strong organisation skills.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empathetic.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endParaRPr lang="en-GB" b="1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C034A-0706-F348-53C7-4AA2A87C06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 u="sng"/>
              <a:t>weakness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35645-9A84-A270-71BF-4D34FBE0928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Qualifications in community service or health and social care.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excellent maths skills (needs improvement)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amazing computer skills (needs improvement)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706CE-CD57-8870-843A-66C4C3BB76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 u="sng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E8B84-526F-F590-3239-76CE8B027C6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Help families become better. (financially, mentally etc)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Give myself a purpose. 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Make enough money for myself and my family.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Gain better knowledge of the support working system. 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66E50-9B1D-1404-35B0-28008214D7B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 u="sng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B4C09-8929-E4BD-A32C-FB89F795B61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602" y="2831686"/>
            <a:ext cx="10506995" cy="3146221"/>
          </a:xfrm>
        </p:spPr>
        <p:txBody>
          <a:bodyPr/>
          <a:lstStyle/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competition from the support working environment.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being unable to say no. 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getting emotionally attached too families/children.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b="1"/>
              <a:t> In some circumstances I MAY have to deal with verbal or physical abuse.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5DE77-1D36-28B8-F939-026DF68F8E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667180" cy="1292842"/>
          </a:xfrm>
        </p:spPr>
        <p:txBody>
          <a:bodyPr anchorCtr="1"/>
          <a:lstStyle/>
          <a:p>
            <a:pPr lvl="0" algn="ctr"/>
            <a:r>
              <a:rPr lang="en-GB" b="1" u="sng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9E89E-0DDA-1841-2A77-9A81A7B23D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602" y="2271250"/>
            <a:ext cx="11050633" cy="3883740"/>
          </a:xfrm>
        </p:spPr>
        <p:txBody>
          <a:bodyPr/>
          <a:lstStyle/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i="1"/>
              <a:t>Kirklees Council (n.d.). </a:t>
            </a:r>
            <a:r>
              <a:rPr lang="en-GB" i="1">
                <a:solidFill>
                  <a:srgbClr val="FF0000"/>
                </a:solidFill>
                <a:latin typeface="Lato" pitchFamily="34"/>
              </a:rPr>
              <a:t>Working with Uncooperative and Hard to Engage Families. Available at: </a:t>
            </a:r>
            <a:r>
              <a:rPr lang="en-GB" i="1">
                <a:hlinkClick r:id="rId2"/>
              </a:rPr>
              <a:t>Working with Uncooperative and Hard to Engage Families (proceduresonline.com)</a:t>
            </a:r>
            <a:r>
              <a:rPr lang="en-GB" i="1"/>
              <a:t> (Accessed 3</a:t>
            </a:r>
            <a:r>
              <a:rPr lang="en-GB" i="1" baseline="30000"/>
              <a:t>rd</a:t>
            </a:r>
            <a:r>
              <a:rPr lang="en-GB" i="1"/>
              <a:t> of August).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/>
              <a:t> </a:t>
            </a:r>
            <a:r>
              <a:rPr lang="en-GB" i="1"/>
              <a:t>career builder (feb 22, 2017). </a:t>
            </a:r>
            <a:r>
              <a:rPr lang="en-GB" i="1">
                <a:solidFill>
                  <a:srgbClr val="FF0000"/>
                </a:solidFill>
                <a:latin typeface="Seaford" pitchFamily="2"/>
              </a:rPr>
              <a:t>Family Support Workers: 6 Skills You (and the UK) Need</a:t>
            </a:r>
            <a:r>
              <a:rPr lang="en-GB" b="1">
                <a:solidFill>
                  <a:srgbClr val="323232"/>
                </a:solidFill>
                <a:latin typeface="Playfair Display" pitchFamily="2"/>
              </a:rPr>
              <a:t>. </a:t>
            </a:r>
            <a:r>
              <a:rPr lang="en-GB" i="1">
                <a:latin typeface="Seaford" pitchFamily="2"/>
              </a:rPr>
              <a:t>available at: </a:t>
            </a:r>
            <a:r>
              <a:rPr lang="en-GB">
                <a:hlinkClick r:id="rId3"/>
              </a:rPr>
              <a:t>Family Support Workers: 6 Skills You (and the UK) Need (jobmedic.co.uk)</a:t>
            </a:r>
            <a:r>
              <a:rPr lang="en-GB"/>
              <a:t> </a:t>
            </a:r>
            <a:r>
              <a:rPr lang="en-GB" i="1"/>
              <a:t>(Accessed 3</a:t>
            </a:r>
            <a:r>
              <a:rPr lang="en-GB" i="1" baseline="30000"/>
              <a:t>rd</a:t>
            </a:r>
            <a:r>
              <a:rPr lang="en-GB" i="1"/>
              <a:t> August).</a:t>
            </a:r>
          </a:p>
          <a:p>
            <a:pPr marL="342900" lvl="0" indent="-342900">
              <a:buSzPct val="100000"/>
              <a:buFont typeface="Wingdings" pitchFamily="2"/>
              <a:buChar char="v"/>
            </a:pPr>
            <a:r>
              <a:rPr lang="en-GB" i="1"/>
              <a:t> AGCAS writers (March 22, 2022). </a:t>
            </a:r>
            <a:r>
              <a:rPr lang="en-GB" i="1">
                <a:solidFill>
                  <a:srgbClr val="FF0000"/>
                </a:solidFill>
              </a:rPr>
              <a:t>Prospect- family support worker</a:t>
            </a:r>
            <a:r>
              <a:rPr lang="en-GB" i="1"/>
              <a:t>. Available at: </a:t>
            </a:r>
            <a:r>
              <a:rPr lang="en-GB">
                <a:hlinkClick r:id="rId4"/>
              </a:rPr>
              <a:t>Family support worker job profile | Prospects.ac.uk</a:t>
            </a:r>
            <a:r>
              <a:rPr lang="en-GB">
                <a:solidFill>
                  <a:srgbClr val="FFFFFF"/>
                </a:solidFill>
                <a:latin typeface="Ne10-simplified"/>
              </a:rPr>
              <a:t> </a:t>
            </a:r>
            <a:r>
              <a:rPr lang="en-GB" i="1">
                <a:latin typeface="Ne10-simplified"/>
              </a:rPr>
              <a:t>(Accessed 3</a:t>
            </a:r>
            <a:r>
              <a:rPr lang="en-GB" i="1" baseline="30000">
                <a:latin typeface="Ne10-simplified"/>
              </a:rPr>
              <a:t>rd</a:t>
            </a:r>
            <a:r>
              <a:rPr lang="en-GB" i="1">
                <a:latin typeface="Ne10-simplified"/>
              </a:rPr>
              <a:t> August).</a:t>
            </a:r>
            <a:endParaRPr lang="en-GB" i="1">
              <a:solidFill>
                <a:srgbClr val="FFFFFF"/>
              </a:solidFill>
              <a:latin typeface="Ne10-simplified"/>
            </a:endParaRPr>
          </a:p>
          <a:p>
            <a:pPr marL="342900" lvl="0" indent="-342900">
              <a:buSzPct val="100000"/>
              <a:buFont typeface="Wingdings" pitchFamily="2"/>
              <a:buChar char="v"/>
            </a:pPr>
            <a:endParaRPr lang="en-GB" b="1" i="1">
              <a:solidFill>
                <a:srgbClr val="323232"/>
              </a:solidFill>
              <a:latin typeface="Playfair Display" pitchFamily="2"/>
            </a:endParaRPr>
          </a:p>
          <a:p>
            <a:pPr marL="342900" lvl="0" indent="-342900">
              <a:buSzPct val="100000"/>
              <a:buFont typeface="Wingdings" pitchFamily="2"/>
              <a:buChar char="v"/>
            </a:pPr>
            <a:endParaRPr lang="en-GB"/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 i="1">
              <a:solidFill>
                <a:srgbClr val="253E8B"/>
              </a:solidFill>
              <a:latin typeface="Lato" pitchFamily="34"/>
            </a:endParaRPr>
          </a:p>
          <a:p>
            <a:pPr lvl="0"/>
            <a:endParaRPr lang="en-GB" i="1">
              <a:solidFill>
                <a:srgbClr val="253E8B"/>
              </a:solidFill>
              <a:latin typeface="Lato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TM04033925%5b%5bfn=Droplet%5d%5d</Template>
  <TotalTime>1879</TotalTime>
  <Words>320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Arial</vt:lpstr>
      <vt:lpstr>Arial Black</vt:lpstr>
      <vt:lpstr>Calibri</vt:lpstr>
      <vt:lpstr>Lato</vt:lpstr>
      <vt:lpstr>Ne10-simplified</vt:lpstr>
      <vt:lpstr>Playfair Display</vt:lpstr>
      <vt:lpstr>Seaford</vt:lpstr>
      <vt:lpstr>Wingdings</vt:lpstr>
      <vt:lpstr>LevelVTI</vt:lpstr>
      <vt:lpstr>BMSW4001 ACE</vt:lpstr>
      <vt:lpstr>overview</vt:lpstr>
      <vt:lpstr>Skills </vt:lpstr>
      <vt:lpstr>Strengths </vt:lpstr>
      <vt:lpstr>weakness</vt:lpstr>
      <vt:lpstr>Opportunities </vt:lpstr>
      <vt:lpstr>threats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BMSW4001 ACE</dc:title>
  <dc:creator>maxine.graham311095@gmail.com</dc:creator>
  <cp:lastModifiedBy>maxine.graham311095@gmail.com</cp:lastModifiedBy>
  <cp:revision>29</cp:revision>
  <dcterms:created xsi:type="dcterms:W3CDTF">2022-07-25T08:17:49Z</dcterms:created>
  <dcterms:modified xsi:type="dcterms:W3CDTF">2022-08-10T10:27:00Z</dcterms:modified>
</cp:coreProperties>
</file>