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256"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7CA5F2-55F2-4764-92B3-B81E7B98C4AF}" v="1" dt="2022-07-12T15:02:53.2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8" d="100"/>
          <a:sy n="108" d="100"/>
        </p:scale>
        <p:origin x="65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473232-8C0B-4409-9043-92B400403531}" type="datetimeFigureOut">
              <a:rPr lang="en-GB" smtClean="0"/>
              <a:t>12/07/2022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9A7CA6-681F-46E9-BB0E-57D8B430EEED}" type="slidenum">
              <a:rPr lang="en-GB" smtClean="0"/>
              <a:t>‹#›</a:t>
            </a:fld>
            <a:endParaRPr lang="en-GB"/>
          </a:p>
        </p:txBody>
      </p:sp>
    </p:spTree>
    <p:extLst>
      <p:ext uri="{BB962C8B-B14F-4D97-AF65-F5344CB8AC3E}">
        <p14:creationId xmlns:p14="http://schemas.microsoft.com/office/powerpoint/2010/main" val="32117982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bing.com/ck/a?!&amp;&amp;p=6efbf3b3126d7cc9abc88ca83b8fa95e500888b34d7b9cc15917095c80c2b34cJmltdHM9MTY1NzYzNjU1NSZpZ3VpZD04Y2IzOGJkMC03MWY3LTQzOGUtOTAyMy0xMDdlMGUyNDkxNGEmaW5zaWQ9NTQ3Ng&amp;ptn=3&amp;fclid=efc9f514-01ef-11ed-bb9d-ca904bc2ea46&amp;u=a1aHR0cHM6Ly93d3cuZW5nbGFuZC5uaHMudWsvZml2ZS15ZWFyLWZvcndhcmQtdmlldy9uZXh0LXN0ZXBzLW9uLXRoZS1uaHMtZml2ZS15ZWFyLWZvcndhcmQtdmlldy9mdW5kaW5nLWFuZC1lZmZpY2llbmN5Lw&amp;ntb=1"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Roboto" panose="02000000000000000000" pitchFamily="2" charset="0"/>
              </a:rPr>
              <a:t>The real</a:t>
            </a:r>
            <a:r>
              <a:rPr lang="en-GB" b="1" i="0" dirty="0">
                <a:solidFill>
                  <a:srgbClr val="767676"/>
                </a:solidFill>
                <a:effectLst/>
                <a:latin typeface="Roboto" panose="02000000000000000000" pitchFamily="2" charset="0"/>
              </a:rPr>
              <a:t> NHS</a:t>
            </a:r>
            <a:r>
              <a:rPr lang="en-GB" b="0" i="0" dirty="0">
                <a:solidFill>
                  <a:srgbClr val="666666"/>
                </a:solidFill>
                <a:effectLst/>
                <a:latin typeface="Roboto" panose="02000000000000000000" pitchFamily="2" charset="0"/>
              </a:rPr>
              <a:t> crisis is</a:t>
            </a:r>
            <a:r>
              <a:rPr lang="en-GB" b="1" i="0" dirty="0">
                <a:solidFill>
                  <a:srgbClr val="767676"/>
                </a:solidFill>
                <a:effectLst/>
                <a:latin typeface="Roboto" panose="02000000000000000000" pitchFamily="2" charset="0"/>
              </a:rPr>
              <a:t> political</a:t>
            </a:r>
            <a:r>
              <a:rPr lang="en-GB" b="0" i="0" dirty="0">
                <a:solidFill>
                  <a:srgbClr val="666666"/>
                </a:solidFill>
                <a:effectLst/>
                <a:latin typeface="Roboto" panose="02000000000000000000" pitchFamily="2" charset="0"/>
              </a:rPr>
              <a:t> not humanitarian.</a:t>
            </a:r>
            <a:r>
              <a:rPr lang="en-GB" b="1" i="0" dirty="0">
                <a:solidFill>
                  <a:srgbClr val="767676"/>
                </a:solidFill>
                <a:effectLst/>
                <a:latin typeface="Roboto" panose="02000000000000000000" pitchFamily="2" charset="0"/>
              </a:rPr>
              <a:t> Politicians</a:t>
            </a:r>
            <a:r>
              <a:rPr lang="en-GB" b="0" i="0" dirty="0">
                <a:solidFill>
                  <a:srgbClr val="666666"/>
                </a:solidFill>
                <a:effectLst/>
                <a:latin typeface="Roboto" panose="02000000000000000000" pitchFamily="2" charset="0"/>
              </a:rPr>
              <a:t> of all parties have failed to provide sufficient funding for health and social care</a:t>
            </a:r>
          </a:p>
          <a:p>
            <a:pPr marL="171450" indent="-171450">
              <a:buFontTx/>
              <a:buChar char="-"/>
            </a:pPr>
            <a:r>
              <a:rPr lang="fr-FR" b="0" i="0" dirty="0">
                <a:solidFill>
                  <a:srgbClr val="006621"/>
                </a:solidFill>
                <a:effectLst/>
                <a:latin typeface="Roboto" panose="02000000000000000000" pitchFamily="2" charset="0"/>
              </a:rPr>
              <a:t>https://www.kingsfund.org.uk › publications › articles › </a:t>
            </a:r>
            <a:r>
              <a:rPr lang="fr-FR" b="0" i="0" dirty="0" err="1">
                <a:solidFill>
                  <a:srgbClr val="006621"/>
                </a:solidFill>
                <a:effectLst/>
                <a:latin typeface="Roboto" panose="02000000000000000000" pitchFamily="2" charset="0"/>
              </a:rPr>
              <a:t>political-crisis-nhs</a:t>
            </a:r>
            <a:endParaRPr lang="fr-FR" b="0" i="0" dirty="0">
              <a:solidFill>
                <a:srgbClr val="006621"/>
              </a:solidFill>
              <a:effectLst/>
              <a:latin typeface="Roboto" panose="02000000000000000000" pitchFamily="2" charset="0"/>
            </a:endParaRPr>
          </a:p>
          <a:p>
            <a:pPr marL="171450" indent="-171450">
              <a:buFontTx/>
              <a:buChar char="-"/>
            </a:pPr>
            <a:endParaRPr lang="fr-FR" b="0" i="0" dirty="0">
              <a:solidFill>
                <a:srgbClr val="006621"/>
              </a:solidFill>
              <a:effectLst/>
              <a:latin typeface="Roboto" panose="02000000000000000000" pitchFamily="2" charset="0"/>
            </a:endParaRPr>
          </a:p>
          <a:p>
            <a:pPr marL="0" indent="0">
              <a:buFontTx/>
              <a:buNone/>
            </a:pPr>
            <a:r>
              <a:rPr lang="en-GB" dirty="0"/>
              <a:t> a tax-funded NHS depends on a well-performing UK economy</a:t>
            </a:r>
          </a:p>
          <a:p>
            <a:pPr marL="171450" indent="-171450">
              <a:buFontTx/>
              <a:buChar char="-"/>
            </a:pPr>
            <a:r>
              <a:rPr lang="en-GB" b="0" i="0" u="none" strike="noStrike" dirty="0">
                <a:solidFill>
                  <a:srgbClr val="1A0DAB"/>
                </a:solidFill>
                <a:effectLst/>
                <a:latin typeface="Roboto" panose="02000000000000000000" pitchFamily="2" charset="0"/>
                <a:hlinkClick r:id="rId3"/>
              </a:rPr>
              <a:t>NHS England » Funding and efficiency</a:t>
            </a:r>
            <a:endParaRPr lang="en-GB" b="0" i="0" u="none" strike="noStrike" dirty="0">
              <a:solidFill>
                <a:srgbClr val="1A0DAB"/>
              </a:solidFill>
              <a:effectLst/>
              <a:latin typeface="Roboto" panose="02000000000000000000" pitchFamily="2" charset="0"/>
            </a:endParaRPr>
          </a:p>
          <a:p>
            <a:pPr marL="0" indent="0">
              <a:buFontTx/>
              <a:buNone/>
            </a:pPr>
            <a:endParaRPr lang="en-GB" dirty="0"/>
          </a:p>
          <a:p>
            <a:pPr marL="0" indent="0">
              <a:buFontTx/>
              <a:buNone/>
            </a:pPr>
            <a:r>
              <a:rPr lang="en-GB" b="1" i="0" dirty="0">
                <a:solidFill>
                  <a:srgbClr val="111111"/>
                </a:solidFill>
                <a:effectLst/>
                <a:latin typeface="Roboto" panose="02000000000000000000" pitchFamily="2" charset="0"/>
              </a:rPr>
              <a:t>growing burden of long-term conditions</a:t>
            </a:r>
            <a:r>
              <a:rPr lang="en-GB" b="0" i="0" dirty="0">
                <a:solidFill>
                  <a:srgbClr val="111111"/>
                </a:solidFill>
                <a:effectLst/>
                <a:latin typeface="Roboto" panose="02000000000000000000" pitchFamily="2" charset="0"/>
              </a:rPr>
              <a:t>, could be solved in part by medical technology</a:t>
            </a:r>
          </a:p>
          <a:p>
            <a:pPr marL="0" indent="0">
              <a:buFontTx/>
              <a:buNone/>
            </a:pPr>
            <a:r>
              <a:rPr lang="en-GB" dirty="0"/>
              <a:t>www.buildingbetterhealthcare.com</a:t>
            </a:r>
          </a:p>
          <a:p>
            <a:pPr marL="0" indent="0">
              <a:buFontTx/>
              <a:buNone/>
            </a:pPr>
            <a:endParaRPr lang="en-GB" dirty="0"/>
          </a:p>
        </p:txBody>
      </p:sp>
      <p:sp>
        <p:nvSpPr>
          <p:cNvPr id="4" name="Slide Number Placeholder 3"/>
          <p:cNvSpPr>
            <a:spLocks noGrp="1"/>
          </p:cNvSpPr>
          <p:nvPr>
            <p:ph type="sldNum" sz="quarter" idx="5"/>
          </p:nvPr>
        </p:nvSpPr>
        <p:spPr/>
        <p:txBody>
          <a:bodyPr/>
          <a:lstStyle/>
          <a:p>
            <a:fld id="{119A7CA6-681F-46E9-BB0E-57D8B430EEED}" type="slidenum">
              <a:rPr lang="en-GB" smtClean="0"/>
              <a:t>3</a:t>
            </a:fld>
            <a:endParaRPr lang="en-GB"/>
          </a:p>
        </p:txBody>
      </p:sp>
    </p:spTree>
    <p:extLst>
      <p:ext uri="{BB962C8B-B14F-4D97-AF65-F5344CB8AC3E}">
        <p14:creationId xmlns:p14="http://schemas.microsoft.com/office/powerpoint/2010/main" val="3705076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63F27-4AE7-7EB0-43A7-28FB0380434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58B868F-B707-4E91-B062-A0EFB983C0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6FFEC6-7CB8-5CE6-3655-9DE136DF666B}"/>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5" name="Footer Placeholder 4">
            <a:extLst>
              <a:ext uri="{FF2B5EF4-FFF2-40B4-BE49-F238E27FC236}">
                <a16:creationId xmlns:a16="http://schemas.microsoft.com/office/drawing/2014/main" id="{E4E22679-8603-B141-A0E3-7386ECF156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FBD5D5-EE3B-DD81-7B66-915FC58EA3D2}"/>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418134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2FC7D-F3C4-0BD8-49A3-B543E4973E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B6C52B-D0FD-684C-DB08-8F6BAC0A2BA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7ABF63-8716-0F60-ECD4-5946551A4138}"/>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5" name="Footer Placeholder 4">
            <a:extLst>
              <a:ext uri="{FF2B5EF4-FFF2-40B4-BE49-F238E27FC236}">
                <a16:creationId xmlns:a16="http://schemas.microsoft.com/office/drawing/2014/main" id="{319F68F3-14DF-5421-A9C0-0A79CA9AD7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A02F24-B512-838C-83E6-607F5FC1A1AB}"/>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723314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BEF2-55F8-AE2D-336E-90665655E7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512AF2B-E676-12F2-5494-6E9F733C72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623DA7-2540-A44B-8941-CCF987492998}"/>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5" name="Footer Placeholder 4">
            <a:extLst>
              <a:ext uri="{FF2B5EF4-FFF2-40B4-BE49-F238E27FC236}">
                <a16:creationId xmlns:a16="http://schemas.microsoft.com/office/drawing/2014/main" id="{21D9508E-105D-4AB3-A4EE-079E8AB46F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D5EF84-294E-AD02-0A52-45CC3901399E}"/>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3317615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948E3-D253-AFE8-A572-E86019AB95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A80803-145E-D476-C0CA-3CA708B6D2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BA5085-5BAA-B045-2487-2D1A8F6FD4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37F8644-5FF3-221D-ADB2-5E04E75C5860}"/>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6" name="Footer Placeholder 5">
            <a:extLst>
              <a:ext uri="{FF2B5EF4-FFF2-40B4-BE49-F238E27FC236}">
                <a16:creationId xmlns:a16="http://schemas.microsoft.com/office/drawing/2014/main" id="{87D0EE78-0A80-BE41-3F3E-D217997C60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2B99D9-5662-4F1E-7B99-35C88E32AE07}"/>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3121170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A6A81-31E1-7634-89AE-F8C328F2A9F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13A35D-F54A-19AB-4540-55F4503384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105C38-6F81-6B1C-47D0-7810698B6F8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D40D9F-83CE-801E-276F-DA3B8B28FB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EAD76A1-7E9F-CA89-4D17-9629927037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6D4B408-A94B-F54E-0C0E-3D9CAC7692CB}"/>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8" name="Footer Placeholder 7">
            <a:extLst>
              <a:ext uri="{FF2B5EF4-FFF2-40B4-BE49-F238E27FC236}">
                <a16:creationId xmlns:a16="http://schemas.microsoft.com/office/drawing/2014/main" id="{63D07EF7-C471-FA56-D8E7-8157C252F1F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3B4D1C-3048-237F-0A95-E15EFD134678}"/>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3890274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BD135-3BFF-071D-278B-47CBECAC643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EEB29DE-1F17-8D1A-9ED2-98D4AFE8BABD}"/>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4" name="Footer Placeholder 3">
            <a:extLst>
              <a:ext uri="{FF2B5EF4-FFF2-40B4-BE49-F238E27FC236}">
                <a16:creationId xmlns:a16="http://schemas.microsoft.com/office/drawing/2014/main" id="{88FF401E-FC30-1943-8974-B09062E9A2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4EEF06B-9C85-3A87-8E57-8F380EBDA79A}"/>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1084142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785A63-2270-B3E5-5BA8-5A356ED3DD34}"/>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3" name="Footer Placeholder 2">
            <a:extLst>
              <a:ext uri="{FF2B5EF4-FFF2-40B4-BE49-F238E27FC236}">
                <a16:creationId xmlns:a16="http://schemas.microsoft.com/office/drawing/2014/main" id="{D81FDED0-4661-5F97-D271-290E256A73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FE7DF6-D848-1C9D-55E1-7371D69FBDF5}"/>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2334259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4A6CA-E92F-55BC-66AC-2C8460C730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AE3BE2A-6A68-1E40-A766-6048591E5F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DA169D-9D9A-56DE-E27A-1E9771EAB6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F546A1-59AA-66BD-6086-959F4BFAFE5E}"/>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6" name="Footer Placeholder 5">
            <a:extLst>
              <a:ext uri="{FF2B5EF4-FFF2-40B4-BE49-F238E27FC236}">
                <a16:creationId xmlns:a16="http://schemas.microsoft.com/office/drawing/2014/main" id="{90511C57-D145-FF69-4D62-AC037EDEA6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E07947-3696-F8B7-FD1A-FC766A5ECFCE}"/>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3959771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AD040-7899-A9B7-41A0-C02C14810D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4EC81A-902C-B5CE-9520-4857B40D78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A6AA3A-DD08-0C8E-526F-0BCBEAF2D5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EA7B7E-3F1E-DAD0-449F-F0228FC521B6}"/>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6" name="Footer Placeholder 5">
            <a:extLst>
              <a:ext uri="{FF2B5EF4-FFF2-40B4-BE49-F238E27FC236}">
                <a16:creationId xmlns:a16="http://schemas.microsoft.com/office/drawing/2014/main" id="{29E69802-AB95-31C9-6540-B924A06FBB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C86E5F-52E7-3C85-6891-3B3A0B17F505}"/>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3590442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97114-1691-B309-F571-DEB10998DD7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8BEB371-E810-5150-2D45-8E6F6AF41C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7E6E2A-6B60-7968-A910-70CCB1BA57CF}"/>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5" name="Footer Placeholder 4">
            <a:extLst>
              <a:ext uri="{FF2B5EF4-FFF2-40B4-BE49-F238E27FC236}">
                <a16:creationId xmlns:a16="http://schemas.microsoft.com/office/drawing/2014/main" id="{99D93D30-7739-ACBA-F32B-ACFA43F6C3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75AC11-8A41-664E-4876-B351BEF798B2}"/>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1023526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42F852-E45F-3906-B25E-6BC12A7453F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756C3E-CBD2-F30B-56C9-EA17389E3E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D7691B-FEE3-D9FB-5D4D-7CD90ABFF2ED}"/>
              </a:ext>
            </a:extLst>
          </p:cNvPr>
          <p:cNvSpPr>
            <a:spLocks noGrp="1"/>
          </p:cNvSpPr>
          <p:nvPr>
            <p:ph type="dt" sz="half" idx="10"/>
          </p:nvPr>
        </p:nvSpPr>
        <p:spPr/>
        <p:txBody>
          <a:bodyPr/>
          <a:lstStyle/>
          <a:p>
            <a:fld id="{3331F9EF-086F-45DB-AEBB-22B273FDCBDD}" type="datetimeFigureOut">
              <a:rPr lang="en-GB" smtClean="0"/>
              <a:t>12/07/2022</a:t>
            </a:fld>
            <a:endParaRPr lang="en-GB"/>
          </a:p>
        </p:txBody>
      </p:sp>
      <p:sp>
        <p:nvSpPr>
          <p:cNvPr id="5" name="Footer Placeholder 4">
            <a:extLst>
              <a:ext uri="{FF2B5EF4-FFF2-40B4-BE49-F238E27FC236}">
                <a16:creationId xmlns:a16="http://schemas.microsoft.com/office/drawing/2014/main" id="{EACB4019-FD4B-97AF-9792-8F7EAC9FC6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8E33D2-B8FC-33F9-896C-1F06A3BE4711}"/>
              </a:ext>
            </a:extLst>
          </p:cNvPr>
          <p:cNvSpPr>
            <a:spLocks noGrp="1"/>
          </p:cNvSpPr>
          <p:nvPr>
            <p:ph type="sldNum" sz="quarter" idx="12"/>
          </p:nvPr>
        </p:nvSpPr>
        <p:spPr/>
        <p:txBody>
          <a:bodyPr/>
          <a:lstStyle/>
          <a:p>
            <a:fld id="{A1293808-3667-46D0-91C5-D6D449F2A6C5}" type="slidenum">
              <a:rPr lang="en-GB" smtClean="0"/>
              <a:t>‹#›</a:t>
            </a:fld>
            <a:endParaRPr lang="en-GB"/>
          </a:p>
        </p:txBody>
      </p:sp>
    </p:spTree>
    <p:extLst>
      <p:ext uri="{BB962C8B-B14F-4D97-AF65-F5344CB8AC3E}">
        <p14:creationId xmlns:p14="http://schemas.microsoft.com/office/powerpoint/2010/main" val="383417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846B6A-2830-22FB-9866-46CEA7050A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BF3A15-B4E2-FF9C-617B-6DDF155752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0A26E4-EE2C-BEEC-0A3B-3A5FB78EA7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1F9EF-086F-45DB-AEBB-22B273FDCBDD}" type="datetimeFigureOut">
              <a:rPr lang="en-GB" smtClean="0"/>
              <a:t>12/07/2022</a:t>
            </a:fld>
            <a:endParaRPr lang="en-GB"/>
          </a:p>
        </p:txBody>
      </p:sp>
      <p:sp>
        <p:nvSpPr>
          <p:cNvPr id="5" name="Footer Placeholder 4">
            <a:extLst>
              <a:ext uri="{FF2B5EF4-FFF2-40B4-BE49-F238E27FC236}">
                <a16:creationId xmlns:a16="http://schemas.microsoft.com/office/drawing/2014/main" id="{0F956B2E-0162-12D4-AC71-6E80501212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7201BAA-F813-8B8E-0ADE-75A1ACEE5E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293808-3667-46D0-91C5-D6D449F2A6C5}" type="slidenum">
              <a:rPr lang="en-GB" smtClean="0"/>
              <a:t>‹#›</a:t>
            </a:fld>
            <a:endParaRPr lang="en-GB"/>
          </a:p>
        </p:txBody>
      </p:sp>
    </p:spTree>
    <p:extLst>
      <p:ext uri="{BB962C8B-B14F-4D97-AF65-F5344CB8AC3E}">
        <p14:creationId xmlns:p14="http://schemas.microsoft.com/office/powerpoint/2010/main" val="808444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2E2BEDBA-1E39-BA67-EDAB-EC591BFEBCF6}"/>
              </a:ext>
            </a:extLst>
          </p:cNvPr>
          <p:cNvSpPr>
            <a:spLocks noGrp="1"/>
          </p:cNvSpPr>
          <p:nvPr>
            <p:ph type="subTitle" idx="1"/>
          </p:nvPr>
        </p:nvSpPr>
        <p:spPr>
          <a:xfrm>
            <a:off x="4439633" y="4518923"/>
            <a:ext cx="3312734" cy="1141851"/>
          </a:xfrm>
          <a:noFill/>
        </p:spPr>
        <p:txBody>
          <a:bodyPr>
            <a:noAutofit/>
          </a:bodyPr>
          <a:lstStyle/>
          <a:p>
            <a:r>
              <a:rPr lang="en-GB" sz="1100" dirty="0">
                <a:solidFill>
                  <a:srgbClr val="080808"/>
                </a:solidFill>
                <a:latin typeface="Arial" panose="020B0604020202020204" pitchFamily="34" charset="0"/>
                <a:cs typeface="Arial" panose="020B0604020202020204" pitchFamily="34" charset="0"/>
              </a:rPr>
              <a:t>Name: Milan Melissa Pratt</a:t>
            </a:r>
          </a:p>
          <a:p>
            <a:r>
              <a:rPr lang="en-GB" sz="1100" dirty="0">
                <a:solidFill>
                  <a:srgbClr val="080808"/>
                </a:solidFill>
                <a:latin typeface="Arial" panose="020B0604020202020204" pitchFamily="34" charset="0"/>
                <a:cs typeface="Arial" panose="020B0604020202020204" pitchFamily="34" charset="0"/>
              </a:rPr>
              <a:t>Student ID: 2116217</a:t>
            </a:r>
          </a:p>
          <a:p>
            <a:r>
              <a:rPr lang="en-GB" sz="1100" dirty="0">
                <a:solidFill>
                  <a:srgbClr val="080808"/>
                </a:solidFill>
                <a:latin typeface="Arial" panose="020B0604020202020204" pitchFamily="34" charset="0"/>
                <a:cs typeface="Arial" panose="020B0604020202020204" pitchFamily="34" charset="0"/>
              </a:rPr>
              <a:t>Module Code : BMSW4004</a:t>
            </a:r>
          </a:p>
          <a:p>
            <a:r>
              <a:rPr lang="en-GB" sz="1100" dirty="0">
                <a:solidFill>
                  <a:srgbClr val="080808"/>
                </a:solidFill>
                <a:latin typeface="Arial" panose="020B0604020202020204" pitchFamily="34" charset="0"/>
                <a:cs typeface="Arial" panose="020B0604020202020204" pitchFamily="34" charset="0"/>
              </a:rPr>
              <a:t>Module: Problem solving and decision making</a:t>
            </a:r>
          </a:p>
          <a:p>
            <a:r>
              <a:rPr lang="en-GB" sz="1100" dirty="0">
                <a:solidFill>
                  <a:srgbClr val="080808"/>
                </a:solidFill>
                <a:latin typeface="Arial" panose="020B0604020202020204" pitchFamily="34" charset="0"/>
                <a:cs typeface="Arial" panose="020B0604020202020204" pitchFamily="34" charset="0"/>
              </a:rPr>
              <a:t>Lecture: Abdi Rehman</a:t>
            </a:r>
            <a:endParaRPr lang="en-GB" sz="1100" dirty="0">
              <a:solidFill>
                <a:srgbClr val="080808"/>
              </a:solidFill>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253827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F340CD-EF27-6F83-6DEC-27BFF806F714}"/>
              </a:ext>
            </a:extLst>
          </p:cNvPr>
          <p:cNvSpPr>
            <a:spLocks noGrp="1"/>
          </p:cNvSpPr>
          <p:nvPr>
            <p:ph type="title"/>
          </p:nvPr>
        </p:nvSpPr>
        <p:spPr>
          <a:xfrm>
            <a:off x="1595535" y="512759"/>
            <a:ext cx="7875322" cy="345888"/>
          </a:xfrm>
        </p:spPr>
        <p:txBody>
          <a:bodyPr anchor="t">
            <a:normAutofit/>
          </a:bodyPr>
          <a:lstStyle/>
          <a:p>
            <a:pPr algn="ctr"/>
            <a:r>
              <a:rPr lang="en-GB" sz="1800" b="1" dirty="0">
                <a:latin typeface="Arial" panose="020B0604020202020204" pitchFamily="34" charset="0"/>
                <a:cs typeface="Arial" panose="020B0604020202020204" pitchFamily="34" charset="0"/>
              </a:rPr>
              <a:t>- Complex problems on employees and organisations!</a:t>
            </a:r>
          </a:p>
        </p:txBody>
      </p:sp>
      <p:sp>
        <p:nvSpPr>
          <p:cNvPr id="29"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76BBCE5B-E093-539B-72A0-46C949C4A003}"/>
              </a:ext>
            </a:extLst>
          </p:cNvPr>
          <p:cNvSpPr>
            <a:spLocks noGrp="1"/>
          </p:cNvSpPr>
          <p:nvPr>
            <p:ph idx="1"/>
          </p:nvPr>
        </p:nvSpPr>
        <p:spPr>
          <a:xfrm>
            <a:off x="1298105" y="1176749"/>
            <a:ext cx="3313380" cy="3328139"/>
          </a:xfrm>
        </p:spPr>
        <p:txBody>
          <a:bodyPr>
            <a:normAutofit/>
          </a:bodyPr>
          <a:lstStyle/>
          <a:p>
            <a:pPr marL="0" indent="0" algn="ctr">
              <a:buNone/>
            </a:pPr>
            <a:r>
              <a:rPr lang="en-GB" sz="1800" dirty="0"/>
              <a:t>Complex problems for employees</a:t>
            </a:r>
          </a:p>
          <a:p>
            <a:pPr>
              <a:buFontTx/>
              <a:buChar char="-"/>
            </a:pPr>
            <a:r>
              <a:rPr lang="en-GB" sz="1200" dirty="0">
                <a:latin typeface="Arial" panose="020B0604020202020204" pitchFamily="34" charset="0"/>
                <a:cs typeface="Arial" panose="020B0604020202020204" pitchFamily="34" charset="0"/>
              </a:rPr>
              <a:t>Segregation.</a:t>
            </a:r>
          </a:p>
          <a:p>
            <a:pPr>
              <a:buFontTx/>
              <a:buChar char="-"/>
            </a:pPr>
            <a:r>
              <a:rPr lang="en-GB" sz="1200" dirty="0">
                <a:latin typeface="Arial" panose="020B0604020202020204" pitchFamily="34" charset="0"/>
                <a:cs typeface="Arial" panose="020B0604020202020204" pitchFamily="34" charset="0"/>
              </a:rPr>
              <a:t>Tormenting or provocation.</a:t>
            </a:r>
          </a:p>
          <a:p>
            <a:pPr>
              <a:buFontTx/>
              <a:buChar char="-"/>
            </a:pPr>
            <a:r>
              <a:rPr lang="en-GB" sz="1200" dirty="0">
                <a:latin typeface="Arial" panose="020B0604020202020204" pitchFamily="34" charset="0"/>
                <a:cs typeface="Arial" panose="020B0604020202020204" pitchFamily="34" charset="0"/>
              </a:rPr>
              <a:t>Execution issues.</a:t>
            </a:r>
          </a:p>
          <a:p>
            <a:pPr>
              <a:buFontTx/>
              <a:buChar char="-"/>
            </a:pPr>
            <a:r>
              <a:rPr lang="en-GB" sz="1200" dirty="0">
                <a:latin typeface="Arial" panose="020B0604020202020204" pitchFamily="34" charset="0"/>
                <a:cs typeface="Arial" panose="020B0604020202020204" pitchFamily="34" charset="0"/>
              </a:rPr>
              <a:t>Awful work fit or absence of preparing.</a:t>
            </a:r>
          </a:p>
          <a:p>
            <a:pPr>
              <a:buFontTx/>
              <a:buChar char="-"/>
            </a:pPr>
            <a:r>
              <a:rPr lang="en-GB" sz="1200" dirty="0">
                <a:latin typeface="Arial" panose="020B0604020202020204" pitchFamily="34" charset="0"/>
                <a:cs typeface="Arial" panose="020B0604020202020204" pitchFamily="34" charset="0"/>
              </a:rPr>
              <a:t>No work fulfilment.</a:t>
            </a:r>
          </a:p>
          <a:p>
            <a:pPr>
              <a:buFontTx/>
              <a:buChar char="-"/>
            </a:pPr>
            <a:r>
              <a:rPr lang="en-GB" sz="1200" dirty="0">
                <a:latin typeface="Arial" panose="020B0604020202020204" pitchFamily="34" charset="0"/>
                <a:cs typeface="Arial" panose="020B0604020202020204" pitchFamily="34" charset="0"/>
              </a:rPr>
              <a:t>Unmotivated.</a:t>
            </a:r>
          </a:p>
          <a:p>
            <a:pPr>
              <a:buFontTx/>
              <a:buChar char="-"/>
            </a:pPr>
            <a:r>
              <a:rPr lang="en-GB" sz="1200" dirty="0">
                <a:latin typeface="Arial" panose="020B0604020202020204" pitchFamily="34" charset="0"/>
                <a:cs typeface="Arial" panose="020B0604020202020204" pitchFamily="34" charset="0"/>
              </a:rPr>
              <a:t>Independent representatives.</a:t>
            </a:r>
          </a:p>
          <a:p>
            <a:pPr>
              <a:buFontTx/>
              <a:buChar char="-"/>
            </a:pPr>
            <a:r>
              <a:rPr lang="en-GB" sz="1200" dirty="0">
                <a:latin typeface="Arial" panose="020B0604020202020204" pitchFamily="34" charset="0"/>
                <a:cs typeface="Arial" panose="020B0604020202020204" pitchFamily="34" charset="0"/>
              </a:rPr>
              <a:t>Meddling representatives.</a:t>
            </a:r>
          </a:p>
        </p:txBody>
      </p:sp>
      <p:sp>
        <p:nvSpPr>
          <p:cNvPr id="33"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BD1A0607-F6EA-C873-5A5C-3EAA5EEB6D80}"/>
              </a:ext>
            </a:extLst>
          </p:cNvPr>
          <p:cNvSpPr txBox="1"/>
          <p:nvPr/>
        </p:nvSpPr>
        <p:spPr>
          <a:xfrm>
            <a:off x="6415828" y="1117120"/>
            <a:ext cx="3584652" cy="2862322"/>
          </a:xfrm>
          <a:prstGeom prst="rect">
            <a:avLst/>
          </a:prstGeom>
          <a:noFill/>
        </p:spPr>
        <p:txBody>
          <a:bodyPr wrap="square" rtlCol="0">
            <a:spAutoFit/>
          </a:bodyPr>
          <a:lstStyle/>
          <a:p>
            <a:pPr algn="ctr"/>
            <a:r>
              <a:rPr lang="en-GB" sz="1800" dirty="0"/>
              <a:t>Complex problems for</a:t>
            </a:r>
          </a:p>
          <a:p>
            <a:pPr algn="ctr"/>
            <a:r>
              <a:rPr lang="en-GB" sz="1800" dirty="0"/>
              <a:t>organisations </a:t>
            </a:r>
          </a:p>
          <a:p>
            <a:pPr algn="ctr"/>
            <a:endParaRPr lang="en-GB" sz="1800" dirty="0"/>
          </a:p>
          <a:p>
            <a:pPr marL="285750" indent="-285750" algn="ctr">
              <a:buFontTx/>
              <a:buChar char="-"/>
            </a:pPr>
            <a:r>
              <a:rPr lang="en-GB" sz="1400" dirty="0"/>
              <a:t>Monitoring performance.</a:t>
            </a:r>
          </a:p>
          <a:p>
            <a:pPr algn="ctr"/>
            <a:r>
              <a:rPr lang="en-GB" sz="1400" dirty="0"/>
              <a:t>- Regulation and compliance </a:t>
            </a:r>
          </a:p>
          <a:p>
            <a:pPr marL="285750" indent="-285750" algn="ctr">
              <a:buFontTx/>
              <a:buChar char="-"/>
            </a:pPr>
            <a:r>
              <a:rPr lang="en-GB" sz="1400" dirty="0"/>
              <a:t>Competencies and recruiting - Technology. </a:t>
            </a:r>
          </a:p>
          <a:p>
            <a:pPr marL="285750" indent="-285750" algn="ctr">
              <a:buFontTx/>
              <a:buChar char="-"/>
            </a:pPr>
            <a:r>
              <a:rPr lang="en-GB" sz="1400" dirty="0"/>
              <a:t>Exploding data</a:t>
            </a:r>
          </a:p>
          <a:p>
            <a:pPr marL="285750" indent="-285750" algn="ctr">
              <a:buFontTx/>
              <a:buChar char="-"/>
            </a:pPr>
            <a:r>
              <a:rPr lang="en-GB" sz="1400" dirty="0"/>
              <a:t>Customer service.</a:t>
            </a:r>
          </a:p>
          <a:p>
            <a:pPr marL="285750" indent="-285750" algn="ctr">
              <a:buFontTx/>
              <a:buChar char="-"/>
            </a:pPr>
            <a:r>
              <a:rPr lang="en-GB" sz="1400" dirty="0"/>
              <a:t>Guideline and consistence.</a:t>
            </a:r>
          </a:p>
          <a:p>
            <a:pPr marL="285750" indent="-285750" algn="ctr">
              <a:buFontTx/>
              <a:buChar char="-"/>
            </a:pPr>
            <a:r>
              <a:rPr lang="en-GB" sz="1400" dirty="0"/>
              <a:t> Abilities and enlisting the right ability. </a:t>
            </a:r>
          </a:p>
          <a:p>
            <a:pPr marL="285750" indent="-285750" algn="ctr">
              <a:buFontTx/>
              <a:buChar char="-"/>
            </a:pPr>
            <a:r>
              <a:rPr lang="en-GB" sz="1400" dirty="0"/>
              <a:t>Innovation. </a:t>
            </a:r>
          </a:p>
          <a:p>
            <a:pPr marL="285750" indent="-285750" algn="ctr">
              <a:buFontTx/>
              <a:buChar char="-"/>
            </a:pPr>
            <a:r>
              <a:rPr lang="en-GB" sz="1400" dirty="0"/>
              <a:t>Detonating information. </a:t>
            </a:r>
          </a:p>
        </p:txBody>
      </p:sp>
      <p:sp>
        <p:nvSpPr>
          <p:cNvPr id="7" name="TextBox 6">
            <a:extLst>
              <a:ext uri="{FF2B5EF4-FFF2-40B4-BE49-F238E27FC236}">
                <a16:creationId xmlns:a16="http://schemas.microsoft.com/office/drawing/2014/main" id="{097F2C87-8E1F-019F-B6BD-D04CD9ECE05A}"/>
              </a:ext>
            </a:extLst>
          </p:cNvPr>
          <p:cNvSpPr txBox="1"/>
          <p:nvPr/>
        </p:nvSpPr>
        <p:spPr>
          <a:xfrm>
            <a:off x="1866213" y="4273906"/>
            <a:ext cx="7053515" cy="1615827"/>
          </a:xfrm>
          <a:prstGeom prst="rect">
            <a:avLst/>
          </a:prstGeom>
          <a:noFill/>
        </p:spPr>
        <p:txBody>
          <a:bodyPr wrap="square" rtlCol="0">
            <a:spAutoFit/>
          </a:bodyPr>
          <a:lstStyle/>
          <a:p>
            <a:pPr algn="ctr"/>
            <a:endParaRPr lang="en-GB" sz="1100" dirty="0"/>
          </a:p>
          <a:p>
            <a:pPr algn="ctr"/>
            <a:r>
              <a:rPr lang="en-GB" sz="1100" dirty="0"/>
              <a:t>Complex issues have numerous aspects, causes, interdependencies, and input circles that make the conduct we notice. They don't have a remarkable arrangement, so the best way to advance the circumstance is to make the circumstances in which the issue can't exist.</a:t>
            </a:r>
          </a:p>
          <a:p>
            <a:pPr algn="ctr"/>
            <a:endParaRPr lang="en-GB" sz="1100" dirty="0"/>
          </a:p>
          <a:p>
            <a:pPr algn="ctr"/>
            <a:r>
              <a:rPr lang="en-GB" sz="1100" dirty="0"/>
              <a:t>In this specific situation, regarding the NHS complex issues are issues that are past the extent of any single association to comprehend and answer regarding a single problem, there is conflict much of the time about the reason for the issues and how to address them and the issues must be tended to, not totally settled this is were decisions have to be made to illuminate the problems as a whole.</a:t>
            </a:r>
          </a:p>
        </p:txBody>
      </p:sp>
    </p:spTree>
    <p:extLst>
      <p:ext uri="{BB962C8B-B14F-4D97-AF65-F5344CB8AC3E}">
        <p14:creationId xmlns:p14="http://schemas.microsoft.com/office/powerpoint/2010/main" val="2980634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0" name="Rectangle 103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31064B3-22E3-23B7-03F5-AE1B46F75955}"/>
              </a:ext>
            </a:extLst>
          </p:cNvPr>
          <p:cNvSpPr>
            <a:spLocks noGrp="1"/>
          </p:cNvSpPr>
          <p:nvPr>
            <p:ph type="title"/>
          </p:nvPr>
        </p:nvSpPr>
        <p:spPr>
          <a:xfrm>
            <a:off x="643467" y="321734"/>
            <a:ext cx="10905066" cy="1135737"/>
          </a:xfrm>
        </p:spPr>
        <p:txBody>
          <a:bodyPr>
            <a:normAutofit/>
          </a:bodyPr>
          <a:lstStyle/>
          <a:p>
            <a:pPr algn="ctr"/>
            <a:r>
              <a:rPr lang="en-GB" sz="1600" b="1" dirty="0">
                <a:latin typeface="Arial" panose="020B0604020202020204" pitchFamily="34" charset="0"/>
                <a:cs typeface="Arial" panose="020B0604020202020204" pitchFamily="34" charset="0"/>
              </a:rPr>
              <a:t>- PESTLE analysis of the Marco-environmental factors contributing to the complex problem!</a:t>
            </a:r>
          </a:p>
        </p:txBody>
      </p:sp>
      <p:sp>
        <p:nvSpPr>
          <p:cNvPr id="3" name="Content Placeholder 2">
            <a:extLst>
              <a:ext uri="{FF2B5EF4-FFF2-40B4-BE49-F238E27FC236}">
                <a16:creationId xmlns:a16="http://schemas.microsoft.com/office/drawing/2014/main" id="{71950900-DB1B-C6E8-2FBE-7408593DEA37}"/>
              </a:ext>
            </a:extLst>
          </p:cNvPr>
          <p:cNvSpPr>
            <a:spLocks noGrp="1"/>
          </p:cNvSpPr>
          <p:nvPr>
            <p:ph idx="1"/>
          </p:nvPr>
        </p:nvSpPr>
        <p:spPr>
          <a:xfrm>
            <a:off x="1433581" y="1749460"/>
            <a:ext cx="4008384" cy="4393982"/>
          </a:xfrm>
        </p:spPr>
        <p:txBody>
          <a:bodyPr>
            <a:normAutofit/>
          </a:bodyPr>
          <a:lstStyle/>
          <a:p>
            <a:pPr marL="0" indent="0">
              <a:buNone/>
            </a:pPr>
            <a:r>
              <a:rPr lang="en-GB" sz="1200" dirty="0"/>
              <a:t>PESTLE - Macro Environmental Analysis. The PESTLE Analysis is a structure used to filter the NHS outer large scale climate. The letters represent Political, Economic, Socio-social, Technological, Legal and Environmental as shown on the diagram on the left hand side of the slideshow. A few methodologies will include additional variables, like International, or eliminate some to decrease it to PEST. </a:t>
            </a:r>
          </a:p>
          <a:p>
            <a:pPr>
              <a:buFontTx/>
              <a:buChar char="-"/>
            </a:pPr>
            <a:r>
              <a:rPr lang="en-GB" sz="1200" dirty="0"/>
              <a:t>Political </a:t>
            </a:r>
          </a:p>
          <a:p>
            <a:pPr marL="0" indent="0">
              <a:buNone/>
            </a:pPr>
            <a:r>
              <a:rPr lang="en-GB" sz="1000" i="0" dirty="0">
                <a:effectLst/>
                <a:latin typeface="Roboto" panose="02000000000000000000" pitchFamily="2" charset="0"/>
              </a:rPr>
              <a:t>The real NHS crisis is political not humanitarian. Politicians of all parties have failed to provide sufficient funding for health and social care. </a:t>
            </a:r>
            <a:r>
              <a:rPr lang="en-GB" sz="1000" dirty="0">
                <a:latin typeface="Roboto" panose="02000000000000000000" pitchFamily="2" charset="0"/>
              </a:rPr>
              <a:t>This is in-fact an complex political argument.</a:t>
            </a:r>
            <a:endParaRPr lang="en-GB" sz="1200" dirty="0"/>
          </a:p>
          <a:p>
            <a:pPr>
              <a:buFontTx/>
              <a:buChar char="-"/>
            </a:pPr>
            <a:r>
              <a:rPr lang="en-GB" sz="1200" dirty="0"/>
              <a:t>Economical </a:t>
            </a:r>
          </a:p>
          <a:p>
            <a:pPr marL="0" indent="0">
              <a:buNone/>
            </a:pPr>
            <a:r>
              <a:rPr lang="en-GB" sz="1200" b="0" i="0" dirty="0">
                <a:effectLst/>
                <a:latin typeface="Roboto" panose="02000000000000000000" pitchFamily="2" charset="0"/>
              </a:rPr>
              <a:t>A</a:t>
            </a:r>
            <a:r>
              <a:rPr lang="en-GB" sz="1000" b="0" i="0" dirty="0">
                <a:effectLst/>
                <a:latin typeface="Roboto" panose="02000000000000000000" pitchFamily="2" charset="0"/>
              </a:rPr>
              <a:t> tax-funded NHS depends on a well-performing UK economy. </a:t>
            </a:r>
            <a:endParaRPr lang="en-GB" sz="1200" dirty="0"/>
          </a:p>
          <a:p>
            <a:pPr>
              <a:buFontTx/>
              <a:buChar char="-"/>
            </a:pPr>
            <a:r>
              <a:rPr lang="en-GB" sz="1200" dirty="0"/>
              <a:t>Social </a:t>
            </a:r>
          </a:p>
          <a:p>
            <a:pPr marL="0" indent="0">
              <a:buNone/>
            </a:pPr>
            <a:r>
              <a:rPr lang="en-GB" sz="1000" i="0" dirty="0">
                <a:solidFill>
                  <a:srgbClr val="111111"/>
                </a:solidFill>
                <a:effectLst/>
                <a:latin typeface="Roboto" panose="02000000000000000000" pitchFamily="2" charset="0"/>
              </a:rPr>
              <a:t>Lack of social care causes problems for the NHS There is a knock-on effect for the health service if the care system is supporting fewer people</a:t>
            </a:r>
            <a:endParaRPr lang="en-GB" sz="1200" dirty="0"/>
          </a:p>
          <a:p>
            <a:pPr>
              <a:buFontTx/>
              <a:buChar char="-"/>
            </a:pPr>
            <a:r>
              <a:rPr lang="en-GB" sz="1200" dirty="0"/>
              <a:t>Technological </a:t>
            </a:r>
          </a:p>
          <a:p>
            <a:pPr marL="0" indent="0">
              <a:buNone/>
            </a:pPr>
            <a:r>
              <a:rPr lang="en-GB" sz="1200" dirty="0"/>
              <a:t>growing burden of long-term conditions, could be solved in part by medical technology</a:t>
            </a:r>
          </a:p>
        </p:txBody>
      </p:sp>
      <p:grpSp>
        <p:nvGrpSpPr>
          <p:cNvPr id="1041" name="Group 1032">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034" name="Isosceles Triangle 103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3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descr="See the source image">
            <a:extLst>
              <a:ext uri="{FF2B5EF4-FFF2-40B4-BE49-F238E27FC236}">
                <a16:creationId xmlns:a16="http://schemas.microsoft.com/office/drawing/2014/main" id="{A6C58EEE-2F8C-590F-5D84-766A817F2A9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95320" y="1790502"/>
            <a:ext cx="6253212" cy="4346850"/>
          </a:xfrm>
          <a:prstGeom prst="rect">
            <a:avLst/>
          </a:prstGeom>
          <a:noFill/>
          <a:extLst>
            <a:ext uri="{909E8E84-426E-40DD-AFC4-6F175D3DCCD1}">
              <a14:hiddenFill xmlns:a14="http://schemas.microsoft.com/office/drawing/2010/main">
                <a:solidFill>
                  <a:srgbClr val="FFFFFF"/>
                </a:solidFill>
              </a14:hiddenFill>
            </a:ext>
          </a:extLst>
        </p:spPr>
      </p:pic>
      <p:grpSp>
        <p:nvGrpSpPr>
          <p:cNvPr id="1037" name="Group 1036">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038" name="Rectangle 1037">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Isosceles Triangle 1038">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997903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D1A416A-48F6-A382-5CE4-2B253437D940}"/>
              </a:ext>
            </a:extLst>
          </p:cNvPr>
          <p:cNvSpPr>
            <a:spLocks noGrp="1"/>
          </p:cNvSpPr>
          <p:nvPr>
            <p:ph type="title"/>
          </p:nvPr>
        </p:nvSpPr>
        <p:spPr>
          <a:xfrm>
            <a:off x="2459857" y="318340"/>
            <a:ext cx="6528664" cy="1003213"/>
          </a:xfrm>
        </p:spPr>
        <p:txBody>
          <a:bodyPr>
            <a:normAutofit/>
          </a:bodyPr>
          <a:lstStyle/>
          <a:p>
            <a:pPr algn="ctr"/>
            <a:r>
              <a:rPr lang="en-GB" sz="1600" b="1" dirty="0">
                <a:latin typeface="Arial" panose="020B0604020202020204" pitchFamily="34" charset="0"/>
                <a:cs typeface="Arial" panose="020B0604020202020204" pitchFamily="34" charset="0"/>
              </a:rPr>
              <a:t>- RESEARCH-INFORMED caused-and-effect analysis, Using Fishbone Diagram, of the complex problem </a:t>
            </a:r>
          </a:p>
        </p:txBody>
      </p:sp>
      <p:sp>
        <p:nvSpPr>
          <p:cNvPr id="3" name="Content Placeholder 2">
            <a:extLst>
              <a:ext uri="{FF2B5EF4-FFF2-40B4-BE49-F238E27FC236}">
                <a16:creationId xmlns:a16="http://schemas.microsoft.com/office/drawing/2014/main" id="{DA568E03-0C2E-BC1B-2B67-ED9F17A95C17}"/>
              </a:ext>
            </a:extLst>
          </p:cNvPr>
          <p:cNvSpPr>
            <a:spLocks noGrp="1"/>
          </p:cNvSpPr>
          <p:nvPr>
            <p:ph idx="1"/>
          </p:nvPr>
        </p:nvSpPr>
        <p:spPr>
          <a:xfrm>
            <a:off x="1341409" y="2031555"/>
            <a:ext cx="4008384" cy="4393982"/>
          </a:xfrm>
        </p:spPr>
        <p:txBody>
          <a:bodyPr>
            <a:normAutofit/>
          </a:bodyPr>
          <a:lstStyle/>
          <a:p>
            <a:pPr marL="0" indent="0">
              <a:buNone/>
            </a:pPr>
            <a:r>
              <a:rPr lang="en-GB" sz="1200" dirty="0"/>
              <a:t>The cause-and-effect analysis allows problem solvers to broaden their thinking and look at the overall picture of a problem. Cause-and-effect diagrams can reflect either cause that blocks the way to the desired state or helpful factors needed to reach the desired state.</a:t>
            </a:r>
          </a:p>
          <a:p>
            <a:pPr marL="0" indent="0">
              <a:buNone/>
            </a:pPr>
            <a:r>
              <a:rPr lang="en-GB" sz="1200" dirty="0"/>
              <a:t>Fishbone Diagram (otherwise called Cause and Effect Diagram or Ishikawa Diagram) It outwardly shows numerous reasons for an issue and assists us with distinguishing partner thoughts regarding the reasons for issues which Allows us to quickly classify thoughts into subjects for investigation or further information gathering. Individuals frequently utilize the 5-whys strategy related to the fishbone graph like the one on the left hand side of my presentation.</a:t>
            </a:r>
          </a:p>
        </p:txBody>
      </p:sp>
      <p:grpSp>
        <p:nvGrpSpPr>
          <p:cNvPr id="27" name="Group 26">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8" name="Isosceles Triangle 2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53015DC4-74A5-23CF-AFF0-79AF19A391B1}"/>
              </a:ext>
            </a:extLst>
          </p:cNvPr>
          <p:cNvPicPr>
            <a:picLocks noChangeAspect="1"/>
          </p:cNvPicPr>
          <p:nvPr/>
        </p:nvPicPr>
        <p:blipFill rotWithShape="1">
          <a:blip r:embed="rId2"/>
          <a:srcRect t="16052"/>
          <a:stretch/>
        </p:blipFill>
        <p:spPr>
          <a:xfrm>
            <a:off x="6248400" y="1782981"/>
            <a:ext cx="5646462" cy="3661732"/>
          </a:xfrm>
          <a:prstGeom prst="rect">
            <a:avLst/>
          </a:prstGeom>
        </p:spPr>
      </p:pic>
      <p:grpSp>
        <p:nvGrpSpPr>
          <p:cNvPr id="31" name="Group 30">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32" name="Rectangle 31">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Isosceles Triangle 32">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AutoShape 2" descr="See the source image">
            <a:extLst>
              <a:ext uri="{FF2B5EF4-FFF2-40B4-BE49-F238E27FC236}">
                <a16:creationId xmlns:a16="http://schemas.microsoft.com/office/drawing/2014/main" id="{CBEDCB62-943A-610F-2047-AAA5DE4E16C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06537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52EC1-086D-73C5-B06E-53972B9A9575}"/>
              </a:ext>
            </a:extLst>
          </p:cNvPr>
          <p:cNvSpPr>
            <a:spLocks noGrp="1"/>
          </p:cNvSpPr>
          <p:nvPr>
            <p:ph type="title"/>
          </p:nvPr>
        </p:nvSpPr>
        <p:spPr>
          <a:xfrm>
            <a:off x="2004969" y="209258"/>
            <a:ext cx="7830424" cy="1010669"/>
          </a:xfrm>
        </p:spPr>
        <p:txBody>
          <a:bodyPr>
            <a:normAutofit/>
          </a:bodyPr>
          <a:lstStyle/>
          <a:p>
            <a:pPr algn="ctr"/>
            <a:r>
              <a:rPr lang="en-GB" sz="1600" b="1" dirty="0">
                <a:latin typeface="Arial" panose="020B0604020202020204" pitchFamily="34" charset="0"/>
                <a:cs typeface="Arial" panose="020B0604020202020204" pitchFamily="34" charset="0"/>
              </a:rPr>
              <a:t>- An evaluation of alternative solutions of staff shortages and appropriate solutions among these alternatives</a:t>
            </a:r>
          </a:p>
        </p:txBody>
      </p:sp>
      <p:sp>
        <p:nvSpPr>
          <p:cNvPr id="3" name="Content Placeholder 2">
            <a:extLst>
              <a:ext uri="{FF2B5EF4-FFF2-40B4-BE49-F238E27FC236}">
                <a16:creationId xmlns:a16="http://schemas.microsoft.com/office/drawing/2014/main" id="{808389E2-873F-9317-B4CE-B822DF060649}"/>
              </a:ext>
            </a:extLst>
          </p:cNvPr>
          <p:cNvSpPr>
            <a:spLocks noGrp="1"/>
          </p:cNvSpPr>
          <p:nvPr>
            <p:ph idx="1"/>
          </p:nvPr>
        </p:nvSpPr>
        <p:spPr>
          <a:xfrm>
            <a:off x="838200" y="1792069"/>
            <a:ext cx="10515600" cy="4351338"/>
          </a:xfrm>
        </p:spPr>
        <p:txBody>
          <a:bodyPr>
            <a:normAutofit/>
          </a:bodyPr>
          <a:lstStyle/>
          <a:p>
            <a:pPr marL="0" indent="0">
              <a:buNone/>
            </a:pPr>
            <a:r>
              <a:rPr lang="en-GB" sz="1200" dirty="0">
                <a:latin typeface="Arial" panose="020B0604020202020204" pitchFamily="34" charset="0"/>
                <a:cs typeface="Arial" panose="020B0604020202020204" pitchFamily="34" charset="0"/>
              </a:rPr>
              <a:t>Preparing or retraining to fill positions is an expected answer for deficiencies, despite the fact that there are inquiries concerning whether this is a suitable answer for bosses on account of occupations with medium (or longer) preparing prerequisites. For instance, apprenticeships might be a medium-term recommendation for tending to deficiencies.</a:t>
            </a:r>
          </a:p>
          <a:p>
            <a:pPr marL="0" indent="0">
              <a:buNone/>
            </a:pPr>
            <a:endParaRPr lang="en-GB" sz="1200" dirty="0">
              <a:latin typeface="Arial" panose="020B0604020202020204" pitchFamily="34" charset="0"/>
              <a:cs typeface="Arial" panose="020B0604020202020204" pitchFamily="34" charset="0"/>
            </a:endParaRP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Normally, one of the simplest ways of filling an abilities lack is by recruiting contingent laborers. With specialists, experts, project workers and then some, you can fill enormous holes in your activity rapidly and in a practical way.</a:t>
            </a:r>
          </a:p>
          <a:p>
            <a:pPr marL="0" indent="0">
              <a:buNone/>
            </a:pPr>
            <a:endParaRPr lang="en-GB" sz="1200" dirty="0">
              <a:latin typeface="Arial" panose="020B0604020202020204" pitchFamily="34" charset="0"/>
              <a:cs typeface="Arial" panose="020B0604020202020204" pitchFamily="34" charset="0"/>
            </a:endParaRP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In any case, in the event that we can fundamentally remediate medical care labour force deficiencies - and the progress of organizations like AMN recommends we can - there will be not a good reason for inaction. The option is the medical services rendition of an unnatural weather change - too couple of assets for a maturing populace.</a:t>
            </a:r>
          </a:p>
          <a:p>
            <a:pPr marL="0" indent="0">
              <a:buNone/>
            </a:pPr>
            <a:endParaRPr lang="en-GB" sz="1200" dirty="0">
              <a:latin typeface="Arial" panose="020B0604020202020204" pitchFamily="34" charset="0"/>
              <a:cs typeface="Arial" panose="020B0604020202020204" pitchFamily="34" charset="0"/>
            </a:endParaRPr>
          </a:p>
          <a:p>
            <a:pPr marL="0" indent="0">
              <a:buNone/>
            </a:pPr>
            <a:endParaRPr lang="en-GB" sz="12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A241051-EC4A-38CE-0297-EAF850C1BB87}"/>
              </a:ext>
            </a:extLst>
          </p:cNvPr>
          <p:cNvPicPr>
            <a:picLocks noChangeAspect="1"/>
          </p:cNvPicPr>
          <p:nvPr/>
        </p:nvPicPr>
        <p:blipFill>
          <a:blip r:embed="rId2"/>
          <a:stretch>
            <a:fillRect/>
          </a:stretch>
        </p:blipFill>
        <p:spPr>
          <a:xfrm>
            <a:off x="8001389" y="4664616"/>
            <a:ext cx="4190611" cy="2193384"/>
          </a:xfrm>
          <a:prstGeom prst="rect">
            <a:avLst/>
          </a:prstGeom>
        </p:spPr>
      </p:pic>
    </p:spTree>
    <p:extLst>
      <p:ext uri="{BB962C8B-B14F-4D97-AF65-F5344CB8AC3E}">
        <p14:creationId xmlns:p14="http://schemas.microsoft.com/office/powerpoint/2010/main" val="108980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410AC8C6F95F4D9E71F942A85CABE2" ma:contentTypeVersion="11" ma:contentTypeDescription="Create a new document." ma:contentTypeScope="" ma:versionID="9622f2b36b5f1910e43c9c79e7742a67">
  <xsd:schema xmlns:xsd="http://www.w3.org/2001/XMLSchema" xmlns:xs="http://www.w3.org/2001/XMLSchema" xmlns:p="http://schemas.microsoft.com/office/2006/metadata/properties" xmlns:ns3="2185e222-3c8d-40d1-8655-532d5209bd26" xmlns:ns4="2fff46f4-612e-44ba-884a-bcd0b08f5dc6" targetNamespace="http://schemas.microsoft.com/office/2006/metadata/properties" ma:root="true" ma:fieldsID="248bd9da85025baf90052444f3166cd8" ns3:_="" ns4:_="">
    <xsd:import namespace="2185e222-3c8d-40d1-8655-532d5209bd26"/>
    <xsd:import namespace="2fff46f4-612e-44ba-884a-bcd0b08f5dc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85e222-3c8d-40d1-8655-532d5209bd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fff46f4-612e-44ba-884a-bcd0b08f5dc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FE4C058-350B-4EB4-8EB1-6FD2AD5C56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85e222-3c8d-40d1-8655-532d5209bd26"/>
    <ds:schemaRef ds:uri="2fff46f4-612e-44ba-884a-bcd0b08f5d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3819AD-F203-489E-94B7-6DC1E95AB3B1}">
  <ds:schemaRefs>
    <ds:schemaRef ds:uri="http://schemas.microsoft.com/sharepoint/v3/contenttype/forms"/>
  </ds:schemaRefs>
</ds:datastoreItem>
</file>

<file path=customXml/itemProps3.xml><?xml version="1.0" encoding="utf-8"?>
<ds:datastoreItem xmlns:ds="http://schemas.openxmlformats.org/officeDocument/2006/customXml" ds:itemID="{D446ED96-775F-44E7-B416-AD033656BF6F}">
  <ds:schemaRefs>
    <ds:schemaRef ds:uri="http://purl.org/dc/elements/1.1/"/>
    <ds:schemaRef ds:uri="2185e222-3c8d-40d1-8655-532d5209bd26"/>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2fff46f4-612e-44ba-884a-bcd0b08f5dc6"/>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215</TotalTime>
  <Words>776</Words>
  <Application>Microsoft Office PowerPoint</Application>
  <PresentationFormat>Widescreen</PresentationFormat>
  <Paragraphs>61</Paragraphs>
  <Slides>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Roboto</vt:lpstr>
      <vt:lpstr>Office Theme</vt:lpstr>
      <vt:lpstr>PowerPoint Presentation</vt:lpstr>
      <vt:lpstr>- Complex problems on employees and organisations!</vt:lpstr>
      <vt:lpstr>- PESTLE analysis of the Marco-environmental factors contributing to the complex problem!</vt:lpstr>
      <vt:lpstr>- RESEARCH-INFORMED caused-and-effect analysis, Using Fishbone Diagram, of the complex problem </vt:lpstr>
      <vt:lpstr>- An evaluation of alternative solutions of staff shortages and appropriate solutions among these alternatives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Milan</dc:creator>
  <cp:lastModifiedBy>Milan</cp:lastModifiedBy>
  <cp:revision>3</cp:revision>
  <dcterms:created xsi:type="dcterms:W3CDTF">2022-07-12T11:41:25Z</dcterms:created>
  <dcterms:modified xsi:type="dcterms:W3CDTF">2022-07-12T15:16:26Z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0x01010007410AC8C6F95F4D9E71F942A85CABE2</vt:lpwstr>
  </property>
</Properties>
</file>