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4"/>
  </p:notesMasterIdLst>
  <p:sldIdLst>
    <p:sldId id="264" r:id="rId2"/>
    <p:sldId id="286" r:id="rId3"/>
    <p:sldId id="265" r:id="rId4"/>
    <p:sldId id="266" r:id="rId5"/>
    <p:sldId id="267" r:id="rId6"/>
    <p:sldId id="256" r:id="rId7"/>
    <p:sldId id="290" r:id="rId8"/>
    <p:sldId id="291" r:id="rId9"/>
    <p:sldId id="268" r:id="rId10"/>
    <p:sldId id="277" r:id="rId11"/>
    <p:sldId id="285" r:id="rId12"/>
    <p:sldId id="284" r:id="rId13"/>
    <p:sldId id="280" r:id="rId14"/>
    <p:sldId id="281" r:id="rId15"/>
    <p:sldId id="276" r:id="rId16"/>
    <p:sldId id="274" r:id="rId17"/>
    <p:sldId id="275" r:id="rId18"/>
    <p:sldId id="282" r:id="rId19"/>
    <p:sldId id="262" r:id="rId20"/>
    <p:sldId id="260" r:id="rId21"/>
    <p:sldId id="283" r:id="rId22"/>
    <p:sldId id="263" r:id="rId23"/>
    <p:sldId id="261" r:id="rId24"/>
    <p:sldId id="287" r:id="rId25"/>
    <p:sldId id="257" r:id="rId26"/>
    <p:sldId id="259" r:id="rId27"/>
    <p:sldId id="269" r:id="rId28"/>
    <p:sldId id="271" r:id="rId29"/>
    <p:sldId id="272" r:id="rId30"/>
    <p:sldId id="273" r:id="rId31"/>
    <p:sldId id="289" r:id="rId32"/>
    <p:sldId id="27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86"/>
    <p:restoredTop sz="90820"/>
  </p:normalViewPr>
  <p:slideViewPr>
    <p:cSldViewPr snapToGrid="0">
      <p:cViewPr varScale="1">
        <p:scale>
          <a:sx n="95" d="100"/>
          <a:sy n="95" d="100"/>
        </p:scale>
        <p:origin x="17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13765-BF40-564D-A0A0-F4C3C11ABEBF}" type="datetimeFigureOut">
              <a:rPr lang="en-US" smtClean="0"/>
              <a:t>10/4/23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F7B14-D5B9-E843-BCF2-0D1FFFE624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94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5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let’s start with Coaching – what is coaching?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355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Task – task – chat to partner and report back</a:t>
            </a:r>
          </a:p>
          <a:p>
            <a:r>
              <a:rPr lang="en-US" dirty="0"/>
              <a:t>Maybe show videos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177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back to Jose coaching the man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895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makes up a whole being?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403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They all interact,</a:t>
            </a:r>
          </a:p>
          <a:p>
            <a:r>
              <a:rPr lang="en-US" dirty="0"/>
              <a:t>All people bring these things with them to a coaching session, so we have to be aware of that when delivering – plan may have to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882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Coach the people not the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560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development – chat and report 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91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Competence in all areas of holistic being – psychological, social, emotional, physical – mainly physical but also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479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Coaching not facilitating/instructing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444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Why is it a pyramid – build on previous level – grass roots, taking part, more formalized as you go up.</a:t>
            </a:r>
          </a:p>
          <a:p>
            <a:r>
              <a:rPr lang="en-US" dirty="0"/>
              <a:t>Basic model but lots building on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0464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4410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Boing 747</a:t>
            </a:r>
          </a:p>
          <a:p>
            <a:r>
              <a:rPr lang="en-US" dirty="0"/>
              <a:t>Many models from different fields for participant development, but today we are focusing on talent development and athlete development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902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One of most recognized models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954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physical literacy – no pyramid at bottom – aim is no drop out – competitive elements are pyramidal, as there will be drop out, but they move across to active for life, so numbers stay same across life course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546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You can move in and out of different worlds – Basic movement competence underpins everything.</a:t>
            </a:r>
          </a:p>
          <a:p>
            <a:r>
              <a:rPr lang="en-US" dirty="0"/>
              <a:t>Participation for Personal Wellbeing</a:t>
            </a:r>
          </a:p>
          <a:p>
            <a:r>
              <a:rPr lang="en-US" dirty="0"/>
              <a:t>Participation for Personal Referenced Excellence – improve PB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Elite Referenced Excellence – judged against elites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3009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Coaching is about participant/athlete development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2061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is pedagogy – highly debated concept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3029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will be looking at range of concepts related to the pedagogy of coaching sport/activity.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8F7B14-D5B9-E843-BCF2-0D1FFFE6245C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45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986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630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193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126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505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06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064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810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744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962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902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788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9A434-C550-B146-B777-A2ECDF0CD50B}" type="datetimeFigureOut">
              <a:rPr lang="en-US" smtClean="0"/>
              <a:t>10/4/23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BBDCC-6B53-524B-BAAB-20034A187C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204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tiff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tif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sportforlife.ca/qualitysport/long-term-athle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74776" y="2118945"/>
            <a:ext cx="7772400" cy="2734407"/>
          </a:xfrm>
        </p:spPr>
        <p:txBody>
          <a:bodyPr/>
          <a:lstStyle/>
          <a:p>
            <a:r>
              <a:rPr lang="en-US" sz="4000" b="1" dirty="0">
                <a:solidFill>
                  <a:schemeClr val="bg1"/>
                </a:solidFill>
              </a:rPr>
              <a:t>Coaching Pedagogy</a:t>
            </a:r>
            <a:br>
              <a:rPr lang="en-US" b="1" dirty="0"/>
            </a:br>
            <a:br>
              <a:rPr lang="en-US" b="1" dirty="0"/>
            </a:br>
            <a:r>
              <a:rPr lang="en-US" sz="1800" dirty="0">
                <a:solidFill>
                  <a:schemeClr val="bg1"/>
                </a:solidFill>
              </a:rPr>
              <a:t>Geraint Forster</a:t>
            </a:r>
            <a:br>
              <a:rPr lang="en-US" b="1" dirty="0"/>
            </a:br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559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to Module</a:t>
            </a:r>
          </a:p>
          <a:p>
            <a:pPr lvl="1"/>
            <a:r>
              <a:rPr lang="en-US" dirty="0"/>
              <a:t>Module outline</a:t>
            </a:r>
          </a:p>
          <a:p>
            <a:pPr lvl="1"/>
            <a:r>
              <a:rPr lang="en-US" dirty="0"/>
              <a:t>Assessments</a:t>
            </a:r>
          </a:p>
          <a:p>
            <a:endParaRPr lang="en-US" dirty="0"/>
          </a:p>
          <a:p>
            <a:r>
              <a:rPr lang="en-US" dirty="0"/>
              <a:t>What is Coaching Pedagogy?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390" y="1331630"/>
            <a:ext cx="3409386" cy="1917780"/>
          </a:xfrm>
          <a:prstGeom prst="rect">
            <a:avLst/>
          </a:prstGeom>
          <a:effectLst>
            <a:softEdge rad="419100"/>
          </a:effectLst>
        </p:spPr>
      </p:pic>
      <p:pic>
        <p:nvPicPr>
          <p:cNvPr id="5" name="Picture 2" descr="mage result for david brailsfo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702" y="3431973"/>
            <a:ext cx="2908761" cy="2085260"/>
          </a:xfrm>
          <a:prstGeom prst="rect">
            <a:avLst/>
          </a:prstGeom>
          <a:noFill/>
          <a:effectLst>
            <a:softEdge rad="355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336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57922" y="1989138"/>
            <a:ext cx="7772400" cy="1470025"/>
          </a:xfrm>
        </p:spPr>
        <p:txBody>
          <a:bodyPr/>
          <a:lstStyle/>
          <a:p>
            <a:r>
              <a:rPr lang="en-US" sz="3600" b="1">
                <a:solidFill>
                  <a:srgbClr val="FF0000"/>
                </a:solidFill>
              </a:rPr>
              <a:t>Coaching</a:t>
            </a:r>
            <a:r>
              <a:rPr lang="en-US" sz="3600" b="1"/>
              <a:t> </a:t>
            </a:r>
            <a:r>
              <a:rPr lang="en-US" sz="3600" b="1">
                <a:solidFill>
                  <a:srgbClr val="002060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1389705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69074" y="1991423"/>
            <a:ext cx="7772400" cy="1470025"/>
          </a:xfrm>
        </p:spPr>
        <p:txBody>
          <a:bodyPr/>
          <a:lstStyle/>
          <a:p>
            <a:r>
              <a:rPr lang="en-US" sz="3600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sz="1350" b="1">
                <a:solidFill>
                  <a:srgbClr val="002060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756361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/>
          </p:cNvSpPr>
          <p:nvPr/>
        </p:nvSpPr>
        <p:spPr>
          <a:xfrm>
            <a:off x="5311833" y="3639031"/>
            <a:ext cx="3832167" cy="1623217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/>
              <a:t>What is the purpose of coaching?</a:t>
            </a:r>
          </a:p>
        </p:txBody>
      </p:sp>
      <p:pic>
        <p:nvPicPr>
          <p:cNvPr id="1026" name="Picture 2" descr="mage result for david brailsfo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329" y="1468828"/>
            <a:ext cx="3150305" cy="2258420"/>
          </a:xfrm>
          <a:prstGeom prst="rect">
            <a:avLst/>
          </a:prstGeom>
          <a:noFill/>
          <a:effectLst>
            <a:softEdge rad="355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1191020" y="2454892"/>
            <a:ext cx="3670309" cy="63848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/>
              <a:t>What is Coaching?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961" y="3739441"/>
            <a:ext cx="2707231" cy="1801539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320" y="528064"/>
            <a:ext cx="3416974" cy="1922048"/>
          </a:xfrm>
          <a:prstGeom prst="rect">
            <a:avLst/>
          </a:prstGeom>
          <a:effectLst>
            <a:softEdge rad="419100"/>
          </a:effectLst>
        </p:spPr>
      </p:pic>
    </p:spTree>
    <p:extLst>
      <p:ext uri="{BB962C8B-B14F-4D97-AF65-F5344CB8AC3E}">
        <p14:creationId xmlns:p14="http://schemas.microsoft.com/office/powerpoint/2010/main" val="874375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215482" y="2281276"/>
            <a:ext cx="6858000" cy="1296988"/>
          </a:xfrm>
        </p:spPr>
        <p:txBody>
          <a:bodyPr>
            <a:normAutofit/>
          </a:bodyPr>
          <a:lstStyle/>
          <a:p>
            <a:r>
              <a:rPr lang="en-US" b="1"/>
              <a:t>Coaching is about Participant Development</a:t>
            </a:r>
          </a:p>
        </p:txBody>
      </p:sp>
    </p:spTree>
    <p:extLst>
      <p:ext uri="{BB962C8B-B14F-4D97-AF65-F5344CB8AC3E}">
        <p14:creationId xmlns:p14="http://schemas.microsoft.com/office/powerpoint/2010/main" val="397216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CB9D74-2A3D-4B4F-A812-2FE0700D1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084" y="2111188"/>
            <a:ext cx="7563831" cy="3889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>
                    <a:alpha val="80000"/>
                  </a:schemeClr>
                </a:solidFill>
                <a:latin typeface="DIN" pitchFamily="2" charset="0"/>
              </a:rPr>
              <a:t>Following your observations of the videos of David Brailsford (Cycling) and Jose Mourinho (Football):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DIN" pitchFamily="2" charset="0"/>
              </a:rPr>
              <a:t>What are their views of coaching?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DIN" pitchFamily="2" charset="0"/>
              </a:rPr>
              <a:t>Are there any similarities and differences in their views of coaching?</a:t>
            </a:r>
          </a:p>
          <a:p>
            <a:endParaRPr lang="en-US" sz="1800" i="1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94EA80-EF9D-C952-FA5C-60A7A9B77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Partner Discussion</a:t>
            </a:r>
          </a:p>
        </p:txBody>
      </p:sp>
    </p:spTree>
    <p:extLst>
      <p:ext uri="{BB962C8B-B14F-4D97-AF65-F5344CB8AC3E}">
        <p14:creationId xmlns:p14="http://schemas.microsoft.com/office/powerpoint/2010/main" val="276714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807390-EFB7-8144-BB31-970FD416E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787" y="434576"/>
            <a:ext cx="5551884" cy="626561"/>
          </a:xfrm>
        </p:spPr>
        <p:txBody>
          <a:bodyPr anchor="t">
            <a:normAutofit/>
          </a:bodyPr>
          <a:lstStyle/>
          <a:p>
            <a:r>
              <a:rPr lang="en-US" sz="3000" b="1" dirty="0">
                <a:latin typeface="DIN" pitchFamily="2" charset="0"/>
              </a:rPr>
              <a:t>Group Task</a:t>
            </a:r>
            <a:endParaRPr lang="en-US" sz="3000" dirty="0">
              <a:latin typeface="DIN" pitchFamily="2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DCB9D74-2A3D-4B4F-A812-2FE0700D1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275" y="1206280"/>
            <a:ext cx="8016690" cy="44454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DIN" pitchFamily="2" charset="0"/>
              </a:rPr>
              <a:t>In your groups of 3-4:</a:t>
            </a:r>
          </a:p>
          <a:p>
            <a:pPr marL="0" indent="0">
              <a:buNone/>
            </a:pPr>
            <a:endParaRPr lang="en-US" sz="1800" dirty="0">
              <a:latin typeface="DIN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If you do not know each other, please introduce yourselves!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In your groups number yourselves 1-3 (if group of 4 have 2 number 3’s).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Think back to some positive coaching experiences you have had.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Reflecting on these experiences, discuss and make some notes on:</a:t>
            </a:r>
          </a:p>
          <a:p>
            <a:pPr marL="685800" lvl="1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What did the coaches do well?</a:t>
            </a:r>
          </a:p>
          <a:p>
            <a:pPr marL="685800" lvl="1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What made them a good coach?</a:t>
            </a:r>
          </a:p>
          <a:p>
            <a:pPr marL="685800" lvl="1" indent="-342900">
              <a:buFont typeface="+mj-lt"/>
              <a:buAutoNum type="arabicPeriod"/>
            </a:pPr>
            <a:r>
              <a:rPr lang="en-GB" sz="1800" dirty="0">
                <a:latin typeface="DIN" pitchFamily="2" charset="0"/>
              </a:rPr>
              <a:t>What were the important aspects of coaching (in the session, games, outside of competition/training)</a:t>
            </a:r>
            <a:endParaRPr lang="en-US" sz="1800" dirty="0">
              <a:latin typeface="DIN" pitchFamily="2" charset="0"/>
            </a:endParaRPr>
          </a:p>
          <a:p>
            <a:pPr marL="685800" lvl="1" indent="-342900">
              <a:buFont typeface="+mj-lt"/>
              <a:buAutoNum type="arabicPeriod"/>
            </a:pPr>
            <a:r>
              <a:rPr lang="en-US" sz="1800" dirty="0">
                <a:latin typeface="DIN" pitchFamily="2" charset="0"/>
              </a:rPr>
              <a:t>What are the skills and attributes of a good coach?</a:t>
            </a:r>
          </a:p>
          <a:p>
            <a:pPr marL="0" indent="0">
              <a:buNone/>
            </a:pPr>
            <a:r>
              <a:rPr lang="en-US" sz="1400" i="1" dirty="0">
                <a:solidFill>
                  <a:schemeClr val="bg1">
                    <a:alpha val="80000"/>
                  </a:schemeClr>
                </a:solidFill>
                <a:latin typeface="DIN" pitchFamily="2" charset="0"/>
              </a:rPr>
              <a:t>Note: A</a:t>
            </a:r>
            <a:endParaRPr lang="en-US" sz="1350" dirty="0">
              <a:solidFill>
                <a:schemeClr val="tx1">
                  <a:alpha val="80000"/>
                </a:schemeClr>
              </a:solidFill>
              <a:latin typeface="DIN" pitchFamily="2" charset="0"/>
            </a:endParaRPr>
          </a:p>
          <a:p>
            <a:pPr marL="0" indent="0">
              <a:buNone/>
            </a:pP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DIN" pitchFamily="2" charset="0"/>
              </a:rPr>
              <a:t>Note: A number from each group will be selected at random to respond in the main group therefore please ensure you have some notes ready. </a:t>
            </a:r>
          </a:p>
        </p:txBody>
      </p:sp>
    </p:spTree>
    <p:extLst>
      <p:ext uri="{BB962C8B-B14F-4D97-AF65-F5344CB8AC3E}">
        <p14:creationId xmlns:p14="http://schemas.microsoft.com/office/powerpoint/2010/main" val="1347721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268237" y="2488801"/>
            <a:ext cx="6858000" cy="876300"/>
          </a:xfrm>
        </p:spPr>
        <p:txBody>
          <a:bodyPr/>
          <a:lstStyle/>
          <a:p>
            <a:r>
              <a:rPr lang="en-US" sz="3600" b="1">
                <a:solidFill>
                  <a:srgbClr val="FF0000"/>
                </a:solidFill>
              </a:rPr>
              <a:t>Participant</a:t>
            </a:r>
            <a:r>
              <a:rPr lang="en-US" sz="3600" b="1"/>
              <a:t>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902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092819" y="2351088"/>
            <a:ext cx="6858000" cy="876300"/>
          </a:xfrm>
        </p:spPr>
        <p:txBody>
          <a:bodyPr/>
          <a:lstStyle/>
          <a:p>
            <a:r>
              <a:rPr lang="en-US" sz="3600" b="1">
                <a:solidFill>
                  <a:srgbClr val="FF0000"/>
                </a:solidFill>
              </a:rPr>
              <a:t>Participant</a:t>
            </a:r>
            <a:r>
              <a:rPr lang="en-US" b="1"/>
              <a:t> </a:t>
            </a:r>
            <a:r>
              <a:rPr lang="en-US" sz="1350" b="1"/>
              <a:t>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32595" y="4061908"/>
            <a:ext cx="45636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100"/>
              <a:t>People / Participants are whole beings</a:t>
            </a:r>
          </a:p>
        </p:txBody>
      </p:sp>
    </p:spTree>
    <p:extLst>
      <p:ext uri="{BB962C8B-B14F-4D97-AF65-F5344CB8AC3E}">
        <p14:creationId xmlns:p14="http://schemas.microsoft.com/office/powerpoint/2010/main" val="669849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3" y="256207"/>
            <a:ext cx="9114692" cy="516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659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3" y="256207"/>
            <a:ext cx="9114692" cy="51600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95328" y="1499984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Social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75331" y="4626590"/>
            <a:ext cx="182306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Physical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39912" y="4338050"/>
            <a:ext cx="200960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Cogntive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5252" y="564089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Mental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4039" y="2667518"/>
            <a:ext cx="188491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Emtional</a:t>
            </a:r>
          </a:p>
        </p:txBody>
      </p:sp>
      <p:sp>
        <p:nvSpPr>
          <p:cNvPr id="15" name="Left-Right Arrow 14"/>
          <p:cNvSpPr/>
          <p:nvPr/>
        </p:nvSpPr>
        <p:spPr>
          <a:xfrm rot="3351273">
            <a:off x="5646873" y="3046858"/>
            <a:ext cx="2520736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6" name="Left-Right Arrow 15"/>
          <p:cNvSpPr/>
          <p:nvPr/>
        </p:nvSpPr>
        <p:spPr>
          <a:xfrm rot="761660">
            <a:off x="2025234" y="1101877"/>
            <a:ext cx="3518043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7" name="Left-Right Arrow 16"/>
          <p:cNvSpPr/>
          <p:nvPr/>
        </p:nvSpPr>
        <p:spPr>
          <a:xfrm rot="1860385">
            <a:off x="1145164" y="2650463"/>
            <a:ext cx="6112367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8" name="Left-Right Arrow 17"/>
          <p:cNvSpPr/>
          <p:nvPr/>
        </p:nvSpPr>
        <p:spPr>
          <a:xfrm rot="2980887">
            <a:off x="304336" y="2666402"/>
            <a:ext cx="4634328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Left-Right Arrow 18"/>
          <p:cNvSpPr/>
          <p:nvPr/>
        </p:nvSpPr>
        <p:spPr>
          <a:xfrm rot="5400000">
            <a:off x="3569" y="1718765"/>
            <a:ext cx="1686451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Left-Right Arrow 19"/>
          <p:cNvSpPr/>
          <p:nvPr/>
        </p:nvSpPr>
        <p:spPr>
          <a:xfrm rot="2080955">
            <a:off x="634768" y="3919940"/>
            <a:ext cx="2869742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1" name="Left-Right Arrow 20"/>
          <p:cNvSpPr/>
          <p:nvPr/>
        </p:nvSpPr>
        <p:spPr>
          <a:xfrm rot="1191697">
            <a:off x="1796523" y="3611768"/>
            <a:ext cx="4977854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2" name="Left-Right Arrow 21"/>
          <p:cNvSpPr/>
          <p:nvPr/>
        </p:nvSpPr>
        <p:spPr>
          <a:xfrm rot="20527835">
            <a:off x="2078195" y="2245366"/>
            <a:ext cx="3241928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3" name="Left-Right Arrow 22"/>
          <p:cNvSpPr/>
          <p:nvPr/>
        </p:nvSpPr>
        <p:spPr>
          <a:xfrm rot="20963337">
            <a:off x="5051337" y="4658242"/>
            <a:ext cx="1587931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4" name="Left-Right Arrow 23"/>
          <p:cNvSpPr/>
          <p:nvPr/>
        </p:nvSpPr>
        <p:spPr>
          <a:xfrm rot="7165795">
            <a:off x="3675773" y="3150446"/>
            <a:ext cx="2980583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08" y="256207"/>
            <a:ext cx="9114692" cy="5160092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5316203" y="1499984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Social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096206" y="4626590"/>
            <a:ext cx="182306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Physical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660787" y="4338050"/>
            <a:ext cx="2009602" cy="6001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Cognitive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56127" y="564089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Mental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90537" y="2667518"/>
            <a:ext cx="2129325" cy="6001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2160504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3" y="256207"/>
            <a:ext cx="9114692" cy="51600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95328" y="1499984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Social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75331" y="4626590"/>
            <a:ext cx="182306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Physical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39912" y="4338050"/>
            <a:ext cx="200960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 dirty="0">
                <a:solidFill>
                  <a:schemeClr val="bg1"/>
                </a:solidFill>
              </a:rPr>
              <a:t>Cognitive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5252" y="564089"/>
            <a:ext cx="153369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>
                <a:solidFill>
                  <a:schemeClr val="bg1"/>
                </a:solidFill>
              </a:rPr>
              <a:t>Mental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4039" y="2667518"/>
            <a:ext cx="217816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 dirty="0">
                <a:solidFill>
                  <a:schemeClr val="bg1"/>
                </a:solidFill>
              </a:rPr>
              <a:t>Emotional</a:t>
            </a:r>
          </a:p>
        </p:txBody>
      </p:sp>
      <p:sp>
        <p:nvSpPr>
          <p:cNvPr id="15" name="Left-Right Arrow 14"/>
          <p:cNvSpPr/>
          <p:nvPr/>
        </p:nvSpPr>
        <p:spPr>
          <a:xfrm rot="3351273">
            <a:off x="5646873" y="3046858"/>
            <a:ext cx="2520736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6" name="Left-Right Arrow 15"/>
          <p:cNvSpPr/>
          <p:nvPr/>
        </p:nvSpPr>
        <p:spPr>
          <a:xfrm rot="761660">
            <a:off x="2025234" y="1101877"/>
            <a:ext cx="3518043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7" name="Left-Right Arrow 16"/>
          <p:cNvSpPr/>
          <p:nvPr/>
        </p:nvSpPr>
        <p:spPr>
          <a:xfrm rot="1860385">
            <a:off x="1145164" y="2650463"/>
            <a:ext cx="6112367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8" name="Left-Right Arrow 17"/>
          <p:cNvSpPr/>
          <p:nvPr/>
        </p:nvSpPr>
        <p:spPr>
          <a:xfrm rot="2980887">
            <a:off x="304336" y="2666402"/>
            <a:ext cx="4634328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Left-Right Arrow 18"/>
          <p:cNvSpPr/>
          <p:nvPr/>
        </p:nvSpPr>
        <p:spPr>
          <a:xfrm rot="5400000">
            <a:off x="3569" y="1718765"/>
            <a:ext cx="1686451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0" name="Left-Right Arrow 19"/>
          <p:cNvSpPr/>
          <p:nvPr/>
        </p:nvSpPr>
        <p:spPr>
          <a:xfrm rot="2080955">
            <a:off x="634768" y="3919940"/>
            <a:ext cx="2869742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1" name="Left-Right Arrow 20"/>
          <p:cNvSpPr/>
          <p:nvPr/>
        </p:nvSpPr>
        <p:spPr>
          <a:xfrm rot="1191697">
            <a:off x="2093135" y="3663699"/>
            <a:ext cx="4672149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2" name="Left-Right Arrow 21"/>
          <p:cNvSpPr/>
          <p:nvPr/>
        </p:nvSpPr>
        <p:spPr>
          <a:xfrm rot="20527835">
            <a:off x="2200785" y="2226093"/>
            <a:ext cx="3116307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3" name="Left-Right Arrow 22"/>
          <p:cNvSpPr/>
          <p:nvPr/>
        </p:nvSpPr>
        <p:spPr>
          <a:xfrm rot="20963337">
            <a:off x="5051337" y="4658242"/>
            <a:ext cx="1587931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4" name="Left-Right Arrow 23"/>
          <p:cNvSpPr/>
          <p:nvPr/>
        </p:nvSpPr>
        <p:spPr>
          <a:xfrm rot="7165795">
            <a:off x="3675773" y="3150446"/>
            <a:ext cx="2980583" cy="431918"/>
          </a:xfrm>
          <a:prstGeom prst="leftRightArrow">
            <a:avLst/>
          </a:prstGeom>
          <a:solidFill>
            <a:schemeClr val="tx1">
              <a:alpha val="5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767647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115122" y="2253980"/>
            <a:ext cx="6858000" cy="876300"/>
          </a:xfrm>
        </p:spPr>
        <p:txBody>
          <a:bodyPr/>
          <a:lstStyle/>
          <a:p>
            <a:r>
              <a:rPr lang="en-US" sz="3600" b="1">
                <a:solidFill>
                  <a:srgbClr val="FF0000"/>
                </a:solidFill>
              </a:rPr>
              <a:t>Participant</a:t>
            </a:r>
            <a:r>
              <a:rPr lang="en-US" b="1"/>
              <a:t> </a:t>
            </a:r>
            <a:r>
              <a:rPr lang="en-US" sz="1350" b="1"/>
              <a:t>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03671" y="3891980"/>
            <a:ext cx="37906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100"/>
              <a:t>Which makes us complex!!</a:t>
            </a:r>
          </a:p>
          <a:p>
            <a:pPr algn="ctr"/>
            <a:r>
              <a:rPr lang="cy-GB" sz="2100"/>
              <a:t>&amp; individual</a:t>
            </a:r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1439836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148576" y="2577365"/>
            <a:ext cx="6858000" cy="876300"/>
          </a:xfrm>
        </p:spPr>
        <p:txBody>
          <a:bodyPr/>
          <a:lstStyle/>
          <a:p>
            <a:r>
              <a:rPr lang="en-US" sz="3600" b="1"/>
              <a:t>Participant Development</a:t>
            </a:r>
          </a:p>
        </p:txBody>
      </p:sp>
    </p:spTree>
    <p:extLst>
      <p:ext uri="{BB962C8B-B14F-4D97-AF65-F5344CB8AC3E}">
        <p14:creationId xmlns:p14="http://schemas.microsoft.com/office/powerpoint/2010/main" val="889468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282390" y="2555062"/>
            <a:ext cx="6858000" cy="876300"/>
          </a:xfrm>
        </p:spPr>
        <p:txBody>
          <a:bodyPr/>
          <a:lstStyle/>
          <a:p>
            <a:r>
              <a:rPr lang="en-US" sz="1350" b="1"/>
              <a:t>Participant</a:t>
            </a:r>
            <a:r>
              <a:rPr lang="en-US" b="1"/>
              <a:t> </a:t>
            </a:r>
            <a:r>
              <a:rPr lang="en-US" sz="3600" b="1">
                <a:solidFill>
                  <a:srgbClr val="FF0000"/>
                </a:solidFill>
              </a:rPr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1063227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260087" y="2454701"/>
            <a:ext cx="6858000" cy="876300"/>
          </a:xfrm>
        </p:spPr>
        <p:txBody>
          <a:bodyPr/>
          <a:lstStyle/>
          <a:p>
            <a:r>
              <a:rPr lang="en-US" sz="1350" b="1"/>
              <a:t>Participant</a:t>
            </a:r>
            <a:r>
              <a:rPr lang="en-US" b="1"/>
              <a:t> </a:t>
            </a:r>
            <a:r>
              <a:rPr lang="en-US" sz="3600" b="1">
                <a:solidFill>
                  <a:srgbClr val="FF0000"/>
                </a:solidFill>
              </a:rPr>
              <a:t>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04028" y="4460109"/>
            <a:ext cx="4414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Enhancing an individual’s level of competence (Larson, 2000)</a:t>
            </a:r>
          </a:p>
        </p:txBody>
      </p:sp>
    </p:spTree>
    <p:extLst>
      <p:ext uri="{BB962C8B-B14F-4D97-AF65-F5344CB8AC3E}">
        <p14:creationId xmlns:p14="http://schemas.microsoft.com/office/powerpoint/2010/main" val="1969532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1159726" y="2348920"/>
            <a:ext cx="6858000" cy="1149350"/>
          </a:xfrm>
        </p:spPr>
        <p:txBody>
          <a:bodyPr>
            <a:noAutofit/>
          </a:bodyPr>
          <a:lstStyle/>
          <a:p>
            <a:r>
              <a:rPr lang="en-US" sz="3600" b="1"/>
              <a:t>Participant Development</a:t>
            </a:r>
            <a:br>
              <a:rPr lang="en-US" sz="3600" b="1"/>
            </a:br>
            <a:r>
              <a:rPr lang="en-US" sz="3200" b="1">
                <a:solidFill>
                  <a:srgbClr val="FF0000"/>
                </a:solidFill>
              </a:rPr>
              <a:t>in Sport</a:t>
            </a:r>
          </a:p>
        </p:txBody>
      </p:sp>
    </p:spTree>
    <p:extLst>
      <p:ext uri="{BB962C8B-B14F-4D97-AF65-F5344CB8AC3E}">
        <p14:creationId xmlns:p14="http://schemas.microsoft.com/office/powerpoint/2010/main" val="1492980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Participant Development in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Developing competencies in individuals</a:t>
            </a:r>
          </a:p>
          <a:p>
            <a:pPr lvl="1"/>
            <a:r>
              <a:rPr lang="en-US"/>
              <a:t>Physical, Social, Psychological, Cognitive</a:t>
            </a:r>
          </a:p>
          <a:p>
            <a:pPr lvl="1"/>
            <a:endParaRPr lang="en-US"/>
          </a:p>
          <a:p>
            <a:r>
              <a:rPr lang="en-US"/>
              <a:t>Context of Sport</a:t>
            </a:r>
          </a:p>
          <a:p>
            <a:pPr lvl="1"/>
            <a:r>
              <a:rPr lang="en-US"/>
              <a:t>What are the important competencies for our sport? (Future lectures</a:t>
            </a:r>
            <a:r>
              <a:rPr lang="mr-IN"/>
              <a:t>…</a:t>
            </a:r>
            <a:r>
              <a:rPr lang="en-US"/>
              <a:t>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292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Performance Pyramid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650" y="1927995"/>
            <a:ext cx="3164292" cy="292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984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 idx="4294967295"/>
          </p:nvPr>
        </p:nvSpPr>
        <p:spPr>
          <a:xfrm>
            <a:off x="685654" y="2465388"/>
            <a:ext cx="7731125" cy="1098550"/>
          </a:xfrm>
        </p:spPr>
        <p:txBody>
          <a:bodyPr>
            <a:normAutofit/>
          </a:bodyPr>
          <a:lstStyle/>
          <a:p>
            <a:r>
              <a:rPr lang="en-US"/>
              <a:t>Models of Participant Development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025" y="3563132"/>
            <a:ext cx="1371329" cy="175999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1592" y="962932"/>
            <a:ext cx="2319251" cy="150245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198" y="3563938"/>
            <a:ext cx="2458804" cy="1766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2149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Participant Development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What is a model?</a:t>
            </a:r>
          </a:p>
          <a:p>
            <a:endParaRPr lang="en-US"/>
          </a:p>
          <a:p>
            <a:r>
              <a:rPr lang="en-US"/>
              <a:t>Talent development</a:t>
            </a:r>
          </a:p>
          <a:p>
            <a:r>
              <a:rPr lang="en-US"/>
              <a:t>Athlete development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9612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44" y="1133794"/>
            <a:ext cx="2806070" cy="2656394"/>
          </a:xfrm>
        </p:spPr>
        <p:txBody>
          <a:bodyPr>
            <a:normAutofit/>
          </a:bodyPr>
          <a:lstStyle/>
          <a:p>
            <a:r>
              <a:rPr lang="en-US" dirty="0"/>
              <a:t>Long Term Athlete/ Participant Development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291984" y="3790188"/>
            <a:ext cx="2191626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(</a:t>
            </a:r>
            <a:r>
              <a:rPr lang="en-US" sz="1350" dirty="0" err="1"/>
              <a:t>Balyi</a:t>
            </a:r>
            <a:r>
              <a:rPr lang="en-US" sz="1350" dirty="0"/>
              <a:t>, Way &amp; Higgs, 2013)</a:t>
            </a:r>
          </a:p>
        </p:txBody>
      </p:sp>
      <p:sp>
        <p:nvSpPr>
          <p:cNvPr id="5" name="Rectangle 4"/>
          <p:cNvSpPr/>
          <p:nvPr/>
        </p:nvSpPr>
        <p:spPr>
          <a:xfrm>
            <a:off x="5495995" y="5018827"/>
            <a:ext cx="539304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/>
              <a:t>Canada Sport For Life (2018) Available at: http://sportforlife.ca/resources/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1834" y="676595"/>
            <a:ext cx="6361397" cy="4121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8552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6CB8A-C0F6-324B-A5C3-F88D0BC43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203EEF-7551-2748-90EF-DFCA4F018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9144000" cy="5923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0842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685" y="382432"/>
            <a:ext cx="3614567" cy="463901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034956" y="5034997"/>
            <a:ext cx="261802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/>
              <a:t>(Canadian Sport For Life, 2015)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91984" y="1133794"/>
            <a:ext cx="3060816" cy="265639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 dirty="0"/>
              <a:t>Long Term Athlete/ Participant Development Model (cont.)</a:t>
            </a:r>
          </a:p>
        </p:txBody>
      </p:sp>
      <p:sp>
        <p:nvSpPr>
          <p:cNvPr id="10" name="Rectangle 9"/>
          <p:cNvSpPr/>
          <p:nvPr/>
        </p:nvSpPr>
        <p:spPr>
          <a:xfrm>
            <a:off x="291984" y="3651688"/>
            <a:ext cx="2191626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/>
              <a:t>(</a:t>
            </a:r>
            <a:r>
              <a:rPr lang="en-US" sz="1350" dirty="0" err="1"/>
              <a:t>Balyi</a:t>
            </a:r>
            <a:r>
              <a:rPr lang="en-US" sz="1350" dirty="0"/>
              <a:t>, Way &amp; Higgs, 2013)</a:t>
            </a:r>
          </a:p>
        </p:txBody>
      </p:sp>
    </p:spTree>
    <p:extLst>
      <p:ext uri="{BB962C8B-B14F-4D97-AF65-F5344CB8AC3E}">
        <p14:creationId xmlns:p14="http://schemas.microsoft.com/office/powerpoint/2010/main" val="16410112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3783" y="651557"/>
            <a:ext cx="5776362" cy="415085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90146" y="1305818"/>
            <a:ext cx="2532185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300"/>
              <a:t>Three Worlds Continuum</a:t>
            </a:r>
          </a:p>
        </p:txBody>
      </p:sp>
      <p:sp>
        <p:nvSpPr>
          <p:cNvPr id="6" name="Rectangle 5"/>
          <p:cNvSpPr/>
          <p:nvPr/>
        </p:nvSpPr>
        <p:spPr>
          <a:xfrm>
            <a:off x="7004902" y="5096558"/>
            <a:ext cx="161294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/>
              <a:t>(Collins et al., 2012)</a:t>
            </a:r>
          </a:p>
        </p:txBody>
      </p:sp>
    </p:spTree>
    <p:extLst>
      <p:ext uri="{BB962C8B-B14F-4D97-AF65-F5344CB8AC3E}">
        <p14:creationId xmlns:p14="http://schemas.microsoft.com/office/powerpoint/2010/main" val="4334594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735980" y="2013725"/>
            <a:ext cx="7772400" cy="1470025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b="1">
                <a:solidFill>
                  <a:srgbClr val="002060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13384645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80224" y="2013725"/>
            <a:ext cx="7772400" cy="1470025"/>
          </a:xfrm>
        </p:spPr>
        <p:txBody>
          <a:bodyPr/>
          <a:lstStyle/>
          <a:p>
            <a:r>
              <a:rPr lang="en-US" sz="1350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b="1">
                <a:solidFill>
                  <a:srgbClr val="002060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11704045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80224" y="1989138"/>
            <a:ext cx="7772400" cy="1470025"/>
          </a:xfrm>
        </p:spPr>
        <p:txBody>
          <a:bodyPr/>
          <a:lstStyle/>
          <a:p>
            <a:r>
              <a:rPr lang="en-US" sz="1350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b="1">
                <a:solidFill>
                  <a:srgbClr val="002060"/>
                </a:solidFill>
              </a:rPr>
              <a:t>Pedagogy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367777" y="3868025"/>
            <a:ext cx="6397294" cy="1546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/>
              <a:t>Difficult to define</a:t>
            </a:r>
            <a:r>
              <a:rPr lang="mr-IN" sz="1350"/>
              <a:t>…</a:t>
            </a:r>
            <a:endParaRPr lang="cy-GB" sz="1350"/>
          </a:p>
          <a:p>
            <a:r>
              <a:rPr lang="cy-GB" sz="1350"/>
              <a:t>Highly debated concept</a:t>
            </a:r>
          </a:p>
          <a:p>
            <a:endParaRPr lang="cy-GB" sz="1350"/>
          </a:p>
          <a:p>
            <a:endParaRPr lang="cy-GB" sz="1350"/>
          </a:p>
          <a:p>
            <a:r>
              <a:rPr lang="cy-GB" sz="1350" b="1"/>
              <a:t>Teaching		Learning		Subject Content	Context</a:t>
            </a:r>
          </a:p>
          <a:p>
            <a:endParaRPr lang="cy-GB" sz="1350"/>
          </a:p>
          <a:p>
            <a:r>
              <a:rPr lang="cy-GB" sz="1350"/>
              <a:t>(Haereens et al., 2011)</a:t>
            </a:r>
          </a:p>
        </p:txBody>
      </p:sp>
    </p:spTree>
    <p:extLst>
      <p:ext uri="{BB962C8B-B14F-4D97-AF65-F5344CB8AC3E}">
        <p14:creationId xmlns:p14="http://schemas.microsoft.com/office/powerpoint/2010/main" val="1946017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85800" y="1969121"/>
            <a:ext cx="7772400" cy="1470025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b="1">
                <a:solidFill>
                  <a:srgbClr val="002060"/>
                </a:solidFill>
              </a:rPr>
              <a:t>Pedagogy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64017" y="3953638"/>
            <a:ext cx="77058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Concerns an exploration into the art and science of supporting participants to develop competencies</a:t>
            </a:r>
          </a:p>
          <a:p>
            <a:pPr algn="ctr"/>
            <a:endParaRPr lang="en-US"/>
          </a:p>
          <a:p>
            <a:pPr algn="ctr"/>
            <a:r>
              <a:rPr lang="en-US"/>
              <a:t>In this module </a:t>
            </a:r>
            <a:r>
              <a:rPr lang="mr-IN"/>
              <a:t>–</a:t>
            </a:r>
            <a:r>
              <a:rPr lang="en-US"/>
              <a:t> the context is Sport</a:t>
            </a:r>
          </a:p>
        </p:txBody>
      </p:sp>
    </p:spTree>
    <p:extLst>
      <p:ext uri="{BB962C8B-B14F-4D97-AF65-F5344CB8AC3E}">
        <p14:creationId xmlns:p14="http://schemas.microsoft.com/office/powerpoint/2010/main" val="3530986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 idx="4294967295"/>
          </p:nvPr>
        </p:nvSpPr>
        <p:spPr>
          <a:xfrm>
            <a:off x="685800" y="1969121"/>
            <a:ext cx="7772400" cy="1470025"/>
          </a:xfrm>
        </p:spPr>
        <p:txBody>
          <a:bodyPr/>
          <a:lstStyle/>
          <a:p>
            <a:r>
              <a:rPr lang="en-US" b="1">
                <a:solidFill>
                  <a:srgbClr val="FF0000"/>
                </a:solidFill>
              </a:rPr>
              <a:t>Coaching</a:t>
            </a:r>
            <a:r>
              <a:rPr lang="en-US" b="1"/>
              <a:t> </a:t>
            </a:r>
            <a:r>
              <a:rPr lang="en-US" b="1">
                <a:solidFill>
                  <a:srgbClr val="002060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1436862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err="1"/>
              <a:t>Balyi</a:t>
            </a:r>
            <a:r>
              <a:rPr lang="en-US" dirty="0"/>
              <a:t>, I., Higgs, C., &amp; Way, R. (2013). </a:t>
            </a:r>
            <a:r>
              <a:rPr lang="en-US" i="1" dirty="0"/>
              <a:t>Long-term athlete 	development</a:t>
            </a:r>
            <a:r>
              <a:rPr lang="en-US" dirty="0"/>
              <a:t>. 	Champaign, Ill: Human Kinetics.</a:t>
            </a:r>
          </a:p>
          <a:p>
            <a:pPr marL="0" indent="0">
              <a:buNone/>
            </a:pPr>
            <a:r>
              <a:rPr lang="en-US" dirty="0"/>
              <a:t>Collins, D., Bailey, R., Ford, P., </a:t>
            </a:r>
            <a:r>
              <a:rPr lang="en-US" dirty="0" err="1"/>
              <a:t>MacNamara</a:t>
            </a:r>
            <a:r>
              <a:rPr lang="en-US" dirty="0"/>
              <a:t>, </a:t>
            </a:r>
            <a:r>
              <a:rPr lang="en-US" dirty="0" err="1"/>
              <a:t>Á</a:t>
            </a:r>
            <a:r>
              <a:rPr lang="en-US" dirty="0"/>
              <a:t>., Toms, M., &amp; 	Pearce, G. (2012). Three Worlds: new directions in 	participant development in sport and physical 	activity. </a:t>
            </a:r>
            <a:r>
              <a:rPr lang="en-US" i="1" dirty="0"/>
              <a:t>Sport, 	Education And Society</a:t>
            </a:r>
            <a:r>
              <a:rPr lang="en-US" dirty="0"/>
              <a:t>, </a:t>
            </a:r>
            <a:r>
              <a:rPr lang="en-US" i="1" dirty="0"/>
              <a:t>17</a:t>
            </a:r>
            <a:r>
              <a:rPr lang="en-US" dirty="0"/>
              <a:t>(2), 225-243. Canada Sport For Life (2018). Available at: 	</a:t>
            </a:r>
            <a:r>
              <a:rPr lang="en-US" dirty="0">
                <a:hlinkClick r:id="rId2"/>
              </a:rPr>
              <a:t>http://sportforlife.ca/qualitysport/long-term-athlete</a:t>
            </a:r>
            <a:r>
              <a:rPr lang="en-US" dirty="0"/>
              <a:t> 	development/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 err="1"/>
              <a:t>Haerens</a:t>
            </a:r>
            <a:r>
              <a:rPr lang="en-US" dirty="0"/>
              <a:t>, L., Kirk, D., Cardon, G., &amp; De </a:t>
            </a:r>
            <a:r>
              <a:rPr lang="en-US" dirty="0" err="1"/>
              <a:t>Bourdeaudhuij</a:t>
            </a:r>
            <a:r>
              <a:rPr lang="en-US" dirty="0"/>
              <a:t>, I. (2011). 	Toward the Development of a Pedagogical Model for 	Health-Based Physical Education. </a:t>
            </a:r>
            <a:r>
              <a:rPr lang="en-US" i="1" dirty="0"/>
              <a:t>Quest</a:t>
            </a:r>
            <a:r>
              <a:rPr lang="en-US" dirty="0"/>
              <a:t>, </a:t>
            </a:r>
            <a:r>
              <a:rPr lang="en-US" i="1" dirty="0"/>
              <a:t>63</a:t>
            </a:r>
            <a:r>
              <a:rPr lang="en-US" dirty="0"/>
              <a:t>(3), 321-338. </a:t>
            </a:r>
          </a:p>
        </p:txBody>
      </p:sp>
    </p:spTree>
    <p:extLst>
      <p:ext uri="{BB962C8B-B14F-4D97-AF65-F5344CB8AC3E}">
        <p14:creationId xmlns:p14="http://schemas.microsoft.com/office/powerpoint/2010/main" val="68314499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3538</TotalTime>
  <Words>892</Words>
  <Application>Microsoft Macintosh PowerPoint</Application>
  <PresentationFormat>On-screen Show (4:3)</PresentationFormat>
  <Paragraphs>138</Paragraphs>
  <Slides>32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DIN</vt:lpstr>
      <vt:lpstr>Myriad Pro</vt:lpstr>
      <vt:lpstr>Theme2</vt:lpstr>
      <vt:lpstr>Coaching Pedagogy  Geraint Forster </vt:lpstr>
      <vt:lpstr>Outline</vt:lpstr>
      <vt:lpstr>Coaching Pedagogy</vt:lpstr>
      <vt:lpstr>Coaching Pedagogy</vt:lpstr>
      <vt:lpstr>PowerPoint Presentation</vt:lpstr>
      <vt:lpstr>Coaching is about Participant Development</vt:lpstr>
      <vt:lpstr>Partner Discussion</vt:lpstr>
      <vt:lpstr>Group Task</vt:lpstr>
      <vt:lpstr>Participant Development</vt:lpstr>
      <vt:lpstr>Participant Development</vt:lpstr>
      <vt:lpstr>PowerPoint Presentation</vt:lpstr>
      <vt:lpstr>PowerPoint Presentation</vt:lpstr>
      <vt:lpstr>PowerPoint Presentation</vt:lpstr>
      <vt:lpstr>Participant Development</vt:lpstr>
      <vt:lpstr>Participant Development</vt:lpstr>
      <vt:lpstr>Participant Development</vt:lpstr>
      <vt:lpstr>Participant Development</vt:lpstr>
      <vt:lpstr>Participant Development in Sport</vt:lpstr>
      <vt:lpstr>Participant Development in Sport</vt:lpstr>
      <vt:lpstr>Performance Pyramid</vt:lpstr>
      <vt:lpstr>Models of Participant Development</vt:lpstr>
      <vt:lpstr>Participant Development Models</vt:lpstr>
      <vt:lpstr>Long Term Athlete/ Participant Development Model</vt:lpstr>
      <vt:lpstr>PowerPoint Presentation</vt:lpstr>
      <vt:lpstr>PowerPoint Presentation</vt:lpstr>
      <vt:lpstr>PowerPoint Presentation</vt:lpstr>
      <vt:lpstr>Coaching Pedagogy</vt:lpstr>
      <vt:lpstr>Coaching Pedagogy</vt:lpstr>
      <vt:lpstr>Coaching Pedagogy</vt:lpstr>
      <vt:lpstr>Coaching Pedagogy</vt:lpstr>
      <vt:lpstr>Coaching Pedagogy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Pedagogy</dc:title>
  <dc:creator>Dylan Blain</dc:creator>
  <cp:lastModifiedBy>Geraint Forster</cp:lastModifiedBy>
  <cp:revision>10</cp:revision>
  <cp:lastPrinted>2018-01-31T17:47:15Z</cp:lastPrinted>
  <dcterms:created xsi:type="dcterms:W3CDTF">2018-01-22T16:26:27Z</dcterms:created>
  <dcterms:modified xsi:type="dcterms:W3CDTF">2023-10-04T12:07:04Z</dcterms:modified>
</cp:coreProperties>
</file>