
<file path=[Content_Types].xml><?xml version="1.0" encoding="utf-8"?>
<Types xmlns="http://schemas.openxmlformats.org/package/2006/content-types">
  <Default Extension="jpeg" ContentType="image/jpeg"/>
  <Default Extension="m4a" ContentType="audio/mp4"/>
  <Default Extension="mov" ContentType="video/quicktime"/>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9"/>
  </p:notesMasterIdLst>
  <p:sldIdLst>
    <p:sldId id="256" r:id="rId2"/>
    <p:sldId id="259" r:id="rId3"/>
    <p:sldId id="257" r:id="rId4"/>
    <p:sldId id="258" r:id="rId5"/>
    <p:sldId id="261" r:id="rId6"/>
    <p:sldId id="262" r:id="rId7"/>
    <p:sldId id="260"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E8B9E02-8CA2-D747-9EB9-A4CEED0AC737}" v="63" dt="2023-11-02T20:05:09.1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422"/>
    <p:restoredTop sz="94719"/>
  </p:normalViewPr>
  <p:slideViewPr>
    <p:cSldViewPr snapToGrid="0">
      <p:cViewPr varScale="1">
        <p:scale>
          <a:sx n="119" d="100"/>
          <a:sy n="119" d="100"/>
        </p:scale>
        <p:origin x="208" y="2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E86BB4-9787-BA40-A65F-79A5E6FF340C}" type="datetimeFigureOut">
              <a:rPr lang="en-US" smtClean="0"/>
              <a:t>11/3/23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922A74C-58A0-BD45-889B-EDF240D4C658}" type="slidenum">
              <a:rPr lang="en-US" smtClean="0"/>
              <a:t>‹#›</a:t>
            </a:fld>
            <a:endParaRPr lang="en-US"/>
          </a:p>
        </p:txBody>
      </p:sp>
    </p:spTree>
    <p:extLst>
      <p:ext uri="{BB962C8B-B14F-4D97-AF65-F5344CB8AC3E}">
        <p14:creationId xmlns:p14="http://schemas.microsoft.com/office/powerpoint/2010/main" val="37367158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922A74C-58A0-BD45-889B-EDF240D4C658}" type="slidenum">
              <a:rPr lang="en-US" smtClean="0"/>
              <a:t>2</a:t>
            </a:fld>
            <a:endParaRPr lang="en-US"/>
          </a:p>
        </p:txBody>
      </p:sp>
    </p:spTree>
    <p:extLst>
      <p:ext uri="{BB962C8B-B14F-4D97-AF65-F5344CB8AC3E}">
        <p14:creationId xmlns:p14="http://schemas.microsoft.com/office/powerpoint/2010/main" val="38661184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922A74C-58A0-BD45-889B-EDF240D4C658}" type="slidenum">
              <a:rPr lang="en-US" smtClean="0"/>
              <a:t>3</a:t>
            </a:fld>
            <a:endParaRPr lang="en-US"/>
          </a:p>
        </p:txBody>
      </p:sp>
    </p:spTree>
    <p:extLst>
      <p:ext uri="{BB962C8B-B14F-4D97-AF65-F5344CB8AC3E}">
        <p14:creationId xmlns:p14="http://schemas.microsoft.com/office/powerpoint/2010/main" val="30076195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E6D8F7-63AE-A6EA-A265-841394C2D6E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051BCB3F-AA3A-2A56-AE26-28A04568C2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BA8F51DC-D1C2-1147-F81C-B5324EC826CD}"/>
              </a:ext>
            </a:extLst>
          </p:cNvPr>
          <p:cNvSpPr>
            <a:spLocks noGrp="1"/>
          </p:cNvSpPr>
          <p:nvPr>
            <p:ph type="dt" sz="half" idx="10"/>
          </p:nvPr>
        </p:nvSpPr>
        <p:spPr/>
        <p:txBody>
          <a:bodyPr/>
          <a:lstStyle/>
          <a:p>
            <a:fld id="{C93F1CA5-4DE1-B141-8B2A-BDBDBDFE8973}" type="datetimeFigureOut">
              <a:rPr lang="en-US" smtClean="0"/>
              <a:t>11/3/23</a:t>
            </a:fld>
            <a:endParaRPr lang="en-US"/>
          </a:p>
        </p:txBody>
      </p:sp>
      <p:sp>
        <p:nvSpPr>
          <p:cNvPr id="5" name="Footer Placeholder 4">
            <a:extLst>
              <a:ext uri="{FF2B5EF4-FFF2-40B4-BE49-F238E27FC236}">
                <a16:creationId xmlns:a16="http://schemas.microsoft.com/office/drawing/2014/main" id="{10CBA65A-AFD9-DD05-D7E8-1522696B601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ADCA506-2DA3-2085-FFE5-CAA487EEA05A}"/>
              </a:ext>
            </a:extLst>
          </p:cNvPr>
          <p:cNvSpPr>
            <a:spLocks noGrp="1"/>
          </p:cNvSpPr>
          <p:nvPr>
            <p:ph type="sldNum" sz="quarter" idx="12"/>
          </p:nvPr>
        </p:nvSpPr>
        <p:spPr/>
        <p:txBody>
          <a:bodyPr/>
          <a:lstStyle/>
          <a:p>
            <a:fld id="{5AAF37B5-2562-ED46-AF97-F19E88480400}" type="slidenum">
              <a:rPr lang="en-US" smtClean="0"/>
              <a:t>‹#›</a:t>
            </a:fld>
            <a:endParaRPr lang="en-US"/>
          </a:p>
        </p:txBody>
      </p:sp>
    </p:spTree>
    <p:extLst>
      <p:ext uri="{BB962C8B-B14F-4D97-AF65-F5344CB8AC3E}">
        <p14:creationId xmlns:p14="http://schemas.microsoft.com/office/powerpoint/2010/main" val="9600403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8CE149-CEB7-22CF-4AD6-E3C7F5B2FF7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227D5EF-49F2-DB34-F19B-7ABEB839199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6575E57-F7F2-664F-FBA8-F773B65FDEAC}"/>
              </a:ext>
            </a:extLst>
          </p:cNvPr>
          <p:cNvSpPr>
            <a:spLocks noGrp="1"/>
          </p:cNvSpPr>
          <p:nvPr>
            <p:ph type="dt" sz="half" idx="10"/>
          </p:nvPr>
        </p:nvSpPr>
        <p:spPr/>
        <p:txBody>
          <a:bodyPr/>
          <a:lstStyle/>
          <a:p>
            <a:fld id="{C93F1CA5-4DE1-B141-8B2A-BDBDBDFE8973}" type="datetimeFigureOut">
              <a:rPr lang="en-US" smtClean="0"/>
              <a:t>11/3/23</a:t>
            </a:fld>
            <a:endParaRPr lang="en-US"/>
          </a:p>
        </p:txBody>
      </p:sp>
      <p:sp>
        <p:nvSpPr>
          <p:cNvPr id="5" name="Footer Placeholder 4">
            <a:extLst>
              <a:ext uri="{FF2B5EF4-FFF2-40B4-BE49-F238E27FC236}">
                <a16:creationId xmlns:a16="http://schemas.microsoft.com/office/drawing/2014/main" id="{DF7AA36C-105A-2D2A-AD3E-BB759F8A7B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A6D40BB-60E3-E55D-C415-9C5573652070}"/>
              </a:ext>
            </a:extLst>
          </p:cNvPr>
          <p:cNvSpPr>
            <a:spLocks noGrp="1"/>
          </p:cNvSpPr>
          <p:nvPr>
            <p:ph type="sldNum" sz="quarter" idx="12"/>
          </p:nvPr>
        </p:nvSpPr>
        <p:spPr/>
        <p:txBody>
          <a:bodyPr/>
          <a:lstStyle/>
          <a:p>
            <a:fld id="{5AAF37B5-2562-ED46-AF97-F19E88480400}" type="slidenum">
              <a:rPr lang="en-US" smtClean="0"/>
              <a:t>‹#›</a:t>
            </a:fld>
            <a:endParaRPr lang="en-US"/>
          </a:p>
        </p:txBody>
      </p:sp>
    </p:spTree>
    <p:extLst>
      <p:ext uri="{BB962C8B-B14F-4D97-AF65-F5344CB8AC3E}">
        <p14:creationId xmlns:p14="http://schemas.microsoft.com/office/powerpoint/2010/main" val="25728078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F069A4-635E-ECC8-96DD-C5D3EAB4764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BACBA66-BF68-4542-445A-3783AD56D5B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3AC619D-CCA2-C265-D13F-0FBF33843B3B}"/>
              </a:ext>
            </a:extLst>
          </p:cNvPr>
          <p:cNvSpPr>
            <a:spLocks noGrp="1"/>
          </p:cNvSpPr>
          <p:nvPr>
            <p:ph type="dt" sz="half" idx="10"/>
          </p:nvPr>
        </p:nvSpPr>
        <p:spPr/>
        <p:txBody>
          <a:bodyPr/>
          <a:lstStyle/>
          <a:p>
            <a:fld id="{C93F1CA5-4DE1-B141-8B2A-BDBDBDFE8973}" type="datetimeFigureOut">
              <a:rPr lang="en-US" smtClean="0"/>
              <a:t>11/3/23</a:t>
            </a:fld>
            <a:endParaRPr lang="en-US"/>
          </a:p>
        </p:txBody>
      </p:sp>
      <p:sp>
        <p:nvSpPr>
          <p:cNvPr id="5" name="Footer Placeholder 4">
            <a:extLst>
              <a:ext uri="{FF2B5EF4-FFF2-40B4-BE49-F238E27FC236}">
                <a16:creationId xmlns:a16="http://schemas.microsoft.com/office/drawing/2014/main" id="{52D478E3-4B23-293F-80F5-37D9BF6A544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08A37AE-F31D-740A-A045-22451B6E148D}"/>
              </a:ext>
            </a:extLst>
          </p:cNvPr>
          <p:cNvSpPr>
            <a:spLocks noGrp="1"/>
          </p:cNvSpPr>
          <p:nvPr>
            <p:ph type="sldNum" sz="quarter" idx="12"/>
          </p:nvPr>
        </p:nvSpPr>
        <p:spPr/>
        <p:txBody>
          <a:bodyPr/>
          <a:lstStyle/>
          <a:p>
            <a:fld id="{5AAF37B5-2562-ED46-AF97-F19E88480400}" type="slidenum">
              <a:rPr lang="en-US" smtClean="0"/>
              <a:t>‹#›</a:t>
            </a:fld>
            <a:endParaRPr lang="en-US"/>
          </a:p>
        </p:txBody>
      </p:sp>
    </p:spTree>
    <p:extLst>
      <p:ext uri="{BB962C8B-B14F-4D97-AF65-F5344CB8AC3E}">
        <p14:creationId xmlns:p14="http://schemas.microsoft.com/office/powerpoint/2010/main" val="37944361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2DE162-D66C-F0C5-2833-AD85FAE83A1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274FE4F-2132-EA17-D58A-EA7445EC2D3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79B5BA2-4986-324E-E359-78106CD0495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E46593EA-0346-97C2-25BB-58E7CECBB8F8}"/>
              </a:ext>
            </a:extLst>
          </p:cNvPr>
          <p:cNvSpPr>
            <a:spLocks noGrp="1"/>
          </p:cNvSpPr>
          <p:nvPr>
            <p:ph type="dt" sz="half" idx="10"/>
          </p:nvPr>
        </p:nvSpPr>
        <p:spPr/>
        <p:txBody>
          <a:bodyPr/>
          <a:lstStyle/>
          <a:p>
            <a:fld id="{C93F1CA5-4DE1-B141-8B2A-BDBDBDFE8973}" type="datetimeFigureOut">
              <a:rPr lang="en-US" smtClean="0"/>
              <a:t>11/3/23</a:t>
            </a:fld>
            <a:endParaRPr lang="en-US"/>
          </a:p>
        </p:txBody>
      </p:sp>
      <p:sp>
        <p:nvSpPr>
          <p:cNvPr id="6" name="Footer Placeholder 5">
            <a:extLst>
              <a:ext uri="{FF2B5EF4-FFF2-40B4-BE49-F238E27FC236}">
                <a16:creationId xmlns:a16="http://schemas.microsoft.com/office/drawing/2014/main" id="{5DBFF25B-1A38-68C2-2DF3-73B677C5508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94E4BB0-1AB4-2073-35BD-15A37BC67704}"/>
              </a:ext>
            </a:extLst>
          </p:cNvPr>
          <p:cNvSpPr>
            <a:spLocks noGrp="1"/>
          </p:cNvSpPr>
          <p:nvPr>
            <p:ph type="sldNum" sz="quarter" idx="12"/>
          </p:nvPr>
        </p:nvSpPr>
        <p:spPr/>
        <p:txBody>
          <a:bodyPr/>
          <a:lstStyle/>
          <a:p>
            <a:fld id="{5AAF37B5-2562-ED46-AF97-F19E88480400}" type="slidenum">
              <a:rPr lang="en-US" smtClean="0"/>
              <a:t>‹#›</a:t>
            </a:fld>
            <a:endParaRPr lang="en-US"/>
          </a:p>
        </p:txBody>
      </p:sp>
    </p:spTree>
    <p:extLst>
      <p:ext uri="{BB962C8B-B14F-4D97-AF65-F5344CB8AC3E}">
        <p14:creationId xmlns:p14="http://schemas.microsoft.com/office/powerpoint/2010/main" val="1116056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B94D6-7D1F-F75C-8D66-AD0BCE022688}"/>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CE9FC84-23CC-1815-19A3-4CD522F9EA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988514C-F1C5-D4D7-3C75-33277B3AC05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F166DA9-2C08-0753-E187-5243E8FCC9A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51FE683-B6BB-8EE7-DD3B-225D6A8F700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E89168DF-163D-DA8B-28CB-2A3177FA576D}"/>
              </a:ext>
            </a:extLst>
          </p:cNvPr>
          <p:cNvSpPr>
            <a:spLocks noGrp="1"/>
          </p:cNvSpPr>
          <p:nvPr>
            <p:ph type="dt" sz="half" idx="10"/>
          </p:nvPr>
        </p:nvSpPr>
        <p:spPr/>
        <p:txBody>
          <a:bodyPr/>
          <a:lstStyle/>
          <a:p>
            <a:fld id="{C93F1CA5-4DE1-B141-8B2A-BDBDBDFE8973}" type="datetimeFigureOut">
              <a:rPr lang="en-US" smtClean="0"/>
              <a:t>11/3/23</a:t>
            </a:fld>
            <a:endParaRPr lang="en-US"/>
          </a:p>
        </p:txBody>
      </p:sp>
      <p:sp>
        <p:nvSpPr>
          <p:cNvPr id="8" name="Footer Placeholder 7">
            <a:extLst>
              <a:ext uri="{FF2B5EF4-FFF2-40B4-BE49-F238E27FC236}">
                <a16:creationId xmlns:a16="http://schemas.microsoft.com/office/drawing/2014/main" id="{75ACF67D-A394-E6A7-FA21-A347CA28110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70DE972-F58C-E1DE-EE5E-725ACA1855D5}"/>
              </a:ext>
            </a:extLst>
          </p:cNvPr>
          <p:cNvSpPr>
            <a:spLocks noGrp="1"/>
          </p:cNvSpPr>
          <p:nvPr>
            <p:ph type="sldNum" sz="quarter" idx="12"/>
          </p:nvPr>
        </p:nvSpPr>
        <p:spPr/>
        <p:txBody>
          <a:bodyPr/>
          <a:lstStyle/>
          <a:p>
            <a:fld id="{5AAF37B5-2562-ED46-AF97-F19E88480400}" type="slidenum">
              <a:rPr lang="en-US" smtClean="0"/>
              <a:t>‹#›</a:t>
            </a:fld>
            <a:endParaRPr lang="en-US"/>
          </a:p>
        </p:txBody>
      </p:sp>
    </p:spTree>
    <p:extLst>
      <p:ext uri="{BB962C8B-B14F-4D97-AF65-F5344CB8AC3E}">
        <p14:creationId xmlns:p14="http://schemas.microsoft.com/office/powerpoint/2010/main" val="16947484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F74A7F-D7BC-B0AC-F973-DAD546D8F27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46C2528-30D3-978A-EFFB-750FE73833EE}"/>
              </a:ext>
            </a:extLst>
          </p:cNvPr>
          <p:cNvSpPr>
            <a:spLocks noGrp="1"/>
          </p:cNvSpPr>
          <p:nvPr>
            <p:ph type="dt" sz="half" idx="10"/>
          </p:nvPr>
        </p:nvSpPr>
        <p:spPr/>
        <p:txBody>
          <a:bodyPr/>
          <a:lstStyle/>
          <a:p>
            <a:fld id="{C93F1CA5-4DE1-B141-8B2A-BDBDBDFE8973}" type="datetimeFigureOut">
              <a:rPr lang="en-US" smtClean="0"/>
              <a:t>11/3/23</a:t>
            </a:fld>
            <a:endParaRPr lang="en-US"/>
          </a:p>
        </p:txBody>
      </p:sp>
      <p:sp>
        <p:nvSpPr>
          <p:cNvPr id="4" name="Footer Placeholder 3">
            <a:extLst>
              <a:ext uri="{FF2B5EF4-FFF2-40B4-BE49-F238E27FC236}">
                <a16:creationId xmlns:a16="http://schemas.microsoft.com/office/drawing/2014/main" id="{4CCAF5C0-CDD3-2DED-E681-A71DED2901E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7D11AAC-0F39-5918-8705-BA87B1C85451}"/>
              </a:ext>
            </a:extLst>
          </p:cNvPr>
          <p:cNvSpPr>
            <a:spLocks noGrp="1"/>
          </p:cNvSpPr>
          <p:nvPr>
            <p:ph type="sldNum" sz="quarter" idx="12"/>
          </p:nvPr>
        </p:nvSpPr>
        <p:spPr/>
        <p:txBody>
          <a:bodyPr/>
          <a:lstStyle/>
          <a:p>
            <a:fld id="{5AAF37B5-2562-ED46-AF97-F19E88480400}" type="slidenum">
              <a:rPr lang="en-US" smtClean="0"/>
              <a:t>‹#›</a:t>
            </a:fld>
            <a:endParaRPr lang="en-US"/>
          </a:p>
        </p:txBody>
      </p:sp>
    </p:spTree>
    <p:extLst>
      <p:ext uri="{BB962C8B-B14F-4D97-AF65-F5344CB8AC3E}">
        <p14:creationId xmlns:p14="http://schemas.microsoft.com/office/powerpoint/2010/main" val="39747525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CE0393B-5D90-1DBD-8C72-1512430ECB39}"/>
              </a:ext>
            </a:extLst>
          </p:cNvPr>
          <p:cNvSpPr>
            <a:spLocks noGrp="1"/>
          </p:cNvSpPr>
          <p:nvPr>
            <p:ph type="dt" sz="half" idx="10"/>
          </p:nvPr>
        </p:nvSpPr>
        <p:spPr/>
        <p:txBody>
          <a:bodyPr/>
          <a:lstStyle/>
          <a:p>
            <a:fld id="{C93F1CA5-4DE1-B141-8B2A-BDBDBDFE8973}" type="datetimeFigureOut">
              <a:rPr lang="en-US" smtClean="0"/>
              <a:t>11/3/23</a:t>
            </a:fld>
            <a:endParaRPr lang="en-US"/>
          </a:p>
        </p:txBody>
      </p:sp>
      <p:sp>
        <p:nvSpPr>
          <p:cNvPr id="3" name="Footer Placeholder 2">
            <a:extLst>
              <a:ext uri="{FF2B5EF4-FFF2-40B4-BE49-F238E27FC236}">
                <a16:creationId xmlns:a16="http://schemas.microsoft.com/office/drawing/2014/main" id="{BE5C7F6D-E8E3-BA82-611F-70FB51E742D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B7B677B-E1AC-B90E-2538-F99BDC3CD02B}"/>
              </a:ext>
            </a:extLst>
          </p:cNvPr>
          <p:cNvSpPr>
            <a:spLocks noGrp="1"/>
          </p:cNvSpPr>
          <p:nvPr>
            <p:ph type="sldNum" sz="quarter" idx="12"/>
          </p:nvPr>
        </p:nvSpPr>
        <p:spPr/>
        <p:txBody>
          <a:bodyPr/>
          <a:lstStyle/>
          <a:p>
            <a:fld id="{5AAF37B5-2562-ED46-AF97-F19E88480400}" type="slidenum">
              <a:rPr lang="en-US" smtClean="0"/>
              <a:t>‹#›</a:t>
            </a:fld>
            <a:endParaRPr lang="en-US"/>
          </a:p>
        </p:txBody>
      </p:sp>
    </p:spTree>
    <p:extLst>
      <p:ext uri="{BB962C8B-B14F-4D97-AF65-F5344CB8AC3E}">
        <p14:creationId xmlns:p14="http://schemas.microsoft.com/office/powerpoint/2010/main" val="36071415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262E0-6E60-5862-F4FA-132EEA1AA32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7FA3C832-3CA9-2439-3E97-C00DBF597A8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E453BDB-7D83-F18B-29B9-6B29DD42F7E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90DADDE-1B0D-DF01-6A6B-916AA131D01D}"/>
              </a:ext>
            </a:extLst>
          </p:cNvPr>
          <p:cNvSpPr>
            <a:spLocks noGrp="1"/>
          </p:cNvSpPr>
          <p:nvPr>
            <p:ph type="dt" sz="half" idx="10"/>
          </p:nvPr>
        </p:nvSpPr>
        <p:spPr/>
        <p:txBody>
          <a:bodyPr/>
          <a:lstStyle/>
          <a:p>
            <a:fld id="{C93F1CA5-4DE1-B141-8B2A-BDBDBDFE8973}" type="datetimeFigureOut">
              <a:rPr lang="en-US" smtClean="0"/>
              <a:t>11/3/23</a:t>
            </a:fld>
            <a:endParaRPr lang="en-US"/>
          </a:p>
        </p:txBody>
      </p:sp>
      <p:sp>
        <p:nvSpPr>
          <p:cNvPr id="6" name="Footer Placeholder 5">
            <a:extLst>
              <a:ext uri="{FF2B5EF4-FFF2-40B4-BE49-F238E27FC236}">
                <a16:creationId xmlns:a16="http://schemas.microsoft.com/office/drawing/2014/main" id="{55D0F107-7D56-4DDA-7225-BB6A6535D6C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05D93D0-736D-A01C-AC2D-EEFBFE27E450}"/>
              </a:ext>
            </a:extLst>
          </p:cNvPr>
          <p:cNvSpPr>
            <a:spLocks noGrp="1"/>
          </p:cNvSpPr>
          <p:nvPr>
            <p:ph type="sldNum" sz="quarter" idx="12"/>
          </p:nvPr>
        </p:nvSpPr>
        <p:spPr/>
        <p:txBody>
          <a:bodyPr/>
          <a:lstStyle/>
          <a:p>
            <a:fld id="{5AAF37B5-2562-ED46-AF97-F19E88480400}" type="slidenum">
              <a:rPr lang="en-US" smtClean="0"/>
              <a:t>‹#›</a:t>
            </a:fld>
            <a:endParaRPr lang="en-US"/>
          </a:p>
        </p:txBody>
      </p:sp>
    </p:spTree>
    <p:extLst>
      <p:ext uri="{BB962C8B-B14F-4D97-AF65-F5344CB8AC3E}">
        <p14:creationId xmlns:p14="http://schemas.microsoft.com/office/powerpoint/2010/main" val="27110634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99AF67-76F1-1C04-B0AD-D318823A95B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82AABD8-C848-B1BC-53D6-0091F080651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C8A9416-4ECA-6A03-ECE3-B7DD74042C4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5FE4513-14BA-6DF9-7C32-4F36D7C8F961}"/>
              </a:ext>
            </a:extLst>
          </p:cNvPr>
          <p:cNvSpPr>
            <a:spLocks noGrp="1"/>
          </p:cNvSpPr>
          <p:nvPr>
            <p:ph type="dt" sz="half" idx="10"/>
          </p:nvPr>
        </p:nvSpPr>
        <p:spPr/>
        <p:txBody>
          <a:bodyPr/>
          <a:lstStyle/>
          <a:p>
            <a:fld id="{C93F1CA5-4DE1-B141-8B2A-BDBDBDFE8973}" type="datetimeFigureOut">
              <a:rPr lang="en-US" smtClean="0"/>
              <a:t>11/3/23</a:t>
            </a:fld>
            <a:endParaRPr lang="en-US"/>
          </a:p>
        </p:txBody>
      </p:sp>
      <p:sp>
        <p:nvSpPr>
          <p:cNvPr id="6" name="Footer Placeholder 5">
            <a:extLst>
              <a:ext uri="{FF2B5EF4-FFF2-40B4-BE49-F238E27FC236}">
                <a16:creationId xmlns:a16="http://schemas.microsoft.com/office/drawing/2014/main" id="{F81BC54B-3E3C-08EC-FEDA-4ACB66C8625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1755B18-E452-F8F8-632E-C00977901B41}"/>
              </a:ext>
            </a:extLst>
          </p:cNvPr>
          <p:cNvSpPr>
            <a:spLocks noGrp="1"/>
          </p:cNvSpPr>
          <p:nvPr>
            <p:ph type="sldNum" sz="quarter" idx="12"/>
          </p:nvPr>
        </p:nvSpPr>
        <p:spPr/>
        <p:txBody>
          <a:bodyPr/>
          <a:lstStyle/>
          <a:p>
            <a:fld id="{5AAF37B5-2562-ED46-AF97-F19E88480400}" type="slidenum">
              <a:rPr lang="en-US" smtClean="0"/>
              <a:t>‹#›</a:t>
            </a:fld>
            <a:endParaRPr lang="en-US"/>
          </a:p>
        </p:txBody>
      </p:sp>
    </p:spTree>
    <p:extLst>
      <p:ext uri="{BB962C8B-B14F-4D97-AF65-F5344CB8AC3E}">
        <p14:creationId xmlns:p14="http://schemas.microsoft.com/office/powerpoint/2010/main" val="35989799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821C7-340A-3678-E8C2-6A659CB24C7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F4CCFF6-BF1F-1ECC-F31B-8FE610F3C21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9B1C8C9-8A53-6C4D-744D-40173A087593}"/>
              </a:ext>
            </a:extLst>
          </p:cNvPr>
          <p:cNvSpPr>
            <a:spLocks noGrp="1"/>
          </p:cNvSpPr>
          <p:nvPr>
            <p:ph type="dt" sz="half" idx="10"/>
          </p:nvPr>
        </p:nvSpPr>
        <p:spPr/>
        <p:txBody>
          <a:bodyPr/>
          <a:lstStyle/>
          <a:p>
            <a:fld id="{C93F1CA5-4DE1-B141-8B2A-BDBDBDFE8973}" type="datetimeFigureOut">
              <a:rPr lang="en-US" smtClean="0"/>
              <a:t>11/3/23</a:t>
            </a:fld>
            <a:endParaRPr lang="en-US"/>
          </a:p>
        </p:txBody>
      </p:sp>
      <p:sp>
        <p:nvSpPr>
          <p:cNvPr id="5" name="Footer Placeholder 4">
            <a:extLst>
              <a:ext uri="{FF2B5EF4-FFF2-40B4-BE49-F238E27FC236}">
                <a16:creationId xmlns:a16="http://schemas.microsoft.com/office/drawing/2014/main" id="{E8142016-9F28-0FDC-5248-14E17D8DFB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5630C0B-8F03-ED4E-DEBA-9E2715B52FB0}"/>
              </a:ext>
            </a:extLst>
          </p:cNvPr>
          <p:cNvSpPr>
            <a:spLocks noGrp="1"/>
          </p:cNvSpPr>
          <p:nvPr>
            <p:ph type="sldNum" sz="quarter" idx="12"/>
          </p:nvPr>
        </p:nvSpPr>
        <p:spPr/>
        <p:txBody>
          <a:bodyPr/>
          <a:lstStyle/>
          <a:p>
            <a:fld id="{5AAF37B5-2562-ED46-AF97-F19E88480400}" type="slidenum">
              <a:rPr lang="en-US" smtClean="0"/>
              <a:t>‹#›</a:t>
            </a:fld>
            <a:endParaRPr lang="en-US"/>
          </a:p>
        </p:txBody>
      </p:sp>
    </p:spTree>
    <p:extLst>
      <p:ext uri="{BB962C8B-B14F-4D97-AF65-F5344CB8AC3E}">
        <p14:creationId xmlns:p14="http://schemas.microsoft.com/office/powerpoint/2010/main" val="4438051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EDED364-BD50-CB37-DEB2-A8B9405A1797}"/>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F7A8632-8E0E-55F9-0112-8E334901FC9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D9293BC-6563-0566-D41A-3B10671AA2D1}"/>
              </a:ext>
            </a:extLst>
          </p:cNvPr>
          <p:cNvSpPr>
            <a:spLocks noGrp="1"/>
          </p:cNvSpPr>
          <p:nvPr>
            <p:ph type="dt" sz="half" idx="10"/>
          </p:nvPr>
        </p:nvSpPr>
        <p:spPr/>
        <p:txBody>
          <a:bodyPr/>
          <a:lstStyle/>
          <a:p>
            <a:fld id="{C93F1CA5-4DE1-B141-8B2A-BDBDBDFE8973}" type="datetimeFigureOut">
              <a:rPr lang="en-US" smtClean="0"/>
              <a:t>11/3/23</a:t>
            </a:fld>
            <a:endParaRPr lang="en-US"/>
          </a:p>
        </p:txBody>
      </p:sp>
      <p:sp>
        <p:nvSpPr>
          <p:cNvPr id="5" name="Footer Placeholder 4">
            <a:extLst>
              <a:ext uri="{FF2B5EF4-FFF2-40B4-BE49-F238E27FC236}">
                <a16:creationId xmlns:a16="http://schemas.microsoft.com/office/drawing/2014/main" id="{AA8A868E-9FBC-2C6F-8D19-FAB318DE74B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DA50EC-C149-78F7-181C-EA5763607A5A}"/>
              </a:ext>
            </a:extLst>
          </p:cNvPr>
          <p:cNvSpPr>
            <a:spLocks noGrp="1"/>
          </p:cNvSpPr>
          <p:nvPr>
            <p:ph type="sldNum" sz="quarter" idx="12"/>
          </p:nvPr>
        </p:nvSpPr>
        <p:spPr/>
        <p:txBody>
          <a:bodyPr/>
          <a:lstStyle/>
          <a:p>
            <a:fld id="{5AAF37B5-2562-ED46-AF97-F19E88480400}" type="slidenum">
              <a:rPr lang="en-US" smtClean="0"/>
              <a:t>‹#›</a:t>
            </a:fld>
            <a:endParaRPr lang="en-US"/>
          </a:p>
        </p:txBody>
      </p:sp>
    </p:spTree>
    <p:extLst>
      <p:ext uri="{BB962C8B-B14F-4D97-AF65-F5344CB8AC3E}">
        <p14:creationId xmlns:p14="http://schemas.microsoft.com/office/powerpoint/2010/main" val="8305940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6">
                <a:lumMod val="60000"/>
                <a:lumOff val="40000"/>
              </a:schemeClr>
            </a:gs>
            <a:gs pos="52000">
              <a:schemeClr val="accent1">
                <a:lumMod val="45000"/>
                <a:lumOff val="55000"/>
              </a:schemeClr>
            </a:gs>
            <a:gs pos="100000">
              <a:schemeClr val="accent1">
                <a:lumMod val="60000"/>
                <a:lumOff val="40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B9D4E0A-E72F-3A2A-48C6-54FCFA720D7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6AD4905-994A-7698-C4D6-83FFC3F7C94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D4E6CF5-C049-BEEC-86A4-7B925248E85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93F1CA5-4DE1-B141-8B2A-BDBDBDFE8973}" type="datetimeFigureOut">
              <a:rPr lang="en-US" smtClean="0"/>
              <a:t>11/3/23</a:t>
            </a:fld>
            <a:endParaRPr lang="en-US"/>
          </a:p>
        </p:txBody>
      </p:sp>
      <p:sp>
        <p:nvSpPr>
          <p:cNvPr id="5" name="Footer Placeholder 4">
            <a:extLst>
              <a:ext uri="{FF2B5EF4-FFF2-40B4-BE49-F238E27FC236}">
                <a16:creationId xmlns:a16="http://schemas.microsoft.com/office/drawing/2014/main" id="{0940D3B7-647E-B339-BC5B-7E151413CD7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104F8A3-806A-915D-63D0-472CE844195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AAF37B5-2562-ED46-AF97-F19E88480400}" type="slidenum">
              <a:rPr lang="en-US" smtClean="0"/>
              <a:t>‹#›</a:t>
            </a:fld>
            <a:endParaRPr lang="en-US"/>
          </a:p>
        </p:txBody>
      </p:sp>
    </p:spTree>
    <p:extLst>
      <p:ext uri="{BB962C8B-B14F-4D97-AF65-F5344CB8AC3E}">
        <p14:creationId xmlns:p14="http://schemas.microsoft.com/office/powerpoint/2010/main" val="25871590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4.jpe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5.mov"/><Relationship Id="rId1" Type="http://schemas.microsoft.com/office/2007/relationships/media" Target="../media/media5.mov"/><Relationship Id="rId5" Type="http://schemas.openxmlformats.org/officeDocument/2006/relationships/image" Target="../media/image6.png"/><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6.mov"/><Relationship Id="rId1" Type="http://schemas.microsoft.com/office/2007/relationships/media" Target="../media/media6.mov"/><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B87C619C-EBAB-488E-96B9-153AA4C9B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Freeform: Shape 1034">
            <a:extLst>
              <a:ext uri="{FF2B5EF4-FFF2-40B4-BE49-F238E27FC236}">
                <a16:creationId xmlns:a16="http://schemas.microsoft.com/office/drawing/2014/main" id="{130DA1C1-36FD-41D8-9826-EE797BF39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53312" cy="6858000"/>
          </a:xfrm>
          <a:custGeom>
            <a:avLst/>
            <a:gdLst>
              <a:gd name="connsiteX0" fmla="*/ 0 w 7433452"/>
              <a:gd name="connsiteY0" fmla="*/ 0 h 6858000"/>
              <a:gd name="connsiteX1" fmla="*/ 1592736 w 7433452"/>
              <a:gd name="connsiteY1" fmla="*/ 0 h 6858000"/>
              <a:gd name="connsiteX2" fmla="*/ 2171700 w 7433452"/>
              <a:gd name="connsiteY2" fmla="*/ 0 h 6858000"/>
              <a:gd name="connsiteX3" fmla="*/ 2762696 w 7433452"/>
              <a:gd name="connsiteY3" fmla="*/ 0 h 6858000"/>
              <a:gd name="connsiteX4" fmla="*/ 2829254 w 7433452"/>
              <a:gd name="connsiteY4" fmla="*/ 0 h 6858000"/>
              <a:gd name="connsiteX5" fmla="*/ 7415310 w 7433452"/>
              <a:gd name="connsiteY5" fmla="*/ 0 h 6858000"/>
              <a:gd name="connsiteX6" fmla="*/ 7405703 w 7433452"/>
              <a:gd name="connsiteY6" fmla="*/ 94814 h 6858000"/>
              <a:gd name="connsiteX7" fmla="*/ 7410754 w 7433452"/>
              <a:gd name="connsiteY7" fmla="*/ 421796 h 6858000"/>
              <a:gd name="connsiteX8" fmla="*/ 7414688 w 7433452"/>
              <a:gd name="connsiteY8" fmla="*/ 812192 h 6858000"/>
              <a:gd name="connsiteX9" fmla="*/ 7395017 w 7433452"/>
              <a:gd name="connsiteY9" fmla="*/ 1113642 h 6858000"/>
              <a:gd name="connsiteX10" fmla="*/ 7422810 w 7433452"/>
              <a:gd name="connsiteY10" fmla="*/ 1796708 h 6858000"/>
              <a:gd name="connsiteX11" fmla="*/ 7421161 w 7433452"/>
              <a:gd name="connsiteY11" fmla="*/ 2327333 h 6858000"/>
              <a:gd name="connsiteX12" fmla="*/ 7412023 w 7433452"/>
              <a:gd name="connsiteY12" fmla="*/ 2784280 h 6858000"/>
              <a:gd name="connsiteX13" fmla="*/ 7417480 w 7433452"/>
              <a:gd name="connsiteY13" fmla="*/ 2985458 h 6858000"/>
              <a:gd name="connsiteX14" fmla="*/ 7403774 w 7433452"/>
              <a:gd name="connsiteY14" fmla="*/ 3531096 h 6858000"/>
              <a:gd name="connsiteX15" fmla="*/ 7414307 w 7433452"/>
              <a:gd name="connsiteY15" fmla="*/ 4336830 h 6858000"/>
              <a:gd name="connsiteX16" fmla="*/ 7413419 w 7433452"/>
              <a:gd name="connsiteY16" fmla="*/ 5026893 h 6858000"/>
              <a:gd name="connsiteX17" fmla="*/ 7417734 w 7433452"/>
              <a:gd name="connsiteY17" fmla="*/ 5252632 h 6858000"/>
              <a:gd name="connsiteX18" fmla="*/ 7417734 w 7433452"/>
              <a:gd name="connsiteY18" fmla="*/ 5466282 h 6858000"/>
              <a:gd name="connsiteX19" fmla="*/ 7379659 w 7433452"/>
              <a:gd name="connsiteY19" fmla="*/ 6121225 h 6858000"/>
              <a:gd name="connsiteX20" fmla="*/ 7395115 w 7433452"/>
              <a:gd name="connsiteY20" fmla="*/ 6708907 h 6858000"/>
              <a:gd name="connsiteX21" fmla="*/ 7412408 w 7433452"/>
              <a:gd name="connsiteY21" fmla="*/ 6858000 h 6858000"/>
              <a:gd name="connsiteX22" fmla="*/ 2829254 w 7433452"/>
              <a:gd name="connsiteY22" fmla="*/ 6858000 h 6858000"/>
              <a:gd name="connsiteX23" fmla="*/ 2762696 w 7433452"/>
              <a:gd name="connsiteY23" fmla="*/ 6858000 h 6858000"/>
              <a:gd name="connsiteX24" fmla="*/ 2171700 w 7433452"/>
              <a:gd name="connsiteY24" fmla="*/ 6858000 h 6858000"/>
              <a:gd name="connsiteX25" fmla="*/ 1592736 w 7433452"/>
              <a:gd name="connsiteY25" fmla="*/ 6858000 h 6858000"/>
              <a:gd name="connsiteX26" fmla="*/ 0 w 7433452"/>
              <a:gd name="connsiteY2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433452" h="6858000">
                <a:moveTo>
                  <a:pt x="0" y="0"/>
                </a:moveTo>
                <a:lnTo>
                  <a:pt x="1592736" y="0"/>
                </a:lnTo>
                <a:lnTo>
                  <a:pt x="2171700" y="0"/>
                </a:lnTo>
                <a:lnTo>
                  <a:pt x="2762696" y="0"/>
                </a:lnTo>
                <a:lnTo>
                  <a:pt x="2829254" y="0"/>
                </a:lnTo>
                <a:lnTo>
                  <a:pt x="7415310" y="0"/>
                </a:lnTo>
                <a:lnTo>
                  <a:pt x="7405703" y="94814"/>
                </a:lnTo>
                <a:cubicBezTo>
                  <a:pt x="7398856" y="203629"/>
                  <a:pt x="7403520" y="312712"/>
                  <a:pt x="7410754" y="421796"/>
                </a:cubicBezTo>
                <a:cubicBezTo>
                  <a:pt x="7421580" y="551656"/>
                  <a:pt x="7422900" y="682144"/>
                  <a:pt x="7414688" y="812192"/>
                </a:cubicBezTo>
                <a:cubicBezTo>
                  <a:pt x="7406693" y="912591"/>
                  <a:pt x="7397682" y="1012988"/>
                  <a:pt x="7395017" y="1113642"/>
                </a:cubicBezTo>
                <a:cubicBezTo>
                  <a:pt x="7388670" y="1342689"/>
                  <a:pt x="7407708" y="1569316"/>
                  <a:pt x="7422810" y="1796708"/>
                </a:cubicBezTo>
                <a:cubicBezTo>
                  <a:pt x="7434487" y="1973710"/>
                  <a:pt x="7439944" y="2150457"/>
                  <a:pt x="7421161" y="2327333"/>
                </a:cubicBezTo>
                <a:cubicBezTo>
                  <a:pt x="7405170" y="2479266"/>
                  <a:pt x="7396793" y="2631453"/>
                  <a:pt x="7412023" y="2784280"/>
                </a:cubicBezTo>
                <a:cubicBezTo>
                  <a:pt x="7418749" y="2851085"/>
                  <a:pt x="7425984" y="2918653"/>
                  <a:pt x="7417480" y="2985458"/>
                </a:cubicBezTo>
                <a:cubicBezTo>
                  <a:pt x="7394508" y="3167039"/>
                  <a:pt x="7398063" y="3349132"/>
                  <a:pt x="7403774" y="3531096"/>
                </a:cubicBezTo>
                <a:cubicBezTo>
                  <a:pt x="7412277" y="3799715"/>
                  <a:pt x="7426364" y="4067954"/>
                  <a:pt x="7414307" y="4336830"/>
                </a:cubicBezTo>
                <a:cubicBezTo>
                  <a:pt x="7404027" y="4566639"/>
                  <a:pt x="7420653" y="4796831"/>
                  <a:pt x="7413419" y="5026893"/>
                </a:cubicBezTo>
                <a:cubicBezTo>
                  <a:pt x="7410982" y="5102162"/>
                  <a:pt x="7412429" y="5177504"/>
                  <a:pt x="7417734" y="5252632"/>
                </a:cubicBezTo>
                <a:cubicBezTo>
                  <a:pt x="7424271" y="5323700"/>
                  <a:pt x="7424271" y="5395213"/>
                  <a:pt x="7417734" y="5466282"/>
                </a:cubicBezTo>
                <a:cubicBezTo>
                  <a:pt x="7393239" y="5683875"/>
                  <a:pt x="7383214" y="5902486"/>
                  <a:pt x="7379659" y="6121225"/>
                </a:cubicBezTo>
                <a:cubicBezTo>
                  <a:pt x="7376423" y="6317442"/>
                  <a:pt x="7378041" y="6513586"/>
                  <a:pt x="7395115" y="6708907"/>
                </a:cubicBezTo>
                <a:lnTo>
                  <a:pt x="7412408" y="6858000"/>
                </a:lnTo>
                <a:lnTo>
                  <a:pt x="2829254" y="6858000"/>
                </a:lnTo>
                <a:lnTo>
                  <a:pt x="2762696" y="6858000"/>
                </a:lnTo>
                <a:lnTo>
                  <a:pt x="2171700" y="6858000"/>
                </a:lnTo>
                <a:lnTo>
                  <a:pt x="159273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B0BFF0D-99C0-D47B-F11B-7308E8C28353}"/>
              </a:ext>
            </a:extLst>
          </p:cNvPr>
          <p:cNvSpPr>
            <a:spLocks noGrp="1"/>
          </p:cNvSpPr>
          <p:nvPr>
            <p:ph type="ctrTitle"/>
          </p:nvPr>
        </p:nvSpPr>
        <p:spPr>
          <a:xfrm>
            <a:off x="838200" y="484632"/>
            <a:ext cx="6081713" cy="3566160"/>
          </a:xfrm>
        </p:spPr>
        <p:txBody>
          <a:bodyPr>
            <a:normAutofit/>
          </a:bodyPr>
          <a:lstStyle/>
          <a:p>
            <a:pPr algn="l"/>
            <a:r>
              <a:rPr lang="en-US" sz="6100" dirty="0">
                <a:solidFill>
                  <a:srgbClr val="FFFFFF"/>
                </a:solidFill>
                <a:latin typeface="Berlin Sans FB" panose="020F0502020204030204" pitchFamily="34" charset="0"/>
                <a:cs typeface="Berlin Sans FB" panose="020F0502020204030204" pitchFamily="34" charset="0"/>
              </a:rPr>
              <a:t>The importance of resilience, health and wellbeing</a:t>
            </a:r>
          </a:p>
        </p:txBody>
      </p:sp>
      <p:sp>
        <p:nvSpPr>
          <p:cNvPr id="3" name="Subtitle 2">
            <a:extLst>
              <a:ext uri="{FF2B5EF4-FFF2-40B4-BE49-F238E27FC236}">
                <a16:creationId xmlns:a16="http://schemas.microsoft.com/office/drawing/2014/main" id="{C26629AE-5C4E-C056-654E-668F52AFCF51}"/>
              </a:ext>
            </a:extLst>
          </p:cNvPr>
          <p:cNvSpPr>
            <a:spLocks noGrp="1"/>
          </p:cNvSpPr>
          <p:nvPr>
            <p:ph type="subTitle" idx="1"/>
          </p:nvPr>
        </p:nvSpPr>
        <p:spPr>
          <a:xfrm>
            <a:off x="838200" y="4480560"/>
            <a:ext cx="6081713" cy="1572768"/>
          </a:xfrm>
        </p:spPr>
        <p:txBody>
          <a:bodyPr>
            <a:normAutofit/>
          </a:bodyPr>
          <a:lstStyle/>
          <a:p>
            <a:pPr algn="l"/>
            <a:r>
              <a:rPr lang="en-US">
                <a:solidFill>
                  <a:srgbClr val="FFFFFF"/>
                </a:solidFill>
              </a:rPr>
              <a:t>As a university student</a:t>
            </a:r>
          </a:p>
        </p:txBody>
      </p:sp>
      <p:pic>
        <p:nvPicPr>
          <p:cNvPr id="1026" name="Picture 2" descr="University of Wales Trinity Saint David - myday">
            <a:extLst>
              <a:ext uri="{FF2B5EF4-FFF2-40B4-BE49-F238E27FC236}">
                <a16:creationId xmlns:a16="http://schemas.microsoft.com/office/drawing/2014/main" id="{ECEF6400-5E19-6B0D-46FA-1C8C3AD45F2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9846"/>
          <a:stretch/>
        </p:blipFill>
        <p:spPr bwMode="auto">
          <a:xfrm>
            <a:off x="7907654" y="946586"/>
            <a:ext cx="3931920" cy="1577796"/>
          </a:xfrm>
          <a:prstGeom prst="rect">
            <a:avLst/>
          </a:prstGeom>
          <a:noFill/>
          <a:extLst>
            <a:ext uri="{909E8E84-426E-40DD-AFC4-6F175D3DCCD1}">
              <a14:hiddenFill xmlns:a14="http://schemas.microsoft.com/office/drawing/2010/main">
                <a:solidFill>
                  <a:srgbClr val="FFFFFF"/>
                </a:solidFill>
              </a14:hiddenFill>
            </a:ext>
          </a:extLst>
        </p:spPr>
      </p:pic>
      <p:sp>
        <p:nvSpPr>
          <p:cNvPr id="1037" name="sketch line">
            <a:extLst>
              <a:ext uri="{FF2B5EF4-FFF2-40B4-BE49-F238E27FC236}">
                <a16:creationId xmlns:a16="http://schemas.microsoft.com/office/drawing/2014/main" id="{35BC54F7-1315-4D6C-9420-A5BF0CDDB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5475" y="4252192"/>
            <a:ext cx="4056549" cy="18288"/>
          </a:xfrm>
          <a:custGeom>
            <a:avLst/>
            <a:gdLst>
              <a:gd name="connsiteX0" fmla="*/ 0 w 4056549"/>
              <a:gd name="connsiteY0" fmla="*/ 0 h 18288"/>
              <a:gd name="connsiteX1" fmla="*/ 676092 w 4056549"/>
              <a:gd name="connsiteY1" fmla="*/ 0 h 18288"/>
              <a:gd name="connsiteX2" fmla="*/ 1271052 w 4056549"/>
              <a:gd name="connsiteY2" fmla="*/ 0 h 18288"/>
              <a:gd name="connsiteX3" fmla="*/ 1947144 w 4056549"/>
              <a:gd name="connsiteY3" fmla="*/ 0 h 18288"/>
              <a:gd name="connsiteX4" fmla="*/ 2501539 w 4056549"/>
              <a:gd name="connsiteY4" fmla="*/ 0 h 18288"/>
              <a:gd name="connsiteX5" fmla="*/ 3137065 w 4056549"/>
              <a:gd name="connsiteY5" fmla="*/ 0 h 18288"/>
              <a:gd name="connsiteX6" fmla="*/ 4056549 w 4056549"/>
              <a:gd name="connsiteY6" fmla="*/ 0 h 18288"/>
              <a:gd name="connsiteX7" fmla="*/ 4056549 w 4056549"/>
              <a:gd name="connsiteY7" fmla="*/ 18288 h 18288"/>
              <a:gd name="connsiteX8" fmla="*/ 3380458 w 4056549"/>
              <a:gd name="connsiteY8" fmla="*/ 18288 h 18288"/>
              <a:gd name="connsiteX9" fmla="*/ 2663801 w 4056549"/>
              <a:gd name="connsiteY9" fmla="*/ 18288 h 18288"/>
              <a:gd name="connsiteX10" fmla="*/ 2068840 w 4056549"/>
              <a:gd name="connsiteY10" fmla="*/ 18288 h 18288"/>
              <a:gd name="connsiteX11" fmla="*/ 1311618 w 4056549"/>
              <a:gd name="connsiteY11" fmla="*/ 18288 h 18288"/>
              <a:gd name="connsiteX12" fmla="*/ 716657 w 4056549"/>
              <a:gd name="connsiteY12" fmla="*/ 18288 h 18288"/>
              <a:gd name="connsiteX13" fmla="*/ 0 w 4056549"/>
              <a:gd name="connsiteY13" fmla="*/ 18288 h 18288"/>
              <a:gd name="connsiteX14" fmla="*/ 0 w 4056549"/>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056549" h="18288" fill="none" extrusionOk="0">
                <a:moveTo>
                  <a:pt x="0" y="0"/>
                </a:moveTo>
                <a:cubicBezTo>
                  <a:pt x="324395" y="-12272"/>
                  <a:pt x="437185" y="20747"/>
                  <a:pt x="676092" y="0"/>
                </a:cubicBezTo>
                <a:cubicBezTo>
                  <a:pt x="914999" y="-20747"/>
                  <a:pt x="980886" y="20074"/>
                  <a:pt x="1271052" y="0"/>
                </a:cubicBezTo>
                <a:cubicBezTo>
                  <a:pt x="1561218" y="-20074"/>
                  <a:pt x="1609815" y="19965"/>
                  <a:pt x="1947144" y="0"/>
                </a:cubicBezTo>
                <a:cubicBezTo>
                  <a:pt x="2284473" y="-19965"/>
                  <a:pt x="2317816" y="-23682"/>
                  <a:pt x="2501539" y="0"/>
                </a:cubicBezTo>
                <a:cubicBezTo>
                  <a:pt x="2685262" y="23682"/>
                  <a:pt x="2879461" y="12712"/>
                  <a:pt x="3137065" y="0"/>
                </a:cubicBezTo>
                <a:cubicBezTo>
                  <a:pt x="3394669" y="-12712"/>
                  <a:pt x="3618306" y="-41742"/>
                  <a:pt x="4056549" y="0"/>
                </a:cubicBezTo>
                <a:cubicBezTo>
                  <a:pt x="4056201" y="6465"/>
                  <a:pt x="4056979" y="10922"/>
                  <a:pt x="4056549" y="18288"/>
                </a:cubicBezTo>
                <a:cubicBezTo>
                  <a:pt x="3807729" y="-7540"/>
                  <a:pt x="3536237" y="12619"/>
                  <a:pt x="3380458" y="18288"/>
                </a:cubicBezTo>
                <a:cubicBezTo>
                  <a:pt x="3224679" y="23957"/>
                  <a:pt x="2967497" y="23368"/>
                  <a:pt x="2663801" y="18288"/>
                </a:cubicBezTo>
                <a:cubicBezTo>
                  <a:pt x="2360105" y="13208"/>
                  <a:pt x="2359716" y="-8821"/>
                  <a:pt x="2068840" y="18288"/>
                </a:cubicBezTo>
                <a:cubicBezTo>
                  <a:pt x="1777964" y="45397"/>
                  <a:pt x="1641909" y="31681"/>
                  <a:pt x="1311618" y="18288"/>
                </a:cubicBezTo>
                <a:cubicBezTo>
                  <a:pt x="981327" y="4895"/>
                  <a:pt x="990410" y="11155"/>
                  <a:pt x="716657" y="18288"/>
                </a:cubicBezTo>
                <a:cubicBezTo>
                  <a:pt x="442904" y="25421"/>
                  <a:pt x="330722" y="13665"/>
                  <a:pt x="0" y="18288"/>
                </a:cubicBezTo>
                <a:cubicBezTo>
                  <a:pt x="75" y="12069"/>
                  <a:pt x="515" y="5650"/>
                  <a:pt x="0" y="0"/>
                </a:cubicBezTo>
                <a:close/>
              </a:path>
              <a:path w="4056549" h="18288" stroke="0" extrusionOk="0">
                <a:moveTo>
                  <a:pt x="0" y="0"/>
                </a:moveTo>
                <a:cubicBezTo>
                  <a:pt x="175099" y="13469"/>
                  <a:pt x="459673" y="14529"/>
                  <a:pt x="594961" y="0"/>
                </a:cubicBezTo>
                <a:cubicBezTo>
                  <a:pt x="730249" y="-14529"/>
                  <a:pt x="873178" y="22015"/>
                  <a:pt x="1149356" y="0"/>
                </a:cubicBezTo>
                <a:cubicBezTo>
                  <a:pt x="1425534" y="-22015"/>
                  <a:pt x="1498871" y="-21513"/>
                  <a:pt x="1744316" y="0"/>
                </a:cubicBezTo>
                <a:cubicBezTo>
                  <a:pt x="1989761" y="21513"/>
                  <a:pt x="2112991" y="-46"/>
                  <a:pt x="2420408" y="0"/>
                </a:cubicBezTo>
                <a:cubicBezTo>
                  <a:pt x="2727825" y="46"/>
                  <a:pt x="2880256" y="-10040"/>
                  <a:pt x="3137065" y="0"/>
                </a:cubicBezTo>
                <a:cubicBezTo>
                  <a:pt x="3393874" y="10040"/>
                  <a:pt x="3704325" y="-6685"/>
                  <a:pt x="4056549" y="0"/>
                </a:cubicBezTo>
                <a:cubicBezTo>
                  <a:pt x="4055732" y="6895"/>
                  <a:pt x="4055770" y="11206"/>
                  <a:pt x="4056549" y="18288"/>
                </a:cubicBezTo>
                <a:cubicBezTo>
                  <a:pt x="3812770" y="11959"/>
                  <a:pt x="3533996" y="-5717"/>
                  <a:pt x="3299327" y="18288"/>
                </a:cubicBezTo>
                <a:cubicBezTo>
                  <a:pt x="3064658" y="42293"/>
                  <a:pt x="2940381" y="24492"/>
                  <a:pt x="2744931" y="18288"/>
                </a:cubicBezTo>
                <a:cubicBezTo>
                  <a:pt x="2549481" y="12084"/>
                  <a:pt x="2252169" y="51841"/>
                  <a:pt x="1987709" y="18288"/>
                </a:cubicBezTo>
                <a:cubicBezTo>
                  <a:pt x="1723249" y="-15265"/>
                  <a:pt x="1438946" y="3423"/>
                  <a:pt x="1230487" y="18288"/>
                </a:cubicBezTo>
                <a:cubicBezTo>
                  <a:pt x="1022028" y="33153"/>
                  <a:pt x="795957" y="18596"/>
                  <a:pt x="676092" y="18288"/>
                </a:cubicBezTo>
                <a:cubicBezTo>
                  <a:pt x="556227" y="17980"/>
                  <a:pt x="334853" y="39451"/>
                  <a:pt x="0" y="18288"/>
                </a:cubicBezTo>
                <a:cubicBezTo>
                  <a:pt x="95" y="14343"/>
                  <a:pt x="742" y="6860"/>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Health &amp; Wellbeing">
            <a:extLst>
              <a:ext uri="{FF2B5EF4-FFF2-40B4-BE49-F238E27FC236}">
                <a16:creationId xmlns:a16="http://schemas.microsoft.com/office/drawing/2014/main" id="{E6FE5859-3575-5F83-1966-05D2F82BEE71}"/>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7907654" y="4214428"/>
            <a:ext cx="3931920" cy="137980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AE103AC-79BD-9086-B1D1-9F62936735E9}"/>
              </a:ext>
            </a:extLst>
          </p:cNvPr>
          <p:cNvSpPr txBox="1"/>
          <p:nvPr/>
        </p:nvSpPr>
        <p:spPr>
          <a:xfrm>
            <a:off x="838200" y="5306268"/>
            <a:ext cx="2191657" cy="646331"/>
          </a:xfrm>
          <a:prstGeom prst="rect">
            <a:avLst/>
          </a:prstGeom>
          <a:noFill/>
        </p:spPr>
        <p:txBody>
          <a:bodyPr wrap="square" rtlCol="0">
            <a:spAutoFit/>
          </a:bodyPr>
          <a:lstStyle/>
          <a:p>
            <a:r>
              <a:rPr lang="en-US" dirty="0"/>
              <a:t>Ethan Davies</a:t>
            </a:r>
          </a:p>
          <a:p>
            <a:r>
              <a:rPr lang="en-US" dirty="0"/>
              <a:t>2119924 </a:t>
            </a:r>
          </a:p>
        </p:txBody>
      </p:sp>
      <p:pic>
        <p:nvPicPr>
          <p:cNvPr id="5" name="Audio Recording 2 Nov 2023 at 19:31:54">
            <a:hlinkClick r:id="" action="ppaction://media"/>
            <a:extLst>
              <a:ext uri="{FF2B5EF4-FFF2-40B4-BE49-F238E27FC236}">
                <a16:creationId xmlns:a16="http://schemas.microsoft.com/office/drawing/2014/main" id="{F3F40E8E-E915-CFE1-B3FC-6249F230968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394715" y="4904329"/>
            <a:ext cx="1791898" cy="1791898"/>
          </a:xfrm>
          <a:prstGeom prst="rect">
            <a:avLst/>
          </a:prstGeom>
        </p:spPr>
      </p:pic>
    </p:spTree>
    <p:extLst>
      <p:ext uri="{BB962C8B-B14F-4D97-AF65-F5344CB8AC3E}">
        <p14:creationId xmlns:p14="http://schemas.microsoft.com/office/powerpoint/2010/main" val="253136876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0880" fill="hold"/>
                                        <p:tgtEl>
                                          <p:spTgt spid="5"/>
                                        </p:tgtEl>
                                      </p:cBhvr>
                                    </p:cmd>
                                  </p:childTnLst>
                                </p:cTn>
                              </p:par>
                            </p:childTnLst>
                          </p:cTn>
                        </p:par>
                      </p:childTnLst>
                    </p:cTn>
                  </p:par>
                  <p:par>
                    <p:cTn id="11" fill="hold">
                      <p:stCondLst>
                        <p:cond delay="indefinite"/>
                      </p:stCondLst>
                      <p:childTnLst>
                        <p:par>
                          <p:cTn id="12" fill="hold">
                            <p:stCondLst>
                              <p:cond delay="0"/>
                            </p:stCondLst>
                            <p:childTnLst>
                              <p:par>
                                <p:cTn id="13" presetID="1" presetClass="emph" presetSubtype="2" fill="hold" nodeType="clickEffect">
                                  <p:stCondLst>
                                    <p:cond delay="0"/>
                                  </p:stCondLst>
                                  <p:childTnLst>
                                    <p:animClr clrSpc="rgb" dir="cw">
                                      <p:cBhvr>
                                        <p:cTn id="14" dur="2000" fill="hold"/>
                                        <p:tgtEl>
                                          <p:spTgt spid="2"/>
                                        </p:tgtEl>
                                        <p:attrNameLst>
                                          <p:attrName>fillcolor</p:attrName>
                                        </p:attrNameLst>
                                      </p:cBhvr>
                                      <p:to>
                                        <a:schemeClr val="accent2"/>
                                      </p:to>
                                    </p:animClr>
                                    <p:set>
                                      <p:cBhvr>
                                        <p:cTn id="15" dur="2000" fill="hold"/>
                                        <p:tgtEl>
                                          <p:spTgt spid="2"/>
                                        </p:tgtEl>
                                        <p:attrNameLst>
                                          <p:attrName>fill.type</p:attrName>
                                        </p:attrNameLst>
                                      </p:cBhvr>
                                      <p:to>
                                        <p:strVal val="solid"/>
                                      </p:to>
                                    </p:set>
                                    <p:set>
                                      <p:cBhvr>
                                        <p:cTn id="16" dur="2000" fill="hold"/>
                                        <p:tgtEl>
                                          <p:spTgt spid="2"/>
                                        </p:tgtEl>
                                        <p:attrNameLst>
                                          <p:attrName>fill.on</p:attrName>
                                        </p:attrNameLst>
                                      </p:cBhvr>
                                      <p:to>
                                        <p:strVal val="true"/>
                                      </p:to>
                                    </p:set>
                                  </p:childTnLst>
                                </p:cTn>
                              </p:par>
                            </p:childTnLst>
                          </p:cTn>
                        </p:par>
                      </p:childTnLst>
                    </p:cTn>
                  </p:par>
                  <p:par>
                    <p:cTn id="17" fill="hold">
                      <p:stCondLst>
                        <p:cond delay="indefinite"/>
                      </p:stCondLst>
                      <p:childTnLst>
                        <p:par>
                          <p:cTn id="18" fill="hold">
                            <p:stCondLst>
                              <p:cond delay="0"/>
                            </p:stCondLst>
                            <p:childTnLst>
                              <p:par>
                                <p:cTn id="19" presetID="8" presetClass="emph" presetSubtype="0" fill="hold" nodeType="clickEffect">
                                  <p:stCondLst>
                                    <p:cond delay="0"/>
                                  </p:stCondLst>
                                  <p:childTnLst>
                                    <p:animRot by="21600000">
                                      <p:cBhvr>
                                        <p:cTn id="20" dur="2000" fill="hold"/>
                                        <p:tgtEl>
                                          <p:spTgt spid="4"/>
                                        </p:tgtEl>
                                        <p:attrNameLst>
                                          <p:attrName>r</p:attrName>
                                        </p:attrNameLst>
                                      </p:cBhvr>
                                    </p:animRot>
                                  </p:childTnLst>
                                </p:cTn>
                              </p:par>
                            </p:childTnLst>
                          </p:cTn>
                        </p:par>
                      </p:childTnLst>
                    </p:cTn>
                  </p:par>
                  <p:par>
                    <p:cTn id="21" fill="hold">
                      <p:stCondLst>
                        <p:cond delay="indefinite"/>
                      </p:stCondLst>
                      <p:childTnLst>
                        <p:par>
                          <p:cTn id="22" fill="hold">
                            <p:stCondLst>
                              <p:cond delay="0"/>
                            </p:stCondLst>
                            <p:childTnLst>
                              <p:par>
                                <p:cTn id="23" presetID="9" presetClass="emph" presetSubtype="0" nodeType="clickEffect">
                                  <p:stCondLst>
                                    <p:cond delay="0"/>
                                  </p:stCondLst>
                                  <p:childTnLst>
                                    <p:set>
                                      <p:cBhvr>
                                        <p:cTn id="24" dur="indefinite"/>
                                        <p:tgtEl>
                                          <p:spTgt spid="1028"/>
                                        </p:tgtEl>
                                        <p:attrNameLst>
                                          <p:attrName>style.opacity</p:attrName>
                                        </p:attrNameLst>
                                      </p:cBhvr>
                                      <p:to>
                                        <p:strVal val="0.5"/>
                                      </p:to>
                                    </p:set>
                                    <p:animEffect filter="image" prLst="opacity: 0.5">
                                      <p:cBhvr rctx="IE">
                                        <p:cTn id="25" dur="indefinite"/>
                                        <p:tgtEl>
                                          <p:spTgt spid="1028"/>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26"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1"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3" name="Oval 12">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5" name="Arc 14">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Rectangle 1">
            <a:extLst>
              <a:ext uri="{FF2B5EF4-FFF2-40B4-BE49-F238E27FC236}">
                <a16:creationId xmlns:a16="http://schemas.microsoft.com/office/drawing/2014/main" id="{5CAC67F9-DCAC-57F2-F0CF-48EDA9944A29}"/>
              </a:ext>
            </a:extLst>
          </p:cNvPr>
          <p:cNvSpPr/>
          <p:nvPr/>
        </p:nvSpPr>
        <p:spPr>
          <a:xfrm>
            <a:off x="3708987" y="675247"/>
            <a:ext cx="4115364" cy="876234"/>
          </a:xfrm>
          <a:prstGeom prst="rect">
            <a:avLst/>
          </a:prstGeom>
        </p:spPr>
        <p:txBody>
          <a:bodyPr vert="horz" lIns="91440" tIns="45720" rIns="91440" bIns="45720" rtlCol="0" anchor="b">
            <a:normAutofit lnSpcReduction="10000"/>
          </a:bodyPr>
          <a:lstStyle/>
          <a:p>
            <a:pPr algn="r">
              <a:lnSpc>
                <a:spcPct val="90000"/>
              </a:lnSpc>
              <a:spcBef>
                <a:spcPct val="0"/>
              </a:spcBef>
              <a:spcAft>
                <a:spcPts val="600"/>
              </a:spcAft>
            </a:pPr>
            <a:r>
              <a:rPr lang="en-US" sz="6000" dirty="0">
                <a:ln w="0"/>
                <a:effectLst>
                  <a:outerShdw blurRad="38100" dist="19050" dir="2700000" algn="tl" rotWithShape="0">
                    <a:schemeClr val="dk1">
                      <a:alpha val="40000"/>
                    </a:schemeClr>
                  </a:outerShdw>
                </a:effectLst>
                <a:latin typeface="+mj-lt"/>
                <a:ea typeface="+mj-ea"/>
                <a:cs typeface="+mj-cs"/>
              </a:rPr>
              <a:t>I</a:t>
            </a:r>
            <a:r>
              <a:rPr lang="en-US" sz="6000" kern="1200" dirty="0">
                <a:ln w="0"/>
                <a:solidFill>
                  <a:schemeClr val="tx1"/>
                </a:solidFill>
                <a:effectLst>
                  <a:outerShdw blurRad="38100" dist="19050" dir="2700000" algn="tl" rotWithShape="0">
                    <a:schemeClr val="dk1">
                      <a:alpha val="40000"/>
                    </a:schemeClr>
                  </a:outerShdw>
                </a:effectLst>
                <a:latin typeface="+mj-lt"/>
                <a:ea typeface="+mj-ea"/>
                <a:cs typeface="+mj-cs"/>
              </a:rPr>
              <a:t>ntroduction</a:t>
            </a:r>
            <a:endParaRPr lang="en-US" sz="6000" b="0" kern="1200" cap="none" spc="0" dirty="0">
              <a:ln w="0"/>
              <a:solidFill>
                <a:schemeClr val="tx1"/>
              </a:solidFill>
              <a:effectLst>
                <a:outerShdw blurRad="38100" dist="19050" dir="2700000" algn="tl" rotWithShape="0">
                  <a:schemeClr val="dk1">
                    <a:alpha val="40000"/>
                  </a:schemeClr>
                </a:outerShdw>
              </a:effectLst>
              <a:latin typeface="+mj-lt"/>
              <a:ea typeface="+mj-ea"/>
              <a:cs typeface="+mj-cs"/>
            </a:endParaRPr>
          </a:p>
        </p:txBody>
      </p:sp>
      <p:sp>
        <p:nvSpPr>
          <p:cNvPr id="3" name="TextBox 2">
            <a:extLst>
              <a:ext uri="{FF2B5EF4-FFF2-40B4-BE49-F238E27FC236}">
                <a16:creationId xmlns:a16="http://schemas.microsoft.com/office/drawing/2014/main" id="{A6DF0A07-19CB-D6C1-880D-4DE8F4D2CD2F}"/>
              </a:ext>
            </a:extLst>
          </p:cNvPr>
          <p:cNvSpPr txBox="1"/>
          <p:nvPr/>
        </p:nvSpPr>
        <p:spPr>
          <a:xfrm>
            <a:off x="4932947" y="1708484"/>
            <a:ext cx="6996783" cy="3693319"/>
          </a:xfrm>
          <a:prstGeom prst="rect">
            <a:avLst/>
          </a:prstGeom>
          <a:noFill/>
        </p:spPr>
        <p:txBody>
          <a:bodyPr wrap="square" rtlCol="0">
            <a:spAutoFit/>
          </a:bodyPr>
          <a:lstStyle/>
          <a:p>
            <a:r>
              <a:rPr lang="en-US" b="1" dirty="0"/>
              <a:t>Why is resilience, health and wellbeing important in regards to university students?</a:t>
            </a:r>
          </a:p>
          <a:p>
            <a:r>
              <a:rPr lang="en-US" dirty="0"/>
              <a:t>- Plays a role in the foundation of their careers</a:t>
            </a:r>
          </a:p>
          <a:p>
            <a:endParaRPr lang="en-US" dirty="0"/>
          </a:p>
          <a:p>
            <a:r>
              <a:rPr lang="en-US" dirty="0"/>
              <a:t>- Students have dedicated time and finances into their studies so they should have sufficient support</a:t>
            </a:r>
          </a:p>
          <a:p>
            <a:endParaRPr lang="en-US" dirty="0"/>
          </a:p>
          <a:p>
            <a:r>
              <a:rPr lang="en-US" dirty="0"/>
              <a:t>- Most university students have entered university alone; resilience is required to get through the hard transition period</a:t>
            </a:r>
          </a:p>
          <a:p>
            <a:endParaRPr lang="en-US" dirty="0"/>
          </a:p>
          <a:p>
            <a:r>
              <a:rPr lang="en-US" dirty="0"/>
              <a:t>- University is a significant change from other education, and there is a reduced duty of care to provide students with wellbeing support, students are forced to be self-sufficient</a:t>
            </a:r>
          </a:p>
        </p:txBody>
      </p:sp>
      <p:pic>
        <p:nvPicPr>
          <p:cNvPr id="1026" name="Picture 2" descr="Everything You Need To Know About Graduation Etiquette">
            <a:extLst>
              <a:ext uri="{FF2B5EF4-FFF2-40B4-BE49-F238E27FC236}">
                <a16:creationId xmlns:a16="http://schemas.microsoft.com/office/drawing/2014/main" id="{9E3F4CD3-483D-166D-65D8-150A536A0A8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5709" y="4466218"/>
            <a:ext cx="3492500" cy="2336800"/>
          </a:xfrm>
          <a:prstGeom prst="rect">
            <a:avLst/>
          </a:prstGeom>
          <a:noFill/>
          <a:extLst>
            <a:ext uri="{909E8E84-426E-40DD-AFC4-6F175D3DCCD1}">
              <a14:hiddenFill xmlns:a14="http://schemas.microsoft.com/office/drawing/2010/main">
                <a:solidFill>
                  <a:srgbClr val="FFFFFF"/>
                </a:solidFill>
              </a14:hiddenFill>
            </a:ext>
          </a:extLst>
        </p:spPr>
      </p:pic>
      <p:pic>
        <p:nvPicPr>
          <p:cNvPr id="4" name="Audio Recording 2 Nov 2023 at 19:43:51">
            <a:hlinkClick r:id="" action="ppaction://media"/>
            <a:extLst>
              <a:ext uri="{FF2B5EF4-FFF2-40B4-BE49-F238E27FC236}">
                <a16:creationId xmlns:a16="http://schemas.microsoft.com/office/drawing/2014/main" id="{867A4F3C-067C-211F-8955-3A6D98B31C9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187858" y="5521935"/>
            <a:ext cx="812800" cy="812800"/>
          </a:xfrm>
          <a:prstGeom prst="rect">
            <a:avLst/>
          </a:prstGeom>
          <a:solidFill>
            <a:schemeClr val="tx1"/>
          </a:solidFill>
        </p:spPr>
      </p:pic>
    </p:spTree>
    <p:extLst>
      <p:ext uri="{BB962C8B-B14F-4D97-AF65-F5344CB8AC3E}">
        <p14:creationId xmlns:p14="http://schemas.microsoft.com/office/powerpoint/2010/main" val="105820775"/>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500" fill="hold"/>
                                        <p:tgtEl>
                                          <p:spTgt spid="3"/>
                                        </p:tgtEl>
                                        <p:attrNameLst>
                                          <p:attrName>ppt_x</p:attrName>
                                        </p:attrNameLst>
                                      </p:cBhvr>
                                      <p:tavLst>
                                        <p:tav tm="0">
                                          <p:val>
                                            <p:strVal val="#ppt_x"/>
                                          </p:val>
                                        </p:tav>
                                        <p:tav tm="100000">
                                          <p:val>
                                            <p:strVal val="#ppt_x"/>
                                          </p:val>
                                        </p:tav>
                                      </p:tavLst>
                                    </p:anim>
                                    <p:anim calcmode="lin" valueType="num">
                                      <p:cBhvr additive="base">
                                        <p:cTn id="12"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 presetClass="emph" presetSubtype="2" fill="hold" nodeType="clickEffect">
                                  <p:stCondLst>
                                    <p:cond delay="0"/>
                                  </p:stCondLst>
                                  <p:childTnLst>
                                    <p:animClr clrSpc="rgb" dir="cw">
                                      <p:cBhvr>
                                        <p:cTn id="16" dur="2000" fill="hold"/>
                                        <p:tgtEl>
                                          <p:spTgt spid="1026"/>
                                        </p:tgtEl>
                                        <p:attrNameLst>
                                          <p:attrName>fillcolor</p:attrName>
                                        </p:attrNameLst>
                                      </p:cBhvr>
                                      <p:to>
                                        <a:schemeClr val="accent2"/>
                                      </p:to>
                                    </p:animClr>
                                    <p:set>
                                      <p:cBhvr>
                                        <p:cTn id="17" dur="2000" fill="hold"/>
                                        <p:tgtEl>
                                          <p:spTgt spid="1026"/>
                                        </p:tgtEl>
                                        <p:attrNameLst>
                                          <p:attrName>fill.type</p:attrName>
                                        </p:attrNameLst>
                                      </p:cBhvr>
                                      <p:to>
                                        <p:strVal val="solid"/>
                                      </p:to>
                                    </p:set>
                                    <p:set>
                                      <p:cBhvr>
                                        <p:cTn id="18" dur="2000" fill="hold"/>
                                        <p:tgtEl>
                                          <p:spTgt spid="1026"/>
                                        </p:tgtEl>
                                        <p:attrNameLst>
                                          <p:attrName>fill.on</p:attrName>
                                        </p:attrNameLst>
                                      </p:cBhvr>
                                      <p:to>
                                        <p:strVal val="true"/>
                                      </p:to>
                                    </p:set>
                                  </p:childTnLst>
                                </p:cTn>
                              </p:par>
                            </p:childTnLst>
                          </p:cTn>
                        </p:par>
                      </p:childTnLst>
                    </p:cTn>
                  </p:par>
                  <p:par>
                    <p:cTn id="19" fill="hold">
                      <p:stCondLst>
                        <p:cond delay="indefinite"/>
                      </p:stCondLst>
                      <p:childTnLst>
                        <p:par>
                          <p:cTn id="20" fill="hold">
                            <p:stCondLst>
                              <p:cond delay="0"/>
                            </p:stCondLst>
                            <p:childTnLst>
                              <p:par>
                                <p:cTn id="21" presetID="1" presetClass="mediacall" presetSubtype="0" fill="hold" nodeType="clickEffect">
                                  <p:stCondLst>
                                    <p:cond delay="0"/>
                                  </p:stCondLst>
                                  <p:childTnLst>
                                    <p:cmd type="call" cmd="playFrom(0.0)">
                                      <p:cBhvr>
                                        <p:cTn id="22" dur="3404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3" fill="hold" display="0">
                  <p:stCondLst>
                    <p:cond delay="indefinite"/>
                  </p:stCondLst>
                  <p:endCondLst>
                    <p:cond evt="onStopAudio" delay="0">
                      <p:tgtEl>
                        <p:sldTgt/>
                      </p:tgtEl>
                    </p:cond>
                  </p:endCondLst>
                </p:cTn>
                <p:tgtEl>
                  <p:spTgt spid="4"/>
                </p:tgtEl>
              </p:cMediaNode>
            </p:audio>
          </p:childTnLst>
        </p:cTn>
      </p:par>
    </p:tnLst>
    <p:bldLst>
      <p:bldP spid="2" grpId="0"/>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3"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5" name="Oval 14">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7" name="Arc 16">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5CB5BCA2-A4B7-858B-E847-FD0EC27460E6}"/>
              </a:ext>
            </a:extLst>
          </p:cNvPr>
          <p:cNvSpPr/>
          <p:nvPr/>
        </p:nvSpPr>
        <p:spPr>
          <a:xfrm>
            <a:off x="1530206" y="28810"/>
            <a:ext cx="7931888" cy="2246560"/>
          </a:xfrm>
          <a:prstGeom prst="rect">
            <a:avLst/>
          </a:prstGeom>
        </p:spPr>
        <p:txBody>
          <a:bodyPr vert="horz" lIns="91440" tIns="45720" rIns="91440" bIns="45720" rtlCol="0" anchor="b">
            <a:noAutofit/>
          </a:bodyPr>
          <a:lstStyle/>
          <a:p>
            <a:pPr algn="r">
              <a:lnSpc>
                <a:spcPct val="90000"/>
              </a:lnSpc>
              <a:spcBef>
                <a:spcPct val="0"/>
              </a:spcBef>
              <a:spcAft>
                <a:spcPts val="600"/>
              </a:spcAft>
            </a:pPr>
            <a:r>
              <a:rPr lang="en-US" sz="5600" b="0" kern="1200" cap="none" spc="0" dirty="0">
                <a:ln w="0"/>
                <a:solidFill>
                  <a:schemeClr val="tx1"/>
                </a:solidFill>
                <a:effectLst>
                  <a:outerShdw blurRad="38100" dist="19050" dir="2700000" algn="tl" rotWithShape="0">
                    <a:schemeClr val="dk1">
                      <a:alpha val="40000"/>
                    </a:schemeClr>
                  </a:outerShdw>
                </a:effectLst>
                <a:latin typeface="+mj-lt"/>
                <a:ea typeface="+mj-ea"/>
                <a:cs typeface="+mj-cs"/>
              </a:rPr>
              <a:t>Foundation of student's future careers</a:t>
            </a:r>
          </a:p>
        </p:txBody>
      </p:sp>
      <p:sp>
        <p:nvSpPr>
          <p:cNvPr id="3" name="TextBox 2">
            <a:extLst>
              <a:ext uri="{FF2B5EF4-FFF2-40B4-BE49-F238E27FC236}">
                <a16:creationId xmlns:a16="http://schemas.microsoft.com/office/drawing/2014/main" id="{2376428B-E807-DC37-3D2B-8C5413276E6B}"/>
              </a:ext>
            </a:extLst>
          </p:cNvPr>
          <p:cNvSpPr txBox="1"/>
          <p:nvPr/>
        </p:nvSpPr>
        <p:spPr>
          <a:xfrm>
            <a:off x="4711717" y="2333615"/>
            <a:ext cx="7230140" cy="3970318"/>
          </a:xfrm>
          <a:prstGeom prst="rect">
            <a:avLst/>
          </a:prstGeom>
          <a:noFill/>
        </p:spPr>
        <p:txBody>
          <a:bodyPr wrap="square" rtlCol="0">
            <a:spAutoFit/>
          </a:bodyPr>
          <a:lstStyle/>
          <a:p>
            <a:pPr marL="285750" indent="-285750">
              <a:buFont typeface="Courier New" panose="02070309020205020404" pitchFamily="49" charset="0"/>
              <a:buChar char="o"/>
            </a:pPr>
            <a:r>
              <a:rPr lang="en-US" dirty="0"/>
              <a:t>It has been </a:t>
            </a:r>
            <a:r>
              <a:rPr lang="en-US" dirty="0" err="1"/>
              <a:t>analysed</a:t>
            </a:r>
            <a:r>
              <a:rPr lang="en-US" dirty="0"/>
              <a:t> over the years to determine whether a student's health and wellbeing has any direct correspondence to their standards of achievement in education</a:t>
            </a:r>
          </a:p>
          <a:p>
            <a:pPr marL="285750" indent="-285750">
              <a:buFont typeface="Courier New" panose="02070309020205020404" pitchFamily="49" charset="0"/>
              <a:buChar char="o"/>
            </a:pPr>
            <a:r>
              <a:rPr lang="en-US" dirty="0"/>
              <a:t>According to </a:t>
            </a:r>
            <a:r>
              <a:rPr lang="en-US" i="1" dirty="0"/>
              <a:t>Symons, C.W. and Cinelli, B. (1997), </a:t>
            </a:r>
            <a:r>
              <a:rPr lang="en-US" dirty="0"/>
              <a:t>many factors are associated with academic outcomes, including the health and wellbeing of students</a:t>
            </a:r>
          </a:p>
          <a:p>
            <a:pPr marL="285750" indent="-285750">
              <a:buFont typeface="Courier New" panose="02070309020205020404" pitchFamily="49" charset="0"/>
              <a:buChar char="o"/>
            </a:pPr>
            <a:r>
              <a:rPr lang="en-US" dirty="0"/>
              <a:t>Researchers sometimes view the ‘successes’ of students in two different forms</a:t>
            </a:r>
          </a:p>
          <a:p>
            <a:r>
              <a:rPr lang="en-US" dirty="0"/>
              <a:t>      - a student's grades</a:t>
            </a:r>
          </a:p>
          <a:p>
            <a:r>
              <a:rPr lang="en-US" dirty="0"/>
              <a:t>      - a student's experience</a:t>
            </a:r>
          </a:p>
          <a:p>
            <a:pPr marL="285750" indent="-285750">
              <a:buFont typeface="Courier New" panose="02070309020205020404" pitchFamily="49" charset="0"/>
              <a:buChar char="o"/>
            </a:pPr>
            <a:r>
              <a:rPr lang="en-US" dirty="0"/>
              <a:t>It is justified to say that  if a student is not having a good experience at university, it is likely that the effort they put into their work will be reduced – showing that each form of ‘success,’ is directly affected by another</a:t>
            </a:r>
          </a:p>
        </p:txBody>
      </p:sp>
      <p:pic>
        <p:nvPicPr>
          <p:cNvPr id="5" name="Audio Recording 2 Nov 2023 at 20:05:09">
            <a:hlinkClick r:id="" action="ppaction://media"/>
            <a:extLst>
              <a:ext uri="{FF2B5EF4-FFF2-40B4-BE49-F238E27FC236}">
                <a16:creationId xmlns:a16="http://schemas.microsoft.com/office/drawing/2014/main" id="{81CEBB25-FFA6-6578-4B01-4AD77439345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3107111" y="5304022"/>
            <a:ext cx="812800" cy="812800"/>
          </a:xfrm>
          <a:prstGeom prst="rect">
            <a:avLst/>
          </a:prstGeom>
          <a:solidFill>
            <a:schemeClr val="tx1"/>
          </a:solidFill>
        </p:spPr>
      </p:pic>
    </p:spTree>
    <p:extLst>
      <p:ext uri="{BB962C8B-B14F-4D97-AF65-F5344CB8AC3E}">
        <p14:creationId xmlns:p14="http://schemas.microsoft.com/office/powerpoint/2010/main" val="10734621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9"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dissolve">
                                      <p:cBhvr>
                                        <p:cTn id="13" dur="500"/>
                                        <p:tgtEl>
                                          <p:spTgt spid="3"/>
                                        </p:tgtEl>
                                      </p:cBhvr>
                                    </p:animEffect>
                                  </p:childTnLst>
                                </p:cTn>
                              </p:par>
                            </p:childTnLst>
                          </p:cTn>
                        </p:par>
                      </p:childTnLst>
                    </p:cTn>
                  </p:par>
                  <p:par>
                    <p:cTn id="14" fill="hold">
                      <p:stCondLst>
                        <p:cond delay="indefinite"/>
                      </p:stCondLst>
                      <p:childTnLst>
                        <p:par>
                          <p:cTn id="15" fill="hold">
                            <p:stCondLst>
                              <p:cond delay="0"/>
                            </p:stCondLst>
                            <p:childTnLst>
                              <p:par>
                                <p:cTn id="16" presetID="1" presetClass="mediacall" presetSubtype="0" fill="hold" nodeType="clickEffect">
                                  <p:stCondLst>
                                    <p:cond delay="0"/>
                                  </p:stCondLst>
                                  <p:childTnLst>
                                    <p:cmd type="call" cmd="playFrom(0.0)">
                                      <p:cBhvr>
                                        <p:cTn id="17" dur="3955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8" fill="hold" display="0">
                  <p:stCondLst>
                    <p:cond delay="indefinite"/>
                  </p:stCondLst>
                  <p:endCondLst>
                    <p:cond evt="onStopAudio" delay="0">
                      <p:tgtEl>
                        <p:sldTgt/>
                      </p:tgtEl>
                    </p:cond>
                  </p:endCondLst>
                </p:cTn>
                <p:tgtEl>
                  <p:spTgt spid="5"/>
                </p:tgtEl>
              </p:cMediaNode>
            </p:audio>
          </p:childTnLst>
        </p:cTn>
      </p:par>
    </p:tnLst>
    <p:bldLst>
      <p:bldP spid="4" grpId="0"/>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4"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6" name="Oval 25">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8" name="Arc 27">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Rectangle 1">
            <a:extLst>
              <a:ext uri="{FF2B5EF4-FFF2-40B4-BE49-F238E27FC236}">
                <a16:creationId xmlns:a16="http://schemas.microsoft.com/office/drawing/2014/main" id="{6F6ABC7B-D3D5-3BA1-EAED-7513A73884A0}"/>
              </a:ext>
            </a:extLst>
          </p:cNvPr>
          <p:cNvSpPr/>
          <p:nvPr/>
        </p:nvSpPr>
        <p:spPr>
          <a:xfrm>
            <a:off x="3416968" y="546375"/>
            <a:ext cx="6690122" cy="912329"/>
          </a:xfrm>
          <a:prstGeom prst="rect">
            <a:avLst/>
          </a:prstGeom>
        </p:spPr>
        <p:txBody>
          <a:bodyPr vert="horz" lIns="91440" tIns="45720" rIns="91440" bIns="45720" rtlCol="0" anchor="b">
            <a:normAutofit fontScale="92500"/>
          </a:bodyPr>
          <a:lstStyle/>
          <a:p>
            <a:pPr algn="r">
              <a:lnSpc>
                <a:spcPct val="90000"/>
              </a:lnSpc>
              <a:spcBef>
                <a:spcPct val="0"/>
              </a:spcBef>
              <a:spcAft>
                <a:spcPts val="600"/>
              </a:spcAft>
            </a:pPr>
            <a:r>
              <a:rPr lang="en-US" sz="6000" b="0" kern="1200" cap="none" spc="0" dirty="0">
                <a:ln w="0"/>
                <a:solidFill>
                  <a:schemeClr val="tx1"/>
                </a:solidFill>
                <a:effectLst>
                  <a:outerShdw blurRad="38100" dist="19050" dir="2700000" algn="tl" rotWithShape="0">
                    <a:schemeClr val="dk1">
                      <a:alpha val="40000"/>
                    </a:schemeClr>
                  </a:outerShdw>
                </a:effectLst>
                <a:latin typeface="+mj-lt"/>
                <a:ea typeface="+mj-ea"/>
                <a:cs typeface="+mj-cs"/>
              </a:rPr>
              <a:t>Expectation of support</a:t>
            </a:r>
          </a:p>
        </p:txBody>
      </p:sp>
      <p:sp>
        <p:nvSpPr>
          <p:cNvPr id="5" name="TextBox 4">
            <a:extLst>
              <a:ext uri="{FF2B5EF4-FFF2-40B4-BE49-F238E27FC236}">
                <a16:creationId xmlns:a16="http://schemas.microsoft.com/office/drawing/2014/main" id="{54E0803F-A145-C2ED-76CA-7E71C74336BE}"/>
              </a:ext>
            </a:extLst>
          </p:cNvPr>
          <p:cNvSpPr txBox="1"/>
          <p:nvPr/>
        </p:nvSpPr>
        <p:spPr>
          <a:xfrm>
            <a:off x="4657060" y="1935126"/>
            <a:ext cx="7102549" cy="3416320"/>
          </a:xfrm>
          <a:prstGeom prst="rect">
            <a:avLst/>
          </a:prstGeom>
          <a:noFill/>
        </p:spPr>
        <p:txBody>
          <a:bodyPr wrap="square" rtlCol="0">
            <a:spAutoFit/>
          </a:bodyPr>
          <a:lstStyle/>
          <a:p>
            <a:pPr marL="285750" indent="-285750">
              <a:buFont typeface="Courier New" panose="02070309020205020404" pitchFamily="49" charset="0"/>
              <a:buChar char="o"/>
            </a:pPr>
            <a:r>
              <a:rPr lang="en-US" dirty="0"/>
              <a:t>Transitioning from college to university is a significant change for students, and many go into the transition with pre-made expectations of the support they will receive, as shown by </a:t>
            </a:r>
            <a:r>
              <a:rPr lang="en-US" i="1" dirty="0"/>
              <a:t>Smith and Wertlieb (2005)</a:t>
            </a:r>
            <a:endParaRPr lang="en-US" dirty="0"/>
          </a:p>
          <a:p>
            <a:pPr marL="285750" indent="-285750">
              <a:buFont typeface="Courier New" panose="02070309020205020404" pitchFamily="49" charset="0"/>
              <a:buChar char="o"/>
            </a:pPr>
            <a:r>
              <a:rPr lang="en-US" dirty="0"/>
              <a:t>There are drastic changes from lower levels of education as in many universities class capacity is much larger, which reduces the ability of one-on-one support from tutors and lecturers, demonstrated by </a:t>
            </a:r>
            <a:r>
              <a:rPr lang="en-US" i="1" dirty="0"/>
              <a:t>Smith and Hopkins (2005)</a:t>
            </a:r>
          </a:p>
          <a:p>
            <a:pPr marL="285750" indent="-285750">
              <a:buFont typeface="Courier New" panose="02070309020205020404" pitchFamily="49" charset="0"/>
              <a:buChar char="o"/>
            </a:pPr>
            <a:r>
              <a:rPr lang="en-US" dirty="0"/>
              <a:t>Some studies argue that the expectations that students go to university with are unrealistic, which could lead to there being more of a shock that their expectations were not met, rather than the support actually offered.</a:t>
            </a:r>
          </a:p>
          <a:p>
            <a:pPr marL="285750" indent="-285750">
              <a:buFont typeface="Courier New" panose="02070309020205020404" pitchFamily="49" charset="0"/>
              <a:buChar char="o"/>
            </a:pPr>
            <a:endParaRPr lang="en-US" dirty="0"/>
          </a:p>
        </p:txBody>
      </p:sp>
      <p:pic>
        <p:nvPicPr>
          <p:cNvPr id="3" name="Audio Recording 2 Nov 2023 at 19:37:38">
            <a:hlinkClick r:id="" action="ppaction://media"/>
            <a:extLst>
              <a:ext uri="{FF2B5EF4-FFF2-40B4-BE49-F238E27FC236}">
                <a16:creationId xmlns:a16="http://schemas.microsoft.com/office/drawing/2014/main" id="{8C5B89F0-42A5-18C4-51EE-CC0C5124023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946809" y="5086403"/>
            <a:ext cx="812800" cy="812800"/>
          </a:xfrm>
          <a:prstGeom prst="rect">
            <a:avLst/>
          </a:prstGeom>
          <a:solidFill>
            <a:schemeClr val="tx1"/>
          </a:solidFill>
        </p:spPr>
      </p:pic>
    </p:spTree>
    <p:extLst>
      <p:ext uri="{BB962C8B-B14F-4D97-AF65-F5344CB8AC3E}">
        <p14:creationId xmlns:p14="http://schemas.microsoft.com/office/powerpoint/2010/main" val="41152288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ntr" presetSubtype="12"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strips(downLeft)">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mediacall" presetSubtype="0" fill="hold" nodeType="clickEffect">
                                  <p:stCondLst>
                                    <p:cond delay="0"/>
                                  </p:stCondLst>
                                  <p:childTnLst>
                                    <p:cmd type="call" cmd="playFrom(0.0)">
                                      <p:cBhvr>
                                        <p:cTn id="15" dur="4505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6" fill="hold" display="0">
                  <p:stCondLst>
                    <p:cond delay="indefinite"/>
                  </p:stCondLst>
                  <p:endCondLst>
                    <p:cond evt="onStopAudio" delay="0">
                      <p:tgtEl>
                        <p:sldTgt/>
                      </p:tgtEl>
                    </p:cond>
                  </p:endCondLst>
                </p:cTn>
                <p:tgtEl>
                  <p:spTgt spid="3"/>
                </p:tgtEl>
              </p:cMediaNode>
            </p:audio>
          </p:childTnLst>
        </p:cTn>
      </p:par>
    </p:tnLst>
    <p:bldLst>
      <p:bldP spid="2" grpId="0"/>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4"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6" name="Oval 25">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8" name="Arc 27">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Rectangle 1">
            <a:extLst>
              <a:ext uri="{FF2B5EF4-FFF2-40B4-BE49-F238E27FC236}">
                <a16:creationId xmlns:a16="http://schemas.microsoft.com/office/drawing/2014/main" id="{6F6ABC7B-D3D5-3BA1-EAED-7513A73884A0}"/>
              </a:ext>
            </a:extLst>
          </p:cNvPr>
          <p:cNvSpPr/>
          <p:nvPr/>
        </p:nvSpPr>
        <p:spPr>
          <a:xfrm>
            <a:off x="3416968" y="546375"/>
            <a:ext cx="6690122" cy="912329"/>
          </a:xfrm>
          <a:prstGeom prst="rect">
            <a:avLst/>
          </a:prstGeom>
        </p:spPr>
        <p:txBody>
          <a:bodyPr vert="horz" lIns="91440" tIns="45720" rIns="91440" bIns="45720" rtlCol="0" anchor="b">
            <a:normAutofit fontScale="92500"/>
          </a:bodyPr>
          <a:lstStyle/>
          <a:p>
            <a:pPr algn="r">
              <a:lnSpc>
                <a:spcPct val="90000"/>
              </a:lnSpc>
              <a:spcBef>
                <a:spcPct val="0"/>
              </a:spcBef>
              <a:spcAft>
                <a:spcPts val="600"/>
              </a:spcAft>
            </a:pPr>
            <a:r>
              <a:rPr lang="en-US" sz="6000" b="0" kern="1200" cap="none" spc="0" dirty="0">
                <a:ln w="0"/>
                <a:solidFill>
                  <a:schemeClr val="tx1"/>
                </a:solidFill>
                <a:effectLst>
                  <a:outerShdw blurRad="38100" dist="19050" dir="2700000" algn="tl" rotWithShape="0">
                    <a:schemeClr val="dk1">
                      <a:alpha val="40000"/>
                    </a:schemeClr>
                  </a:outerShdw>
                </a:effectLst>
                <a:latin typeface="+mj-lt"/>
                <a:ea typeface="+mj-ea"/>
                <a:cs typeface="+mj-cs"/>
              </a:rPr>
              <a:t>Resilience of students</a:t>
            </a:r>
          </a:p>
        </p:txBody>
      </p:sp>
      <p:sp>
        <p:nvSpPr>
          <p:cNvPr id="3" name="TextBox 2">
            <a:extLst>
              <a:ext uri="{FF2B5EF4-FFF2-40B4-BE49-F238E27FC236}">
                <a16:creationId xmlns:a16="http://schemas.microsoft.com/office/drawing/2014/main" id="{8B5249B9-5413-F3CD-07A2-17C895C332B7}"/>
              </a:ext>
            </a:extLst>
          </p:cNvPr>
          <p:cNvSpPr txBox="1"/>
          <p:nvPr/>
        </p:nvSpPr>
        <p:spPr>
          <a:xfrm>
            <a:off x="1403937" y="1598427"/>
            <a:ext cx="7331529" cy="3693319"/>
          </a:xfrm>
          <a:prstGeom prst="rect">
            <a:avLst/>
          </a:prstGeom>
          <a:noFill/>
        </p:spPr>
        <p:txBody>
          <a:bodyPr wrap="square" rtlCol="0">
            <a:spAutoFit/>
          </a:bodyPr>
          <a:lstStyle/>
          <a:p>
            <a:pPr marL="285750" indent="-285750">
              <a:buFont typeface="Courier New" panose="02070309020205020404" pitchFamily="49" charset="0"/>
              <a:buChar char="o"/>
            </a:pPr>
            <a:r>
              <a:rPr lang="en-US" dirty="0"/>
              <a:t>Moving away from home and starting university itself can be difficult for many. However, </a:t>
            </a:r>
            <a:r>
              <a:rPr lang="en-US" i="1" dirty="0"/>
              <a:t>Briggs et al. (2012)</a:t>
            </a:r>
            <a:r>
              <a:rPr lang="en-US" dirty="0"/>
              <a:t> puts forward that this difficulty can be increased for those who are the first generation to go to university, as well as ethnic minorities that are marginalized in the university sector</a:t>
            </a:r>
          </a:p>
          <a:p>
            <a:pPr marL="285750" indent="-285750">
              <a:buFont typeface="Courier New" panose="02070309020205020404" pitchFamily="49" charset="0"/>
              <a:buChar char="o"/>
            </a:pPr>
            <a:r>
              <a:rPr lang="en-US" dirty="0"/>
              <a:t>In response to certain groups of individuals being underrepresented within university, the </a:t>
            </a:r>
            <a:r>
              <a:rPr lang="en-US" i="1" dirty="0"/>
              <a:t>Teaching Excellence Framework </a:t>
            </a:r>
            <a:r>
              <a:rPr lang="en-US" dirty="0"/>
              <a:t>has created an approach which encourages those from a wider range of backgrounds to move to university, with the framework providing support ensuring progress within their degree</a:t>
            </a:r>
          </a:p>
          <a:p>
            <a:pPr marL="285750" indent="-285750">
              <a:buFont typeface="Courier New" panose="02070309020205020404" pitchFamily="49" charset="0"/>
              <a:buChar char="o"/>
            </a:pPr>
            <a:r>
              <a:rPr lang="en-US" dirty="0"/>
              <a:t>It can be said that there is a gap in support for students who are not categorically at risk for difficulties, so they must find support through their own resources</a:t>
            </a:r>
          </a:p>
          <a:p>
            <a:pPr marL="285750" indent="-285750">
              <a:buFont typeface="Courier New" panose="02070309020205020404" pitchFamily="49" charset="0"/>
              <a:buChar char="o"/>
            </a:pPr>
            <a:endParaRPr lang="en-US" dirty="0"/>
          </a:p>
        </p:txBody>
      </p:sp>
      <p:pic>
        <p:nvPicPr>
          <p:cNvPr id="2050" name="Picture 2" descr="UK University Map - Choose Your University | SI-UK">
            <a:extLst>
              <a:ext uri="{FF2B5EF4-FFF2-40B4-BE49-F238E27FC236}">
                <a16:creationId xmlns:a16="http://schemas.microsoft.com/office/drawing/2014/main" id="{67266B06-6ECF-8DD5-2EDC-662AE57F01B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46738" y="1458704"/>
            <a:ext cx="3326800" cy="4988610"/>
          </a:xfrm>
          <a:prstGeom prst="rect">
            <a:avLst/>
          </a:prstGeom>
          <a:noFill/>
          <a:extLst>
            <a:ext uri="{909E8E84-426E-40DD-AFC4-6F175D3DCCD1}">
              <a14:hiddenFill xmlns:a14="http://schemas.microsoft.com/office/drawing/2010/main">
                <a:solidFill>
                  <a:srgbClr val="FFFFFF"/>
                </a:solidFill>
              </a14:hiddenFill>
            </a:ext>
          </a:extLst>
        </p:spPr>
      </p:pic>
      <p:pic>
        <p:nvPicPr>
          <p:cNvPr id="4" name="EDF3CC62-2FA3-4528-8FA8-32B20B7E3958">
            <a:hlinkClick r:id="" action="ppaction://media"/>
            <a:extLst>
              <a:ext uri="{FF2B5EF4-FFF2-40B4-BE49-F238E27FC236}">
                <a16:creationId xmlns:a16="http://schemas.microsoft.com/office/drawing/2014/main" id="{BA748B77-0F45-9CDB-69BA-E0778E60E863}"/>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3954955" y="4988200"/>
            <a:ext cx="2652927" cy="1768618"/>
          </a:xfrm>
          <a:prstGeom prst="rect">
            <a:avLst/>
          </a:prstGeom>
          <a:ln>
            <a:solidFill>
              <a:schemeClr val="tx1"/>
            </a:solidFill>
          </a:ln>
          <a:scene3d>
            <a:camera prst="orthographicFront"/>
            <a:lightRig rig="threePt" dir="t"/>
          </a:scene3d>
          <a:sp3d>
            <a:bevelT prst="angle"/>
            <a:bevelB prst="angle"/>
          </a:sp3d>
        </p:spPr>
      </p:pic>
    </p:spTree>
    <p:extLst>
      <p:ext uri="{BB962C8B-B14F-4D97-AF65-F5344CB8AC3E}">
        <p14:creationId xmlns:p14="http://schemas.microsoft.com/office/powerpoint/2010/main" val="32901401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grpId="0" nodeType="clickEffect">
                                  <p:stCondLst>
                                    <p:cond delay="0"/>
                                  </p:stCondLst>
                                  <p:childTnLst>
                                    <p:animScale>
                                      <p:cBhvr>
                                        <p:cTn id="6" dur="2000" fill="hold"/>
                                        <p:tgtEl>
                                          <p:spTgt spid="2"/>
                                        </p:tgtEl>
                                      </p:cBhvr>
                                      <p:by x="150000" y="150000"/>
                                    </p:animScale>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fade">
                                      <p:cBhvr>
                                        <p:cTn id="11" dur="500"/>
                                        <p:tgtEl>
                                          <p:spTgt spid="3"/>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mediacall" presetSubtype="0" fill="hold" nodeType="clickEffect">
                                  <p:stCondLst>
                                    <p:cond delay="0"/>
                                  </p:stCondLst>
                                  <p:childTnLst>
                                    <p:cmd type="call" cmd="playFrom(0.0)">
                                      <p:cBhvr>
                                        <p:cTn id="15" dur="645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6" fill="hold" display="0">
                  <p:stCondLst>
                    <p:cond delay="indefinite"/>
                  </p:stCondLst>
                </p:cTn>
                <p:tgtEl>
                  <p:spTgt spid="4"/>
                </p:tgtEl>
              </p:cMediaNode>
            </p:video>
            <p:seq concurrent="1" nextAc="seek">
              <p:cTn id="17" restart="whenNotActive" fill="hold" evtFilter="cancelBubble" nodeType="interactiveSeq">
                <p:stCondLst>
                  <p:cond evt="onClick" delay="0">
                    <p:tgtEl>
                      <p:spTgt spid="4"/>
                    </p:tgtEl>
                  </p:cond>
                </p:stCondLst>
                <p:endSync evt="end" delay="0">
                  <p:rtn val="all"/>
                </p:endSync>
                <p:childTnLst>
                  <p:par>
                    <p:cTn id="18" fill="hold">
                      <p:stCondLst>
                        <p:cond delay="0"/>
                      </p:stCondLst>
                      <p:childTnLst>
                        <p:par>
                          <p:cTn id="19" fill="hold">
                            <p:stCondLst>
                              <p:cond delay="0"/>
                            </p:stCondLst>
                            <p:childTnLst>
                              <p:par>
                                <p:cTn id="20" presetID="2" presetClass="mediacall" presetSubtype="0" fill="hold" nodeType="clickEffect">
                                  <p:stCondLst>
                                    <p:cond delay="0"/>
                                  </p:stCondLst>
                                  <p:childTnLst>
                                    <p:cmd type="call" cmd="togglePause">
                                      <p:cBhvr>
                                        <p:cTn id="21" dur="1" fill="hold"/>
                                        <p:tgtEl>
                                          <p:spTgt spid="4"/>
                                        </p:tgtEl>
                                      </p:cBhvr>
                                    </p:cmd>
                                  </p:childTnLst>
                                </p:cTn>
                              </p:par>
                            </p:childTnLst>
                          </p:cTn>
                        </p:par>
                      </p:childTnLst>
                    </p:cTn>
                  </p:par>
                </p:childTnLst>
              </p:cTn>
              <p:nextCondLst>
                <p:cond evt="onClick" delay="0">
                  <p:tgtEl>
                    <p:spTgt spid="4"/>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4"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6" name="Oval 25">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8" name="Arc 27">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Rectangle 1">
            <a:extLst>
              <a:ext uri="{FF2B5EF4-FFF2-40B4-BE49-F238E27FC236}">
                <a16:creationId xmlns:a16="http://schemas.microsoft.com/office/drawing/2014/main" id="{6F6ABC7B-D3D5-3BA1-EAED-7513A73884A0}"/>
              </a:ext>
            </a:extLst>
          </p:cNvPr>
          <p:cNvSpPr/>
          <p:nvPr/>
        </p:nvSpPr>
        <p:spPr>
          <a:xfrm>
            <a:off x="3416968" y="546375"/>
            <a:ext cx="6690122" cy="912329"/>
          </a:xfrm>
          <a:prstGeom prst="rect">
            <a:avLst/>
          </a:prstGeom>
        </p:spPr>
        <p:txBody>
          <a:bodyPr vert="horz" lIns="91440" tIns="45720" rIns="91440" bIns="45720" rtlCol="0" anchor="b">
            <a:normAutofit/>
          </a:bodyPr>
          <a:lstStyle/>
          <a:p>
            <a:pPr algn="r">
              <a:lnSpc>
                <a:spcPct val="90000"/>
              </a:lnSpc>
              <a:spcBef>
                <a:spcPct val="0"/>
              </a:spcBef>
              <a:spcAft>
                <a:spcPts val="600"/>
              </a:spcAft>
            </a:pPr>
            <a:r>
              <a:rPr lang="en-US" sz="5600" dirty="0">
                <a:ln w="0"/>
                <a:effectLst>
                  <a:outerShdw blurRad="38100" dist="19050" dir="2700000" algn="tl" rotWithShape="0">
                    <a:schemeClr val="dk1">
                      <a:alpha val="40000"/>
                    </a:schemeClr>
                  </a:outerShdw>
                </a:effectLst>
                <a:latin typeface="+mj-lt"/>
                <a:ea typeface="+mj-ea"/>
                <a:cs typeface="+mj-cs"/>
              </a:rPr>
              <a:t>Reduced duty of care</a:t>
            </a:r>
            <a:endParaRPr lang="en-US" sz="5600" b="0" kern="1200" cap="none" spc="0" dirty="0">
              <a:ln w="0"/>
              <a:solidFill>
                <a:schemeClr val="tx1"/>
              </a:solidFill>
              <a:effectLst>
                <a:outerShdw blurRad="38100" dist="19050" dir="2700000" algn="tl" rotWithShape="0">
                  <a:schemeClr val="dk1">
                    <a:alpha val="40000"/>
                  </a:schemeClr>
                </a:outerShdw>
              </a:effectLst>
              <a:latin typeface="+mj-lt"/>
              <a:ea typeface="+mj-ea"/>
              <a:cs typeface="+mj-cs"/>
            </a:endParaRPr>
          </a:p>
        </p:txBody>
      </p:sp>
      <p:sp>
        <p:nvSpPr>
          <p:cNvPr id="3" name="TextBox 2">
            <a:extLst>
              <a:ext uri="{FF2B5EF4-FFF2-40B4-BE49-F238E27FC236}">
                <a16:creationId xmlns:a16="http://schemas.microsoft.com/office/drawing/2014/main" id="{92258E7C-6FA7-97EB-A36D-234058410542}"/>
              </a:ext>
            </a:extLst>
          </p:cNvPr>
          <p:cNvSpPr txBox="1"/>
          <p:nvPr/>
        </p:nvSpPr>
        <p:spPr>
          <a:xfrm>
            <a:off x="4980214" y="1665514"/>
            <a:ext cx="6809015" cy="3970318"/>
          </a:xfrm>
          <a:prstGeom prst="rect">
            <a:avLst/>
          </a:prstGeom>
          <a:noFill/>
        </p:spPr>
        <p:txBody>
          <a:bodyPr wrap="square" rtlCol="0">
            <a:spAutoFit/>
          </a:bodyPr>
          <a:lstStyle/>
          <a:p>
            <a:pPr marL="285750" indent="-285750">
              <a:buFont typeface="Courier New" panose="02070309020205020404" pitchFamily="49" charset="0"/>
              <a:buChar char="o"/>
            </a:pPr>
            <a:r>
              <a:rPr lang="en-US" dirty="0"/>
              <a:t>Universities have a reduced duty of care in supporting students with their health and wellbeing, which in turn leaves students feeling helpless</a:t>
            </a:r>
          </a:p>
          <a:p>
            <a:pPr marL="285750" indent="-285750">
              <a:buFont typeface="Courier New" panose="02070309020205020404" pitchFamily="49" charset="0"/>
              <a:buChar char="o"/>
            </a:pPr>
            <a:r>
              <a:rPr lang="en-US" dirty="0"/>
              <a:t>The case of </a:t>
            </a:r>
            <a:r>
              <a:rPr lang="en-US" i="1" dirty="0" err="1"/>
              <a:t>Abrahart</a:t>
            </a:r>
            <a:r>
              <a:rPr lang="en-US" i="1" dirty="0"/>
              <a:t> v University of Bristol (2022) </a:t>
            </a:r>
            <a:r>
              <a:rPr lang="en-US" dirty="0"/>
              <a:t>examines whether universities have any duty of care, following the death of student Natasha</a:t>
            </a:r>
          </a:p>
          <a:p>
            <a:pPr marL="285750" indent="-285750">
              <a:buFont typeface="Courier New" panose="02070309020205020404" pitchFamily="49" charset="0"/>
              <a:buChar char="o"/>
            </a:pPr>
            <a:r>
              <a:rPr lang="en-US" dirty="0"/>
              <a:t>The courts used the </a:t>
            </a:r>
            <a:r>
              <a:rPr lang="en-US" b="1" dirty="0"/>
              <a:t>Equality Act 2010 </a:t>
            </a:r>
            <a:r>
              <a:rPr lang="en-US" dirty="0"/>
              <a:t>to determine the level of care the university owed Natasha and held that they had a substantial duty of care. This resulted in £50,000 being awarded to the family for pain and suffering as well as loss of amenities</a:t>
            </a:r>
          </a:p>
          <a:p>
            <a:pPr marL="285750" indent="-285750">
              <a:buFont typeface="Courier New" panose="02070309020205020404" pitchFamily="49" charset="0"/>
              <a:buChar char="o"/>
            </a:pPr>
            <a:r>
              <a:rPr lang="en-US" dirty="0"/>
              <a:t>The case emphasizes both the reduced expectation of care from universities, whilst balancing the fact that they do owe a substantial level of care to students</a:t>
            </a:r>
          </a:p>
          <a:p>
            <a:pPr marL="285750" indent="-285750">
              <a:buFont typeface="Courier New" panose="02070309020205020404" pitchFamily="49" charset="0"/>
              <a:buChar char="o"/>
            </a:pPr>
            <a:endParaRPr lang="en-US" dirty="0"/>
          </a:p>
        </p:txBody>
      </p:sp>
      <p:pic>
        <p:nvPicPr>
          <p:cNvPr id="4" name="6F760C81-1918-481B-86AD-E19107801ECF">
            <a:hlinkClick r:id="" action="ppaction://media"/>
            <a:extLst>
              <a:ext uri="{FF2B5EF4-FFF2-40B4-BE49-F238E27FC236}">
                <a16:creationId xmlns:a16="http://schemas.microsoft.com/office/drawing/2014/main" id="{52FEBB1D-2B3B-3C29-3ABA-8DFC26173D47}"/>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379283" y="3085243"/>
            <a:ext cx="3772758" cy="2515172"/>
          </a:xfrm>
          <a:prstGeom prst="rect">
            <a:avLst/>
          </a:prstGeom>
          <a:scene3d>
            <a:camera prst="orthographicFront"/>
            <a:lightRig rig="threePt" dir="t"/>
          </a:scene3d>
          <a:sp3d>
            <a:bevelT/>
          </a:sp3d>
        </p:spPr>
      </p:pic>
    </p:spTree>
    <p:extLst>
      <p:ext uri="{BB962C8B-B14F-4D97-AF65-F5344CB8AC3E}">
        <p14:creationId xmlns:p14="http://schemas.microsoft.com/office/powerpoint/2010/main" val="781128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3" presetClass="entr" presetSubtype="0"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fade">
                                      <p:cBhvr>
                                        <p:cTn id="14" dur="100"/>
                                        <p:tgtEl>
                                          <p:spTgt spid="3"/>
                                        </p:tgtEl>
                                      </p:cBhvr>
                                    </p:animEffect>
                                    <p:anim calcmode="lin" valueType="num">
                                      <p:cBhvr>
                                        <p:cTn id="15" dur="400" fill="hold"/>
                                        <p:tgtEl>
                                          <p:spTgt spid="3"/>
                                        </p:tgtEl>
                                        <p:attrNameLst>
                                          <p:attrName>ppt_x</p:attrName>
                                        </p:attrNameLst>
                                      </p:cBhvr>
                                      <p:tavLst>
                                        <p:tav tm="0">
                                          <p:val>
                                            <p:strVal val="#ppt_x"/>
                                          </p:val>
                                        </p:tav>
                                        <p:tav tm="100000">
                                          <p:val>
                                            <p:strVal val="#ppt_x"/>
                                          </p:val>
                                        </p:tav>
                                      </p:tavLst>
                                    </p:anim>
                                    <p:anim calcmode="lin" valueType="num">
                                      <p:cBhvr>
                                        <p:cTn id="16" dur="400" fill="hold"/>
                                        <p:tgtEl>
                                          <p:spTgt spid="3"/>
                                        </p:tgtEl>
                                        <p:attrNameLst>
                                          <p:attrName>ppt_y</p:attrName>
                                        </p:attrNameLst>
                                      </p:cBhvr>
                                      <p:tavLst>
                                        <p:tav tm="0">
                                          <p:val>
                                            <p:strVal val="#ppt_y+0.31"/>
                                          </p:val>
                                        </p:tav>
                                        <p:tav tm="100000">
                                          <p:val>
                                            <p:strVal val="#ppt_y+0.31"/>
                                          </p:val>
                                        </p:tav>
                                      </p:tavLst>
                                    </p:anim>
                                    <p:anim calcmode="lin" valueType="num">
                                      <p:cBhvr>
                                        <p:cTn id="17" dur="600" decel="50000" fill="hold">
                                          <p:stCondLst>
                                            <p:cond delay="400"/>
                                          </p:stCondLst>
                                        </p:cTn>
                                        <p:tgtEl>
                                          <p:spTgt spid="3"/>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18" dur="600" decel="50000" fill="hold">
                                          <p:stCondLst>
                                            <p:cond delay="400"/>
                                          </p:stCondLst>
                                        </p:cTn>
                                        <p:tgtEl>
                                          <p:spTgt spid="3"/>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1" presetClass="mediacall" presetSubtype="0" fill="hold" nodeType="clickEffect">
                                  <p:stCondLst>
                                    <p:cond delay="0"/>
                                  </p:stCondLst>
                                  <p:childTnLst>
                                    <p:cmd type="call" cmd="playFrom(0.0)">
                                      <p:cBhvr>
                                        <p:cTn id="22" dur="4619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23" restart="whenNotActive" fill="hold" evtFilter="cancelBubble" nodeType="interactiveSeq">
                <p:stCondLst>
                  <p:cond evt="onClick" delay="0">
                    <p:tgtEl>
                      <p:spTgt spid="4"/>
                    </p:tgtEl>
                  </p:cond>
                </p:stCondLst>
                <p:endSync evt="end" delay="0">
                  <p:rtn val="all"/>
                </p:endSync>
                <p:childTnLst>
                  <p:par>
                    <p:cTn id="24" fill="hold">
                      <p:stCondLst>
                        <p:cond delay="0"/>
                      </p:stCondLst>
                      <p:childTnLst>
                        <p:par>
                          <p:cTn id="25" fill="hold">
                            <p:stCondLst>
                              <p:cond delay="0"/>
                            </p:stCondLst>
                            <p:childTnLst>
                              <p:par>
                                <p:cTn id="26" presetID="2" presetClass="mediacall" presetSubtype="0" fill="hold" nodeType="clickEffect">
                                  <p:stCondLst>
                                    <p:cond delay="0"/>
                                  </p:stCondLst>
                                  <p:childTnLst>
                                    <p:cmd type="call" cmd="togglePause">
                                      <p:cBhvr>
                                        <p:cTn id="27" dur="1" fill="hold"/>
                                        <p:tgtEl>
                                          <p:spTgt spid="4"/>
                                        </p:tgtEl>
                                      </p:cBhvr>
                                    </p:cmd>
                                  </p:childTnLst>
                                </p:cTn>
                              </p:par>
                            </p:childTnLst>
                          </p:cTn>
                        </p:par>
                      </p:childTnLst>
                    </p:cTn>
                  </p:par>
                </p:childTnLst>
              </p:cTn>
              <p:nextCondLst>
                <p:cond evt="onClick" delay="0">
                  <p:tgtEl>
                    <p:spTgt spid="4"/>
                  </p:tgtEl>
                </p:cond>
              </p:nextCondLst>
            </p:seq>
            <p:video>
              <p:cMediaNode vol="80000">
                <p:cTn id="28" fill="hold" display="0">
                  <p:stCondLst>
                    <p:cond delay="indefinite"/>
                  </p:stCondLst>
                </p:cTn>
                <p:tgtEl>
                  <p:spTgt spid="4"/>
                </p:tgtEl>
              </p:cMediaNode>
            </p:video>
          </p:childTnLst>
        </p:cTn>
      </p:par>
    </p:tnLst>
    <p:bldLst>
      <p:bldP spid="2" grpId="0"/>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3"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5" name="Oval 14">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7" name="Arc 16">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5CB5BCA2-A4B7-858B-E847-FD0EC27460E6}"/>
              </a:ext>
            </a:extLst>
          </p:cNvPr>
          <p:cNvSpPr/>
          <p:nvPr/>
        </p:nvSpPr>
        <p:spPr>
          <a:xfrm>
            <a:off x="3843908" y="719984"/>
            <a:ext cx="3237059" cy="936392"/>
          </a:xfrm>
          <a:prstGeom prst="rect">
            <a:avLst/>
          </a:prstGeom>
        </p:spPr>
        <p:txBody>
          <a:bodyPr vert="horz" lIns="91440" tIns="45720" rIns="91440" bIns="45720" rtlCol="0" anchor="b">
            <a:normAutofit fontScale="85000" lnSpcReduction="10000"/>
          </a:bodyPr>
          <a:lstStyle/>
          <a:p>
            <a:pPr algn="r">
              <a:lnSpc>
                <a:spcPct val="90000"/>
              </a:lnSpc>
              <a:spcBef>
                <a:spcPct val="0"/>
              </a:spcBef>
              <a:spcAft>
                <a:spcPts val="600"/>
              </a:spcAft>
            </a:pPr>
            <a:r>
              <a:rPr lang="en-US" sz="6000" kern="1200" dirty="0">
                <a:ln w="0"/>
                <a:solidFill>
                  <a:schemeClr val="tx1"/>
                </a:solidFill>
                <a:effectLst>
                  <a:outerShdw blurRad="38100" dist="19050" dir="2700000" algn="tl" rotWithShape="0">
                    <a:schemeClr val="dk1">
                      <a:alpha val="40000"/>
                    </a:schemeClr>
                  </a:outerShdw>
                </a:effectLst>
                <a:latin typeface="+mj-lt"/>
                <a:ea typeface="+mj-ea"/>
                <a:cs typeface="+mj-cs"/>
              </a:rPr>
              <a:t>References</a:t>
            </a:r>
            <a:endParaRPr lang="en-US" sz="6000" b="0" kern="1200" cap="none" spc="0" dirty="0">
              <a:ln w="0"/>
              <a:solidFill>
                <a:schemeClr val="tx1"/>
              </a:solidFill>
              <a:effectLst>
                <a:outerShdw blurRad="38100" dist="19050" dir="2700000" algn="tl" rotWithShape="0">
                  <a:schemeClr val="dk1">
                    <a:alpha val="40000"/>
                  </a:schemeClr>
                </a:outerShdw>
              </a:effectLst>
              <a:latin typeface="+mj-lt"/>
              <a:ea typeface="+mj-ea"/>
              <a:cs typeface="+mj-cs"/>
            </a:endParaRPr>
          </a:p>
        </p:txBody>
      </p:sp>
      <p:sp>
        <p:nvSpPr>
          <p:cNvPr id="2" name="TextBox 1">
            <a:extLst>
              <a:ext uri="{FF2B5EF4-FFF2-40B4-BE49-F238E27FC236}">
                <a16:creationId xmlns:a16="http://schemas.microsoft.com/office/drawing/2014/main" id="{C0A58337-6DD4-DA29-647C-8A2DEAF5CEBD}"/>
              </a:ext>
            </a:extLst>
          </p:cNvPr>
          <p:cNvSpPr txBox="1"/>
          <p:nvPr/>
        </p:nvSpPr>
        <p:spPr>
          <a:xfrm>
            <a:off x="4932947" y="1708484"/>
            <a:ext cx="5991727" cy="4524315"/>
          </a:xfrm>
          <a:prstGeom prst="rect">
            <a:avLst/>
          </a:prstGeom>
          <a:noFill/>
        </p:spPr>
        <p:txBody>
          <a:bodyPr wrap="square" rtlCol="0">
            <a:spAutoFit/>
          </a:bodyPr>
          <a:lstStyle/>
          <a:p>
            <a:pPr marL="342900" indent="-342900">
              <a:buAutoNum type="arabicParenR"/>
            </a:pPr>
            <a:r>
              <a:rPr lang="en-US" i="1" dirty="0"/>
              <a:t>Symons, C.W. and Cinelli, B. (1997) Bridging student health risks and academic achievement through comprehensive school health programs. Journal of School Health, 67, 220-227</a:t>
            </a:r>
          </a:p>
          <a:p>
            <a:pPr marL="342900" indent="-342900">
              <a:buAutoNum type="arabicParenR"/>
            </a:pPr>
            <a:r>
              <a:rPr lang="en-US" i="1" dirty="0"/>
              <a:t>Smith, J.S., and Wertlieb, E.C. (2005) Do first-year college students’ expectations align with their first-year experiences? NASPA J. 42, 153-174</a:t>
            </a:r>
          </a:p>
          <a:p>
            <a:pPr marL="342900" indent="-342900">
              <a:buAutoNum type="arabicParenR"/>
            </a:pPr>
            <a:r>
              <a:rPr lang="en-US" i="1" dirty="0"/>
              <a:t>Smith, K., and Hopkins, C. (2005). Great expectations sixth-formers’ perception of teaching and learning in degree-level English. Arts Hum. High. Educ. 4, 304-318</a:t>
            </a:r>
          </a:p>
          <a:p>
            <a:pPr marL="342900" indent="-342900">
              <a:buAutoNum type="arabicParenR"/>
            </a:pPr>
            <a:r>
              <a:rPr lang="en-US" i="1" dirty="0"/>
              <a:t>Briggs, A. R. J., and Hall, I.(2012) Building bridges: understanding student transition to university. Qual. High. Educ 18, 3-21</a:t>
            </a:r>
          </a:p>
          <a:p>
            <a:pPr marL="342900" indent="-342900">
              <a:buAutoNum type="arabicParenR"/>
            </a:pPr>
            <a:r>
              <a:rPr lang="en-US" i="1" dirty="0" err="1"/>
              <a:t>Abrahart</a:t>
            </a:r>
            <a:r>
              <a:rPr lang="en-US" i="1" dirty="0"/>
              <a:t> v University of Bristol (2022), HHJ </a:t>
            </a:r>
            <a:r>
              <a:rPr lang="en-US" i="1" dirty="0" err="1"/>
              <a:t>Ralton</a:t>
            </a:r>
            <a:r>
              <a:rPr lang="en-US" i="1" dirty="0"/>
              <a:t> </a:t>
            </a:r>
            <a:r>
              <a:rPr lang="en-US" i="1" dirty="0" err="1"/>
              <a:t>dissending</a:t>
            </a:r>
            <a:endParaRPr lang="en-US" i="1" dirty="0"/>
          </a:p>
          <a:p>
            <a:pPr marL="342900" indent="-342900">
              <a:buAutoNum type="arabicParenR"/>
            </a:pPr>
            <a:endParaRPr lang="en-US" i="1" dirty="0"/>
          </a:p>
        </p:txBody>
      </p:sp>
      <p:pic>
        <p:nvPicPr>
          <p:cNvPr id="3" name="Audio Recording 2 Nov 2023 at 19:39:47">
            <a:hlinkClick r:id="" action="ppaction://media"/>
            <a:extLst>
              <a:ext uri="{FF2B5EF4-FFF2-40B4-BE49-F238E27FC236}">
                <a16:creationId xmlns:a16="http://schemas.microsoft.com/office/drawing/2014/main" id="{4EB39402-43B7-9383-6626-3B6706A49D8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339137" y="5472107"/>
            <a:ext cx="812800" cy="812800"/>
          </a:xfrm>
          <a:prstGeom prst="rect">
            <a:avLst/>
          </a:prstGeom>
          <a:solidFill>
            <a:schemeClr val="tx1"/>
          </a:solidFill>
        </p:spPr>
      </p:pic>
    </p:spTree>
    <p:extLst>
      <p:ext uri="{BB962C8B-B14F-4D97-AF65-F5344CB8AC3E}">
        <p14:creationId xmlns:p14="http://schemas.microsoft.com/office/powerpoint/2010/main" val="1837962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heckerboard(across)">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blinds(horizontal)">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mediacall" presetSubtype="0" fill="hold" nodeType="clickEffect">
                                  <p:stCondLst>
                                    <p:cond delay="0"/>
                                  </p:stCondLst>
                                  <p:childTnLst>
                                    <p:cmd type="call" cmd="playFrom(0.0)">
                                      <p:cBhvr>
                                        <p:cTn id="16" dur="640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7" fill="hold" display="0">
                  <p:stCondLst>
                    <p:cond delay="indefinite"/>
                  </p:stCondLst>
                  <p:endCondLst>
                    <p:cond evt="onStopAudio" delay="0">
                      <p:tgtEl>
                        <p:sldTgt/>
                      </p:tgtEl>
                    </p:cond>
                  </p:endCondLst>
                </p:cTn>
                <p:tgtEl>
                  <p:spTgt spid="3"/>
                </p:tgtEl>
              </p:cMediaNode>
            </p:audio>
          </p:childTnLst>
        </p:cTn>
      </p:par>
    </p:tnLst>
    <p:bldLst>
      <p:bldP spid="4" grpId="0"/>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251</TotalTime>
  <Words>766</Words>
  <Application>Microsoft Macintosh PowerPoint</Application>
  <PresentationFormat>Widescreen</PresentationFormat>
  <Paragraphs>41</Paragraphs>
  <Slides>7</Slides>
  <Notes>2</Notes>
  <HiddenSlides>0</HiddenSlides>
  <MMClips>7</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vt:lpstr>
      <vt:lpstr>Berlin Sans FB</vt:lpstr>
      <vt:lpstr>Calibri</vt:lpstr>
      <vt:lpstr>Calibri Light</vt:lpstr>
      <vt:lpstr>Courier New</vt:lpstr>
      <vt:lpstr>Office Theme</vt:lpstr>
      <vt:lpstr>The importance of resilience, health and wellbeing</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importance of resilience, health and wellbeing</dc:title>
  <dc:creator>Ethan Paul Davies (2119924)</dc:creator>
  <cp:lastModifiedBy>Ethan Paul Davies (2119924)</cp:lastModifiedBy>
  <cp:revision>3</cp:revision>
  <dcterms:created xsi:type="dcterms:W3CDTF">2023-10-31T22:48:45Z</dcterms:created>
  <dcterms:modified xsi:type="dcterms:W3CDTF">2023-11-03T15:08:19Z</dcterms:modified>
</cp:coreProperties>
</file>