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rels" ContentType="application/vnd.openxmlformats-package.relationships+xml"/>
  <Default Extension="xml" ContentType="application/xml"/>
  <Default Extension="vml" ContentType="application/vnd.openxmlformats-officedocument.vmlDrawing"/>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33"/>
  </p:notesMasterIdLst>
  <p:sldIdLst>
    <p:sldId id="256" r:id="rId2"/>
    <p:sldId id="257" r:id="rId3"/>
    <p:sldId id="259" r:id="rId4"/>
    <p:sldId id="258" r:id="rId5"/>
    <p:sldId id="262" r:id="rId6"/>
    <p:sldId id="265" r:id="rId7"/>
    <p:sldId id="261" r:id="rId8"/>
    <p:sldId id="264" r:id="rId9"/>
    <p:sldId id="263" r:id="rId10"/>
    <p:sldId id="266" r:id="rId11"/>
    <p:sldId id="267" r:id="rId12"/>
    <p:sldId id="268" r:id="rId13"/>
    <p:sldId id="286" r:id="rId14"/>
    <p:sldId id="269" r:id="rId15"/>
    <p:sldId id="287" r:id="rId16"/>
    <p:sldId id="274" r:id="rId17"/>
    <p:sldId id="271" r:id="rId18"/>
    <p:sldId id="272" r:id="rId19"/>
    <p:sldId id="273" r:id="rId20"/>
    <p:sldId id="275" r:id="rId21"/>
    <p:sldId id="276" r:id="rId22"/>
    <p:sldId id="277" r:id="rId23"/>
    <p:sldId id="278" r:id="rId24"/>
    <p:sldId id="279" r:id="rId25"/>
    <p:sldId id="280" r:id="rId26"/>
    <p:sldId id="281" r:id="rId27"/>
    <p:sldId id="282" r:id="rId28"/>
    <p:sldId id="283" r:id="rId29"/>
    <p:sldId id="284" r:id="rId30"/>
    <p:sldId id="285" r:id="rId31"/>
    <p:sldId id="260" r:id="rId32"/>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436" autoAdjust="0"/>
    <p:restoredTop sz="65854" autoAdjust="0"/>
  </p:normalViewPr>
  <p:slideViewPr>
    <p:cSldViewPr>
      <p:cViewPr varScale="1">
        <p:scale>
          <a:sx n="63" d="100"/>
          <a:sy n="63" d="100"/>
        </p:scale>
        <p:origin x="-1554" y="-10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33.png"/></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87DB5267-37CB-40A6-B16B-A39B8C278F9B}" type="datetimeFigureOut">
              <a:rPr lang="en-GB" smtClean="0"/>
              <a:pPr/>
              <a:t>01/03/2013</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16309953-380C-4AEB-9B5C-F17E454C1E81}" type="slidenum">
              <a:rPr lang="en-GB" smtClean="0"/>
              <a:pPr/>
              <a:t>‹#›</a:t>
            </a:fld>
            <a:endParaRPr lang="en-GB"/>
          </a:p>
        </p:txBody>
      </p:sp>
    </p:spTree>
    <p:extLst>
      <p:ext uri="{BB962C8B-B14F-4D97-AF65-F5344CB8AC3E}">
        <p14:creationId xmlns:p14="http://schemas.microsoft.com/office/powerpoint/2010/main" val="30254479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6309953-380C-4AEB-9B5C-F17E454C1E81}"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16309953-380C-4AEB-9B5C-F17E454C1E81}" type="slidenum">
              <a:rPr lang="en-GB" smtClean="0"/>
              <a:pPr/>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16309953-380C-4AEB-9B5C-F17E454C1E81}" type="slidenum">
              <a:rPr lang="en-GB" smtClean="0"/>
              <a:pPr/>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6309953-380C-4AEB-9B5C-F17E454C1E81}" type="slidenum">
              <a:rPr lang="en-GB" smtClean="0"/>
              <a:pPr/>
              <a:t>4</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smtClean="0"/>
          </a:p>
        </p:txBody>
      </p:sp>
      <p:sp>
        <p:nvSpPr>
          <p:cNvPr id="3174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Tahoma" pitchFamily="34" charset="0"/>
                <a:cs typeface="Arial" charset="0"/>
              </a:defRPr>
            </a:lvl1pPr>
            <a:lvl2pPr marL="742950" indent="-285750" eaLnBrk="0" hangingPunct="0">
              <a:defRPr>
                <a:solidFill>
                  <a:schemeClr val="tx1"/>
                </a:solidFill>
                <a:latin typeface="Tahoma" pitchFamily="34" charset="0"/>
                <a:cs typeface="Arial" charset="0"/>
              </a:defRPr>
            </a:lvl2pPr>
            <a:lvl3pPr marL="1143000" indent="-228600" eaLnBrk="0" hangingPunct="0">
              <a:defRPr>
                <a:solidFill>
                  <a:schemeClr val="tx1"/>
                </a:solidFill>
                <a:latin typeface="Tahoma" pitchFamily="34" charset="0"/>
                <a:cs typeface="Arial" charset="0"/>
              </a:defRPr>
            </a:lvl3pPr>
            <a:lvl4pPr marL="1600200" indent="-228600" eaLnBrk="0" hangingPunct="0">
              <a:defRPr>
                <a:solidFill>
                  <a:schemeClr val="tx1"/>
                </a:solidFill>
                <a:latin typeface="Tahoma" pitchFamily="34" charset="0"/>
                <a:cs typeface="Arial" charset="0"/>
              </a:defRPr>
            </a:lvl4pPr>
            <a:lvl5pPr marL="2057400" indent="-228600" eaLnBrk="0" hangingPunct="0">
              <a:defRPr>
                <a:solidFill>
                  <a:schemeClr val="tx1"/>
                </a:solidFill>
                <a:latin typeface="Tahoma" pitchFamily="34" charset="0"/>
                <a:cs typeface="Arial" charset="0"/>
              </a:defRPr>
            </a:lvl5pPr>
            <a:lvl6pPr marL="2514600" indent="-228600" eaLnBrk="0" fontAlgn="base" hangingPunct="0">
              <a:spcBef>
                <a:spcPct val="0"/>
              </a:spcBef>
              <a:spcAft>
                <a:spcPct val="0"/>
              </a:spcAft>
              <a:defRPr>
                <a:solidFill>
                  <a:schemeClr val="tx1"/>
                </a:solidFill>
                <a:latin typeface="Tahoma" pitchFamily="34" charset="0"/>
                <a:cs typeface="Arial" charset="0"/>
              </a:defRPr>
            </a:lvl6pPr>
            <a:lvl7pPr marL="2971800" indent="-228600" eaLnBrk="0" fontAlgn="base" hangingPunct="0">
              <a:spcBef>
                <a:spcPct val="0"/>
              </a:spcBef>
              <a:spcAft>
                <a:spcPct val="0"/>
              </a:spcAft>
              <a:defRPr>
                <a:solidFill>
                  <a:schemeClr val="tx1"/>
                </a:solidFill>
                <a:latin typeface="Tahoma" pitchFamily="34" charset="0"/>
                <a:cs typeface="Arial" charset="0"/>
              </a:defRPr>
            </a:lvl7pPr>
            <a:lvl8pPr marL="3429000" indent="-228600" eaLnBrk="0" fontAlgn="base" hangingPunct="0">
              <a:spcBef>
                <a:spcPct val="0"/>
              </a:spcBef>
              <a:spcAft>
                <a:spcPct val="0"/>
              </a:spcAft>
              <a:defRPr>
                <a:solidFill>
                  <a:schemeClr val="tx1"/>
                </a:solidFill>
                <a:latin typeface="Tahoma" pitchFamily="34" charset="0"/>
                <a:cs typeface="Arial" charset="0"/>
              </a:defRPr>
            </a:lvl8pPr>
            <a:lvl9pPr marL="3886200" indent="-228600" eaLnBrk="0" fontAlgn="base" hangingPunct="0">
              <a:spcBef>
                <a:spcPct val="0"/>
              </a:spcBef>
              <a:spcAft>
                <a:spcPct val="0"/>
              </a:spcAft>
              <a:defRPr>
                <a:solidFill>
                  <a:schemeClr val="tx1"/>
                </a:solidFill>
                <a:latin typeface="Tahoma" pitchFamily="34" charset="0"/>
                <a:cs typeface="Arial" charset="0"/>
              </a:defRPr>
            </a:lvl9pPr>
          </a:lstStyle>
          <a:p>
            <a:pPr eaLnBrk="1" hangingPunct="1"/>
            <a:fld id="{8C4ED8FA-AC8E-4BA5-A59D-1EEC83FDBD87}" type="slidenum">
              <a:rPr lang="en-GB" smtClean="0"/>
              <a:pPr eaLnBrk="1" hangingPunct="1"/>
              <a:t>5</a:t>
            </a:fld>
            <a:endParaRPr lang="en-GB" smtClean="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mic Sans MS" pitchFamily="66" charset="0"/>
                <a:cs typeface="Arial" charset="0"/>
              </a:defRPr>
            </a:lvl1pPr>
            <a:lvl2pPr marL="742950" indent="-285750" eaLnBrk="0" hangingPunct="0">
              <a:defRPr>
                <a:solidFill>
                  <a:schemeClr val="tx1"/>
                </a:solidFill>
                <a:latin typeface="Comic Sans MS" pitchFamily="66" charset="0"/>
                <a:cs typeface="Arial" charset="0"/>
              </a:defRPr>
            </a:lvl2pPr>
            <a:lvl3pPr marL="1143000" indent="-228600" eaLnBrk="0" hangingPunct="0">
              <a:defRPr>
                <a:solidFill>
                  <a:schemeClr val="tx1"/>
                </a:solidFill>
                <a:latin typeface="Comic Sans MS" pitchFamily="66" charset="0"/>
                <a:cs typeface="Arial" charset="0"/>
              </a:defRPr>
            </a:lvl3pPr>
            <a:lvl4pPr marL="1600200" indent="-228600" eaLnBrk="0" hangingPunct="0">
              <a:defRPr>
                <a:solidFill>
                  <a:schemeClr val="tx1"/>
                </a:solidFill>
                <a:latin typeface="Comic Sans MS" pitchFamily="66" charset="0"/>
                <a:cs typeface="Arial" charset="0"/>
              </a:defRPr>
            </a:lvl4pPr>
            <a:lvl5pPr marL="2057400" indent="-228600" eaLnBrk="0" hangingPunct="0">
              <a:defRPr>
                <a:solidFill>
                  <a:schemeClr val="tx1"/>
                </a:solidFill>
                <a:latin typeface="Comic Sans MS" pitchFamily="66" charset="0"/>
                <a:cs typeface="Arial" charset="0"/>
              </a:defRPr>
            </a:lvl5pPr>
            <a:lvl6pPr marL="2514600" indent="-228600" eaLnBrk="0" fontAlgn="base" hangingPunct="0">
              <a:spcBef>
                <a:spcPct val="0"/>
              </a:spcBef>
              <a:spcAft>
                <a:spcPct val="0"/>
              </a:spcAft>
              <a:defRPr>
                <a:solidFill>
                  <a:schemeClr val="tx1"/>
                </a:solidFill>
                <a:latin typeface="Comic Sans MS" pitchFamily="66" charset="0"/>
                <a:cs typeface="Arial" charset="0"/>
              </a:defRPr>
            </a:lvl6pPr>
            <a:lvl7pPr marL="2971800" indent="-228600" eaLnBrk="0" fontAlgn="base" hangingPunct="0">
              <a:spcBef>
                <a:spcPct val="0"/>
              </a:spcBef>
              <a:spcAft>
                <a:spcPct val="0"/>
              </a:spcAft>
              <a:defRPr>
                <a:solidFill>
                  <a:schemeClr val="tx1"/>
                </a:solidFill>
                <a:latin typeface="Comic Sans MS" pitchFamily="66" charset="0"/>
                <a:cs typeface="Arial" charset="0"/>
              </a:defRPr>
            </a:lvl7pPr>
            <a:lvl8pPr marL="3429000" indent="-228600" eaLnBrk="0" fontAlgn="base" hangingPunct="0">
              <a:spcBef>
                <a:spcPct val="0"/>
              </a:spcBef>
              <a:spcAft>
                <a:spcPct val="0"/>
              </a:spcAft>
              <a:defRPr>
                <a:solidFill>
                  <a:schemeClr val="tx1"/>
                </a:solidFill>
                <a:latin typeface="Comic Sans MS" pitchFamily="66" charset="0"/>
                <a:cs typeface="Arial" charset="0"/>
              </a:defRPr>
            </a:lvl8pPr>
            <a:lvl9pPr marL="3886200" indent="-228600" eaLnBrk="0" fontAlgn="base" hangingPunct="0">
              <a:spcBef>
                <a:spcPct val="0"/>
              </a:spcBef>
              <a:spcAft>
                <a:spcPct val="0"/>
              </a:spcAft>
              <a:defRPr>
                <a:solidFill>
                  <a:schemeClr val="tx1"/>
                </a:solidFill>
                <a:latin typeface="Comic Sans MS" pitchFamily="66" charset="0"/>
                <a:cs typeface="Arial" charset="0"/>
              </a:defRPr>
            </a:lvl9pPr>
          </a:lstStyle>
          <a:p>
            <a:pPr eaLnBrk="1" hangingPunct="1"/>
            <a:fld id="{99B25FAA-EBAC-47BC-83A5-39F10F0A93DB}" type="slidenum">
              <a:rPr lang="en-GB" smtClean="0">
                <a:latin typeface="Arial" charset="0"/>
              </a:rPr>
              <a:pPr eaLnBrk="1" hangingPunct="1"/>
              <a:t>6</a:t>
            </a:fld>
            <a:endParaRPr lang="en-GB" smtClean="0">
              <a:latin typeface="Arial" charset="0"/>
            </a:endParaRPr>
          </a:p>
        </p:txBody>
      </p:sp>
      <p:sp>
        <p:nvSpPr>
          <p:cNvPr id="55299" name="Rectangle 2"/>
          <p:cNvSpPr>
            <a:spLocks noGrp="1" noRot="1" noChangeAspect="1" noChangeArrowheads="1" noTextEdit="1"/>
          </p:cNvSpPr>
          <p:nvPr>
            <p:ph type="sldImg"/>
          </p:nvPr>
        </p:nvSpPr>
        <p:spPr>
          <a:ln/>
        </p:spPr>
      </p:sp>
      <p:sp>
        <p:nvSpPr>
          <p:cNvPr id="553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dirty="0" smtClean="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dirty="0" smtClean="0">
              <a:latin typeface="Arial" charset="0"/>
              <a:cs typeface="Arial" charset="0"/>
            </a:endParaRPr>
          </a:p>
        </p:txBody>
      </p:sp>
      <p:sp>
        <p:nvSpPr>
          <p:cNvPr id="44036"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ahoma" pitchFamily="34" charset="0"/>
                <a:cs typeface="Arial" charset="0"/>
              </a:defRPr>
            </a:lvl1pPr>
            <a:lvl2pPr marL="742950" indent="-285750" eaLnBrk="0" hangingPunct="0">
              <a:defRPr>
                <a:solidFill>
                  <a:schemeClr val="tx1"/>
                </a:solidFill>
                <a:latin typeface="Tahoma" pitchFamily="34" charset="0"/>
                <a:cs typeface="Arial" charset="0"/>
              </a:defRPr>
            </a:lvl2pPr>
            <a:lvl3pPr marL="1143000" indent="-228600" eaLnBrk="0" hangingPunct="0">
              <a:defRPr>
                <a:solidFill>
                  <a:schemeClr val="tx1"/>
                </a:solidFill>
                <a:latin typeface="Tahoma" pitchFamily="34" charset="0"/>
                <a:cs typeface="Arial" charset="0"/>
              </a:defRPr>
            </a:lvl3pPr>
            <a:lvl4pPr marL="1600200" indent="-228600" eaLnBrk="0" hangingPunct="0">
              <a:defRPr>
                <a:solidFill>
                  <a:schemeClr val="tx1"/>
                </a:solidFill>
                <a:latin typeface="Tahoma" pitchFamily="34" charset="0"/>
                <a:cs typeface="Arial" charset="0"/>
              </a:defRPr>
            </a:lvl4pPr>
            <a:lvl5pPr marL="2057400" indent="-228600" eaLnBrk="0" hangingPunct="0">
              <a:defRPr>
                <a:solidFill>
                  <a:schemeClr val="tx1"/>
                </a:solidFill>
                <a:latin typeface="Tahoma" pitchFamily="34" charset="0"/>
                <a:cs typeface="Arial" charset="0"/>
              </a:defRPr>
            </a:lvl5pPr>
            <a:lvl6pPr marL="2514600" indent="-228600" eaLnBrk="0" fontAlgn="base" hangingPunct="0">
              <a:spcBef>
                <a:spcPct val="0"/>
              </a:spcBef>
              <a:spcAft>
                <a:spcPct val="0"/>
              </a:spcAft>
              <a:defRPr>
                <a:solidFill>
                  <a:schemeClr val="tx1"/>
                </a:solidFill>
                <a:latin typeface="Tahoma" pitchFamily="34" charset="0"/>
                <a:cs typeface="Arial" charset="0"/>
              </a:defRPr>
            </a:lvl6pPr>
            <a:lvl7pPr marL="2971800" indent="-228600" eaLnBrk="0" fontAlgn="base" hangingPunct="0">
              <a:spcBef>
                <a:spcPct val="0"/>
              </a:spcBef>
              <a:spcAft>
                <a:spcPct val="0"/>
              </a:spcAft>
              <a:defRPr>
                <a:solidFill>
                  <a:schemeClr val="tx1"/>
                </a:solidFill>
                <a:latin typeface="Tahoma" pitchFamily="34" charset="0"/>
                <a:cs typeface="Arial" charset="0"/>
              </a:defRPr>
            </a:lvl7pPr>
            <a:lvl8pPr marL="3429000" indent="-228600" eaLnBrk="0" fontAlgn="base" hangingPunct="0">
              <a:spcBef>
                <a:spcPct val="0"/>
              </a:spcBef>
              <a:spcAft>
                <a:spcPct val="0"/>
              </a:spcAft>
              <a:defRPr>
                <a:solidFill>
                  <a:schemeClr val="tx1"/>
                </a:solidFill>
                <a:latin typeface="Tahoma" pitchFamily="34" charset="0"/>
                <a:cs typeface="Arial" charset="0"/>
              </a:defRPr>
            </a:lvl8pPr>
            <a:lvl9pPr marL="3886200" indent="-228600" eaLnBrk="0" fontAlgn="base" hangingPunct="0">
              <a:spcBef>
                <a:spcPct val="0"/>
              </a:spcBef>
              <a:spcAft>
                <a:spcPct val="0"/>
              </a:spcAft>
              <a:defRPr>
                <a:solidFill>
                  <a:schemeClr val="tx1"/>
                </a:solidFill>
                <a:latin typeface="Tahoma" pitchFamily="34" charset="0"/>
                <a:cs typeface="Arial" charset="0"/>
              </a:defRPr>
            </a:lvl9pPr>
          </a:lstStyle>
          <a:p>
            <a:pPr eaLnBrk="1" hangingPunct="1"/>
            <a:fld id="{9E181D04-DEBD-4440-988C-A61284FF4093}" type="slidenum">
              <a:rPr lang="en-GB" smtClean="0">
                <a:latin typeface="Arial" charset="0"/>
              </a:rPr>
              <a:pPr eaLnBrk="1" hangingPunct="1"/>
              <a:t>7</a:t>
            </a:fld>
            <a:endParaRPr lang="en-GB" smtClean="0">
              <a:latin typeface="Arial"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a:ln/>
        </p:spPr>
      </p:sp>
      <p:sp>
        <p:nvSpPr>
          <p:cNvPr id="69635" name="Notes Placeholder 2"/>
          <p:cNvSpPr>
            <a:spLocks noGrp="1"/>
          </p:cNvSpPr>
          <p:nvPr>
            <p:ph type="body" idx="1"/>
          </p:nvPr>
        </p:nvSpPr>
        <p:spPr>
          <a:ln/>
        </p:spPr>
        <p:txBody>
          <a:bodyPr/>
          <a:lstStyle/>
          <a:p>
            <a:pPr>
              <a:defRPr/>
            </a:pPr>
            <a:endParaRPr lang="en-GB" dirty="0" smtClean="0"/>
          </a:p>
        </p:txBody>
      </p:sp>
      <p:sp>
        <p:nvSpPr>
          <p:cNvPr id="665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mic Sans MS" pitchFamily="66" charset="0"/>
                <a:cs typeface="Arial" charset="0"/>
              </a:defRPr>
            </a:lvl1pPr>
            <a:lvl2pPr marL="742950" indent="-285750" eaLnBrk="0" hangingPunct="0">
              <a:defRPr>
                <a:solidFill>
                  <a:schemeClr val="tx1"/>
                </a:solidFill>
                <a:latin typeface="Comic Sans MS" pitchFamily="66" charset="0"/>
                <a:cs typeface="Arial" charset="0"/>
              </a:defRPr>
            </a:lvl2pPr>
            <a:lvl3pPr marL="1143000" indent="-228600" eaLnBrk="0" hangingPunct="0">
              <a:defRPr>
                <a:solidFill>
                  <a:schemeClr val="tx1"/>
                </a:solidFill>
                <a:latin typeface="Comic Sans MS" pitchFamily="66" charset="0"/>
                <a:cs typeface="Arial" charset="0"/>
              </a:defRPr>
            </a:lvl3pPr>
            <a:lvl4pPr marL="1600200" indent="-228600" eaLnBrk="0" hangingPunct="0">
              <a:defRPr>
                <a:solidFill>
                  <a:schemeClr val="tx1"/>
                </a:solidFill>
                <a:latin typeface="Comic Sans MS" pitchFamily="66" charset="0"/>
                <a:cs typeface="Arial" charset="0"/>
              </a:defRPr>
            </a:lvl4pPr>
            <a:lvl5pPr marL="2057400" indent="-228600" eaLnBrk="0" hangingPunct="0">
              <a:defRPr>
                <a:solidFill>
                  <a:schemeClr val="tx1"/>
                </a:solidFill>
                <a:latin typeface="Comic Sans MS" pitchFamily="66" charset="0"/>
                <a:cs typeface="Arial" charset="0"/>
              </a:defRPr>
            </a:lvl5pPr>
            <a:lvl6pPr marL="2514600" indent="-228600" eaLnBrk="0" fontAlgn="base" hangingPunct="0">
              <a:spcBef>
                <a:spcPct val="0"/>
              </a:spcBef>
              <a:spcAft>
                <a:spcPct val="0"/>
              </a:spcAft>
              <a:defRPr>
                <a:solidFill>
                  <a:schemeClr val="tx1"/>
                </a:solidFill>
                <a:latin typeface="Comic Sans MS" pitchFamily="66" charset="0"/>
                <a:cs typeface="Arial" charset="0"/>
              </a:defRPr>
            </a:lvl6pPr>
            <a:lvl7pPr marL="2971800" indent="-228600" eaLnBrk="0" fontAlgn="base" hangingPunct="0">
              <a:spcBef>
                <a:spcPct val="0"/>
              </a:spcBef>
              <a:spcAft>
                <a:spcPct val="0"/>
              </a:spcAft>
              <a:defRPr>
                <a:solidFill>
                  <a:schemeClr val="tx1"/>
                </a:solidFill>
                <a:latin typeface="Comic Sans MS" pitchFamily="66" charset="0"/>
                <a:cs typeface="Arial" charset="0"/>
              </a:defRPr>
            </a:lvl7pPr>
            <a:lvl8pPr marL="3429000" indent="-228600" eaLnBrk="0" fontAlgn="base" hangingPunct="0">
              <a:spcBef>
                <a:spcPct val="0"/>
              </a:spcBef>
              <a:spcAft>
                <a:spcPct val="0"/>
              </a:spcAft>
              <a:defRPr>
                <a:solidFill>
                  <a:schemeClr val="tx1"/>
                </a:solidFill>
                <a:latin typeface="Comic Sans MS" pitchFamily="66" charset="0"/>
                <a:cs typeface="Arial" charset="0"/>
              </a:defRPr>
            </a:lvl8pPr>
            <a:lvl9pPr marL="3886200" indent="-228600" eaLnBrk="0" fontAlgn="base" hangingPunct="0">
              <a:spcBef>
                <a:spcPct val="0"/>
              </a:spcBef>
              <a:spcAft>
                <a:spcPct val="0"/>
              </a:spcAft>
              <a:defRPr>
                <a:solidFill>
                  <a:schemeClr val="tx1"/>
                </a:solidFill>
                <a:latin typeface="Comic Sans MS" pitchFamily="66" charset="0"/>
                <a:cs typeface="Arial" charset="0"/>
              </a:defRPr>
            </a:lvl9pPr>
          </a:lstStyle>
          <a:p>
            <a:pPr eaLnBrk="1" hangingPunct="1"/>
            <a:fld id="{25A2D17A-1D56-419E-886A-EC9D2DB520BE}" type="slidenum">
              <a:rPr lang="en-GB" smtClean="0">
                <a:latin typeface="Arial" charset="0"/>
              </a:rPr>
              <a:pPr eaLnBrk="1" hangingPunct="1"/>
              <a:t>8</a:t>
            </a:fld>
            <a:endParaRPr lang="en-GB" smtClean="0">
              <a:latin typeface="Arial"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Slide Image Placeholder 1"/>
          <p:cNvSpPr>
            <a:spLocks noGrp="1" noRot="1" noChangeAspect="1" noTextEdit="1"/>
          </p:cNvSpPr>
          <p:nvPr>
            <p:ph type="sldImg"/>
          </p:nvPr>
        </p:nvSpPr>
        <p:spPr>
          <a:ln/>
        </p:spPr>
      </p:sp>
      <p:sp>
        <p:nvSpPr>
          <p:cNvPr id="8806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GB" dirty="0" smtClean="0"/>
          </a:p>
        </p:txBody>
      </p:sp>
      <p:sp>
        <p:nvSpPr>
          <p:cNvPr id="57347" name="Slide Number Placeholder 3"/>
          <p:cNvSpPr txBox="1">
            <a:spLocks noGrp="1"/>
          </p:cNvSpPr>
          <p:nvPr/>
        </p:nvSpPr>
        <p:spPr bwMode="auto">
          <a:xfrm>
            <a:off x="3850110" y="9428004"/>
            <a:ext cx="2945977" cy="497046"/>
          </a:xfrm>
          <a:prstGeom prst="rect">
            <a:avLst/>
          </a:prstGeom>
          <a:noFill/>
          <a:ln>
            <a:miter lim="800000"/>
            <a:headEnd/>
            <a:tailEnd/>
          </a:ln>
        </p:spPr>
        <p:txBody>
          <a:bodyPr anchor="b"/>
          <a:lstStyle/>
          <a:p>
            <a:pPr algn="r">
              <a:defRPr/>
            </a:pPr>
            <a:fld id="{62E84800-5D67-43E9-B1C2-D2700E66AED7}" type="slidenum">
              <a:rPr lang="en-GB" sz="1200">
                <a:latin typeface="+mn-lt"/>
                <a:cs typeface="+mn-cs"/>
              </a:rPr>
              <a:pPr algn="r">
                <a:defRPr/>
              </a:pPr>
              <a:t>9</a:t>
            </a:fld>
            <a:endParaRPr lang="en-GB" sz="1200">
              <a:latin typeface="+mn-lt"/>
              <a:cs typeface="+mn-cs"/>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a:ln/>
        </p:spPr>
      </p:sp>
      <p:sp>
        <p:nvSpPr>
          <p:cNvPr id="5837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dirty="0" smtClean="0"/>
          </a:p>
        </p:txBody>
      </p:sp>
      <p:sp>
        <p:nvSpPr>
          <p:cNvPr id="583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mic Sans MS" pitchFamily="66" charset="0"/>
                <a:cs typeface="Arial" charset="0"/>
              </a:defRPr>
            </a:lvl1pPr>
            <a:lvl2pPr marL="742950" indent="-285750" eaLnBrk="0" hangingPunct="0">
              <a:defRPr>
                <a:solidFill>
                  <a:schemeClr val="tx1"/>
                </a:solidFill>
                <a:latin typeface="Comic Sans MS" pitchFamily="66" charset="0"/>
                <a:cs typeface="Arial" charset="0"/>
              </a:defRPr>
            </a:lvl2pPr>
            <a:lvl3pPr marL="1143000" indent="-228600" eaLnBrk="0" hangingPunct="0">
              <a:defRPr>
                <a:solidFill>
                  <a:schemeClr val="tx1"/>
                </a:solidFill>
                <a:latin typeface="Comic Sans MS" pitchFamily="66" charset="0"/>
                <a:cs typeface="Arial" charset="0"/>
              </a:defRPr>
            </a:lvl3pPr>
            <a:lvl4pPr marL="1600200" indent="-228600" eaLnBrk="0" hangingPunct="0">
              <a:defRPr>
                <a:solidFill>
                  <a:schemeClr val="tx1"/>
                </a:solidFill>
                <a:latin typeface="Comic Sans MS" pitchFamily="66" charset="0"/>
                <a:cs typeface="Arial" charset="0"/>
              </a:defRPr>
            </a:lvl4pPr>
            <a:lvl5pPr marL="2057400" indent="-228600" eaLnBrk="0" hangingPunct="0">
              <a:defRPr>
                <a:solidFill>
                  <a:schemeClr val="tx1"/>
                </a:solidFill>
                <a:latin typeface="Comic Sans MS" pitchFamily="66" charset="0"/>
                <a:cs typeface="Arial" charset="0"/>
              </a:defRPr>
            </a:lvl5pPr>
            <a:lvl6pPr marL="2514600" indent="-228600" eaLnBrk="0" fontAlgn="base" hangingPunct="0">
              <a:spcBef>
                <a:spcPct val="0"/>
              </a:spcBef>
              <a:spcAft>
                <a:spcPct val="0"/>
              </a:spcAft>
              <a:defRPr>
                <a:solidFill>
                  <a:schemeClr val="tx1"/>
                </a:solidFill>
                <a:latin typeface="Comic Sans MS" pitchFamily="66" charset="0"/>
                <a:cs typeface="Arial" charset="0"/>
              </a:defRPr>
            </a:lvl6pPr>
            <a:lvl7pPr marL="2971800" indent="-228600" eaLnBrk="0" fontAlgn="base" hangingPunct="0">
              <a:spcBef>
                <a:spcPct val="0"/>
              </a:spcBef>
              <a:spcAft>
                <a:spcPct val="0"/>
              </a:spcAft>
              <a:defRPr>
                <a:solidFill>
                  <a:schemeClr val="tx1"/>
                </a:solidFill>
                <a:latin typeface="Comic Sans MS" pitchFamily="66" charset="0"/>
                <a:cs typeface="Arial" charset="0"/>
              </a:defRPr>
            </a:lvl7pPr>
            <a:lvl8pPr marL="3429000" indent="-228600" eaLnBrk="0" fontAlgn="base" hangingPunct="0">
              <a:spcBef>
                <a:spcPct val="0"/>
              </a:spcBef>
              <a:spcAft>
                <a:spcPct val="0"/>
              </a:spcAft>
              <a:defRPr>
                <a:solidFill>
                  <a:schemeClr val="tx1"/>
                </a:solidFill>
                <a:latin typeface="Comic Sans MS" pitchFamily="66" charset="0"/>
                <a:cs typeface="Arial" charset="0"/>
              </a:defRPr>
            </a:lvl8pPr>
            <a:lvl9pPr marL="3886200" indent="-228600" eaLnBrk="0" fontAlgn="base" hangingPunct="0">
              <a:spcBef>
                <a:spcPct val="0"/>
              </a:spcBef>
              <a:spcAft>
                <a:spcPct val="0"/>
              </a:spcAft>
              <a:defRPr>
                <a:solidFill>
                  <a:schemeClr val="tx1"/>
                </a:solidFill>
                <a:latin typeface="Comic Sans MS" pitchFamily="66" charset="0"/>
                <a:cs typeface="Arial" charset="0"/>
              </a:defRPr>
            </a:lvl9pPr>
          </a:lstStyle>
          <a:p>
            <a:pPr eaLnBrk="1" hangingPunct="1"/>
            <a:fld id="{F77B1C53-5F25-467D-9100-4720B8F38E36}" type="slidenum">
              <a:rPr lang="en-GB" smtClean="0">
                <a:latin typeface="Arial" charset="0"/>
              </a:rPr>
              <a:pPr eaLnBrk="1" hangingPunct="1"/>
              <a:t>10</a:t>
            </a:fld>
            <a:endParaRPr lang="en-GB" smtClean="0">
              <a:latin typeface="Arial"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p:cNvSpPr>
            <a:spLocks noGrp="1" noRot="1" noChangeAspect="1" noTextEdit="1"/>
          </p:cNvSpPr>
          <p:nvPr>
            <p:ph type="sldImg"/>
          </p:nvPr>
        </p:nvSpPr>
        <p:spPr>
          <a:ln/>
        </p:spPr>
      </p:sp>
      <p:sp>
        <p:nvSpPr>
          <p:cNvPr id="593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dirty="0" smtClean="0"/>
          </a:p>
        </p:txBody>
      </p:sp>
      <p:sp>
        <p:nvSpPr>
          <p:cNvPr id="593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mic Sans MS" pitchFamily="66" charset="0"/>
                <a:cs typeface="Arial" charset="0"/>
              </a:defRPr>
            </a:lvl1pPr>
            <a:lvl2pPr marL="742950" indent="-285750" eaLnBrk="0" hangingPunct="0">
              <a:defRPr>
                <a:solidFill>
                  <a:schemeClr val="tx1"/>
                </a:solidFill>
                <a:latin typeface="Comic Sans MS" pitchFamily="66" charset="0"/>
                <a:cs typeface="Arial" charset="0"/>
              </a:defRPr>
            </a:lvl2pPr>
            <a:lvl3pPr marL="1143000" indent="-228600" eaLnBrk="0" hangingPunct="0">
              <a:defRPr>
                <a:solidFill>
                  <a:schemeClr val="tx1"/>
                </a:solidFill>
                <a:latin typeface="Comic Sans MS" pitchFamily="66" charset="0"/>
                <a:cs typeface="Arial" charset="0"/>
              </a:defRPr>
            </a:lvl3pPr>
            <a:lvl4pPr marL="1600200" indent="-228600" eaLnBrk="0" hangingPunct="0">
              <a:defRPr>
                <a:solidFill>
                  <a:schemeClr val="tx1"/>
                </a:solidFill>
                <a:latin typeface="Comic Sans MS" pitchFamily="66" charset="0"/>
                <a:cs typeface="Arial" charset="0"/>
              </a:defRPr>
            </a:lvl4pPr>
            <a:lvl5pPr marL="2057400" indent="-228600" eaLnBrk="0" hangingPunct="0">
              <a:defRPr>
                <a:solidFill>
                  <a:schemeClr val="tx1"/>
                </a:solidFill>
                <a:latin typeface="Comic Sans MS" pitchFamily="66" charset="0"/>
                <a:cs typeface="Arial" charset="0"/>
              </a:defRPr>
            </a:lvl5pPr>
            <a:lvl6pPr marL="2514600" indent="-228600" eaLnBrk="0" fontAlgn="base" hangingPunct="0">
              <a:spcBef>
                <a:spcPct val="0"/>
              </a:spcBef>
              <a:spcAft>
                <a:spcPct val="0"/>
              </a:spcAft>
              <a:defRPr>
                <a:solidFill>
                  <a:schemeClr val="tx1"/>
                </a:solidFill>
                <a:latin typeface="Comic Sans MS" pitchFamily="66" charset="0"/>
                <a:cs typeface="Arial" charset="0"/>
              </a:defRPr>
            </a:lvl6pPr>
            <a:lvl7pPr marL="2971800" indent="-228600" eaLnBrk="0" fontAlgn="base" hangingPunct="0">
              <a:spcBef>
                <a:spcPct val="0"/>
              </a:spcBef>
              <a:spcAft>
                <a:spcPct val="0"/>
              </a:spcAft>
              <a:defRPr>
                <a:solidFill>
                  <a:schemeClr val="tx1"/>
                </a:solidFill>
                <a:latin typeface="Comic Sans MS" pitchFamily="66" charset="0"/>
                <a:cs typeface="Arial" charset="0"/>
              </a:defRPr>
            </a:lvl7pPr>
            <a:lvl8pPr marL="3429000" indent="-228600" eaLnBrk="0" fontAlgn="base" hangingPunct="0">
              <a:spcBef>
                <a:spcPct val="0"/>
              </a:spcBef>
              <a:spcAft>
                <a:spcPct val="0"/>
              </a:spcAft>
              <a:defRPr>
                <a:solidFill>
                  <a:schemeClr val="tx1"/>
                </a:solidFill>
                <a:latin typeface="Comic Sans MS" pitchFamily="66" charset="0"/>
                <a:cs typeface="Arial" charset="0"/>
              </a:defRPr>
            </a:lvl8pPr>
            <a:lvl9pPr marL="3886200" indent="-228600" eaLnBrk="0" fontAlgn="base" hangingPunct="0">
              <a:spcBef>
                <a:spcPct val="0"/>
              </a:spcBef>
              <a:spcAft>
                <a:spcPct val="0"/>
              </a:spcAft>
              <a:defRPr>
                <a:solidFill>
                  <a:schemeClr val="tx1"/>
                </a:solidFill>
                <a:latin typeface="Comic Sans MS" pitchFamily="66" charset="0"/>
                <a:cs typeface="Arial" charset="0"/>
              </a:defRPr>
            </a:lvl9pPr>
          </a:lstStyle>
          <a:p>
            <a:pPr eaLnBrk="1" hangingPunct="1"/>
            <a:fld id="{1F73D5DB-F789-4206-8903-6F3BF471D0CD}" type="slidenum">
              <a:rPr lang="en-GB" smtClean="0">
                <a:latin typeface="Arial" charset="0"/>
              </a:rPr>
              <a:pPr eaLnBrk="1" hangingPunct="1"/>
              <a:t>11</a:t>
            </a:fld>
            <a:endParaRPr lang="en-GB" smtClean="0">
              <a:latin typeface="Arial"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p:cNvSpPr>
            <a:spLocks noGrp="1" noRot="1" noChangeAspect="1" noTextEdit="1"/>
          </p:cNvSpPr>
          <p:nvPr>
            <p:ph type="sldImg"/>
          </p:nvPr>
        </p:nvSpPr>
        <p:spPr>
          <a:ln/>
        </p:spPr>
      </p:sp>
      <p:sp>
        <p:nvSpPr>
          <p:cNvPr id="573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dirty="0" smtClean="0"/>
          </a:p>
        </p:txBody>
      </p:sp>
      <p:sp>
        <p:nvSpPr>
          <p:cNvPr id="573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mic Sans MS" pitchFamily="66" charset="0"/>
                <a:cs typeface="Arial" charset="0"/>
              </a:defRPr>
            </a:lvl1pPr>
            <a:lvl2pPr marL="742950" indent="-285750" eaLnBrk="0" hangingPunct="0">
              <a:defRPr>
                <a:solidFill>
                  <a:schemeClr val="tx1"/>
                </a:solidFill>
                <a:latin typeface="Comic Sans MS" pitchFamily="66" charset="0"/>
                <a:cs typeface="Arial" charset="0"/>
              </a:defRPr>
            </a:lvl2pPr>
            <a:lvl3pPr marL="1143000" indent="-228600" eaLnBrk="0" hangingPunct="0">
              <a:defRPr>
                <a:solidFill>
                  <a:schemeClr val="tx1"/>
                </a:solidFill>
                <a:latin typeface="Comic Sans MS" pitchFamily="66" charset="0"/>
                <a:cs typeface="Arial" charset="0"/>
              </a:defRPr>
            </a:lvl3pPr>
            <a:lvl4pPr marL="1600200" indent="-228600" eaLnBrk="0" hangingPunct="0">
              <a:defRPr>
                <a:solidFill>
                  <a:schemeClr val="tx1"/>
                </a:solidFill>
                <a:latin typeface="Comic Sans MS" pitchFamily="66" charset="0"/>
                <a:cs typeface="Arial" charset="0"/>
              </a:defRPr>
            </a:lvl4pPr>
            <a:lvl5pPr marL="2057400" indent="-228600" eaLnBrk="0" hangingPunct="0">
              <a:defRPr>
                <a:solidFill>
                  <a:schemeClr val="tx1"/>
                </a:solidFill>
                <a:latin typeface="Comic Sans MS" pitchFamily="66" charset="0"/>
                <a:cs typeface="Arial" charset="0"/>
              </a:defRPr>
            </a:lvl5pPr>
            <a:lvl6pPr marL="2514600" indent="-228600" eaLnBrk="0" fontAlgn="base" hangingPunct="0">
              <a:spcBef>
                <a:spcPct val="0"/>
              </a:spcBef>
              <a:spcAft>
                <a:spcPct val="0"/>
              </a:spcAft>
              <a:defRPr>
                <a:solidFill>
                  <a:schemeClr val="tx1"/>
                </a:solidFill>
                <a:latin typeface="Comic Sans MS" pitchFamily="66" charset="0"/>
                <a:cs typeface="Arial" charset="0"/>
              </a:defRPr>
            </a:lvl6pPr>
            <a:lvl7pPr marL="2971800" indent="-228600" eaLnBrk="0" fontAlgn="base" hangingPunct="0">
              <a:spcBef>
                <a:spcPct val="0"/>
              </a:spcBef>
              <a:spcAft>
                <a:spcPct val="0"/>
              </a:spcAft>
              <a:defRPr>
                <a:solidFill>
                  <a:schemeClr val="tx1"/>
                </a:solidFill>
                <a:latin typeface="Comic Sans MS" pitchFamily="66" charset="0"/>
                <a:cs typeface="Arial" charset="0"/>
              </a:defRPr>
            </a:lvl7pPr>
            <a:lvl8pPr marL="3429000" indent="-228600" eaLnBrk="0" fontAlgn="base" hangingPunct="0">
              <a:spcBef>
                <a:spcPct val="0"/>
              </a:spcBef>
              <a:spcAft>
                <a:spcPct val="0"/>
              </a:spcAft>
              <a:defRPr>
                <a:solidFill>
                  <a:schemeClr val="tx1"/>
                </a:solidFill>
                <a:latin typeface="Comic Sans MS" pitchFamily="66" charset="0"/>
                <a:cs typeface="Arial" charset="0"/>
              </a:defRPr>
            </a:lvl8pPr>
            <a:lvl9pPr marL="3886200" indent="-228600" eaLnBrk="0" fontAlgn="base" hangingPunct="0">
              <a:spcBef>
                <a:spcPct val="0"/>
              </a:spcBef>
              <a:spcAft>
                <a:spcPct val="0"/>
              </a:spcAft>
              <a:defRPr>
                <a:solidFill>
                  <a:schemeClr val="tx1"/>
                </a:solidFill>
                <a:latin typeface="Comic Sans MS" pitchFamily="66" charset="0"/>
                <a:cs typeface="Arial" charset="0"/>
              </a:defRPr>
            </a:lvl9pPr>
          </a:lstStyle>
          <a:p>
            <a:pPr eaLnBrk="1" hangingPunct="1"/>
            <a:fld id="{64C702BD-9782-434D-8A53-AAA45201A3FC}" type="slidenum">
              <a:rPr lang="en-GB" smtClean="0">
                <a:latin typeface="Arial" charset="0"/>
              </a:rPr>
              <a:pPr eaLnBrk="1" hangingPunct="1"/>
              <a:t>12</a:t>
            </a:fld>
            <a:endParaRPr lang="en-GB" smtClean="0">
              <a:latin typeface="Arial"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dirty="0" smtClean="0"/>
          </a:p>
        </p:txBody>
      </p:sp>
      <p:sp>
        <p:nvSpPr>
          <p:cNvPr id="4403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Tahoma" pitchFamily="34" charset="0"/>
                <a:cs typeface="Arial" pitchFamily="34" charset="0"/>
              </a:defRPr>
            </a:lvl1pPr>
            <a:lvl2pPr marL="742950" indent="-285750" eaLnBrk="0" hangingPunct="0">
              <a:defRPr>
                <a:solidFill>
                  <a:schemeClr val="tx1"/>
                </a:solidFill>
                <a:latin typeface="Tahoma" pitchFamily="34" charset="0"/>
                <a:cs typeface="Arial" pitchFamily="34" charset="0"/>
              </a:defRPr>
            </a:lvl2pPr>
            <a:lvl3pPr marL="1143000" indent="-228600" eaLnBrk="0" hangingPunct="0">
              <a:defRPr>
                <a:solidFill>
                  <a:schemeClr val="tx1"/>
                </a:solidFill>
                <a:latin typeface="Tahoma" pitchFamily="34" charset="0"/>
                <a:cs typeface="Arial" pitchFamily="34" charset="0"/>
              </a:defRPr>
            </a:lvl3pPr>
            <a:lvl4pPr marL="1600200" indent="-228600" eaLnBrk="0" hangingPunct="0">
              <a:defRPr>
                <a:solidFill>
                  <a:schemeClr val="tx1"/>
                </a:solidFill>
                <a:latin typeface="Tahoma" pitchFamily="34" charset="0"/>
                <a:cs typeface="Arial" pitchFamily="34" charset="0"/>
              </a:defRPr>
            </a:lvl4pPr>
            <a:lvl5pPr marL="2057400" indent="-228600" eaLnBrk="0" hangingPunct="0">
              <a:defRPr>
                <a:solidFill>
                  <a:schemeClr val="tx1"/>
                </a:solidFill>
                <a:latin typeface="Tahoma" pitchFamily="34" charset="0"/>
                <a:cs typeface="Arial" pitchFamily="34" charset="0"/>
              </a:defRPr>
            </a:lvl5pPr>
            <a:lvl6pPr marL="2514600" indent="-228600" algn="ctr" eaLnBrk="0" fontAlgn="base" hangingPunct="0">
              <a:spcBef>
                <a:spcPct val="0"/>
              </a:spcBef>
              <a:spcAft>
                <a:spcPct val="0"/>
              </a:spcAft>
              <a:defRPr>
                <a:solidFill>
                  <a:schemeClr val="tx1"/>
                </a:solidFill>
                <a:latin typeface="Tahoma" pitchFamily="34" charset="0"/>
                <a:cs typeface="Arial" pitchFamily="34" charset="0"/>
              </a:defRPr>
            </a:lvl6pPr>
            <a:lvl7pPr marL="2971800" indent="-228600" algn="ctr" eaLnBrk="0" fontAlgn="base" hangingPunct="0">
              <a:spcBef>
                <a:spcPct val="0"/>
              </a:spcBef>
              <a:spcAft>
                <a:spcPct val="0"/>
              </a:spcAft>
              <a:defRPr>
                <a:solidFill>
                  <a:schemeClr val="tx1"/>
                </a:solidFill>
                <a:latin typeface="Tahoma" pitchFamily="34" charset="0"/>
                <a:cs typeface="Arial" pitchFamily="34" charset="0"/>
              </a:defRPr>
            </a:lvl7pPr>
            <a:lvl8pPr marL="3429000" indent="-228600" algn="ctr" eaLnBrk="0" fontAlgn="base" hangingPunct="0">
              <a:spcBef>
                <a:spcPct val="0"/>
              </a:spcBef>
              <a:spcAft>
                <a:spcPct val="0"/>
              </a:spcAft>
              <a:defRPr>
                <a:solidFill>
                  <a:schemeClr val="tx1"/>
                </a:solidFill>
                <a:latin typeface="Tahoma" pitchFamily="34" charset="0"/>
                <a:cs typeface="Arial" pitchFamily="34" charset="0"/>
              </a:defRPr>
            </a:lvl8pPr>
            <a:lvl9pPr marL="3886200" indent="-228600" algn="ctr" eaLnBrk="0" fontAlgn="base" hangingPunct="0">
              <a:spcBef>
                <a:spcPct val="0"/>
              </a:spcBef>
              <a:spcAft>
                <a:spcPct val="0"/>
              </a:spcAft>
              <a:defRPr>
                <a:solidFill>
                  <a:schemeClr val="tx1"/>
                </a:solidFill>
                <a:latin typeface="Tahoma" pitchFamily="34" charset="0"/>
                <a:cs typeface="Arial" pitchFamily="34" charset="0"/>
              </a:defRPr>
            </a:lvl9pPr>
          </a:lstStyle>
          <a:p>
            <a:pPr eaLnBrk="1" hangingPunct="1"/>
            <a:fld id="{E2A48B26-F3D9-443A-B15F-C29911900280}" type="slidenum">
              <a:rPr lang="en-GB" smtClean="0"/>
              <a:pPr eaLnBrk="1" hangingPunct="1"/>
              <a:t>13</a:t>
            </a:fld>
            <a:endParaRPr lang="en-GB" smtClean="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6309953-380C-4AEB-9B5C-F17E454C1E81}" type="slidenum">
              <a:rPr lang="en-GB" smtClean="0"/>
              <a:pPr/>
              <a:t>14</a:t>
            </a:fld>
            <a:endParaRPr lang="en-GB"/>
          </a:p>
        </p:txBody>
      </p:sp>
    </p:spTree>
    <p:extLst>
      <p:ext uri="{BB962C8B-B14F-4D97-AF65-F5344CB8AC3E}">
        <p14:creationId xmlns:p14="http://schemas.microsoft.com/office/powerpoint/2010/main" val="236231298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5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smtClean="0"/>
              <a:t>The variation in shape that does exist, the variation in size is more due to the original stone raw material. Some are really heavy – some are over two foot long! Tools, social signals, symbolism, style? West Toffs, England with fossil.</a:t>
            </a:r>
          </a:p>
        </p:txBody>
      </p:sp>
      <p:sp>
        <p:nvSpPr>
          <p:cNvPr id="4506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Tahoma" pitchFamily="34" charset="0"/>
                <a:cs typeface="Arial" pitchFamily="34" charset="0"/>
              </a:defRPr>
            </a:lvl1pPr>
            <a:lvl2pPr marL="742950" indent="-285750" eaLnBrk="0" hangingPunct="0">
              <a:defRPr>
                <a:solidFill>
                  <a:schemeClr val="tx1"/>
                </a:solidFill>
                <a:latin typeface="Tahoma" pitchFamily="34" charset="0"/>
                <a:cs typeface="Arial" pitchFamily="34" charset="0"/>
              </a:defRPr>
            </a:lvl2pPr>
            <a:lvl3pPr marL="1143000" indent="-228600" eaLnBrk="0" hangingPunct="0">
              <a:defRPr>
                <a:solidFill>
                  <a:schemeClr val="tx1"/>
                </a:solidFill>
                <a:latin typeface="Tahoma" pitchFamily="34" charset="0"/>
                <a:cs typeface="Arial" pitchFamily="34" charset="0"/>
              </a:defRPr>
            </a:lvl3pPr>
            <a:lvl4pPr marL="1600200" indent="-228600" eaLnBrk="0" hangingPunct="0">
              <a:defRPr>
                <a:solidFill>
                  <a:schemeClr val="tx1"/>
                </a:solidFill>
                <a:latin typeface="Tahoma" pitchFamily="34" charset="0"/>
                <a:cs typeface="Arial" pitchFamily="34" charset="0"/>
              </a:defRPr>
            </a:lvl4pPr>
            <a:lvl5pPr marL="2057400" indent="-228600" eaLnBrk="0" hangingPunct="0">
              <a:defRPr>
                <a:solidFill>
                  <a:schemeClr val="tx1"/>
                </a:solidFill>
                <a:latin typeface="Tahoma" pitchFamily="34" charset="0"/>
                <a:cs typeface="Arial" pitchFamily="34" charset="0"/>
              </a:defRPr>
            </a:lvl5pPr>
            <a:lvl6pPr marL="2514600" indent="-228600" algn="ctr" eaLnBrk="0" fontAlgn="base" hangingPunct="0">
              <a:spcBef>
                <a:spcPct val="0"/>
              </a:spcBef>
              <a:spcAft>
                <a:spcPct val="0"/>
              </a:spcAft>
              <a:defRPr>
                <a:solidFill>
                  <a:schemeClr val="tx1"/>
                </a:solidFill>
                <a:latin typeface="Tahoma" pitchFamily="34" charset="0"/>
                <a:cs typeface="Arial" pitchFamily="34" charset="0"/>
              </a:defRPr>
            </a:lvl6pPr>
            <a:lvl7pPr marL="2971800" indent="-228600" algn="ctr" eaLnBrk="0" fontAlgn="base" hangingPunct="0">
              <a:spcBef>
                <a:spcPct val="0"/>
              </a:spcBef>
              <a:spcAft>
                <a:spcPct val="0"/>
              </a:spcAft>
              <a:defRPr>
                <a:solidFill>
                  <a:schemeClr val="tx1"/>
                </a:solidFill>
                <a:latin typeface="Tahoma" pitchFamily="34" charset="0"/>
                <a:cs typeface="Arial" pitchFamily="34" charset="0"/>
              </a:defRPr>
            </a:lvl7pPr>
            <a:lvl8pPr marL="3429000" indent="-228600" algn="ctr" eaLnBrk="0" fontAlgn="base" hangingPunct="0">
              <a:spcBef>
                <a:spcPct val="0"/>
              </a:spcBef>
              <a:spcAft>
                <a:spcPct val="0"/>
              </a:spcAft>
              <a:defRPr>
                <a:solidFill>
                  <a:schemeClr val="tx1"/>
                </a:solidFill>
                <a:latin typeface="Tahoma" pitchFamily="34" charset="0"/>
                <a:cs typeface="Arial" pitchFamily="34" charset="0"/>
              </a:defRPr>
            </a:lvl8pPr>
            <a:lvl9pPr marL="3886200" indent="-228600" algn="ctr" eaLnBrk="0" fontAlgn="base" hangingPunct="0">
              <a:spcBef>
                <a:spcPct val="0"/>
              </a:spcBef>
              <a:spcAft>
                <a:spcPct val="0"/>
              </a:spcAft>
              <a:defRPr>
                <a:solidFill>
                  <a:schemeClr val="tx1"/>
                </a:solidFill>
                <a:latin typeface="Tahoma" pitchFamily="34" charset="0"/>
                <a:cs typeface="Arial" pitchFamily="34" charset="0"/>
              </a:defRPr>
            </a:lvl9pPr>
          </a:lstStyle>
          <a:p>
            <a:pPr eaLnBrk="1" hangingPunct="1"/>
            <a:fld id="{C5A380DA-4835-48C8-B0AF-4DD20A1953DE}" type="slidenum">
              <a:rPr lang="en-GB" smtClean="0"/>
              <a:pPr eaLnBrk="1" hangingPunct="1"/>
              <a:t>15</a:t>
            </a:fld>
            <a:endParaRPr lang="en-GB" smtClean="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a:ln/>
        </p:spPr>
      </p:sp>
      <p:sp>
        <p:nvSpPr>
          <p:cNvPr id="450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a:endParaRPr lang="en-GB" dirty="0" smtClean="0"/>
          </a:p>
        </p:txBody>
      </p:sp>
      <p:sp>
        <p:nvSpPr>
          <p:cNvPr id="450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Comic Sans MS" pitchFamily="66" charset="0"/>
                <a:cs typeface="Arial" charset="0"/>
              </a:defRPr>
            </a:lvl1pPr>
            <a:lvl2pPr marL="742950" indent="-285750" eaLnBrk="0" hangingPunct="0">
              <a:defRPr sz="2400">
                <a:solidFill>
                  <a:schemeClr val="tx1"/>
                </a:solidFill>
                <a:latin typeface="Comic Sans MS" pitchFamily="66" charset="0"/>
                <a:cs typeface="Arial" charset="0"/>
              </a:defRPr>
            </a:lvl2pPr>
            <a:lvl3pPr marL="1143000" indent="-228600" eaLnBrk="0" hangingPunct="0">
              <a:defRPr sz="2400">
                <a:solidFill>
                  <a:schemeClr val="tx1"/>
                </a:solidFill>
                <a:latin typeface="Comic Sans MS" pitchFamily="66" charset="0"/>
                <a:cs typeface="Arial" charset="0"/>
              </a:defRPr>
            </a:lvl3pPr>
            <a:lvl4pPr marL="1600200" indent="-228600" eaLnBrk="0" hangingPunct="0">
              <a:defRPr sz="2400">
                <a:solidFill>
                  <a:schemeClr val="tx1"/>
                </a:solidFill>
                <a:latin typeface="Comic Sans MS" pitchFamily="66" charset="0"/>
                <a:cs typeface="Arial" charset="0"/>
              </a:defRPr>
            </a:lvl4pPr>
            <a:lvl5pPr marL="2057400" indent="-228600" eaLnBrk="0" hangingPunct="0">
              <a:defRPr sz="2400">
                <a:solidFill>
                  <a:schemeClr val="tx1"/>
                </a:solidFill>
                <a:latin typeface="Comic Sans MS" pitchFamily="66" charset="0"/>
                <a:cs typeface="Arial" charset="0"/>
              </a:defRPr>
            </a:lvl5pPr>
            <a:lvl6pPr marL="2514600" indent="-228600" eaLnBrk="0" fontAlgn="base" hangingPunct="0">
              <a:spcBef>
                <a:spcPct val="0"/>
              </a:spcBef>
              <a:spcAft>
                <a:spcPct val="0"/>
              </a:spcAft>
              <a:defRPr sz="2400">
                <a:solidFill>
                  <a:schemeClr val="tx1"/>
                </a:solidFill>
                <a:latin typeface="Comic Sans MS" pitchFamily="66" charset="0"/>
                <a:cs typeface="Arial" charset="0"/>
              </a:defRPr>
            </a:lvl6pPr>
            <a:lvl7pPr marL="2971800" indent="-228600" eaLnBrk="0" fontAlgn="base" hangingPunct="0">
              <a:spcBef>
                <a:spcPct val="0"/>
              </a:spcBef>
              <a:spcAft>
                <a:spcPct val="0"/>
              </a:spcAft>
              <a:defRPr sz="2400">
                <a:solidFill>
                  <a:schemeClr val="tx1"/>
                </a:solidFill>
                <a:latin typeface="Comic Sans MS" pitchFamily="66" charset="0"/>
                <a:cs typeface="Arial" charset="0"/>
              </a:defRPr>
            </a:lvl7pPr>
            <a:lvl8pPr marL="3429000" indent="-228600" eaLnBrk="0" fontAlgn="base" hangingPunct="0">
              <a:spcBef>
                <a:spcPct val="0"/>
              </a:spcBef>
              <a:spcAft>
                <a:spcPct val="0"/>
              </a:spcAft>
              <a:defRPr sz="2400">
                <a:solidFill>
                  <a:schemeClr val="tx1"/>
                </a:solidFill>
                <a:latin typeface="Comic Sans MS" pitchFamily="66" charset="0"/>
                <a:cs typeface="Arial" charset="0"/>
              </a:defRPr>
            </a:lvl8pPr>
            <a:lvl9pPr marL="3886200" indent="-228600" eaLnBrk="0" fontAlgn="base" hangingPunct="0">
              <a:spcBef>
                <a:spcPct val="0"/>
              </a:spcBef>
              <a:spcAft>
                <a:spcPct val="0"/>
              </a:spcAft>
              <a:defRPr sz="2400">
                <a:solidFill>
                  <a:schemeClr val="tx1"/>
                </a:solidFill>
                <a:latin typeface="Comic Sans MS" pitchFamily="66" charset="0"/>
                <a:cs typeface="Arial" charset="0"/>
              </a:defRPr>
            </a:lvl9pPr>
          </a:lstStyle>
          <a:p>
            <a:pPr eaLnBrk="1" hangingPunct="1"/>
            <a:fld id="{51DCF19A-5ED6-4090-B839-C31030142170}" type="slidenum">
              <a:rPr lang="en-GB" sz="1200">
                <a:latin typeface="Arial" charset="0"/>
              </a:rPr>
              <a:pPr eaLnBrk="1" hangingPunct="1"/>
              <a:t>16</a:t>
            </a:fld>
            <a:endParaRPr lang="en-GB" sz="1200">
              <a:latin typeface="Arial"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6309953-380C-4AEB-9B5C-F17E454C1E81}" type="slidenum">
              <a:rPr lang="en-GB" smtClean="0"/>
              <a:pPr/>
              <a:t>17</a:t>
            </a:fld>
            <a:endParaRPr lang="en-GB"/>
          </a:p>
        </p:txBody>
      </p:sp>
    </p:spTree>
    <p:extLst>
      <p:ext uri="{BB962C8B-B14F-4D97-AF65-F5344CB8AC3E}">
        <p14:creationId xmlns:p14="http://schemas.microsoft.com/office/powerpoint/2010/main" val="170877073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6309953-380C-4AEB-9B5C-F17E454C1E81}" type="slidenum">
              <a:rPr lang="en-GB" smtClean="0"/>
              <a:pPr/>
              <a:t>18</a:t>
            </a:fld>
            <a:endParaRPr lang="en-GB"/>
          </a:p>
        </p:txBody>
      </p:sp>
    </p:spTree>
    <p:extLst>
      <p:ext uri="{BB962C8B-B14F-4D97-AF65-F5344CB8AC3E}">
        <p14:creationId xmlns:p14="http://schemas.microsoft.com/office/powerpoint/2010/main" val="192810827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6309953-380C-4AEB-9B5C-F17E454C1E81}" type="slidenum">
              <a:rPr lang="en-GB" smtClean="0"/>
              <a:pPr/>
              <a:t>19</a:t>
            </a:fld>
            <a:endParaRPr lang="en-GB"/>
          </a:p>
        </p:txBody>
      </p:sp>
    </p:spTree>
    <p:extLst>
      <p:ext uri="{BB962C8B-B14F-4D97-AF65-F5344CB8AC3E}">
        <p14:creationId xmlns:p14="http://schemas.microsoft.com/office/powerpoint/2010/main" val="185780367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6309953-380C-4AEB-9B5C-F17E454C1E81}" type="slidenum">
              <a:rPr lang="en-GB" smtClean="0"/>
              <a:pPr/>
              <a:t>20</a:t>
            </a:fld>
            <a:endParaRPr lang="en-GB"/>
          </a:p>
        </p:txBody>
      </p:sp>
    </p:spTree>
    <p:extLst>
      <p:ext uri="{BB962C8B-B14F-4D97-AF65-F5344CB8AC3E}">
        <p14:creationId xmlns:p14="http://schemas.microsoft.com/office/powerpoint/2010/main" val="371735848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6309953-380C-4AEB-9B5C-F17E454C1E81}" type="slidenum">
              <a:rPr lang="en-GB" smtClean="0"/>
              <a:pPr/>
              <a:t>21</a:t>
            </a:fld>
            <a:endParaRPr lang="en-GB"/>
          </a:p>
        </p:txBody>
      </p:sp>
    </p:spTree>
    <p:extLst>
      <p:ext uri="{BB962C8B-B14F-4D97-AF65-F5344CB8AC3E}">
        <p14:creationId xmlns:p14="http://schemas.microsoft.com/office/powerpoint/2010/main" val="369668206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16309953-380C-4AEB-9B5C-F17E454C1E81}" type="slidenum">
              <a:rPr lang="en-GB" smtClean="0"/>
              <a:pPr/>
              <a:t>22</a:t>
            </a:fld>
            <a:endParaRPr lang="en-GB"/>
          </a:p>
        </p:txBody>
      </p:sp>
    </p:spTree>
    <p:extLst>
      <p:ext uri="{BB962C8B-B14F-4D97-AF65-F5344CB8AC3E}">
        <p14:creationId xmlns:p14="http://schemas.microsoft.com/office/powerpoint/2010/main" val="157029227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Language </a:t>
            </a:r>
            <a:r>
              <a:rPr lang="en-GB" sz="1200" kern="1200" dirty="0" smtClean="0">
                <a:solidFill>
                  <a:schemeClr val="tx1"/>
                </a:solidFill>
                <a:effectLst/>
                <a:latin typeface="+mn-lt"/>
                <a:ea typeface="+mn-ea"/>
                <a:cs typeface="+mn-cs"/>
              </a:rPr>
              <a:t>comprehension is usually associated with an intelligent, large brained cleaver creature, sum it up as the developing brain. Can we spot this in the fossil record? Several features of the development of the larger and more sophisticated brain are cited as important.</a:t>
            </a:r>
            <a:endParaRPr lang="en-GB" dirty="0"/>
          </a:p>
        </p:txBody>
      </p:sp>
      <p:sp>
        <p:nvSpPr>
          <p:cNvPr id="4" name="Slide Number Placeholder 3"/>
          <p:cNvSpPr>
            <a:spLocks noGrp="1"/>
          </p:cNvSpPr>
          <p:nvPr>
            <p:ph type="sldNum" sz="quarter" idx="10"/>
          </p:nvPr>
        </p:nvSpPr>
        <p:spPr/>
        <p:txBody>
          <a:bodyPr/>
          <a:lstStyle/>
          <a:p>
            <a:fld id="{16309953-380C-4AEB-9B5C-F17E454C1E81}" type="slidenum">
              <a:rPr lang="en-GB" smtClean="0"/>
              <a:pPr/>
              <a:t>23</a:t>
            </a:fld>
            <a:endParaRPr lang="en-GB"/>
          </a:p>
        </p:txBody>
      </p:sp>
    </p:spTree>
    <p:extLst>
      <p:ext uri="{BB962C8B-B14F-4D97-AF65-F5344CB8AC3E}">
        <p14:creationId xmlns:p14="http://schemas.microsoft.com/office/powerpoint/2010/main" val="35543100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dirty="0" smtClean="0"/>
          </a:p>
        </p:txBody>
      </p:sp>
      <p:sp>
        <p:nvSpPr>
          <p:cNvPr id="4" name="Slide Number Placeholder 3"/>
          <p:cNvSpPr>
            <a:spLocks noGrp="1"/>
          </p:cNvSpPr>
          <p:nvPr>
            <p:ph type="sldNum" sz="quarter" idx="10"/>
          </p:nvPr>
        </p:nvSpPr>
        <p:spPr/>
        <p:txBody>
          <a:bodyPr/>
          <a:lstStyle/>
          <a:p>
            <a:fld id="{16309953-380C-4AEB-9B5C-F17E454C1E81}" type="slidenum">
              <a:rPr lang="en-GB" smtClean="0"/>
              <a:pPr/>
              <a:t>24</a:t>
            </a:fld>
            <a:endParaRPr lang="en-GB"/>
          </a:p>
        </p:txBody>
      </p:sp>
    </p:spTree>
    <p:extLst>
      <p:ext uri="{BB962C8B-B14F-4D97-AF65-F5344CB8AC3E}">
        <p14:creationId xmlns:p14="http://schemas.microsoft.com/office/powerpoint/2010/main" val="94879490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6309953-380C-4AEB-9B5C-F17E454C1E81}" type="slidenum">
              <a:rPr lang="en-GB" smtClean="0"/>
              <a:pPr/>
              <a:t>25</a:t>
            </a:fld>
            <a:endParaRPr lang="en-GB"/>
          </a:p>
        </p:txBody>
      </p:sp>
    </p:spTree>
    <p:extLst>
      <p:ext uri="{BB962C8B-B14F-4D97-AF65-F5344CB8AC3E}">
        <p14:creationId xmlns:p14="http://schemas.microsoft.com/office/powerpoint/2010/main" val="96526032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6309953-380C-4AEB-9B5C-F17E454C1E81}" type="slidenum">
              <a:rPr lang="en-GB" smtClean="0"/>
              <a:pPr/>
              <a:t>26</a:t>
            </a:fld>
            <a:endParaRPr lang="en-GB"/>
          </a:p>
        </p:txBody>
      </p:sp>
    </p:spTree>
    <p:extLst>
      <p:ext uri="{BB962C8B-B14F-4D97-AF65-F5344CB8AC3E}">
        <p14:creationId xmlns:p14="http://schemas.microsoft.com/office/powerpoint/2010/main" val="32211306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GB" sz="1200" kern="1200" dirty="0" smtClean="0">
                <a:solidFill>
                  <a:schemeClr val="tx1"/>
                </a:solidFill>
                <a:effectLst/>
                <a:latin typeface="+mn-lt"/>
                <a:ea typeface="+mn-ea"/>
                <a:cs typeface="+mn-cs"/>
              </a:rPr>
              <a:t>Fossil evidence for the production of speech. </a:t>
            </a:r>
            <a:r>
              <a:rPr lang="en-GB" sz="1200" kern="1200" dirty="0" err="1" smtClean="0">
                <a:solidFill>
                  <a:schemeClr val="tx1"/>
                </a:solidFill>
                <a:effectLst/>
                <a:latin typeface="+mn-lt"/>
                <a:ea typeface="+mn-ea"/>
                <a:cs typeface="+mn-cs"/>
              </a:rPr>
              <a:t>Latiman</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Speech sounds originate in the larynx - upper windpipe below the oesophagus - air is passed over vocal cords causing them to vibrate. In non-human primates, the larynx is well up in the throat, close to the mouth. In humans it is lower down which creates a space, the pharynx, that acts as a resonator. Constraints of the positioning of these in non-human primates means they cannot produce the range of vocalisations that are characteristic of humans.</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Flexion of the </a:t>
            </a:r>
            <a:r>
              <a:rPr lang="en-GB" sz="1200" kern="1200" dirty="0" err="1" smtClean="0">
                <a:solidFill>
                  <a:schemeClr val="tx1"/>
                </a:solidFill>
                <a:effectLst/>
                <a:latin typeface="+mn-lt"/>
                <a:ea typeface="+mn-ea"/>
                <a:cs typeface="+mn-cs"/>
              </a:rPr>
              <a:t>basi</a:t>
            </a:r>
            <a:r>
              <a:rPr lang="en-GB" sz="1200" kern="1200" dirty="0" smtClean="0">
                <a:solidFill>
                  <a:schemeClr val="tx1"/>
                </a:solidFill>
                <a:effectLst/>
                <a:latin typeface="+mn-lt"/>
                <a:ea typeface="+mn-ea"/>
                <a:cs typeface="+mn-cs"/>
              </a:rPr>
              <a:t>-cranium. It has been suggested that how flexed the </a:t>
            </a:r>
            <a:r>
              <a:rPr lang="en-GB" sz="1200" kern="1200" dirty="0" err="1" smtClean="0">
                <a:solidFill>
                  <a:schemeClr val="tx1"/>
                </a:solidFill>
                <a:effectLst/>
                <a:latin typeface="+mn-lt"/>
                <a:ea typeface="+mn-ea"/>
                <a:cs typeface="+mn-cs"/>
              </a:rPr>
              <a:t>basicranium</a:t>
            </a:r>
            <a:r>
              <a:rPr lang="en-GB" sz="1200" kern="1200" dirty="0" smtClean="0">
                <a:solidFill>
                  <a:schemeClr val="tx1"/>
                </a:solidFill>
                <a:effectLst/>
                <a:latin typeface="+mn-lt"/>
                <a:ea typeface="+mn-ea"/>
                <a:cs typeface="+mn-cs"/>
              </a:rPr>
              <a:t> is related to the ability to produce sound. Ours is flexed, the Neanderthal is not, therefore we can speak and they cannot. Problems in that very few Neanderthal </a:t>
            </a:r>
            <a:r>
              <a:rPr lang="en-GB" sz="1200" kern="1200" dirty="0" err="1" smtClean="0">
                <a:solidFill>
                  <a:schemeClr val="tx1"/>
                </a:solidFill>
                <a:effectLst/>
                <a:latin typeface="+mn-lt"/>
                <a:ea typeface="+mn-ea"/>
                <a:cs typeface="+mn-cs"/>
              </a:rPr>
              <a:t>basicrania</a:t>
            </a:r>
            <a:r>
              <a:rPr lang="en-GB" sz="1200" kern="1200" dirty="0" smtClean="0">
                <a:solidFill>
                  <a:schemeClr val="tx1"/>
                </a:solidFill>
                <a:effectLst/>
                <a:latin typeface="+mn-lt"/>
                <a:ea typeface="+mn-ea"/>
                <a:cs typeface="+mn-cs"/>
              </a:rPr>
              <a:t> survive in tact to do this sort of analysis. The flexing of the base of the skull is a product of maturation, the degree of flexion in H. erectus is comparable to that of a 6-7 </a:t>
            </a:r>
            <a:r>
              <a:rPr lang="en-GB" sz="1200" kern="1200" dirty="0" err="1" smtClean="0">
                <a:solidFill>
                  <a:schemeClr val="tx1"/>
                </a:solidFill>
                <a:effectLst/>
                <a:latin typeface="+mn-lt"/>
                <a:ea typeface="+mn-ea"/>
                <a:cs typeface="+mn-cs"/>
              </a:rPr>
              <a:t>yr</a:t>
            </a:r>
            <a:r>
              <a:rPr lang="en-GB" sz="1200" kern="1200" dirty="0" smtClean="0">
                <a:solidFill>
                  <a:schemeClr val="tx1"/>
                </a:solidFill>
                <a:effectLst/>
                <a:latin typeface="+mn-lt"/>
                <a:ea typeface="+mn-ea"/>
                <a:cs typeface="+mn-cs"/>
              </a:rPr>
              <a:t> old. no impediment!! Also in favour of the Neanderthal is the presence of the hyoid bone (small bone of the throat) the presence and position of it can also determine sound production.</a:t>
            </a:r>
          </a:p>
          <a:p>
            <a:r>
              <a:rPr lang="en-GB" sz="1200" kern="1200" dirty="0" smtClean="0">
                <a:solidFill>
                  <a:schemeClr val="tx1"/>
                </a:solidFill>
                <a:effectLst/>
                <a:latin typeface="+mn-lt"/>
                <a:ea typeface="+mn-ea"/>
                <a:cs typeface="+mn-cs"/>
              </a:rPr>
              <a:t> </a:t>
            </a:r>
          </a:p>
          <a:p>
            <a:r>
              <a:rPr lang="en-GB" sz="1200" kern="1200" dirty="0" err="1" smtClean="0">
                <a:solidFill>
                  <a:schemeClr val="tx1"/>
                </a:solidFill>
                <a:effectLst/>
                <a:latin typeface="+mn-lt"/>
                <a:ea typeface="+mn-ea"/>
                <a:cs typeface="+mn-cs"/>
              </a:rPr>
              <a:t>Duchin</a:t>
            </a:r>
            <a:r>
              <a:rPr lang="en-GB" sz="1200" kern="1200" dirty="0" smtClean="0">
                <a:solidFill>
                  <a:schemeClr val="tx1"/>
                </a:solidFill>
                <a:effectLst/>
                <a:latin typeface="+mn-lt"/>
                <a:ea typeface="+mn-ea"/>
                <a:cs typeface="+mn-cs"/>
              </a:rPr>
              <a:t> (1990) took measurements of all bony structures in the vocal tract, such as the palate, mandible, position of hyoid bone etc. to estimate the speech capacity of early hominids. On a whole morphological package, the difference between human and chimp anatomy is fundamental to their ability to produce speech. The human like configuration of the features responsible for speech were present in both H. erectus and the Neanderthals. Both had the ability to move the whole speech apparatus to successfully articulate vowels and consonants, the chimps do not such a capacity.</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The physical apparatus outlined here have been claimed to be important in the production of sound. This is undoubtedly true. But the positions of the hyoid, pharynx, larynx etc. do not affect the production of sound so much as the quality of sound. The characteristics colour the voice, give it resonance. Most of the hominids seem to be comparable to children, who can speak but lack tonal qualities. Generally there is little correspondence between soft tissues and skeletal anatomy when it comes to reconstructing voice boxes of early hominids. These reconstructions are controversial.</a:t>
            </a:r>
          </a:p>
          <a:p>
            <a:endParaRPr lang="en-GB" dirty="0"/>
          </a:p>
        </p:txBody>
      </p:sp>
      <p:sp>
        <p:nvSpPr>
          <p:cNvPr id="4" name="Slide Number Placeholder 3"/>
          <p:cNvSpPr>
            <a:spLocks noGrp="1"/>
          </p:cNvSpPr>
          <p:nvPr>
            <p:ph type="sldNum" sz="quarter" idx="10"/>
          </p:nvPr>
        </p:nvSpPr>
        <p:spPr/>
        <p:txBody>
          <a:bodyPr/>
          <a:lstStyle/>
          <a:p>
            <a:fld id="{16309953-380C-4AEB-9B5C-F17E454C1E81}" type="slidenum">
              <a:rPr lang="en-GB" smtClean="0"/>
              <a:pPr/>
              <a:t>27</a:t>
            </a:fld>
            <a:endParaRPr lang="en-GB"/>
          </a:p>
        </p:txBody>
      </p:sp>
    </p:spTree>
    <p:extLst>
      <p:ext uri="{BB962C8B-B14F-4D97-AF65-F5344CB8AC3E}">
        <p14:creationId xmlns:p14="http://schemas.microsoft.com/office/powerpoint/2010/main" val="328832017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The physical apparatus outlined here have been claimed to be important in the production of sound. This is undoubtedly true. But the positions of the hyoid, pharynx, larynx etc. do not affect the production of sound so much as the quality of sound. The characteristics colour the voice, give it resonance. Most of the hominids seem to be comparable to children, who can speak but lack tonal qualities. Generally there is little correspondence between soft tissues and skeletal anatomy when it comes to reconstructing voice boxes of early hominids. These reconstructions are controversial.</a:t>
            </a:r>
          </a:p>
          <a:p>
            <a:endParaRPr lang="en-GB" dirty="0"/>
          </a:p>
        </p:txBody>
      </p:sp>
      <p:sp>
        <p:nvSpPr>
          <p:cNvPr id="4" name="Slide Number Placeholder 3"/>
          <p:cNvSpPr>
            <a:spLocks noGrp="1"/>
          </p:cNvSpPr>
          <p:nvPr>
            <p:ph type="sldNum" sz="quarter" idx="10"/>
          </p:nvPr>
        </p:nvSpPr>
        <p:spPr/>
        <p:txBody>
          <a:bodyPr/>
          <a:lstStyle/>
          <a:p>
            <a:fld id="{16309953-380C-4AEB-9B5C-F17E454C1E81}" type="slidenum">
              <a:rPr lang="en-GB" smtClean="0"/>
              <a:pPr/>
              <a:t>28</a:t>
            </a:fld>
            <a:endParaRPr lang="en-GB"/>
          </a:p>
        </p:txBody>
      </p:sp>
    </p:spTree>
    <p:extLst>
      <p:ext uri="{BB962C8B-B14F-4D97-AF65-F5344CB8AC3E}">
        <p14:creationId xmlns:p14="http://schemas.microsoft.com/office/powerpoint/2010/main" val="270831312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Linguistics</a:t>
            </a:r>
            <a:r>
              <a:rPr lang="en-GB" baseline="0" dirty="0" smtClean="0"/>
              <a:t> and linguistic anthropology now believe that the oldest languages are those of the click category – Sub Saharan Africa is thought to be the emergence of the </a:t>
            </a:r>
            <a:r>
              <a:rPr lang="en-GB" baseline="0" dirty="0" err="1" smtClean="0"/>
              <a:t>a.m.s</a:t>
            </a:r>
            <a:r>
              <a:rPr lang="en-GB" baseline="0" dirty="0" smtClean="0"/>
              <a:t> </a:t>
            </a:r>
            <a:r>
              <a:rPr lang="en-GB" baseline="0" dirty="0" smtClean="0"/>
              <a:t>and these areas do have some of the oldest fossils. The oldest </a:t>
            </a:r>
            <a:r>
              <a:rPr lang="en-GB" baseline="0" dirty="0" err="1" smtClean="0"/>
              <a:t>mtDNA</a:t>
            </a:r>
            <a:r>
              <a:rPr lang="en-GB" baseline="0" dirty="0" smtClean="0"/>
              <a:t> comes from this group  - note here the San – the oldest are S African in distribution now BUT there were not always so – we know </a:t>
            </a:r>
            <a:r>
              <a:rPr lang="en-GB" baseline="0" dirty="0" err="1" smtClean="0"/>
              <a:t>ethnohistory</a:t>
            </a:r>
            <a:r>
              <a:rPr lang="en-GB" baseline="0" dirty="0" smtClean="0"/>
              <a:t> of the groups thy were more NORTHERLY. Present day distributions of tribes are no indicator of past!</a:t>
            </a:r>
          </a:p>
          <a:p>
            <a:endParaRPr lang="en-GB" baseline="0" dirty="0" smtClean="0"/>
          </a:p>
          <a:p>
            <a:r>
              <a:rPr lang="en-GB" baseline="0" dirty="0" smtClean="0"/>
              <a:t>What is interesting about the clicks is that they do NOT involve the larynx, the rest of their phonological repertoire does – as ours does. Non-clicks outcompeted clicks as the groups dispersed. . </a:t>
            </a:r>
            <a:endParaRPr lang="en-GB" dirty="0"/>
          </a:p>
        </p:txBody>
      </p:sp>
      <p:sp>
        <p:nvSpPr>
          <p:cNvPr id="4" name="Slide Number Placeholder 3"/>
          <p:cNvSpPr>
            <a:spLocks noGrp="1"/>
          </p:cNvSpPr>
          <p:nvPr>
            <p:ph type="sldNum" sz="quarter" idx="10"/>
          </p:nvPr>
        </p:nvSpPr>
        <p:spPr/>
        <p:txBody>
          <a:bodyPr/>
          <a:lstStyle/>
          <a:p>
            <a:fld id="{16309953-380C-4AEB-9B5C-F17E454C1E81}" type="slidenum">
              <a:rPr lang="en-GB" smtClean="0"/>
              <a:pPr/>
              <a:t>29</a:t>
            </a:fld>
            <a:endParaRPr lang="en-GB"/>
          </a:p>
        </p:txBody>
      </p:sp>
    </p:spTree>
    <p:extLst>
      <p:ext uri="{BB962C8B-B14F-4D97-AF65-F5344CB8AC3E}">
        <p14:creationId xmlns:p14="http://schemas.microsoft.com/office/powerpoint/2010/main" val="102150029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6309953-380C-4AEB-9B5C-F17E454C1E81}" type="slidenum">
              <a:rPr lang="en-GB" smtClean="0"/>
              <a:pPr/>
              <a:t>30</a:t>
            </a:fld>
            <a:endParaRPr lang="en-GB"/>
          </a:p>
        </p:txBody>
      </p:sp>
    </p:spTree>
    <p:extLst>
      <p:ext uri="{BB962C8B-B14F-4D97-AF65-F5344CB8AC3E}">
        <p14:creationId xmlns:p14="http://schemas.microsoft.com/office/powerpoint/2010/main" val="288750248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This</a:t>
            </a:r>
            <a:r>
              <a:rPr lang="en-GB" baseline="0" dirty="0" smtClean="0"/>
              <a:t> is both familiar and alien – we see these for what they are (every kid in the land has done this) but we do not know how to read the signals, read the culture, understand what the message is, they are both positive and negative prints, mostly female or children, usually the left hand, sometimes ‘mutilated’…… This is like looking at another modern culture – the behaviour is familiar (we recognise it and have </a:t>
            </a:r>
            <a:r>
              <a:rPr lang="en-GB" baseline="0" smtClean="0"/>
              <a:t>an affinity with </a:t>
            </a:r>
            <a:r>
              <a:rPr lang="en-GB" baseline="0" dirty="0" smtClean="0"/>
              <a:t>it) but may not understand the cultural meaning – the past is a foreign place – they do things differently there - LP Hartley</a:t>
            </a:r>
            <a:endParaRPr lang="en-GB" dirty="0"/>
          </a:p>
        </p:txBody>
      </p:sp>
      <p:sp>
        <p:nvSpPr>
          <p:cNvPr id="4" name="Slide Number Placeholder 3"/>
          <p:cNvSpPr>
            <a:spLocks noGrp="1"/>
          </p:cNvSpPr>
          <p:nvPr>
            <p:ph type="sldNum" sz="quarter" idx="10"/>
          </p:nvPr>
        </p:nvSpPr>
        <p:spPr/>
        <p:txBody>
          <a:bodyPr/>
          <a:lstStyle/>
          <a:p>
            <a:fld id="{16309953-380C-4AEB-9B5C-F17E454C1E81}" type="slidenum">
              <a:rPr lang="en-GB" smtClean="0"/>
              <a:pPr/>
              <a:t>31</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562FB676-5F1B-4987-933D-9342C550D96A}" type="datetimeFigureOut">
              <a:rPr lang="en-GB" smtClean="0"/>
              <a:pPr/>
              <a:t>01/03/2013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34FB98-E857-40F1-B018-1CF91FC11FC7}"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62FB676-5F1B-4987-933D-9342C550D96A}" type="datetimeFigureOut">
              <a:rPr lang="en-GB" smtClean="0"/>
              <a:pPr/>
              <a:t>01/03/2013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34FB98-E857-40F1-B018-1CF91FC11FC7}"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62FB676-5F1B-4987-933D-9342C550D96A}" type="datetimeFigureOut">
              <a:rPr lang="en-GB" smtClean="0"/>
              <a:pPr/>
              <a:t>01/03/2013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34FB98-E857-40F1-B018-1CF91FC11FC7}"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562FB676-5F1B-4987-933D-9342C550D96A}" type="datetimeFigureOut">
              <a:rPr lang="en-GB" smtClean="0"/>
              <a:pPr/>
              <a:t>01/03/2013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734FB98-E857-40F1-B018-1CF91FC11FC7}"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562FB676-5F1B-4987-933D-9342C550D96A}" type="datetimeFigureOut">
              <a:rPr lang="en-GB" smtClean="0"/>
              <a:pPr/>
              <a:t>01/03/2013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734FB98-E857-40F1-B018-1CF91FC11FC7}"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562FB676-5F1B-4987-933D-9342C550D96A}" type="datetimeFigureOut">
              <a:rPr lang="en-GB" smtClean="0"/>
              <a:pPr/>
              <a:t>01/03/2013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734FB98-E857-40F1-B018-1CF91FC11FC7}"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62FB676-5F1B-4987-933D-9342C550D96A}" type="datetimeFigureOut">
              <a:rPr lang="en-GB" smtClean="0"/>
              <a:pPr/>
              <a:t>01/03/2013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734FB98-E857-40F1-B018-1CF91FC11FC7}"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62FB676-5F1B-4987-933D-9342C550D96A}" type="datetimeFigureOut">
              <a:rPr lang="en-GB" smtClean="0"/>
              <a:pPr/>
              <a:t>01/03/2013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734FB98-E857-40F1-B018-1CF91FC11FC7}"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62FB676-5F1B-4987-933D-9342C550D96A}" type="datetimeFigureOut">
              <a:rPr lang="en-GB" smtClean="0"/>
              <a:pPr/>
              <a:t>01/03/2013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734FB98-E857-40F1-B018-1CF91FC11FC7}"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62FB676-5F1B-4987-933D-9342C550D96A}" type="datetimeFigureOut">
              <a:rPr lang="en-GB" smtClean="0"/>
              <a:pPr/>
              <a:t>01/03/2013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34FB98-E857-40F1-B018-1CF91FC11FC7}"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62FB676-5F1B-4987-933D-9342C550D96A}" type="datetimeFigureOut">
              <a:rPr lang="en-GB" smtClean="0"/>
              <a:pPr/>
              <a:t>01/03/2013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34FB98-E857-40F1-B018-1CF91FC11FC7}"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62FB676-5F1B-4987-933D-9342C550D96A}" type="datetimeFigureOut">
              <a:rPr lang="en-GB" smtClean="0"/>
              <a:pPr/>
              <a:t>01/03/2013</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734FB98-E857-40F1-B018-1CF91FC11FC7}"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9.jpeg"/><Relationship Id="rId5" Type="http://schemas.openxmlformats.org/officeDocument/2006/relationships/image" Target="../media/image8.jpeg"/><Relationship Id="rId4" Type="http://schemas.openxmlformats.org/officeDocument/2006/relationships/hyperlink" Target="http://www.sciencenews.org/articles/20031101/a4170_1976.jpg"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12.png"/><Relationship Id="rId4" Type="http://schemas.openxmlformats.org/officeDocument/2006/relationships/image" Target="../media/image11.jpeg"/></Relationships>
</file>

<file path=ppt/slides/_rels/slide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15.png"/></Relationships>
</file>

<file path=ppt/slides/_rels/slide1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17.jpeg"/></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3.xml"/><Relationship Id="rId1" Type="http://schemas.openxmlformats.org/officeDocument/2006/relationships/slideLayout" Target="../slideLayouts/slideLayout7.xml"/><Relationship Id="rId5" Type="http://schemas.openxmlformats.org/officeDocument/2006/relationships/image" Target="../media/image21.jpeg"/><Relationship Id="rId4" Type="http://schemas.openxmlformats.org/officeDocument/2006/relationships/image" Target="../media/image20.jpeg"/></Relationships>
</file>

<file path=ppt/slides/_rels/slide14.xml.rels><?xml version="1.0" encoding="UTF-8" standalone="yes"?>
<Relationships xmlns="http://schemas.openxmlformats.org/package/2006/relationships"><Relationship Id="rId3" Type="http://schemas.openxmlformats.org/officeDocument/2006/relationships/hyperlink" Target="http://www.sciencedaily.com/images/2009/09/090911134624-large.jpg" TargetMode="External"/><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22.jpeg"/></Relationships>
</file>

<file path=ppt/slides/_rels/slide15.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24.jpeg"/></Relationships>
</file>

<file path=ppt/slides/_rels/slide1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8" Type="http://schemas.openxmlformats.org/officeDocument/2006/relationships/image" Target="../media/image28.png"/><Relationship Id="rId13" Type="http://schemas.openxmlformats.org/officeDocument/2006/relationships/image" Target="../media/image31.png"/><Relationship Id="rId3" Type="http://schemas.openxmlformats.org/officeDocument/2006/relationships/hyperlink" Target="http://www.columbia.edu/itc/anthropology/v1007/samuels/sld003.htm" TargetMode="External"/><Relationship Id="rId7" Type="http://schemas.openxmlformats.org/officeDocument/2006/relationships/hyperlink" Target="http://www.columbia.edu/itc/anthropology/v1007/samuels/sld008.htm" TargetMode="External"/><Relationship Id="rId12" Type="http://schemas.openxmlformats.org/officeDocument/2006/relationships/image" Target="../media/image30.png"/><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image" Target="../media/image27.png"/><Relationship Id="rId11" Type="http://schemas.openxmlformats.org/officeDocument/2006/relationships/hyperlink" Target="http://www.columbia.edu/itc/anthropology/v1007/samuels/tsld004.htm" TargetMode="External"/><Relationship Id="rId5" Type="http://schemas.openxmlformats.org/officeDocument/2006/relationships/hyperlink" Target="http://www.columbia.edu/itc/anthropology/v1007/samuels/sld005.htm" TargetMode="External"/><Relationship Id="rId10" Type="http://schemas.openxmlformats.org/officeDocument/2006/relationships/image" Target="../media/image29.png"/><Relationship Id="rId4" Type="http://schemas.openxmlformats.org/officeDocument/2006/relationships/image" Target="../media/image26.png"/><Relationship Id="rId9" Type="http://schemas.openxmlformats.org/officeDocument/2006/relationships/hyperlink" Target="http://www.columbia.edu/itc/anthropology/v1007/samuels/index.htm" TargetMode="External"/><Relationship Id="rId14" Type="http://schemas.openxmlformats.org/officeDocument/2006/relationships/image" Target="../media/image32.jpeg"/></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7.xml"/><Relationship Id="rId1" Type="http://schemas.openxmlformats.org/officeDocument/2006/relationships/vmlDrawing" Target="../drawings/vmlDrawing1.vml"/><Relationship Id="rId5" Type="http://schemas.openxmlformats.org/officeDocument/2006/relationships/image" Target="../media/image33.png"/><Relationship Id="rId4" Type="http://schemas.openxmlformats.org/officeDocument/2006/relationships/oleObject" Target="../embeddings/oleObject1.bin"/></Relationships>
</file>

<file path=ppt/slides/_rels/slide19.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image" Target="../media/image38.jpeg"/><Relationship Id="rId5" Type="http://schemas.openxmlformats.org/officeDocument/2006/relationships/hyperlink" Target="http://ies.berkeley.edu/enews/articles/jeanclottes.html" TargetMode="External"/><Relationship Id="rId4" Type="http://schemas.openxmlformats.org/officeDocument/2006/relationships/image" Target="../media/image37.jpeg"/></Relationships>
</file>

<file path=ppt/slides/_rels/slide23.xml.rels><?xml version="1.0" encoding="UTF-8" standalone="yes"?>
<Relationships xmlns="http://schemas.openxmlformats.org/package/2006/relationships"><Relationship Id="rId3" Type="http://schemas.openxmlformats.org/officeDocument/2006/relationships/hyperlink" Target="http://www.google.co.uk/url?sa=i&amp;rct=j&amp;q=kanzi+langauge&amp;source=images&amp;cd=&amp;cad=rja&amp;docid=SXwySTQRIWBvRM&amp;tbnid=we9N_uAqmH31RM:&amp;ved=0CAUQjRw&amp;url=http://newlearningonline.com/new-learning/chapter-6-the-nature-of-learning/kanzi-learns-language/&amp;ei=L1knUY21C8rA0QXun4DYBg&amp;bvm=bv.42768644,d.d2k&amp;psig=AFQjCNGGg0dASLQL2BAjtIIDTpyXYsYooQ&amp;ust=1361619618181740" TargetMode="External"/><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image" Target="../media/image39.png"/></Relationships>
</file>

<file path=ppt/slides/_rels/slide24.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24.xml"/><Relationship Id="rId1" Type="http://schemas.openxmlformats.org/officeDocument/2006/relationships/slideLayout" Target="../slideLayouts/slideLayout7.xml"/><Relationship Id="rId4" Type="http://schemas.openxmlformats.org/officeDocument/2006/relationships/image" Target="../media/image41.png"/></Relationships>
</file>

<file path=ppt/slides/_rels/slide25.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28.xml"/><Relationship Id="rId1" Type="http://schemas.openxmlformats.org/officeDocument/2006/relationships/slideLayout" Target="../slideLayouts/slideLayout7.xml"/><Relationship Id="rId5" Type="http://schemas.openxmlformats.org/officeDocument/2006/relationships/hyperlink" Target="http://www.hofesh.org.il/.../science/neanderthal2tml" TargetMode="External"/><Relationship Id="rId4" Type="http://schemas.openxmlformats.org/officeDocument/2006/relationships/image" Target="../media/image46.jpeg"/></Relationships>
</file>

<file path=ppt/slides/_rels/slide29.xml.rels><?xml version="1.0" encoding="UTF-8" standalone="yes"?>
<Relationships xmlns="http://schemas.openxmlformats.org/package/2006/relationships"><Relationship Id="rId3" Type="http://schemas.openxmlformats.org/officeDocument/2006/relationships/hyperlink" Target="http://www.google.co.uk/url?sa=i&amp;rct=j&amp;q=hadzabe+tribe&amp;source=images&amp;cd=&amp;cad=rja&amp;docid=jcS4uTMpM7A05M&amp;tbnid=kh1orKc91NyIUM:&amp;ved=0CAUQjRw&amp;url=http://ramblingroses.net/zkenyatanzan.htm&amp;ei=JlwnUeH4GoGV0QXOuoCYDw&amp;bvm=bv.42768644,d.d2k&amp;psig=AFQjCNGqiTUEX31sWz8nZl7tp7SoxkimbQ&amp;ust=1361620379894416" TargetMode="External"/><Relationship Id="rId2" Type="http://schemas.openxmlformats.org/officeDocument/2006/relationships/notesSlide" Target="../notesSlides/notesSlide29.xml"/><Relationship Id="rId1" Type="http://schemas.openxmlformats.org/officeDocument/2006/relationships/slideLayout" Target="../slideLayouts/slideLayout7.xml"/><Relationship Id="rId4" Type="http://schemas.openxmlformats.org/officeDocument/2006/relationships/image" Target="../media/image47.jpeg"/></Relationships>
</file>

<file path=ppt/slides/_rels/slide30.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30.xml"/><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31.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effectLst>
                  <a:outerShdw blurRad="38100" dist="38100" dir="2700000" algn="tl">
                    <a:srgbClr val="000000">
                      <a:alpha val="43137"/>
                    </a:srgbClr>
                  </a:outerShdw>
                </a:effectLst>
              </a:rPr>
              <a:t>HUMAN EVOLUTION</a:t>
            </a:r>
            <a:endParaRPr lang="en-GB" dirty="0">
              <a:effectLst>
                <a:outerShdw blurRad="38100" dist="38100" dir="2700000" algn="tl">
                  <a:srgbClr val="000000">
                    <a:alpha val="43137"/>
                  </a:srgbClr>
                </a:outerShdw>
              </a:effectLst>
            </a:endParaRPr>
          </a:p>
        </p:txBody>
      </p:sp>
      <p:sp>
        <p:nvSpPr>
          <p:cNvPr id="3" name="Subtitle 2"/>
          <p:cNvSpPr>
            <a:spLocks noGrp="1"/>
          </p:cNvSpPr>
          <p:nvPr>
            <p:ph type="subTitle" idx="1"/>
          </p:nvPr>
        </p:nvSpPr>
        <p:spPr/>
        <p:txBody>
          <a:bodyPr/>
          <a:lstStyle/>
          <a:p>
            <a:r>
              <a:rPr lang="en-GB" dirty="0" smtClean="0">
                <a:effectLst>
                  <a:outerShdw blurRad="38100" dist="38100" dir="2700000" algn="tl">
                    <a:srgbClr val="000000">
                      <a:alpha val="43137"/>
                    </a:srgbClr>
                  </a:outerShdw>
                </a:effectLst>
              </a:rPr>
              <a:t>MODERN BODY; MODERN MIND AND BEHAVIOUR </a:t>
            </a:r>
            <a:endParaRPr lang="en-GB" dirty="0">
              <a:effectLst>
                <a:outerShdw blurRad="38100" dist="38100" dir="2700000" algn="tl">
                  <a:srgbClr val="000000">
                    <a:alpha val="43137"/>
                  </a:srgbClr>
                </a:outerShdw>
              </a:effectLs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dirty="0" smtClean="0">
                <a:effectLst>
                  <a:outerShdw blurRad="38100" dist="38100" dir="2700000" algn="tl">
                    <a:srgbClr val="000000">
                      <a:alpha val="43137"/>
                    </a:srgbClr>
                  </a:outerShdw>
                </a:effectLst>
              </a:rPr>
              <a:t>Evolution: imperialist doctrine of progression</a:t>
            </a:r>
            <a:endParaRPr lang="en-GB" sz="3600" dirty="0">
              <a:effectLst>
                <a:outerShdw blurRad="38100" dist="38100" dir="2700000" algn="tl">
                  <a:srgbClr val="000000">
                    <a:alpha val="43137"/>
                  </a:srgbClr>
                </a:outerShdw>
              </a:effectLst>
            </a:endParaRPr>
          </a:p>
        </p:txBody>
      </p:sp>
      <p:pic>
        <p:nvPicPr>
          <p:cNvPr id="2050" name="Picture 2" descr="http://www.evolution-man.com/v/vspfiles/assets/images/Evolution-Man-EYEGEL-FOCUSweb.jpg"/>
          <p:cNvPicPr>
            <a:picLocks noChangeAspect="1" noChangeArrowheads="1"/>
          </p:cNvPicPr>
          <p:nvPr/>
        </p:nvPicPr>
        <p:blipFill>
          <a:blip r:embed="rId3" cstate="print"/>
          <a:srcRect/>
          <a:stretch>
            <a:fillRect/>
          </a:stretch>
        </p:blipFill>
        <p:spPr bwMode="auto">
          <a:xfrm>
            <a:off x="2833358" y="4005064"/>
            <a:ext cx="6310642" cy="2852936"/>
          </a:xfrm>
          <a:prstGeom prst="rect">
            <a:avLst/>
          </a:prstGeom>
          <a:noFill/>
        </p:spPr>
      </p:pic>
      <p:sp>
        <p:nvSpPr>
          <p:cNvPr id="3" name="Content Placeholder 2"/>
          <p:cNvSpPr>
            <a:spLocks noGrp="1"/>
          </p:cNvSpPr>
          <p:nvPr>
            <p:ph idx="1"/>
          </p:nvPr>
        </p:nvSpPr>
        <p:spPr/>
        <p:txBody>
          <a:bodyPr>
            <a:normAutofit/>
          </a:bodyPr>
          <a:lstStyle/>
          <a:p>
            <a:r>
              <a:rPr lang="en-GB" sz="2800" dirty="0" smtClean="0">
                <a:effectLst>
                  <a:outerShdw blurRad="38100" dist="38100" dir="2700000" algn="tl">
                    <a:srgbClr val="000000">
                      <a:alpha val="43137"/>
                    </a:srgbClr>
                  </a:outerShdw>
                </a:effectLst>
                <a:latin typeface="+mj-lt"/>
              </a:rPr>
              <a:t>The linear view of evolution – from the more primitive through to the more ‘advanced’</a:t>
            </a:r>
          </a:p>
          <a:p>
            <a:r>
              <a:rPr lang="en-GB" sz="2800" dirty="0" smtClean="0">
                <a:effectLst>
                  <a:outerShdw blurRad="38100" dist="38100" dir="2700000" algn="tl">
                    <a:srgbClr val="000000">
                      <a:alpha val="43137"/>
                    </a:srgbClr>
                  </a:outerShdw>
                </a:effectLst>
                <a:latin typeface="+mj-lt"/>
              </a:rPr>
              <a:t>‘…from instinct to intelligence and reaching its ultimate conclusion in modern European civilisation,’ </a:t>
            </a:r>
            <a:r>
              <a:rPr lang="en-GB" sz="2800" dirty="0" err="1" smtClean="0">
                <a:effectLst>
                  <a:outerShdw blurRad="38100" dist="38100" dir="2700000" algn="tl">
                    <a:srgbClr val="000000">
                      <a:alpha val="43137"/>
                    </a:srgbClr>
                  </a:outerShdw>
                </a:effectLst>
                <a:latin typeface="+mj-lt"/>
              </a:rPr>
              <a:t>Ingold</a:t>
            </a:r>
            <a:r>
              <a:rPr lang="en-GB" sz="2800" dirty="0" smtClean="0">
                <a:effectLst>
                  <a:outerShdw blurRad="38100" dist="38100" dir="2700000" algn="tl">
                    <a:srgbClr val="000000">
                      <a:alpha val="43137"/>
                    </a:srgbClr>
                  </a:outerShdw>
                </a:effectLst>
                <a:latin typeface="+mj-lt"/>
              </a:rPr>
              <a:t> (2004: 211)</a:t>
            </a:r>
            <a:endParaRPr lang="en-GB" sz="2800" dirty="0">
              <a:effectLst>
                <a:outerShdw blurRad="38100" dist="38100" dir="2700000" algn="tl">
                  <a:srgbClr val="000000">
                    <a:alpha val="43137"/>
                  </a:srgbClr>
                </a:outerShdw>
              </a:effectLst>
              <a:latin typeface="+mj-lt"/>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http://evoanth.files.wordpress.com/2012/01/mode.jpg"/>
          <p:cNvPicPr>
            <a:picLocks noChangeAspect="1" noChangeArrowheads="1"/>
          </p:cNvPicPr>
          <p:nvPr/>
        </p:nvPicPr>
        <p:blipFill>
          <a:blip r:embed="rId3" cstate="print"/>
          <a:srcRect/>
          <a:stretch>
            <a:fillRect/>
          </a:stretch>
        </p:blipFill>
        <p:spPr bwMode="auto">
          <a:xfrm>
            <a:off x="0" y="0"/>
            <a:ext cx="9144000" cy="6858000"/>
          </a:xfrm>
          <a:prstGeom prst="rect">
            <a:avLst/>
          </a:prstGeom>
          <a:noFill/>
        </p:spPr>
      </p:pic>
      <p:sp>
        <p:nvSpPr>
          <p:cNvPr id="5" name="Title 4"/>
          <p:cNvSpPr>
            <a:spLocks noGrp="1"/>
          </p:cNvSpPr>
          <p:nvPr>
            <p:ph type="title"/>
          </p:nvPr>
        </p:nvSpPr>
        <p:spPr/>
        <p:txBody>
          <a:bodyPr/>
          <a:lstStyle/>
          <a:p>
            <a:r>
              <a:rPr lang="en-GB" dirty="0" smtClean="0">
                <a:solidFill>
                  <a:schemeClr val="bg1"/>
                </a:solidFill>
              </a:rPr>
              <a:t>…</a:t>
            </a:r>
            <a:r>
              <a:rPr lang="en-GB" sz="3600" dirty="0" smtClean="0">
                <a:solidFill>
                  <a:schemeClr val="bg1"/>
                </a:solidFill>
              </a:rPr>
              <a:t>from instinct to intelligence…</a:t>
            </a:r>
            <a:endParaRPr lang="en-GB" dirty="0">
              <a:solidFill>
                <a:schemeClr val="bg1"/>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http://i821.photobucket.com/albums/zz139/Ojibwa/BlombosOchre.jpg"/>
          <p:cNvPicPr>
            <a:picLocks noChangeAspect="1" noChangeArrowheads="1"/>
          </p:cNvPicPr>
          <p:nvPr/>
        </p:nvPicPr>
        <p:blipFill>
          <a:blip r:embed="rId3" cstate="print"/>
          <a:srcRect l="14965"/>
          <a:stretch>
            <a:fillRect/>
          </a:stretch>
        </p:blipFill>
        <p:spPr bwMode="auto">
          <a:xfrm>
            <a:off x="-48836" y="0"/>
            <a:ext cx="9192836" cy="6858000"/>
          </a:xfrm>
          <a:prstGeom prst="rect">
            <a:avLst/>
          </a:prstGeom>
          <a:noFill/>
        </p:spPr>
      </p:pic>
      <p:sp>
        <p:nvSpPr>
          <p:cNvPr id="3" name="Content Placeholder 2"/>
          <p:cNvSpPr>
            <a:spLocks noGrp="1"/>
          </p:cNvSpPr>
          <p:nvPr>
            <p:ph idx="1"/>
          </p:nvPr>
        </p:nvSpPr>
        <p:spPr>
          <a:xfrm>
            <a:off x="457200" y="1556792"/>
            <a:ext cx="8147248" cy="4569371"/>
          </a:xfrm>
        </p:spPr>
        <p:txBody>
          <a:bodyPr>
            <a:normAutofit lnSpcReduction="10000"/>
          </a:bodyPr>
          <a:lstStyle/>
          <a:p>
            <a:pPr>
              <a:buNone/>
            </a:pPr>
            <a:endParaRPr lang="en-GB" dirty="0" smtClean="0"/>
          </a:p>
          <a:p>
            <a:r>
              <a:rPr lang="en-GB" sz="2800" dirty="0" smtClean="0">
                <a:effectLst>
                  <a:outerShdw blurRad="38100" dist="38100" dir="2700000" algn="tl">
                    <a:srgbClr val="000000">
                      <a:alpha val="43137"/>
                    </a:srgbClr>
                  </a:outerShdw>
                </a:effectLst>
                <a:latin typeface="Arial" pitchFamily="34" charset="0"/>
                <a:cs typeface="Arial" pitchFamily="34" charset="0"/>
              </a:rPr>
              <a:t>Art</a:t>
            </a:r>
          </a:p>
          <a:p>
            <a:r>
              <a:rPr lang="en-GB" sz="2800" dirty="0" smtClean="0">
                <a:effectLst>
                  <a:outerShdw blurRad="38100" dist="38100" dir="2700000" algn="tl">
                    <a:srgbClr val="000000">
                      <a:alpha val="43137"/>
                    </a:srgbClr>
                  </a:outerShdw>
                </a:effectLst>
                <a:latin typeface="Arial" pitchFamily="34" charset="0"/>
                <a:cs typeface="Arial" pitchFamily="34" charset="0"/>
              </a:rPr>
              <a:t>Language</a:t>
            </a:r>
          </a:p>
          <a:p>
            <a:r>
              <a:rPr lang="en-GB" sz="2800" dirty="0" smtClean="0">
                <a:effectLst>
                  <a:outerShdw blurRad="38100" dist="38100" dir="2700000" algn="tl">
                    <a:srgbClr val="000000">
                      <a:alpha val="43137"/>
                    </a:srgbClr>
                  </a:outerShdw>
                </a:effectLst>
                <a:latin typeface="Arial" pitchFamily="34" charset="0"/>
                <a:cs typeface="Arial" pitchFamily="34" charset="0"/>
              </a:rPr>
              <a:t>Symbolic thought as evidenced by burials</a:t>
            </a:r>
          </a:p>
          <a:p>
            <a:pPr marL="0" indent="0">
              <a:buNone/>
            </a:pPr>
            <a:r>
              <a:rPr lang="en-GB" sz="2800" dirty="0" smtClean="0">
                <a:effectLst>
                  <a:outerShdw blurRad="38100" dist="38100" dir="2700000" algn="tl">
                    <a:srgbClr val="000000">
                      <a:alpha val="43137"/>
                    </a:srgbClr>
                  </a:outerShdw>
                </a:effectLst>
                <a:latin typeface="Arial" pitchFamily="34" charset="0"/>
                <a:cs typeface="Arial" pitchFamily="34" charset="0"/>
              </a:rPr>
              <a:t>Much of the activity is directed to finding evidence of increasing sophistication in the </a:t>
            </a:r>
            <a:r>
              <a:rPr lang="en-GB" sz="2800" dirty="0" err="1" smtClean="0">
                <a:effectLst>
                  <a:outerShdw blurRad="38100" dist="38100" dir="2700000" algn="tl">
                    <a:srgbClr val="000000">
                      <a:alpha val="43137"/>
                    </a:srgbClr>
                  </a:outerShdw>
                </a:effectLst>
                <a:latin typeface="Arial" pitchFamily="34" charset="0"/>
                <a:cs typeface="Arial" pitchFamily="34" charset="0"/>
              </a:rPr>
              <a:t>palaeo</a:t>
            </a:r>
            <a:r>
              <a:rPr lang="en-GB" sz="2800" dirty="0" smtClean="0">
                <a:effectLst>
                  <a:outerShdw blurRad="38100" dist="38100" dir="2700000" algn="tl">
                    <a:srgbClr val="000000">
                      <a:alpha val="43137"/>
                    </a:srgbClr>
                  </a:outerShdw>
                </a:effectLst>
                <a:latin typeface="Arial" pitchFamily="34" charset="0"/>
                <a:cs typeface="Arial" pitchFamily="34" charset="0"/>
              </a:rPr>
              <a:t>-anthropological record – but where do we put the starting point? </a:t>
            </a:r>
          </a:p>
          <a:p>
            <a:pPr marL="0" indent="0">
              <a:buNone/>
            </a:pPr>
            <a:r>
              <a:rPr lang="en-GB" sz="2800" dirty="0" smtClean="0">
                <a:effectLst>
                  <a:outerShdw blurRad="38100" dist="38100" dir="2700000" algn="tl">
                    <a:srgbClr val="000000">
                      <a:alpha val="43137"/>
                    </a:srgbClr>
                  </a:outerShdw>
                </a:effectLst>
                <a:latin typeface="Arial" pitchFamily="34" charset="0"/>
                <a:cs typeface="Arial" pitchFamily="34" charset="0"/>
              </a:rPr>
              <a:t>How do we recognise an ancient cognate mind or behaviour?</a:t>
            </a:r>
          </a:p>
          <a:p>
            <a:pPr marL="0" indent="0">
              <a:buNone/>
            </a:pPr>
            <a:endParaRPr lang="en-GB" sz="2800" dirty="0" smtClean="0">
              <a:effectLst>
                <a:outerShdw blurRad="38100" dist="38100" dir="2700000" algn="tl">
                  <a:srgbClr val="000000">
                    <a:alpha val="43137"/>
                  </a:srgbClr>
                </a:outerShdw>
              </a:effectLst>
              <a:latin typeface="Arial" pitchFamily="34" charset="0"/>
              <a:cs typeface="Arial" pitchFamily="34" charset="0"/>
            </a:endParaRPr>
          </a:p>
          <a:p>
            <a:pPr marL="0" indent="0">
              <a:buNone/>
            </a:pPr>
            <a:endParaRPr lang="en-GB" sz="2800" dirty="0" smtClean="0">
              <a:effectLst>
                <a:outerShdw blurRad="38100" dist="38100" dir="2700000" algn="tl">
                  <a:srgbClr val="000000">
                    <a:alpha val="43137"/>
                  </a:srgbClr>
                </a:outerShdw>
              </a:effectLst>
              <a:latin typeface="Arial" pitchFamily="34" charset="0"/>
              <a:cs typeface="Arial" pitchFamily="34" charset="0"/>
            </a:endParaRPr>
          </a:p>
          <a:p>
            <a:pPr marL="0" indent="0">
              <a:buNone/>
            </a:pPr>
            <a:endParaRPr lang="en-GB" sz="2800" dirty="0" smtClean="0">
              <a:effectLst>
                <a:outerShdw blurRad="38100" dist="38100" dir="2700000" algn="tl">
                  <a:srgbClr val="000000">
                    <a:alpha val="43137"/>
                  </a:srgbClr>
                </a:outerShdw>
              </a:effectLst>
              <a:latin typeface="Arial" pitchFamily="34" charset="0"/>
              <a:cs typeface="Arial" pitchFamily="34" charset="0"/>
            </a:endParaRPr>
          </a:p>
          <a:p>
            <a:pPr marL="0" indent="0">
              <a:buNone/>
            </a:pPr>
            <a:endParaRPr lang="en-GB" sz="2800" dirty="0">
              <a:effectLst>
                <a:outerShdw blurRad="38100" dist="38100" dir="2700000" algn="tl">
                  <a:srgbClr val="000000">
                    <a:alpha val="43137"/>
                  </a:srgbClr>
                </a:outerShdw>
              </a:effectLst>
              <a:latin typeface="Arial" pitchFamily="34" charset="0"/>
              <a:cs typeface="Arial" pitchFamily="34" charset="0"/>
            </a:endParaRPr>
          </a:p>
        </p:txBody>
      </p:sp>
      <p:sp>
        <p:nvSpPr>
          <p:cNvPr id="2" name="Title 1"/>
          <p:cNvSpPr>
            <a:spLocks noGrp="1"/>
          </p:cNvSpPr>
          <p:nvPr>
            <p:ph type="title"/>
          </p:nvPr>
        </p:nvSpPr>
        <p:spPr/>
        <p:txBody>
          <a:bodyPr>
            <a:noAutofit/>
          </a:bodyPr>
          <a:lstStyle/>
          <a:p>
            <a:r>
              <a:rPr lang="en-GB" sz="3600" dirty="0" smtClean="0">
                <a:effectLst>
                  <a:outerShdw blurRad="38100" dist="38100" dir="2700000" algn="tl">
                    <a:srgbClr val="000000">
                      <a:alpha val="43137"/>
                    </a:srgbClr>
                  </a:outerShdw>
                </a:effectLst>
              </a:rPr>
              <a:t>Lecture aims and conclusions</a:t>
            </a:r>
            <a:endParaRPr lang="en-GB" sz="3600" dirty="0">
              <a:effectLst>
                <a:outerShdw blurRad="38100" dist="38100" dir="2700000" algn="tl">
                  <a:srgbClr val="000000">
                    <a:alpha val="43137"/>
                  </a:srgbClr>
                </a:outerShdw>
              </a:effectLst>
            </a:endParaRPr>
          </a:p>
        </p:txBody>
      </p:sp>
      <p:sp>
        <p:nvSpPr>
          <p:cNvPr id="5" name="TextBox 4"/>
          <p:cNvSpPr txBox="1"/>
          <p:nvPr/>
        </p:nvSpPr>
        <p:spPr>
          <a:xfrm>
            <a:off x="179512" y="6488668"/>
            <a:ext cx="8712968" cy="584775"/>
          </a:xfrm>
          <a:prstGeom prst="rect">
            <a:avLst/>
          </a:prstGeom>
          <a:noFill/>
        </p:spPr>
        <p:txBody>
          <a:bodyPr wrap="square" rtlCol="0">
            <a:spAutoFit/>
          </a:bodyPr>
          <a:lstStyle/>
          <a:p>
            <a:r>
              <a:rPr lang="en-GB" sz="1600" dirty="0" smtClean="0">
                <a:latin typeface="+mj-lt"/>
              </a:rPr>
              <a:t>Image of the </a:t>
            </a:r>
            <a:r>
              <a:rPr lang="en-GB" sz="1600" dirty="0" err="1" smtClean="0">
                <a:latin typeface="+mj-lt"/>
              </a:rPr>
              <a:t>Blombos</a:t>
            </a:r>
            <a:r>
              <a:rPr lang="en-GB" sz="1600" dirty="0" smtClean="0">
                <a:latin typeface="+mj-lt"/>
              </a:rPr>
              <a:t> Cave, South Africa, c. 75-65,000 yrs, incised ochre, bone and stone tools</a:t>
            </a:r>
            <a:endParaRPr lang="en-GB" sz="1600" dirty="0">
              <a:latin typeface="+mj-lt"/>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ChangeArrowheads="1"/>
          </p:cNvSpPr>
          <p:nvPr/>
        </p:nvSpPr>
        <p:spPr bwMode="auto">
          <a:xfrm>
            <a:off x="468313" y="6237288"/>
            <a:ext cx="7358062" cy="228600"/>
          </a:xfrm>
          <a:prstGeom prst="rect">
            <a:avLst/>
          </a:prstGeom>
          <a:noFill/>
          <a:ln w="9525">
            <a:noFill/>
            <a:miter lim="800000"/>
            <a:headEnd/>
            <a:tailEnd/>
          </a:ln>
          <a:effectLst/>
        </p:spPr>
        <p:txBody>
          <a:bodyPr>
            <a:spAutoFit/>
          </a:bodyPr>
          <a:lstStyle/>
          <a:p>
            <a:pPr>
              <a:defRPr/>
            </a:pPr>
            <a:r>
              <a:rPr lang="en-GB" sz="900">
                <a:effectLst>
                  <a:outerShdw blurRad="38100" dist="38100" dir="2700000" algn="tl">
                    <a:srgbClr val="000000"/>
                  </a:outerShdw>
                </a:effectLst>
                <a:latin typeface="Comic Sans MS" pitchFamily="66" charset="0"/>
              </a:rPr>
              <a:t>http://www.mnh.si.edu/anthro/humanorigins/ha/a_tree.html</a:t>
            </a:r>
          </a:p>
        </p:txBody>
      </p:sp>
      <p:pic>
        <p:nvPicPr>
          <p:cNvPr id="4099"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t="7590" b="7590"/>
          <a:stretch>
            <a:fillRect/>
          </a:stretch>
        </p:blipFill>
        <p:spPr bwMode="auto">
          <a:xfrm>
            <a:off x="501573" y="1124744"/>
            <a:ext cx="8280400" cy="4802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101" name="Text Box 5"/>
          <p:cNvSpPr txBox="1">
            <a:spLocks noChangeArrowheads="1"/>
          </p:cNvSpPr>
          <p:nvPr/>
        </p:nvSpPr>
        <p:spPr bwMode="auto">
          <a:xfrm>
            <a:off x="739140" y="244559"/>
            <a:ext cx="7848674" cy="646331"/>
          </a:xfrm>
          <a:prstGeom prst="rect">
            <a:avLst/>
          </a:prstGeom>
          <a:noFill/>
          <a:ln w="9525">
            <a:noFill/>
            <a:miter lim="800000"/>
            <a:headEnd/>
            <a:tailEnd/>
          </a:ln>
          <a:effectLst/>
        </p:spPr>
        <p:txBody>
          <a:bodyPr wrap="square">
            <a:spAutoFit/>
          </a:bodyPr>
          <a:lstStyle/>
          <a:p>
            <a:pPr algn="ctr">
              <a:defRPr/>
            </a:pPr>
            <a:r>
              <a:rPr lang="en-GB" dirty="0" smtClean="0">
                <a:effectLst>
                  <a:outerShdw blurRad="38100" dist="38100" dir="2700000" algn="tl">
                    <a:srgbClr val="000000"/>
                  </a:outerShdw>
                </a:effectLst>
                <a:latin typeface="+mj-lt"/>
              </a:rPr>
              <a:t>We can see the field of competitors but where is the cultural starting line which one is on the starting blocks, which one takes off first? </a:t>
            </a:r>
            <a:endParaRPr lang="en-GB" dirty="0">
              <a:effectLst>
                <a:outerShdw blurRad="38100" dist="38100" dir="2700000" algn="tl">
                  <a:srgbClr val="000000"/>
                </a:outerShdw>
              </a:effectLst>
              <a:latin typeface="+mj-lt"/>
            </a:endParaRPr>
          </a:p>
        </p:txBody>
      </p:sp>
    </p:spTree>
    <p:extLst>
      <p:ext uri="{BB962C8B-B14F-4D97-AF65-F5344CB8AC3E}">
        <p14:creationId xmlns:p14="http://schemas.microsoft.com/office/powerpoint/2010/main" val="128930543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p:cNvSpPr>
            <a:spLocks noGrp="1" noChangeArrowheads="1"/>
          </p:cNvSpPr>
          <p:nvPr>
            <p:ph type="title" idx="4294967295"/>
          </p:nvPr>
        </p:nvSpPr>
        <p:spPr>
          <a:xfrm>
            <a:off x="0" y="381000"/>
            <a:ext cx="8229600" cy="1371600"/>
          </a:xfrm>
        </p:spPr>
        <p:txBody>
          <a:bodyPr/>
          <a:lstStyle/>
          <a:p>
            <a:pPr eaLnBrk="1" hangingPunct="1">
              <a:defRPr/>
            </a:pPr>
            <a:r>
              <a:rPr lang="en-GB" sz="3200" dirty="0" smtClean="0">
                <a:latin typeface="Arial" pitchFamily="34" charset="0"/>
                <a:cs typeface="Arial" pitchFamily="34" charset="0"/>
              </a:rPr>
              <a:t>What is the evidence for burial in our </a:t>
            </a:r>
            <a:r>
              <a:rPr lang="en-GB" sz="3200" dirty="0" err="1" smtClean="0">
                <a:latin typeface="Arial" pitchFamily="34" charset="0"/>
                <a:cs typeface="Arial" pitchFamily="34" charset="0"/>
              </a:rPr>
              <a:t>palaeoanthropological</a:t>
            </a:r>
            <a:r>
              <a:rPr lang="en-GB" sz="3200" dirty="0" smtClean="0">
                <a:latin typeface="Arial" pitchFamily="34" charset="0"/>
                <a:cs typeface="Arial" pitchFamily="34" charset="0"/>
              </a:rPr>
              <a:t> past?</a:t>
            </a:r>
          </a:p>
        </p:txBody>
      </p:sp>
      <p:sp>
        <p:nvSpPr>
          <p:cNvPr id="83971" name="Rectangle 3"/>
          <p:cNvSpPr>
            <a:spLocks noGrp="1" noChangeArrowheads="1"/>
          </p:cNvSpPr>
          <p:nvPr>
            <p:ph type="body" idx="4294967295"/>
          </p:nvPr>
        </p:nvSpPr>
        <p:spPr>
          <a:xfrm>
            <a:off x="285750" y="1773238"/>
            <a:ext cx="8858250" cy="4475162"/>
          </a:xfrm>
        </p:spPr>
        <p:txBody>
          <a:bodyPr>
            <a:normAutofit/>
          </a:bodyPr>
          <a:lstStyle/>
          <a:p>
            <a:pPr eaLnBrk="1" hangingPunct="1">
              <a:defRPr/>
            </a:pPr>
            <a:r>
              <a:rPr lang="en-GB" sz="2000" dirty="0" smtClean="0">
                <a:effectLst>
                  <a:outerShdw blurRad="38100" dist="38100" dir="2700000" algn="tl">
                    <a:srgbClr val="000000">
                      <a:alpha val="43137"/>
                    </a:srgbClr>
                  </a:outerShdw>
                </a:effectLst>
                <a:latin typeface="Arial" pitchFamily="34" charset="0"/>
                <a:cs typeface="Arial" pitchFamily="34" charset="0"/>
              </a:rPr>
              <a:t>Neanderthals of the Middle Palaeolithic with most burials from 75–35 </a:t>
            </a:r>
            <a:r>
              <a:rPr lang="en-GB" sz="2000" dirty="0" err="1" smtClean="0">
                <a:effectLst>
                  <a:outerShdw blurRad="38100" dist="38100" dir="2700000" algn="tl">
                    <a:srgbClr val="000000">
                      <a:alpha val="43137"/>
                    </a:srgbClr>
                  </a:outerShdw>
                </a:effectLst>
                <a:latin typeface="Arial" pitchFamily="34" charset="0"/>
                <a:cs typeface="Arial" pitchFamily="34" charset="0"/>
              </a:rPr>
              <a:t>kyr</a:t>
            </a:r>
            <a:r>
              <a:rPr lang="en-GB" sz="2000" dirty="0" smtClean="0">
                <a:effectLst>
                  <a:outerShdw blurRad="38100" dist="38100" dir="2700000" algn="tl">
                    <a:srgbClr val="000000">
                      <a:alpha val="43137"/>
                    </a:srgbClr>
                  </a:outerShdw>
                </a:effectLst>
                <a:latin typeface="Arial" pitchFamily="34" charset="0"/>
                <a:cs typeface="Arial" pitchFamily="34" charset="0"/>
              </a:rPr>
              <a:t> BP– but they are highly problematic in terms of interpretation of the evidence.</a:t>
            </a:r>
            <a:endParaRPr lang="en-GB" sz="2000" i="1" dirty="0" smtClean="0">
              <a:effectLst>
                <a:outerShdw blurRad="38100" dist="38100" dir="2700000" algn="tl">
                  <a:srgbClr val="000000">
                    <a:alpha val="43137"/>
                  </a:srgbClr>
                </a:outerShdw>
              </a:effectLst>
              <a:latin typeface="Arial" pitchFamily="34" charset="0"/>
              <a:cs typeface="Arial" pitchFamily="34" charset="0"/>
            </a:endParaRPr>
          </a:p>
          <a:p>
            <a:pPr eaLnBrk="1" hangingPunct="1">
              <a:defRPr/>
            </a:pPr>
            <a:r>
              <a:rPr lang="en-GB" sz="2000" i="1" dirty="0" smtClean="0">
                <a:effectLst>
                  <a:outerShdw blurRad="38100" dist="38100" dir="2700000" algn="tl">
                    <a:srgbClr val="000000">
                      <a:alpha val="43137"/>
                    </a:srgbClr>
                  </a:outerShdw>
                </a:effectLst>
                <a:latin typeface="Arial" pitchFamily="34" charset="0"/>
                <a:cs typeface="Arial" pitchFamily="34" charset="0"/>
              </a:rPr>
              <a:t>Homo sapiens</a:t>
            </a:r>
            <a:r>
              <a:rPr lang="en-GB" sz="2000" dirty="0" smtClean="0">
                <a:effectLst>
                  <a:outerShdw blurRad="38100" dist="38100" dir="2700000" algn="tl">
                    <a:srgbClr val="000000">
                      <a:alpha val="43137"/>
                    </a:srgbClr>
                  </a:outerShdw>
                </a:effectLst>
                <a:latin typeface="Arial" pitchFamily="34" charset="0"/>
                <a:cs typeface="Arial" pitchFamily="34" charset="0"/>
              </a:rPr>
              <a:t> of the Upper Palaeolithic with burials from 120-90 </a:t>
            </a:r>
            <a:r>
              <a:rPr lang="en-GB" sz="2000" dirty="0" err="1" smtClean="0">
                <a:effectLst>
                  <a:outerShdw blurRad="38100" dist="38100" dir="2700000" algn="tl">
                    <a:srgbClr val="000000">
                      <a:alpha val="43137"/>
                    </a:srgbClr>
                  </a:outerShdw>
                </a:effectLst>
                <a:latin typeface="Arial" pitchFamily="34" charset="0"/>
                <a:cs typeface="Arial" pitchFamily="34" charset="0"/>
              </a:rPr>
              <a:t>kyr</a:t>
            </a:r>
            <a:r>
              <a:rPr lang="en-GB" sz="2000" dirty="0" smtClean="0">
                <a:effectLst>
                  <a:outerShdw blurRad="38100" dist="38100" dir="2700000" algn="tl">
                    <a:srgbClr val="000000">
                      <a:alpha val="43137"/>
                    </a:srgbClr>
                  </a:outerShdw>
                </a:effectLst>
                <a:latin typeface="Arial" pitchFamily="34" charset="0"/>
                <a:cs typeface="Arial" pitchFamily="34" charset="0"/>
              </a:rPr>
              <a:t> BP but this is very rare - most date to later around 30,000 years ago – suggesting some longevity to the developing tradition</a:t>
            </a:r>
          </a:p>
          <a:p>
            <a:pPr eaLnBrk="1" hangingPunct="1">
              <a:defRPr/>
            </a:pPr>
            <a:endParaRPr lang="en-GB" sz="2000" dirty="0" smtClean="0">
              <a:effectLst>
                <a:outerShdw blurRad="38100" dist="38100" dir="2700000" algn="tl">
                  <a:srgbClr val="000000">
                    <a:alpha val="43137"/>
                  </a:srgbClr>
                </a:outerShdw>
              </a:effectLst>
              <a:latin typeface="Arial" pitchFamily="34" charset="0"/>
              <a:cs typeface="Arial" pitchFamily="34" charset="0"/>
            </a:endParaRPr>
          </a:p>
        </p:txBody>
      </p:sp>
      <p:sp>
        <p:nvSpPr>
          <p:cNvPr id="16388" name="Rectangle 4"/>
          <p:cNvSpPr>
            <a:spLocks noChangeArrowheads="1"/>
          </p:cNvSpPr>
          <p:nvPr/>
        </p:nvSpPr>
        <p:spPr bwMode="auto">
          <a:xfrm>
            <a:off x="3492500" y="5084763"/>
            <a:ext cx="252413"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p>
            <a:r>
              <a:rPr lang="en-US"/>
              <a:t> </a:t>
            </a:r>
          </a:p>
        </p:txBody>
      </p:sp>
      <p:sp>
        <p:nvSpPr>
          <p:cNvPr id="16389" name="Rectangle 5"/>
          <p:cNvSpPr>
            <a:spLocks noChangeArrowheads="1"/>
          </p:cNvSpPr>
          <p:nvPr/>
        </p:nvSpPr>
        <p:spPr bwMode="auto">
          <a:xfrm>
            <a:off x="4033838" y="3246438"/>
            <a:ext cx="252412"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p>
            <a:r>
              <a:rPr lang="en-US"/>
              <a:t> </a:t>
            </a:r>
          </a:p>
        </p:txBody>
      </p:sp>
      <p:pic>
        <p:nvPicPr>
          <p:cNvPr id="16390" name="Picture 7" descr="Skhul_burial"/>
          <p:cNvPicPr>
            <a:picLocks noChangeAspect="1" noChangeArrowheads="1"/>
          </p:cNvPicPr>
          <p:nvPr/>
        </p:nvPicPr>
        <p:blipFill>
          <a:blip r:embed="rId3" cstate="print">
            <a:extLst>
              <a:ext uri="{28A0092B-C50C-407E-A947-70E740481C1C}">
                <a14:useLocalDpi xmlns:a14="http://schemas.microsoft.com/office/drawing/2010/main" val="0"/>
              </a:ext>
            </a:extLst>
          </a:blip>
          <a:srcRect l="1350" t="20486" r="1479" b="19878"/>
          <a:stretch>
            <a:fillRect/>
          </a:stretch>
        </p:blipFill>
        <p:spPr bwMode="auto">
          <a:xfrm>
            <a:off x="1187624" y="4077072"/>
            <a:ext cx="6243638" cy="2428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244886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7" descr="Early modern hand (Qafzeh 9)(Copywrite W. Niewoehner and Israel Dept. of Antiquitie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27088" y="260350"/>
            <a:ext cx="3717925" cy="4103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3" name="Picture 9" descr="a4170_1976">
            <a:hlinkClick r:id="rId4"/>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364163" y="404813"/>
            <a:ext cx="3151187" cy="3114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2778" name="Text Box 10"/>
          <p:cNvSpPr txBox="1">
            <a:spLocks noChangeArrowheads="1"/>
          </p:cNvSpPr>
          <p:nvPr/>
        </p:nvSpPr>
        <p:spPr bwMode="auto">
          <a:xfrm>
            <a:off x="5272088" y="3644900"/>
            <a:ext cx="3871912" cy="3170238"/>
          </a:xfrm>
          <a:prstGeom prst="rect">
            <a:avLst/>
          </a:prstGeom>
          <a:noFill/>
          <a:ln w="9525">
            <a:noFill/>
            <a:miter lim="800000"/>
            <a:headEnd/>
            <a:tailEnd/>
          </a:ln>
          <a:effectLst/>
        </p:spPr>
        <p:txBody>
          <a:bodyPr>
            <a:spAutoFit/>
          </a:bodyPr>
          <a:lstStyle/>
          <a:p>
            <a:pPr>
              <a:defRPr/>
            </a:pPr>
            <a:r>
              <a:rPr lang="en-GB" sz="2000" dirty="0">
                <a:effectLst>
                  <a:outerShdw blurRad="38100" dist="38100" dir="2700000" algn="tl">
                    <a:srgbClr val="000000"/>
                  </a:outerShdw>
                </a:effectLst>
                <a:latin typeface="+mj-lt"/>
              </a:rPr>
              <a:t>Ochre stained anatomically modern bones and rock from </a:t>
            </a:r>
            <a:r>
              <a:rPr lang="en-GB" sz="2000" dirty="0" err="1">
                <a:effectLst>
                  <a:outerShdw blurRad="38100" dist="38100" dir="2700000" algn="tl">
                    <a:srgbClr val="000000"/>
                  </a:outerShdw>
                </a:effectLst>
                <a:latin typeface="+mj-lt"/>
              </a:rPr>
              <a:t>Qafzeh</a:t>
            </a:r>
            <a:r>
              <a:rPr lang="en-GB" sz="2000" dirty="0">
                <a:effectLst>
                  <a:outerShdw blurRad="38100" dist="38100" dir="2700000" algn="tl">
                    <a:srgbClr val="000000"/>
                  </a:outerShdw>
                </a:effectLst>
                <a:latin typeface="+mj-lt"/>
              </a:rPr>
              <a:t> Cave, Israel. Early at </a:t>
            </a:r>
            <a:r>
              <a:rPr lang="en-GB" sz="2000" dirty="0" smtClean="0">
                <a:effectLst>
                  <a:outerShdw blurRad="38100" dist="38100" dir="2700000" algn="tl">
                    <a:srgbClr val="000000"/>
                  </a:outerShdw>
                </a:effectLst>
                <a:latin typeface="+mj-lt"/>
              </a:rPr>
              <a:t>110 </a:t>
            </a:r>
            <a:r>
              <a:rPr lang="en-GB" sz="2000" dirty="0" err="1" smtClean="0">
                <a:effectLst>
                  <a:outerShdw blurRad="38100" dist="38100" dir="2700000" algn="tl">
                    <a:srgbClr val="000000"/>
                  </a:outerShdw>
                </a:effectLst>
                <a:latin typeface="+mj-lt"/>
              </a:rPr>
              <a:t>kyr</a:t>
            </a:r>
            <a:r>
              <a:rPr lang="en-GB" sz="2000" dirty="0" smtClean="0">
                <a:effectLst>
                  <a:outerShdw blurRad="38100" dist="38100" dir="2700000" algn="tl">
                    <a:srgbClr val="000000"/>
                  </a:outerShdw>
                </a:effectLst>
                <a:latin typeface="+mj-lt"/>
              </a:rPr>
              <a:t> BP.  </a:t>
            </a:r>
            <a:endParaRPr lang="en-GB" sz="2000" dirty="0">
              <a:effectLst>
                <a:outerShdw blurRad="38100" dist="38100" dir="2700000" algn="tl">
                  <a:srgbClr val="000000"/>
                </a:outerShdw>
              </a:effectLst>
              <a:latin typeface="+mj-lt"/>
            </a:endParaRPr>
          </a:p>
          <a:p>
            <a:pPr>
              <a:defRPr/>
            </a:pPr>
            <a:endParaRPr lang="en-GB" sz="2000" dirty="0">
              <a:effectLst>
                <a:outerShdw blurRad="38100" dist="38100" dir="2700000" algn="tl">
                  <a:srgbClr val="000000"/>
                </a:outerShdw>
              </a:effectLst>
              <a:latin typeface="+mj-lt"/>
            </a:endParaRPr>
          </a:p>
          <a:p>
            <a:pPr>
              <a:defRPr/>
            </a:pPr>
            <a:r>
              <a:rPr lang="en-GB" sz="2000" dirty="0">
                <a:effectLst>
                  <a:outerShdw blurRad="38100" dist="38100" dir="2700000" algn="tl">
                    <a:srgbClr val="000000"/>
                  </a:outerShdw>
                </a:effectLst>
                <a:latin typeface="+mj-lt"/>
              </a:rPr>
              <a:t>Such graves still lack the quantity and quality of goods found in the later Upper Palaeolithic but the </a:t>
            </a:r>
            <a:r>
              <a:rPr lang="en-GB" sz="2000" dirty="0" smtClean="0">
                <a:effectLst>
                  <a:outerShdw blurRad="38100" dist="38100" dir="2700000" algn="tl">
                    <a:srgbClr val="000000"/>
                  </a:outerShdw>
                </a:effectLst>
                <a:latin typeface="+mj-lt"/>
              </a:rPr>
              <a:t>start of the ’tradition’……..</a:t>
            </a:r>
            <a:endParaRPr lang="en-GB" sz="2000" dirty="0">
              <a:effectLst>
                <a:outerShdw blurRad="38100" dist="38100" dir="2700000" algn="tl">
                  <a:srgbClr val="000000"/>
                </a:outerShdw>
              </a:effectLst>
              <a:latin typeface="+mj-lt"/>
            </a:endParaRPr>
          </a:p>
        </p:txBody>
      </p:sp>
      <p:pic>
        <p:nvPicPr>
          <p:cNvPr id="20485" name="Picture 12" descr="Qafzeh 9 et Qafzeh 10"/>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395288" y="4581525"/>
            <a:ext cx="4676775" cy="190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095282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50" name="Picture 2" descr="A5120B56"/>
          <p:cNvPicPr>
            <a:picLocks noChangeAspect="1" noChangeArrowheads="1"/>
          </p:cNvPicPr>
          <p:nvPr/>
        </p:nvPicPr>
        <p:blipFill>
          <a:blip r:embed="rId3" cstate="print">
            <a:extLst>
              <a:ext uri="{28A0092B-C50C-407E-A947-70E740481C1C}">
                <a14:useLocalDpi xmlns:a14="http://schemas.microsoft.com/office/drawing/2010/main" val="0"/>
              </a:ext>
            </a:extLst>
          </a:blip>
          <a:srcRect t="6129" b="12257"/>
          <a:stretch>
            <a:fillRect/>
          </a:stretch>
        </p:blipFill>
        <p:spPr bwMode="auto">
          <a:xfrm>
            <a:off x="395288" y="3197225"/>
            <a:ext cx="3889375" cy="2655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3795" name="Text Box 3"/>
          <p:cNvSpPr txBox="1">
            <a:spLocks noChangeArrowheads="1"/>
          </p:cNvSpPr>
          <p:nvPr/>
        </p:nvSpPr>
        <p:spPr bwMode="auto">
          <a:xfrm>
            <a:off x="684213" y="6165850"/>
            <a:ext cx="8064500" cy="701675"/>
          </a:xfrm>
          <a:prstGeom prst="rect">
            <a:avLst/>
          </a:prstGeom>
          <a:noFill/>
          <a:ln w="9525">
            <a:noFill/>
            <a:miter lim="800000"/>
            <a:headEnd/>
            <a:tailEnd/>
          </a:ln>
          <a:effectLst/>
        </p:spPr>
        <p:txBody>
          <a:bodyPr>
            <a:spAutoFit/>
          </a:bodyPr>
          <a:lstStyle/>
          <a:p>
            <a:pPr>
              <a:defRPr/>
            </a:pPr>
            <a:r>
              <a:rPr lang="en-GB" sz="2000" dirty="0" err="1">
                <a:effectLst>
                  <a:outerShdw blurRad="38100" dist="38100" dir="2700000" algn="tl">
                    <a:srgbClr val="000000"/>
                  </a:outerShdw>
                </a:effectLst>
                <a:latin typeface="Arial" pitchFamily="34" charset="0"/>
                <a:cs typeface="Arial" pitchFamily="34" charset="0"/>
              </a:rPr>
              <a:t>Sungir</a:t>
            </a:r>
            <a:r>
              <a:rPr lang="en-GB" sz="2000" dirty="0">
                <a:effectLst>
                  <a:outerShdw blurRad="38100" dist="38100" dir="2700000" algn="tl">
                    <a:srgbClr val="000000"/>
                  </a:outerShdw>
                </a:effectLst>
                <a:latin typeface="Arial" pitchFamily="34" charset="0"/>
                <a:cs typeface="Arial" pitchFamily="34" charset="0"/>
              </a:rPr>
              <a:t>: with the ochre stained drilled ‘pendant’ and carved ivory ‘disks’ as burial goods</a:t>
            </a:r>
            <a:endParaRPr lang="en-US" sz="2000" dirty="0">
              <a:effectLst>
                <a:outerShdw blurRad="38100" dist="38100" dir="2700000" algn="tl">
                  <a:srgbClr val="000000"/>
                </a:outerShdw>
              </a:effectLst>
              <a:latin typeface="Arial" pitchFamily="34" charset="0"/>
              <a:cs typeface="Arial" pitchFamily="34" charset="0"/>
            </a:endParaRPr>
          </a:p>
        </p:txBody>
      </p:sp>
      <p:pic>
        <p:nvPicPr>
          <p:cNvPr id="27652" name="Picture 4" descr="ivory disks"/>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79388" y="476250"/>
            <a:ext cx="2159000" cy="3068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653" name="Picture 5" descr="A9E5C9D4"/>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580063" y="404813"/>
            <a:ext cx="3397250" cy="5797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3798" name="Rectangle 6"/>
          <p:cNvSpPr>
            <a:spLocks noChangeArrowheads="1"/>
          </p:cNvSpPr>
          <p:nvPr/>
        </p:nvSpPr>
        <p:spPr bwMode="auto">
          <a:xfrm>
            <a:off x="2411413" y="1125538"/>
            <a:ext cx="3384550" cy="1006475"/>
          </a:xfrm>
          <a:prstGeom prst="rect">
            <a:avLst/>
          </a:prstGeom>
          <a:noFill/>
          <a:ln w="9525">
            <a:noFill/>
            <a:miter lim="800000"/>
            <a:headEnd/>
            <a:tailEnd/>
          </a:ln>
          <a:effectLst/>
        </p:spPr>
        <p:txBody>
          <a:bodyPr>
            <a:spAutoFit/>
          </a:bodyPr>
          <a:lstStyle/>
          <a:p>
            <a:pPr>
              <a:defRPr/>
            </a:pPr>
            <a:r>
              <a:rPr lang="en-GB" sz="2000" dirty="0" err="1">
                <a:effectLst>
                  <a:outerShdw blurRad="38100" dist="38100" dir="2700000" algn="tl">
                    <a:srgbClr val="000000"/>
                  </a:outerShdw>
                </a:effectLst>
                <a:latin typeface="Arial" pitchFamily="34" charset="0"/>
                <a:cs typeface="Arial" pitchFamily="34" charset="0"/>
              </a:rPr>
              <a:t>Sungir</a:t>
            </a:r>
            <a:r>
              <a:rPr lang="en-GB" sz="2000" dirty="0">
                <a:effectLst>
                  <a:outerShdw blurRad="38100" dist="38100" dir="2700000" algn="tl">
                    <a:srgbClr val="000000"/>
                  </a:outerShdw>
                </a:effectLst>
                <a:latin typeface="Arial" pitchFamily="34" charset="0"/>
                <a:cs typeface="Arial" pitchFamily="34" charset="0"/>
              </a:rPr>
              <a:t>: Upper Palaeolithic burial ca. 28 </a:t>
            </a:r>
            <a:r>
              <a:rPr lang="en-GB" sz="2000" dirty="0" err="1" smtClean="0">
                <a:effectLst>
                  <a:outerShdw blurRad="38100" dist="38100" dir="2700000" algn="tl">
                    <a:srgbClr val="000000"/>
                  </a:outerShdw>
                </a:effectLst>
                <a:latin typeface="Arial" pitchFamily="34" charset="0"/>
                <a:cs typeface="Arial" pitchFamily="34" charset="0"/>
              </a:rPr>
              <a:t>kyr</a:t>
            </a:r>
            <a:r>
              <a:rPr lang="en-GB" sz="2000" dirty="0" smtClean="0">
                <a:effectLst>
                  <a:outerShdw blurRad="38100" dist="38100" dir="2700000" algn="tl">
                    <a:srgbClr val="000000"/>
                  </a:outerShdw>
                </a:effectLst>
                <a:latin typeface="Arial" pitchFamily="34" charset="0"/>
                <a:cs typeface="Arial" pitchFamily="34" charset="0"/>
              </a:rPr>
              <a:t> BP </a:t>
            </a:r>
            <a:r>
              <a:rPr lang="en-GB" sz="2000" dirty="0">
                <a:effectLst>
                  <a:outerShdw blurRad="38100" dist="38100" dir="2700000" algn="tl">
                    <a:srgbClr val="000000"/>
                  </a:outerShdw>
                </a:effectLst>
                <a:latin typeface="Arial" pitchFamily="34" charset="0"/>
                <a:cs typeface="Arial" pitchFamily="34" charset="0"/>
              </a:rPr>
              <a:t>of a 60 year old male</a:t>
            </a:r>
          </a:p>
        </p:txBody>
      </p:sp>
    </p:spTree>
    <p:extLst>
      <p:ext uri="{BB962C8B-B14F-4D97-AF65-F5344CB8AC3E}">
        <p14:creationId xmlns:p14="http://schemas.microsoft.com/office/powerpoint/2010/main" val="167823830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7042" name="Picture 4" descr="burial"/>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flipH="1">
            <a:off x="899592" y="548680"/>
            <a:ext cx="3665538" cy="5975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7349" name="Text Box 5"/>
          <p:cNvSpPr txBox="1">
            <a:spLocks noChangeArrowheads="1"/>
          </p:cNvSpPr>
          <p:nvPr/>
        </p:nvSpPr>
        <p:spPr bwMode="auto">
          <a:xfrm>
            <a:off x="4859338" y="2363788"/>
            <a:ext cx="4284662" cy="3387725"/>
          </a:xfrm>
          <a:prstGeom prst="rect">
            <a:avLst/>
          </a:prstGeom>
          <a:noFill/>
          <a:ln w="9525">
            <a:noFill/>
            <a:miter lim="800000"/>
            <a:headEnd/>
            <a:tailEnd/>
          </a:ln>
          <a:effectLst/>
        </p:spPr>
        <p:txBody>
          <a:bodyPr>
            <a:spAutoFit/>
          </a:bodyPr>
          <a:lstStyle/>
          <a:p>
            <a:pPr>
              <a:defRPr/>
            </a:pPr>
            <a:r>
              <a:rPr lang="en-GB" sz="1800" i="1" dirty="0">
                <a:effectLst>
                  <a:outerShdw blurRad="38100" dist="38100" dir="2700000" algn="tl">
                    <a:srgbClr val="000000"/>
                  </a:outerShdw>
                </a:effectLst>
                <a:latin typeface="Tahoma" pitchFamily="34" charset="0"/>
                <a:cs typeface="+mn-cs"/>
              </a:rPr>
              <a:t>Homo sapiens</a:t>
            </a:r>
            <a:r>
              <a:rPr lang="en-GB" sz="1800" dirty="0">
                <a:effectLst>
                  <a:outerShdw blurRad="38100" dist="38100" dir="2700000" algn="tl">
                    <a:srgbClr val="000000"/>
                  </a:outerShdw>
                </a:effectLst>
                <a:latin typeface="Tahoma" pitchFamily="34" charset="0"/>
                <a:cs typeface="+mn-cs"/>
              </a:rPr>
              <a:t> burial of a teenage male at </a:t>
            </a:r>
            <a:r>
              <a:rPr lang="en-GB" sz="1800" dirty="0" err="1">
                <a:effectLst>
                  <a:outerShdw blurRad="38100" dist="38100" dir="2700000" algn="tl">
                    <a:srgbClr val="000000"/>
                  </a:outerShdw>
                </a:effectLst>
                <a:latin typeface="Tahoma" pitchFamily="34" charset="0"/>
                <a:cs typeface="+mn-cs"/>
              </a:rPr>
              <a:t>Ariene</a:t>
            </a:r>
            <a:r>
              <a:rPr lang="en-GB" sz="1800" dirty="0">
                <a:effectLst>
                  <a:outerShdw blurRad="38100" dist="38100" dir="2700000" algn="tl">
                    <a:srgbClr val="000000"/>
                  </a:outerShdw>
                </a:effectLst>
                <a:latin typeface="Tahoma" pitchFamily="34" charset="0"/>
                <a:cs typeface="+mn-cs"/>
              </a:rPr>
              <a:t> </a:t>
            </a:r>
            <a:r>
              <a:rPr lang="en-GB" sz="1800" dirty="0" err="1">
                <a:effectLst>
                  <a:outerShdw blurRad="38100" dist="38100" dir="2700000" algn="tl">
                    <a:srgbClr val="000000"/>
                  </a:outerShdw>
                </a:effectLst>
                <a:latin typeface="Tahoma" pitchFamily="34" charset="0"/>
                <a:cs typeface="+mn-cs"/>
              </a:rPr>
              <a:t>Candidae</a:t>
            </a:r>
            <a:r>
              <a:rPr lang="en-GB" sz="1800" dirty="0">
                <a:effectLst>
                  <a:outerShdw blurRad="38100" dist="38100" dir="2700000" algn="tl">
                    <a:srgbClr val="000000"/>
                  </a:outerShdw>
                </a:effectLst>
                <a:latin typeface="Tahoma" pitchFamily="34" charset="0"/>
                <a:cs typeface="+mn-cs"/>
              </a:rPr>
              <a:t>, Italy, 20,000 years old</a:t>
            </a:r>
          </a:p>
          <a:p>
            <a:pPr>
              <a:defRPr/>
            </a:pPr>
            <a:endParaRPr lang="en-GB" sz="1800" dirty="0">
              <a:effectLst>
                <a:outerShdw blurRad="38100" dist="38100" dir="2700000" algn="tl">
                  <a:srgbClr val="000000"/>
                </a:outerShdw>
              </a:effectLst>
              <a:latin typeface="Tahoma" pitchFamily="34" charset="0"/>
              <a:cs typeface="+mn-cs"/>
            </a:endParaRPr>
          </a:p>
          <a:p>
            <a:pPr>
              <a:defRPr/>
            </a:pPr>
            <a:r>
              <a:rPr lang="en-GB" sz="1800" dirty="0">
                <a:effectLst>
                  <a:outerShdw blurRad="38100" dist="38100" dir="2700000" algn="tl">
                    <a:srgbClr val="000000"/>
                  </a:outerShdw>
                </a:effectLst>
                <a:latin typeface="Tahoma" pitchFamily="34" charset="0"/>
                <a:cs typeface="+mn-cs"/>
              </a:rPr>
              <a:t>The use and reuse of burial sites, the burial styles, the grave goods, who displays them </a:t>
            </a:r>
            <a:r>
              <a:rPr lang="en-GB" sz="1800" dirty="0" err="1">
                <a:effectLst>
                  <a:outerShdw blurRad="38100" dist="38100" dir="2700000" algn="tl">
                    <a:srgbClr val="000000"/>
                  </a:outerShdw>
                </a:effectLst>
                <a:latin typeface="Tahoma" pitchFamily="34" charset="0"/>
                <a:cs typeface="+mn-cs"/>
              </a:rPr>
              <a:t>etc</a:t>
            </a:r>
            <a:r>
              <a:rPr lang="en-GB" sz="1800" dirty="0">
                <a:effectLst>
                  <a:outerShdw blurRad="38100" dist="38100" dir="2700000" algn="tl">
                    <a:srgbClr val="000000"/>
                  </a:outerShdw>
                </a:effectLst>
                <a:latin typeface="Tahoma" pitchFamily="34" charset="0"/>
                <a:cs typeface="+mn-cs"/>
              </a:rPr>
              <a:t>, become a recognition of a cultural ‘norm’ extending from South Wales through to Russia and one most probably recognised and understood by all.</a:t>
            </a:r>
          </a:p>
          <a:p>
            <a:pPr>
              <a:defRPr/>
            </a:pPr>
            <a:endParaRPr lang="en-GB" sz="1800" dirty="0">
              <a:effectLst>
                <a:outerShdw blurRad="38100" dist="38100" dir="2700000" algn="tl">
                  <a:srgbClr val="000000"/>
                </a:outerShdw>
              </a:effectLst>
              <a:latin typeface="Tahoma" pitchFamily="34" charset="0"/>
              <a:cs typeface="+mn-cs"/>
            </a:endParaRPr>
          </a:p>
        </p:txBody>
      </p:sp>
    </p:spTree>
    <p:extLst>
      <p:ext uri="{BB962C8B-B14F-4D97-AF65-F5344CB8AC3E}">
        <p14:creationId xmlns:p14="http://schemas.microsoft.com/office/powerpoint/2010/main" val="158581880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idx="4294967295"/>
          </p:nvPr>
        </p:nvSpPr>
        <p:spPr>
          <a:xfrm>
            <a:off x="539750" y="765175"/>
            <a:ext cx="8229600" cy="1143000"/>
          </a:xfrm>
        </p:spPr>
        <p:txBody>
          <a:bodyPr/>
          <a:lstStyle/>
          <a:p>
            <a:pPr eaLnBrk="1" hangingPunct="1">
              <a:defRPr/>
            </a:pPr>
            <a:r>
              <a:rPr lang="en-GB" sz="2400" dirty="0" smtClean="0">
                <a:latin typeface="+mn-lt"/>
              </a:rPr>
              <a:t>Neanderthal site of </a:t>
            </a:r>
            <a:r>
              <a:rPr lang="en-GB" sz="2400" dirty="0" err="1" smtClean="0">
                <a:latin typeface="+mn-lt"/>
              </a:rPr>
              <a:t>Shanidar</a:t>
            </a:r>
            <a:r>
              <a:rPr lang="en-GB" sz="2400" dirty="0" smtClean="0">
                <a:latin typeface="+mn-lt"/>
              </a:rPr>
              <a:t>, the ‘Flower’ burial, in Iraq</a:t>
            </a:r>
            <a:endParaRPr lang="en-US" sz="2400" dirty="0" smtClean="0">
              <a:latin typeface="+mn-lt"/>
            </a:endParaRPr>
          </a:p>
        </p:txBody>
      </p:sp>
      <p:pic>
        <p:nvPicPr>
          <p:cNvPr id="19459" name="Picture 5" descr="crebminushead"/>
          <p:cNvPicPr>
            <a:picLocks noChangeAspect="1" noChangeArrowheads="1"/>
          </p:cNvPicPr>
          <p:nvPr/>
        </p:nvPicPr>
        <p:blipFill>
          <a:blip r:embed="rId3" cstate="print">
            <a:extLst>
              <a:ext uri="{28A0092B-C50C-407E-A947-70E740481C1C}">
                <a14:useLocalDpi xmlns:a14="http://schemas.microsoft.com/office/drawing/2010/main" val="0"/>
              </a:ext>
            </a:extLst>
          </a:blip>
          <a:srcRect t="9550" r="6567" b="3934"/>
          <a:stretch>
            <a:fillRect/>
          </a:stretch>
        </p:blipFill>
        <p:spPr bwMode="auto">
          <a:xfrm>
            <a:off x="0" y="2133600"/>
            <a:ext cx="4427538" cy="3167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60" name="Picture 8" descr="http://donsmaps.com/clickphotos/shanidarimagesecclancave/crebdrawing.gif"/>
          <p:cNvPicPr>
            <a:picLocks noChangeAspect="1" noChangeArrowheads="1"/>
          </p:cNvPicPr>
          <p:nvPr/>
        </p:nvPicPr>
        <p:blipFill>
          <a:blip r:embed="rId4" cstate="print">
            <a:extLst>
              <a:ext uri="{28A0092B-C50C-407E-A947-70E740481C1C}">
                <a14:useLocalDpi xmlns:a14="http://schemas.microsoft.com/office/drawing/2010/main" val="0"/>
              </a:ext>
            </a:extLst>
          </a:blip>
          <a:srcRect l="11790" t="18987" r="2913" b="3345"/>
          <a:stretch>
            <a:fillRect/>
          </a:stretch>
        </p:blipFill>
        <p:spPr bwMode="auto">
          <a:xfrm>
            <a:off x="4140200" y="2205038"/>
            <a:ext cx="5003800" cy="3084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4"/>
          <p:cNvSpPr/>
          <p:nvPr/>
        </p:nvSpPr>
        <p:spPr>
          <a:xfrm>
            <a:off x="1187450" y="5229225"/>
            <a:ext cx="7272338" cy="1477328"/>
          </a:xfrm>
          <a:prstGeom prst="rect">
            <a:avLst/>
          </a:prstGeom>
        </p:spPr>
        <p:txBody>
          <a:bodyPr>
            <a:spAutoFit/>
          </a:bodyPr>
          <a:lstStyle/>
          <a:p>
            <a:pPr>
              <a:defRPr/>
            </a:pPr>
            <a:r>
              <a:rPr lang="en-GB" dirty="0">
                <a:latin typeface="+mn-lt"/>
              </a:rPr>
              <a:t>There are some flints but are they grave goods or simply the personal possessions as he fell down dead and rolled slumped into the edge of the cave? Is this a natural death pose or has he been placed this way- twisted</a:t>
            </a:r>
            <a:r>
              <a:rPr lang="en-GB" dirty="0" smtClean="0">
                <a:latin typeface="+mn-lt"/>
              </a:rPr>
              <a:t>!</a:t>
            </a:r>
          </a:p>
          <a:p>
            <a:pPr>
              <a:defRPr/>
            </a:pPr>
            <a:r>
              <a:rPr lang="en-GB" dirty="0" smtClean="0"/>
              <a:t>Is the pollen, found in the cave naturally blown in or brought in – if so by what?  Other Neanderthals or gophers?</a:t>
            </a:r>
            <a:r>
              <a:rPr lang="en-GB" dirty="0" smtClean="0">
                <a:latin typeface="+mn-lt"/>
              </a:rPr>
              <a:t> </a:t>
            </a:r>
            <a:endParaRPr lang="en-GB" dirty="0">
              <a:latin typeface="+mn-lt"/>
            </a:endParaRPr>
          </a:p>
        </p:txBody>
      </p:sp>
    </p:spTree>
    <p:extLst>
      <p:ext uri="{BB962C8B-B14F-4D97-AF65-F5344CB8AC3E}">
        <p14:creationId xmlns:p14="http://schemas.microsoft.com/office/powerpoint/2010/main" val="296226103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2" descr="544050D2"/>
          <p:cNvPicPr>
            <a:picLocks noChangeAspect="1" noChangeArrowheads="1"/>
          </p:cNvPicPr>
          <p:nvPr/>
        </p:nvPicPr>
        <p:blipFill>
          <a:blip r:embed="rId3" cstate="print">
            <a:extLst>
              <a:ext uri="{28A0092B-C50C-407E-A947-70E740481C1C}">
                <a14:useLocalDpi xmlns:a14="http://schemas.microsoft.com/office/drawing/2010/main" val="0"/>
              </a:ext>
            </a:extLst>
          </a:blip>
          <a:srcRect t="815" r="17245"/>
          <a:stretch>
            <a:fillRect/>
          </a:stretch>
        </p:blipFill>
        <p:spPr bwMode="auto">
          <a:xfrm>
            <a:off x="827088" y="620713"/>
            <a:ext cx="3684587" cy="5187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5603" name="Text Box 3"/>
          <p:cNvSpPr txBox="1">
            <a:spLocks noChangeArrowheads="1"/>
          </p:cNvSpPr>
          <p:nvPr/>
        </p:nvSpPr>
        <p:spPr bwMode="auto">
          <a:xfrm>
            <a:off x="357188" y="6021388"/>
            <a:ext cx="8786812" cy="830262"/>
          </a:xfrm>
          <a:prstGeom prst="rect">
            <a:avLst/>
          </a:prstGeom>
          <a:noFill/>
          <a:ln w="9525">
            <a:noFill/>
            <a:miter lim="800000"/>
            <a:headEnd/>
            <a:tailEnd/>
          </a:ln>
        </p:spPr>
        <p:txBody>
          <a:bodyPr>
            <a:spAutoFit/>
          </a:bodyPr>
          <a:lstStyle/>
          <a:p>
            <a:pPr>
              <a:defRPr/>
            </a:pPr>
            <a:r>
              <a:rPr lang="en-GB" sz="2400" dirty="0">
                <a:effectLst>
                  <a:outerShdw blurRad="38100" dist="38100" dir="2700000" algn="tl">
                    <a:srgbClr val="000000">
                      <a:alpha val="43137"/>
                    </a:srgbClr>
                  </a:outerShdw>
                </a:effectLst>
                <a:latin typeface="+mn-lt"/>
              </a:rPr>
              <a:t>The </a:t>
            </a:r>
            <a:r>
              <a:rPr lang="en-GB" sz="2400" dirty="0" err="1">
                <a:effectLst>
                  <a:outerShdw blurRad="38100" dist="38100" dir="2700000" algn="tl">
                    <a:srgbClr val="000000">
                      <a:alpha val="43137"/>
                    </a:srgbClr>
                  </a:outerShdw>
                </a:effectLst>
                <a:latin typeface="+mn-lt"/>
              </a:rPr>
              <a:t>Shanidar</a:t>
            </a:r>
            <a:r>
              <a:rPr lang="en-GB" sz="2400" dirty="0">
                <a:effectLst>
                  <a:outerShdw blurRad="38100" dist="38100" dir="2700000" algn="tl">
                    <a:srgbClr val="000000">
                      <a:alpha val="43137"/>
                    </a:srgbClr>
                  </a:outerShdw>
                </a:effectLst>
                <a:latin typeface="+mn-lt"/>
              </a:rPr>
              <a:t> ‘Flower’ burial, reconstruction, funeral fact or fiction?</a:t>
            </a:r>
            <a:endParaRPr lang="en-US" sz="2400" dirty="0">
              <a:effectLst>
                <a:outerShdw blurRad="38100" dist="38100" dir="2700000" algn="tl">
                  <a:srgbClr val="000000">
                    <a:alpha val="43137"/>
                  </a:srgbClr>
                </a:outerShdw>
              </a:effectLst>
              <a:latin typeface="+mn-lt"/>
            </a:endParaRPr>
          </a:p>
        </p:txBody>
      </p:sp>
      <p:pic>
        <p:nvPicPr>
          <p:cNvPr id="20484" name="Picture 5" descr="http://www.saradistribution.com/foto3/shanedar_firstFlowerPeopleCover.jpg.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859338" y="620713"/>
            <a:ext cx="3695700" cy="4610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5643181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4" descr="E4C9B7C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484438" y="188913"/>
            <a:ext cx="4078287" cy="5349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35" name="TextBox 2"/>
          <p:cNvSpPr txBox="1">
            <a:spLocks noChangeArrowheads="1"/>
          </p:cNvSpPr>
          <p:nvPr/>
        </p:nvSpPr>
        <p:spPr bwMode="auto">
          <a:xfrm>
            <a:off x="428625" y="5661025"/>
            <a:ext cx="8797925" cy="923925"/>
          </a:xfrm>
          <a:prstGeom prst="rect">
            <a:avLst/>
          </a:prstGeom>
          <a:noFill/>
          <a:ln w="9525">
            <a:noFill/>
            <a:miter lim="800000"/>
            <a:headEnd/>
            <a:tailEnd/>
          </a:ln>
        </p:spPr>
        <p:txBody>
          <a:bodyPr>
            <a:spAutoFit/>
          </a:bodyPr>
          <a:lstStyle/>
          <a:p>
            <a:pPr>
              <a:defRPr/>
            </a:pPr>
            <a:r>
              <a:rPr lang="en-GB" dirty="0">
                <a:latin typeface="+mn-lt"/>
              </a:rPr>
              <a:t>This shows some of the problems faced by the early archaeologists.</a:t>
            </a:r>
          </a:p>
          <a:p>
            <a:pPr>
              <a:defRPr/>
            </a:pPr>
            <a:r>
              <a:rPr lang="en-GB" dirty="0" err="1">
                <a:latin typeface="+mn-lt"/>
              </a:rPr>
              <a:t>Combe-Grenal</a:t>
            </a:r>
            <a:r>
              <a:rPr lang="en-GB" dirty="0">
                <a:latin typeface="+mn-lt"/>
              </a:rPr>
              <a:t> is a Neanderthal cave site in France.  This is billed as a funeral pit – the stones would suggest a funeral rite – capping the grave</a:t>
            </a:r>
          </a:p>
        </p:txBody>
      </p:sp>
    </p:spTree>
    <p:extLst>
      <p:ext uri="{BB962C8B-B14F-4D97-AF65-F5344CB8AC3E}">
        <p14:creationId xmlns:p14="http://schemas.microsoft.com/office/powerpoint/2010/main" val="178472971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7" descr="setstat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67238" y="3424238"/>
            <a:ext cx="9525" cy="9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1" name="Picture 9" descr="setstat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67238" y="3424238"/>
            <a:ext cx="9525" cy="9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172" name="Rectangle 12"/>
          <p:cNvSpPr>
            <a:spLocks noChangeArrowheads="1"/>
          </p:cNvSpPr>
          <p:nvPr/>
        </p:nvSpPr>
        <p:spPr bwMode="auto">
          <a:xfrm rot="-243700">
            <a:off x="0" y="5949950"/>
            <a:ext cx="4284663"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r>
              <a:rPr lang="en-US" sz="1400">
                <a:latin typeface="Comic Sans MS" pitchFamily="66" charset="0"/>
              </a:rPr>
              <a:t>www.imagesofanthropology.com/images/a.closeup</a:t>
            </a:r>
            <a:endParaRPr lang="en-US"/>
          </a:p>
        </p:txBody>
      </p:sp>
      <p:pic>
        <p:nvPicPr>
          <p:cNvPr id="7173" name="Picture 13" descr="a"/>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3248025"/>
            <a:ext cx="5219700" cy="3609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174" name="Rectangle 14"/>
          <p:cNvSpPr>
            <a:spLocks noChangeArrowheads="1"/>
          </p:cNvSpPr>
          <p:nvPr/>
        </p:nvSpPr>
        <p:spPr bwMode="auto">
          <a:xfrm>
            <a:off x="5491163" y="5381625"/>
            <a:ext cx="3652837" cy="1006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r>
              <a:rPr lang="en-US" sz="2000">
                <a:latin typeface="Comic Sans MS" pitchFamily="66" charset="0"/>
              </a:rPr>
              <a:t>Olorgesailie, Rift Valley </a:t>
            </a:r>
            <a:br>
              <a:rPr lang="en-US" sz="2000">
                <a:latin typeface="Comic Sans MS" pitchFamily="66" charset="0"/>
              </a:rPr>
            </a:br>
            <a:r>
              <a:rPr lang="en-US" sz="2000">
                <a:latin typeface="Comic Sans MS" pitchFamily="66" charset="0"/>
              </a:rPr>
              <a:t>in Kenya</a:t>
            </a:r>
            <a:br>
              <a:rPr lang="en-US" sz="2000">
                <a:latin typeface="Comic Sans MS" pitchFamily="66" charset="0"/>
              </a:rPr>
            </a:br>
            <a:endParaRPr lang="en-US" sz="2000">
              <a:latin typeface="Comic Sans MS" pitchFamily="66" charset="0"/>
            </a:endParaRPr>
          </a:p>
        </p:txBody>
      </p:sp>
      <p:pic>
        <p:nvPicPr>
          <p:cNvPr id="7175" name="Picture 11" descr="a"/>
          <p:cNvPicPr>
            <a:picLocks noChangeAspect="1" noChangeArrowheads="1"/>
          </p:cNvPicPr>
          <p:nvPr/>
        </p:nvPicPr>
        <p:blipFill>
          <a:blip r:embed="rId5">
            <a:extLst>
              <a:ext uri="{28A0092B-C50C-407E-A947-70E740481C1C}">
                <a14:useLocalDpi xmlns:a14="http://schemas.microsoft.com/office/drawing/2010/main" val="0"/>
              </a:ext>
            </a:extLst>
          </a:blip>
          <a:srcRect b="1131"/>
          <a:stretch>
            <a:fillRect/>
          </a:stretch>
        </p:blipFill>
        <p:spPr bwMode="auto">
          <a:xfrm>
            <a:off x="2733675" y="0"/>
            <a:ext cx="6410325" cy="4365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242607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893" name="Picture 5" descr="090911134624">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95513" y="1412875"/>
            <a:ext cx="4248150" cy="2224088"/>
          </a:xfrm>
          <a:prstGeom prst="rect">
            <a:avLst/>
          </a:prstGeom>
          <a:noFill/>
          <a:extLst>
            <a:ext uri="{909E8E84-426E-40DD-AFC4-6F175D3DCCD1}">
              <a14:hiddenFill xmlns:a14="http://schemas.microsoft.com/office/drawing/2010/main">
                <a:solidFill>
                  <a:srgbClr val="FFFFFF"/>
                </a:solidFill>
              </a14:hiddenFill>
            </a:ext>
          </a:extLst>
        </p:spPr>
      </p:pic>
      <p:sp>
        <p:nvSpPr>
          <p:cNvPr id="37894" name="Text Box 6"/>
          <p:cNvSpPr txBox="1">
            <a:spLocks noChangeArrowheads="1"/>
          </p:cNvSpPr>
          <p:nvPr/>
        </p:nvSpPr>
        <p:spPr bwMode="auto">
          <a:xfrm>
            <a:off x="1619250" y="3803650"/>
            <a:ext cx="6624638" cy="2562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GB">
                <a:effectLst>
                  <a:outerShdw blurRad="38100" dist="38100" dir="2700000" algn="tl">
                    <a:srgbClr val="000000"/>
                  </a:outerShdw>
                </a:effectLst>
              </a:rPr>
              <a:t>Size is important; we just don’t know why in their case</a:t>
            </a:r>
          </a:p>
          <a:p>
            <a:endParaRPr lang="en-GB">
              <a:effectLst>
                <a:outerShdw blurRad="38100" dist="38100" dir="2700000" algn="tl">
                  <a:srgbClr val="000000"/>
                </a:outerShdw>
              </a:effectLst>
            </a:endParaRPr>
          </a:p>
          <a:p>
            <a:r>
              <a:rPr lang="en-GB">
                <a:effectLst>
                  <a:outerShdw blurRad="38100" dist="38100" dir="2700000" algn="tl">
                    <a:srgbClr val="000000"/>
                  </a:outerShdw>
                </a:effectLst>
              </a:rPr>
              <a:t>Four giant stone hand axes – dating to Middle and Late Stone Age periods, between 150,000 and 10,000 years ago. were recovered from the dry basin of Lake Makgadikgadi in the Kalahari Desert. </a:t>
            </a:r>
          </a:p>
          <a:p>
            <a:endParaRPr lang="en-GB">
              <a:effectLst>
                <a:outerShdw blurRad="38100" dist="38100" dir="2700000" algn="tl">
                  <a:srgbClr val="000000"/>
                </a:outerShdw>
              </a:effectLst>
            </a:endParaRPr>
          </a:p>
          <a:p>
            <a:r>
              <a:rPr lang="en-GB" sz="1200" i="1"/>
              <a:t>(Credit: Image courtesy of University of Oxford)</a:t>
            </a:r>
            <a:r>
              <a:rPr lang="en-GB" sz="1200"/>
              <a:t> http://www.sciencedaily.com/releases/2009/09/090911134624.htm</a:t>
            </a:r>
          </a:p>
          <a:p>
            <a:endParaRPr lang="en-GB" sz="1200"/>
          </a:p>
        </p:txBody>
      </p:sp>
    </p:spTree>
    <p:extLst>
      <p:ext uri="{BB962C8B-B14F-4D97-AF65-F5344CB8AC3E}">
        <p14:creationId xmlns:p14="http://schemas.microsoft.com/office/powerpoint/2010/main" val="41074946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5" descr="Acheulean Handax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40200" y="981075"/>
            <a:ext cx="4533900" cy="4533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195" name="Picture 2" descr="http://donsmaps.com/images9/neanderthaltools.jpg"/>
          <p:cNvPicPr>
            <a:picLocks noChangeAspect="1" noChangeArrowheads="1"/>
          </p:cNvPicPr>
          <p:nvPr/>
        </p:nvPicPr>
        <p:blipFill>
          <a:blip r:embed="rId4">
            <a:extLst>
              <a:ext uri="{28A0092B-C50C-407E-A947-70E740481C1C}">
                <a14:useLocalDpi xmlns:a14="http://schemas.microsoft.com/office/drawing/2010/main" val="0"/>
              </a:ext>
            </a:extLst>
          </a:blip>
          <a:srcRect l="71671" t="5446" r="-72" b="13158"/>
          <a:stretch>
            <a:fillRect/>
          </a:stretch>
        </p:blipFill>
        <p:spPr bwMode="auto">
          <a:xfrm>
            <a:off x="1187450" y="862013"/>
            <a:ext cx="2159000" cy="4772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9814561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4"/>
          <p:cNvPicPr>
            <a:picLocks noChangeAspect="1" noChangeArrowheads="1"/>
          </p:cNvPicPr>
          <p:nvPr/>
        </p:nvPicPr>
        <p:blipFill rotWithShape="1">
          <a:blip r:embed="rId3">
            <a:extLst>
              <a:ext uri="{28A0092B-C50C-407E-A947-70E740481C1C}">
                <a14:useLocalDpi xmlns:a14="http://schemas.microsoft.com/office/drawing/2010/main" val="0"/>
              </a:ext>
            </a:extLst>
          </a:blip>
          <a:srcRect l="2125" r="2875"/>
          <a:stretch/>
        </p:blipFill>
        <p:spPr bwMode="auto">
          <a:xfrm>
            <a:off x="-149543" y="18673"/>
            <a:ext cx="9307285"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267" name="Rectangle 5"/>
          <p:cNvSpPr>
            <a:spLocks noChangeArrowheads="1"/>
          </p:cNvSpPr>
          <p:nvPr/>
        </p:nvSpPr>
        <p:spPr bwMode="auto">
          <a:xfrm>
            <a:off x="1475656" y="18673"/>
            <a:ext cx="5697085"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p>
            <a:r>
              <a:rPr lang="en-US" dirty="0">
                <a:solidFill>
                  <a:schemeClr val="bg1"/>
                </a:solidFill>
              </a:rPr>
              <a:t>Venus of </a:t>
            </a:r>
            <a:r>
              <a:rPr lang="en-US" dirty="0" err="1">
                <a:solidFill>
                  <a:schemeClr val="bg1"/>
                </a:solidFill>
              </a:rPr>
              <a:t>Dolni</a:t>
            </a:r>
            <a:r>
              <a:rPr lang="en-US" dirty="0">
                <a:solidFill>
                  <a:schemeClr val="bg1"/>
                </a:solidFill>
              </a:rPr>
              <a:t> </a:t>
            </a:r>
            <a:r>
              <a:rPr lang="en-US" dirty="0" err="1">
                <a:solidFill>
                  <a:schemeClr val="bg1"/>
                </a:solidFill>
              </a:rPr>
              <a:t>Vestonice</a:t>
            </a:r>
            <a:r>
              <a:rPr lang="en-US" dirty="0">
                <a:solidFill>
                  <a:schemeClr val="bg1"/>
                </a:solidFill>
              </a:rPr>
              <a:t>, </a:t>
            </a:r>
            <a:r>
              <a:rPr lang="en-US" dirty="0" err="1">
                <a:solidFill>
                  <a:schemeClr val="bg1"/>
                </a:solidFill>
              </a:rPr>
              <a:t>Czechia</a:t>
            </a:r>
            <a:r>
              <a:rPr lang="en-US" dirty="0">
                <a:solidFill>
                  <a:schemeClr val="bg1"/>
                </a:solidFill>
              </a:rPr>
              <a:t>, burnt clay</a:t>
            </a:r>
            <a:br>
              <a:rPr lang="en-US" dirty="0">
                <a:solidFill>
                  <a:schemeClr val="bg1"/>
                </a:solidFill>
              </a:rPr>
            </a:br>
            <a:r>
              <a:rPr lang="en-US" dirty="0">
                <a:solidFill>
                  <a:schemeClr val="bg1"/>
                </a:solidFill>
              </a:rPr>
              <a:t>Venus of </a:t>
            </a:r>
            <a:r>
              <a:rPr lang="en-US" dirty="0" err="1">
                <a:solidFill>
                  <a:schemeClr val="bg1"/>
                </a:solidFill>
              </a:rPr>
              <a:t>Willendorf</a:t>
            </a:r>
            <a:r>
              <a:rPr lang="en-US" dirty="0">
                <a:solidFill>
                  <a:schemeClr val="bg1"/>
                </a:solidFill>
              </a:rPr>
              <a:t>, Austria, chalk.</a:t>
            </a:r>
            <a:br>
              <a:rPr lang="en-US" dirty="0">
                <a:solidFill>
                  <a:schemeClr val="bg1"/>
                </a:solidFill>
              </a:rPr>
            </a:br>
            <a:r>
              <a:rPr lang="en-US" dirty="0">
                <a:solidFill>
                  <a:schemeClr val="bg1"/>
                </a:solidFill>
              </a:rPr>
              <a:t>Venus of </a:t>
            </a:r>
            <a:r>
              <a:rPr lang="en-US" dirty="0" err="1">
                <a:solidFill>
                  <a:schemeClr val="bg1"/>
                </a:solidFill>
              </a:rPr>
              <a:t>Lespugue</a:t>
            </a:r>
            <a:r>
              <a:rPr lang="en-US" dirty="0">
                <a:solidFill>
                  <a:schemeClr val="bg1"/>
                </a:solidFill>
              </a:rPr>
              <a:t>, France, mammoth ivory </a:t>
            </a:r>
          </a:p>
        </p:txBody>
      </p:sp>
      <p:sp>
        <p:nvSpPr>
          <p:cNvPr id="11268" name="Text Box 6"/>
          <p:cNvSpPr txBox="1">
            <a:spLocks noChangeArrowheads="1"/>
          </p:cNvSpPr>
          <p:nvPr/>
        </p:nvSpPr>
        <p:spPr bwMode="auto">
          <a:xfrm>
            <a:off x="395288" y="6511608"/>
            <a:ext cx="1562100"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Comic Sans MS" pitchFamily="66" charset="0"/>
                <a:cs typeface="Arial" charset="0"/>
              </a:defRPr>
            </a:lvl1pPr>
            <a:lvl2pPr marL="742950" indent="-285750" eaLnBrk="0" hangingPunct="0">
              <a:defRPr sz="2400">
                <a:solidFill>
                  <a:schemeClr val="tx1"/>
                </a:solidFill>
                <a:latin typeface="Comic Sans MS" pitchFamily="66" charset="0"/>
                <a:cs typeface="Arial" charset="0"/>
              </a:defRPr>
            </a:lvl2pPr>
            <a:lvl3pPr marL="1143000" indent="-228600" eaLnBrk="0" hangingPunct="0">
              <a:defRPr sz="2400">
                <a:solidFill>
                  <a:schemeClr val="tx1"/>
                </a:solidFill>
                <a:latin typeface="Comic Sans MS" pitchFamily="66" charset="0"/>
                <a:cs typeface="Arial" charset="0"/>
              </a:defRPr>
            </a:lvl3pPr>
            <a:lvl4pPr marL="1600200" indent="-228600" eaLnBrk="0" hangingPunct="0">
              <a:defRPr sz="2400">
                <a:solidFill>
                  <a:schemeClr val="tx1"/>
                </a:solidFill>
                <a:latin typeface="Comic Sans MS" pitchFamily="66" charset="0"/>
                <a:cs typeface="Arial" charset="0"/>
              </a:defRPr>
            </a:lvl4pPr>
            <a:lvl5pPr marL="2057400" indent="-228600" eaLnBrk="0" hangingPunct="0">
              <a:defRPr sz="2400">
                <a:solidFill>
                  <a:schemeClr val="tx1"/>
                </a:solidFill>
                <a:latin typeface="Comic Sans MS" pitchFamily="66" charset="0"/>
                <a:cs typeface="Arial" charset="0"/>
              </a:defRPr>
            </a:lvl5pPr>
            <a:lvl6pPr marL="2514600" indent="-228600" eaLnBrk="0" fontAlgn="base" hangingPunct="0">
              <a:spcBef>
                <a:spcPct val="0"/>
              </a:spcBef>
              <a:spcAft>
                <a:spcPct val="0"/>
              </a:spcAft>
              <a:defRPr sz="2400">
                <a:solidFill>
                  <a:schemeClr val="tx1"/>
                </a:solidFill>
                <a:latin typeface="Comic Sans MS" pitchFamily="66" charset="0"/>
                <a:cs typeface="Arial" charset="0"/>
              </a:defRPr>
            </a:lvl6pPr>
            <a:lvl7pPr marL="2971800" indent="-228600" eaLnBrk="0" fontAlgn="base" hangingPunct="0">
              <a:spcBef>
                <a:spcPct val="0"/>
              </a:spcBef>
              <a:spcAft>
                <a:spcPct val="0"/>
              </a:spcAft>
              <a:defRPr sz="2400">
                <a:solidFill>
                  <a:schemeClr val="tx1"/>
                </a:solidFill>
                <a:latin typeface="Comic Sans MS" pitchFamily="66" charset="0"/>
                <a:cs typeface="Arial" charset="0"/>
              </a:defRPr>
            </a:lvl7pPr>
            <a:lvl8pPr marL="3429000" indent="-228600" eaLnBrk="0" fontAlgn="base" hangingPunct="0">
              <a:spcBef>
                <a:spcPct val="0"/>
              </a:spcBef>
              <a:spcAft>
                <a:spcPct val="0"/>
              </a:spcAft>
              <a:defRPr sz="2400">
                <a:solidFill>
                  <a:schemeClr val="tx1"/>
                </a:solidFill>
                <a:latin typeface="Comic Sans MS" pitchFamily="66" charset="0"/>
                <a:cs typeface="Arial" charset="0"/>
              </a:defRPr>
            </a:lvl8pPr>
            <a:lvl9pPr marL="3886200" indent="-228600" eaLnBrk="0" fontAlgn="base" hangingPunct="0">
              <a:spcBef>
                <a:spcPct val="0"/>
              </a:spcBef>
              <a:spcAft>
                <a:spcPct val="0"/>
              </a:spcAft>
              <a:defRPr sz="2400">
                <a:solidFill>
                  <a:schemeClr val="tx1"/>
                </a:solidFill>
                <a:latin typeface="Comic Sans MS" pitchFamily="66" charset="0"/>
                <a:cs typeface="Arial" charset="0"/>
              </a:defRPr>
            </a:lvl9pPr>
          </a:lstStyle>
          <a:p>
            <a:pPr eaLnBrk="1" hangingPunct="1"/>
            <a:r>
              <a:rPr lang="en-GB" sz="1200" b="1" dirty="0" smtClean="0">
                <a:solidFill>
                  <a:schemeClr val="bg1"/>
                </a:solidFill>
              </a:rPr>
              <a:t>www.andaman.org/</a:t>
            </a:r>
            <a:endParaRPr lang="en-GB" sz="1200" dirty="0">
              <a:solidFill>
                <a:schemeClr val="bg1"/>
              </a:solidFill>
            </a:endParaRPr>
          </a:p>
        </p:txBody>
      </p:sp>
    </p:spTree>
    <p:extLst>
      <p:ext uri="{BB962C8B-B14F-4D97-AF65-F5344CB8AC3E}">
        <p14:creationId xmlns:p14="http://schemas.microsoft.com/office/powerpoint/2010/main" val="31202929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ChangeArrowheads="1"/>
          </p:cNvSpPr>
          <p:nvPr/>
        </p:nvSpPr>
        <p:spPr bwMode="auto">
          <a:xfrm>
            <a:off x="-841375" y="45720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endParaRPr lang="en-GB"/>
          </a:p>
        </p:txBody>
      </p:sp>
      <p:pic>
        <p:nvPicPr>
          <p:cNvPr id="5123" name="Picture 3" descr="Previous">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41375" y="457200"/>
            <a:ext cx="381000" cy="266700"/>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Next">
            <a:hlinkClick r:id="rId5"/>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41375" y="457200"/>
            <a:ext cx="381000" cy="266700"/>
          </a:xfrm>
          <a:prstGeom prst="rect">
            <a:avLst/>
          </a:prstGeom>
          <a:noFill/>
          <a:extLst>
            <a:ext uri="{909E8E84-426E-40DD-AFC4-6F175D3DCCD1}">
              <a14:hiddenFill xmlns:a14="http://schemas.microsoft.com/office/drawing/2010/main">
                <a:solidFill>
                  <a:srgbClr val="FFFFFF"/>
                </a:solidFill>
              </a14:hiddenFill>
            </a:ext>
          </a:extLst>
        </p:spPr>
      </p:pic>
      <p:pic>
        <p:nvPicPr>
          <p:cNvPr id="5125" name="Picture 5" descr="Last">
            <a:hlinkClick r:id="rId7"/>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41375" y="457200"/>
            <a:ext cx="381000" cy="266700"/>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descr="Index">
            <a:hlinkClick r:id="rId9"/>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41375" y="457200"/>
            <a:ext cx="381000" cy="266700"/>
          </a:xfrm>
          <a:prstGeom prst="rect">
            <a:avLst/>
          </a:prstGeom>
          <a:noFill/>
          <a:extLst>
            <a:ext uri="{909E8E84-426E-40DD-AFC4-6F175D3DCCD1}">
              <a14:hiddenFill xmlns:a14="http://schemas.microsoft.com/office/drawing/2010/main">
                <a:solidFill>
                  <a:srgbClr val="FFFFFF"/>
                </a:solidFill>
              </a14:hiddenFill>
            </a:ext>
          </a:extLst>
        </p:spPr>
      </p:pic>
      <p:pic>
        <p:nvPicPr>
          <p:cNvPr id="5127" name="Picture 7" descr="Text">
            <a:hlinkClick r:id="rId11"/>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841375" y="457200"/>
            <a:ext cx="381000" cy="266700"/>
          </a:xfrm>
          <a:prstGeom prst="rect">
            <a:avLst/>
          </a:prstGeom>
          <a:noFill/>
          <a:extLst>
            <a:ext uri="{909E8E84-426E-40DD-AFC4-6F175D3DCCD1}">
              <a14:hiddenFill xmlns:a14="http://schemas.microsoft.com/office/drawing/2010/main">
                <a:solidFill>
                  <a:srgbClr val="FFFFFF"/>
                </a:solidFill>
              </a14:hiddenFill>
            </a:ext>
          </a:extLst>
        </p:spPr>
      </p:pic>
      <p:sp>
        <p:nvSpPr>
          <p:cNvPr id="5135" name="Rectangle 15"/>
          <p:cNvSpPr>
            <a:spLocks noChangeArrowheads="1"/>
          </p:cNvSpPr>
          <p:nvPr/>
        </p:nvSpPr>
        <p:spPr bwMode="auto">
          <a:xfrm>
            <a:off x="4400540" y="5575667"/>
            <a:ext cx="4630435"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pPr algn="ctr"/>
            <a:r>
              <a:rPr lang="en-US" dirty="0" err="1">
                <a:latin typeface="Arial" pitchFamily="34" charset="0"/>
                <a:cs typeface="Arial" pitchFamily="34" charset="0"/>
              </a:rPr>
              <a:t>Berekhet</a:t>
            </a:r>
            <a:r>
              <a:rPr lang="en-US" dirty="0">
                <a:latin typeface="Arial" pitchFamily="34" charset="0"/>
                <a:cs typeface="Arial" pitchFamily="34" charset="0"/>
              </a:rPr>
              <a:t> Ram female figurine, 280,000 BP </a:t>
            </a:r>
          </a:p>
          <a:p>
            <a:pPr algn="ctr" eaLnBrk="0" hangingPunct="0"/>
            <a:endParaRPr lang="en-US" dirty="0">
              <a:latin typeface="Arial" charset="0"/>
            </a:endParaRPr>
          </a:p>
        </p:txBody>
      </p:sp>
      <p:pic>
        <p:nvPicPr>
          <p:cNvPr id="5136" name="Picture 16" descr="img004"/>
          <p:cNvPicPr>
            <a:picLocks noChangeAspect="1" noChangeArrowheads="1"/>
          </p:cNvPicPr>
          <p:nvPr/>
        </p:nvPicPr>
        <p:blipFill rotWithShape="1">
          <a:blip r:embed="rId13">
            <a:extLst>
              <a:ext uri="{28A0092B-C50C-407E-A947-70E740481C1C}">
                <a14:useLocalDpi xmlns:a14="http://schemas.microsoft.com/office/drawing/2010/main" val="0"/>
              </a:ext>
            </a:extLst>
          </a:blip>
          <a:srcRect l="6669" t="9718" r="6777" b="7527"/>
          <a:stretch/>
        </p:blipFill>
        <p:spPr bwMode="auto">
          <a:xfrm>
            <a:off x="4211960" y="1916832"/>
            <a:ext cx="4819015" cy="3455670"/>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2" descr="venustantanfrlge"/>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420742" y="457200"/>
            <a:ext cx="2044770" cy="4464154"/>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179512" y="5021669"/>
            <a:ext cx="4572000" cy="1754326"/>
          </a:xfrm>
          <a:prstGeom prst="rect">
            <a:avLst/>
          </a:prstGeom>
        </p:spPr>
        <p:txBody>
          <a:bodyPr>
            <a:spAutoFit/>
          </a:bodyPr>
          <a:lstStyle/>
          <a:p>
            <a:r>
              <a:rPr lang="en-GB" dirty="0">
                <a:latin typeface="Arial" pitchFamily="34" charset="0"/>
                <a:cs typeface="Arial" pitchFamily="34" charset="0"/>
              </a:rPr>
              <a:t>Tan-Tan figurine, Morocco</a:t>
            </a:r>
            <a:r>
              <a:rPr lang="en-GB" dirty="0" smtClean="0">
                <a:latin typeface="Arial" pitchFamily="34" charset="0"/>
                <a:cs typeface="Arial" pitchFamily="34" charset="0"/>
              </a:rPr>
              <a:t>.</a:t>
            </a:r>
            <a:endParaRPr lang="en-GB" dirty="0">
              <a:latin typeface="Arial" pitchFamily="34" charset="0"/>
              <a:cs typeface="Arial" pitchFamily="34" charset="0"/>
            </a:endParaRPr>
          </a:p>
          <a:p>
            <a:r>
              <a:rPr lang="en-GB" dirty="0">
                <a:latin typeface="Arial" pitchFamily="34" charset="0"/>
                <a:cs typeface="Arial" pitchFamily="34" charset="0"/>
              </a:rPr>
              <a:t>300,000-500,000 </a:t>
            </a:r>
            <a:r>
              <a:rPr lang="en-GB" dirty="0" smtClean="0">
                <a:latin typeface="Arial" pitchFamily="34" charset="0"/>
                <a:cs typeface="Arial" pitchFamily="34" charset="0"/>
              </a:rPr>
              <a:t>BP.</a:t>
            </a:r>
          </a:p>
          <a:p>
            <a:endParaRPr lang="en-GB" dirty="0">
              <a:latin typeface="Arial" pitchFamily="34" charset="0"/>
              <a:cs typeface="Arial" pitchFamily="34" charset="0"/>
            </a:endParaRPr>
          </a:p>
          <a:p>
            <a:r>
              <a:rPr lang="en-GB" dirty="0" smtClean="0">
                <a:latin typeface="Arial" pitchFamily="34" charset="0"/>
                <a:cs typeface="Arial" pitchFamily="34" charset="0"/>
              </a:rPr>
              <a:t>At these dates they would be associated with </a:t>
            </a:r>
            <a:r>
              <a:rPr lang="en-GB" i="1" dirty="0" smtClean="0">
                <a:latin typeface="Arial" pitchFamily="34" charset="0"/>
                <a:cs typeface="Arial" pitchFamily="34" charset="0"/>
              </a:rPr>
              <a:t>Homo erectus</a:t>
            </a:r>
            <a:endParaRPr lang="en-GB" i="1" dirty="0">
              <a:latin typeface="Arial" pitchFamily="34" charset="0"/>
              <a:cs typeface="Arial" pitchFamily="34" charset="0"/>
            </a:endParaRPr>
          </a:p>
          <a:p>
            <a:endParaRPr lang="en-US" dirty="0"/>
          </a:p>
        </p:txBody>
      </p:sp>
    </p:spTree>
    <p:extLst>
      <p:ext uri="{BB962C8B-B14F-4D97-AF65-F5344CB8AC3E}">
        <p14:creationId xmlns:p14="http://schemas.microsoft.com/office/powerpoint/2010/main" val="32113361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076" name="Object 4"/>
          <p:cNvGraphicFramePr>
            <a:graphicFrameLocks noChangeAspect="1"/>
          </p:cNvGraphicFramePr>
          <p:nvPr/>
        </p:nvGraphicFramePr>
        <p:xfrm>
          <a:off x="1547813" y="1125538"/>
          <a:ext cx="6096000" cy="3943350"/>
        </p:xfrm>
        <a:graphic>
          <a:graphicData uri="http://schemas.openxmlformats.org/presentationml/2006/ole">
            <mc:AlternateContent xmlns:mc="http://schemas.openxmlformats.org/markup-compatibility/2006">
              <mc:Choice xmlns:v="urn:schemas-microsoft-com:vml" Requires="v">
                <p:oleObj spid="_x0000_s1037" name="Photo Editor Photo" r:id="rId4" imgW="6095238" imgH="3943901" progId="MSPhotoEd.3">
                  <p:embed/>
                </p:oleObj>
              </mc:Choice>
              <mc:Fallback>
                <p:oleObj name="Photo Editor Photo" r:id="rId4" imgW="6095238" imgH="3943901" progId="MSPhotoEd.3">
                  <p:embed/>
                  <p:pic>
                    <p:nvPicPr>
                      <p:cNvPr id="0" nam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547813" y="1125538"/>
                        <a:ext cx="6096000" cy="3943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3077" name="Text Box 5"/>
          <p:cNvSpPr txBox="1">
            <a:spLocks noChangeArrowheads="1"/>
          </p:cNvSpPr>
          <p:nvPr/>
        </p:nvSpPr>
        <p:spPr bwMode="auto">
          <a:xfrm>
            <a:off x="468313" y="5445125"/>
            <a:ext cx="8424862" cy="9233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US" dirty="0">
                <a:effectLst>
                  <a:outerShdw blurRad="38100" dist="38100" dir="2700000" algn="tl">
                    <a:srgbClr val="000000"/>
                  </a:outerShdw>
                </a:effectLst>
                <a:latin typeface="Arial" pitchFamily="34" charset="0"/>
                <a:cs typeface="Arial" pitchFamily="34" charset="0"/>
              </a:rPr>
              <a:t>75 000 year old engraved ochre plaques.  Did the </a:t>
            </a:r>
            <a:r>
              <a:rPr lang="en-US" dirty="0" err="1">
                <a:effectLst>
                  <a:outerShdw blurRad="38100" dist="38100" dir="2700000" algn="tl">
                    <a:srgbClr val="000000"/>
                  </a:outerShdw>
                </a:effectLst>
                <a:latin typeface="Arial" pitchFamily="34" charset="0"/>
                <a:cs typeface="Arial" pitchFamily="34" charset="0"/>
              </a:rPr>
              <a:t>criss-cross</a:t>
            </a:r>
            <a:r>
              <a:rPr lang="en-US" dirty="0">
                <a:effectLst>
                  <a:outerShdw blurRad="38100" dist="38100" dir="2700000" algn="tl">
                    <a:srgbClr val="000000"/>
                  </a:outerShdw>
                </a:effectLst>
                <a:latin typeface="Arial" pitchFamily="34" charset="0"/>
                <a:cs typeface="Arial" pitchFamily="34" charset="0"/>
              </a:rPr>
              <a:t> patterns have symbolic meaning for community members? </a:t>
            </a:r>
            <a:r>
              <a:rPr lang="en-US" dirty="0" err="1">
                <a:effectLst>
                  <a:outerShdw blurRad="38100" dist="38100" dir="2700000" algn="tl">
                    <a:srgbClr val="000000"/>
                  </a:outerShdw>
                </a:effectLst>
                <a:latin typeface="Arial" pitchFamily="34" charset="0"/>
                <a:cs typeface="Arial" pitchFamily="34" charset="0"/>
              </a:rPr>
              <a:t>Blombos</a:t>
            </a:r>
            <a:r>
              <a:rPr lang="en-US" dirty="0">
                <a:effectLst>
                  <a:outerShdw blurRad="38100" dist="38100" dir="2700000" algn="tl">
                    <a:srgbClr val="000000"/>
                  </a:outerShdw>
                </a:effectLst>
                <a:latin typeface="Arial" pitchFamily="34" charset="0"/>
                <a:cs typeface="Arial" pitchFamily="34" charset="0"/>
              </a:rPr>
              <a:t> Cave, Africa (</a:t>
            </a:r>
            <a:r>
              <a:rPr lang="en-US" dirty="0" err="1">
                <a:effectLst>
                  <a:outerShdw blurRad="38100" dist="38100" dir="2700000" algn="tl">
                    <a:srgbClr val="000000"/>
                  </a:outerShdw>
                </a:effectLst>
                <a:latin typeface="Arial" pitchFamily="34" charset="0"/>
                <a:cs typeface="Arial" pitchFamily="34" charset="0"/>
              </a:rPr>
              <a:t>Henshilwood</a:t>
            </a:r>
            <a:r>
              <a:rPr lang="en-US" dirty="0">
                <a:effectLst>
                  <a:outerShdw blurRad="38100" dist="38100" dir="2700000" algn="tl">
                    <a:srgbClr val="000000"/>
                  </a:outerShdw>
                </a:effectLst>
                <a:latin typeface="Arial" pitchFamily="34" charset="0"/>
                <a:cs typeface="Arial" pitchFamily="34" charset="0"/>
              </a:rPr>
              <a:t> et al. 2001)</a:t>
            </a:r>
          </a:p>
        </p:txBody>
      </p:sp>
    </p:spTree>
    <p:extLst>
      <p:ext uri="{BB962C8B-B14F-4D97-AF65-F5344CB8AC3E}">
        <p14:creationId xmlns:p14="http://schemas.microsoft.com/office/powerpoint/2010/main" val="93971545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7" name="Picture 5" descr="BigBonepointcloseup"/>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47813" y="908050"/>
            <a:ext cx="6153150" cy="4057650"/>
          </a:xfrm>
          <a:prstGeom prst="rect">
            <a:avLst/>
          </a:prstGeom>
          <a:noFill/>
          <a:extLst>
            <a:ext uri="{909E8E84-426E-40DD-AFC4-6F175D3DCCD1}">
              <a14:hiddenFill xmlns:a14="http://schemas.microsoft.com/office/drawing/2010/main">
                <a:solidFill>
                  <a:srgbClr val="FFFFFF"/>
                </a:solidFill>
              </a14:hiddenFill>
            </a:ext>
          </a:extLst>
        </p:spPr>
      </p:pic>
      <p:sp>
        <p:nvSpPr>
          <p:cNvPr id="23558" name="Text Box 6"/>
          <p:cNvSpPr txBox="1">
            <a:spLocks noChangeArrowheads="1"/>
          </p:cNvSpPr>
          <p:nvPr/>
        </p:nvSpPr>
        <p:spPr bwMode="auto">
          <a:xfrm>
            <a:off x="611188" y="5316538"/>
            <a:ext cx="861695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GB" sz="2000" dirty="0">
                <a:effectLst>
                  <a:outerShdw blurRad="38100" dist="38100" dir="2700000" algn="tl">
                    <a:srgbClr val="000000"/>
                  </a:outerShdw>
                </a:effectLst>
                <a:latin typeface="Arial" pitchFamily="34" charset="0"/>
                <a:cs typeface="Arial" pitchFamily="34" charset="0"/>
              </a:rPr>
              <a:t>Polished bone tools ca. 65, 000 </a:t>
            </a:r>
            <a:r>
              <a:rPr lang="en-GB" sz="2000" dirty="0" err="1">
                <a:effectLst>
                  <a:outerShdw blurRad="38100" dist="38100" dir="2700000" algn="tl">
                    <a:srgbClr val="000000"/>
                  </a:outerShdw>
                </a:effectLst>
                <a:latin typeface="Arial" pitchFamily="34" charset="0"/>
                <a:cs typeface="Arial" pitchFamily="34" charset="0"/>
              </a:rPr>
              <a:t>yrs</a:t>
            </a:r>
            <a:r>
              <a:rPr lang="en-GB" sz="2000" dirty="0">
                <a:effectLst>
                  <a:outerShdw blurRad="38100" dist="38100" dir="2700000" algn="tl">
                    <a:srgbClr val="000000"/>
                  </a:outerShdw>
                </a:effectLst>
                <a:latin typeface="Arial" pitchFamily="34" charset="0"/>
                <a:cs typeface="Arial" pitchFamily="34" charset="0"/>
              </a:rPr>
              <a:t> from </a:t>
            </a:r>
            <a:r>
              <a:rPr lang="en-GB" sz="2000" dirty="0" err="1">
                <a:effectLst>
                  <a:outerShdw blurRad="38100" dist="38100" dir="2700000" algn="tl">
                    <a:srgbClr val="000000"/>
                  </a:outerShdw>
                </a:effectLst>
                <a:latin typeface="Arial" pitchFamily="34" charset="0"/>
                <a:cs typeface="Arial" pitchFamily="34" charset="0"/>
              </a:rPr>
              <a:t>Blombos</a:t>
            </a:r>
            <a:r>
              <a:rPr lang="en-GB" sz="2000" dirty="0">
                <a:effectLst>
                  <a:outerShdw blurRad="38100" dist="38100" dir="2700000" algn="tl">
                    <a:srgbClr val="000000"/>
                  </a:outerShdw>
                </a:effectLst>
                <a:latin typeface="Arial" pitchFamily="34" charset="0"/>
                <a:cs typeface="Arial" pitchFamily="34" charset="0"/>
              </a:rPr>
              <a:t> Cave, S. Africa</a:t>
            </a:r>
            <a:endParaRPr lang="en-US" sz="2000" dirty="0">
              <a:effectLst>
                <a:outerShdw blurRad="38100" dist="38100" dir="2700000" algn="tl">
                  <a:srgbClr val="000000"/>
                </a:outerShdw>
              </a:effectLst>
              <a:latin typeface="Arial" pitchFamily="34" charset="0"/>
              <a:cs typeface="Arial" pitchFamily="34" charset="0"/>
            </a:endParaRPr>
          </a:p>
        </p:txBody>
      </p:sp>
    </p:spTree>
    <p:extLst>
      <p:ext uri="{BB962C8B-B14F-4D97-AF65-F5344CB8AC3E}">
        <p14:creationId xmlns:p14="http://schemas.microsoft.com/office/powerpoint/2010/main" val="906173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normAutofit/>
          </a:bodyPr>
          <a:lstStyle/>
          <a:p>
            <a:r>
              <a:rPr lang="en-GB" sz="3200" dirty="0">
                <a:latin typeface="Arial" pitchFamily="34" charset="0"/>
                <a:cs typeface="Arial" pitchFamily="34" charset="0"/>
              </a:rPr>
              <a:t>Distinction between speech and language </a:t>
            </a:r>
          </a:p>
        </p:txBody>
      </p:sp>
      <p:sp>
        <p:nvSpPr>
          <p:cNvPr id="17411" name="Rectangle 3"/>
          <p:cNvSpPr>
            <a:spLocks noGrp="1" noChangeArrowheads="1"/>
          </p:cNvSpPr>
          <p:nvPr>
            <p:ph type="body" idx="1"/>
          </p:nvPr>
        </p:nvSpPr>
        <p:spPr/>
        <p:txBody>
          <a:bodyPr>
            <a:normAutofit/>
          </a:bodyPr>
          <a:lstStyle/>
          <a:p>
            <a:r>
              <a:rPr lang="en-GB" sz="2800" dirty="0">
                <a:solidFill>
                  <a:schemeClr val="bg2">
                    <a:lumMod val="60000"/>
                    <a:lumOff val="40000"/>
                  </a:schemeClr>
                </a:solidFill>
                <a:effectLst>
                  <a:outerShdw blurRad="38100" dist="38100" dir="2700000" algn="tl">
                    <a:srgbClr val="000000">
                      <a:alpha val="43137"/>
                    </a:srgbClr>
                  </a:outerShdw>
                </a:effectLst>
                <a:latin typeface="Arial" pitchFamily="34" charset="0"/>
                <a:cs typeface="Arial" pitchFamily="34" charset="0"/>
              </a:rPr>
              <a:t>Speech</a:t>
            </a:r>
            <a:r>
              <a:rPr lang="en-GB" sz="2800" dirty="0">
                <a:solidFill>
                  <a:schemeClr val="bg1"/>
                </a:solidFill>
                <a:effectLst>
                  <a:outerShdw blurRad="38100" dist="38100" dir="2700000" algn="tl">
                    <a:srgbClr val="000000">
                      <a:alpha val="43137"/>
                    </a:srgbClr>
                  </a:outerShdw>
                </a:effectLst>
                <a:latin typeface="Arial" pitchFamily="34" charset="0"/>
                <a:cs typeface="Arial" pitchFamily="34" charset="0"/>
              </a:rPr>
              <a:t> </a:t>
            </a:r>
            <a:r>
              <a:rPr lang="en-GB" sz="2800" dirty="0">
                <a:solidFill>
                  <a:schemeClr val="tx1">
                    <a:lumMod val="95000"/>
                  </a:schemeClr>
                </a:solidFill>
                <a:effectLst>
                  <a:outerShdw blurRad="38100" dist="38100" dir="2700000" algn="tl">
                    <a:srgbClr val="000000">
                      <a:alpha val="43137"/>
                    </a:srgbClr>
                  </a:outerShdw>
                </a:effectLst>
                <a:latin typeface="Arial" pitchFamily="34" charset="0"/>
                <a:cs typeface="Arial" pitchFamily="34" charset="0"/>
              </a:rPr>
              <a:t>is the physiological ability to produce sound, that is vowels and consonants. </a:t>
            </a:r>
          </a:p>
          <a:p>
            <a:endParaRPr lang="en-GB" sz="2800" dirty="0">
              <a:solidFill>
                <a:schemeClr val="bg1"/>
              </a:solidFill>
              <a:effectLst>
                <a:outerShdw blurRad="38100" dist="38100" dir="2700000" algn="tl">
                  <a:srgbClr val="000000">
                    <a:alpha val="43137"/>
                  </a:srgbClr>
                </a:outerShdw>
              </a:effectLst>
              <a:latin typeface="Arial" pitchFamily="34" charset="0"/>
              <a:cs typeface="Arial" pitchFamily="34" charset="0"/>
            </a:endParaRPr>
          </a:p>
          <a:p>
            <a:r>
              <a:rPr lang="en-GB" sz="2800" dirty="0">
                <a:solidFill>
                  <a:schemeClr val="bg2">
                    <a:lumMod val="60000"/>
                    <a:lumOff val="40000"/>
                  </a:schemeClr>
                </a:solidFill>
                <a:effectLst>
                  <a:outerShdw blurRad="38100" dist="38100" dir="2700000" algn="tl">
                    <a:srgbClr val="000000">
                      <a:alpha val="43137"/>
                    </a:srgbClr>
                  </a:outerShdw>
                </a:effectLst>
                <a:latin typeface="Arial" pitchFamily="34" charset="0"/>
                <a:cs typeface="Arial" pitchFamily="34" charset="0"/>
              </a:rPr>
              <a:t> Language </a:t>
            </a:r>
            <a:r>
              <a:rPr lang="en-GB" sz="2800" dirty="0">
                <a:solidFill>
                  <a:schemeClr val="tx1">
                    <a:lumMod val="95000"/>
                  </a:schemeClr>
                </a:solidFill>
                <a:effectLst>
                  <a:outerShdw blurRad="38100" dist="38100" dir="2700000" algn="tl">
                    <a:srgbClr val="000000">
                      <a:alpha val="43137"/>
                    </a:srgbClr>
                  </a:outerShdw>
                </a:effectLst>
                <a:latin typeface="Arial" pitchFamily="34" charset="0"/>
                <a:cs typeface="Arial" pitchFamily="34" charset="0"/>
              </a:rPr>
              <a:t>is what happens in the brain, the understanding and production of a unit of sound that is meaningful (syntax, grammar etc.). </a:t>
            </a:r>
          </a:p>
        </p:txBody>
      </p:sp>
    </p:spTree>
    <p:extLst>
      <p:ext uri="{BB962C8B-B14F-4D97-AF65-F5344CB8AC3E}">
        <p14:creationId xmlns:p14="http://schemas.microsoft.com/office/powerpoint/2010/main" val="228076297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51" name="Picture 7" descr="Dr. Noam Chomsky looking at m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5650" y="765175"/>
            <a:ext cx="3341688" cy="4464050"/>
          </a:xfrm>
          <a:prstGeom prst="rect">
            <a:avLst/>
          </a:prstGeom>
          <a:noFill/>
          <a:extLst>
            <a:ext uri="{909E8E84-426E-40DD-AFC4-6F175D3DCCD1}">
              <a14:hiddenFill xmlns:a14="http://schemas.microsoft.com/office/drawing/2010/main">
                <a:solidFill>
                  <a:srgbClr val="FFFFFF"/>
                </a:solidFill>
              </a14:hiddenFill>
            </a:ext>
          </a:extLst>
        </p:spPr>
      </p:pic>
      <p:sp>
        <p:nvSpPr>
          <p:cNvPr id="31752" name="Text Box 8"/>
          <p:cNvSpPr txBox="1">
            <a:spLocks noChangeArrowheads="1"/>
          </p:cNvSpPr>
          <p:nvPr/>
        </p:nvSpPr>
        <p:spPr bwMode="auto">
          <a:xfrm>
            <a:off x="4643438" y="2292350"/>
            <a:ext cx="4249737" cy="23083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GB" dirty="0">
                <a:solidFill>
                  <a:schemeClr val="bg1"/>
                </a:solidFill>
                <a:latin typeface="Arial" pitchFamily="34" charset="0"/>
                <a:cs typeface="Arial" pitchFamily="34" charset="0"/>
              </a:rPr>
              <a:t>Dr </a:t>
            </a:r>
            <a:r>
              <a:rPr lang="en-GB" dirty="0" smtClean="0">
                <a:solidFill>
                  <a:schemeClr val="bg1"/>
                </a:solidFill>
                <a:latin typeface="Arial" pitchFamily="34" charset="0"/>
                <a:cs typeface="Arial" pitchFamily="34" charset="0"/>
              </a:rPr>
              <a:t>Noam </a:t>
            </a:r>
            <a:r>
              <a:rPr lang="en-GB" dirty="0">
                <a:solidFill>
                  <a:schemeClr val="bg1"/>
                </a:solidFill>
                <a:latin typeface="Arial" pitchFamily="34" charset="0"/>
                <a:cs typeface="Arial" pitchFamily="34" charset="0"/>
              </a:rPr>
              <a:t>Chomsky, since the 1950 has lead the way in psychology to  propose that we are genetically pre-programmed to acquire language.  It is innate to all humans, it is universal and is uniquely human. That we acquire language is universal but what language we understand is cultural.</a:t>
            </a:r>
          </a:p>
        </p:txBody>
      </p:sp>
    </p:spTree>
    <p:extLst>
      <p:ext uri="{BB962C8B-B14F-4D97-AF65-F5344CB8AC3E}">
        <p14:creationId xmlns:p14="http://schemas.microsoft.com/office/powerpoint/2010/main" val="400360360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6" name="Rectangle 4"/>
          <p:cNvSpPr>
            <a:spLocks noGrp="1" noChangeArrowheads="1"/>
          </p:cNvSpPr>
          <p:nvPr>
            <p:ph type="title"/>
          </p:nvPr>
        </p:nvSpPr>
        <p:spPr/>
        <p:txBody>
          <a:bodyPr>
            <a:normAutofit/>
          </a:bodyPr>
          <a:lstStyle/>
          <a:p>
            <a:r>
              <a:rPr lang="en-GB" sz="3600" dirty="0">
                <a:latin typeface="Arial" pitchFamily="34" charset="0"/>
                <a:cs typeface="Arial" pitchFamily="34" charset="0"/>
              </a:rPr>
              <a:t>Late emergence of language</a:t>
            </a:r>
          </a:p>
        </p:txBody>
      </p:sp>
      <p:pic>
        <p:nvPicPr>
          <p:cNvPr id="4" name="Picture 5" descr="504x_flute"/>
          <p:cNvPicPr>
            <a:picLocks noChangeAspect="1" noChangeArrowheads="1"/>
          </p:cNvPicPr>
          <p:nvPr/>
        </p:nvPicPr>
        <p:blipFill>
          <a:blip r:embed="rId3">
            <a:extLst>
              <a:ext uri="{28A0092B-C50C-407E-A947-70E740481C1C}">
                <a14:useLocalDpi xmlns:a14="http://schemas.microsoft.com/office/drawing/2010/main" val="0"/>
              </a:ext>
            </a:extLst>
          </a:blip>
          <a:srcRect l="3375" r="5624"/>
          <a:stretch>
            <a:fillRect/>
          </a:stretch>
        </p:blipFill>
        <p:spPr bwMode="auto">
          <a:xfrm>
            <a:off x="5398195" y="2929054"/>
            <a:ext cx="3745805" cy="373696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E421CB4A"/>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097474" y="4026748"/>
            <a:ext cx="2808312" cy="26392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35" name="Rectangle 3"/>
          <p:cNvSpPr>
            <a:spLocks noGrp="1" noChangeArrowheads="1"/>
          </p:cNvSpPr>
          <p:nvPr>
            <p:ph type="body" idx="1"/>
          </p:nvPr>
        </p:nvSpPr>
        <p:spPr/>
        <p:txBody>
          <a:bodyPr>
            <a:normAutofit/>
          </a:bodyPr>
          <a:lstStyle/>
          <a:p>
            <a:r>
              <a:rPr lang="en-GB" sz="1800" dirty="0">
                <a:latin typeface="Arial" pitchFamily="34" charset="0"/>
                <a:cs typeface="Arial" pitchFamily="34" charset="0"/>
              </a:rPr>
              <a:t>fully developed symbolic language only occurred c. 40-30 </a:t>
            </a:r>
            <a:r>
              <a:rPr lang="en-GB" sz="1800" dirty="0" err="1">
                <a:latin typeface="Arial" pitchFamily="34" charset="0"/>
                <a:cs typeface="Arial" pitchFamily="34" charset="0"/>
              </a:rPr>
              <a:t>kya</a:t>
            </a:r>
            <a:r>
              <a:rPr lang="en-GB" sz="1800" dirty="0">
                <a:latin typeface="Arial" pitchFamily="34" charset="0"/>
                <a:cs typeface="Arial" pitchFamily="34" charset="0"/>
              </a:rPr>
              <a:t>, </a:t>
            </a:r>
          </a:p>
          <a:p>
            <a:endParaRPr lang="en-GB" sz="1800" dirty="0">
              <a:latin typeface="Arial" pitchFamily="34" charset="0"/>
              <a:cs typeface="Arial" pitchFamily="34" charset="0"/>
            </a:endParaRPr>
          </a:p>
          <a:p>
            <a:r>
              <a:rPr lang="en-GB" sz="1800" dirty="0">
                <a:latin typeface="Arial" pitchFamily="34" charset="0"/>
                <a:cs typeface="Arial" pitchFamily="34" charset="0"/>
              </a:rPr>
              <a:t>tends to be supported by the linguists, psychologists </a:t>
            </a:r>
            <a:r>
              <a:rPr lang="en-GB" sz="1800" dirty="0" smtClean="0">
                <a:latin typeface="Arial" pitchFamily="34" charset="0"/>
                <a:cs typeface="Arial" pitchFamily="34" charset="0"/>
              </a:rPr>
              <a:t>(e.g. Pinker) and </a:t>
            </a:r>
            <a:r>
              <a:rPr lang="en-GB" sz="1800" dirty="0">
                <a:latin typeface="Arial" pitchFamily="34" charset="0"/>
                <a:cs typeface="Arial" pitchFamily="34" charset="0"/>
              </a:rPr>
              <a:t>some archaeologists. </a:t>
            </a:r>
          </a:p>
          <a:p>
            <a:endParaRPr lang="en-GB" sz="1800" dirty="0">
              <a:latin typeface="Arial" pitchFamily="34" charset="0"/>
              <a:cs typeface="Arial" pitchFamily="34" charset="0"/>
            </a:endParaRPr>
          </a:p>
          <a:p>
            <a:r>
              <a:rPr lang="en-GB" sz="1800" dirty="0">
                <a:latin typeface="Arial" pitchFamily="34" charset="0"/>
                <a:cs typeface="Arial" pitchFamily="34" charset="0"/>
              </a:rPr>
              <a:t>is exclusive to humans </a:t>
            </a:r>
            <a:r>
              <a:rPr lang="en-GB" sz="1800" dirty="0" smtClean="0">
                <a:latin typeface="Arial" pitchFamily="34" charset="0"/>
                <a:cs typeface="Arial" pitchFamily="34" charset="0"/>
              </a:rPr>
              <a:t>manifest by the material culture of the Upper Palaeolithic</a:t>
            </a:r>
            <a:endParaRPr lang="en-GB" sz="1800" dirty="0">
              <a:latin typeface="Arial" pitchFamily="34" charset="0"/>
              <a:cs typeface="Arial" pitchFamily="34" charset="0"/>
            </a:endParaRPr>
          </a:p>
        </p:txBody>
      </p:sp>
      <p:pic>
        <p:nvPicPr>
          <p:cNvPr id="6" name="Picture 13" descr="Chauvet Cave Art Image">
            <a:hlinkClick r:id="rId5"/>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83568" y="4373960"/>
            <a:ext cx="3129422" cy="22920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164573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468313" y="188913"/>
            <a:ext cx="8229600" cy="1371600"/>
          </a:xfrm>
        </p:spPr>
        <p:txBody>
          <a:bodyPr>
            <a:normAutofit/>
          </a:bodyPr>
          <a:lstStyle/>
          <a:p>
            <a:r>
              <a:rPr lang="en-GB" sz="3200" dirty="0">
                <a:latin typeface="Arial" pitchFamily="34" charset="0"/>
                <a:cs typeface="Arial" pitchFamily="34" charset="0"/>
              </a:rPr>
              <a:t>Earlier emergence for language but no consensus on when. </a:t>
            </a:r>
          </a:p>
        </p:txBody>
      </p:sp>
      <p:pic>
        <p:nvPicPr>
          <p:cNvPr id="2050" name="Picture 2" descr="http://newlearningonline.com/new-learning/chapter-6-the-nature-of-learning/files/2009/03/111.png">
            <a:hlinkClick r:id="rId3"/>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8623" r="4700" b="4308"/>
          <a:stretch/>
        </p:blipFill>
        <p:spPr bwMode="auto">
          <a:xfrm>
            <a:off x="4163355" y="3507864"/>
            <a:ext cx="4971497" cy="3350136"/>
          </a:xfrm>
          <a:prstGeom prst="rect">
            <a:avLst/>
          </a:prstGeom>
          <a:noFill/>
          <a:extLst>
            <a:ext uri="{909E8E84-426E-40DD-AFC4-6F175D3DCCD1}">
              <a14:hiddenFill xmlns:a14="http://schemas.microsoft.com/office/drawing/2010/main">
                <a:solidFill>
                  <a:srgbClr val="FFFFFF"/>
                </a:solidFill>
              </a14:hiddenFill>
            </a:ext>
          </a:extLst>
        </p:spPr>
      </p:pic>
      <p:sp>
        <p:nvSpPr>
          <p:cNvPr id="20483" name="Rectangle 3"/>
          <p:cNvSpPr>
            <a:spLocks noGrp="1" noChangeArrowheads="1"/>
          </p:cNvSpPr>
          <p:nvPr>
            <p:ph type="body" idx="1"/>
          </p:nvPr>
        </p:nvSpPr>
        <p:spPr>
          <a:xfrm>
            <a:off x="468313" y="1196975"/>
            <a:ext cx="8229600" cy="4106863"/>
          </a:xfrm>
        </p:spPr>
        <p:txBody>
          <a:bodyPr>
            <a:normAutofit fontScale="77500" lnSpcReduction="20000"/>
          </a:bodyPr>
          <a:lstStyle/>
          <a:p>
            <a:pPr>
              <a:lnSpc>
                <a:spcPct val="80000"/>
              </a:lnSpc>
              <a:buFont typeface="Wingdings" pitchFamily="2" charset="2"/>
              <a:buNone/>
            </a:pPr>
            <a:endParaRPr lang="en-GB" sz="2800" dirty="0">
              <a:latin typeface="Comic Sans MS" pitchFamily="66" charset="0"/>
            </a:endParaRPr>
          </a:p>
          <a:p>
            <a:pPr>
              <a:lnSpc>
                <a:spcPct val="110000"/>
              </a:lnSpc>
            </a:pPr>
            <a:r>
              <a:rPr lang="en-GB" sz="2600" dirty="0">
                <a:latin typeface="Arial" pitchFamily="34" charset="0"/>
                <a:cs typeface="Arial" pitchFamily="34" charset="0"/>
              </a:rPr>
              <a:t>Periods before this, although they may not have the fully developed art, symbolism etc., do have evidence of these features starting. </a:t>
            </a:r>
          </a:p>
          <a:p>
            <a:pPr>
              <a:lnSpc>
                <a:spcPct val="110000"/>
              </a:lnSpc>
            </a:pPr>
            <a:endParaRPr lang="en-GB" sz="2600" dirty="0">
              <a:latin typeface="Arial" pitchFamily="34" charset="0"/>
              <a:cs typeface="Arial" pitchFamily="34" charset="0"/>
            </a:endParaRPr>
          </a:p>
          <a:p>
            <a:pPr>
              <a:lnSpc>
                <a:spcPct val="110000"/>
              </a:lnSpc>
            </a:pPr>
            <a:r>
              <a:rPr lang="en-GB" sz="2600" dirty="0">
                <a:latin typeface="Arial" pitchFamily="34" charset="0"/>
                <a:cs typeface="Arial" pitchFamily="34" charset="0"/>
              </a:rPr>
              <a:t>fossil evidence is used to suggest the early hominids did have the capacity to use language </a:t>
            </a:r>
            <a:r>
              <a:rPr lang="en-GB" sz="2600" dirty="0" smtClean="0">
                <a:latin typeface="Arial" pitchFamily="34" charset="0"/>
                <a:cs typeface="Arial" pitchFamily="34" charset="0"/>
              </a:rPr>
              <a:t>and for some, the physiology for fully </a:t>
            </a:r>
            <a:r>
              <a:rPr lang="en-GB" sz="2600" dirty="0">
                <a:latin typeface="Arial" pitchFamily="34" charset="0"/>
                <a:cs typeface="Arial" pitchFamily="34" charset="0"/>
              </a:rPr>
              <a:t>articulated speech.</a:t>
            </a:r>
          </a:p>
          <a:p>
            <a:pPr>
              <a:lnSpc>
                <a:spcPct val="110000"/>
              </a:lnSpc>
              <a:buFont typeface="Wingdings" pitchFamily="2" charset="2"/>
              <a:buNone/>
            </a:pPr>
            <a:endParaRPr lang="en-GB" sz="2600" dirty="0">
              <a:latin typeface="Arial" pitchFamily="34" charset="0"/>
              <a:cs typeface="Arial" pitchFamily="34" charset="0"/>
            </a:endParaRPr>
          </a:p>
          <a:p>
            <a:pPr>
              <a:lnSpc>
                <a:spcPct val="110000"/>
              </a:lnSpc>
            </a:pPr>
            <a:r>
              <a:rPr lang="en-GB" sz="2600" dirty="0">
                <a:latin typeface="Arial" pitchFamily="34" charset="0"/>
                <a:cs typeface="Arial" pitchFamily="34" charset="0"/>
              </a:rPr>
              <a:t>human language in earlier </a:t>
            </a:r>
            <a:r>
              <a:rPr lang="en-GB" sz="2600" dirty="0" err="1" smtClean="0">
                <a:latin typeface="Arial" pitchFamily="34" charset="0"/>
                <a:cs typeface="Arial" pitchFamily="34" charset="0"/>
              </a:rPr>
              <a:t>hominin</a:t>
            </a:r>
            <a:r>
              <a:rPr lang="en-GB" sz="2600" dirty="0" smtClean="0">
                <a:latin typeface="Arial" pitchFamily="34" charset="0"/>
                <a:cs typeface="Arial" pitchFamily="34" charset="0"/>
              </a:rPr>
              <a:t> </a:t>
            </a:r>
            <a:r>
              <a:rPr lang="en-GB" sz="2600" dirty="0">
                <a:latin typeface="Arial" pitchFamily="34" charset="0"/>
                <a:cs typeface="Arial" pitchFamily="34" charset="0"/>
              </a:rPr>
              <a:t>and primates is not fundamentally different from modern language.  </a:t>
            </a:r>
          </a:p>
          <a:p>
            <a:pPr>
              <a:lnSpc>
                <a:spcPct val="110000"/>
              </a:lnSpc>
            </a:pPr>
            <a:endParaRPr lang="en-GB" sz="2600" dirty="0">
              <a:latin typeface="Arial" pitchFamily="34" charset="0"/>
              <a:cs typeface="Arial" pitchFamily="34" charset="0"/>
            </a:endParaRPr>
          </a:p>
          <a:p>
            <a:pPr>
              <a:lnSpc>
                <a:spcPct val="110000"/>
              </a:lnSpc>
            </a:pPr>
            <a:r>
              <a:rPr lang="en-GB" sz="2600" dirty="0">
                <a:latin typeface="Arial" pitchFamily="34" charset="0"/>
                <a:cs typeface="Arial" pitchFamily="34" charset="0"/>
              </a:rPr>
              <a:t>language is not exclusive to modern humans.</a:t>
            </a:r>
          </a:p>
        </p:txBody>
      </p:sp>
    </p:spTree>
    <p:extLst>
      <p:ext uri="{BB962C8B-B14F-4D97-AF65-F5344CB8AC3E}">
        <p14:creationId xmlns:p14="http://schemas.microsoft.com/office/powerpoint/2010/main" val="225783858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8" name="Rectangle 6"/>
          <p:cNvSpPr>
            <a:spLocks noChangeArrowheads="1"/>
          </p:cNvSpPr>
          <p:nvPr/>
        </p:nvSpPr>
        <p:spPr bwMode="auto">
          <a:xfrm>
            <a:off x="395288" y="6267450"/>
            <a:ext cx="4332287"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r>
              <a:rPr lang="en-GB" sz="1400">
                <a:latin typeface="Comic Sans MS" pitchFamily="66" charset="0"/>
              </a:rPr>
              <a:t>elc.polyu.edu.hk/CiLL/staff/BrocasAreaSmall.png </a:t>
            </a:r>
          </a:p>
        </p:txBody>
      </p:sp>
      <p:pic>
        <p:nvPicPr>
          <p:cNvPr id="4" name="Picture 2" descr="endocast"/>
          <p:cNvPicPr>
            <a:picLocks noChangeAspect="1" noChangeArrowheads="1"/>
          </p:cNvPicPr>
          <p:nvPr/>
        </p:nvPicPr>
        <p:blipFill rotWithShape="1">
          <a:blip r:embed="rId3">
            <a:extLst>
              <a:ext uri="{28A0092B-C50C-407E-A947-70E740481C1C}">
                <a14:useLocalDpi xmlns:a14="http://schemas.microsoft.com/office/drawing/2010/main" val="0"/>
              </a:ext>
            </a:extLst>
          </a:blip>
          <a:srcRect l="17132" t="-182" r="17520" b="182"/>
          <a:stretch/>
        </p:blipFill>
        <p:spPr bwMode="auto">
          <a:xfrm>
            <a:off x="3851920" y="327322"/>
            <a:ext cx="4926330" cy="5588000"/>
          </a:xfrm>
          <a:prstGeom prst="rect">
            <a:avLst/>
          </a:prstGeom>
          <a:noFill/>
          <a:extLst>
            <a:ext uri="{909E8E84-426E-40DD-AFC4-6F175D3DCCD1}">
              <a14:hiddenFill xmlns:a14="http://schemas.microsoft.com/office/drawing/2010/main">
                <a:solidFill>
                  <a:srgbClr val="FFFFFF"/>
                </a:solidFill>
              </a14:hiddenFill>
            </a:ext>
          </a:extLst>
        </p:spPr>
      </p:pic>
      <p:pic>
        <p:nvPicPr>
          <p:cNvPr id="3077" name="Picture 5" descr="BrocasAreaSmall"/>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9512" y="3257168"/>
            <a:ext cx="3888432" cy="2691317"/>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179512" y="1412776"/>
            <a:ext cx="3672408" cy="646331"/>
          </a:xfrm>
          <a:prstGeom prst="rect">
            <a:avLst/>
          </a:prstGeom>
          <a:noFill/>
        </p:spPr>
        <p:txBody>
          <a:bodyPr wrap="square" rtlCol="0">
            <a:spAutoFit/>
          </a:bodyPr>
          <a:lstStyle/>
          <a:p>
            <a:r>
              <a:rPr lang="en-GB" dirty="0" smtClean="0"/>
              <a:t>Views of the early Australopithecine brains – fossilised. </a:t>
            </a:r>
            <a:endParaRPr lang="en-GB" dirty="0"/>
          </a:p>
        </p:txBody>
      </p:sp>
    </p:spTree>
    <p:extLst>
      <p:ext uri="{BB962C8B-B14F-4D97-AF65-F5344CB8AC3E}">
        <p14:creationId xmlns:p14="http://schemas.microsoft.com/office/powerpoint/2010/main" val="161967062"/>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3" name="Picture 5" descr="ABraun_image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1550" y="549275"/>
            <a:ext cx="7272338" cy="5424488"/>
          </a:xfrm>
          <a:prstGeom prst="rect">
            <a:avLst/>
          </a:prstGeom>
          <a:noFill/>
          <a:extLst>
            <a:ext uri="{909E8E84-426E-40DD-AFC4-6F175D3DCCD1}">
              <a14:hiddenFill xmlns:a14="http://schemas.microsoft.com/office/drawing/2010/main">
                <a:solidFill>
                  <a:srgbClr val="FFFFFF"/>
                </a:solidFill>
              </a14:hiddenFill>
            </a:ext>
          </a:extLst>
        </p:spPr>
      </p:pic>
      <p:sp>
        <p:nvSpPr>
          <p:cNvPr id="7174" name="Rectangle 6"/>
          <p:cNvSpPr>
            <a:spLocks noChangeArrowheads="1"/>
          </p:cNvSpPr>
          <p:nvPr/>
        </p:nvSpPr>
        <p:spPr bwMode="auto">
          <a:xfrm>
            <a:off x="323850" y="6278563"/>
            <a:ext cx="4205288" cy="5175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r>
              <a:rPr lang="en-GB" sz="1400">
                <a:latin typeface="Comic Sans MS" pitchFamily="66" charset="0"/>
              </a:rPr>
              <a:t>www.nidcd.nih.gov/.../images/ABraun_image2.jpg</a:t>
            </a:r>
            <a:br>
              <a:rPr lang="en-GB" sz="1400">
                <a:latin typeface="Comic Sans MS" pitchFamily="66" charset="0"/>
              </a:rPr>
            </a:br>
            <a:endParaRPr lang="en-GB" sz="1400">
              <a:latin typeface="Comic Sans MS" pitchFamily="66" charset="0"/>
            </a:endParaRPr>
          </a:p>
        </p:txBody>
      </p:sp>
    </p:spTree>
    <p:extLst>
      <p:ext uri="{BB962C8B-B14F-4D97-AF65-F5344CB8AC3E}">
        <p14:creationId xmlns:p14="http://schemas.microsoft.com/office/powerpoint/2010/main" val="2772155623"/>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9" name="Picture 7" descr="fossil_hominin_cranial_capacity_lg_v1-2"/>
          <p:cNvPicPr>
            <a:picLocks noChangeAspect="1" noChangeArrowheads="1"/>
          </p:cNvPicPr>
          <p:nvPr/>
        </p:nvPicPr>
        <p:blipFill>
          <a:blip r:embed="rId3">
            <a:extLst>
              <a:ext uri="{28A0092B-C50C-407E-A947-70E740481C1C}">
                <a14:useLocalDpi xmlns:a14="http://schemas.microsoft.com/office/drawing/2010/main" val="0"/>
              </a:ext>
            </a:extLst>
          </a:blip>
          <a:srcRect t="2075" b="18681"/>
          <a:stretch>
            <a:fillRect/>
          </a:stretch>
        </p:blipFill>
        <p:spPr bwMode="auto">
          <a:xfrm>
            <a:off x="323850" y="188913"/>
            <a:ext cx="8424863" cy="6332537"/>
          </a:xfrm>
          <a:prstGeom prst="rect">
            <a:avLst/>
          </a:prstGeom>
          <a:noFill/>
          <a:extLst>
            <a:ext uri="{909E8E84-426E-40DD-AFC4-6F175D3DCCD1}">
              <a14:hiddenFill xmlns:a14="http://schemas.microsoft.com/office/drawing/2010/main">
                <a:solidFill>
                  <a:srgbClr val="FFFFFF"/>
                </a:solidFill>
              </a14:hiddenFill>
            </a:ext>
          </a:extLst>
        </p:spPr>
      </p:pic>
      <p:sp>
        <p:nvSpPr>
          <p:cNvPr id="8200" name="Rectangle 8"/>
          <p:cNvSpPr>
            <a:spLocks noChangeArrowheads="1"/>
          </p:cNvSpPr>
          <p:nvPr/>
        </p:nvSpPr>
        <p:spPr bwMode="auto">
          <a:xfrm>
            <a:off x="0" y="6567488"/>
            <a:ext cx="4413250" cy="5794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r>
              <a:rPr lang="en-GB" sz="1400">
                <a:latin typeface="Comic Sans MS" pitchFamily="66" charset="0"/>
              </a:rPr>
              <a:t>www.pandasthumb.org/archives/images/fossil_ho...</a:t>
            </a:r>
            <a:r>
              <a:rPr lang="en-GB"/>
              <a:t/>
            </a:r>
            <a:br>
              <a:rPr lang="en-GB"/>
            </a:br>
            <a:endParaRPr lang="en-GB"/>
          </a:p>
        </p:txBody>
      </p:sp>
    </p:spTree>
    <p:extLst>
      <p:ext uri="{BB962C8B-B14F-4D97-AF65-F5344CB8AC3E}">
        <p14:creationId xmlns:p14="http://schemas.microsoft.com/office/powerpoint/2010/main" val="3998625001"/>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5" name="Picture 5" descr="fitch_tracts"/>
          <p:cNvPicPr>
            <a:picLocks noChangeAspect="1" noChangeArrowheads="1"/>
          </p:cNvPicPr>
          <p:nvPr/>
        </p:nvPicPr>
        <p:blipFill>
          <a:blip r:embed="rId3">
            <a:extLst>
              <a:ext uri="{28A0092B-C50C-407E-A947-70E740481C1C}">
                <a14:useLocalDpi xmlns:a14="http://schemas.microsoft.com/office/drawing/2010/main" val="0"/>
              </a:ext>
            </a:extLst>
          </a:blip>
          <a:srcRect l="33536" t="1518" r="906"/>
          <a:stretch>
            <a:fillRect/>
          </a:stretch>
        </p:blipFill>
        <p:spPr bwMode="auto">
          <a:xfrm>
            <a:off x="2268538" y="476250"/>
            <a:ext cx="5256212" cy="4711700"/>
          </a:xfrm>
          <a:prstGeom prst="rect">
            <a:avLst/>
          </a:prstGeom>
          <a:noFill/>
          <a:extLst>
            <a:ext uri="{909E8E84-426E-40DD-AFC4-6F175D3DCCD1}">
              <a14:hiddenFill xmlns:a14="http://schemas.microsoft.com/office/drawing/2010/main">
                <a:solidFill>
                  <a:srgbClr val="FFFFFF"/>
                </a:solidFill>
              </a14:hiddenFill>
            </a:ext>
          </a:extLst>
        </p:spPr>
      </p:pic>
      <p:sp>
        <p:nvSpPr>
          <p:cNvPr id="10246" name="Rectangle 6"/>
          <p:cNvSpPr>
            <a:spLocks noChangeArrowheads="1"/>
          </p:cNvSpPr>
          <p:nvPr/>
        </p:nvSpPr>
        <p:spPr bwMode="auto">
          <a:xfrm>
            <a:off x="250825" y="6308725"/>
            <a:ext cx="4098925"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r>
              <a:rPr lang="en-GB" sz="1400">
                <a:latin typeface="Comic Sans MS" pitchFamily="66" charset="0"/>
              </a:rPr>
              <a:t>www.ling.upenn.edu/.../images/fitch_tracts.gif</a:t>
            </a:r>
            <a:r>
              <a:rPr lang="en-GB"/>
              <a:t> </a:t>
            </a:r>
          </a:p>
        </p:txBody>
      </p:sp>
      <p:sp>
        <p:nvSpPr>
          <p:cNvPr id="10247" name="Text Box 7"/>
          <p:cNvSpPr txBox="1">
            <a:spLocks noChangeArrowheads="1"/>
          </p:cNvSpPr>
          <p:nvPr/>
        </p:nvSpPr>
        <p:spPr bwMode="auto">
          <a:xfrm>
            <a:off x="1042988" y="5589588"/>
            <a:ext cx="7416800"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GB" sz="2000" dirty="0">
                <a:effectLst>
                  <a:outerShdw blurRad="38100" dist="38100" dir="2700000" algn="tl">
                    <a:srgbClr val="000000"/>
                  </a:outerShdw>
                </a:effectLst>
                <a:latin typeface="Arial" pitchFamily="34" charset="0"/>
                <a:cs typeface="Arial" pitchFamily="34" charset="0"/>
              </a:rPr>
              <a:t>The difference between position of the larynx in the throat of chimp and human.</a:t>
            </a:r>
          </a:p>
        </p:txBody>
      </p:sp>
    </p:spTree>
    <p:extLst>
      <p:ext uri="{BB962C8B-B14F-4D97-AF65-F5344CB8AC3E}">
        <p14:creationId xmlns:p14="http://schemas.microsoft.com/office/powerpoint/2010/main" val="2330174766"/>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7" name="Picture 5" descr="nean204-kebara-hyoid-bon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43438" y="1341438"/>
            <a:ext cx="3314700" cy="2219325"/>
          </a:xfrm>
          <a:prstGeom prst="rect">
            <a:avLst/>
          </a:prstGeom>
          <a:noFill/>
          <a:extLst>
            <a:ext uri="{909E8E84-426E-40DD-AFC4-6F175D3DCCD1}">
              <a14:hiddenFill xmlns:a14="http://schemas.microsoft.com/office/drawing/2010/main">
                <a:solidFill>
                  <a:srgbClr val="FFFFFF"/>
                </a:solidFill>
              </a14:hiddenFill>
            </a:ext>
          </a:extLst>
        </p:spPr>
      </p:pic>
      <p:pic>
        <p:nvPicPr>
          <p:cNvPr id="13319" name="Picture 7" descr="nean203-kebara-skeleton-or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3850" y="476250"/>
            <a:ext cx="4059238" cy="5257800"/>
          </a:xfrm>
          <a:prstGeom prst="rect">
            <a:avLst/>
          </a:prstGeom>
          <a:noFill/>
          <a:extLst>
            <a:ext uri="{909E8E84-426E-40DD-AFC4-6F175D3DCCD1}">
              <a14:hiddenFill xmlns:a14="http://schemas.microsoft.com/office/drawing/2010/main">
                <a:solidFill>
                  <a:srgbClr val="FFFFFF"/>
                </a:solidFill>
              </a14:hiddenFill>
            </a:ext>
          </a:extLst>
        </p:spPr>
      </p:pic>
      <p:sp>
        <p:nvSpPr>
          <p:cNvPr id="13320" name="Text Box 8"/>
          <p:cNvSpPr txBox="1">
            <a:spLocks noChangeArrowheads="1"/>
          </p:cNvSpPr>
          <p:nvPr/>
        </p:nvSpPr>
        <p:spPr bwMode="auto">
          <a:xfrm>
            <a:off x="4787900" y="3876675"/>
            <a:ext cx="3671888" cy="16312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GB" sz="2000" dirty="0">
                <a:effectLst>
                  <a:outerShdw blurRad="38100" dist="38100" dir="2700000" algn="tl">
                    <a:srgbClr val="000000"/>
                  </a:outerShdw>
                </a:effectLst>
                <a:latin typeface="Arial" pitchFamily="34" charset="0"/>
                <a:cs typeface="Arial" pitchFamily="34" charset="0"/>
              </a:rPr>
              <a:t>The  </a:t>
            </a:r>
            <a:r>
              <a:rPr lang="en-GB" sz="2000" dirty="0" err="1">
                <a:effectLst>
                  <a:outerShdw blurRad="38100" dist="38100" dir="2700000" algn="tl">
                    <a:srgbClr val="000000"/>
                  </a:outerShdw>
                </a:effectLst>
                <a:latin typeface="Arial" pitchFamily="34" charset="0"/>
                <a:cs typeface="Arial" pitchFamily="34" charset="0"/>
              </a:rPr>
              <a:t>Kebara</a:t>
            </a:r>
            <a:r>
              <a:rPr lang="en-GB" sz="2000" dirty="0">
                <a:effectLst>
                  <a:outerShdw blurRad="38100" dist="38100" dir="2700000" algn="tl">
                    <a:srgbClr val="000000"/>
                  </a:outerShdw>
                </a:effectLst>
                <a:latin typeface="Arial" pitchFamily="34" charset="0"/>
                <a:cs typeface="Arial" pitchFamily="34" charset="0"/>
              </a:rPr>
              <a:t> Neanderthal, and the hyoid bone, thought to be crucial to language acquisition and reconstructions of the vocal tract</a:t>
            </a:r>
          </a:p>
        </p:txBody>
      </p:sp>
      <p:sp>
        <p:nvSpPr>
          <p:cNvPr id="13321" name="Rectangle 9"/>
          <p:cNvSpPr>
            <a:spLocks noChangeArrowheads="1"/>
          </p:cNvSpPr>
          <p:nvPr/>
        </p:nvSpPr>
        <p:spPr bwMode="auto">
          <a:xfrm>
            <a:off x="539751" y="6145376"/>
            <a:ext cx="3528194" cy="2616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nchor="ctr">
            <a:spAutoFit/>
          </a:bodyPr>
          <a:lstStyle/>
          <a:p>
            <a:r>
              <a:rPr lang="en-GB" sz="1100" b="1" dirty="0">
                <a:solidFill>
                  <a:schemeClr val="bg1"/>
                </a:solidFill>
                <a:latin typeface="Comic Sans MS" pitchFamily="66" charset="0"/>
                <a:hlinkClick r:id="rId5"/>
              </a:rPr>
              <a:t>www.hofesh.org.il/.../science/neanderthal2tml</a:t>
            </a:r>
            <a:r>
              <a:rPr lang="en-GB" sz="1100" dirty="0">
                <a:solidFill>
                  <a:schemeClr val="bg1"/>
                </a:solidFill>
              </a:rPr>
              <a:t> </a:t>
            </a:r>
          </a:p>
        </p:txBody>
      </p:sp>
    </p:spTree>
    <p:extLst>
      <p:ext uri="{BB962C8B-B14F-4D97-AF65-F5344CB8AC3E}">
        <p14:creationId xmlns:p14="http://schemas.microsoft.com/office/powerpoint/2010/main" val="3429000954"/>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8" name="Text Box 6"/>
          <p:cNvSpPr txBox="1">
            <a:spLocks noChangeArrowheads="1"/>
          </p:cNvSpPr>
          <p:nvPr/>
        </p:nvSpPr>
        <p:spPr bwMode="auto">
          <a:xfrm>
            <a:off x="5435600" y="2087103"/>
            <a:ext cx="3313113" cy="28623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GB" sz="2000" dirty="0" smtClean="0">
                <a:latin typeface="Arial" pitchFamily="34" charset="0"/>
                <a:cs typeface="Arial" pitchFamily="34" charset="0"/>
              </a:rPr>
              <a:t>Linguistic anthropology: the </a:t>
            </a:r>
            <a:r>
              <a:rPr lang="en-GB" sz="2000" dirty="0" err="1" smtClean="0">
                <a:latin typeface="Arial" pitchFamily="34" charset="0"/>
                <a:cs typeface="Arial" pitchFamily="34" charset="0"/>
              </a:rPr>
              <a:t>Khoisan</a:t>
            </a:r>
            <a:r>
              <a:rPr lang="en-GB" sz="2000" dirty="0" smtClean="0">
                <a:latin typeface="Arial" pitchFamily="34" charset="0"/>
                <a:cs typeface="Arial" pitchFamily="34" charset="0"/>
              </a:rPr>
              <a:t> Click language has been </a:t>
            </a:r>
            <a:r>
              <a:rPr lang="en-GB" sz="2000" dirty="0">
                <a:latin typeface="Arial" pitchFamily="34" charset="0"/>
                <a:cs typeface="Arial" pitchFamily="34" charset="0"/>
              </a:rPr>
              <a:t>identified as , potentially </a:t>
            </a:r>
            <a:r>
              <a:rPr lang="en-GB" sz="2000" dirty="0" smtClean="0">
                <a:latin typeface="Arial" pitchFamily="34" charset="0"/>
                <a:cs typeface="Arial" pitchFamily="34" charset="0"/>
              </a:rPr>
              <a:t>the oldest</a:t>
            </a:r>
            <a:r>
              <a:rPr lang="en-GB" sz="2000" dirty="0">
                <a:latin typeface="Arial" pitchFamily="34" charset="0"/>
                <a:cs typeface="Arial" pitchFamily="34" charset="0"/>
              </a:rPr>
              <a:t>. These are associated with !Kung and </a:t>
            </a:r>
            <a:r>
              <a:rPr lang="en-GB" sz="2000" dirty="0" err="1">
                <a:latin typeface="Arial" pitchFamily="34" charset="0"/>
                <a:cs typeface="Arial" pitchFamily="34" charset="0"/>
              </a:rPr>
              <a:t>Hadzabe</a:t>
            </a:r>
            <a:r>
              <a:rPr lang="en-GB" sz="2000" dirty="0">
                <a:latin typeface="Arial" pitchFamily="34" charset="0"/>
                <a:cs typeface="Arial" pitchFamily="34" charset="0"/>
              </a:rPr>
              <a:t> populations of </a:t>
            </a:r>
          </a:p>
          <a:p>
            <a:r>
              <a:rPr lang="en-GB" sz="2000" dirty="0" smtClean="0">
                <a:latin typeface="Arial" pitchFamily="34" charset="0"/>
                <a:cs typeface="Arial" pitchFamily="34" charset="0"/>
              </a:rPr>
              <a:t>South </a:t>
            </a:r>
            <a:r>
              <a:rPr lang="en-GB" sz="2000" dirty="0">
                <a:latin typeface="Arial" pitchFamily="34" charset="0"/>
                <a:cs typeface="Arial" pitchFamily="34" charset="0"/>
              </a:rPr>
              <a:t>Africa </a:t>
            </a:r>
            <a:r>
              <a:rPr lang="en-GB" sz="2000" dirty="0" smtClean="0">
                <a:latin typeface="Arial" pitchFamily="34" charset="0"/>
                <a:cs typeface="Arial" pitchFamily="34" charset="0"/>
              </a:rPr>
              <a:t>and East Africa (Wade</a:t>
            </a:r>
            <a:r>
              <a:rPr lang="en-GB" sz="2000" dirty="0">
                <a:latin typeface="Arial" pitchFamily="34" charset="0"/>
                <a:cs typeface="Arial" pitchFamily="34" charset="0"/>
              </a:rPr>
              <a:t>, 2006)</a:t>
            </a:r>
          </a:p>
        </p:txBody>
      </p:sp>
      <p:sp>
        <p:nvSpPr>
          <p:cNvPr id="28679" name="Rectangle 7"/>
          <p:cNvSpPr>
            <a:spLocks noChangeArrowheads="1"/>
          </p:cNvSpPr>
          <p:nvPr/>
        </p:nvSpPr>
        <p:spPr bwMode="auto">
          <a:xfrm>
            <a:off x="250825" y="5907088"/>
            <a:ext cx="4100513" cy="5794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r>
              <a:rPr lang="en-GB" sz="1400">
                <a:latin typeface="Comic Sans MS" pitchFamily="66" charset="0"/>
              </a:rPr>
              <a:t>www.der.org/films/images/bushmen-slide1.jpeg</a:t>
            </a:r>
            <a:r>
              <a:rPr lang="en-GB"/>
              <a:t/>
            </a:r>
            <a:br>
              <a:rPr lang="en-GB"/>
            </a:br>
            <a:endParaRPr lang="en-GB"/>
          </a:p>
        </p:txBody>
      </p:sp>
      <p:pic>
        <p:nvPicPr>
          <p:cNvPr id="12290" name="Picture 2" descr="http://ramblingroses.net/kkth199.jpg">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788" y="1484784"/>
            <a:ext cx="5437112" cy="40669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3220636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773" name="Picture 5" descr="chimp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44256" y="1466772"/>
            <a:ext cx="5688632" cy="4266474"/>
          </a:xfrm>
          <a:prstGeom prst="rect">
            <a:avLst/>
          </a:prstGeom>
          <a:noFill/>
          <a:extLst>
            <a:ext uri="{909E8E84-426E-40DD-AFC4-6F175D3DCCD1}">
              <a14:hiddenFill xmlns:a14="http://schemas.microsoft.com/office/drawing/2010/main">
                <a:solidFill>
                  <a:srgbClr val="FFFFFF"/>
                </a:solidFill>
              </a14:hiddenFill>
            </a:ext>
          </a:extLst>
        </p:spPr>
      </p:pic>
      <p:sp>
        <p:nvSpPr>
          <p:cNvPr id="32774" name="Text Box 6"/>
          <p:cNvSpPr txBox="1">
            <a:spLocks noChangeArrowheads="1"/>
          </p:cNvSpPr>
          <p:nvPr/>
        </p:nvSpPr>
        <p:spPr bwMode="auto">
          <a:xfrm>
            <a:off x="755576" y="5733256"/>
            <a:ext cx="7200800" cy="9233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r>
              <a:rPr lang="en-GB" dirty="0">
                <a:effectLst>
                  <a:outerShdw blurRad="38100" dist="38100" dir="2700000" algn="tl">
                    <a:srgbClr val="000000"/>
                  </a:outerShdw>
                </a:effectLst>
              </a:rPr>
              <a:t>Dunbar, (Aiello and Dunbar, </a:t>
            </a:r>
            <a:r>
              <a:rPr lang="en-GB" dirty="0" smtClean="0">
                <a:effectLst>
                  <a:outerShdw blurRad="38100" dist="38100" dir="2700000" algn="tl">
                    <a:srgbClr val="000000"/>
                  </a:outerShdw>
                </a:effectLst>
              </a:rPr>
              <a:t>etc</a:t>
            </a:r>
            <a:r>
              <a:rPr lang="en-GB" dirty="0">
                <a:effectLst>
                  <a:outerShdw blurRad="38100" dist="38100" dir="2700000" algn="tl">
                    <a:srgbClr val="000000"/>
                  </a:outerShdw>
                </a:effectLst>
              </a:rPr>
              <a:t>.) plot neo-cortex ration, group size and social grooming = language is a form  of social </a:t>
            </a:r>
            <a:r>
              <a:rPr lang="en-GB" dirty="0" smtClean="0">
                <a:effectLst>
                  <a:outerShdw blurRad="38100" dist="38100" dir="2700000" algn="tl">
                    <a:srgbClr val="000000"/>
                  </a:outerShdw>
                </a:effectLst>
              </a:rPr>
              <a:t>grooming AND when you laugh – it releases endorphins which are pleasurable</a:t>
            </a:r>
            <a:endParaRPr lang="en-GB" dirty="0">
              <a:effectLst>
                <a:outerShdw blurRad="38100" dist="38100" dir="2700000" algn="tl">
                  <a:srgbClr val="000000"/>
                </a:outerShdw>
              </a:effectLst>
            </a:endParaRPr>
          </a:p>
        </p:txBody>
      </p:sp>
      <p:sp>
        <p:nvSpPr>
          <p:cNvPr id="2" name="Title 1"/>
          <p:cNvSpPr>
            <a:spLocks noGrp="1"/>
          </p:cNvSpPr>
          <p:nvPr>
            <p:ph type="title"/>
          </p:nvPr>
        </p:nvSpPr>
        <p:spPr/>
        <p:txBody>
          <a:bodyPr>
            <a:normAutofit/>
          </a:bodyPr>
          <a:lstStyle/>
          <a:p>
            <a:r>
              <a:rPr lang="en-GB" sz="2400" dirty="0" smtClean="0"/>
              <a:t>Grooming, gossip and the development of language:</a:t>
            </a:r>
            <a:br>
              <a:rPr lang="en-GB" sz="2400" dirty="0" smtClean="0"/>
            </a:br>
            <a:r>
              <a:rPr lang="en-GB" sz="2400" dirty="0" smtClean="0"/>
              <a:t>So why did languages evolve?</a:t>
            </a:r>
            <a:endParaRPr lang="en-GB" sz="2400" dirty="0"/>
          </a:p>
        </p:txBody>
      </p:sp>
    </p:spTree>
    <p:extLst>
      <p:ext uri="{BB962C8B-B14F-4D97-AF65-F5344CB8AC3E}">
        <p14:creationId xmlns:p14="http://schemas.microsoft.com/office/powerpoint/2010/main" val="332252053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Handprints…….</a:t>
            </a:r>
            <a:endParaRPr lang="en-GB" dirty="0"/>
          </a:p>
        </p:txBody>
      </p:sp>
      <p:pic>
        <p:nvPicPr>
          <p:cNvPr id="18434" name="Picture 2" descr="http://www.arthistoryarchive.com/arthistory/prehistoricart/images/Prehistoric-Art-05.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11" y="1772816"/>
            <a:ext cx="9135589" cy="45418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2996445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Classic">
      <a:majorFont>
        <a:latin typeface="Arial"/>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Times New Roman"/>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Median</Template>
  <TotalTime>423</TotalTime>
  <Words>1551</Words>
  <Application>Microsoft Office PowerPoint</Application>
  <PresentationFormat>On-screen Show (4:3)</PresentationFormat>
  <Paragraphs>134</Paragraphs>
  <Slides>31</Slides>
  <Notes>31</Notes>
  <HiddenSlides>0</HiddenSlides>
  <MMClips>0</MMClips>
  <ScaleCrop>false</ScaleCrop>
  <HeadingPairs>
    <vt:vector size="6" baseType="variant">
      <vt:variant>
        <vt:lpstr>Theme</vt:lpstr>
      </vt:variant>
      <vt:variant>
        <vt:i4>1</vt:i4>
      </vt:variant>
      <vt:variant>
        <vt:lpstr>Embedded OLE Servers</vt:lpstr>
      </vt:variant>
      <vt:variant>
        <vt:i4>1</vt:i4>
      </vt:variant>
      <vt:variant>
        <vt:lpstr>Slide Titles</vt:lpstr>
      </vt:variant>
      <vt:variant>
        <vt:i4>31</vt:i4>
      </vt:variant>
    </vt:vector>
  </HeadingPairs>
  <TitlesOfParts>
    <vt:vector size="33" baseType="lpstr">
      <vt:lpstr>Office Theme</vt:lpstr>
      <vt:lpstr>Photo Editor Photo</vt:lpstr>
      <vt:lpstr>HUMAN EVOLUTION</vt:lpstr>
      <vt:lpstr>Evolution: imperialist doctrine of progression</vt:lpstr>
      <vt:lpstr>…from instinct to intelligence…</vt:lpstr>
      <vt:lpstr>Lecture aims and conclusions</vt:lpstr>
      <vt:lpstr>PowerPoint Presentation</vt:lpstr>
      <vt:lpstr>What is the evidence for burial in our palaeoanthropological past?</vt:lpstr>
      <vt:lpstr>PowerPoint Presentation</vt:lpstr>
      <vt:lpstr>PowerPoint Presentation</vt:lpstr>
      <vt:lpstr>PowerPoint Presentation</vt:lpstr>
      <vt:lpstr>Neanderthal site of Shanidar, the ‘Flower’ burial, in Iraq</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Distinction between speech and language </vt:lpstr>
      <vt:lpstr>PowerPoint Presentation</vt:lpstr>
      <vt:lpstr>Late emergence of language</vt:lpstr>
      <vt:lpstr>Earlier emergence for language but no consensus on when. </vt:lpstr>
      <vt:lpstr>PowerPoint Presentation</vt:lpstr>
      <vt:lpstr>PowerPoint Presentation</vt:lpstr>
      <vt:lpstr>PowerPoint Presentation</vt:lpstr>
      <vt:lpstr>PowerPoint Presentation</vt:lpstr>
      <vt:lpstr>PowerPoint Presentation</vt:lpstr>
      <vt:lpstr>PowerPoint Presentation</vt:lpstr>
      <vt:lpstr>Grooming, gossip and the development of language: So why did languages evolve?</vt:lpstr>
      <vt:lpstr>Handprints…….</vt:lpstr>
    </vt:vector>
  </TitlesOfParts>
  <Company>TOSHIBA</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HUMAN EVOLUTION</dc:title>
  <dc:creator>coard</dc:creator>
  <cp:lastModifiedBy>Ros Coard</cp:lastModifiedBy>
  <cp:revision>29</cp:revision>
  <dcterms:created xsi:type="dcterms:W3CDTF">2013-02-20T19:18:14Z</dcterms:created>
  <dcterms:modified xsi:type="dcterms:W3CDTF">2013-03-01T16:37:41Z</dcterms:modified>
</cp:coreProperties>
</file>