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1" r:id="rId1"/>
  </p:sldMasterIdLst>
  <p:notesMasterIdLst>
    <p:notesMasterId r:id="rId18"/>
  </p:notesMasterIdLst>
  <p:sldIdLst>
    <p:sldId id="270" r:id="rId2"/>
    <p:sldId id="280" r:id="rId3"/>
    <p:sldId id="277" r:id="rId4"/>
    <p:sldId id="278" r:id="rId5"/>
    <p:sldId id="279" r:id="rId6"/>
    <p:sldId id="282" r:id="rId7"/>
    <p:sldId id="260" r:id="rId8"/>
    <p:sldId id="285" r:id="rId9"/>
    <p:sldId id="289" r:id="rId10"/>
    <p:sldId id="288" r:id="rId11"/>
    <p:sldId id="290" r:id="rId12"/>
    <p:sldId id="272" r:id="rId13"/>
    <p:sldId id="262" r:id="rId14"/>
    <p:sldId id="275" r:id="rId15"/>
    <p:sldId id="292" r:id="rId16"/>
    <p:sldId id="27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3B88"/>
    <a:srgbClr val="AD677B"/>
    <a:srgbClr val="CD7B8F"/>
    <a:srgbClr val="EC7D3F"/>
    <a:srgbClr val="5B7500"/>
    <a:srgbClr val="385AB5"/>
    <a:srgbClr val="3C64C2"/>
    <a:srgbClr val="023967"/>
    <a:srgbClr val="4873DD"/>
    <a:srgbClr val="0527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57"/>
    <p:restoredTop sz="94495"/>
  </p:normalViewPr>
  <p:slideViewPr>
    <p:cSldViewPr snapToGrid="0">
      <p:cViewPr varScale="1">
        <p:scale>
          <a:sx n="107" d="100"/>
          <a:sy n="107" d="100"/>
        </p:scale>
        <p:origin x="1024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F4DDC9-B170-7240-A5EE-8BF3DF066E48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15CECF-AA82-BD40-8C7F-0A39B1A9EF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690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5CECF-AA82-BD40-8C7F-0A39B1A9EF8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619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5CECF-AA82-BD40-8C7F-0A39B1A9EF8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2725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5CECF-AA82-BD40-8C7F-0A39B1A9EF8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2208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5CECF-AA82-BD40-8C7F-0A39B1A9EF8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810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5CECF-AA82-BD40-8C7F-0A39B1A9EF8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5089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5CECF-AA82-BD40-8C7F-0A39B1A9EF8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4116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5CECF-AA82-BD40-8C7F-0A39B1A9EF89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0390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6579E-3AF9-168E-0A8D-C1CB29DA8A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1AD5CD-0BFE-B27D-B55F-E287D8BDCE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6E7969-A4CB-FE88-00AA-E394BEB60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E9905-F5F8-0360-96EA-F172B5992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155A5-9D39-7877-1A49-35C6E2140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007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2B93B-8672-9B1B-C7FC-8D9A3D0B4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2551F-91A0-CC30-83E0-396C22443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D0DAE-4194-43EA-6E28-8507957C7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5E854C-F7C5-D8F6-1580-146563AF7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E4D231-3EAF-57EF-C218-D69865414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556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AC968-A750-E60B-C51C-5DF7492F5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728F77-1C08-A31A-F457-B3162EB0D5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6862A-EBA3-DE18-B7C7-F9A014589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6B3BA-6748-5404-DA02-EFA868451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0CBA9-6373-B984-456D-A8F1F8B19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196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93D89-9244-573C-665A-8FBBD0C95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0C324-7756-3337-DFE7-F9CEF0E9E2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F09436-A5B0-CE94-920B-DC83E6A4B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465831-71B3-2956-F13F-3EAF84B3F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8756AA-0D71-DDA5-2F12-BF5A349B7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22037E-4676-5B83-5310-F87477C84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31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E3878-433C-99EA-0C3C-5EAD06C36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150BCE-3A67-D2EB-0934-27B8257FD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45B2A6-212F-1CE7-3CFC-1EC34E9BD0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005E59-063B-B349-ABC1-1021E78E70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3B7C42-78A8-035F-0BC5-851E324A41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26DBD6-A0C7-2369-3059-C6EC8F78A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B46CC6-00FD-7672-6840-3B9E05C60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066950-2C01-F985-E853-480D9B90F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62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E8DE4-5F66-C488-7680-C8BB816C3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416814-4A14-7448-AEB5-9B7904F0E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115BDD-3D01-0002-500F-F79984B63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58E66B-BF23-825A-59F0-0348D45E5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956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40C6BB-D8E9-1E41-BCD6-CCC5617A1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A41B7E-761F-93D4-DEB5-CDD39B28B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699790-130A-A241-4279-175B81C2E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41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34450-FE0C-EE42-2399-CC5DA1EBD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C397F-DA75-7B5C-A62F-42EB9733E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932360-A382-FE94-E7FD-47DC73FF81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E2A9E-DF7F-85E8-BE09-BD8030F13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A3A609-5E0D-653F-10B8-4257047C6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C364BB-7212-0DAC-21AC-4027BEB1F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15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FB3F6-C874-7070-D40D-7C73183E5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856E4E-BEEE-923A-2872-D159C9DE40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9D73FA-9425-851A-AAD5-DF0DDB8AE3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8A7D9A-A7DA-E3AC-7304-1F65D05C4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8B7BDD-BBC2-60E2-BD3F-FD9D58A42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695DBB-737E-D658-FA9C-17ACF242F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615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FA7B-AE09-ADFB-7D80-9EE6EE5C4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C05510-3750-169E-FCF8-397A331CBC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87FDC-C0E2-F9B7-C5C7-095BAD036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8D2903-2494-44EB-DAE5-2C66EDD01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20660-408B-7394-EB50-21F60EEA8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1934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95A71B-2BBF-12D9-3132-A312819C10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37DA92-B23D-4896-0430-51177FC8B7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4C68B-DA36-1E79-446E-F58CF5868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8F853-AE04-7A55-AB30-B4BF3CB20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3C7D3-0899-91F7-6B55-EF7C4C936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498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9594CD-9879-C1D1-B7C4-B33E39A3E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BA2EB6-0D17-CA84-3B8B-0589FC1688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A3108-3BE9-1535-7350-0F130EF063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4/22/23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AED8EF-A45F-DD8A-913D-7283B6A87B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DB082-F9D0-30E1-15F2-0B5C0009A7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321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ps.org.uk/guideline/code-ethics-and-conduct" TargetMode="External"/><Relationship Id="rId13" Type="http://schemas.openxmlformats.org/officeDocument/2006/relationships/hyperlink" Target="https://doi.org/10.1136/bmj.e7500" TargetMode="External"/><Relationship Id="rId18" Type="http://schemas.openxmlformats.org/officeDocument/2006/relationships/hyperlink" Target="https://doi.org/10.1016/0887-6185(90)90026-6" TargetMode="External"/><Relationship Id="rId3" Type="http://schemas.openxmlformats.org/officeDocument/2006/relationships/hyperlink" Target="https://doi.org/10.1176/appi.books.9780890425596" TargetMode="External"/><Relationship Id="rId21" Type="http://schemas.openxmlformats.org/officeDocument/2006/relationships/hyperlink" Target="https://doi.org/10.1001/archinte.166.10.1092" TargetMode="External"/><Relationship Id="rId7" Type="http://schemas.openxmlformats.org/officeDocument/2006/relationships/hyperlink" Target="https://doi.org/10.1002/pnp.357" TargetMode="External"/><Relationship Id="rId12" Type="http://schemas.openxmlformats.org/officeDocument/2006/relationships/hyperlink" Target="https://doi.org/10.4088/jcp.v69n0415" TargetMode="External"/><Relationship Id="rId17" Type="http://schemas.openxmlformats.org/officeDocument/2006/relationships/hyperlink" Target="https://www.nhs.uk/medicines/venlafaxine/how-and-when-to-take-venlafaxine/" TargetMode="External"/><Relationship Id="rId2" Type="http://schemas.openxmlformats.org/officeDocument/2006/relationships/hyperlink" Target="https://doi.org/10.9740/mhc.2020.11.326" TargetMode="External"/><Relationship Id="rId16" Type="http://schemas.openxmlformats.org/officeDocument/2006/relationships/hyperlink" Target="https://www.nice.org.uk/guidance/cg113" TargetMode="External"/><Relationship Id="rId20" Type="http://schemas.openxmlformats.org/officeDocument/2006/relationships/hyperlink" Target="https://doi.org/10.1097/01.jgp.0000196629.19634.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1887/dcns.2017.19.2/bbandelow" TargetMode="External"/><Relationship Id="rId11" Type="http://schemas.openxmlformats.org/officeDocument/2006/relationships/hyperlink" Target="https://doi.org/10.3389/fpsyt.2019.00796" TargetMode="External"/><Relationship Id="rId5" Type="http://schemas.openxmlformats.org/officeDocument/2006/relationships/hyperlink" Target="https://doi.org/10.1007/s00406-014-0563-z" TargetMode="External"/><Relationship Id="rId15" Type="http://schemas.openxmlformats.org/officeDocument/2006/relationships/hyperlink" Target="https://pubmed.ncbi.nlm.nih.gov/14601352/" TargetMode="External"/><Relationship Id="rId10" Type="http://schemas.openxmlformats.org/officeDocument/2006/relationships/hyperlink" Target="https://doi.org/10.1080/16506073.2011.582138" TargetMode="External"/><Relationship Id="rId19" Type="http://schemas.openxmlformats.org/officeDocument/2006/relationships/hyperlink" Target="https://doi.org/10.1001/archgenpsychiatry.2010.170" TargetMode="External"/><Relationship Id="rId4" Type="http://schemas.openxmlformats.org/officeDocument/2006/relationships/hyperlink" Target="https://doi.org/10.1017/s1092852900025815" TargetMode="External"/><Relationship Id="rId9" Type="http://schemas.openxmlformats.org/officeDocument/2006/relationships/hyperlink" Target="https://doi.org/10.1016/j.janxdis.2011.07.007" TargetMode="External"/><Relationship Id="rId14" Type="http://schemas.openxmlformats.org/officeDocument/2006/relationships/hyperlink" Target="https://doi.org/10.1002/cbl.30448" TargetMode="External"/><Relationship Id="rId22" Type="http://schemas.openxmlformats.org/officeDocument/2006/relationships/hyperlink" Target="https://doi.org/10.1093/occmed/kqt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FE809CF8-3763-CE9C-48FD-59EABF9ACD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71" r="1" b="1"/>
          <a:stretch/>
        </p:blipFill>
        <p:spPr>
          <a:xfrm>
            <a:off x="20" y="15137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073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12289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29" name="Rectangle 3120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16" descr="Treatment of Anxiety">
            <a:extLst>
              <a:ext uri="{FF2B5EF4-FFF2-40B4-BE49-F238E27FC236}">
                <a16:creationId xmlns:a16="http://schemas.microsoft.com/office/drawing/2014/main" id="{22D7A722-ED01-F115-9120-D048254F45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38" r="11962" b="4167"/>
          <a:stretch/>
        </p:blipFill>
        <p:spPr bwMode="auto">
          <a:xfrm>
            <a:off x="7048088" y="1"/>
            <a:ext cx="5209715" cy="68580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025B8CB-8A5A-0AB4-6A05-3C9FC29E3F29}"/>
              </a:ext>
            </a:extLst>
          </p:cNvPr>
          <p:cNvSpPr txBox="1"/>
          <p:nvPr/>
        </p:nvSpPr>
        <p:spPr>
          <a:xfrm>
            <a:off x="186872" y="1028113"/>
            <a:ext cx="6413468" cy="5575052"/>
          </a:xfrm>
          <a:prstGeom prst="rect">
            <a:avLst/>
          </a:prstGeom>
          <a:solidFill>
            <a:srgbClr val="B9D990">
              <a:alpha val="41000"/>
            </a:srgbClr>
          </a:solidFill>
          <a:ln w="41275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27A5A"/>
                </a:solidFill>
              </a:rPr>
              <a:t>Individuals aged 18+ (NHS, 2022)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27A5A"/>
                </a:solidFill>
              </a:rPr>
              <a:t>Received a diagnosis of Generalized Anxiety Disorder (GAD)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27A5A"/>
                </a:solidFill>
              </a:rPr>
              <a:t>Not showing major depression, substance abuse, or suicidality (Bandelow et al., 2017)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27A5A"/>
                </a:solidFill>
              </a:rPr>
              <a:t>Outpatient-based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27A5A"/>
                </a:solidFill>
              </a:rPr>
              <a:t>Medication – SNRI Venlafaxine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27A5A"/>
                </a:solidFill>
              </a:rPr>
              <a:t>Aim: To reduce and alleviate GAD symptoms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27A5A"/>
                </a:solidFill>
              </a:rPr>
              <a:t>Maximum duration of medication: 18 months following response (Rickels et al., 2010)</a:t>
            </a:r>
          </a:p>
        </p:txBody>
      </p:sp>
      <p:sp>
        <p:nvSpPr>
          <p:cNvPr id="3" name="Pentagon 2">
            <a:extLst>
              <a:ext uri="{FF2B5EF4-FFF2-40B4-BE49-F238E27FC236}">
                <a16:creationId xmlns:a16="http://schemas.microsoft.com/office/drawing/2014/main" id="{B425255A-52D8-1C5B-BC1D-1AFE32945420}"/>
              </a:ext>
            </a:extLst>
          </p:cNvPr>
          <p:cNvSpPr/>
          <p:nvPr/>
        </p:nvSpPr>
        <p:spPr>
          <a:xfrm>
            <a:off x="1" y="174388"/>
            <a:ext cx="3941804" cy="650674"/>
          </a:xfrm>
          <a:prstGeom prst="homePlate">
            <a:avLst/>
          </a:prstGeom>
          <a:solidFill>
            <a:srgbClr val="327A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E9F3776-0032-C978-09CB-901E919B67DF}"/>
              </a:ext>
            </a:extLst>
          </p:cNvPr>
          <p:cNvSpPr txBox="1">
            <a:spLocks/>
          </p:cNvSpPr>
          <p:nvPr/>
        </p:nvSpPr>
        <p:spPr>
          <a:xfrm>
            <a:off x="0" y="254835"/>
            <a:ext cx="5143914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PROPOSAL SUMMARY</a:t>
            </a:r>
          </a:p>
        </p:txBody>
      </p:sp>
    </p:spTree>
    <p:extLst>
      <p:ext uri="{BB962C8B-B14F-4D97-AF65-F5344CB8AC3E}">
        <p14:creationId xmlns:p14="http://schemas.microsoft.com/office/powerpoint/2010/main" val="2934017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0" name="Rectangle 2059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050" name="Picture 2" descr="What is the 333 rule and how does it help anxiety? | The Independent">
            <a:extLst>
              <a:ext uri="{FF2B5EF4-FFF2-40B4-BE49-F238E27FC236}">
                <a16:creationId xmlns:a16="http://schemas.microsoft.com/office/drawing/2014/main" id="{D93FFFA2-4EDC-4A66-E2AB-484289754B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91" r="-1" b="12490"/>
          <a:stretch/>
        </p:blipFill>
        <p:spPr bwMode="auto">
          <a:xfrm>
            <a:off x="0" y="15000"/>
            <a:ext cx="121889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2" name="Freeform: Shape 2061">
            <a:extLst>
              <a:ext uri="{FF2B5EF4-FFF2-40B4-BE49-F238E27FC236}">
                <a16:creationId xmlns:a16="http://schemas.microsoft.com/office/drawing/2014/main" id="{9854DBCA-D3C3-4C19-9B2E-DFA0BE647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7853" y="0"/>
            <a:ext cx="10256294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64" name="Freeform: Shape 2063">
            <a:extLst>
              <a:ext uri="{FF2B5EF4-FFF2-40B4-BE49-F238E27FC236}">
                <a16:creationId xmlns:a16="http://schemas.microsoft.com/office/drawing/2014/main" id="{E1383CB6-8BE5-4911-970B-A4151A07E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16525" y="0"/>
            <a:ext cx="9958950" cy="6858000"/>
          </a:xfrm>
          <a:custGeom>
            <a:avLst/>
            <a:gdLst>
              <a:gd name="connsiteX0" fmla="*/ 7551973 w 9174595"/>
              <a:gd name="connsiteY0" fmla="*/ 0 h 6858000"/>
              <a:gd name="connsiteX1" fmla="*/ 5634635 w 9174595"/>
              <a:gd name="connsiteY1" fmla="*/ 0 h 6858000"/>
              <a:gd name="connsiteX2" fmla="*/ 5550590 w 9174595"/>
              <a:gd name="connsiteY2" fmla="*/ 0 h 6858000"/>
              <a:gd name="connsiteX3" fmla="*/ 5480986 w 9174595"/>
              <a:gd name="connsiteY3" fmla="*/ 0 h 6858000"/>
              <a:gd name="connsiteX4" fmla="*/ 4886240 w 9174595"/>
              <a:gd name="connsiteY4" fmla="*/ 0 h 6858000"/>
              <a:gd name="connsiteX5" fmla="*/ 4816638 w 9174595"/>
              <a:gd name="connsiteY5" fmla="*/ 0 h 6858000"/>
              <a:gd name="connsiteX6" fmla="*/ 4357958 w 9174595"/>
              <a:gd name="connsiteY6" fmla="*/ 0 h 6858000"/>
              <a:gd name="connsiteX7" fmla="*/ 4288354 w 9174595"/>
              <a:gd name="connsiteY7" fmla="*/ 0 h 6858000"/>
              <a:gd name="connsiteX8" fmla="*/ 3693608 w 9174595"/>
              <a:gd name="connsiteY8" fmla="*/ 0 h 6858000"/>
              <a:gd name="connsiteX9" fmla="*/ 3624006 w 9174595"/>
              <a:gd name="connsiteY9" fmla="*/ 0 h 6858000"/>
              <a:gd name="connsiteX10" fmla="*/ 3276448 w 9174595"/>
              <a:gd name="connsiteY10" fmla="*/ 0 h 6858000"/>
              <a:gd name="connsiteX11" fmla="*/ 1622622 w 9174595"/>
              <a:gd name="connsiteY11" fmla="*/ 0 h 6858000"/>
              <a:gd name="connsiteX12" fmla="*/ 1600504 w 9174595"/>
              <a:gd name="connsiteY12" fmla="*/ 14997 h 6858000"/>
              <a:gd name="connsiteX13" fmla="*/ 0 w 9174595"/>
              <a:gd name="connsiteY13" fmla="*/ 3621656 h 6858000"/>
              <a:gd name="connsiteX14" fmla="*/ 1873886 w 9174595"/>
              <a:gd name="connsiteY14" fmla="*/ 6374814 h 6858000"/>
              <a:gd name="connsiteX15" fmla="*/ 2390406 w 9174595"/>
              <a:gd name="connsiteY15" fmla="*/ 6780599 h 6858000"/>
              <a:gd name="connsiteX16" fmla="*/ 2502136 w 9174595"/>
              <a:gd name="connsiteY16" fmla="*/ 6858000 h 6858000"/>
              <a:gd name="connsiteX17" fmla="*/ 3276448 w 9174595"/>
              <a:gd name="connsiteY17" fmla="*/ 6858000 h 6858000"/>
              <a:gd name="connsiteX18" fmla="*/ 3624006 w 9174595"/>
              <a:gd name="connsiteY18" fmla="*/ 6858000 h 6858000"/>
              <a:gd name="connsiteX19" fmla="*/ 3693608 w 9174595"/>
              <a:gd name="connsiteY19" fmla="*/ 6858000 h 6858000"/>
              <a:gd name="connsiteX20" fmla="*/ 4288354 w 9174595"/>
              <a:gd name="connsiteY20" fmla="*/ 6858000 h 6858000"/>
              <a:gd name="connsiteX21" fmla="*/ 4357958 w 9174595"/>
              <a:gd name="connsiteY21" fmla="*/ 6858000 h 6858000"/>
              <a:gd name="connsiteX22" fmla="*/ 4816638 w 9174595"/>
              <a:gd name="connsiteY22" fmla="*/ 6858000 h 6858000"/>
              <a:gd name="connsiteX23" fmla="*/ 4886240 w 9174595"/>
              <a:gd name="connsiteY23" fmla="*/ 6858000 h 6858000"/>
              <a:gd name="connsiteX24" fmla="*/ 5480986 w 9174595"/>
              <a:gd name="connsiteY24" fmla="*/ 6858000 h 6858000"/>
              <a:gd name="connsiteX25" fmla="*/ 5550590 w 9174595"/>
              <a:gd name="connsiteY25" fmla="*/ 6858000 h 6858000"/>
              <a:gd name="connsiteX26" fmla="*/ 5634635 w 9174595"/>
              <a:gd name="connsiteY26" fmla="*/ 6858000 h 6858000"/>
              <a:gd name="connsiteX27" fmla="*/ 6672460 w 9174595"/>
              <a:gd name="connsiteY27" fmla="*/ 6858000 h 6858000"/>
              <a:gd name="connsiteX28" fmla="*/ 6784188 w 9174595"/>
              <a:gd name="connsiteY28" fmla="*/ 6780599 h 6858000"/>
              <a:gd name="connsiteX29" fmla="*/ 7300708 w 9174595"/>
              <a:gd name="connsiteY29" fmla="*/ 6374814 h 6858000"/>
              <a:gd name="connsiteX30" fmla="*/ 9174595 w 9174595"/>
              <a:gd name="connsiteY30" fmla="*/ 3621656 h 6858000"/>
              <a:gd name="connsiteX31" fmla="*/ 7574092 w 9174595"/>
              <a:gd name="connsiteY3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174595" h="6858000">
                <a:moveTo>
                  <a:pt x="7551973" y="0"/>
                </a:moveTo>
                <a:lnTo>
                  <a:pt x="5634635" y="0"/>
                </a:lnTo>
                <a:lnTo>
                  <a:pt x="5550590" y="0"/>
                </a:lnTo>
                <a:lnTo>
                  <a:pt x="5480986" y="0"/>
                </a:lnTo>
                <a:lnTo>
                  <a:pt x="4886240" y="0"/>
                </a:lnTo>
                <a:lnTo>
                  <a:pt x="4816638" y="0"/>
                </a:lnTo>
                <a:lnTo>
                  <a:pt x="4357958" y="0"/>
                </a:lnTo>
                <a:lnTo>
                  <a:pt x="4288354" y="0"/>
                </a:lnTo>
                <a:lnTo>
                  <a:pt x="3693608" y="0"/>
                </a:lnTo>
                <a:lnTo>
                  <a:pt x="3624006" y="0"/>
                </a:lnTo>
                <a:lnTo>
                  <a:pt x="3276448" y="0"/>
                </a:lnTo>
                <a:lnTo>
                  <a:pt x="1622622" y="0"/>
                </a:lnTo>
                <a:lnTo>
                  <a:pt x="1600504" y="14997"/>
                </a:lnTo>
                <a:cubicBezTo>
                  <a:pt x="573594" y="754641"/>
                  <a:pt x="0" y="2093192"/>
                  <a:pt x="0" y="3621656"/>
                </a:cubicBezTo>
                <a:cubicBezTo>
                  <a:pt x="0" y="4969131"/>
                  <a:pt x="928496" y="5602839"/>
                  <a:pt x="1873886" y="6374814"/>
                </a:cubicBezTo>
                <a:cubicBezTo>
                  <a:pt x="2046046" y="6515397"/>
                  <a:pt x="2216632" y="6653108"/>
                  <a:pt x="2390406" y="6780599"/>
                </a:cubicBezTo>
                <a:lnTo>
                  <a:pt x="2502136" y="6858000"/>
                </a:lnTo>
                <a:lnTo>
                  <a:pt x="3276448" y="6858000"/>
                </a:lnTo>
                <a:lnTo>
                  <a:pt x="3624006" y="6858000"/>
                </a:lnTo>
                <a:lnTo>
                  <a:pt x="3693608" y="6858000"/>
                </a:lnTo>
                <a:lnTo>
                  <a:pt x="4288354" y="6858000"/>
                </a:lnTo>
                <a:lnTo>
                  <a:pt x="4357958" y="6858000"/>
                </a:lnTo>
                <a:lnTo>
                  <a:pt x="4816638" y="6858000"/>
                </a:lnTo>
                <a:lnTo>
                  <a:pt x="4886240" y="6858000"/>
                </a:lnTo>
                <a:lnTo>
                  <a:pt x="5480986" y="6858000"/>
                </a:lnTo>
                <a:lnTo>
                  <a:pt x="5550590" y="6858000"/>
                </a:lnTo>
                <a:lnTo>
                  <a:pt x="5634635" y="6858000"/>
                </a:lnTo>
                <a:lnTo>
                  <a:pt x="6672460" y="6858000"/>
                </a:lnTo>
                <a:lnTo>
                  <a:pt x="6784188" y="6780599"/>
                </a:lnTo>
                <a:cubicBezTo>
                  <a:pt x="6957963" y="6653108"/>
                  <a:pt x="7128548" y="6515397"/>
                  <a:pt x="7300708" y="6374814"/>
                </a:cubicBezTo>
                <a:cubicBezTo>
                  <a:pt x="8246100" y="5602839"/>
                  <a:pt x="9174595" y="4969131"/>
                  <a:pt x="9174595" y="3621656"/>
                </a:cubicBezTo>
                <a:cubicBezTo>
                  <a:pt x="9174595" y="2093192"/>
                  <a:pt x="8601001" y="754641"/>
                  <a:pt x="7574092" y="14997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842D14D1-56B7-40CD-8694-A9A48170C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8673" y="-17801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950A315C-978A-4A52-966E-55B2698F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75235" y="-17801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7BCA96C-DAFA-C0B3-D52E-6AD832C94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658" y="999440"/>
            <a:ext cx="6875152" cy="5684172"/>
          </a:xfrm>
          <a:solidFill>
            <a:schemeClr val="accent2">
              <a:lumMod val="40000"/>
              <a:lumOff val="60000"/>
              <a:alpha val="36863"/>
            </a:schemeClr>
          </a:solidFill>
          <a:ln w="41275">
            <a:solidFill>
              <a:schemeClr val="accent2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310760"/>
                      <a:gd name="connsiteY0" fmla="*/ 0 h 5238121"/>
                      <a:gd name="connsiteX1" fmla="*/ 7310760 w 7310760"/>
                      <a:gd name="connsiteY1" fmla="*/ 0 h 5238121"/>
                      <a:gd name="connsiteX2" fmla="*/ 7310760 w 7310760"/>
                      <a:gd name="connsiteY2" fmla="*/ 5238121 h 5238121"/>
                      <a:gd name="connsiteX3" fmla="*/ 0 w 7310760"/>
                      <a:gd name="connsiteY3" fmla="*/ 5238121 h 5238121"/>
                      <a:gd name="connsiteX4" fmla="*/ 0 w 7310760"/>
                      <a:gd name="connsiteY4" fmla="*/ 0 h 523812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310760" h="5238121" extrusionOk="0">
                        <a:moveTo>
                          <a:pt x="0" y="0"/>
                        </a:moveTo>
                        <a:cubicBezTo>
                          <a:pt x="1990044" y="118645"/>
                          <a:pt x="5750542" y="116012"/>
                          <a:pt x="7310760" y="0"/>
                        </a:cubicBezTo>
                        <a:cubicBezTo>
                          <a:pt x="7177878" y="2240082"/>
                          <a:pt x="7395711" y="4036770"/>
                          <a:pt x="7310760" y="5238121"/>
                        </a:cubicBezTo>
                        <a:cubicBezTo>
                          <a:pt x="4219450" y="5372721"/>
                          <a:pt x="888759" y="5080925"/>
                          <a:pt x="0" y="5238121"/>
                        </a:cubicBezTo>
                        <a:cubicBezTo>
                          <a:pt x="-20187" y="4277147"/>
                          <a:pt x="-152480" y="2537016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anchor="t"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</a:rPr>
              <a:t>WHAT IS GENERALISED ANXIETY DISORDER (GAD)? </a:t>
            </a:r>
          </a:p>
          <a:p>
            <a:pPr>
              <a:lnSpc>
                <a:spcPct val="150000"/>
              </a:lnSpc>
            </a:pPr>
            <a:r>
              <a:rPr lang="en-US" sz="1750" dirty="0">
                <a:solidFill>
                  <a:schemeClr val="accent2">
                    <a:lumMod val="75000"/>
                  </a:schemeClr>
                </a:solidFill>
              </a:rPr>
              <a:t>Excessive worry and anxiety regarding various events (APA, 2013)</a:t>
            </a:r>
          </a:p>
          <a:p>
            <a:pPr>
              <a:lnSpc>
                <a:spcPct val="150000"/>
              </a:lnSpc>
            </a:pPr>
            <a:r>
              <a:rPr lang="en-US" sz="1750" dirty="0">
                <a:solidFill>
                  <a:schemeClr val="accent2">
                    <a:lumMod val="75000"/>
                  </a:schemeClr>
                </a:solidFill>
              </a:rPr>
              <a:t>Lifetime prevalence of GAD = 4 - 7% (Hoge et al., 2012)</a:t>
            </a:r>
          </a:p>
          <a:p>
            <a:pPr>
              <a:lnSpc>
                <a:spcPct val="150000"/>
              </a:lnSpc>
            </a:pPr>
            <a:r>
              <a:rPr lang="en-US" sz="1750" dirty="0">
                <a:solidFill>
                  <a:schemeClr val="accent2">
                    <a:lumMod val="75000"/>
                  </a:schemeClr>
                </a:solidFill>
              </a:rPr>
              <a:t>DSM-5 criteria – excessive worry more days than not for a minimum of 6 months</a:t>
            </a:r>
          </a:p>
          <a:p>
            <a:pPr>
              <a:lnSpc>
                <a:spcPct val="150000"/>
              </a:lnSpc>
            </a:pPr>
            <a:r>
              <a:rPr lang="en-US" sz="1750" dirty="0">
                <a:solidFill>
                  <a:schemeClr val="accent2">
                    <a:lumMod val="75000"/>
                  </a:schemeClr>
                </a:solidFill>
              </a:rPr>
              <a:t>Difficulty controlling the worry</a:t>
            </a:r>
          </a:p>
          <a:p>
            <a:pPr>
              <a:lnSpc>
                <a:spcPct val="150000"/>
              </a:lnSpc>
            </a:pPr>
            <a:r>
              <a:rPr lang="en-US" sz="1750" dirty="0">
                <a:solidFill>
                  <a:schemeClr val="accent2">
                    <a:lumMod val="75000"/>
                  </a:schemeClr>
                </a:solidFill>
              </a:rPr>
              <a:t>Anxiety typically associated with restlessness, fatigue, feeling on edge, difficulty focusing, going blank, irritability, muscle tension, sleep disturbance </a:t>
            </a:r>
          </a:p>
          <a:p>
            <a:pPr>
              <a:lnSpc>
                <a:spcPct val="150000"/>
              </a:lnSpc>
            </a:pPr>
            <a:r>
              <a:rPr lang="en-US" sz="1750" dirty="0">
                <a:solidFill>
                  <a:schemeClr val="accent2">
                    <a:lumMod val="75000"/>
                  </a:schemeClr>
                </a:solidFill>
              </a:rPr>
              <a:t>Adults - worry excessively about finance, health, or job responsibilities</a:t>
            </a:r>
          </a:p>
          <a:p>
            <a:pPr>
              <a:lnSpc>
                <a:spcPct val="150000"/>
              </a:lnSpc>
            </a:pPr>
            <a:r>
              <a:rPr lang="en-US" sz="1750" dirty="0">
                <a:solidFill>
                  <a:schemeClr val="accent2">
                    <a:lumMod val="75000"/>
                  </a:schemeClr>
                </a:solidFill>
              </a:rPr>
              <a:t>Children – worry excessively about competence or performance quality 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US" sz="1750" dirty="0">
                <a:solidFill>
                  <a:schemeClr val="accent2">
                    <a:lumMod val="75000"/>
                  </a:schemeClr>
                </a:solidFill>
              </a:rPr>
              <a:t>(APA, 2013)</a:t>
            </a:r>
          </a:p>
        </p:txBody>
      </p:sp>
      <p:sp>
        <p:nvSpPr>
          <p:cNvPr id="3" name="Pentagon 2">
            <a:extLst>
              <a:ext uri="{FF2B5EF4-FFF2-40B4-BE49-F238E27FC236}">
                <a16:creationId xmlns:a16="http://schemas.microsoft.com/office/drawing/2014/main" id="{41F37E62-7F9B-6C82-0EC5-1E22F556AA2C}"/>
              </a:ext>
            </a:extLst>
          </p:cNvPr>
          <p:cNvSpPr/>
          <p:nvPr/>
        </p:nvSpPr>
        <p:spPr>
          <a:xfrm>
            <a:off x="1" y="174388"/>
            <a:ext cx="5460124" cy="650674"/>
          </a:xfrm>
          <a:prstGeom prst="homePlate">
            <a:avLst/>
          </a:prstGeom>
          <a:solidFill>
            <a:srgbClr val="C65A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780EB59-E218-B596-0A6D-038E5FAEC812}"/>
              </a:ext>
            </a:extLst>
          </p:cNvPr>
          <p:cNvSpPr txBox="1">
            <a:spLocks/>
          </p:cNvSpPr>
          <p:nvPr/>
        </p:nvSpPr>
        <p:spPr>
          <a:xfrm>
            <a:off x="0" y="254835"/>
            <a:ext cx="5143914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BACKGROUND LITERATURE PT.1 </a:t>
            </a:r>
          </a:p>
        </p:txBody>
      </p:sp>
    </p:spTree>
    <p:extLst>
      <p:ext uri="{BB962C8B-B14F-4D97-AF65-F5344CB8AC3E}">
        <p14:creationId xmlns:p14="http://schemas.microsoft.com/office/powerpoint/2010/main" val="2405365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7D0B7289-120F-44DC-9769-2E096993B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5348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158468AF-8ABA-4771-9770-C8C79C0E6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88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074" name="Picture 2" descr="Managing Your Coronavirus Anxiety: Advice from a Clinical Psychologist -  HealthyWomen">
            <a:extLst>
              <a:ext uri="{FF2B5EF4-FFF2-40B4-BE49-F238E27FC236}">
                <a16:creationId xmlns:a16="http://schemas.microsoft.com/office/drawing/2014/main" id="{8F47F941-5626-3E47-0821-FA15B4211E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22" r="29845"/>
          <a:stretch/>
        </p:blipFill>
        <p:spPr bwMode="auto">
          <a:xfrm>
            <a:off x="7191394" y="10"/>
            <a:ext cx="5000606" cy="6857990"/>
          </a:xfrm>
          <a:custGeom>
            <a:avLst/>
            <a:gdLst/>
            <a:ahLst/>
            <a:cxnLst/>
            <a:rect l="l" t="t" r="r" b="b"/>
            <a:pathLst>
              <a:path w="520595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5205951" y="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5" name="Freeform: Shape 3084">
            <a:extLst>
              <a:ext uri="{FF2B5EF4-FFF2-40B4-BE49-F238E27FC236}">
                <a16:creationId xmlns:a16="http://schemas.microsoft.com/office/drawing/2014/main" id="{430FFA19-9577-4BA8-B103-A75613F3F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2680522" cy="6858000"/>
          </a:xfrm>
          <a:custGeom>
            <a:avLst/>
            <a:gdLst>
              <a:gd name="connsiteX0" fmla="*/ 1057499 w 2680522"/>
              <a:gd name="connsiteY0" fmla="*/ 0 h 6858000"/>
              <a:gd name="connsiteX1" fmla="*/ 879731 w 2680522"/>
              <a:gd name="connsiteY1" fmla="*/ 0 h 6858000"/>
              <a:gd name="connsiteX2" fmla="*/ 901855 w 2680522"/>
              <a:gd name="connsiteY2" fmla="*/ 14997 h 6858000"/>
              <a:gd name="connsiteX3" fmla="*/ 2502754 w 2680522"/>
              <a:gd name="connsiteY3" fmla="*/ 3621656 h 6858000"/>
              <a:gd name="connsiteX4" fmla="*/ 628404 w 2680522"/>
              <a:gd name="connsiteY4" fmla="*/ 6374814 h 6858000"/>
              <a:gd name="connsiteX5" fmla="*/ 111756 w 2680522"/>
              <a:gd name="connsiteY5" fmla="*/ 6780599 h 6858000"/>
              <a:gd name="connsiteX6" fmla="*/ 0 w 2680522"/>
              <a:gd name="connsiteY6" fmla="*/ 6858000 h 6858000"/>
              <a:gd name="connsiteX7" fmla="*/ 177768 w 2680522"/>
              <a:gd name="connsiteY7" fmla="*/ 6858000 h 6858000"/>
              <a:gd name="connsiteX8" fmla="*/ 289524 w 2680522"/>
              <a:gd name="connsiteY8" fmla="*/ 6780599 h 6858000"/>
              <a:gd name="connsiteX9" fmla="*/ 806172 w 2680522"/>
              <a:gd name="connsiteY9" fmla="*/ 6374814 h 6858000"/>
              <a:gd name="connsiteX10" fmla="*/ 2680522 w 2680522"/>
              <a:gd name="connsiteY10" fmla="*/ 3621656 h 6858000"/>
              <a:gd name="connsiteX11" fmla="*/ 1079623 w 2680522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80522" h="6858000">
                <a:moveTo>
                  <a:pt x="1057499" y="0"/>
                </a:moveTo>
                <a:lnTo>
                  <a:pt x="879731" y="0"/>
                </a:lnTo>
                <a:lnTo>
                  <a:pt x="901855" y="14997"/>
                </a:lnTo>
                <a:cubicBezTo>
                  <a:pt x="1929018" y="754641"/>
                  <a:pt x="2502754" y="2093192"/>
                  <a:pt x="2502754" y="3621656"/>
                </a:cubicBezTo>
                <a:cubicBezTo>
                  <a:pt x="2502754" y="4969131"/>
                  <a:pt x="1574029" y="5602839"/>
                  <a:pt x="628404" y="6374814"/>
                </a:cubicBezTo>
                <a:cubicBezTo>
                  <a:pt x="456201" y="6515397"/>
                  <a:pt x="285574" y="6653108"/>
                  <a:pt x="111756" y="6780599"/>
                </a:cubicBezTo>
                <a:lnTo>
                  <a:pt x="0" y="6858000"/>
                </a:lnTo>
                <a:lnTo>
                  <a:pt x="177768" y="6858000"/>
                </a:lnTo>
                <a:lnTo>
                  <a:pt x="289524" y="6780599"/>
                </a:lnTo>
                <a:cubicBezTo>
                  <a:pt x="463342" y="6653108"/>
                  <a:pt x="633969" y="6515397"/>
                  <a:pt x="806172" y="6374814"/>
                </a:cubicBezTo>
                <a:cubicBezTo>
                  <a:pt x="1751797" y="5602839"/>
                  <a:pt x="2680522" y="4969131"/>
                  <a:pt x="2680522" y="3621656"/>
                </a:cubicBezTo>
                <a:cubicBezTo>
                  <a:pt x="2680522" y="2093192"/>
                  <a:pt x="2106786" y="754641"/>
                  <a:pt x="1079623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Pentagon 3">
            <a:extLst>
              <a:ext uri="{FF2B5EF4-FFF2-40B4-BE49-F238E27FC236}">
                <a16:creationId xmlns:a16="http://schemas.microsoft.com/office/drawing/2014/main" id="{14D62A72-4A9F-8C53-5B34-645254F9B51B}"/>
              </a:ext>
            </a:extLst>
          </p:cNvPr>
          <p:cNvSpPr/>
          <p:nvPr/>
        </p:nvSpPr>
        <p:spPr>
          <a:xfrm>
            <a:off x="1" y="174388"/>
            <a:ext cx="5460124" cy="650674"/>
          </a:xfrm>
          <a:prstGeom prst="homePlate">
            <a:avLst/>
          </a:prstGeom>
          <a:solidFill>
            <a:srgbClr val="1603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E0A4C84-DF1F-5479-CDEA-9CF4A8545F84}"/>
              </a:ext>
            </a:extLst>
          </p:cNvPr>
          <p:cNvSpPr txBox="1">
            <a:spLocks/>
          </p:cNvSpPr>
          <p:nvPr/>
        </p:nvSpPr>
        <p:spPr>
          <a:xfrm>
            <a:off x="0" y="254835"/>
            <a:ext cx="5143914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BACKGROUND LITERATURE PT.2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AFCA388-D3B7-506D-E465-BE560CF53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00" y="999450"/>
            <a:ext cx="6212813" cy="5684162"/>
          </a:xfrm>
          <a:solidFill>
            <a:schemeClr val="accent4">
              <a:lumMod val="40000"/>
              <a:lumOff val="60000"/>
              <a:alpha val="11000"/>
            </a:schemeClr>
          </a:solidFill>
          <a:ln w="41275">
            <a:solidFill>
              <a:srgbClr val="16037A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111511"/>
                      <a:gd name="connsiteY0" fmla="*/ 0 h 5594615"/>
                      <a:gd name="connsiteX1" fmla="*/ 6111511 w 6111511"/>
                      <a:gd name="connsiteY1" fmla="*/ 0 h 5594615"/>
                      <a:gd name="connsiteX2" fmla="*/ 6111511 w 6111511"/>
                      <a:gd name="connsiteY2" fmla="*/ 5594615 h 5594615"/>
                      <a:gd name="connsiteX3" fmla="*/ 0 w 6111511"/>
                      <a:gd name="connsiteY3" fmla="*/ 5594615 h 5594615"/>
                      <a:gd name="connsiteX4" fmla="*/ 0 w 6111511"/>
                      <a:gd name="connsiteY4" fmla="*/ 0 h 55946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111511" h="5594615" extrusionOk="0">
                        <a:moveTo>
                          <a:pt x="0" y="0"/>
                        </a:moveTo>
                        <a:cubicBezTo>
                          <a:pt x="2313481" y="118645"/>
                          <a:pt x="5383281" y="116012"/>
                          <a:pt x="6111511" y="0"/>
                        </a:cubicBezTo>
                        <a:cubicBezTo>
                          <a:pt x="5978629" y="2157192"/>
                          <a:pt x="6196462" y="3539641"/>
                          <a:pt x="6111511" y="5594615"/>
                        </a:cubicBezTo>
                        <a:cubicBezTo>
                          <a:pt x="3451282" y="5729215"/>
                          <a:pt x="1207630" y="5437419"/>
                          <a:pt x="0" y="5594615"/>
                        </a:cubicBezTo>
                        <a:cubicBezTo>
                          <a:pt x="-20187" y="3812080"/>
                          <a:pt x="-152480" y="99358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anchor="t">
            <a:noAutofit/>
          </a:bodyPr>
          <a:lstStyle/>
          <a:p>
            <a:pPr marL="0" indent="0" algn="ctr">
              <a:lnSpc>
                <a:spcPct val="160000"/>
              </a:lnSpc>
              <a:buNone/>
            </a:pPr>
            <a:r>
              <a:rPr lang="en-US" sz="2000" b="1" dirty="0">
                <a:solidFill>
                  <a:srgbClr val="002060"/>
                </a:solidFill>
              </a:rPr>
              <a:t>TREATMENT FOR GAD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Outpatient basis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Hospitalisation if unresponsiveness to standard treatment, major depression, substance abuse, or suicidality (Bandelow et al., 2017)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 Psychotherapy and/or medication (Bleakley &amp; Davies, 2014)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Recommendations for treatment of anxiety disorders based on 403 randomized control trials for anxiety disorders: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rgbClr val="002060"/>
                </a:solidFill>
              </a:rPr>
              <a:t>Conclusion: Anxiety disorders should be treated with either psychotherapy, drugs, or a combination of the two (Bandelow et al., 2015)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In case one approach is ineffective, should switch to the alternative (Bandelow et al., 2015)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Research conflicting with regards to which should be tried first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Example: Schuurmans et al. (2006) supported drugs over therapy, but Power et al. (1990) supported therapy over drugs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Most appropriate treatment depends on the individual requiring the treatment (Hoge et al., 2012)</a:t>
            </a:r>
          </a:p>
        </p:txBody>
      </p:sp>
    </p:spTree>
    <p:extLst>
      <p:ext uri="{BB962C8B-B14F-4D97-AF65-F5344CB8AC3E}">
        <p14:creationId xmlns:p14="http://schemas.microsoft.com/office/powerpoint/2010/main" val="1776714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Rectangle 205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2052" name="Picture 4" descr="How Does Anxiety Medication Work? Types, Side Effects, and Uses">
            <a:extLst>
              <a:ext uri="{FF2B5EF4-FFF2-40B4-BE49-F238E27FC236}">
                <a16:creationId xmlns:a16="http://schemas.microsoft.com/office/drawing/2014/main" id="{A738553F-73F2-41EB-0C29-9AEF759F9AB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0" b="6604"/>
          <a:stretch/>
        </p:blipFill>
        <p:spPr bwMode="auto">
          <a:xfrm>
            <a:off x="20" y="12571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1535C-0932-A9C6-70DD-F879BE837474}"/>
              </a:ext>
            </a:extLst>
          </p:cNvPr>
          <p:cNvSpPr txBox="1">
            <a:spLocks/>
          </p:cNvSpPr>
          <p:nvPr/>
        </p:nvSpPr>
        <p:spPr>
          <a:xfrm>
            <a:off x="220669" y="1019086"/>
            <a:ext cx="8095428" cy="5664526"/>
          </a:xfrm>
          <a:prstGeom prst="rect">
            <a:avLst/>
          </a:prstGeom>
          <a:solidFill>
            <a:srgbClr val="A091AD">
              <a:alpha val="30687"/>
            </a:srgbClr>
          </a:solidFill>
          <a:ln w="41275">
            <a:solidFill>
              <a:srgbClr val="4E3B88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111511"/>
                      <a:gd name="connsiteY0" fmla="*/ 0 h 5594615"/>
                      <a:gd name="connsiteX1" fmla="*/ 6111511 w 6111511"/>
                      <a:gd name="connsiteY1" fmla="*/ 0 h 5594615"/>
                      <a:gd name="connsiteX2" fmla="*/ 6111511 w 6111511"/>
                      <a:gd name="connsiteY2" fmla="*/ 5594615 h 5594615"/>
                      <a:gd name="connsiteX3" fmla="*/ 0 w 6111511"/>
                      <a:gd name="connsiteY3" fmla="*/ 5594615 h 5594615"/>
                      <a:gd name="connsiteX4" fmla="*/ 0 w 6111511"/>
                      <a:gd name="connsiteY4" fmla="*/ 0 h 55946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111511" h="5594615" extrusionOk="0">
                        <a:moveTo>
                          <a:pt x="0" y="0"/>
                        </a:moveTo>
                        <a:cubicBezTo>
                          <a:pt x="2313481" y="118645"/>
                          <a:pt x="5383281" y="116012"/>
                          <a:pt x="6111511" y="0"/>
                        </a:cubicBezTo>
                        <a:cubicBezTo>
                          <a:pt x="5978629" y="2157192"/>
                          <a:pt x="6196462" y="3539641"/>
                          <a:pt x="6111511" y="5594615"/>
                        </a:cubicBezTo>
                        <a:cubicBezTo>
                          <a:pt x="3451282" y="5729215"/>
                          <a:pt x="1207630" y="5437419"/>
                          <a:pt x="0" y="5594615"/>
                        </a:cubicBezTo>
                        <a:cubicBezTo>
                          <a:pt x="-20187" y="3812080"/>
                          <a:pt x="-152480" y="99358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000" b="1" dirty="0">
                <a:solidFill>
                  <a:srgbClr val="4E3B88"/>
                </a:solidFill>
              </a:rPr>
              <a:t>EFFICACY OF MEDICATION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Medication supported by randomized control trials: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SSRI’s - Escitalopram (10-20mg), Paroxetine (20-50mg), Sertraline (50-150mg)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SNRI’s – Duloxetine (60-120mg) and Venlafaxine (75-225mg)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Other medication – Calcium Modulator (150-600mg) and Azapirone (15-60mg)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US" sz="1300" dirty="0">
                <a:solidFill>
                  <a:srgbClr val="4E3B88"/>
                </a:solidFill>
              </a:rPr>
              <a:t>(Bandelow et al., 2017)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Meta-analysis by Bandelow et al. (2015) of drug studies looking at anxiety disorders found SNRI’s venlafaxine to be one of the most effective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SRNIs and SSRIs are recommended by guidelines due to their positive benefit/risk balance) (Bandelow et al., 2017)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Supports Lenox-Smith and Reynolds (2003) who compared Venlafaxine in adults with GAD to a placebo group over 24 weeks - Higher remission rates in those with GAD (27.9% as opposed to 18.9%)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Treating GAD solely with medication is no more effective than if combined with psychotherapy (Crits-Christoph et al., 2011)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Crits- Christoph et al. (2011) compared the two treatments and found no differences – no additional benefit </a:t>
            </a:r>
          </a:p>
          <a:p>
            <a:pPr>
              <a:lnSpc>
                <a:spcPct val="150000"/>
              </a:lnSpc>
              <a:buFontTx/>
              <a:buChar char="-"/>
            </a:pPr>
            <a:endParaRPr lang="en-US" sz="1500" dirty="0">
              <a:solidFill>
                <a:srgbClr val="4E3B88"/>
              </a:solidFill>
            </a:endParaRPr>
          </a:p>
        </p:txBody>
      </p:sp>
      <p:sp>
        <p:nvSpPr>
          <p:cNvPr id="2" name="Pentagon 1">
            <a:extLst>
              <a:ext uri="{FF2B5EF4-FFF2-40B4-BE49-F238E27FC236}">
                <a16:creationId xmlns:a16="http://schemas.microsoft.com/office/drawing/2014/main" id="{377742F6-99C6-9849-4322-81046A078F3A}"/>
              </a:ext>
            </a:extLst>
          </p:cNvPr>
          <p:cNvSpPr/>
          <p:nvPr/>
        </p:nvSpPr>
        <p:spPr>
          <a:xfrm>
            <a:off x="1" y="174388"/>
            <a:ext cx="5460124" cy="650674"/>
          </a:xfrm>
          <a:prstGeom prst="homePlate">
            <a:avLst/>
          </a:prstGeom>
          <a:solidFill>
            <a:srgbClr val="4E3B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68BBF5E-863B-794A-E17F-D2353B8A9260}"/>
              </a:ext>
            </a:extLst>
          </p:cNvPr>
          <p:cNvSpPr txBox="1">
            <a:spLocks/>
          </p:cNvSpPr>
          <p:nvPr/>
        </p:nvSpPr>
        <p:spPr>
          <a:xfrm>
            <a:off x="0" y="254835"/>
            <a:ext cx="5143914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BACKGROUND LITERATURE PT.3 </a:t>
            </a:r>
          </a:p>
        </p:txBody>
      </p:sp>
    </p:spTree>
    <p:extLst>
      <p:ext uri="{BB962C8B-B14F-4D97-AF65-F5344CB8AC3E}">
        <p14:creationId xmlns:p14="http://schemas.microsoft.com/office/powerpoint/2010/main" val="3228261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Rectangle 205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2052" name="Picture 4" descr="How Does Anxiety Medication Work? Types, Side Effects, and Uses">
            <a:extLst>
              <a:ext uri="{FF2B5EF4-FFF2-40B4-BE49-F238E27FC236}">
                <a16:creationId xmlns:a16="http://schemas.microsoft.com/office/drawing/2014/main" id="{A738553F-73F2-41EB-0C29-9AEF759F9AB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0" b="6604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1535C-0932-A9C6-70DD-F879BE837474}"/>
              </a:ext>
            </a:extLst>
          </p:cNvPr>
          <p:cNvSpPr txBox="1">
            <a:spLocks/>
          </p:cNvSpPr>
          <p:nvPr/>
        </p:nvSpPr>
        <p:spPr>
          <a:xfrm>
            <a:off x="197520" y="1008335"/>
            <a:ext cx="7987110" cy="5666392"/>
          </a:xfrm>
          <a:prstGeom prst="rect">
            <a:avLst/>
          </a:prstGeom>
          <a:solidFill>
            <a:srgbClr val="A091AD">
              <a:alpha val="30687"/>
            </a:srgbClr>
          </a:solidFill>
          <a:ln w="41275">
            <a:solidFill>
              <a:srgbClr val="4E3B88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111511"/>
                      <a:gd name="connsiteY0" fmla="*/ 0 h 5594615"/>
                      <a:gd name="connsiteX1" fmla="*/ 6111511 w 6111511"/>
                      <a:gd name="connsiteY1" fmla="*/ 0 h 5594615"/>
                      <a:gd name="connsiteX2" fmla="*/ 6111511 w 6111511"/>
                      <a:gd name="connsiteY2" fmla="*/ 5594615 h 5594615"/>
                      <a:gd name="connsiteX3" fmla="*/ 0 w 6111511"/>
                      <a:gd name="connsiteY3" fmla="*/ 5594615 h 5594615"/>
                      <a:gd name="connsiteX4" fmla="*/ 0 w 6111511"/>
                      <a:gd name="connsiteY4" fmla="*/ 0 h 55946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111511" h="5594615" extrusionOk="0">
                        <a:moveTo>
                          <a:pt x="0" y="0"/>
                        </a:moveTo>
                        <a:cubicBezTo>
                          <a:pt x="2313481" y="118645"/>
                          <a:pt x="5383281" y="116012"/>
                          <a:pt x="6111511" y="0"/>
                        </a:cubicBezTo>
                        <a:cubicBezTo>
                          <a:pt x="5978629" y="2157192"/>
                          <a:pt x="6196462" y="3539641"/>
                          <a:pt x="6111511" y="5594615"/>
                        </a:cubicBezTo>
                        <a:cubicBezTo>
                          <a:pt x="3451282" y="5729215"/>
                          <a:pt x="1207630" y="5437419"/>
                          <a:pt x="0" y="5594615"/>
                        </a:cubicBezTo>
                        <a:cubicBezTo>
                          <a:pt x="-20187" y="3812080"/>
                          <a:pt x="-152480" y="99358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000" b="1" dirty="0">
                <a:solidFill>
                  <a:srgbClr val="4E3B88"/>
                </a:solidFill>
              </a:rPr>
              <a:t>MEDICATION ADVERSE EFFECTS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SSRIs and SNRIs are not without side effects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Jitteriness, nausea, restlessness, headaches, fatigue, increase/decreased appetite, weight gain/loss,               tremor, sweating, sexual dysfunction, diarrhea, constipation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Patients need to be informed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Onset can have a latency of 2 weeks to 1 month, and sometimes up to 6 weeks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During the first two weeks, effects may be stronger. Lowering initial dose can help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US" sz="1300" dirty="0">
                <a:solidFill>
                  <a:srgbClr val="4E3B88"/>
                </a:solidFill>
              </a:rPr>
              <a:t>(Bandelow et al., 2017)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Should wean patients off medications due to discontinuation symptoms (Bleakley &amp; Davies, 2014)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However, Ansara et al. (2020) reported that 50% of patients with GAD do not respond to antidepressants – considered treatment-resistant GAD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In such cases, psychotherapy or off-label agents may be more appropriate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US" sz="1300" dirty="0">
                <a:solidFill>
                  <a:srgbClr val="4E3B88"/>
                </a:solidFill>
              </a:rPr>
              <a:t>Important to regularly review patients for 12 weeks (standard response time for anxiety medication) (Bleakley &amp; Davies, 2014)</a:t>
            </a:r>
          </a:p>
          <a:p>
            <a:pPr>
              <a:lnSpc>
                <a:spcPct val="150000"/>
              </a:lnSpc>
              <a:buFontTx/>
              <a:buChar char="-"/>
            </a:pPr>
            <a:endParaRPr lang="en-US" sz="2000" dirty="0"/>
          </a:p>
        </p:txBody>
      </p:sp>
      <p:sp>
        <p:nvSpPr>
          <p:cNvPr id="2" name="Pentagon 1">
            <a:extLst>
              <a:ext uri="{FF2B5EF4-FFF2-40B4-BE49-F238E27FC236}">
                <a16:creationId xmlns:a16="http://schemas.microsoft.com/office/drawing/2014/main" id="{1EEAAFAC-6116-838B-712F-893F6DA3D4CC}"/>
              </a:ext>
            </a:extLst>
          </p:cNvPr>
          <p:cNvSpPr/>
          <p:nvPr/>
        </p:nvSpPr>
        <p:spPr>
          <a:xfrm>
            <a:off x="1" y="174388"/>
            <a:ext cx="5460124" cy="650674"/>
          </a:xfrm>
          <a:prstGeom prst="homePlate">
            <a:avLst/>
          </a:prstGeom>
          <a:solidFill>
            <a:srgbClr val="4E3B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4E3B88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72A79C5-1949-3545-0801-CC249EA0FB50}"/>
              </a:ext>
            </a:extLst>
          </p:cNvPr>
          <p:cNvSpPr txBox="1">
            <a:spLocks/>
          </p:cNvSpPr>
          <p:nvPr/>
        </p:nvSpPr>
        <p:spPr>
          <a:xfrm>
            <a:off x="0" y="254835"/>
            <a:ext cx="5143914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BACKGROUND LITERATURE PT.4 </a:t>
            </a:r>
          </a:p>
        </p:txBody>
      </p:sp>
    </p:spTree>
    <p:extLst>
      <p:ext uri="{BB962C8B-B14F-4D97-AF65-F5344CB8AC3E}">
        <p14:creationId xmlns:p14="http://schemas.microsoft.com/office/powerpoint/2010/main" val="1394942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Business Process Flows with a personal touch- Demeny.co.uk">
            <a:extLst>
              <a:ext uri="{FF2B5EF4-FFF2-40B4-BE49-F238E27FC236}">
                <a16:creationId xmlns:a16="http://schemas.microsoft.com/office/drawing/2014/main" id="{8B32C9DF-5B36-699D-26BD-6C79CB5A8E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62" r="28368" b="-1"/>
          <a:stretch/>
        </p:blipFill>
        <p:spPr bwMode="auto">
          <a:xfrm>
            <a:off x="7264659" y="0"/>
            <a:ext cx="4927340" cy="466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4BB97-C367-6112-1D40-3204D5B2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05" y="286662"/>
            <a:ext cx="3958129" cy="6780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METHODOLOGY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D726CB-6C2E-9914-5EF2-01983AA7491B}"/>
              </a:ext>
            </a:extLst>
          </p:cNvPr>
          <p:cNvSpPr txBox="1"/>
          <p:nvPr/>
        </p:nvSpPr>
        <p:spPr>
          <a:xfrm>
            <a:off x="156497" y="947631"/>
            <a:ext cx="6993912" cy="5781839"/>
          </a:xfrm>
          <a:prstGeom prst="rect">
            <a:avLst/>
          </a:prstGeom>
          <a:solidFill>
            <a:srgbClr val="1FA3AA">
              <a:alpha val="31079"/>
            </a:srgbClr>
          </a:solidFill>
          <a:ln w="41275">
            <a:solidFill>
              <a:srgbClr val="4A678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4A6786"/>
                </a:solidFill>
              </a:rPr>
              <a:t>DESIGN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Over the age of 18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Diagnosed with GAD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Outpatient basis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Medication (SNRI – Venlafaxine)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NHS (2022) guidelines – Medication is a first line treatments for GAD treatment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Schuurmans et al. (2006), Bandelow et al. (2015), Bandelow et al. (2017), and Lenox-Smith and Reynolds (2003) support the efficacy of medication for GAD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Crits-Christoph et al. (2011) highlight no difference between combination of CBT and Venlafaxine and Venlafaxine alone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Knopf et al. (2020) – SNRI’s have fewer side effects than SSRI’s and lower adverse event-related discontinuation of treatment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Dosage and course of Venlafaxine will differ between patients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Maximum of 18 months following response (Bleakley &amp; Davies, 2014)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No response after 12 weeks – treatment to be altered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50" dirty="0">
                <a:solidFill>
                  <a:srgbClr val="4A6786"/>
                </a:solidFill>
              </a:rPr>
              <a:t>Likely altered to CBT based on research supporting its efficacy (Hirsch et al., 2019; Hoffman et al., 2008; Hoge et al., 2012)</a:t>
            </a:r>
          </a:p>
        </p:txBody>
      </p:sp>
      <p:sp>
        <p:nvSpPr>
          <p:cNvPr id="5" name="Pentagon 4">
            <a:extLst>
              <a:ext uri="{FF2B5EF4-FFF2-40B4-BE49-F238E27FC236}">
                <a16:creationId xmlns:a16="http://schemas.microsoft.com/office/drawing/2014/main" id="{8E43C069-C167-B04D-2AEE-9B724311FE1E}"/>
              </a:ext>
            </a:extLst>
          </p:cNvPr>
          <p:cNvSpPr/>
          <p:nvPr/>
        </p:nvSpPr>
        <p:spPr>
          <a:xfrm>
            <a:off x="1" y="174388"/>
            <a:ext cx="4176583" cy="650674"/>
          </a:xfrm>
          <a:prstGeom prst="homePlate">
            <a:avLst/>
          </a:prstGeom>
          <a:solidFill>
            <a:srgbClr val="4A67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4FD3973-C487-3C52-BA62-8A06988ED5EE}"/>
              </a:ext>
            </a:extLst>
          </p:cNvPr>
          <p:cNvSpPr txBox="1">
            <a:spLocks/>
          </p:cNvSpPr>
          <p:nvPr/>
        </p:nvSpPr>
        <p:spPr>
          <a:xfrm>
            <a:off x="0" y="282208"/>
            <a:ext cx="3768811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METHODOLOGY PT.1</a:t>
            </a:r>
          </a:p>
        </p:txBody>
      </p:sp>
    </p:spTree>
    <p:extLst>
      <p:ext uri="{BB962C8B-B14F-4D97-AF65-F5344CB8AC3E}">
        <p14:creationId xmlns:p14="http://schemas.microsoft.com/office/powerpoint/2010/main" val="2753327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Rectangle 104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2" descr="Participants | Nature Inspired Manufacturing Workshop">
            <a:extLst>
              <a:ext uri="{FF2B5EF4-FFF2-40B4-BE49-F238E27FC236}">
                <a16:creationId xmlns:a16="http://schemas.microsoft.com/office/drawing/2014/main" id="{111CCF4D-0B7F-9ED2-2B83-C2809844D8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1" r="9089" b="17364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9" name="Rectangle 1043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Pentagon 9">
            <a:extLst>
              <a:ext uri="{FF2B5EF4-FFF2-40B4-BE49-F238E27FC236}">
                <a16:creationId xmlns:a16="http://schemas.microsoft.com/office/drawing/2014/main" id="{5BE8B966-00F2-BEAE-D9D4-F3318418D615}"/>
              </a:ext>
            </a:extLst>
          </p:cNvPr>
          <p:cNvSpPr/>
          <p:nvPr/>
        </p:nvSpPr>
        <p:spPr>
          <a:xfrm>
            <a:off x="1" y="174388"/>
            <a:ext cx="4176583" cy="650674"/>
          </a:xfrm>
          <a:prstGeom prst="homePlat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08E5F3-B7D6-6A35-4448-13E1B88EE35C}"/>
              </a:ext>
            </a:extLst>
          </p:cNvPr>
          <p:cNvSpPr txBox="1"/>
          <p:nvPr/>
        </p:nvSpPr>
        <p:spPr>
          <a:xfrm>
            <a:off x="149021" y="1168537"/>
            <a:ext cx="7362949" cy="5527282"/>
          </a:xfrm>
          <a:prstGeom prst="rect">
            <a:avLst/>
          </a:prstGeom>
          <a:solidFill>
            <a:srgbClr val="E6C4FC">
              <a:alpha val="26531"/>
            </a:srgbClr>
          </a:solidFill>
          <a:ln w="412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7030A0"/>
                </a:solidFill>
              </a:rPr>
              <a:t>PARTICIPANTS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500" dirty="0">
                <a:solidFill>
                  <a:srgbClr val="7030A0"/>
                </a:solidFill>
              </a:rPr>
              <a:t>Anyone over the age of 18 years old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500" dirty="0">
                <a:solidFill>
                  <a:srgbClr val="7030A0"/>
                </a:solidFill>
              </a:rPr>
              <a:t>Clinically diagnosed with GAD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500" dirty="0">
                <a:solidFill>
                  <a:srgbClr val="7030A0"/>
                </a:solidFill>
              </a:rPr>
              <a:t>Not showcasing major depression, substance abuse, or suicidality (Bandelow et al., 2017)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500" dirty="0">
                <a:solidFill>
                  <a:srgbClr val="7030A0"/>
                </a:solidFill>
              </a:rPr>
              <a:t>Suitable to take Venlafaxine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500" dirty="0">
                <a:solidFill>
                  <a:srgbClr val="7030A0"/>
                </a:solidFill>
              </a:rPr>
              <a:t>Age criteria based on NHS (2022) guidelines – Venlafaxine typically prescribed to adults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500" dirty="0">
                <a:solidFill>
                  <a:srgbClr val="7030A0"/>
                </a:solidFill>
              </a:rPr>
              <a:t>NHS (2022) guidelines – Venlafaxine not suitable for those who are/have: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7030A0"/>
                </a:solidFill>
              </a:rPr>
              <a:t>Had an allergic reaction to Venlafaxine or other medication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7030A0"/>
                </a:solidFill>
              </a:rPr>
              <a:t>Heart problems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7030A0"/>
                </a:solidFill>
              </a:rPr>
              <a:t>Trying to become pregnant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7030A0"/>
                </a:solidFill>
              </a:rPr>
              <a:t>Pregnant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7030A0"/>
                </a:solidFill>
              </a:rPr>
              <a:t>Breastfeeding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7030A0"/>
                </a:solidFill>
              </a:rPr>
              <a:t>Glaucoma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7030A0"/>
                </a:solidFill>
              </a:rPr>
              <a:t>Epilepsy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7030A0"/>
                </a:solidFill>
              </a:rPr>
              <a:t>Having electroconvulsive treatment 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solidFill>
                  <a:srgbClr val="7030A0"/>
                </a:solidFill>
              </a:rPr>
              <a:t>- A review prior to treatment is required </a:t>
            </a:r>
            <a:endParaRPr lang="en-US" sz="1500" b="1" dirty="0">
              <a:solidFill>
                <a:srgbClr val="4A6786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5C1DA3-3C5F-E8E6-E3CD-D07FDE6823A7}"/>
              </a:ext>
            </a:extLst>
          </p:cNvPr>
          <p:cNvSpPr txBox="1">
            <a:spLocks/>
          </p:cNvSpPr>
          <p:nvPr/>
        </p:nvSpPr>
        <p:spPr>
          <a:xfrm>
            <a:off x="0" y="282208"/>
            <a:ext cx="3768811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METHODOLOGY PT.2</a:t>
            </a:r>
          </a:p>
        </p:txBody>
      </p:sp>
    </p:spTree>
    <p:extLst>
      <p:ext uri="{BB962C8B-B14F-4D97-AF65-F5344CB8AC3E}">
        <p14:creationId xmlns:p14="http://schemas.microsoft.com/office/powerpoint/2010/main" val="3010394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B9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nti-COVID-19 Pills Are In the Works, And The U.S. Wants In | Time">
            <a:extLst>
              <a:ext uri="{FF2B5EF4-FFF2-40B4-BE49-F238E27FC236}">
                <a16:creationId xmlns:a16="http://schemas.microsoft.com/office/drawing/2014/main" id="{294EC36F-4220-6F96-8192-64E8328546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271"/>
          <a:stretch/>
        </p:blipFill>
        <p:spPr bwMode="auto">
          <a:xfrm>
            <a:off x="4410270" y="0"/>
            <a:ext cx="77817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entagon 4">
            <a:extLst>
              <a:ext uri="{FF2B5EF4-FFF2-40B4-BE49-F238E27FC236}">
                <a16:creationId xmlns:a16="http://schemas.microsoft.com/office/drawing/2014/main" id="{12A43EBF-9751-737D-B439-C6FBD09E54FA}"/>
              </a:ext>
            </a:extLst>
          </p:cNvPr>
          <p:cNvSpPr/>
          <p:nvPr/>
        </p:nvSpPr>
        <p:spPr>
          <a:xfrm>
            <a:off x="1" y="174388"/>
            <a:ext cx="4176583" cy="650674"/>
          </a:xfrm>
          <a:prstGeom prst="homePlat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1DC1C5-084C-A6BF-381F-13D75C4C3885}"/>
              </a:ext>
            </a:extLst>
          </p:cNvPr>
          <p:cNvSpPr txBox="1"/>
          <p:nvPr/>
        </p:nvSpPr>
        <p:spPr>
          <a:xfrm>
            <a:off x="101259" y="1162056"/>
            <a:ext cx="6969334" cy="5332550"/>
          </a:xfrm>
          <a:prstGeom prst="rect">
            <a:avLst/>
          </a:prstGeom>
          <a:solidFill>
            <a:schemeClr val="accent4">
              <a:lumMod val="20000"/>
              <a:lumOff val="80000"/>
              <a:alpha val="54701"/>
            </a:schemeClr>
          </a:solidFill>
          <a:ln w="41275">
            <a:solidFill>
              <a:srgbClr val="C65A1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C65A11"/>
                </a:solidFill>
              </a:rPr>
              <a:t>MEASURES / MATERIALS (PART 1)</a:t>
            </a:r>
          </a:p>
          <a:p>
            <a:endParaRPr lang="en-US" sz="1300" dirty="0">
              <a:solidFill>
                <a:srgbClr val="C65A11"/>
              </a:solidFill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600" dirty="0">
                <a:solidFill>
                  <a:srgbClr val="C65A11"/>
                </a:solidFill>
              </a:rPr>
              <a:t>Venlafaxine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600" dirty="0">
                <a:solidFill>
                  <a:srgbClr val="C65A11"/>
                </a:solidFill>
              </a:rPr>
              <a:t>Dose will fluctuate depending on patient medical history, requirements, and response to medication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600" dirty="0">
                <a:solidFill>
                  <a:srgbClr val="C65A11"/>
                </a:solidFill>
              </a:rPr>
              <a:t>For example, people with liver or kidney problems likely to be prescribed a lower dose	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600" dirty="0">
                <a:solidFill>
                  <a:srgbClr val="C65A11"/>
                </a:solidFill>
              </a:rPr>
              <a:t>Patients who respond poorly to the treatment may have prescription altered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600" dirty="0">
                <a:solidFill>
                  <a:srgbClr val="C65A11"/>
                </a:solidFill>
              </a:rPr>
              <a:t>Usual initial dose is 75mg, can be increased to a maximum of 375mg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600" dirty="0">
                <a:solidFill>
                  <a:srgbClr val="C65A11"/>
                </a:solidFill>
              </a:rPr>
              <a:t>Venlafaxine will be the 75mg standard capsules</a:t>
            </a:r>
          </a:p>
          <a:p>
            <a:pPr algn="r">
              <a:lnSpc>
                <a:spcPct val="150000"/>
              </a:lnSpc>
            </a:pPr>
            <a:r>
              <a:rPr lang="en-US" sz="1600" dirty="0">
                <a:solidFill>
                  <a:srgbClr val="C65A11"/>
                </a:solidFill>
              </a:rPr>
              <a:t>(NHS, 2022)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600" dirty="0">
                <a:solidFill>
                  <a:srgbClr val="C65A11"/>
                </a:solidFill>
              </a:rPr>
              <a:t>Medication will be reviewed bi-weekly for the first 3 months (standard response period), then every 3 months providing the patient responds well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600" dirty="0">
                <a:solidFill>
                  <a:srgbClr val="C65A11"/>
                </a:solidFill>
              </a:rPr>
              <a:t>If so, maximum course duration could be 18 months </a:t>
            </a:r>
          </a:p>
          <a:p>
            <a:pPr algn="r">
              <a:lnSpc>
                <a:spcPct val="150000"/>
              </a:lnSpc>
            </a:pPr>
            <a:r>
              <a:rPr lang="en-US" sz="1600" dirty="0">
                <a:solidFill>
                  <a:srgbClr val="C65A11"/>
                </a:solidFill>
              </a:rPr>
              <a:t>(Bleakley &amp; Davies, 2014)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4C70481-5BB6-4D03-00F4-93967D59414C}"/>
              </a:ext>
            </a:extLst>
          </p:cNvPr>
          <p:cNvSpPr txBox="1">
            <a:spLocks/>
          </p:cNvSpPr>
          <p:nvPr/>
        </p:nvSpPr>
        <p:spPr>
          <a:xfrm>
            <a:off x="0" y="282208"/>
            <a:ext cx="3768811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METHODOLOGY PT.3</a:t>
            </a:r>
          </a:p>
        </p:txBody>
      </p:sp>
    </p:spTree>
    <p:extLst>
      <p:ext uri="{BB962C8B-B14F-4D97-AF65-F5344CB8AC3E}">
        <p14:creationId xmlns:p14="http://schemas.microsoft.com/office/powerpoint/2010/main" val="2006564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99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122" name="Picture 2" descr="Generalized Anxiety Disorder: Causes and Risk Factors - Unique Mindcare">
            <a:extLst>
              <a:ext uri="{FF2B5EF4-FFF2-40B4-BE49-F238E27FC236}">
                <a16:creationId xmlns:a16="http://schemas.microsoft.com/office/drawing/2014/main" id="{C1D21981-46D5-D171-3A41-CD72781136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62"/>
          <a:stretch/>
        </p:blipFill>
        <p:spPr bwMode="auto">
          <a:xfrm flipH="1">
            <a:off x="6857945" y="2590800"/>
            <a:ext cx="5333368" cy="426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74BB97-C367-6112-1D40-3204D5B2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05" y="286662"/>
            <a:ext cx="3958129" cy="6780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METHODOLOGY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D726CB-6C2E-9914-5EF2-01983AA7491B}"/>
              </a:ext>
            </a:extLst>
          </p:cNvPr>
          <p:cNvSpPr txBox="1"/>
          <p:nvPr/>
        </p:nvSpPr>
        <p:spPr>
          <a:xfrm>
            <a:off x="182894" y="989391"/>
            <a:ext cx="7609591" cy="570720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41275">
            <a:solidFill>
              <a:srgbClr val="002669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MEASURES / MATERIALS (PART 2)</a:t>
            </a:r>
          </a:p>
          <a:p>
            <a:pPr algn="ctr"/>
            <a:endParaRPr lang="en-US" b="1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700" dirty="0">
                <a:solidFill>
                  <a:schemeClr val="accent1">
                    <a:lumMod val="50000"/>
                  </a:schemeClr>
                </a:solidFill>
              </a:rPr>
              <a:t>Generalised Anxiety Disorder Assessment scale (GAD-7; Spitzer et al., 2006)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700" dirty="0">
                <a:solidFill>
                  <a:schemeClr val="accent1">
                    <a:lumMod val="50000"/>
                  </a:schemeClr>
                </a:solidFill>
              </a:rPr>
              <a:t>Seven item, self-report anxiety questionnaire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700" dirty="0">
                <a:solidFill>
                  <a:schemeClr val="accent1">
                    <a:lumMod val="50000"/>
                  </a:schemeClr>
                </a:solidFill>
              </a:rPr>
              <a:t>Measured level of anxiety during the previous two weeks (Williams, 2014)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700" dirty="0">
                <a:solidFill>
                  <a:schemeClr val="accent1">
                    <a:lumMod val="50000"/>
                  </a:schemeClr>
                </a:solidFill>
              </a:rPr>
              <a:t>Administered pre-, during, and post-intervention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700" dirty="0">
                <a:solidFill>
                  <a:schemeClr val="accent1">
                    <a:lumMod val="50000"/>
                  </a:schemeClr>
                </a:solidFill>
              </a:rPr>
              <a:t>Respondents required to rate items related to one main question - “over the last two weeks, how often have you been bothered by the following problems?” (Spitzer et al., 2006)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700" dirty="0">
                <a:solidFill>
                  <a:schemeClr val="accent1">
                    <a:lumMod val="50000"/>
                  </a:schemeClr>
                </a:solidFill>
              </a:rPr>
              <a:t>Not at all to nearly every day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700" dirty="0">
                <a:solidFill>
                  <a:schemeClr val="accent1">
                    <a:lumMod val="50000"/>
                  </a:schemeClr>
                </a:solidFill>
              </a:rPr>
              <a:t>Sample items: “feeling nervous or on edge”, “trouble relaxing” (Spitzer et al., 2006)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700" dirty="0">
                <a:solidFill>
                  <a:schemeClr val="accent1">
                    <a:lumMod val="50000"/>
                  </a:schemeClr>
                </a:solidFill>
              </a:rPr>
              <a:t>Dear et al. (2011) compared the GAD-7 to the Penn State Worry Questionnaire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700" dirty="0">
                <a:solidFill>
                  <a:schemeClr val="accent1">
                    <a:lumMod val="50000"/>
                  </a:schemeClr>
                </a:solidFill>
              </a:rPr>
              <a:t>GAD-7 was more sensitive to detecting change in status in the clinical environment (Dear et al., 2011)</a:t>
            </a:r>
          </a:p>
        </p:txBody>
      </p:sp>
      <p:sp>
        <p:nvSpPr>
          <p:cNvPr id="3" name="Pentagon 2">
            <a:extLst>
              <a:ext uri="{FF2B5EF4-FFF2-40B4-BE49-F238E27FC236}">
                <a16:creationId xmlns:a16="http://schemas.microsoft.com/office/drawing/2014/main" id="{B1493475-585A-99B7-C5EC-18E90704651B}"/>
              </a:ext>
            </a:extLst>
          </p:cNvPr>
          <p:cNvSpPr/>
          <p:nvPr/>
        </p:nvSpPr>
        <p:spPr>
          <a:xfrm>
            <a:off x="1" y="174388"/>
            <a:ext cx="4176583" cy="650674"/>
          </a:xfrm>
          <a:prstGeom prst="homePlate">
            <a:avLst/>
          </a:prstGeom>
          <a:solidFill>
            <a:srgbClr val="0027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EB98D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C0EED1B-6DCA-CE83-E7E9-18C276EDB729}"/>
              </a:ext>
            </a:extLst>
          </p:cNvPr>
          <p:cNvSpPr txBox="1">
            <a:spLocks/>
          </p:cNvSpPr>
          <p:nvPr/>
        </p:nvSpPr>
        <p:spPr>
          <a:xfrm>
            <a:off x="0" y="282208"/>
            <a:ext cx="3768811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METHODOLOGY PT.4</a:t>
            </a:r>
          </a:p>
        </p:txBody>
      </p:sp>
    </p:spTree>
    <p:extLst>
      <p:ext uri="{BB962C8B-B14F-4D97-AF65-F5344CB8AC3E}">
        <p14:creationId xmlns:p14="http://schemas.microsoft.com/office/powerpoint/2010/main" val="1304755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2" descr="Business Process Flows with a personal touch- Demeny.co.uk">
            <a:extLst>
              <a:ext uri="{FF2B5EF4-FFF2-40B4-BE49-F238E27FC236}">
                <a16:creationId xmlns:a16="http://schemas.microsoft.com/office/drawing/2014/main" id="{88DFBA96-0F57-D8B8-96BA-36C4E8431E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79" b="907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entagon 4">
            <a:extLst>
              <a:ext uri="{FF2B5EF4-FFF2-40B4-BE49-F238E27FC236}">
                <a16:creationId xmlns:a16="http://schemas.microsoft.com/office/drawing/2014/main" id="{E61D97F4-6328-BEAE-3C20-7D1B3F6638C2}"/>
              </a:ext>
            </a:extLst>
          </p:cNvPr>
          <p:cNvSpPr/>
          <p:nvPr/>
        </p:nvSpPr>
        <p:spPr>
          <a:xfrm>
            <a:off x="1" y="174388"/>
            <a:ext cx="4176583" cy="650674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EB98D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D3231D2-3AB6-C90B-E109-ECBBB3246DD3}"/>
              </a:ext>
            </a:extLst>
          </p:cNvPr>
          <p:cNvSpPr txBox="1">
            <a:spLocks/>
          </p:cNvSpPr>
          <p:nvPr/>
        </p:nvSpPr>
        <p:spPr>
          <a:xfrm>
            <a:off x="0" y="282208"/>
            <a:ext cx="3768811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latin typeface="Calibri" panose="020F0502020204030204" pitchFamily="34" charset="0"/>
                <a:cs typeface="Calibri" panose="020F0502020204030204" pitchFamily="34" charset="0"/>
              </a:rPr>
              <a:t>METHODOLOGY PT.5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88C705-F426-116C-818D-99B82C52C00F}"/>
              </a:ext>
            </a:extLst>
          </p:cNvPr>
          <p:cNvSpPr txBox="1"/>
          <p:nvPr/>
        </p:nvSpPr>
        <p:spPr>
          <a:xfrm>
            <a:off x="139384" y="940617"/>
            <a:ext cx="9202190" cy="5829673"/>
          </a:xfrm>
          <a:prstGeom prst="rect">
            <a:avLst/>
          </a:prstGeom>
          <a:solidFill>
            <a:schemeClr val="accent1">
              <a:lumMod val="20000"/>
              <a:lumOff val="80000"/>
              <a:alpha val="87707"/>
            </a:schemeClr>
          </a:solidFill>
          <a:ln w="41275">
            <a:solidFill>
              <a:srgbClr val="002669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PROCEDURE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Based on the research reviewed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Psychiatrist assesses the patients prior to intervention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Criteria: Over 18, diagnosed with GAD, no major depression,  substance abuse, 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       suicidality (Bandelow et al., 2017)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Determines whether they’re suitable for Venlafaxine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If so, appropriate dose and course to be decided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Based on patients’ personal requirements, preferences, and medical history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Patient to provide informed consent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Based on Bleakley and Davies (2014), reviews with psychiatrist will commence every week for 3 months (standard response time)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Anxiety will be measured at each review using the GAD-7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After 12 weeks, reviews will be once every 3 months for at least 12 months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Course duration will be a minimum of 12 months, and a maximum of 18 (Rickels et al., 2010)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If patients do not respond well to treatment by the 12-week standard response time, they may be referred for CBT (Bandelow et al., 2015)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Near the end of treatment, the psychiatrist will gradually reduce the dose of the prescription to lower the risk of withdrawal symptoms (Bleakley &amp; Davies, 2014)</a:t>
            </a:r>
          </a:p>
        </p:txBody>
      </p:sp>
    </p:spTree>
    <p:extLst>
      <p:ext uri="{BB962C8B-B14F-4D97-AF65-F5344CB8AC3E}">
        <p14:creationId xmlns:p14="http://schemas.microsoft.com/office/powerpoint/2010/main" val="3006056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5" name="Rectangle 308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94" name="Rectangle 308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092" name="Rectangle 307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4" name="Picture 2" descr="New Normal, New Ethics? - The Compliance and Ethics Blog">
            <a:extLst>
              <a:ext uri="{FF2B5EF4-FFF2-40B4-BE49-F238E27FC236}">
                <a16:creationId xmlns:a16="http://schemas.microsoft.com/office/drawing/2014/main" id="{3A82F747-91F8-8186-C490-C0D00000E0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" t="8633" r="26324" b="458"/>
          <a:stretch/>
        </p:blipFill>
        <p:spPr bwMode="auto">
          <a:xfrm>
            <a:off x="4794423" y="0"/>
            <a:ext cx="739757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93" name="Rectangle 308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entagon 2">
            <a:extLst>
              <a:ext uri="{FF2B5EF4-FFF2-40B4-BE49-F238E27FC236}">
                <a16:creationId xmlns:a16="http://schemas.microsoft.com/office/drawing/2014/main" id="{8623787C-B895-559E-A477-7FFCB2133E59}"/>
              </a:ext>
            </a:extLst>
          </p:cNvPr>
          <p:cNvSpPr/>
          <p:nvPr/>
        </p:nvSpPr>
        <p:spPr>
          <a:xfrm>
            <a:off x="1" y="174388"/>
            <a:ext cx="4633783" cy="650674"/>
          </a:xfrm>
          <a:prstGeom prst="homePlate">
            <a:avLst/>
          </a:prstGeom>
          <a:solidFill>
            <a:srgbClr val="385A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ABB4777-4819-5948-DEBD-882100E64A34}"/>
              </a:ext>
            </a:extLst>
          </p:cNvPr>
          <p:cNvSpPr txBox="1">
            <a:spLocks/>
          </p:cNvSpPr>
          <p:nvPr/>
        </p:nvSpPr>
        <p:spPr>
          <a:xfrm>
            <a:off x="0" y="278967"/>
            <a:ext cx="4794422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ETHICAL CONSIDERATIONS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A6D406-9D7B-25FD-54B2-C84FFF72AE8C}"/>
              </a:ext>
            </a:extLst>
          </p:cNvPr>
          <p:cNvSpPr txBox="1"/>
          <p:nvPr/>
        </p:nvSpPr>
        <p:spPr>
          <a:xfrm>
            <a:off x="173587" y="1154321"/>
            <a:ext cx="7237305" cy="5374420"/>
          </a:xfrm>
          <a:prstGeom prst="rect">
            <a:avLst/>
          </a:prstGeom>
          <a:solidFill>
            <a:schemeClr val="accent1">
              <a:lumMod val="40000"/>
              <a:lumOff val="60000"/>
              <a:alpha val="37016"/>
            </a:schemeClr>
          </a:solidFill>
          <a:ln w="41275">
            <a:solidFill>
              <a:srgbClr val="385AB5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2100" dirty="0">
                <a:solidFill>
                  <a:srgbClr val="3C64C2"/>
                </a:solidFill>
              </a:rPr>
              <a:t>In line with BPS Code of Ethics and Conduct (2021)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2100" dirty="0">
                <a:solidFill>
                  <a:srgbClr val="3C64C2"/>
                </a:solidFill>
              </a:rPr>
              <a:t>Psychiatrist will ensure complete competence, integrity, responsibility, and respect for patients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2100" dirty="0">
                <a:solidFill>
                  <a:srgbClr val="3C64C2"/>
                </a:solidFill>
              </a:rPr>
              <a:t>Example: maintaining complete confidentiality for personal and medical information (NHS England, 2023)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2100" dirty="0">
                <a:solidFill>
                  <a:srgbClr val="3C64C2"/>
                </a:solidFill>
              </a:rPr>
              <a:t>For reasons beyond individual care, patients’ consent required to use and/or share information (NHS England, 2023)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2100" dirty="0">
                <a:solidFill>
                  <a:srgbClr val="3C64C2"/>
                </a:solidFill>
              </a:rPr>
              <a:t>Each patient provided with informed consent outlining the treatment and their right to withdraw (BPS, 2021)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2100" dirty="0">
                <a:solidFill>
                  <a:srgbClr val="3C64C2"/>
                </a:solidFill>
              </a:rPr>
              <a:t>Risk of psychological or physical harm from adverse effects mitigated by the reviews that the patient will receive</a:t>
            </a:r>
          </a:p>
        </p:txBody>
      </p:sp>
    </p:spTree>
    <p:extLst>
      <p:ext uri="{BB962C8B-B14F-4D97-AF65-F5344CB8AC3E}">
        <p14:creationId xmlns:p14="http://schemas.microsoft.com/office/powerpoint/2010/main" val="4035028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1" name="Rectangle 411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102" name="Picture 6" descr="What Is the Data Analysis Process? 5 Key Steps to Follow">
            <a:extLst>
              <a:ext uri="{FF2B5EF4-FFF2-40B4-BE49-F238E27FC236}">
                <a16:creationId xmlns:a16="http://schemas.microsoft.com/office/drawing/2014/main" id="{D7688551-A0C0-5C5D-C653-58CAA119FE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6" t="3132" r="31760" b="313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entagon 3">
            <a:extLst>
              <a:ext uri="{FF2B5EF4-FFF2-40B4-BE49-F238E27FC236}">
                <a16:creationId xmlns:a16="http://schemas.microsoft.com/office/drawing/2014/main" id="{CABA8525-0A8C-7728-53B1-E9ABD9B44FDC}"/>
              </a:ext>
            </a:extLst>
          </p:cNvPr>
          <p:cNvSpPr/>
          <p:nvPr/>
        </p:nvSpPr>
        <p:spPr>
          <a:xfrm>
            <a:off x="1" y="174388"/>
            <a:ext cx="3523487" cy="650674"/>
          </a:xfrm>
          <a:prstGeom prst="homePlate">
            <a:avLst/>
          </a:prstGeom>
          <a:solidFill>
            <a:srgbClr val="02396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DF624D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E51280B-6CB0-C3A2-2701-D399AC70004D}"/>
              </a:ext>
            </a:extLst>
          </p:cNvPr>
          <p:cNvSpPr txBox="1">
            <a:spLocks/>
          </p:cNvSpPr>
          <p:nvPr/>
        </p:nvSpPr>
        <p:spPr>
          <a:xfrm>
            <a:off x="0" y="278967"/>
            <a:ext cx="3331076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PLANNED ANALYSIS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3F5511-E0A3-8226-2C69-CC3906FEE5FE}"/>
              </a:ext>
            </a:extLst>
          </p:cNvPr>
          <p:cNvSpPr txBox="1"/>
          <p:nvPr/>
        </p:nvSpPr>
        <p:spPr>
          <a:xfrm>
            <a:off x="141888" y="1141207"/>
            <a:ext cx="7038055" cy="5492273"/>
          </a:xfrm>
          <a:prstGeom prst="rect">
            <a:avLst/>
          </a:prstGeom>
          <a:solidFill>
            <a:srgbClr val="866EBC">
              <a:alpha val="36201"/>
            </a:srgbClr>
          </a:solidFill>
          <a:ln w="41275">
            <a:solidFill>
              <a:srgbClr val="023967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solidFill>
                  <a:srgbClr val="023967"/>
                </a:solidFill>
              </a:rPr>
              <a:t>Response and remission rates will indicate effectiveness of treatment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solidFill>
                  <a:srgbClr val="023967"/>
                </a:solidFill>
              </a:rPr>
              <a:t>Response: Improvement in symptoms 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solidFill>
                  <a:srgbClr val="023967"/>
                </a:solidFill>
              </a:rPr>
              <a:t>Remission (goal of intervention): absence / near absence of symptoms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solidFill>
                  <a:srgbClr val="023967"/>
                </a:solidFill>
              </a:rPr>
              <a:t>Both defined using a psychiatric scale, in this case the GAD-7</a:t>
            </a:r>
          </a:p>
          <a:p>
            <a:pPr algn="r">
              <a:lnSpc>
                <a:spcPct val="150000"/>
              </a:lnSpc>
            </a:pPr>
            <a:r>
              <a:rPr lang="en-US" dirty="0">
                <a:solidFill>
                  <a:srgbClr val="023967"/>
                </a:solidFill>
              </a:rPr>
              <a:t>(Bandelow, 2006)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solidFill>
                  <a:srgbClr val="023967"/>
                </a:solidFill>
              </a:rPr>
              <a:t>Patients administered the GAD-7 during their reviews 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solidFill>
                  <a:srgbClr val="023967"/>
                </a:solidFill>
              </a:rPr>
              <a:t>Scores will be compared each time 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solidFill>
                  <a:srgbClr val="023967"/>
                </a:solidFill>
              </a:rPr>
              <a:t>Scoring criteria: 5, 10, &amp; 15 = cut off points for mild, moderate, and severe anxiety (Williams, 2014)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solidFill>
                  <a:srgbClr val="023967"/>
                </a:solidFill>
              </a:rPr>
              <a:t>Significant reduction in scores / scores that have lowered to beneath 5 since the start of intervention will determine indicate effectiveness </a:t>
            </a:r>
          </a:p>
          <a:p>
            <a:pPr algn="r">
              <a:lnSpc>
                <a:spcPct val="150000"/>
              </a:lnSpc>
            </a:pPr>
            <a:endParaRPr lang="en-US" sz="2000" dirty="0">
              <a:solidFill>
                <a:srgbClr val="4A678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394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Three arrows on bullseye">
            <a:extLst>
              <a:ext uri="{FF2B5EF4-FFF2-40B4-BE49-F238E27FC236}">
                <a16:creationId xmlns:a16="http://schemas.microsoft.com/office/drawing/2014/main" id="{342B5C7B-6CBB-1B7E-9BD5-52F7F42C0E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</a:blip>
          <a:srcRect l="2938" r="36526" b="2"/>
          <a:stretch/>
        </p:blipFill>
        <p:spPr>
          <a:xfrm>
            <a:off x="5853325" y="10"/>
            <a:ext cx="6338370" cy="6857989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DFB5C00-6040-4666-9765-4391ECB26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70456" y="-1"/>
            <a:ext cx="6421545" cy="6858001"/>
            <a:chOff x="5770456" y="-12663"/>
            <a:chExt cx="6421545" cy="6858001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5AF136B-F25D-4A62-92D1-409DE6B3A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6158" y="12665"/>
              <a:ext cx="6015842" cy="6832673"/>
            </a:xfrm>
            <a:custGeom>
              <a:avLst/>
              <a:gdLst>
                <a:gd name="connsiteX0" fmla="*/ 6015842 w 6015842"/>
                <a:gd name="connsiteY0" fmla="*/ 6607627 h 6832673"/>
                <a:gd name="connsiteX1" fmla="*/ 6015842 w 6015842"/>
                <a:gd name="connsiteY1" fmla="*/ 6832673 h 6832673"/>
                <a:gd name="connsiteX2" fmla="*/ 5735634 w 6015842"/>
                <a:gd name="connsiteY2" fmla="*/ 6832673 h 6832673"/>
                <a:gd name="connsiteX3" fmla="*/ 5818530 w 6015842"/>
                <a:gd name="connsiteY3" fmla="*/ 6767255 h 6832673"/>
                <a:gd name="connsiteX4" fmla="*/ 4633062 w 6015842"/>
                <a:gd name="connsiteY4" fmla="*/ 499 h 6832673"/>
                <a:gd name="connsiteX5" fmla="*/ 4830740 w 6015842"/>
                <a:gd name="connsiteY5" fmla="*/ 7861 h 6832673"/>
                <a:gd name="connsiteX6" fmla="*/ 5614049 w 6015842"/>
                <a:gd name="connsiteY6" fmla="*/ 130835 h 6832673"/>
                <a:gd name="connsiteX7" fmla="*/ 5900717 w 6015842"/>
                <a:gd name="connsiteY7" fmla="*/ 218147 h 6832673"/>
                <a:gd name="connsiteX8" fmla="*/ 6015842 w 6015842"/>
                <a:gd name="connsiteY8" fmla="*/ 264101 h 6832673"/>
                <a:gd name="connsiteX9" fmla="*/ 6015842 w 6015842"/>
                <a:gd name="connsiteY9" fmla="*/ 662291 h 6832673"/>
                <a:gd name="connsiteX10" fmla="*/ 5865183 w 6015842"/>
                <a:gd name="connsiteY10" fmla="*/ 601873 h 6832673"/>
                <a:gd name="connsiteX11" fmla="*/ 5522516 w 6015842"/>
                <a:gd name="connsiteY11" fmla="*/ 496937 h 6832673"/>
                <a:gd name="connsiteX12" fmla="*/ 4809762 w 6015842"/>
                <a:gd name="connsiteY12" fmla="*/ 394287 h 6832673"/>
                <a:gd name="connsiteX13" fmla="*/ 4087181 w 6015842"/>
                <a:gd name="connsiteY13" fmla="*/ 420838 h 6832673"/>
                <a:gd name="connsiteX14" fmla="*/ 3378242 w 6015842"/>
                <a:gd name="connsiteY14" fmla="*/ 571551 h 6832673"/>
                <a:gd name="connsiteX15" fmla="*/ 1488325 w 6015842"/>
                <a:gd name="connsiteY15" fmla="*/ 1639596 h 6832673"/>
                <a:gd name="connsiteX16" fmla="*/ 993256 w 6015842"/>
                <a:gd name="connsiteY16" fmla="*/ 2176884 h 6832673"/>
                <a:gd name="connsiteX17" fmla="*/ 601602 w 6015842"/>
                <a:gd name="connsiteY17" fmla="*/ 2794422 h 6832673"/>
                <a:gd name="connsiteX18" fmla="*/ 335805 w 6015842"/>
                <a:gd name="connsiteY18" fmla="*/ 3476785 h 6832673"/>
                <a:gd name="connsiteX19" fmla="*/ 238991 w 6015842"/>
                <a:gd name="connsiteY19" fmla="*/ 4205577 h 6832673"/>
                <a:gd name="connsiteX20" fmla="*/ 279770 w 6015842"/>
                <a:gd name="connsiteY20" fmla="*/ 4561593 h 6832673"/>
                <a:gd name="connsiteX21" fmla="*/ 400346 w 6015842"/>
                <a:gd name="connsiteY21" fmla="*/ 4894912 h 6832673"/>
                <a:gd name="connsiteX22" fmla="*/ 484398 w 6015842"/>
                <a:gd name="connsiteY22" fmla="*/ 5051706 h 6832673"/>
                <a:gd name="connsiteX23" fmla="*/ 580920 w 6015842"/>
                <a:gd name="connsiteY23" fmla="*/ 5203606 h 6832673"/>
                <a:gd name="connsiteX24" fmla="*/ 803883 w 6015842"/>
                <a:gd name="connsiteY24" fmla="*/ 5497171 h 6832673"/>
                <a:gd name="connsiteX25" fmla="*/ 1045184 w 6015842"/>
                <a:gd name="connsiteY25" fmla="*/ 5792959 h 6832673"/>
                <a:gd name="connsiteX26" fmla="*/ 1165173 w 6015842"/>
                <a:gd name="connsiteY26" fmla="*/ 5947381 h 6832673"/>
                <a:gd name="connsiteX27" fmla="*/ 1222822 w 6015842"/>
                <a:gd name="connsiteY27" fmla="*/ 6023035 h 6832673"/>
                <a:gd name="connsiteX28" fmla="*/ 1279296 w 6015842"/>
                <a:gd name="connsiteY28" fmla="*/ 6095720 h 6832673"/>
                <a:gd name="connsiteX29" fmla="*/ 1764538 w 6015842"/>
                <a:gd name="connsiteY29" fmla="*/ 6631821 h 6832673"/>
                <a:gd name="connsiteX30" fmla="*/ 1979400 w 6015842"/>
                <a:gd name="connsiteY30" fmla="*/ 6832673 h 6832673"/>
                <a:gd name="connsiteX31" fmla="*/ 1213789 w 6015842"/>
                <a:gd name="connsiteY31" fmla="*/ 6832673 h 6832673"/>
                <a:gd name="connsiteX32" fmla="*/ 1117208 w 6015842"/>
                <a:gd name="connsiteY32" fmla="*/ 6706732 h 6832673"/>
                <a:gd name="connsiteX33" fmla="*/ 894535 w 6015842"/>
                <a:gd name="connsiteY33" fmla="*/ 6375343 h 6832673"/>
                <a:gd name="connsiteX34" fmla="*/ 842461 w 6015842"/>
                <a:gd name="connsiteY34" fmla="*/ 6291085 h 6832673"/>
                <a:gd name="connsiteX35" fmla="*/ 792736 w 6015842"/>
                <a:gd name="connsiteY35" fmla="*/ 6209052 h 6832673"/>
                <a:gd name="connsiteX36" fmla="*/ 694454 w 6015842"/>
                <a:gd name="connsiteY36" fmla="*/ 6050330 h 6832673"/>
                <a:gd name="connsiteX37" fmla="*/ 490706 w 6015842"/>
                <a:gd name="connsiteY37" fmla="*/ 5724130 h 6832673"/>
                <a:gd name="connsiteX38" fmla="*/ 292239 w 6015842"/>
                <a:gd name="connsiteY38" fmla="*/ 5381020 h 6832673"/>
                <a:gd name="connsiteX39" fmla="*/ 202759 w 6015842"/>
                <a:gd name="connsiteY39" fmla="*/ 5199305 h 6832673"/>
                <a:gd name="connsiteX40" fmla="*/ 126628 w 6015842"/>
                <a:gd name="connsiteY40" fmla="*/ 5010171 h 6832673"/>
                <a:gd name="connsiteX41" fmla="*/ 67953 w 6015842"/>
                <a:gd name="connsiteY41" fmla="*/ 4812881 h 6832673"/>
                <a:gd name="connsiteX42" fmla="*/ 46243 w 6015842"/>
                <a:gd name="connsiteY42" fmla="*/ 4712306 h 6832673"/>
                <a:gd name="connsiteX43" fmla="*/ 36709 w 6015842"/>
                <a:gd name="connsiteY43" fmla="*/ 4661870 h 6832673"/>
                <a:gd name="connsiteX44" fmla="*/ 28789 w 6015842"/>
                <a:gd name="connsiteY44" fmla="*/ 4611286 h 6832673"/>
                <a:gd name="connsiteX45" fmla="*/ 38 w 6015842"/>
                <a:gd name="connsiteY45" fmla="*/ 4205577 h 6832673"/>
                <a:gd name="connsiteX46" fmla="*/ 81448 w 6015842"/>
                <a:gd name="connsiteY46" fmla="*/ 3416115 h 6832673"/>
                <a:gd name="connsiteX47" fmla="*/ 326122 w 6015842"/>
                <a:gd name="connsiteY47" fmla="*/ 2659581 h 6832673"/>
                <a:gd name="connsiteX48" fmla="*/ 1243505 w 6015842"/>
                <a:gd name="connsiteY48" fmla="*/ 1374811 h 6832673"/>
                <a:gd name="connsiteX49" fmla="*/ 1851817 w 6015842"/>
                <a:gd name="connsiteY49" fmla="*/ 871494 h 6832673"/>
                <a:gd name="connsiteX50" fmla="*/ 4040976 w 6015842"/>
                <a:gd name="connsiteY50" fmla="*/ 31151 h 6832673"/>
                <a:gd name="connsiteX51" fmla="*/ 4633062 w 6015842"/>
                <a:gd name="connsiteY51" fmla="*/ 499 h 6832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6015842" h="6832673">
                  <a:moveTo>
                    <a:pt x="6015842" y="6607627"/>
                  </a:moveTo>
                  <a:lnTo>
                    <a:pt x="6015842" y="6832673"/>
                  </a:lnTo>
                  <a:lnTo>
                    <a:pt x="5735634" y="6832673"/>
                  </a:lnTo>
                  <a:lnTo>
                    <a:pt x="5818530" y="6767255"/>
                  </a:lnTo>
                  <a:close/>
                  <a:moveTo>
                    <a:pt x="4633062" y="499"/>
                  </a:moveTo>
                  <a:cubicBezTo>
                    <a:pt x="4698976" y="1486"/>
                    <a:pt x="4764884" y="3940"/>
                    <a:pt x="4830740" y="7861"/>
                  </a:cubicBezTo>
                  <a:cubicBezTo>
                    <a:pt x="5095128" y="23382"/>
                    <a:pt x="5357448" y="64564"/>
                    <a:pt x="5614049" y="130835"/>
                  </a:cubicBezTo>
                  <a:cubicBezTo>
                    <a:pt x="5710834" y="155913"/>
                    <a:pt x="5806471" y="185048"/>
                    <a:pt x="5900717" y="218147"/>
                  </a:cubicBezTo>
                  <a:lnTo>
                    <a:pt x="6015842" y="264101"/>
                  </a:lnTo>
                  <a:lnTo>
                    <a:pt x="6015842" y="662291"/>
                  </a:lnTo>
                  <a:lnTo>
                    <a:pt x="5865183" y="601873"/>
                  </a:lnTo>
                  <a:cubicBezTo>
                    <a:pt x="5753061" y="560521"/>
                    <a:pt x="5638663" y="525479"/>
                    <a:pt x="5522516" y="496937"/>
                  </a:cubicBezTo>
                  <a:cubicBezTo>
                    <a:pt x="5288740" y="439663"/>
                    <a:pt x="5050052" y="405286"/>
                    <a:pt x="4809762" y="394287"/>
                  </a:cubicBezTo>
                  <a:cubicBezTo>
                    <a:pt x="4568594" y="381810"/>
                    <a:pt x="4326810" y="390696"/>
                    <a:pt x="4087181" y="420838"/>
                  </a:cubicBezTo>
                  <a:cubicBezTo>
                    <a:pt x="3847216" y="451509"/>
                    <a:pt x="3610112" y="501913"/>
                    <a:pt x="3378242" y="571551"/>
                  </a:cubicBezTo>
                  <a:cubicBezTo>
                    <a:pt x="2679220" y="784970"/>
                    <a:pt x="2034383" y="1149380"/>
                    <a:pt x="1488325" y="1639596"/>
                  </a:cubicBezTo>
                  <a:cubicBezTo>
                    <a:pt x="1308517" y="1804150"/>
                    <a:pt x="1142887" y="1983894"/>
                    <a:pt x="993256" y="2176884"/>
                  </a:cubicBezTo>
                  <a:cubicBezTo>
                    <a:pt x="843445" y="2369563"/>
                    <a:pt x="712290" y="2576362"/>
                    <a:pt x="601602" y="2794422"/>
                  </a:cubicBezTo>
                  <a:cubicBezTo>
                    <a:pt x="489834" y="3011933"/>
                    <a:pt x="400757" y="3240628"/>
                    <a:pt x="335805" y="3476785"/>
                  </a:cubicBezTo>
                  <a:cubicBezTo>
                    <a:pt x="271624" y="3714276"/>
                    <a:pt x="239065" y="3959377"/>
                    <a:pt x="238991" y="4205577"/>
                  </a:cubicBezTo>
                  <a:cubicBezTo>
                    <a:pt x="239262" y="4325420"/>
                    <a:pt x="252943" y="4444849"/>
                    <a:pt x="279770" y="4561593"/>
                  </a:cubicBezTo>
                  <a:cubicBezTo>
                    <a:pt x="307988" y="4676763"/>
                    <a:pt x="348413" y="4788524"/>
                    <a:pt x="400346" y="4894912"/>
                  </a:cubicBezTo>
                  <a:cubicBezTo>
                    <a:pt x="426018" y="4948165"/>
                    <a:pt x="454327" y="5000381"/>
                    <a:pt x="484398" y="5051706"/>
                  </a:cubicBezTo>
                  <a:cubicBezTo>
                    <a:pt x="514468" y="5103033"/>
                    <a:pt x="547181" y="5153617"/>
                    <a:pt x="580920" y="5203606"/>
                  </a:cubicBezTo>
                  <a:cubicBezTo>
                    <a:pt x="649275" y="5303291"/>
                    <a:pt x="725259" y="5400008"/>
                    <a:pt x="803883" y="5497171"/>
                  </a:cubicBezTo>
                  <a:cubicBezTo>
                    <a:pt x="882508" y="5594333"/>
                    <a:pt x="965240" y="5691644"/>
                    <a:pt x="1045184" y="5792959"/>
                  </a:cubicBezTo>
                  <a:cubicBezTo>
                    <a:pt x="1085571" y="5843395"/>
                    <a:pt x="1125568" y="5894870"/>
                    <a:pt x="1165173" y="5947381"/>
                  </a:cubicBezTo>
                  <a:lnTo>
                    <a:pt x="1222822" y="6023035"/>
                  </a:lnTo>
                  <a:cubicBezTo>
                    <a:pt x="1241744" y="6047215"/>
                    <a:pt x="1259787" y="6072135"/>
                    <a:pt x="1279296" y="6095720"/>
                  </a:cubicBezTo>
                  <a:cubicBezTo>
                    <a:pt x="1430649" y="6283772"/>
                    <a:pt x="1592663" y="6462773"/>
                    <a:pt x="1764538" y="6631821"/>
                  </a:cubicBezTo>
                  <a:lnTo>
                    <a:pt x="1979400" y="6832673"/>
                  </a:lnTo>
                  <a:lnTo>
                    <a:pt x="1213789" y="6832673"/>
                  </a:lnTo>
                  <a:lnTo>
                    <a:pt x="1117208" y="6706732"/>
                  </a:lnTo>
                  <a:cubicBezTo>
                    <a:pt x="1038730" y="6598297"/>
                    <a:pt x="964066" y="6487930"/>
                    <a:pt x="894535" y="6375343"/>
                  </a:cubicBezTo>
                  <a:cubicBezTo>
                    <a:pt x="876640" y="6347454"/>
                    <a:pt x="859771" y="6319121"/>
                    <a:pt x="842461" y="6291085"/>
                  </a:cubicBezTo>
                  <a:lnTo>
                    <a:pt x="792736" y="6209052"/>
                  </a:lnTo>
                  <a:cubicBezTo>
                    <a:pt x="760903" y="6156245"/>
                    <a:pt x="727753" y="6103584"/>
                    <a:pt x="694454" y="6050330"/>
                  </a:cubicBezTo>
                  <a:lnTo>
                    <a:pt x="490706" y="5724130"/>
                  </a:lnTo>
                  <a:cubicBezTo>
                    <a:pt x="422643" y="5613617"/>
                    <a:pt x="355167" y="5499692"/>
                    <a:pt x="292239" y="5381020"/>
                  </a:cubicBezTo>
                  <a:cubicBezTo>
                    <a:pt x="260847" y="5321686"/>
                    <a:pt x="230631" y="5261310"/>
                    <a:pt x="202759" y="5199305"/>
                  </a:cubicBezTo>
                  <a:cubicBezTo>
                    <a:pt x="174889" y="5137299"/>
                    <a:pt x="149511" y="5074254"/>
                    <a:pt x="126628" y="5010171"/>
                  </a:cubicBezTo>
                  <a:cubicBezTo>
                    <a:pt x="103745" y="4946089"/>
                    <a:pt x="84529" y="4879485"/>
                    <a:pt x="67953" y="4812881"/>
                  </a:cubicBezTo>
                  <a:cubicBezTo>
                    <a:pt x="60179" y="4779355"/>
                    <a:pt x="52551" y="4745979"/>
                    <a:pt x="46243" y="4712306"/>
                  </a:cubicBezTo>
                  <a:lnTo>
                    <a:pt x="36709" y="4661870"/>
                  </a:lnTo>
                  <a:lnTo>
                    <a:pt x="28789" y="4611286"/>
                  </a:lnTo>
                  <a:cubicBezTo>
                    <a:pt x="8927" y="4476995"/>
                    <a:pt x="-684" y="4341352"/>
                    <a:pt x="38" y="4205577"/>
                  </a:cubicBezTo>
                  <a:cubicBezTo>
                    <a:pt x="735" y="3940316"/>
                    <a:pt x="28012" y="3675812"/>
                    <a:pt x="81448" y="3416115"/>
                  </a:cubicBezTo>
                  <a:cubicBezTo>
                    <a:pt x="134458" y="3155392"/>
                    <a:pt x="216542" y="2901597"/>
                    <a:pt x="326122" y="2659581"/>
                  </a:cubicBezTo>
                  <a:cubicBezTo>
                    <a:pt x="546153" y="2175993"/>
                    <a:pt x="866666" y="1743286"/>
                    <a:pt x="1243505" y="1374811"/>
                  </a:cubicBezTo>
                  <a:cubicBezTo>
                    <a:pt x="1432510" y="1190706"/>
                    <a:pt x="1635952" y="1022387"/>
                    <a:pt x="1851817" y="871494"/>
                  </a:cubicBezTo>
                  <a:cubicBezTo>
                    <a:pt x="2502124" y="413640"/>
                    <a:pt x="3254043" y="125004"/>
                    <a:pt x="4040976" y="31151"/>
                  </a:cubicBezTo>
                  <a:cubicBezTo>
                    <a:pt x="4237529" y="7767"/>
                    <a:pt x="4435320" y="-2463"/>
                    <a:pt x="4633062" y="49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4A545AB-98A3-4EA5-8D41-F52106038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97958" y="32887"/>
              <a:ext cx="5994043" cy="6812451"/>
            </a:xfrm>
            <a:custGeom>
              <a:avLst/>
              <a:gdLst>
                <a:gd name="connsiteX0" fmla="*/ 5994043 w 5994043"/>
                <a:gd name="connsiteY0" fmla="*/ 6088971 h 6812451"/>
                <a:gd name="connsiteX1" fmla="*/ 5994043 w 5994043"/>
                <a:gd name="connsiteY1" fmla="*/ 6812451 h 6812451"/>
                <a:gd name="connsiteX2" fmla="*/ 4989355 w 5994043"/>
                <a:gd name="connsiteY2" fmla="*/ 6812451 h 6812451"/>
                <a:gd name="connsiteX3" fmla="*/ 5129829 w 5994043"/>
                <a:gd name="connsiteY3" fmla="*/ 6731039 h 6812451"/>
                <a:gd name="connsiteX4" fmla="*/ 5840791 w 5994043"/>
                <a:gd name="connsiteY4" fmla="*/ 6209052 h 6812451"/>
                <a:gd name="connsiteX5" fmla="*/ 4646021 w 5994043"/>
                <a:gd name="connsiteY5" fmla="*/ 0 h 6812451"/>
                <a:gd name="connsiteX6" fmla="*/ 5834943 w 5994043"/>
                <a:gd name="connsiteY6" fmla="*/ 187955 h 6812451"/>
                <a:gd name="connsiteX7" fmla="*/ 5994043 w 5994043"/>
                <a:gd name="connsiteY7" fmla="*/ 246737 h 6812451"/>
                <a:gd name="connsiteX8" fmla="*/ 5994043 w 5994043"/>
                <a:gd name="connsiteY8" fmla="*/ 1234190 h 6812451"/>
                <a:gd name="connsiteX9" fmla="*/ 5813213 w 5994043"/>
                <a:gd name="connsiteY9" fmla="*/ 1136134 h 6812451"/>
                <a:gd name="connsiteX10" fmla="*/ 4645435 w 5994043"/>
                <a:gd name="connsiteY10" fmla="*/ 890335 h 6812451"/>
                <a:gd name="connsiteX11" fmla="*/ 3262616 w 5994043"/>
                <a:gd name="connsiteY11" fmla="*/ 1158830 h 6812451"/>
                <a:gd name="connsiteX12" fmla="*/ 2030445 w 5994043"/>
                <a:gd name="connsiteY12" fmla="*/ 1900528 h 6812451"/>
                <a:gd name="connsiteX13" fmla="*/ 1183473 w 5994043"/>
                <a:gd name="connsiteY13" fmla="*/ 2961898 h 6812451"/>
                <a:gd name="connsiteX14" fmla="*/ 880124 w 5994043"/>
                <a:gd name="connsiteY14" fmla="*/ 4180805 h 6812451"/>
                <a:gd name="connsiteX15" fmla="*/ 1381647 w 5994043"/>
                <a:gd name="connsiteY15" fmla="*/ 5288309 h 6812451"/>
                <a:gd name="connsiteX16" fmla="*/ 1651257 w 5994043"/>
                <a:gd name="connsiteY16" fmla="*/ 5671767 h 6812451"/>
                <a:gd name="connsiteX17" fmla="*/ 2679827 w 5994043"/>
                <a:gd name="connsiteY17" fmla="*/ 6733581 h 6812451"/>
                <a:gd name="connsiteX18" fmla="*/ 2818128 w 5994043"/>
                <a:gd name="connsiteY18" fmla="*/ 6812451 h 6812451"/>
                <a:gd name="connsiteX19" fmla="*/ 1420330 w 5994043"/>
                <a:gd name="connsiteY19" fmla="*/ 6812451 h 6812451"/>
                <a:gd name="connsiteX20" fmla="*/ 1286880 w 5994043"/>
                <a:gd name="connsiteY20" fmla="*/ 6661555 h 6812451"/>
                <a:gd name="connsiteX21" fmla="*/ 922515 w 5994043"/>
                <a:gd name="connsiteY21" fmla="*/ 6171671 h 6812451"/>
                <a:gd name="connsiteX22" fmla="*/ 0 w 5994043"/>
                <a:gd name="connsiteY22" fmla="*/ 4180805 h 6812451"/>
                <a:gd name="connsiteX23" fmla="*/ 4645435 w 5994043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94043" h="6812451">
                  <a:moveTo>
                    <a:pt x="5994043" y="6088971"/>
                  </a:moveTo>
                  <a:lnTo>
                    <a:pt x="5994043" y="6812451"/>
                  </a:lnTo>
                  <a:lnTo>
                    <a:pt x="4989355" y="6812451"/>
                  </a:lnTo>
                  <a:lnTo>
                    <a:pt x="5129829" y="6731039"/>
                  </a:lnTo>
                  <a:cubicBezTo>
                    <a:pt x="5358317" y="6586623"/>
                    <a:pt x="5590395" y="6406975"/>
                    <a:pt x="5840791" y="6209052"/>
                  </a:cubicBezTo>
                  <a:close/>
                  <a:moveTo>
                    <a:pt x="4646021" y="0"/>
                  </a:moveTo>
                  <a:cubicBezTo>
                    <a:pt x="5075935" y="0"/>
                    <a:pt x="5473199" y="65804"/>
                    <a:pt x="5834943" y="187955"/>
                  </a:cubicBezTo>
                  <a:lnTo>
                    <a:pt x="5994043" y="246737"/>
                  </a:lnTo>
                  <a:lnTo>
                    <a:pt x="5994043" y="1234190"/>
                  </a:lnTo>
                  <a:lnTo>
                    <a:pt x="5813213" y="1136134"/>
                  </a:lnTo>
                  <a:cubicBezTo>
                    <a:pt x="5466151" y="973109"/>
                    <a:pt x="5073323" y="890335"/>
                    <a:pt x="4645435" y="890335"/>
                  </a:cubicBezTo>
                  <a:cubicBezTo>
                    <a:pt x="4193787" y="890335"/>
                    <a:pt x="3715146" y="983493"/>
                    <a:pt x="3262616" y="1158830"/>
                  </a:cubicBezTo>
                  <a:cubicBezTo>
                    <a:pt x="2813519" y="1334122"/>
                    <a:pt x="2396942" y="1584891"/>
                    <a:pt x="2030445" y="1900528"/>
                  </a:cubicBezTo>
                  <a:cubicBezTo>
                    <a:pt x="1672528" y="2210706"/>
                    <a:pt x="1379593" y="2577698"/>
                    <a:pt x="1183473" y="2961898"/>
                  </a:cubicBezTo>
                  <a:cubicBezTo>
                    <a:pt x="982804" y="3356334"/>
                    <a:pt x="880124" y="3766345"/>
                    <a:pt x="880124" y="4180805"/>
                  </a:cubicBezTo>
                  <a:cubicBezTo>
                    <a:pt x="880124" y="4577020"/>
                    <a:pt x="1033705" y="4806798"/>
                    <a:pt x="1381647" y="5288309"/>
                  </a:cubicBezTo>
                  <a:cubicBezTo>
                    <a:pt x="1468632" y="5408909"/>
                    <a:pt x="1558551" y="5533662"/>
                    <a:pt x="1651257" y="5671767"/>
                  </a:cubicBezTo>
                  <a:cubicBezTo>
                    <a:pt x="1979104" y="6160396"/>
                    <a:pt x="2315457" y="6507809"/>
                    <a:pt x="2679827" y="6733581"/>
                  </a:cubicBezTo>
                  <a:lnTo>
                    <a:pt x="2818128" y="6812451"/>
                  </a:lnTo>
                  <a:lnTo>
                    <a:pt x="1420330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4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85B985B-4E1C-4D7F-A82E-CE87F95E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8976" y="32887"/>
              <a:ext cx="6013025" cy="6812451"/>
            </a:xfrm>
            <a:custGeom>
              <a:avLst/>
              <a:gdLst>
                <a:gd name="connsiteX0" fmla="*/ 6013025 w 6013025"/>
                <a:gd name="connsiteY0" fmla="*/ 6261711 h 6812451"/>
                <a:gd name="connsiteX1" fmla="*/ 6013025 w 6013025"/>
                <a:gd name="connsiteY1" fmla="*/ 6812451 h 6812451"/>
                <a:gd name="connsiteX2" fmla="*/ 5273640 w 6013025"/>
                <a:gd name="connsiteY2" fmla="*/ 6812451 h 6812451"/>
                <a:gd name="connsiteX3" fmla="*/ 5321464 w 6013025"/>
                <a:gd name="connsiteY3" fmla="*/ 6781445 h 6812451"/>
                <a:gd name="connsiteX4" fmla="*/ 5931296 w 6013025"/>
                <a:gd name="connsiteY4" fmla="*/ 6325796 h 6812451"/>
                <a:gd name="connsiteX5" fmla="*/ 4646022 w 6013025"/>
                <a:gd name="connsiteY5" fmla="*/ 0 h 6812451"/>
                <a:gd name="connsiteX6" fmla="*/ 6012842 w 6013025"/>
                <a:gd name="connsiteY6" fmla="*/ 253682 h 6812451"/>
                <a:gd name="connsiteX7" fmla="*/ 6013025 w 6013025"/>
                <a:gd name="connsiteY7" fmla="*/ 253762 h 6812451"/>
                <a:gd name="connsiteX8" fmla="*/ 6013025 w 6013025"/>
                <a:gd name="connsiteY8" fmla="*/ 1076411 h 6812451"/>
                <a:gd name="connsiteX9" fmla="*/ 5874968 w 6013025"/>
                <a:gd name="connsiteY9" fmla="*/ 1001590 h 6812451"/>
                <a:gd name="connsiteX10" fmla="*/ 4645435 w 6013025"/>
                <a:gd name="connsiteY10" fmla="*/ 741995 h 6812451"/>
                <a:gd name="connsiteX11" fmla="*/ 3209956 w 6013025"/>
                <a:gd name="connsiteY11" fmla="*/ 1021170 h 6812451"/>
                <a:gd name="connsiteX12" fmla="*/ 1935097 w 6013025"/>
                <a:gd name="connsiteY12" fmla="*/ 1787938 h 6812451"/>
                <a:gd name="connsiteX13" fmla="*/ 1053214 w 6013025"/>
                <a:gd name="connsiteY13" fmla="*/ 2893811 h 6812451"/>
                <a:gd name="connsiteX14" fmla="*/ 733436 w 6013025"/>
                <a:gd name="connsiteY14" fmla="*/ 4180805 h 6812451"/>
                <a:gd name="connsiteX15" fmla="*/ 1262683 w 6013025"/>
                <a:gd name="connsiteY15" fmla="*/ 5375977 h 6812451"/>
                <a:gd name="connsiteX16" fmla="*/ 1529361 w 6013025"/>
                <a:gd name="connsiteY16" fmla="*/ 5755283 h 6812451"/>
                <a:gd name="connsiteX17" fmla="*/ 2477042 w 6013025"/>
                <a:gd name="connsiteY17" fmla="*/ 6776885 h 6812451"/>
                <a:gd name="connsiteX18" fmla="*/ 2533056 w 6013025"/>
                <a:gd name="connsiteY18" fmla="*/ 6812451 h 6812451"/>
                <a:gd name="connsiteX19" fmla="*/ 1420329 w 6013025"/>
                <a:gd name="connsiteY19" fmla="*/ 6812451 h 6812451"/>
                <a:gd name="connsiteX20" fmla="*/ 1286880 w 6013025"/>
                <a:gd name="connsiteY20" fmla="*/ 6661555 h 6812451"/>
                <a:gd name="connsiteX21" fmla="*/ 922515 w 6013025"/>
                <a:gd name="connsiteY21" fmla="*/ 6171671 h 6812451"/>
                <a:gd name="connsiteX22" fmla="*/ 0 w 6013025"/>
                <a:gd name="connsiteY22" fmla="*/ 4180805 h 6812451"/>
                <a:gd name="connsiteX23" fmla="*/ 4645435 w 6013025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013025" h="6812451">
                  <a:moveTo>
                    <a:pt x="6013025" y="6261711"/>
                  </a:moveTo>
                  <a:lnTo>
                    <a:pt x="6013025" y="6812451"/>
                  </a:lnTo>
                  <a:lnTo>
                    <a:pt x="5273640" y="6812451"/>
                  </a:lnTo>
                  <a:lnTo>
                    <a:pt x="5321464" y="6781445"/>
                  </a:lnTo>
                  <a:cubicBezTo>
                    <a:pt x="5513938" y="6651587"/>
                    <a:pt x="5713420" y="6497963"/>
                    <a:pt x="5931296" y="6325796"/>
                  </a:cubicBezTo>
                  <a:close/>
                  <a:moveTo>
                    <a:pt x="4646022" y="0"/>
                  </a:moveTo>
                  <a:cubicBezTo>
                    <a:pt x="5147587" y="0"/>
                    <a:pt x="5604713" y="89566"/>
                    <a:pt x="6012842" y="253682"/>
                  </a:cubicBezTo>
                  <a:lnTo>
                    <a:pt x="6013025" y="253762"/>
                  </a:lnTo>
                  <a:lnTo>
                    <a:pt x="6013025" y="1076411"/>
                  </a:lnTo>
                  <a:lnTo>
                    <a:pt x="5874968" y="1001590"/>
                  </a:lnTo>
                  <a:cubicBezTo>
                    <a:pt x="5508543" y="829367"/>
                    <a:pt x="5094739" y="741995"/>
                    <a:pt x="4645435" y="741995"/>
                  </a:cubicBezTo>
                  <a:cubicBezTo>
                    <a:pt x="4168703" y="741995"/>
                    <a:pt x="3685809" y="835895"/>
                    <a:pt x="3209956" y="1021170"/>
                  </a:cubicBezTo>
                  <a:cubicBezTo>
                    <a:pt x="2745309" y="1202264"/>
                    <a:pt x="2314283" y="1461517"/>
                    <a:pt x="1935097" y="1787938"/>
                  </a:cubicBezTo>
                  <a:cubicBezTo>
                    <a:pt x="1557525" y="2115028"/>
                    <a:pt x="1260777" y="2487212"/>
                    <a:pt x="1053214" y="2893811"/>
                  </a:cubicBezTo>
                  <a:cubicBezTo>
                    <a:pt x="840958" y="3309458"/>
                    <a:pt x="733436" y="3742460"/>
                    <a:pt x="733436" y="4180805"/>
                  </a:cubicBezTo>
                  <a:cubicBezTo>
                    <a:pt x="733436" y="4622561"/>
                    <a:pt x="905208" y="4880374"/>
                    <a:pt x="1262683" y="5375977"/>
                  </a:cubicBezTo>
                  <a:cubicBezTo>
                    <a:pt x="1348936" y="5495539"/>
                    <a:pt x="1438122" y="5619106"/>
                    <a:pt x="1529361" y="5755283"/>
                  </a:cubicBezTo>
                  <a:cubicBezTo>
                    <a:pt x="1828942" y="6201779"/>
                    <a:pt x="2138082" y="6538284"/>
                    <a:pt x="2477042" y="6776885"/>
                  </a:cubicBezTo>
                  <a:lnTo>
                    <a:pt x="2533056" y="6812451"/>
                  </a:lnTo>
                  <a:lnTo>
                    <a:pt x="1420329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5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18" name="Freeform: Shape 17">
              <a:extLst>
                <a:ext uri="{FF2B5EF4-FFF2-40B4-BE49-F238E27FC236}">
                  <a16:creationId xmlns:a16="http://schemas.microsoft.com/office/drawing/2014/main" id="{A13BF9A0-E8BD-4AE9-9312-413ACFE3A1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5112" y="-12663"/>
              <a:ext cx="6156889" cy="6858000"/>
            </a:xfrm>
            <a:custGeom>
              <a:avLst/>
              <a:gdLst>
                <a:gd name="connsiteX0" fmla="*/ 2697511 w 6156889"/>
                <a:gd name="connsiteY0" fmla="*/ 0 h 6858000"/>
                <a:gd name="connsiteX1" fmla="*/ 6012777 w 6156889"/>
                <a:gd name="connsiteY1" fmla="*/ 0 h 6858000"/>
                <a:gd name="connsiteX2" fmla="*/ 6130331 w 6156889"/>
                <a:gd name="connsiteY2" fmla="*/ 54136 h 6858000"/>
                <a:gd name="connsiteX3" fmla="*/ 6156889 w 6156889"/>
                <a:gd name="connsiteY3" fmla="*/ 68258 h 6858000"/>
                <a:gd name="connsiteX4" fmla="*/ 6156889 w 6156889"/>
                <a:gd name="connsiteY4" fmla="*/ 430986 h 6858000"/>
                <a:gd name="connsiteX5" fmla="*/ 5996798 w 6156889"/>
                <a:gd name="connsiteY5" fmla="*/ 361212 h 6858000"/>
                <a:gd name="connsiteX6" fmla="*/ 5637513 w 6156889"/>
                <a:gd name="connsiteY6" fmla="*/ 243549 h 6858000"/>
                <a:gd name="connsiteX7" fmla="*/ 5269544 w 6156889"/>
                <a:gd name="connsiteY7" fmla="*/ 169380 h 6858000"/>
                <a:gd name="connsiteX8" fmla="*/ 4898545 w 6156889"/>
                <a:gd name="connsiteY8" fmla="*/ 136002 h 6858000"/>
                <a:gd name="connsiteX9" fmla="*/ 4736575 w 6156889"/>
                <a:gd name="connsiteY9" fmla="*/ 132591 h 6858000"/>
                <a:gd name="connsiteX10" fmla="*/ 4152501 w 6156889"/>
                <a:gd name="connsiteY10" fmla="*/ 177093 h 6858000"/>
                <a:gd name="connsiteX11" fmla="*/ 3785688 w 6156889"/>
                <a:gd name="connsiteY11" fmla="*/ 251263 h 6858000"/>
                <a:gd name="connsiteX12" fmla="*/ 3424793 w 6156889"/>
                <a:gd name="connsiteY12" fmla="*/ 356583 h 6858000"/>
                <a:gd name="connsiteX13" fmla="*/ 3073425 w 6156889"/>
                <a:gd name="connsiteY13" fmla="*/ 490979 h 6858000"/>
                <a:gd name="connsiteX14" fmla="*/ 2732162 w 6156889"/>
                <a:gd name="connsiteY14" fmla="*/ 653411 h 6858000"/>
                <a:gd name="connsiteX15" fmla="*/ 2083562 w 6156889"/>
                <a:gd name="connsiteY15" fmla="*/ 1054373 h 6858000"/>
                <a:gd name="connsiteX16" fmla="*/ 1930543 w 6156889"/>
                <a:gd name="connsiteY16" fmla="*/ 1169336 h 6858000"/>
                <a:gd name="connsiteX17" fmla="*/ 1867890 w 6156889"/>
                <a:gd name="connsiteY17" fmla="*/ 1218733 h 6858000"/>
                <a:gd name="connsiteX18" fmla="*/ 1855187 w 6156889"/>
                <a:gd name="connsiteY18" fmla="*/ 1228968 h 6858000"/>
                <a:gd name="connsiteX19" fmla="*/ 1781565 w 6156889"/>
                <a:gd name="connsiteY19" fmla="*/ 1289343 h 6858000"/>
                <a:gd name="connsiteX20" fmla="*/ 1495015 w 6156889"/>
                <a:gd name="connsiteY20" fmla="*/ 1547751 h 6858000"/>
                <a:gd name="connsiteX21" fmla="*/ 984708 w 6156889"/>
                <a:gd name="connsiteY21" fmla="*/ 2132951 h 6858000"/>
                <a:gd name="connsiteX22" fmla="*/ 767305 w 6156889"/>
                <a:gd name="connsiteY22" fmla="*/ 2459299 h 6858000"/>
                <a:gd name="connsiteX23" fmla="*/ 582382 w 6156889"/>
                <a:gd name="connsiteY23" fmla="*/ 2806859 h 6858000"/>
                <a:gd name="connsiteX24" fmla="*/ 541818 w 6156889"/>
                <a:gd name="connsiteY24" fmla="*/ 2895863 h 6858000"/>
                <a:gd name="connsiteX25" fmla="*/ 521896 w 6156889"/>
                <a:gd name="connsiteY25" fmla="*/ 2940364 h 6858000"/>
                <a:gd name="connsiteX26" fmla="*/ 503130 w 6156889"/>
                <a:gd name="connsiteY26" fmla="*/ 2985756 h 6858000"/>
                <a:gd name="connsiteX27" fmla="*/ 500243 w 6156889"/>
                <a:gd name="connsiteY27" fmla="*/ 2992728 h 6858000"/>
                <a:gd name="connsiteX28" fmla="*/ 467329 w 6156889"/>
                <a:gd name="connsiteY28" fmla="*/ 3077133 h 6858000"/>
                <a:gd name="connsiteX29" fmla="*/ 454626 w 6156889"/>
                <a:gd name="connsiteY29" fmla="*/ 3111399 h 6858000"/>
                <a:gd name="connsiteX30" fmla="*/ 433548 w 6156889"/>
                <a:gd name="connsiteY30" fmla="*/ 3170735 h 6858000"/>
                <a:gd name="connsiteX31" fmla="*/ 433548 w 6156889"/>
                <a:gd name="connsiteY31" fmla="*/ 3171477 h 6858000"/>
                <a:gd name="connsiteX32" fmla="*/ 323692 w 6156889"/>
                <a:gd name="connsiteY32" fmla="*/ 3552414 h 6858000"/>
                <a:gd name="connsiteX33" fmla="*/ 234768 w 6156889"/>
                <a:gd name="connsiteY33" fmla="*/ 4341877 h 6858000"/>
                <a:gd name="connsiteX34" fmla="*/ 273600 w 6156889"/>
                <a:gd name="connsiteY34" fmla="*/ 4733940 h 6858000"/>
                <a:gd name="connsiteX35" fmla="*/ 386489 w 6156889"/>
                <a:gd name="connsiteY35" fmla="*/ 5105974 h 6858000"/>
                <a:gd name="connsiteX36" fmla="*/ 413628 w 6156889"/>
                <a:gd name="connsiteY36" fmla="*/ 5168870 h 6858000"/>
                <a:gd name="connsiteX37" fmla="*/ 425176 w 6156889"/>
                <a:gd name="connsiteY37" fmla="*/ 5194384 h 6858000"/>
                <a:gd name="connsiteX38" fmla="*/ 435570 w 6156889"/>
                <a:gd name="connsiteY38" fmla="*/ 5215745 h 6858000"/>
                <a:gd name="connsiteX39" fmla="*/ 468194 w 6156889"/>
                <a:gd name="connsiteY39" fmla="*/ 5280867 h 6858000"/>
                <a:gd name="connsiteX40" fmla="*/ 564915 w 6156889"/>
                <a:gd name="connsiteY40" fmla="*/ 5450715 h 6858000"/>
                <a:gd name="connsiteX41" fmla="*/ 672174 w 6156889"/>
                <a:gd name="connsiteY41" fmla="*/ 5615521 h 6858000"/>
                <a:gd name="connsiteX42" fmla="*/ 787660 w 6156889"/>
                <a:gd name="connsiteY42" fmla="*/ 5777360 h 6858000"/>
                <a:gd name="connsiteX43" fmla="*/ 933894 w 6156889"/>
                <a:gd name="connsiteY43" fmla="*/ 5971536 h 6858000"/>
                <a:gd name="connsiteX44" fmla="*/ 1030614 w 6156889"/>
                <a:gd name="connsiteY44" fmla="*/ 6098961 h 6858000"/>
                <a:gd name="connsiteX45" fmla="*/ 1152885 w 6156889"/>
                <a:gd name="connsiteY45" fmla="*/ 6263172 h 6858000"/>
                <a:gd name="connsiteX46" fmla="*/ 1215248 w 6156889"/>
                <a:gd name="connsiteY46" fmla="*/ 6350397 h 6858000"/>
                <a:gd name="connsiteX47" fmla="*/ 1271259 w 6156889"/>
                <a:gd name="connsiteY47" fmla="*/ 6428720 h 6858000"/>
                <a:gd name="connsiteX48" fmla="*/ 1369279 w 6156889"/>
                <a:gd name="connsiteY48" fmla="*/ 6561483 h 6858000"/>
                <a:gd name="connsiteX49" fmla="*/ 1388190 w 6156889"/>
                <a:gd name="connsiteY49" fmla="*/ 6586701 h 6858000"/>
                <a:gd name="connsiteX50" fmla="*/ 1397717 w 6156889"/>
                <a:gd name="connsiteY50" fmla="*/ 6598865 h 6858000"/>
                <a:gd name="connsiteX51" fmla="*/ 1510605 w 6156889"/>
                <a:gd name="connsiteY51" fmla="*/ 6739342 h 6858000"/>
                <a:gd name="connsiteX52" fmla="*/ 1613307 w 6156889"/>
                <a:gd name="connsiteY52" fmla="*/ 6858000 h 6858000"/>
                <a:gd name="connsiteX53" fmla="*/ 916995 w 6156889"/>
                <a:gd name="connsiteY53" fmla="*/ 6858000 h 6858000"/>
                <a:gd name="connsiteX54" fmla="*/ 818055 w 6156889"/>
                <a:gd name="connsiteY54" fmla="*/ 6724213 h 6858000"/>
                <a:gd name="connsiteX55" fmla="*/ 590467 w 6156889"/>
                <a:gd name="connsiteY55" fmla="*/ 6365824 h 6858000"/>
                <a:gd name="connsiteX56" fmla="*/ 1 w 6156889"/>
                <a:gd name="connsiteY56" fmla="*/ 4123180 h 6858000"/>
                <a:gd name="connsiteX57" fmla="*/ 2644788 w 6156889"/>
                <a:gd name="connsiteY57" fmla="*/ 2137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156889" h="6858000">
                  <a:moveTo>
                    <a:pt x="2697511" y="0"/>
                  </a:moveTo>
                  <a:lnTo>
                    <a:pt x="6012777" y="0"/>
                  </a:lnTo>
                  <a:lnTo>
                    <a:pt x="6130331" y="54136"/>
                  </a:lnTo>
                  <a:lnTo>
                    <a:pt x="6156889" y="68258"/>
                  </a:lnTo>
                  <a:lnTo>
                    <a:pt x="6156889" y="430986"/>
                  </a:lnTo>
                  <a:lnTo>
                    <a:pt x="5996798" y="361212"/>
                  </a:lnTo>
                  <a:cubicBezTo>
                    <a:pt x="5879619" y="314469"/>
                    <a:pt x="5759632" y="275159"/>
                    <a:pt x="5637513" y="243549"/>
                  </a:cubicBezTo>
                  <a:cubicBezTo>
                    <a:pt x="5516267" y="211953"/>
                    <a:pt x="5393420" y="187194"/>
                    <a:pt x="5269544" y="169380"/>
                  </a:cubicBezTo>
                  <a:cubicBezTo>
                    <a:pt x="5146509" y="151850"/>
                    <a:pt x="5022677" y="140710"/>
                    <a:pt x="4898545" y="136002"/>
                  </a:cubicBezTo>
                  <a:cubicBezTo>
                    <a:pt x="4844843" y="133778"/>
                    <a:pt x="4790421" y="132591"/>
                    <a:pt x="4736575" y="132591"/>
                  </a:cubicBezTo>
                  <a:cubicBezTo>
                    <a:pt x="4541085" y="132750"/>
                    <a:pt x="4345869" y="147625"/>
                    <a:pt x="4152501" y="177093"/>
                  </a:cubicBezTo>
                  <a:cubicBezTo>
                    <a:pt x="4025611" y="197711"/>
                    <a:pt x="3902184" y="222484"/>
                    <a:pt x="3785688" y="251263"/>
                  </a:cubicBezTo>
                  <a:cubicBezTo>
                    <a:pt x="3659662" y="282414"/>
                    <a:pt x="3538548" y="318163"/>
                    <a:pt x="3424793" y="356583"/>
                  </a:cubicBezTo>
                  <a:cubicBezTo>
                    <a:pt x="3306130" y="396636"/>
                    <a:pt x="3188333" y="441582"/>
                    <a:pt x="3073425" y="490979"/>
                  </a:cubicBezTo>
                  <a:cubicBezTo>
                    <a:pt x="2958516" y="540376"/>
                    <a:pt x="2843751" y="595114"/>
                    <a:pt x="2732162" y="653411"/>
                  </a:cubicBezTo>
                  <a:cubicBezTo>
                    <a:pt x="2507123" y="771357"/>
                    <a:pt x="2290398" y="905336"/>
                    <a:pt x="2083562" y="1054373"/>
                  </a:cubicBezTo>
                  <a:cubicBezTo>
                    <a:pt x="2041265" y="1085080"/>
                    <a:pt x="1985686" y="1125874"/>
                    <a:pt x="1930543" y="1169336"/>
                  </a:cubicBezTo>
                  <a:cubicBezTo>
                    <a:pt x="1909611" y="1185209"/>
                    <a:pt x="1888390" y="1202268"/>
                    <a:pt x="1867890" y="1218733"/>
                  </a:cubicBezTo>
                  <a:lnTo>
                    <a:pt x="1855187" y="1228968"/>
                  </a:lnTo>
                  <a:cubicBezTo>
                    <a:pt x="1828481" y="1249736"/>
                    <a:pt x="1803074" y="1271097"/>
                    <a:pt x="1781565" y="1289343"/>
                  </a:cubicBezTo>
                  <a:cubicBezTo>
                    <a:pt x="1674740" y="1379238"/>
                    <a:pt x="1581630" y="1463791"/>
                    <a:pt x="1495015" y="1547751"/>
                  </a:cubicBezTo>
                  <a:cubicBezTo>
                    <a:pt x="1309115" y="1727642"/>
                    <a:pt x="1138401" y="1923407"/>
                    <a:pt x="984708" y="2132951"/>
                  </a:cubicBezTo>
                  <a:cubicBezTo>
                    <a:pt x="906322" y="2240646"/>
                    <a:pt x="833132" y="2350417"/>
                    <a:pt x="767305" y="2459299"/>
                  </a:cubicBezTo>
                  <a:cubicBezTo>
                    <a:pt x="693682" y="2584350"/>
                    <a:pt x="633197" y="2697681"/>
                    <a:pt x="582382" y="2806859"/>
                  </a:cubicBezTo>
                  <a:cubicBezTo>
                    <a:pt x="567369" y="2837564"/>
                    <a:pt x="553511" y="2868864"/>
                    <a:pt x="541818" y="2895863"/>
                  </a:cubicBezTo>
                  <a:lnTo>
                    <a:pt x="521896" y="2940364"/>
                  </a:lnTo>
                  <a:lnTo>
                    <a:pt x="503130" y="2985756"/>
                  </a:lnTo>
                  <a:lnTo>
                    <a:pt x="500243" y="2992728"/>
                  </a:lnTo>
                  <a:cubicBezTo>
                    <a:pt x="488550" y="3021655"/>
                    <a:pt x="477433" y="3049097"/>
                    <a:pt x="467329" y="3077133"/>
                  </a:cubicBezTo>
                  <a:cubicBezTo>
                    <a:pt x="463143" y="3088555"/>
                    <a:pt x="458955" y="3099978"/>
                    <a:pt x="454626" y="3111399"/>
                  </a:cubicBezTo>
                  <a:cubicBezTo>
                    <a:pt x="447119" y="3132315"/>
                    <a:pt x="439900" y="3151302"/>
                    <a:pt x="433548" y="3170735"/>
                  </a:cubicBezTo>
                  <a:lnTo>
                    <a:pt x="433548" y="3171477"/>
                  </a:lnTo>
                  <a:cubicBezTo>
                    <a:pt x="389714" y="3296142"/>
                    <a:pt x="353032" y="3423342"/>
                    <a:pt x="323692" y="3552414"/>
                  </a:cubicBezTo>
                  <a:cubicBezTo>
                    <a:pt x="264660" y="3811192"/>
                    <a:pt x="234820" y="4076083"/>
                    <a:pt x="234768" y="4341877"/>
                  </a:cubicBezTo>
                  <a:cubicBezTo>
                    <a:pt x="235675" y="4473528"/>
                    <a:pt x="248676" y="4604795"/>
                    <a:pt x="273600" y="4733940"/>
                  </a:cubicBezTo>
                  <a:cubicBezTo>
                    <a:pt x="298849" y="4861570"/>
                    <a:pt x="336674" y="4986220"/>
                    <a:pt x="386489" y="5105974"/>
                  </a:cubicBezTo>
                  <a:cubicBezTo>
                    <a:pt x="394716" y="5126742"/>
                    <a:pt x="403955" y="5147213"/>
                    <a:pt x="413628" y="5168870"/>
                  </a:cubicBezTo>
                  <a:cubicBezTo>
                    <a:pt x="417526" y="5177327"/>
                    <a:pt x="421423" y="5185781"/>
                    <a:pt x="425176" y="5194384"/>
                  </a:cubicBezTo>
                  <a:lnTo>
                    <a:pt x="435570" y="5215745"/>
                  </a:lnTo>
                  <a:cubicBezTo>
                    <a:pt x="446542" y="5238442"/>
                    <a:pt x="456936" y="5259803"/>
                    <a:pt x="468194" y="5280867"/>
                  </a:cubicBezTo>
                  <a:cubicBezTo>
                    <a:pt x="494035" y="5332043"/>
                    <a:pt x="523773" y="5383816"/>
                    <a:pt x="564915" y="5450715"/>
                  </a:cubicBezTo>
                  <a:cubicBezTo>
                    <a:pt x="597108" y="5503526"/>
                    <a:pt x="631176" y="5554998"/>
                    <a:pt x="672174" y="5615521"/>
                  </a:cubicBezTo>
                  <a:cubicBezTo>
                    <a:pt x="710284" y="5671296"/>
                    <a:pt x="750127" y="5726035"/>
                    <a:pt x="787660" y="5777360"/>
                  </a:cubicBezTo>
                  <a:cubicBezTo>
                    <a:pt x="835442" y="5842333"/>
                    <a:pt x="885534" y="5908046"/>
                    <a:pt x="933894" y="5971536"/>
                  </a:cubicBezTo>
                  <a:cubicBezTo>
                    <a:pt x="965654" y="6013219"/>
                    <a:pt x="996978" y="6054311"/>
                    <a:pt x="1030614" y="6098961"/>
                  </a:cubicBezTo>
                  <a:cubicBezTo>
                    <a:pt x="1064250" y="6143611"/>
                    <a:pt x="1108567" y="6202502"/>
                    <a:pt x="1152885" y="6263172"/>
                  </a:cubicBezTo>
                  <a:cubicBezTo>
                    <a:pt x="1173816" y="6291949"/>
                    <a:pt x="1195904" y="6322954"/>
                    <a:pt x="1215248" y="6350397"/>
                  </a:cubicBezTo>
                  <a:cubicBezTo>
                    <a:pt x="1234593" y="6377839"/>
                    <a:pt x="1252925" y="6403651"/>
                    <a:pt x="1271259" y="6428720"/>
                  </a:cubicBezTo>
                  <a:cubicBezTo>
                    <a:pt x="1302873" y="6473517"/>
                    <a:pt x="1336653" y="6518317"/>
                    <a:pt x="1369279" y="6561483"/>
                  </a:cubicBezTo>
                  <a:lnTo>
                    <a:pt x="1388190" y="6586701"/>
                  </a:lnTo>
                  <a:lnTo>
                    <a:pt x="1397717" y="6598865"/>
                  </a:lnTo>
                  <a:cubicBezTo>
                    <a:pt x="1434238" y="6645443"/>
                    <a:pt x="1472061" y="6693653"/>
                    <a:pt x="1510605" y="6739342"/>
                  </a:cubicBezTo>
                  <a:lnTo>
                    <a:pt x="1613307" y="6858000"/>
                  </a:lnTo>
                  <a:lnTo>
                    <a:pt x="916995" y="6858000"/>
                  </a:lnTo>
                  <a:lnTo>
                    <a:pt x="818055" y="6724213"/>
                  </a:lnTo>
                  <a:cubicBezTo>
                    <a:pt x="736876" y="6608833"/>
                    <a:pt x="660902" y="6489255"/>
                    <a:pt x="590467" y="6365824"/>
                  </a:cubicBezTo>
                  <a:cubicBezTo>
                    <a:pt x="203909" y="5685167"/>
                    <a:pt x="149" y="4911263"/>
                    <a:pt x="1" y="4123180"/>
                  </a:cubicBezTo>
                  <a:cubicBezTo>
                    <a:pt x="-341" y="2279490"/>
                    <a:pt x="1090234" y="697390"/>
                    <a:pt x="2644788" y="2137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19" name="Freeform: Shape 18">
              <a:extLst>
                <a:ext uri="{FF2B5EF4-FFF2-40B4-BE49-F238E27FC236}">
                  <a16:creationId xmlns:a16="http://schemas.microsoft.com/office/drawing/2014/main" id="{7E71C69F-3D46-48FF-B803-2C3641CA3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0456" y="-12663"/>
              <a:ext cx="6421544" cy="6858000"/>
            </a:xfrm>
            <a:custGeom>
              <a:avLst/>
              <a:gdLst>
                <a:gd name="connsiteX0" fmla="*/ 6209767 w 6421544"/>
                <a:gd name="connsiteY0" fmla="*/ 0 h 6858000"/>
                <a:gd name="connsiteX1" fmla="*/ 6421544 w 6421544"/>
                <a:gd name="connsiteY1" fmla="*/ 0 h 6858000"/>
                <a:gd name="connsiteX2" fmla="*/ 6421544 w 6421544"/>
                <a:gd name="connsiteY2" fmla="*/ 85748 h 6858000"/>
                <a:gd name="connsiteX3" fmla="*/ 6399563 w 6421544"/>
                <a:gd name="connsiteY3" fmla="*/ 75695 h 6858000"/>
                <a:gd name="connsiteX4" fmla="*/ 0 w 6421544"/>
                <a:gd name="connsiteY4" fmla="*/ 0 h 6858000"/>
                <a:gd name="connsiteX5" fmla="*/ 3188107 w 6421544"/>
                <a:gd name="connsiteY5" fmla="*/ 0 h 6858000"/>
                <a:gd name="connsiteX6" fmla="*/ 2888485 w 6421544"/>
                <a:gd name="connsiteY6" fmla="*/ 124347 h 6858000"/>
                <a:gd name="connsiteX7" fmla="*/ 329300 w 6421544"/>
                <a:gd name="connsiteY7" fmla="*/ 4148123 h 6858000"/>
                <a:gd name="connsiteX8" fmla="*/ 1105238 w 6421544"/>
                <a:gd name="connsiteY8" fmla="*/ 6663148 h 6858000"/>
                <a:gd name="connsiteX9" fmla="*/ 1251097 w 6421544"/>
                <a:gd name="connsiteY9" fmla="*/ 6858000 h 6858000"/>
                <a:gd name="connsiteX10" fmla="*/ 0 w 6421544"/>
                <a:gd name="connsiteY10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21544" h="6858000">
                  <a:moveTo>
                    <a:pt x="6209767" y="0"/>
                  </a:moveTo>
                  <a:lnTo>
                    <a:pt x="6421544" y="0"/>
                  </a:lnTo>
                  <a:lnTo>
                    <a:pt x="6421544" y="85748"/>
                  </a:lnTo>
                  <a:lnTo>
                    <a:pt x="6399563" y="75695"/>
                  </a:lnTo>
                  <a:close/>
                  <a:moveTo>
                    <a:pt x="0" y="0"/>
                  </a:moveTo>
                  <a:lnTo>
                    <a:pt x="3188107" y="0"/>
                  </a:lnTo>
                  <a:lnTo>
                    <a:pt x="2888485" y="124347"/>
                  </a:lnTo>
                  <a:cubicBezTo>
                    <a:pt x="1378729" y="820423"/>
                    <a:pt x="329300" y="2360309"/>
                    <a:pt x="329300" y="4148123"/>
                  </a:cubicBezTo>
                  <a:cubicBezTo>
                    <a:pt x="329300" y="5082555"/>
                    <a:pt x="615984" y="5949257"/>
                    <a:pt x="1105238" y="6663148"/>
                  </a:cubicBezTo>
                  <a:lnTo>
                    <a:pt x="1251097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Pentagon 2">
            <a:extLst>
              <a:ext uri="{FF2B5EF4-FFF2-40B4-BE49-F238E27FC236}">
                <a16:creationId xmlns:a16="http://schemas.microsoft.com/office/drawing/2014/main" id="{20A77DC8-A069-391C-E193-8B16A6047053}"/>
              </a:ext>
            </a:extLst>
          </p:cNvPr>
          <p:cNvSpPr/>
          <p:nvPr/>
        </p:nvSpPr>
        <p:spPr>
          <a:xfrm>
            <a:off x="1" y="174388"/>
            <a:ext cx="3991231" cy="650674"/>
          </a:xfrm>
          <a:prstGeom prst="homePlate">
            <a:avLst/>
          </a:prstGeom>
          <a:solidFill>
            <a:srgbClr val="5B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788B535-4164-C481-F329-98137BA2FE6F}"/>
              </a:ext>
            </a:extLst>
          </p:cNvPr>
          <p:cNvSpPr txBox="1">
            <a:spLocks/>
          </p:cNvSpPr>
          <p:nvPr/>
        </p:nvSpPr>
        <p:spPr>
          <a:xfrm>
            <a:off x="0" y="265635"/>
            <a:ext cx="4151870" cy="4897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EXPECTED OUTCOMES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F3AEE9-4A89-48D5-D5C6-0AC64CEE8314}"/>
              </a:ext>
            </a:extLst>
          </p:cNvPr>
          <p:cNvSpPr txBox="1"/>
          <p:nvPr/>
        </p:nvSpPr>
        <p:spPr>
          <a:xfrm>
            <a:off x="243551" y="1129189"/>
            <a:ext cx="5852296" cy="5309980"/>
          </a:xfrm>
          <a:prstGeom prst="rect">
            <a:avLst/>
          </a:prstGeom>
          <a:solidFill>
            <a:schemeClr val="accent6">
              <a:lumMod val="20000"/>
              <a:lumOff val="80000"/>
              <a:alpha val="31079"/>
            </a:schemeClr>
          </a:solidFill>
          <a:ln w="41275">
            <a:solidFill>
              <a:srgbClr val="5B75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900" dirty="0">
                <a:solidFill>
                  <a:srgbClr val="5B7500"/>
                </a:solidFill>
              </a:rPr>
              <a:t>It is expected that the intervention will be successful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900" dirty="0">
                <a:solidFill>
                  <a:srgbClr val="5B7500"/>
                </a:solidFill>
              </a:rPr>
              <a:t>Rickels et al. (2010) explored remission and relapse rates in individuals with GAD treated with Venlafaxine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900" dirty="0">
                <a:solidFill>
                  <a:srgbClr val="5B7500"/>
                </a:solidFill>
              </a:rPr>
              <a:t>Expected remission – 60% at month 3, 80% at month 6, 90% at month 12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900" dirty="0">
                <a:solidFill>
                  <a:srgbClr val="5B7500"/>
                </a:solidFill>
              </a:rPr>
              <a:t>Lower relapse rates in patients who complete treatment as opposed to patients who discontinue treatment (10% as opposed to 53%) (Rickels et al., 2010)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900" dirty="0">
                <a:solidFill>
                  <a:srgbClr val="5B7500"/>
                </a:solidFill>
              </a:rPr>
              <a:t>Patients who do not respond as well may have treatment-resistant GAD (Ansara et al., 2020)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900" dirty="0">
                <a:solidFill>
                  <a:srgbClr val="5B7500"/>
                </a:solidFill>
              </a:rPr>
              <a:t>In such cases, may be referred for CBT</a:t>
            </a:r>
          </a:p>
        </p:txBody>
      </p:sp>
    </p:spTree>
    <p:extLst>
      <p:ext uri="{BB962C8B-B14F-4D97-AF65-F5344CB8AC3E}">
        <p14:creationId xmlns:p14="http://schemas.microsoft.com/office/powerpoint/2010/main" val="2014814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13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90B024-EF27-D17A-89E3-76CC85918DBD}"/>
              </a:ext>
            </a:extLst>
          </p:cNvPr>
          <p:cNvSpPr txBox="1"/>
          <p:nvPr/>
        </p:nvSpPr>
        <p:spPr>
          <a:xfrm>
            <a:off x="159174" y="2565871"/>
            <a:ext cx="11873651" cy="1427635"/>
          </a:xfrm>
          <a:prstGeom prst="rect">
            <a:avLst/>
          </a:prstGeom>
          <a:noFill/>
          <a:ln w="41275"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6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THANK YOU FOR LISTENING</a:t>
            </a:r>
            <a:endParaRPr lang="en-GB" sz="66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62923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13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90B024-EF27-D17A-89E3-76CC85918DBD}"/>
              </a:ext>
            </a:extLst>
          </p:cNvPr>
          <p:cNvSpPr txBox="1"/>
          <p:nvPr/>
        </p:nvSpPr>
        <p:spPr>
          <a:xfrm>
            <a:off x="159174" y="1237993"/>
            <a:ext cx="11873651" cy="5558125"/>
          </a:xfrm>
          <a:prstGeom prst="rect">
            <a:avLst/>
          </a:prstGeom>
          <a:noFill/>
          <a:ln w="412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Ansara, E. D. (2020). Management of treatment-resistant generalized anxiety disorder.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Mental Health Clinician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(6), 326–334. 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https://doi.org/10.9740/mhc.2020.11.326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American Psychiatric Association. (2013).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Diagnostic and statistical manual of mental disorders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(5th ed.).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https://doi.org/10.1176/appi.books.9780890425596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Bandelow, B. (2006). Defining response and remission in anxiety disorders: Toward an integrated approach.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CNS Spectrums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11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(12), 21–28.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https://doi.org/10.1017/s1092852900025815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Bandelow, B., Lichte, T., Rudolf, S., Wiltink, J., &amp; Beutel, M. E. (2015). The German guidelines for the treatment of anxiety disorders.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European Archives of Psychiatry and Clinical Neuroscience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265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(5), 363–373.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https://doi.org/10.1007/s00406-014-0563-z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Bandelow, B., Michaelis, S., &amp; Wedekind, D. (2017). Treatment of anxiety disorders.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Generalized Anxiety Disorders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19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(2), 93–107.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https://doi.org/10.31887/dcns.2017.19.2/bbandelow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Bleakley, S., &amp; Davies, S. J. (2014). The pharmacological management of anxiety disorders.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Progress in Neurology and Psychiatry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18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(6), 27–32.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https://doi.org/10.1002/pnp.357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BPS. (2021). 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Code of ethics and conduct. 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https://www.bps.org.uk/guideline/code-ethics-and-conduct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Crits-Christoph, P., Newman, M. G., Rickels, K., Gallop, R., Gibbons, M. B. C., Hamilton, J. L., Ring-Kurtz, S., &amp; Pastva, A. M. (2011). Combined medication and cognitive therapy for generalized anxiety disorder.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Anxiety Disorders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(8), 1087–1094. 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https://doi.org/10.1016/j.janxdis.2011.07.007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Dear, B. F., Titov, N., Sunderland, M., McMillan, D., Anderson, T., Lorian, C., &amp; Robinson, E. (2011). Psychometric comparison of the generalized anxiety disorder scale-7 and the penn state worry questionnaire for measuring response during treatment of generalised anxiety disorder.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Cognitive Behaviour Therapy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40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(3), 216–227.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/>
              </a:rPr>
              <a:t>https://doi.org/10.1080/16506073.2011.582138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Hirsch, C. R., Beale, S., Grey, N., &amp; Liness, S. (2019). Approaching cognitive behavior therapy for generalized anxiety disorder from a cognitive process perspective.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Frontiers in Psychiatry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(796).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/>
              </a:rPr>
              <a:t>https://doi.org/10.3389/fpsyt.2019.00796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Hoffman, S. G., &amp; Smits, J. A. J. (2008). Cognitive-behavioral therapy for adult anxiety disorders.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Journal of Clinical Psychiatry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69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621–632.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2"/>
              </a:rPr>
              <a:t>https://doi.org/10.4088/jcp.v69n0415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Hoge, E. A., Ivkovic, A., &amp; Fricchione, G. L. (2012). Generalized anxiety disorder: Diagnosis and treatment.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BMJ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27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(345), e7500. 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3"/>
              </a:rPr>
              <a:t>https://doi.org/10.1136/bmj.e7500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Knopf, A. (2020). SSRIs vs. SNRIs for anxiety and OCD.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Brown University Child and Adolescent Behavior Letter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3–4. 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https://doi.org/10.1002/cbl.30448</a:t>
            </a:r>
            <a:endParaRPr lang="en-GB" sz="82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Lenox-Smith, A., &amp; Reynolds, A. (2003). A double-blind, randomised, placebo-controlled study of venlafaxine XL in patients with generalised anxiety disorder in primary care.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British Journal of General Practice : The Journal of the Royal College of General Practitioners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53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(495), 772–777.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5"/>
              </a:rPr>
              <a:t>https://pubmed.ncbi.nlm.nih.gov/14601352/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u="sng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of Health and Care Excellence. (2011). 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Generalised anxiety disorder and panic disorder in adults: Management. </a:t>
            </a:r>
            <a:r>
              <a:rPr lang="en-GB" sz="82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https://www.nice.org.uk/guidance/cg113</a:t>
            </a:r>
            <a:r>
              <a:rPr lang="en-GB" sz="8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820" b="0" i="1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England. (2023). 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Consent and confidential patient information. </a:t>
            </a:r>
          </a:p>
          <a:p>
            <a:pPr marL="457200" indent="-457200">
              <a:lnSpc>
                <a:spcPct val="150000"/>
              </a:lnSpc>
            </a:pP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NHS. (2022). 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and when to take venlafaxine. </a:t>
            </a:r>
            <a:r>
              <a:rPr lang="en-GB" sz="820" b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https://www.nhs.uk/medicines/venlafaxine/how-and-when-to-take-venlafaxine/</a:t>
            </a:r>
            <a:r>
              <a:rPr lang="en-GB" sz="820" b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Power, K. G., Simpson, R. J., Swanson, V., Wallace, L. A., Feistner, A. T. C., &amp; Sharp, D. (1990). A controlled comparison of cognitive- behaviour therapy, Diazepam, and placebo, alone and in combination, for the treatment of generalised anxiety disorder.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Anxiety Disorders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(4), 267–292. 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https://doi.org/10.1016/0887-6185(90)90026-6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Rickels, K., Etemad, B., Khalid-Khan, S., Lohoff, F. W., Rynn, M. A., &amp; Gallop, R. J. (2010). Time to relapse after 6 and 12 months’ treatment of generalized anxiety disorder with venlafaxine extended release.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Archives of General Psychiatry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67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(12), 1274. 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https://doi.org/10.1001/archgenpsychiatry.2010.170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Schuurmans, J., Comijs, H., Emmelkamp, P. M. G., Gundy, C. M. M., Weijnen, I., van den Hout, M., &amp; van Dyck, R. (2006). A randomized, controlled trial of the effectiveness of cognitive–behavioral therapy and sertraline versus a waitlist control group for anxiety disorders in older adults.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American Journal of Geriatric Psychiatry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2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255–263. 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https://doi.org/10.1097/01.jgp.0000196629.19634.00</a:t>
            </a:r>
            <a:r>
              <a:rPr lang="en-GB" sz="82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Spitzer, R. L., Kroenke, K., Williams, J. B. W., &amp; Löwe, B. (2006). A brief measure for assessing generalized anxiety disorder.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Archives of Internal Medicine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166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(10), 1092–1097.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1"/>
              </a:rPr>
              <a:t>https://doi.org/10.1001/archinte.166.10.1092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Williams, N. (2014). The GAD-7 questionnaire.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Occupational Medicine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82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64</a:t>
            </a:r>
            <a:r>
              <a:rPr lang="en-GB" sz="82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(3), 224–224. 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2"/>
              </a:rPr>
              <a:t>https://doi.org/10.1093/occmed/kqt16</a:t>
            </a:r>
            <a:r>
              <a:rPr lang="en-GB" sz="82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82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1" name="Pentagon 10">
            <a:extLst>
              <a:ext uri="{FF2B5EF4-FFF2-40B4-BE49-F238E27FC236}">
                <a16:creationId xmlns:a16="http://schemas.microsoft.com/office/drawing/2014/main" id="{E2CACEE2-1356-2737-9D92-40DFE3789F03}"/>
              </a:ext>
            </a:extLst>
          </p:cNvPr>
          <p:cNvSpPr/>
          <p:nvPr/>
        </p:nvSpPr>
        <p:spPr>
          <a:xfrm>
            <a:off x="-10530" y="196215"/>
            <a:ext cx="3331029" cy="782829"/>
          </a:xfrm>
          <a:prstGeom prst="homePlat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2F20EA57-AD41-0D89-47D8-C2AB125FD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" y="251165"/>
            <a:ext cx="3046218" cy="6729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59312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5398</TotalTime>
  <Words>2845</Words>
  <Application>Microsoft Macintosh PowerPoint</Application>
  <PresentationFormat>Widescreen</PresentationFormat>
  <Paragraphs>182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Meiryo</vt:lpstr>
      <vt:lpstr>Arial</vt:lpstr>
      <vt:lpstr>Calibri</vt:lpstr>
      <vt:lpstr>Calibri Light</vt:lpstr>
      <vt:lpstr>Office Theme 2013 - 2022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METHODOLOGY</vt:lpstr>
      <vt:lpstr>PowerPoint Presentation</vt:lpstr>
      <vt:lpstr>PowerPoint Presentation</vt:lpstr>
      <vt:lpstr>METHODOLOGY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REHABILITATIVE PROPOSAL</dc:title>
  <dc:creator>Hannah Clayton (2003591)</dc:creator>
  <cp:lastModifiedBy>Hannah Clayton (2003591)</cp:lastModifiedBy>
  <cp:revision>63</cp:revision>
  <dcterms:created xsi:type="dcterms:W3CDTF">2023-04-07T11:11:24Z</dcterms:created>
  <dcterms:modified xsi:type="dcterms:W3CDTF">2023-04-22T19:03:45Z</dcterms:modified>
</cp:coreProperties>
</file>