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4"/>
  </p:sldMasterIdLst>
  <p:notesMasterIdLst>
    <p:notesMasterId r:id="rId33"/>
  </p:notesMasterIdLst>
  <p:handoutMasterIdLst>
    <p:handoutMasterId r:id="rId34"/>
  </p:handoutMasterIdLst>
  <p:sldIdLst>
    <p:sldId id="279" r:id="rId5"/>
    <p:sldId id="289" r:id="rId6"/>
    <p:sldId id="273" r:id="rId7"/>
    <p:sldId id="270" r:id="rId8"/>
    <p:sldId id="271" r:id="rId9"/>
    <p:sldId id="272" r:id="rId10"/>
    <p:sldId id="277" r:id="rId11"/>
    <p:sldId id="280" r:id="rId12"/>
    <p:sldId id="281" r:id="rId13"/>
    <p:sldId id="292" r:id="rId14"/>
    <p:sldId id="282" r:id="rId15"/>
    <p:sldId id="301" r:id="rId16"/>
    <p:sldId id="293" r:id="rId17"/>
    <p:sldId id="283" r:id="rId18"/>
    <p:sldId id="303" r:id="rId19"/>
    <p:sldId id="284" r:id="rId20"/>
    <p:sldId id="268" r:id="rId21"/>
    <p:sldId id="266" r:id="rId22"/>
    <p:sldId id="295" r:id="rId23"/>
    <p:sldId id="285" r:id="rId24"/>
    <p:sldId id="265" r:id="rId25"/>
    <p:sldId id="264" r:id="rId26"/>
    <p:sldId id="304" r:id="rId27"/>
    <p:sldId id="307" r:id="rId28"/>
    <p:sldId id="306" r:id="rId29"/>
    <p:sldId id="262" r:id="rId30"/>
    <p:sldId id="288" r:id="rId31"/>
    <p:sldId id="298" r:id="rId32"/>
  </p:sldIdLst>
  <p:sldSz cx="9144000" cy="6858000" type="screen4x3"/>
  <p:notesSz cx="6669088" cy="97536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72" userDrawn="1">
          <p15:clr>
            <a:srgbClr val="A4A3A4"/>
          </p15:clr>
        </p15:guide>
        <p15:guide id="2" pos="2101" userDrawn="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04" autoAdjust="0"/>
    <p:restoredTop sz="39851" autoAdjust="0"/>
  </p:normalViewPr>
  <p:slideViewPr>
    <p:cSldViewPr>
      <p:cViewPr varScale="1">
        <p:scale>
          <a:sx n="36" d="100"/>
          <a:sy n="36" d="100"/>
        </p:scale>
        <p:origin x="1749" y="24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64" d="100"/>
          <a:sy n="64" d="100"/>
        </p:scale>
        <p:origin x="2718" y="69"/>
      </p:cViewPr>
      <p:guideLst>
        <p:guide orient="horz" pos="3072"/>
        <p:guide pos="210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34" Type="http://schemas.openxmlformats.org/officeDocument/2006/relationships/handoutMaster" Target="handoutMasters/handoutMaster1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notesMaster" Target="notesMasters/notesMaster1.xml"/><Relationship Id="rId38" Type="http://schemas.openxmlformats.org/officeDocument/2006/relationships/tableStyles" Target="tableStyles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slide" Target="slides/slide25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slide" Target="slides/slide28.xml"/><Relationship Id="rId37" Type="http://schemas.openxmlformats.org/officeDocument/2006/relationships/theme" Target="theme/theme1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36" Type="http://schemas.openxmlformats.org/officeDocument/2006/relationships/viewProps" Target="viewProps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slide" Target="slides/slide27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slide" Target="slides/slide26.xml"/><Relationship Id="rId35" Type="http://schemas.openxmlformats.org/officeDocument/2006/relationships/presProps" Target="presProps.xml"/></Relationships>
</file>

<file path=ppt/diagrams/_rels/drawing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61CE215-01C3-495B-BFBB-AE3AF76046E9}" type="doc">
      <dgm:prSet loTypeId="urn:microsoft.com/office/officeart/2005/8/layout/cycle6" loCatId="relationship" qsTypeId="urn:microsoft.com/office/officeart/2005/8/quickstyle/3d2" qsCatId="3D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D9129D44-CFE1-4692-AEAD-56E75E8DCF26}">
      <dgm:prSet phldrT="[Text]"/>
      <dgm:spPr/>
      <dgm:t>
        <a:bodyPr/>
        <a:lstStyle/>
        <a:p>
          <a:r>
            <a:rPr lang="en-GB" dirty="0"/>
            <a:t>Embedding Children's Rights </a:t>
          </a:r>
        </a:p>
      </dgm:t>
    </dgm:pt>
    <dgm:pt modelId="{12510893-B2EA-49ED-A98F-52CD31733FB2}" type="parTrans" cxnId="{A974BD0C-B9A1-44C8-AA35-DE0839043D5B}">
      <dgm:prSet/>
      <dgm:spPr/>
      <dgm:t>
        <a:bodyPr/>
        <a:lstStyle/>
        <a:p>
          <a:endParaRPr lang="en-GB"/>
        </a:p>
      </dgm:t>
    </dgm:pt>
    <dgm:pt modelId="{82752C78-7730-4131-BF3B-B0B4E1F18B56}" type="sibTrans" cxnId="{A974BD0C-B9A1-44C8-AA35-DE0839043D5B}">
      <dgm:prSet/>
      <dgm:spPr/>
      <dgm:t>
        <a:bodyPr/>
        <a:lstStyle/>
        <a:p>
          <a:endParaRPr lang="en-GB"/>
        </a:p>
      </dgm:t>
    </dgm:pt>
    <dgm:pt modelId="{C781C0FB-6CD1-41A1-A8B5-035C83B4140C}">
      <dgm:prSet phldrT="[Text]"/>
      <dgm:spPr/>
      <dgm:t>
        <a:bodyPr/>
        <a:lstStyle/>
        <a:p>
          <a:r>
            <a:rPr lang="en-GB"/>
            <a:t>Accountability </a:t>
          </a:r>
        </a:p>
      </dgm:t>
    </dgm:pt>
    <dgm:pt modelId="{E87A9BA8-7726-45DE-9989-5A672CB74CB5}" type="parTrans" cxnId="{D5AD0858-C220-4C94-92D4-A151235EA5F1}">
      <dgm:prSet/>
      <dgm:spPr/>
      <dgm:t>
        <a:bodyPr/>
        <a:lstStyle/>
        <a:p>
          <a:endParaRPr lang="en-GB"/>
        </a:p>
      </dgm:t>
    </dgm:pt>
    <dgm:pt modelId="{7AFF0EFB-C4CB-4606-84AF-48A15EFA70AF}" type="sibTrans" cxnId="{D5AD0858-C220-4C94-92D4-A151235EA5F1}">
      <dgm:prSet/>
      <dgm:spPr/>
      <dgm:t>
        <a:bodyPr/>
        <a:lstStyle/>
        <a:p>
          <a:endParaRPr lang="en-GB"/>
        </a:p>
      </dgm:t>
    </dgm:pt>
    <dgm:pt modelId="{63AC3EDE-5D67-4A06-B7CB-40B9C4D82A4D}">
      <dgm:prSet phldrT="[Text]"/>
      <dgm:spPr/>
      <dgm:t>
        <a:bodyPr/>
        <a:lstStyle/>
        <a:p>
          <a:r>
            <a:rPr lang="en-GB"/>
            <a:t>Partcipation </a:t>
          </a:r>
        </a:p>
      </dgm:t>
    </dgm:pt>
    <dgm:pt modelId="{3B26773F-E0F2-4F4A-9E0F-8800F8C644A8}" type="parTrans" cxnId="{82763765-F62D-4CF0-ACA6-A8E3C075A7F0}">
      <dgm:prSet/>
      <dgm:spPr/>
      <dgm:t>
        <a:bodyPr/>
        <a:lstStyle/>
        <a:p>
          <a:endParaRPr lang="en-GB"/>
        </a:p>
      </dgm:t>
    </dgm:pt>
    <dgm:pt modelId="{9C34D783-F089-4A4D-9C16-72EFCCA0334F}" type="sibTrans" cxnId="{82763765-F62D-4CF0-ACA6-A8E3C075A7F0}">
      <dgm:prSet/>
      <dgm:spPr/>
      <dgm:t>
        <a:bodyPr/>
        <a:lstStyle/>
        <a:p>
          <a:endParaRPr lang="en-GB"/>
        </a:p>
      </dgm:t>
    </dgm:pt>
    <dgm:pt modelId="{5091E02E-726F-4F76-BAA5-D3F3414FFD59}">
      <dgm:prSet phldrT="[Text]"/>
      <dgm:spPr/>
      <dgm:t>
        <a:bodyPr/>
        <a:lstStyle/>
        <a:p>
          <a:r>
            <a:rPr lang="en-GB"/>
            <a:t>Empowering Children </a:t>
          </a:r>
        </a:p>
      </dgm:t>
    </dgm:pt>
    <dgm:pt modelId="{E2CA65AF-D362-4CDC-B974-0B9A1B8ADAB9}" type="parTrans" cxnId="{A51C813D-2D98-4FE4-9A77-EA6C0CC617C4}">
      <dgm:prSet/>
      <dgm:spPr/>
      <dgm:t>
        <a:bodyPr/>
        <a:lstStyle/>
        <a:p>
          <a:endParaRPr lang="en-GB"/>
        </a:p>
      </dgm:t>
    </dgm:pt>
    <dgm:pt modelId="{8CA8DD7A-80B0-4FA2-8FA3-EE2CB5DF8AE9}" type="sibTrans" cxnId="{A51C813D-2D98-4FE4-9A77-EA6C0CC617C4}">
      <dgm:prSet/>
      <dgm:spPr/>
      <dgm:t>
        <a:bodyPr/>
        <a:lstStyle/>
        <a:p>
          <a:endParaRPr lang="en-GB"/>
        </a:p>
      </dgm:t>
    </dgm:pt>
    <dgm:pt modelId="{82A1DA91-312F-498C-BF42-B48005C35BDB}">
      <dgm:prSet phldrT="[Text]"/>
      <dgm:spPr/>
      <dgm:t>
        <a:bodyPr/>
        <a:lstStyle/>
        <a:p>
          <a:r>
            <a:rPr lang="en-GB"/>
            <a:t>Equlality and Non-discrimination </a:t>
          </a:r>
        </a:p>
      </dgm:t>
    </dgm:pt>
    <dgm:pt modelId="{777EC428-55EB-4E3F-B2A0-D26A4AC4B482}" type="parTrans" cxnId="{CCBE0CC7-D0DF-4801-8F17-52B4A266FC4E}">
      <dgm:prSet/>
      <dgm:spPr/>
      <dgm:t>
        <a:bodyPr/>
        <a:lstStyle/>
        <a:p>
          <a:endParaRPr lang="en-GB"/>
        </a:p>
      </dgm:t>
    </dgm:pt>
    <dgm:pt modelId="{63C862E6-055B-4838-A5C9-48D3E2FB5E5F}" type="sibTrans" cxnId="{CCBE0CC7-D0DF-4801-8F17-52B4A266FC4E}">
      <dgm:prSet/>
      <dgm:spPr/>
      <dgm:t>
        <a:bodyPr/>
        <a:lstStyle/>
        <a:p>
          <a:endParaRPr lang="en-GB"/>
        </a:p>
      </dgm:t>
    </dgm:pt>
    <dgm:pt modelId="{9363A7FF-FD9B-4427-9C88-76697B886152}" type="pres">
      <dgm:prSet presAssocID="{D61CE215-01C3-495B-BFBB-AE3AF76046E9}" presName="cycle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en-GB"/>
        </a:p>
      </dgm:t>
    </dgm:pt>
    <dgm:pt modelId="{AC4EE705-0DA5-4563-8759-51243C3D7BBE}" type="pres">
      <dgm:prSet presAssocID="{D9129D44-CFE1-4692-AEAD-56E75E8DCF26}" presName="node" presStyleLbl="node1" presStyleIdx="0" presStyleCnt="5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2350C78A-879D-4BAA-BE98-79D57AC1E47E}" type="pres">
      <dgm:prSet presAssocID="{D9129D44-CFE1-4692-AEAD-56E75E8DCF26}" presName="spNode" presStyleCnt="0"/>
      <dgm:spPr/>
    </dgm:pt>
    <dgm:pt modelId="{388A027F-7AF1-414A-A782-2749B3054E8C}" type="pres">
      <dgm:prSet presAssocID="{82752C78-7730-4131-BF3B-B0B4E1F18B56}" presName="sibTrans" presStyleLbl="sibTrans1D1" presStyleIdx="0" presStyleCnt="5"/>
      <dgm:spPr/>
      <dgm:t>
        <a:bodyPr/>
        <a:lstStyle/>
        <a:p>
          <a:endParaRPr lang="en-GB"/>
        </a:p>
      </dgm:t>
    </dgm:pt>
    <dgm:pt modelId="{78B4D959-51B0-4C6C-A55E-5ACC81026674}" type="pres">
      <dgm:prSet presAssocID="{82A1DA91-312F-498C-BF42-B48005C35BDB}" presName="node" presStyleLbl="node1" presStyleIdx="1" presStyleCnt="5" custRadScaleRad="94982" custRadScaleInc="-4110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A957FD0A-09C9-474C-849F-23584C2559A5}" type="pres">
      <dgm:prSet presAssocID="{82A1DA91-312F-498C-BF42-B48005C35BDB}" presName="spNode" presStyleCnt="0"/>
      <dgm:spPr/>
    </dgm:pt>
    <dgm:pt modelId="{7DA9EFDB-E42E-42D1-AAC0-8BD691EFA35C}" type="pres">
      <dgm:prSet presAssocID="{63C862E6-055B-4838-A5C9-48D3E2FB5E5F}" presName="sibTrans" presStyleLbl="sibTrans1D1" presStyleIdx="1" presStyleCnt="5"/>
      <dgm:spPr/>
      <dgm:t>
        <a:bodyPr/>
        <a:lstStyle/>
        <a:p>
          <a:endParaRPr lang="en-GB"/>
        </a:p>
      </dgm:t>
    </dgm:pt>
    <dgm:pt modelId="{B3AFBA5B-4644-40EF-8C9A-0419FF11AA37}" type="pres">
      <dgm:prSet presAssocID="{C781C0FB-6CD1-41A1-A8B5-035C83B4140C}" presName="node" presStyleLbl="node1" presStyleIdx="2" presStyleCnt="5" custRadScaleRad="96984" custRadScaleInc="10540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CA56A819-5183-4444-8ADA-E33F7B0BBD92}" type="pres">
      <dgm:prSet presAssocID="{C781C0FB-6CD1-41A1-A8B5-035C83B4140C}" presName="spNode" presStyleCnt="0"/>
      <dgm:spPr/>
    </dgm:pt>
    <dgm:pt modelId="{DB7BF4B1-4AA1-4F9B-BD54-849B04B71186}" type="pres">
      <dgm:prSet presAssocID="{7AFF0EFB-C4CB-4606-84AF-48A15EFA70AF}" presName="sibTrans" presStyleLbl="sibTrans1D1" presStyleIdx="2" presStyleCnt="5"/>
      <dgm:spPr/>
      <dgm:t>
        <a:bodyPr/>
        <a:lstStyle/>
        <a:p>
          <a:endParaRPr lang="en-GB"/>
        </a:p>
      </dgm:t>
    </dgm:pt>
    <dgm:pt modelId="{18566AC2-F5BC-4D86-ABAA-6D5DB7D1D5F0}" type="pres">
      <dgm:prSet presAssocID="{63AC3EDE-5D67-4A06-B7CB-40B9C4D82A4D}" presName="node" presStyleLbl="node1" presStyleIdx="3" presStyleCnt="5" custRadScaleRad="99673" custRadScaleInc="5311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AEE03ED3-D40C-424A-A4D2-A4E7C3D8564D}" type="pres">
      <dgm:prSet presAssocID="{63AC3EDE-5D67-4A06-B7CB-40B9C4D82A4D}" presName="spNode" presStyleCnt="0"/>
      <dgm:spPr/>
    </dgm:pt>
    <dgm:pt modelId="{F92CFA0F-D35D-4ED6-8DB4-749CF6DC819A}" type="pres">
      <dgm:prSet presAssocID="{9C34D783-F089-4A4D-9C16-72EFCCA0334F}" presName="sibTrans" presStyleLbl="sibTrans1D1" presStyleIdx="3" presStyleCnt="5"/>
      <dgm:spPr/>
      <dgm:t>
        <a:bodyPr/>
        <a:lstStyle/>
        <a:p>
          <a:endParaRPr lang="en-GB"/>
        </a:p>
      </dgm:t>
    </dgm:pt>
    <dgm:pt modelId="{14C550D4-1F0F-4532-8DA7-BEECEA35EBFB}" type="pres">
      <dgm:prSet presAssocID="{5091E02E-726F-4F76-BAA5-D3F3414FFD59}" presName="node" presStyleLbl="node1" presStyleIdx="4" presStyleCnt="5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6B948CBB-3820-4B5B-8C4E-E6E57158662F}" type="pres">
      <dgm:prSet presAssocID="{5091E02E-726F-4F76-BAA5-D3F3414FFD59}" presName="spNode" presStyleCnt="0"/>
      <dgm:spPr/>
    </dgm:pt>
    <dgm:pt modelId="{59763F7C-583B-4E62-A81B-B2509FCEFB2D}" type="pres">
      <dgm:prSet presAssocID="{8CA8DD7A-80B0-4FA2-8FA3-EE2CB5DF8AE9}" presName="sibTrans" presStyleLbl="sibTrans1D1" presStyleIdx="4" presStyleCnt="5"/>
      <dgm:spPr/>
      <dgm:t>
        <a:bodyPr/>
        <a:lstStyle/>
        <a:p>
          <a:endParaRPr lang="en-GB"/>
        </a:p>
      </dgm:t>
    </dgm:pt>
  </dgm:ptLst>
  <dgm:cxnLst>
    <dgm:cxn modelId="{43CDA2AF-4851-49BC-912D-12CB17FFDDA5}" type="presOf" srcId="{D61CE215-01C3-495B-BFBB-AE3AF76046E9}" destId="{9363A7FF-FD9B-4427-9C88-76697B886152}" srcOrd="0" destOrd="0" presId="urn:microsoft.com/office/officeart/2005/8/layout/cycle6"/>
    <dgm:cxn modelId="{D5AD0858-C220-4C94-92D4-A151235EA5F1}" srcId="{D61CE215-01C3-495B-BFBB-AE3AF76046E9}" destId="{C781C0FB-6CD1-41A1-A8B5-035C83B4140C}" srcOrd="2" destOrd="0" parTransId="{E87A9BA8-7726-45DE-9989-5A672CB74CB5}" sibTransId="{7AFF0EFB-C4CB-4606-84AF-48A15EFA70AF}"/>
    <dgm:cxn modelId="{3C863998-D829-4ECF-ACBB-0330D031023E}" type="presOf" srcId="{82752C78-7730-4131-BF3B-B0B4E1F18B56}" destId="{388A027F-7AF1-414A-A782-2749B3054E8C}" srcOrd="0" destOrd="0" presId="urn:microsoft.com/office/officeart/2005/8/layout/cycle6"/>
    <dgm:cxn modelId="{FDCD3C81-214C-4905-BE30-DD08AA3307AF}" type="presOf" srcId="{63C862E6-055B-4838-A5C9-48D3E2FB5E5F}" destId="{7DA9EFDB-E42E-42D1-AAC0-8BD691EFA35C}" srcOrd="0" destOrd="0" presId="urn:microsoft.com/office/officeart/2005/8/layout/cycle6"/>
    <dgm:cxn modelId="{341869C8-5793-4214-B7FE-85018D1D633A}" type="presOf" srcId="{D9129D44-CFE1-4692-AEAD-56E75E8DCF26}" destId="{AC4EE705-0DA5-4563-8759-51243C3D7BBE}" srcOrd="0" destOrd="0" presId="urn:microsoft.com/office/officeart/2005/8/layout/cycle6"/>
    <dgm:cxn modelId="{A51C813D-2D98-4FE4-9A77-EA6C0CC617C4}" srcId="{D61CE215-01C3-495B-BFBB-AE3AF76046E9}" destId="{5091E02E-726F-4F76-BAA5-D3F3414FFD59}" srcOrd="4" destOrd="0" parTransId="{E2CA65AF-D362-4CDC-B974-0B9A1B8ADAB9}" sibTransId="{8CA8DD7A-80B0-4FA2-8FA3-EE2CB5DF8AE9}"/>
    <dgm:cxn modelId="{64835DB2-A4E8-4CDA-9F2E-F57E1B226301}" type="presOf" srcId="{8CA8DD7A-80B0-4FA2-8FA3-EE2CB5DF8AE9}" destId="{59763F7C-583B-4E62-A81B-B2509FCEFB2D}" srcOrd="0" destOrd="0" presId="urn:microsoft.com/office/officeart/2005/8/layout/cycle6"/>
    <dgm:cxn modelId="{1DC2FDF1-94AC-4A81-AD9A-16117C00EECA}" type="presOf" srcId="{7AFF0EFB-C4CB-4606-84AF-48A15EFA70AF}" destId="{DB7BF4B1-4AA1-4F9B-BD54-849B04B71186}" srcOrd="0" destOrd="0" presId="urn:microsoft.com/office/officeart/2005/8/layout/cycle6"/>
    <dgm:cxn modelId="{82763765-F62D-4CF0-ACA6-A8E3C075A7F0}" srcId="{D61CE215-01C3-495B-BFBB-AE3AF76046E9}" destId="{63AC3EDE-5D67-4A06-B7CB-40B9C4D82A4D}" srcOrd="3" destOrd="0" parTransId="{3B26773F-E0F2-4F4A-9E0F-8800F8C644A8}" sibTransId="{9C34D783-F089-4A4D-9C16-72EFCCA0334F}"/>
    <dgm:cxn modelId="{466AE10F-4FDB-42BB-BFA4-3C878F03BC73}" type="presOf" srcId="{C781C0FB-6CD1-41A1-A8B5-035C83B4140C}" destId="{B3AFBA5B-4644-40EF-8C9A-0419FF11AA37}" srcOrd="0" destOrd="0" presId="urn:microsoft.com/office/officeart/2005/8/layout/cycle6"/>
    <dgm:cxn modelId="{3C055695-6F6E-4206-86D4-AE33D6CEAA44}" type="presOf" srcId="{9C34D783-F089-4A4D-9C16-72EFCCA0334F}" destId="{F92CFA0F-D35D-4ED6-8DB4-749CF6DC819A}" srcOrd="0" destOrd="0" presId="urn:microsoft.com/office/officeart/2005/8/layout/cycle6"/>
    <dgm:cxn modelId="{CCBE0CC7-D0DF-4801-8F17-52B4A266FC4E}" srcId="{D61CE215-01C3-495B-BFBB-AE3AF76046E9}" destId="{82A1DA91-312F-498C-BF42-B48005C35BDB}" srcOrd="1" destOrd="0" parTransId="{777EC428-55EB-4E3F-B2A0-D26A4AC4B482}" sibTransId="{63C862E6-055B-4838-A5C9-48D3E2FB5E5F}"/>
    <dgm:cxn modelId="{8913C41B-2626-49C3-825D-F18BABE91B0D}" type="presOf" srcId="{5091E02E-726F-4F76-BAA5-D3F3414FFD59}" destId="{14C550D4-1F0F-4532-8DA7-BEECEA35EBFB}" srcOrd="0" destOrd="0" presId="urn:microsoft.com/office/officeart/2005/8/layout/cycle6"/>
    <dgm:cxn modelId="{A974BD0C-B9A1-44C8-AA35-DE0839043D5B}" srcId="{D61CE215-01C3-495B-BFBB-AE3AF76046E9}" destId="{D9129D44-CFE1-4692-AEAD-56E75E8DCF26}" srcOrd="0" destOrd="0" parTransId="{12510893-B2EA-49ED-A98F-52CD31733FB2}" sibTransId="{82752C78-7730-4131-BF3B-B0B4E1F18B56}"/>
    <dgm:cxn modelId="{6EE57D24-6F40-4EC7-8930-EC3E6E34F7DC}" type="presOf" srcId="{63AC3EDE-5D67-4A06-B7CB-40B9C4D82A4D}" destId="{18566AC2-F5BC-4D86-ABAA-6D5DB7D1D5F0}" srcOrd="0" destOrd="0" presId="urn:microsoft.com/office/officeart/2005/8/layout/cycle6"/>
    <dgm:cxn modelId="{C84CDFEC-E201-46C5-902B-AF323AD634BD}" type="presOf" srcId="{82A1DA91-312F-498C-BF42-B48005C35BDB}" destId="{78B4D959-51B0-4C6C-A55E-5ACC81026674}" srcOrd="0" destOrd="0" presId="urn:microsoft.com/office/officeart/2005/8/layout/cycle6"/>
    <dgm:cxn modelId="{F13FC7CA-8A94-48A2-A7A1-E3DEE11A3D0A}" type="presParOf" srcId="{9363A7FF-FD9B-4427-9C88-76697B886152}" destId="{AC4EE705-0DA5-4563-8759-51243C3D7BBE}" srcOrd="0" destOrd="0" presId="urn:microsoft.com/office/officeart/2005/8/layout/cycle6"/>
    <dgm:cxn modelId="{F69609F3-8BAD-4559-B7E0-A8F11E4544A0}" type="presParOf" srcId="{9363A7FF-FD9B-4427-9C88-76697B886152}" destId="{2350C78A-879D-4BAA-BE98-79D57AC1E47E}" srcOrd="1" destOrd="0" presId="urn:microsoft.com/office/officeart/2005/8/layout/cycle6"/>
    <dgm:cxn modelId="{1C173378-9565-48A4-B3AD-95B78A857ACF}" type="presParOf" srcId="{9363A7FF-FD9B-4427-9C88-76697B886152}" destId="{388A027F-7AF1-414A-A782-2749B3054E8C}" srcOrd="2" destOrd="0" presId="urn:microsoft.com/office/officeart/2005/8/layout/cycle6"/>
    <dgm:cxn modelId="{77674AEF-18E4-4E41-BCD8-76C8F70E7694}" type="presParOf" srcId="{9363A7FF-FD9B-4427-9C88-76697B886152}" destId="{78B4D959-51B0-4C6C-A55E-5ACC81026674}" srcOrd="3" destOrd="0" presId="urn:microsoft.com/office/officeart/2005/8/layout/cycle6"/>
    <dgm:cxn modelId="{10D85833-F5A0-4AA5-AF5F-4ADF08C85D03}" type="presParOf" srcId="{9363A7FF-FD9B-4427-9C88-76697B886152}" destId="{A957FD0A-09C9-474C-849F-23584C2559A5}" srcOrd="4" destOrd="0" presId="urn:microsoft.com/office/officeart/2005/8/layout/cycle6"/>
    <dgm:cxn modelId="{FE118BB1-D63A-47A9-AC94-E0E6C6B5255B}" type="presParOf" srcId="{9363A7FF-FD9B-4427-9C88-76697B886152}" destId="{7DA9EFDB-E42E-42D1-AAC0-8BD691EFA35C}" srcOrd="5" destOrd="0" presId="urn:microsoft.com/office/officeart/2005/8/layout/cycle6"/>
    <dgm:cxn modelId="{A8536D6D-9DA1-40B5-BEA4-7823434073CC}" type="presParOf" srcId="{9363A7FF-FD9B-4427-9C88-76697B886152}" destId="{B3AFBA5B-4644-40EF-8C9A-0419FF11AA37}" srcOrd="6" destOrd="0" presId="urn:microsoft.com/office/officeart/2005/8/layout/cycle6"/>
    <dgm:cxn modelId="{07FC3AD3-610D-41EC-AA9E-85E266F1B190}" type="presParOf" srcId="{9363A7FF-FD9B-4427-9C88-76697B886152}" destId="{CA56A819-5183-4444-8ADA-E33F7B0BBD92}" srcOrd="7" destOrd="0" presId="urn:microsoft.com/office/officeart/2005/8/layout/cycle6"/>
    <dgm:cxn modelId="{B47973D0-800E-4BAB-A1B4-A9B45BB5F8F8}" type="presParOf" srcId="{9363A7FF-FD9B-4427-9C88-76697B886152}" destId="{DB7BF4B1-4AA1-4F9B-BD54-849B04B71186}" srcOrd="8" destOrd="0" presId="urn:microsoft.com/office/officeart/2005/8/layout/cycle6"/>
    <dgm:cxn modelId="{E27FD8C9-7263-4AE9-963B-D41B730FC770}" type="presParOf" srcId="{9363A7FF-FD9B-4427-9C88-76697B886152}" destId="{18566AC2-F5BC-4D86-ABAA-6D5DB7D1D5F0}" srcOrd="9" destOrd="0" presId="urn:microsoft.com/office/officeart/2005/8/layout/cycle6"/>
    <dgm:cxn modelId="{D5287CB7-A44F-4098-AC14-48901EEEB2E3}" type="presParOf" srcId="{9363A7FF-FD9B-4427-9C88-76697B886152}" destId="{AEE03ED3-D40C-424A-A4D2-A4E7C3D8564D}" srcOrd="10" destOrd="0" presId="urn:microsoft.com/office/officeart/2005/8/layout/cycle6"/>
    <dgm:cxn modelId="{AA749E57-6F5B-4D5E-8731-C59FA4E5C36C}" type="presParOf" srcId="{9363A7FF-FD9B-4427-9C88-76697B886152}" destId="{F92CFA0F-D35D-4ED6-8DB4-749CF6DC819A}" srcOrd="11" destOrd="0" presId="urn:microsoft.com/office/officeart/2005/8/layout/cycle6"/>
    <dgm:cxn modelId="{F53D2CAC-1D0E-4700-B160-8CFA7284C889}" type="presParOf" srcId="{9363A7FF-FD9B-4427-9C88-76697B886152}" destId="{14C550D4-1F0F-4532-8DA7-BEECEA35EBFB}" srcOrd="12" destOrd="0" presId="urn:microsoft.com/office/officeart/2005/8/layout/cycle6"/>
    <dgm:cxn modelId="{651EAEC3-E843-4C44-8325-F31D6A730AFD}" type="presParOf" srcId="{9363A7FF-FD9B-4427-9C88-76697B886152}" destId="{6B948CBB-3820-4B5B-8C4E-E6E57158662F}" srcOrd="13" destOrd="0" presId="urn:microsoft.com/office/officeart/2005/8/layout/cycle6"/>
    <dgm:cxn modelId="{821895A5-6947-4506-B9C7-A535641984FF}" type="presParOf" srcId="{9363A7FF-FD9B-4427-9C88-76697B886152}" destId="{59763F7C-583B-4E62-A81B-B2509FCEFB2D}" srcOrd="14" destOrd="0" presId="urn:microsoft.com/office/officeart/2005/8/layout/cycle6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C4EE705-0DA5-4563-8759-51243C3D7BBE}">
      <dsp:nvSpPr>
        <dsp:cNvPr id="0" name=""/>
        <dsp:cNvSpPr/>
      </dsp:nvSpPr>
      <dsp:spPr>
        <a:xfrm>
          <a:off x="1127797" y="15449"/>
          <a:ext cx="912757" cy="593292"/>
        </a:xfrm>
        <a:prstGeom prst="roundRect">
          <a:avLst/>
        </a:prstGeom>
        <a:blipFill rotWithShape="0">
          <a:blip xmlns:r="http://schemas.openxmlformats.org/officeDocument/2006/relationships" r:embed="rId1">
            <a:duotone>
              <a:schemeClr val="accent1">
                <a:hueOff val="0"/>
                <a:satOff val="0"/>
                <a:lumOff val="0"/>
                <a:alphaOff val="0"/>
                <a:shade val="74000"/>
                <a:satMod val="130000"/>
                <a:lumMod val="90000"/>
              </a:schemeClr>
              <a:schemeClr val="accent1">
                <a:hueOff val="0"/>
                <a:satOff val="0"/>
                <a:lumOff val="0"/>
                <a:alphaOff val="0"/>
                <a:tint val="94000"/>
                <a:satMod val="120000"/>
                <a:lumMod val="104000"/>
              </a:schemeClr>
            </a:duotone>
          </a:blip>
          <a:tile tx="0" ty="0" sx="100000" sy="100000" flip="none" algn="tl"/>
        </a:blipFill>
        <a:ln>
          <a:noFill/>
        </a:ln>
        <a:effectLst>
          <a:innerShdw blurRad="25400" dist="12700" dir="13500000">
            <a:srgbClr val="000000">
              <a:alpha val="45000"/>
            </a:srgbClr>
          </a:inn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lvl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000" kern="1200" dirty="0"/>
            <a:t>Embedding Children's Rights </a:t>
          </a:r>
        </a:p>
      </dsp:txBody>
      <dsp:txXfrm>
        <a:off x="1156759" y="44411"/>
        <a:ext cx="854833" cy="535368"/>
      </dsp:txXfrm>
    </dsp:sp>
    <dsp:sp modelId="{388A027F-7AF1-414A-A782-2749B3054E8C}">
      <dsp:nvSpPr>
        <dsp:cNvPr id="0" name=""/>
        <dsp:cNvSpPr/>
      </dsp:nvSpPr>
      <dsp:spPr>
        <a:xfrm>
          <a:off x="294196" y="262468"/>
          <a:ext cx="2371235" cy="2371235"/>
        </a:xfrm>
        <a:custGeom>
          <a:avLst/>
          <a:gdLst/>
          <a:ahLst/>
          <a:cxnLst/>
          <a:rect l="0" t="0" r="0" b="0"/>
          <a:pathLst>
            <a:path>
              <a:moveTo>
                <a:pt x="1751866" y="143959"/>
              </a:moveTo>
              <a:arcTo wR="1185617" hR="1185617" stAng="17911718" swAng="1800793"/>
            </a:path>
          </a:pathLst>
        </a:custGeom>
        <a:noFill/>
        <a:ln w="952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orthographicFront"/>
          <a:lightRig rig="threePt" dir="t">
            <a:rot lat="0" lon="0" rev="7500000"/>
          </a:lightRig>
        </a:scene3d>
        <a:sp3d z="-40000" prstMaterial="matte"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78B4D959-51B0-4C6C-A55E-5ACC81026674}">
      <dsp:nvSpPr>
        <dsp:cNvPr id="0" name=""/>
        <dsp:cNvSpPr/>
      </dsp:nvSpPr>
      <dsp:spPr>
        <a:xfrm>
          <a:off x="2192654" y="834690"/>
          <a:ext cx="912757" cy="593292"/>
        </a:xfrm>
        <a:prstGeom prst="roundRect">
          <a:avLst/>
        </a:prstGeom>
        <a:blipFill rotWithShape="0">
          <a:blip xmlns:r="http://schemas.openxmlformats.org/officeDocument/2006/relationships" r:embed="rId1">
            <a:duotone>
              <a:schemeClr val="accent1">
                <a:hueOff val="0"/>
                <a:satOff val="0"/>
                <a:lumOff val="0"/>
                <a:alphaOff val="0"/>
                <a:shade val="74000"/>
                <a:satMod val="130000"/>
                <a:lumMod val="90000"/>
              </a:schemeClr>
              <a:schemeClr val="accent1">
                <a:hueOff val="0"/>
                <a:satOff val="0"/>
                <a:lumOff val="0"/>
                <a:alphaOff val="0"/>
                <a:tint val="94000"/>
                <a:satMod val="120000"/>
                <a:lumMod val="104000"/>
              </a:schemeClr>
            </a:duotone>
          </a:blip>
          <a:tile tx="0" ty="0" sx="100000" sy="100000" flip="none" algn="tl"/>
        </a:blipFill>
        <a:ln>
          <a:noFill/>
        </a:ln>
        <a:effectLst>
          <a:innerShdw blurRad="25400" dist="12700" dir="13500000">
            <a:srgbClr val="000000">
              <a:alpha val="45000"/>
            </a:srgbClr>
          </a:inn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lvl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000" kern="1200"/>
            <a:t>Equlality and Non-discrimination </a:t>
          </a:r>
        </a:p>
      </dsp:txBody>
      <dsp:txXfrm>
        <a:off x="2221616" y="863652"/>
        <a:ext cx="854833" cy="535368"/>
      </dsp:txXfrm>
    </dsp:sp>
    <dsp:sp modelId="{7DA9EFDB-E42E-42D1-AAC0-8BD691EFA35C}">
      <dsp:nvSpPr>
        <dsp:cNvPr id="0" name=""/>
        <dsp:cNvSpPr/>
      </dsp:nvSpPr>
      <dsp:spPr>
        <a:xfrm>
          <a:off x="340478" y="334376"/>
          <a:ext cx="2371235" cy="2371235"/>
        </a:xfrm>
        <a:custGeom>
          <a:avLst/>
          <a:gdLst/>
          <a:ahLst/>
          <a:cxnLst/>
          <a:rect l="0" t="0" r="0" b="0"/>
          <a:pathLst>
            <a:path>
              <a:moveTo>
                <a:pt x="2368221" y="1101135"/>
              </a:moveTo>
              <a:arcTo wR="1185617" hR="1185617" stAng="21354833" swAng="2184356"/>
            </a:path>
          </a:pathLst>
        </a:custGeom>
        <a:noFill/>
        <a:ln w="952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orthographicFront"/>
          <a:lightRig rig="threePt" dir="t">
            <a:rot lat="0" lon="0" rev="7500000"/>
          </a:lightRig>
        </a:scene3d>
        <a:sp3d z="-40000" prstMaterial="matte"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B3AFBA5B-4644-40EF-8C9A-0419FF11AA37}">
      <dsp:nvSpPr>
        <dsp:cNvPr id="0" name=""/>
        <dsp:cNvSpPr/>
      </dsp:nvSpPr>
      <dsp:spPr>
        <a:xfrm>
          <a:off x="1761951" y="2160246"/>
          <a:ext cx="912757" cy="593292"/>
        </a:xfrm>
        <a:prstGeom prst="roundRect">
          <a:avLst/>
        </a:prstGeom>
        <a:blipFill rotWithShape="0">
          <a:blip xmlns:r="http://schemas.openxmlformats.org/officeDocument/2006/relationships" r:embed="rId1">
            <a:duotone>
              <a:schemeClr val="accent1">
                <a:hueOff val="0"/>
                <a:satOff val="0"/>
                <a:lumOff val="0"/>
                <a:alphaOff val="0"/>
                <a:shade val="74000"/>
                <a:satMod val="130000"/>
                <a:lumMod val="90000"/>
              </a:schemeClr>
              <a:schemeClr val="accent1">
                <a:hueOff val="0"/>
                <a:satOff val="0"/>
                <a:lumOff val="0"/>
                <a:alphaOff val="0"/>
                <a:tint val="94000"/>
                <a:satMod val="120000"/>
                <a:lumMod val="104000"/>
              </a:schemeClr>
            </a:duotone>
          </a:blip>
          <a:tile tx="0" ty="0" sx="100000" sy="100000" flip="none" algn="tl"/>
        </a:blipFill>
        <a:ln>
          <a:noFill/>
        </a:ln>
        <a:effectLst>
          <a:innerShdw blurRad="25400" dist="12700" dir="13500000">
            <a:srgbClr val="000000">
              <a:alpha val="45000"/>
            </a:srgbClr>
          </a:inn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lvl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000" kern="1200"/>
            <a:t>Accountability </a:t>
          </a:r>
        </a:p>
      </dsp:txBody>
      <dsp:txXfrm>
        <a:off x="1790913" y="2189208"/>
        <a:ext cx="854833" cy="535368"/>
      </dsp:txXfrm>
    </dsp:sp>
    <dsp:sp modelId="{DB7BF4B1-4AA1-4F9B-BD54-849B04B71186}">
      <dsp:nvSpPr>
        <dsp:cNvPr id="0" name=""/>
        <dsp:cNvSpPr/>
      </dsp:nvSpPr>
      <dsp:spPr>
        <a:xfrm>
          <a:off x="312757" y="292181"/>
          <a:ext cx="2371235" cy="2371235"/>
        </a:xfrm>
        <a:custGeom>
          <a:avLst/>
          <a:gdLst/>
          <a:ahLst/>
          <a:cxnLst/>
          <a:rect l="0" t="0" r="0" b="0"/>
          <a:pathLst>
            <a:path>
              <a:moveTo>
                <a:pt x="1444927" y="2342530"/>
              </a:moveTo>
              <a:arcTo wR="1185617" hR="1185617" stAng="4641993" swAng="1250281"/>
            </a:path>
          </a:pathLst>
        </a:custGeom>
        <a:noFill/>
        <a:ln w="952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orthographicFront"/>
          <a:lightRig rig="threePt" dir="t">
            <a:rot lat="0" lon="0" rev="7500000"/>
          </a:lightRig>
        </a:scene3d>
        <a:sp3d z="-40000" prstMaterial="matte"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18566AC2-F5BC-4D86-ABAA-6D5DB7D1D5F0}">
      <dsp:nvSpPr>
        <dsp:cNvPr id="0" name=""/>
        <dsp:cNvSpPr/>
      </dsp:nvSpPr>
      <dsp:spPr>
        <a:xfrm>
          <a:off x="412092" y="2141427"/>
          <a:ext cx="912757" cy="593292"/>
        </a:xfrm>
        <a:prstGeom prst="roundRect">
          <a:avLst/>
        </a:prstGeom>
        <a:blipFill rotWithShape="0">
          <a:blip xmlns:r="http://schemas.openxmlformats.org/officeDocument/2006/relationships" r:embed="rId1">
            <a:duotone>
              <a:schemeClr val="accent1">
                <a:hueOff val="0"/>
                <a:satOff val="0"/>
                <a:lumOff val="0"/>
                <a:alphaOff val="0"/>
                <a:shade val="74000"/>
                <a:satMod val="130000"/>
                <a:lumMod val="90000"/>
              </a:schemeClr>
              <a:schemeClr val="accent1">
                <a:hueOff val="0"/>
                <a:satOff val="0"/>
                <a:lumOff val="0"/>
                <a:alphaOff val="0"/>
                <a:tint val="94000"/>
                <a:satMod val="120000"/>
                <a:lumMod val="104000"/>
              </a:schemeClr>
            </a:duotone>
          </a:blip>
          <a:tile tx="0" ty="0" sx="100000" sy="100000" flip="none" algn="tl"/>
        </a:blipFill>
        <a:ln>
          <a:noFill/>
        </a:ln>
        <a:effectLst>
          <a:innerShdw blurRad="25400" dist="12700" dir="13500000">
            <a:srgbClr val="000000">
              <a:alpha val="45000"/>
            </a:srgbClr>
          </a:inn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lvl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000" kern="1200"/>
            <a:t>Partcipation </a:t>
          </a:r>
        </a:p>
      </dsp:txBody>
      <dsp:txXfrm>
        <a:off x="441054" y="2170389"/>
        <a:ext cx="854833" cy="535368"/>
      </dsp:txXfrm>
    </dsp:sp>
    <dsp:sp modelId="{F92CFA0F-D35D-4ED6-8DB4-749CF6DC819A}">
      <dsp:nvSpPr>
        <dsp:cNvPr id="0" name=""/>
        <dsp:cNvSpPr/>
      </dsp:nvSpPr>
      <dsp:spPr>
        <a:xfrm>
          <a:off x="398924" y="305564"/>
          <a:ext cx="2371235" cy="2371235"/>
        </a:xfrm>
        <a:custGeom>
          <a:avLst/>
          <a:gdLst/>
          <a:ahLst/>
          <a:cxnLst/>
          <a:rect l="0" t="0" r="0" b="0"/>
          <a:pathLst>
            <a:path>
              <a:moveTo>
                <a:pt x="190186" y="1829671"/>
              </a:moveTo>
              <a:arcTo wR="1185617" hR="1185617" stAng="8825805" swAng="2136102"/>
            </a:path>
          </a:pathLst>
        </a:custGeom>
        <a:noFill/>
        <a:ln w="952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orthographicFront"/>
          <a:lightRig rig="threePt" dir="t">
            <a:rot lat="0" lon="0" rev="7500000"/>
          </a:lightRig>
        </a:scene3d>
        <a:sp3d z="-40000" prstMaterial="matte"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14C550D4-1F0F-4532-8DA7-BEECEA35EBFB}">
      <dsp:nvSpPr>
        <dsp:cNvPr id="0" name=""/>
        <dsp:cNvSpPr/>
      </dsp:nvSpPr>
      <dsp:spPr>
        <a:xfrm>
          <a:off x="207" y="834691"/>
          <a:ext cx="912757" cy="593292"/>
        </a:xfrm>
        <a:prstGeom prst="roundRect">
          <a:avLst/>
        </a:prstGeom>
        <a:blipFill rotWithShape="0">
          <a:blip xmlns:r="http://schemas.openxmlformats.org/officeDocument/2006/relationships" r:embed="rId1">
            <a:duotone>
              <a:schemeClr val="accent1">
                <a:hueOff val="0"/>
                <a:satOff val="0"/>
                <a:lumOff val="0"/>
                <a:alphaOff val="0"/>
                <a:shade val="74000"/>
                <a:satMod val="130000"/>
                <a:lumMod val="90000"/>
              </a:schemeClr>
              <a:schemeClr val="accent1">
                <a:hueOff val="0"/>
                <a:satOff val="0"/>
                <a:lumOff val="0"/>
                <a:alphaOff val="0"/>
                <a:tint val="94000"/>
                <a:satMod val="120000"/>
                <a:lumMod val="104000"/>
              </a:schemeClr>
            </a:duotone>
          </a:blip>
          <a:tile tx="0" ty="0" sx="100000" sy="100000" flip="none" algn="tl"/>
        </a:blipFill>
        <a:ln>
          <a:noFill/>
        </a:ln>
        <a:effectLst>
          <a:innerShdw blurRad="25400" dist="12700" dir="13500000">
            <a:srgbClr val="000000">
              <a:alpha val="45000"/>
            </a:srgbClr>
          </a:inn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lvl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000" kern="1200"/>
            <a:t>Empowering Children </a:t>
          </a:r>
        </a:p>
      </dsp:txBody>
      <dsp:txXfrm>
        <a:off x="29169" y="863653"/>
        <a:ext cx="854833" cy="535368"/>
      </dsp:txXfrm>
    </dsp:sp>
    <dsp:sp modelId="{59763F7C-583B-4E62-A81B-B2509FCEFB2D}">
      <dsp:nvSpPr>
        <dsp:cNvPr id="0" name=""/>
        <dsp:cNvSpPr/>
      </dsp:nvSpPr>
      <dsp:spPr>
        <a:xfrm>
          <a:off x="398558" y="312095"/>
          <a:ext cx="2371235" cy="2371235"/>
        </a:xfrm>
        <a:custGeom>
          <a:avLst/>
          <a:gdLst/>
          <a:ahLst/>
          <a:cxnLst/>
          <a:rect l="0" t="0" r="0" b="0"/>
          <a:pathLst>
            <a:path>
              <a:moveTo>
                <a:pt x="206540" y="516964"/>
              </a:moveTo>
              <a:arcTo wR="1185617" hR="1185617" stAng="12859850" swAng="1962056"/>
            </a:path>
          </a:pathLst>
        </a:custGeom>
        <a:noFill/>
        <a:ln w="952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orthographicFront"/>
          <a:lightRig rig="threePt" dir="t">
            <a:rot lat="0" lon="0" rev="7500000"/>
          </a:lightRig>
        </a:scene3d>
        <a:sp3d z="-40000" prstMaterial="matte"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cycle6">
  <dgm:title val=""/>
  <dgm:desc val=""/>
  <dgm:catLst>
    <dgm:cat type="cycle" pri="4000"/>
    <dgm:cat type="relationship" pri="2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cycle">
    <dgm:varLst>
      <dgm:dir/>
      <dgm:resizeHandles val="exact"/>
    </dgm:varLst>
    <dgm:choose name="Name0">
      <dgm:if name="Name1" func="var" arg="dir" op="equ" val="norm">
        <dgm:choose name="Name2">
          <dgm:if name="Name3" axis="ch" ptType="node" func="cnt" op="gt" val="2">
            <dgm:alg type="cycle">
              <dgm:param type="stAng" val="0"/>
              <dgm:param type="spanAng" val="360"/>
            </dgm:alg>
          </dgm:if>
          <dgm:else name="Name4">
            <dgm:alg type="cycle">
              <dgm:param type="stAng" val="-90"/>
              <dgm:param type="spanAng" val="360"/>
            </dgm:alg>
          </dgm:else>
        </dgm:choose>
      </dgm:if>
      <dgm:else name="Name5">
        <dgm:choose name="Name6">
          <dgm:if name="Name7" axis="ch" ptType="node" func="cnt" op="gt" val="2">
            <dgm:alg type="cycle">
              <dgm:param type="stAng" val="0"/>
              <dgm:param type="spanAng" val="-360"/>
            </dgm:alg>
          </dgm:if>
          <dgm:else name="Name8">
            <dgm:alg type="cycle">
              <dgm:param type="stAng" val="90"/>
              <dgm:param type="spanAng" val="-360"/>
            </dgm:alg>
          </dgm:else>
        </dgm:choose>
      </dgm:else>
    </dgm:choose>
    <dgm:shape xmlns:r="http://schemas.openxmlformats.org/officeDocument/2006/relationships" r:blip="">
      <dgm:adjLst/>
    </dgm:shape>
    <dgm:presOf/>
    <dgm:choose name="Name9">
      <dgm:if name="Name10" func="var" arg="dir" op="equ" val="norm">
        <dgm:constrLst>
          <dgm:constr type="w" for="ch" forName="node" refType="w"/>
          <dgm:constr type="w" for="ch" ptType="sibTrans" refType="w" refFor="ch" refForName="node" op="equ" fact="0.3"/>
          <dgm:constr type="diam" for="ch" ptType="sibTrans" refType="diam" op="equ"/>
          <dgm:constr type="sibSp" refType="w" refFor="ch" refForName="node" op="equ" fact="0.15"/>
          <dgm:constr type="w" for="ch" forName="spNode" refType="sibSp" fact="1.6"/>
          <dgm:constr type="primFontSz" for="ch" forName="node" op="equ" val="65"/>
        </dgm:constrLst>
      </dgm:if>
      <dgm:else name="Name11">
        <dgm:constrLst>
          <dgm:constr type="w" for="ch" forName="node" refType="w"/>
          <dgm:constr type="w" for="ch" ptType="sibTrans" refType="w" refFor="ch" refForName="node" op="equ" fact="0.3"/>
          <dgm:constr type="diam" for="ch" ptType="sibTrans" refType="diam" op="equ" fact="-1"/>
          <dgm:constr type="sibSp" refType="w" refFor="ch" refForName="node" op="equ" fact="0.15"/>
          <dgm:constr type="w" for="ch" forName="spNode" refType="sibSp" fact="1.6"/>
          <dgm:constr type="primFontSz" for="ch" forName="node" op="equ" val="65"/>
        </dgm:constrLst>
      </dgm:else>
    </dgm:choose>
    <dgm:ruleLst/>
    <dgm:forEach name="Name12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/>
        </dgm:shape>
        <dgm:presOf axis="desOrSelf" ptType="node"/>
        <dgm:constrLst>
          <dgm:constr type="h" refType="w" fact="0.65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5" fact="NaN" max="NaN"/>
        </dgm:ruleLst>
      </dgm:layoutNode>
      <dgm:choose name="Name13">
        <dgm:if name="Name14" axis="par ch" ptType="doc node" func="cnt" op="gt" val="1">
          <dgm:layoutNode name="spNode">
            <dgm:alg type="sp"/>
            <dgm:shape xmlns:r="http://schemas.openxmlformats.org/officeDocument/2006/relationships" r:blip="">
              <dgm:adjLst/>
            </dgm:shape>
            <dgm:presOf/>
            <dgm:constrLst>
              <dgm:constr type="h" refType="w"/>
            </dgm:constrLst>
            <dgm:ruleLst/>
          </dgm:layoutNode>
          <dgm:forEach name="Name15" axis="followSib" ptType="sibTrans" hideLastTrans="0" cnt="1">
            <dgm:layoutNode name="sibTrans">
              <dgm:alg type="conn">
                <dgm:param type="dim" val="1D"/>
                <dgm:param type="connRout" val="curve"/>
                <dgm:param type="begPts" val="radial"/>
                <dgm:param type="endPts" val="radial"/>
                <dgm:param type="endSty" val="noArr"/>
              </dgm:alg>
              <dgm:shape xmlns:r="http://schemas.openxmlformats.org/officeDocument/2006/relationships" type="conn" r:blip="">
                <dgm:adjLst/>
              </dgm:shape>
              <dgm:presOf axis="self"/>
              <dgm:constrLst>
                <dgm:constr type="h" refType="w" fact="0.65"/>
                <dgm:constr type="connDist"/>
                <dgm:constr type="begPad" refType="connDist" fact="0.01"/>
                <dgm:constr type="endPad" refType="connDist" fact="0.01"/>
              </dgm:constrLst>
              <dgm:ruleLst/>
            </dgm:layoutNode>
          </dgm:forEach>
        </dgm:if>
        <dgm:else name="Name16"/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2">
  <dgm:title val=""/>
  <dgm:desc val=""/>
  <dgm:catLst>
    <dgm:cat type="3D" pri="11200"/>
  </dgm:catLst>
  <dgm:scene3d>
    <a:camera prst="orthographicFront"/>
    <a:lightRig rig="threePt" dir="t"/>
  </dgm:scene3d>
  <dgm:styleLbl name="node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ng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>
        <a:rot lat="0" lon="0" rev="7500000"/>
      </a:lightRig>
    </dgm:scene3d>
    <dgm:sp3d z="254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>
        <a:rot lat="0" lon="0" rev="7500000"/>
      </a:lightRig>
    </dgm:scene3d>
    <dgm:sp3d z="-1524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>
        <a:rot lat="0" lon="0" rev="7500000"/>
      </a:lightRig>
    </dgm:scene3d>
    <dgm:sp3d z="-700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>
        <a:rot lat="0" lon="0" rev="7500000"/>
      </a:lightRig>
    </dgm:scene3d>
    <dgm:sp3d z="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>
        <a:rot lat="0" lon="0" rev="7500000"/>
      </a:lightRig>
    </dgm:scene3d>
    <dgm:sp3d z="-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>
        <a:rot lat="0" lon="0" rev="7500000"/>
      </a:lightRig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>
        <a:rot lat="0" lon="0" rev="7500000"/>
      </a:lightRig>
    </dgm:scene3d>
    <dgm:sp3d extrusionH="190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>
        <a:rot lat="0" lon="0" rev="7500000"/>
      </a:lightRig>
    </dgm:scene3d>
    <dgm:sp3d prstMaterial="plastic">
      <a:bevelT w="127000" h="3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2445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0800" h="190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bevelB w="120650" h="571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>
        <a:rot lat="0" lon="0" rev="7500000"/>
      </a:lightRig>
    </dgm:scene3d>
    <dgm:sp3d z="-152400" extrusionH="63500" prstMaterial="matte">
      <a:bevelT w="144450" h="6350" prst="relaxedInset"/>
      <a:contourClr>
        <a:schemeClr val="bg1"/>
      </a:contourClr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  <a:bevelB w="88900" h="121750" prst="angle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889938" cy="487680"/>
          </a:xfrm>
          <a:prstGeom prst="rect">
            <a:avLst/>
          </a:prstGeom>
        </p:spPr>
        <p:txBody>
          <a:bodyPr vert="horz" lIns="89785" tIns="44892" rIns="89785" bIns="44892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777607" y="0"/>
            <a:ext cx="2889938" cy="487680"/>
          </a:xfrm>
          <a:prstGeom prst="rect">
            <a:avLst/>
          </a:prstGeom>
        </p:spPr>
        <p:txBody>
          <a:bodyPr vert="horz" lIns="89785" tIns="44892" rIns="89785" bIns="44892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t>25/11/2019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264227"/>
            <a:ext cx="2889938" cy="487680"/>
          </a:xfrm>
          <a:prstGeom prst="rect">
            <a:avLst/>
          </a:prstGeom>
        </p:spPr>
        <p:txBody>
          <a:bodyPr vert="horz" lIns="89785" tIns="44892" rIns="89785" bIns="44892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777607" y="9264227"/>
            <a:ext cx="2889938" cy="487680"/>
          </a:xfrm>
          <a:prstGeom prst="rect">
            <a:avLst/>
          </a:prstGeom>
        </p:spPr>
        <p:txBody>
          <a:bodyPr vert="horz" lIns="89785" tIns="44892" rIns="89785" bIns="44892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889938" cy="489374"/>
          </a:xfrm>
          <a:prstGeom prst="rect">
            <a:avLst/>
          </a:prstGeom>
        </p:spPr>
        <p:txBody>
          <a:bodyPr vert="horz" lIns="89785" tIns="44892" rIns="89785" bIns="44892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777607" y="0"/>
            <a:ext cx="2889938" cy="489374"/>
          </a:xfrm>
          <a:prstGeom prst="rect">
            <a:avLst/>
          </a:prstGeom>
        </p:spPr>
        <p:txBody>
          <a:bodyPr vert="horz" lIns="89785" tIns="44892" rIns="89785" bIns="44892" rtlCol="0"/>
          <a:lstStyle>
            <a:lvl1pPr algn="r">
              <a:defRPr sz="1200"/>
            </a:lvl1pPr>
          </a:lstStyle>
          <a:p>
            <a:fld id="{D2E58E99-CF8B-414D-9067-42EFA2661A0F}" type="datetimeFigureOut">
              <a:rPr lang="en-GB" smtClean="0"/>
              <a:t>25/11/2019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39825" y="1219200"/>
            <a:ext cx="4389438" cy="329247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89785" tIns="44892" rIns="89785" bIns="44892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66909" y="4693920"/>
            <a:ext cx="5335270" cy="3840480"/>
          </a:xfrm>
          <a:prstGeom prst="rect">
            <a:avLst/>
          </a:prstGeom>
        </p:spPr>
        <p:txBody>
          <a:bodyPr vert="horz" lIns="89785" tIns="44892" rIns="89785" bIns="44892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264228"/>
            <a:ext cx="2889938" cy="489373"/>
          </a:xfrm>
          <a:prstGeom prst="rect">
            <a:avLst/>
          </a:prstGeom>
        </p:spPr>
        <p:txBody>
          <a:bodyPr vert="horz" lIns="89785" tIns="44892" rIns="89785" bIns="44892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777607" y="9264228"/>
            <a:ext cx="2889938" cy="489373"/>
          </a:xfrm>
          <a:prstGeom prst="rect">
            <a:avLst/>
          </a:prstGeom>
        </p:spPr>
        <p:txBody>
          <a:bodyPr vert="horz" lIns="89785" tIns="44892" rIns="89785" bIns="44892" rtlCol="0" anchor="b"/>
          <a:lstStyle>
            <a:lvl1pPr algn="r">
              <a:defRPr sz="1200"/>
            </a:lvl1pPr>
          </a:lstStyle>
          <a:p>
            <a:fld id="{5C73400D-1125-4CCE-9DC0-5877F373F26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8401625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246312" y="1204392"/>
            <a:ext cx="4389438" cy="3292475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C73400D-1125-4CCE-9DC0-5877F373F263}" type="slidenum">
              <a:rPr lang="en-GB" smtClean="0"/>
              <a:t>1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8563876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C73400D-1125-4CCE-9DC0-5877F373F263}" type="slidenum">
              <a:rPr lang="en-GB" smtClean="0"/>
              <a:t>6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8068795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C73400D-1125-4CCE-9DC0-5877F373F263}" type="slidenum">
              <a:rPr lang="en-GB" smtClean="0"/>
              <a:t>7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81001374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hangingPunct="0"/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C73400D-1125-4CCE-9DC0-5877F373F263}" type="slidenum">
              <a:rPr lang="en-GB" smtClean="0"/>
              <a:t>8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9130145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224462" indent="-224462">
              <a:buAutoNum type="arabicPeriod"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C73400D-1125-4CCE-9DC0-5877F373F263}" type="slidenum">
              <a:rPr lang="en-GB" smtClean="0"/>
              <a:t>9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50622712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C73400D-1125-4CCE-9DC0-5877F373F263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3512890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C73400D-1125-4CCE-9DC0-5877F373F263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07163730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C73400D-1125-4CCE-9DC0-5877F373F263}" type="slidenum">
              <a:rPr lang="en-GB" smtClean="0"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82709492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defTabSz="897849">
              <a:defRPr/>
            </a:pPr>
            <a:endParaRPr lang="en-GB" dirty="0" smtClean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C73400D-1125-4CCE-9DC0-5877F373F263}" type="slidenum">
              <a:rPr lang="en-GB" smtClean="0"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1259850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C73400D-1125-4CCE-9DC0-5877F373F263}" type="slidenum">
              <a:rPr lang="en-GB" smtClean="0"/>
              <a:t>20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73315959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C73400D-1125-4CCE-9DC0-5877F373F263}" type="slidenum">
              <a:rPr lang="en-GB" smtClean="0"/>
              <a:t>22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36188615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C73400D-1125-4CCE-9DC0-5877F373F263}" type="slidenum">
              <a:rPr lang="en-GB" smtClean="0"/>
              <a:t>24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78621776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C73400D-1125-4CCE-9DC0-5877F373F263}" type="slidenum">
              <a:rPr lang="en-GB" smtClean="0"/>
              <a:t>26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35925830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indent="0">
              <a:buNone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C73400D-1125-4CCE-9DC0-5877F373F263}" type="slidenum">
              <a:rPr lang="en-GB" smtClean="0"/>
              <a:t>27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9142716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8" name="Group 17"/>
          <p:cNvGrpSpPr/>
          <p:nvPr/>
        </p:nvGrpSpPr>
        <p:grpSpPr>
          <a:xfrm>
            <a:off x="0" y="0"/>
            <a:ext cx="9144677" cy="6858000"/>
            <a:chOff x="0" y="0"/>
            <a:chExt cx="9144677" cy="6858000"/>
          </a:xfrm>
        </p:grpSpPr>
        <p:pic>
          <p:nvPicPr>
            <p:cNvPr id="8" name="Picture 7" descr="SD-PanelTitle-R1.png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9144000" cy="6858000"/>
            </a:xfrm>
            <a:prstGeom prst="rect">
              <a:avLst/>
            </a:prstGeom>
          </p:spPr>
        </p:pic>
        <p:sp>
          <p:nvSpPr>
            <p:cNvPr id="11" name="Rectangle 10"/>
            <p:cNvSpPr/>
            <p:nvPr/>
          </p:nvSpPr>
          <p:spPr>
            <a:xfrm>
              <a:off x="1515532" y="1520422"/>
              <a:ext cx="6112935" cy="3818468"/>
            </a:xfrm>
            <a:prstGeom prst="rect">
              <a:avLst/>
            </a:prstGeom>
            <a:noFill/>
            <a:ln w="15875" cap="flat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pic>
          <p:nvPicPr>
            <p:cNvPr id="12" name="Picture 11" descr="HDRibbonTitle-UniformTrim.png"/>
            <p:cNvPicPr>
              <a:picLocks noChangeAspect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-2" r="47959"/>
            <a:stretch/>
          </p:blipFill>
          <p:spPr>
            <a:xfrm>
              <a:off x="0" y="3128434"/>
              <a:ext cx="1664208" cy="612648"/>
            </a:xfrm>
            <a:prstGeom prst="rect">
              <a:avLst/>
            </a:prstGeom>
          </p:spPr>
        </p:pic>
        <p:pic>
          <p:nvPicPr>
            <p:cNvPr id="13" name="Picture 12" descr="HDRibbonTitle-UniformTrim.png"/>
            <p:cNvPicPr>
              <a:picLocks noChangeAspect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-2" r="47959"/>
            <a:stretch/>
          </p:blipFill>
          <p:spPr>
            <a:xfrm>
              <a:off x="7480469" y="3128434"/>
              <a:ext cx="1664208" cy="612648"/>
            </a:xfrm>
            <a:prstGeom prst="rect">
              <a:avLst/>
            </a:prstGeom>
          </p:spPr>
        </p:pic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921934" y="1811863"/>
            <a:ext cx="5308866" cy="1515533"/>
          </a:xfrm>
        </p:spPr>
        <p:txBody>
          <a:bodyPr anchor="b">
            <a:noAutofit/>
          </a:bodyPr>
          <a:lstStyle>
            <a:lvl1pPr algn="ctr">
              <a:defRPr sz="4800">
                <a:effectLst/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921934" y="3598327"/>
            <a:ext cx="5308866" cy="1377651"/>
          </a:xfrm>
        </p:spPr>
        <p:txBody>
          <a:bodyPr anchor="t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065417" y="5054602"/>
            <a:ext cx="673276" cy="279400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25/11/2019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921934" y="5054602"/>
            <a:ext cx="4064860" cy="279400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817317" y="5054602"/>
            <a:ext cx="413483" cy="279400"/>
          </a:xfrm>
        </p:spPr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  <p:cxnSp>
        <p:nvCxnSpPr>
          <p:cNvPr id="15" name="Straight Connector 14"/>
          <p:cNvCxnSpPr/>
          <p:nvPr/>
        </p:nvCxnSpPr>
        <p:spPr>
          <a:xfrm>
            <a:off x="2019825" y="3471329"/>
            <a:ext cx="5113083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77623837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Straight Connector 6"/>
          <p:cNvCxnSpPr/>
          <p:nvPr/>
        </p:nvCxnSpPr>
        <p:spPr>
          <a:xfrm>
            <a:off x="1278465" y="2356260"/>
            <a:ext cx="6595534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25/11/2019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1524286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78465" y="1641413"/>
            <a:ext cx="6595534" cy="1822514"/>
          </a:xfrm>
        </p:spPr>
        <p:txBody>
          <a:bodyPr anchor="b">
            <a:normAutofit/>
          </a:bodyPr>
          <a:lstStyle>
            <a:lvl1pPr algn="ctr">
              <a:defRPr sz="40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78465" y="3734859"/>
            <a:ext cx="6595534" cy="1090015"/>
          </a:xfrm>
        </p:spPr>
        <p:txBody>
          <a:bodyPr anchor="t">
            <a:normAutofit/>
          </a:bodyPr>
          <a:lstStyle>
            <a:lvl1pPr marL="0" indent="0" algn="ctr"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25/11/2019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  <p:cxnSp>
        <p:nvCxnSpPr>
          <p:cNvPr id="31" name="Straight Connector 30"/>
          <p:cNvCxnSpPr/>
          <p:nvPr/>
        </p:nvCxnSpPr>
        <p:spPr>
          <a:xfrm>
            <a:off x="1278466" y="3599392"/>
            <a:ext cx="6595533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90184367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" name="Straight Connector 7"/>
          <p:cNvCxnSpPr/>
          <p:nvPr/>
        </p:nvCxnSpPr>
        <p:spPr>
          <a:xfrm>
            <a:off x="1278465" y="2356260"/>
            <a:ext cx="6595534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76866" y="915337"/>
            <a:ext cx="6798734" cy="1303867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76866" y="2487168"/>
            <a:ext cx="3337560" cy="3447288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5152" y="2487168"/>
            <a:ext cx="3337560" cy="3447288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25/11/2019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857818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76868" y="2658533"/>
            <a:ext cx="333756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76868" y="3243263"/>
            <a:ext cx="3337560" cy="2706624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1832" y="2658533"/>
            <a:ext cx="333756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1832" y="3243263"/>
            <a:ext cx="3337560" cy="2706624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25/11/2019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  <p:cxnSp>
        <p:nvCxnSpPr>
          <p:cNvPr id="41" name="Straight Connector 40"/>
          <p:cNvCxnSpPr/>
          <p:nvPr/>
        </p:nvCxnSpPr>
        <p:spPr>
          <a:xfrm>
            <a:off x="1278466" y="2354670"/>
            <a:ext cx="6595534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819468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76865" y="915337"/>
            <a:ext cx="6798735" cy="1303867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25/11/2019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  <p:cxnSp>
        <p:nvCxnSpPr>
          <p:cNvPr id="14" name="Straight Connector 13"/>
          <p:cNvCxnSpPr/>
          <p:nvPr/>
        </p:nvCxnSpPr>
        <p:spPr>
          <a:xfrm>
            <a:off x="1278466" y="2354670"/>
            <a:ext cx="6595534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62628256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25/11/2019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3222378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76865" y="1388534"/>
            <a:ext cx="2536798" cy="1371600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120062" y="982132"/>
            <a:ext cx="3855539" cy="4893735"/>
          </a:xfrm>
        </p:spPr>
        <p:txBody>
          <a:bodyPr anchor="ctr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76865" y="3031065"/>
            <a:ext cx="2536798" cy="2438404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25/11/2019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  <p:cxnSp>
        <p:nvCxnSpPr>
          <p:cNvPr id="16" name="Straight Connector 15"/>
          <p:cNvCxnSpPr/>
          <p:nvPr/>
        </p:nvCxnSpPr>
        <p:spPr>
          <a:xfrm>
            <a:off x="1278466" y="2912533"/>
            <a:ext cx="2333594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189560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76865" y="1883832"/>
            <a:ext cx="3632202" cy="1371600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7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069" y="1032933"/>
            <a:ext cx="2929463" cy="4792136"/>
          </a:xfrm>
          <a:prstGeom prst="roundRect">
            <a:avLst>
              <a:gd name="adj" fmla="val 0"/>
            </a:avLst>
          </a:prstGeom>
          <a:ln w="57150" cmpd="thickThin">
            <a:solidFill>
              <a:schemeClr val="tx1">
                <a:lumMod val="50000"/>
                <a:lumOff val="50000"/>
              </a:schemeClr>
            </a:soli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76865" y="3255432"/>
            <a:ext cx="3632201" cy="1828800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25/11/2019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7944417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76866" y="4815415"/>
            <a:ext cx="6798734" cy="566738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026260" y="1032933"/>
            <a:ext cx="7091482" cy="3361269"/>
          </a:xfrm>
          <a:prstGeom prst="roundRect">
            <a:avLst>
              <a:gd name="adj" fmla="val 0"/>
            </a:avLst>
          </a:prstGeom>
          <a:ln w="57150" cmpd="thickThin">
            <a:solidFill>
              <a:schemeClr val="tx1">
                <a:lumMod val="50000"/>
                <a:lumOff val="50000"/>
              </a:schemeClr>
            </a:soli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76866" y="5382153"/>
            <a:ext cx="6798734" cy="493712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25/11/2019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7964377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76866" y="906873"/>
            <a:ext cx="6798734" cy="3097860"/>
          </a:xfrm>
        </p:spPr>
        <p:txBody>
          <a:bodyPr anchor="ctr">
            <a:normAutofit/>
          </a:bodyPr>
          <a:lstStyle>
            <a:lvl1pPr algn="ctr">
              <a:defRPr sz="32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76865" y="4275666"/>
            <a:ext cx="6798736" cy="1600202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25/11/2019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1278465" y="4140199"/>
            <a:ext cx="6606425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19934646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34333" y="982132"/>
            <a:ext cx="6400250" cy="2370668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600200" y="3352799"/>
            <a:ext cx="5892798" cy="651933"/>
          </a:xfrm>
        </p:spPr>
        <p:txBody>
          <a:bodyPr anchor="ctr">
            <a:normAutofit/>
          </a:bodyPr>
          <a:lstStyle>
            <a:lvl1pPr marL="0" indent="0" algn="r">
              <a:buFontTx/>
              <a:buNone/>
              <a:defRPr sz="18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76863" y="4343400"/>
            <a:ext cx="6798738" cy="1532467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25/11/2019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  <p:sp>
        <p:nvSpPr>
          <p:cNvPr id="14" name="TextBox 13"/>
          <p:cNvSpPr txBox="1"/>
          <p:nvPr/>
        </p:nvSpPr>
        <p:spPr>
          <a:xfrm>
            <a:off x="849969" y="905362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72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7633503" y="2827870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72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1278466" y="4140199"/>
            <a:ext cx="6595534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185649191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76869" y="3308581"/>
            <a:ext cx="6798728" cy="1468800"/>
          </a:xfrm>
        </p:spPr>
        <p:txBody>
          <a:bodyPr anchor="b">
            <a:normAutofit/>
          </a:bodyPr>
          <a:lstStyle>
            <a:lvl1pPr algn="l">
              <a:defRPr sz="32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76868" y="4777381"/>
            <a:ext cx="6798730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25/11/2019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16932162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09416" y="982132"/>
            <a:ext cx="6325168" cy="2243668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8" name="Text Placeholder 2"/>
          <p:cNvSpPr>
            <a:spLocks noGrp="1"/>
          </p:cNvSpPr>
          <p:nvPr>
            <p:ph type="body" idx="13"/>
          </p:nvPr>
        </p:nvSpPr>
        <p:spPr>
          <a:xfrm>
            <a:off x="1176868" y="3639312"/>
            <a:ext cx="6798730" cy="886968"/>
          </a:xfrm>
        </p:spPr>
        <p:txBody>
          <a:bodyPr anchor="b">
            <a:normAutofit/>
          </a:bodyPr>
          <a:lstStyle>
            <a:lvl1pPr marL="0" indent="0" algn="l">
              <a:spcBef>
                <a:spcPts val="0"/>
              </a:spcBef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76865" y="4529667"/>
            <a:ext cx="6798736" cy="1346200"/>
          </a:xfrm>
        </p:spPr>
        <p:txBody>
          <a:bodyPr anchor="t">
            <a:normAutofit/>
          </a:bodyPr>
          <a:lstStyle>
            <a:lvl1pPr marL="0" indent="0" algn="l">
              <a:buNone/>
              <a:defRPr sz="1600">
                <a:solidFill>
                  <a:schemeClr val="tx1"/>
                </a:solidFill>
              </a:defRPr>
            </a:lvl1pPr>
            <a:lvl2pPr marL="457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25/11/2019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  <p:sp>
        <p:nvSpPr>
          <p:cNvPr id="12" name="TextBox 11"/>
          <p:cNvSpPr txBox="1"/>
          <p:nvPr/>
        </p:nvSpPr>
        <p:spPr>
          <a:xfrm>
            <a:off x="878060" y="896895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7649796" y="2607728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cxnSp>
        <p:nvCxnSpPr>
          <p:cNvPr id="26" name="Straight Connector 25"/>
          <p:cNvCxnSpPr/>
          <p:nvPr/>
        </p:nvCxnSpPr>
        <p:spPr>
          <a:xfrm>
            <a:off x="1278466" y="3429000"/>
            <a:ext cx="6595534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676989968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76865" y="982131"/>
            <a:ext cx="6798734" cy="2294467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sz="3200" b="0" dirty="0"/>
            </a:lvl1pPr>
          </a:lstStyle>
          <a:p>
            <a:pPr marL="0" lvl="0"/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4" name="Text Placeholder 2"/>
          <p:cNvSpPr>
            <a:spLocks noGrp="1"/>
          </p:cNvSpPr>
          <p:nvPr>
            <p:ph type="body" idx="13"/>
          </p:nvPr>
        </p:nvSpPr>
        <p:spPr>
          <a:xfrm>
            <a:off x="1176868" y="3566160"/>
            <a:ext cx="6798730" cy="905256"/>
          </a:xfrm>
        </p:spPr>
        <p:txBody>
          <a:bodyPr anchor="b">
            <a:normAutofit/>
          </a:bodyPr>
          <a:lstStyle>
            <a:lvl1pPr marL="0" indent="0" algn="l">
              <a:spcBef>
                <a:spcPts val="0"/>
              </a:spcBef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76866" y="4470400"/>
            <a:ext cx="6798734" cy="1405467"/>
          </a:xfrm>
        </p:spPr>
        <p:txBody>
          <a:bodyPr anchor="t">
            <a:normAutofit/>
          </a:bodyPr>
          <a:lstStyle>
            <a:lvl1pPr marL="0" indent="0" algn="l">
              <a:buNone/>
              <a:defRPr sz="1600">
                <a:solidFill>
                  <a:schemeClr val="tx1"/>
                </a:solidFill>
              </a:defRPr>
            </a:lvl1pPr>
            <a:lvl2pPr marL="457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25/11/2019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1278469" y="3429000"/>
            <a:ext cx="6606421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866469994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ctr"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76865" y="2490135"/>
            <a:ext cx="6798736" cy="3385733"/>
          </a:xfrm>
        </p:spPr>
        <p:txBody>
          <a:bodyPr vert="eaVert" anchor="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25/11/2019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  <p:cxnSp>
        <p:nvCxnSpPr>
          <p:cNvPr id="14" name="Straight Connector 13"/>
          <p:cNvCxnSpPr/>
          <p:nvPr/>
        </p:nvCxnSpPr>
        <p:spPr>
          <a:xfrm>
            <a:off x="1278466" y="2354670"/>
            <a:ext cx="6606424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932832675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356667" y="906873"/>
            <a:ext cx="1618930" cy="496899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76867" y="906873"/>
            <a:ext cx="4915509" cy="4968993"/>
          </a:xfrm>
        </p:spPr>
        <p:txBody>
          <a:bodyPr vert="eaVert" anchor="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25/11/2019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  <p:cxnSp>
        <p:nvCxnSpPr>
          <p:cNvPr id="14" name="Straight Connector 13"/>
          <p:cNvCxnSpPr/>
          <p:nvPr/>
        </p:nvCxnSpPr>
        <p:spPr>
          <a:xfrm>
            <a:off x="6245512" y="906873"/>
            <a:ext cx="0" cy="4968993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76274449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4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3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0"/>
            <a:ext cx="9152467" cy="6858000"/>
            <a:chOff x="0" y="0"/>
            <a:chExt cx="9152467" cy="6858000"/>
          </a:xfrm>
        </p:grpSpPr>
        <p:pic>
          <p:nvPicPr>
            <p:cNvPr id="8" name="Picture 7" descr="SD-PanelContent.png"/>
            <p:cNvPicPr>
              <a:picLocks noChangeAspect="1"/>
            </p:cNvPicPr>
            <p:nvPr/>
          </p:nvPicPr>
          <p:blipFill>
            <a:blip r:embed="rId19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9144000" cy="6858000"/>
            </a:xfrm>
            <a:prstGeom prst="rect">
              <a:avLst/>
            </a:prstGeom>
          </p:spPr>
        </p:pic>
        <p:sp>
          <p:nvSpPr>
            <p:cNvPr id="9" name="Rectangle 8"/>
            <p:cNvSpPr/>
            <p:nvPr/>
          </p:nvSpPr>
          <p:spPr>
            <a:xfrm>
              <a:off x="553888" y="542807"/>
              <a:ext cx="8039776" cy="5756392"/>
            </a:xfrm>
            <a:prstGeom prst="rect">
              <a:avLst/>
            </a:prstGeom>
            <a:noFill/>
            <a:ln w="15875" cap="flat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pic>
          <p:nvPicPr>
            <p:cNvPr id="10" name="Picture 9" descr="HDRibbonContent-UniformTrim.png"/>
            <p:cNvPicPr>
              <a:picLocks noChangeAspect="1"/>
            </p:cNvPicPr>
            <p:nvPr/>
          </p:nvPicPr>
          <p:blipFill rotWithShape="1">
            <a:blip r:embed="rId20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1" r="14240"/>
            <a:stretch/>
          </p:blipFill>
          <p:spPr>
            <a:xfrm>
              <a:off x="0" y="3128434"/>
              <a:ext cx="685800" cy="606425"/>
            </a:xfrm>
            <a:prstGeom prst="rect">
              <a:avLst/>
            </a:prstGeom>
          </p:spPr>
        </p:pic>
        <p:pic>
          <p:nvPicPr>
            <p:cNvPr id="11" name="Picture 10" descr="HDRibbonContent-UniformTrim.png"/>
            <p:cNvPicPr>
              <a:picLocks noChangeAspect="1"/>
            </p:cNvPicPr>
            <p:nvPr/>
          </p:nvPicPr>
          <p:blipFill rotWithShape="1">
            <a:blip r:embed="rId20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1" r="14240"/>
            <a:stretch/>
          </p:blipFill>
          <p:spPr>
            <a:xfrm>
              <a:off x="8466667" y="3128434"/>
              <a:ext cx="685800" cy="606425"/>
            </a:xfrm>
            <a:prstGeom prst="rect">
              <a:avLst/>
            </a:prstGeom>
          </p:spPr>
        </p:pic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176866" y="915337"/>
            <a:ext cx="6798734" cy="1303867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76865" y="2490135"/>
            <a:ext cx="6798736" cy="3444997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56670" y="5960533"/>
            <a:ext cx="1148283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9C64F3F4-CE19-49F8-9EF4-FF4EE52031C2}" type="datetimeFigureOut">
              <a:rPr lang="en-GB" smtClean="0"/>
              <a:pPr/>
              <a:t>25/11/2019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76865" y="5960533"/>
            <a:ext cx="5104667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580091" y="5960533"/>
            <a:ext cx="395510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5086637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  <p:sldLayoutId id="2147483677" r:id="rId17"/>
  </p:sldLayoutIdLst>
  <p:txStyles>
    <p:titleStyle>
      <a:lvl1pPr algn="ctr" defTabSz="457200" rtl="0" eaLnBrk="1" latinLnBrk="0" hangingPunct="1">
        <a:spcBef>
          <a:spcPct val="0"/>
        </a:spcBef>
        <a:buNone/>
        <a:defRPr sz="4000" kern="1200" cap="none">
          <a:ln w="3175" cmpd="sng">
            <a:noFill/>
          </a:ln>
          <a:solidFill>
            <a:schemeClr val="tx1">
              <a:lumMod val="85000"/>
              <a:lumOff val="15000"/>
            </a:schemeClr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2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20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8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6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gif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gif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://www.childcomwales.org.uk/about-us/" TargetMode="External"/><Relationship Id="rId2" Type="http://schemas.openxmlformats.org/officeDocument/2006/relationships/hyperlink" Target="http://www.complantcymru.org.uk/amdanon-ni/" TargetMode="External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4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4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4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4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4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4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hyperlink" Target="http://www.ydds.ac.uk/cy/ccuhp" TargetMode="External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4.xml"/><Relationship Id="rId4" Type="http://schemas.openxmlformats.org/officeDocument/2006/relationships/hyperlink" Target="http://www.uwtsd.ac.uk/uncrc/" TargetMode="Externa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4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267744" y="1868336"/>
            <a:ext cx="4392488" cy="2448272"/>
          </a:xfrm>
        </p:spPr>
        <p:txBody>
          <a:bodyPr>
            <a:normAutofit fontScale="90000"/>
          </a:bodyPr>
          <a:lstStyle/>
          <a:p>
            <a:r>
              <a:rPr lang="en-GB" sz="1100" b="1" dirty="0"/>
              <a:t>	</a:t>
            </a:r>
            <a:r>
              <a:rPr lang="cy-GB" sz="1600" b="1" noProof="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/>
            </a:r>
            <a:br>
              <a:rPr lang="cy-GB" sz="1600" b="1" noProof="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cy-GB" sz="2200" b="1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Confensiwn </a:t>
            </a:r>
            <a:r>
              <a:rPr lang="cy-GB" sz="22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 Cenhedloedd Unedig ar Hawliau'r Plentyn (CCUHP)</a:t>
            </a:r>
            <a:br>
              <a:rPr lang="cy-GB" sz="22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cy-GB" sz="22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/>
            </a:r>
            <a:br>
              <a:rPr lang="cy-GB" sz="22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cy-GB" sz="22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y-GB" sz="2200" b="1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United</a:t>
            </a:r>
            <a:r>
              <a:rPr lang="cy-GB" sz="22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y-GB" sz="2200" b="1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Nations</a:t>
            </a:r>
            <a:r>
              <a:rPr lang="cy-GB" sz="22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y-GB" sz="2200" b="1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Convention</a:t>
            </a:r>
            <a:r>
              <a:rPr lang="cy-GB" sz="22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y-GB" sz="2200" b="1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on</a:t>
            </a:r>
            <a:r>
              <a:rPr lang="cy-GB" sz="22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the </a:t>
            </a:r>
            <a:r>
              <a:rPr lang="cy-GB" sz="2200" b="1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Rights</a:t>
            </a:r>
            <a:r>
              <a:rPr lang="cy-GB" sz="22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of the </a:t>
            </a:r>
            <a:r>
              <a:rPr lang="cy-GB" sz="2200" b="1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Child</a:t>
            </a:r>
            <a:r>
              <a:rPr lang="cy-GB" sz="22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(UNCRC</a:t>
            </a:r>
            <a:r>
              <a:rPr lang="cy-GB" sz="2200" b="1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)</a:t>
            </a:r>
            <a:endParaRPr lang="cy-GB" noProof="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9553975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l"/>
            <a:r>
              <a:rPr lang="cy-GB" dirty="0" smtClean="0">
                <a:latin typeface="Arial" panose="020B0604020202020204" pitchFamily="34" charset="0"/>
                <a:cs typeface="Arial" panose="020B0604020202020204" pitchFamily="34" charset="0"/>
              </a:rPr>
              <a:t>Dyletswydd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Llywodraeth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Cymru</a:t>
            </a:r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/>
            </a:r>
            <a:b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Welsh Government Duty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y-GB" dirty="0" smtClean="0">
                <a:latin typeface="Arial" panose="020B0604020202020204" pitchFamily="34" charset="0"/>
                <a:cs typeface="Arial" panose="020B0604020202020204" pitchFamily="34" charset="0"/>
              </a:rPr>
              <a:t>“</a:t>
            </a:r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i hybu gwybodaeth a dealltwriaeth o’r Confensiwn a’r Protocolau ymhlith y cyhoedd (gan gynnwys plant)” </a:t>
            </a:r>
            <a:endParaRPr lang="cy-GB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cy-GB" sz="1100" dirty="0" smtClean="0">
                <a:latin typeface="Arial" panose="020B0604020202020204" pitchFamily="34" charset="0"/>
                <a:cs typeface="Arial" panose="020B0604020202020204" pitchFamily="34" charset="0"/>
              </a:rPr>
              <a:t>(</a:t>
            </a:r>
            <a:r>
              <a:rPr lang="cy-GB" sz="1100" dirty="0">
                <a:latin typeface="Arial" panose="020B0604020202020204" pitchFamily="34" charset="0"/>
                <a:cs typeface="Arial" panose="020B0604020202020204" pitchFamily="34" charset="0"/>
              </a:rPr>
              <a:t>Llywodraeth Cymru 2011: </a:t>
            </a:r>
            <a:r>
              <a:rPr lang="cy-GB" sz="1100" b="1" dirty="0">
                <a:latin typeface="Arial" panose="020B0604020202020204" pitchFamily="34" charset="0"/>
                <a:cs typeface="Arial" panose="020B0604020202020204" pitchFamily="34" charset="0"/>
              </a:rPr>
              <a:t>Mesur Hawliau Plant a Phobl Ifanc (Cymru) 2011</a:t>
            </a:r>
            <a:r>
              <a:rPr lang="cy-GB" sz="1100" dirty="0">
                <a:latin typeface="Arial" panose="020B0604020202020204" pitchFamily="34" charset="0"/>
                <a:cs typeface="Arial" panose="020B0604020202020204" pitchFamily="34" charset="0"/>
              </a:rPr>
              <a:t>)</a:t>
            </a:r>
          </a:p>
          <a:p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“to </a:t>
            </a:r>
            <a:r>
              <a:rPr lang="cy-GB" dirty="0" err="1">
                <a:latin typeface="Arial" panose="020B0604020202020204" pitchFamily="34" charset="0"/>
                <a:cs typeface="Arial" panose="020B0604020202020204" pitchFamily="34" charset="0"/>
              </a:rPr>
              <a:t>promote</a:t>
            </a:r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y-GB" dirty="0" err="1">
                <a:latin typeface="Arial" panose="020B0604020202020204" pitchFamily="34" charset="0"/>
                <a:cs typeface="Arial" panose="020B0604020202020204" pitchFamily="34" charset="0"/>
              </a:rPr>
              <a:t>knowledge</a:t>
            </a:r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y-GB" dirty="0" err="1">
                <a:latin typeface="Arial" panose="020B0604020202020204" pitchFamily="34" charset="0"/>
                <a:cs typeface="Arial" panose="020B0604020202020204" pitchFamily="34" charset="0"/>
              </a:rPr>
              <a:t>and</a:t>
            </a:r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y-GB" dirty="0" err="1">
                <a:latin typeface="Arial" panose="020B0604020202020204" pitchFamily="34" charset="0"/>
                <a:cs typeface="Arial" panose="020B0604020202020204" pitchFamily="34" charset="0"/>
              </a:rPr>
              <a:t>understanding</a:t>
            </a:r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y-GB" dirty="0" err="1">
                <a:latin typeface="Arial" panose="020B0604020202020204" pitchFamily="34" charset="0"/>
                <a:cs typeface="Arial" panose="020B0604020202020204" pitchFamily="34" charset="0"/>
              </a:rPr>
              <a:t>amongst</a:t>
            </a:r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 the </a:t>
            </a:r>
            <a:r>
              <a:rPr lang="cy-GB" dirty="0" err="1">
                <a:latin typeface="Arial" panose="020B0604020202020204" pitchFamily="34" charset="0"/>
                <a:cs typeface="Arial" panose="020B0604020202020204" pitchFamily="34" charset="0"/>
              </a:rPr>
              <a:t>public</a:t>
            </a:r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 (</a:t>
            </a:r>
            <a:r>
              <a:rPr lang="cy-GB" dirty="0" err="1">
                <a:latin typeface="Arial" panose="020B0604020202020204" pitchFamily="34" charset="0"/>
                <a:cs typeface="Arial" panose="020B0604020202020204" pitchFamily="34" charset="0"/>
              </a:rPr>
              <a:t>including</a:t>
            </a:r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y-GB" dirty="0" err="1">
                <a:latin typeface="Arial" panose="020B0604020202020204" pitchFamily="34" charset="0"/>
                <a:cs typeface="Arial" panose="020B0604020202020204" pitchFamily="34" charset="0"/>
              </a:rPr>
              <a:t>children</a:t>
            </a:r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) of the </a:t>
            </a:r>
            <a:r>
              <a:rPr lang="cy-GB" dirty="0" err="1">
                <a:latin typeface="Arial" panose="020B0604020202020204" pitchFamily="34" charset="0"/>
                <a:cs typeface="Arial" panose="020B0604020202020204" pitchFamily="34" charset="0"/>
              </a:rPr>
              <a:t>Convention</a:t>
            </a:r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y-GB" dirty="0" err="1">
                <a:latin typeface="Arial" panose="020B0604020202020204" pitchFamily="34" charset="0"/>
                <a:cs typeface="Arial" panose="020B0604020202020204" pitchFamily="34" charset="0"/>
              </a:rPr>
              <a:t>and</a:t>
            </a:r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 the </a:t>
            </a:r>
            <a:r>
              <a:rPr lang="cy-GB" dirty="0" err="1">
                <a:latin typeface="Arial" panose="020B0604020202020204" pitchFamily="34" charset="0"/>
                <a:cs typeface="Arial" panose="020B0604020202020204" pitchFamily="34" charset="0"/>
              </a:rPr>
              <a:t>Protocols</a:t>
            </a:r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” </a:t>
            </a:r>
            <a:endParaRPr lang="cy-GB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cy-GB" sz="1100" dirty="0" smtClean="0">
                <a:latin typeface="Arial" panose="020B0604020202020204" pitchFamily="34" charset="0"/>
                <a:cs typeface="Arial" panose="020B0604020202020204" pitchFamily="34" charset="0"/>
              </a:rPr>
              <a:t>(</a:t>
            </a:r>
            <a:r>
              <a:rPr lang="cy-GB" sz="1100" dirty="0">
                <a:latin typeface="Arial" panose="020B0604020202020204" pitchFamily="34" charset="0"/>
                <a:cs typeface="Arial" panose="020B0604020202020204" pitchFamily="34" charset="0"/>
              </a:rPr>
              <a:t>Welsh </a:t>
            </a:r>
            <a:r>
              <a:rPr lang="cy-GB" sz="1100" dirty="0" err="1">
                <a:latin typeface="Arial" panose="020B0604020202020204" pitchFamily="34" charset="0"/>
                <a:cs typeface="Arial" panose="020B0604020202020204" pitchFamily="34" charset="0"/>
              </a:rPr>
              <a:t>Government</a:t>
            </a:r>
            <a:r>
              <a:rPr lang="cy-GB" sz="1100" dirty="0">
                <a:latin typeface="Arial" panose="020B0604020202020204" pitchFamily="34" charset="0"/>
                <a:cs typeface="Arial" panose="020B0604020202020204" pitchFamily="34" charset="0"/>
              </a:rPr>
              <a:t> 2011: </a:t>
            </a:r>
            <a:r>
              <a:rPr lang="cy-GB" sz="1100" b="1" dirty="0" err="1">
                <a:latin typeface="Arial" panose="020B0604020202020204" pitchFamily="34" charset="0"/>
                <a:cs typeface="Arial" panose="020B0604020202020204" pitchFamily="34" charset="0"/>
              </a:rPr>
              <a:t>Rights</a:t>
            </a:r>
            <a:r>
              <a:rPr lang="cy-GB" sz="1100" b="1" dirty="0">
                <a:latin typeface="Arial" panose="020B0604020202020204" pitchFamily="34" charset="0"/>
                <a:cs typeface="Arial" panose="020B0604020202020204" pitchFamily="34" charset="0"/>
              </a:rPr>
              <a:t> of </a:t>
            </a:r>
            <a:r>
              <a:rPr lang="cy-GB" sz="1100" b="1" dirty="0" err="1">
                <a:latin typeface="Arial" panose="020B0604020202020204" pitchFamily="34" charset="0"/>
                <a:cs typeface="Arial" panose="020B0604020202020204" pitchFamily="34" charset="0"/>
              </a:rPr>
              <a:t>Children</a:t>
            </a:r>
            <a:r>
              <a:rPr lang="cy-GB" sz="11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y-GB" sz="1100" b="1" dirty="0" err="1">
                <a:latin typeface="Arial" panose="020B0604020202020204" pitchFamily="34" charset="0"/>
                <a:cs typeface="Arial" panose="020B0604020202020204" pitchFamily="34" charset="0"/>
              </a:rPr>
              <a:t>and</a:t>
            </a:r>
            <a:r>
              <a:rPr lang="cy-GB" sz="1100" b="1" dirty="0">
                <a:latin typeface="Arial" panose="020B0604020202020204" pitchFamily="34" charset="0"/>
                <a:cs typeface="Arial" panose="020B0604020202020204" pitchFamily="34" charset="0"/>
              </a:rPr>
              <a:t> Young </a:t>
            </a:r>
            <a:r>
              <a:rPr lang="cy-GB" sz="1100" b="1" dirty="0" err="1">
                <a:latin typeface="Arial" panose="020B0604020202020204" pitchFamily="34" charset="0"/>
                <a:cs typeface="Arial" panose="020B0604020202020204" pitchFamily="34" charset="0"/>
              </a:rPr>
              <a:t>Persons</a:t>
            </a:r>
            <a:r>
              <a:rPr lang="cy-GB" sz="1100" b="1" dirty="0">
                <a:latin typeface="Arial" panose="020B0604020202020204" pitchFamily="34" charset="0"/>
                <a:cs typeface="Arial" panose="020B0604020202020204" pitchFamily="34" charset="0"/>
              </a:rPr>
              <a:t> (Wales) </a:t>
            </a:r>
            <a:r>
              <a:rPr lang="cy-GB" sz="1100" b="1" dirty="0" err="1">
                <a:latin typeface="Arial" panose="020B0604020202020204" pitchFamily="34" charset="0"/>
                <a:cs typeface="Arial" panose="020B0604020202020204" pitchFamily="34" charset="0"/>
              </a:rPr>
              <a:t>Measure</a:t>
            </a:r>
            <a:r>
              <a:rPr lang="cy-GB" sz="1100" b="1" dirty="0">
                <a:latin typeface="Arial" panose="020B0604020202020204" pitchFamily="34" charset="0"/>
                <a:cs typeface="Arial" panose="020B0604020202020204" pitchFamily="34" charset="0"/>
              </a:rPr>
              <a:t> 2011)</a:t>
            </a:r>
            <a:endParaRPr lang="cy-GB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1369996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l"/>
            <a:r>
              <a:rPr lang="cy-GB" noProof="0" dirty="0" smtClean="0">
                <a:latin typeface="Arial" panose="020B0604020202020204" pitchFamily="34" charset="0"/>
                <a:cs typeface="Arial" panose="020B0604020202020204" pitchFamily="34" charset="0"/>
              </a:rPr>
              <a:t>CCUHP</a:t>
            </a:r>
            <a:br>
              <a:rPr lang="cy-GB" noProof="0" dirty="0" smtClean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cy-GB" noProof="0" dirty="0" smtClean="0">
                <a:latin typeface="Arial" panose="020B0604020202020204" pitchFamily="34" charset="0"/>
                <a:cs typeface="Arial" panose="020B0604020202020204" pitchFamily="34" charset="0"/>
              </a:rPr>
              <a:t>UNCRC </a:t>
            </a:r>
            <a:endParaRPr lang="cy-GB" noProof="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/>
          </a:bodyPr>
          <a:lstStyle/>
          <a:p>
            <a:r>
              <a:rPr lang="cy-GB" noProof="0" dirty="0" smtClean="0">
                <a:latin typeface="Arial" panose="020B0604020202020204" pitchFamily="34" charset="0"/>
                <a:cs typeface="Arial" panose="020B0604020202020204" pitchFamily="34" charset="0"/>
              </a:rPr>
              <a:t>Mae CCUHP yn gytundeb rhyngwladol sy'n diogelu hawliau dynol plant o dan 18 oed. Cafodd ei gadarnhau gan Gynulliad Cyffredinol y Cenhedloedd Unedig yn 1989</a:t>
            </a:r>
          </a:p>
          <a:p>
            <a:endParaRPr lang="cy-GB" noProof="0" dirty="0" smtClean="0"/>
          </a:p>
          <a:p>
            <a:pPr marL="0" lvl="0" indent="0" eaLnBrk="0" fontAlgn="b" hangingPunct="0">
              <a:spcBef>
                <a:spcPct val="0"/>
              </a:spcBef>
              <a:spcAft>
                <a:spcPct val="0"/>
              </a:spcAft>
              <a:buNone/>
            </a:pPr>
            <a:endParaRPr lang="cy-GB" noProof="0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/>
          </a:bodyPr>
          <a:lstStyle/>
          <a:p>
            <a:pPr lvl="0"/>
            <a:r>
              <a:rPr lang="cy-GB" altLang="en-US" noProof="0" dirty="0" smtClean="0">
                <a:latin typeface="Arial" panose="020B0604020202020204" pitchFamily="34" charset="0"/>
                <a:cs typeface="Arial" panose="020B0604020202020204" pitchFamily="34" charset="0"/>
              </a:rPr>
              <a:t>The UNCRC is </a:t>
            </a:r>
            <a:r>
              <a:rPr lang="cy-GB" altLang="en-US" noProof="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an</a:t>
            </a:r>
            <a:r>
              <a:rPr lang="cy-GB" altLang="en-US" noProof="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y-GB" altLang="en-US" noProof="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international</a:t>
            </a:r>
            <a:r>
              <a:rPr lang="cy-GB" altLang="en-US" noProof="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y-GB" altLang="en-US" noProof="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agreement</a:t>
            </a:r>
            <a:r>
              <a:rPr lang="cy-GB" altLang="en-US" noProof="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y-GB" altLang="en-US" noProof="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that</a:t>
            </a:r>
            <a:r>
              <a:rPr lang="cy-GB" altLang="en-US" noProof="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y-GB" altLang="en-US" noProof="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protects</a:t>
            </a:r>
            <a:r>
              <a:rPr lang="cy-GB" altLang="en-US" noProof="0" dirty="0" smtClean="0">
                <a:latin typeface="Arial" panose="020B0604020202020204" pitchFamily="34" charset="0"/>
                <a:cs typeface="Arial" panose="020B0604020202020204" pitchFamily="34" charset="0"/>
              </a:rPr>
              <a:t> the </a:t>
            </a:r>
            <a:r>
              <a:rPr lang="cy-GB" altLang="en-US" noProof="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human</a:t>
            </a:r>
            <a:r>
              <a:rPr lang="cy-GB" altLang="en-US" noProof="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y-GB" altLang="en-US" noProof="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rights</a:t>
            </a:r>
            <a:r>
              <a:rPr lang="cy-GB" altLang="en-US" noProof="0" dirty="0" smtClean="0">
                <a:latin typeface="Arial" panose="020B0604020202020204" pitchFamily="34" charset="0"/>
                <a:cs typeface="Arial" panose="020B0604020202020204" pitchFamily="34" charset="0"/>
              </a:rPr>
              <a:t> of </a:t>
            </a:r>
            <a:r>
              <a:rPr lang="cy-GB" altLang="en-US" noProof="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children</a:t>
            </a:r>
            <a:r>
              <a:rPr lang="cy-GB" altLang="en-US" noProof="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y-GB" altLang="en-US" noProof="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under</a:t>
            </a:r>
            <a:r>
              <a:rPr lang="cy-GB" altLang="en-US" noProof="0" dirty="0" smtClean="0">
                <a:latin typeface="Arial" panose="020B0604020202020204" pitchFamily="34" charset="0"/>
                <a:cs typeface="Arial" panose="020B0604020202020204" pitchFamily="34" charset="0"/>
              </a:rPr>
              <a:t> the </a:t>
            </a:r>
            <a:r>
              <a:rPr lang="cy-GB" altLang="en-US" noProof="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age</a:t>
            </a:r>
            <a:r>
              <a:rPr lang="cy-GB" altLang="en-US" noProof="0" dirty="0" smtClean="0">
                <a:latin typeface="Arial" panose="020B0604020202020204" pitchFamily="34" charset="0"/>
                <a:cs typeface="Arial" panose="020B0604020202020204" pitchFamily="34" charset="0"/>
              </a:rPr>
              <a:t> of 18. </a:t>
            </a:r>
            <a:r>
              <a:rPr lang="cy-GB" altLang="en-US" noProof="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It</a:t>
            </a:r>
            <a:r>
              <a:rPr lang="cy-GB" altLang="en-US" noProof="0" dirty="0" smtClean="0">
                <a:latin typeface="Arial" panose="020B0604020202020204" pitchFamily="34" charset="0"/>
                <a:cs typeface="Arial" panose="020B0604020202020204" pitchFamily="34" charset="0"/>
              </a:rPr>
              <a:t> was </a:t>
            </a:r>
            <a:r>
              <a:rPr lang="cy-GB" altLang="en-US" noProof="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ratified</a:t>
            </a:r>
            <a:r>
              <a:rPr lang="cy-GB" altLang="en-US" noProof="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y-GB" altLang="en-US" noProof="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by</a:t>
            </a:r>
            <a:r>
              <a:rPr lang="cy-GB" altLang="en-US" noProof="0" dirty="0" smtClean="0">
                <a:latin typeface="Arial" panose="020B0604020202020204" pitchFamily="34" charset="0"/>
                <a:cs typeface="Arial" panose="020B0604020202020204" pitchFamily="34" charset="0"/>
              </a:rPr>
              <a:t> the UN </a:t>
            </a:r>
            <a:r>
              <a:rPr lang="cy-GB" altLang="en-US" noProof="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General</a:t>
            </a:r>
            <a:r>
              <a:rPr lang="cy-GB" altLang="en-US" noProof="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y-GB" altLang="en-US" noProof="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Assembly</a:t>
            </a:r>
            <a:r>
              <a:rPr lang="cy-GB" altLang="en-US" noProof="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y-GB" altLang="en-US" noProof="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in</a:t>
            </a:r>
            <a:r>
              <a:rPr lang="cy-GB" altLang="en-US" noProof="0" dirty="0" smtClean="0">
                <a:latin typeface="Arial" panose="020B0604020202020204" pitchFamily="34" charset="0"/>
                <a:cs typeface="Arial" panose="020B0604020202020204" pitchFamily="34" charset="0"/>
              </a:rPr>
              <a:t> 1989 </a:t>
            </a:r>
            <a:endParaRPr lang="cy-GB" noProof="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cy-GB" noProof="0" dirty="0"/>
          </a:p>
        </p:txBody>
      </p:sp>
      <p:pic>
        <p:nvPicPr>
          <p:cNvPr id="2051" name="Picture 3" descr="UNCRC Awareness Raising Logo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44208" y="764704"/>
            <a:ext cx="1905000" cy="12858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8161894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l"/>
            <a:r>
              <a:rPr lang="cy-GB" noProof="0" dirty="0" smtClean="0">
                <a:latin typeface="Arial" panose="020B0604020202020204" pitchFamily="34" charset="0"/>
                <a:cs typeface="Arial" panose="020B0604020202020204" pitchFamily="34" charset="0"/>
              </a:rPr>
              <a:t>Nod y Sesiwn</a:t>
            </a:r>
            <a:br>
              <a:rPr lang="cy-GB" noProof="0" dirty="0" smtClean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cy-GB" noProof="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Aim</a:t>
            </a:r>
            <a:r>
              <a:rPr lang="cy-GB" noProof="0" dirty="0" smtClean="0">
                <a:latin typeface="Arial" panose="020B0604020202020204" pitchFamily="34" charset="0"/>
                <a:cs typeface="Arial" panose="020B0604020202020204" pitchFamily="34" charset="0"/>
              </a:rPr>
              <a:t> of </a:t>
            </a:r>
            <a:r>
              <a:rPr lang="cy-GB" noProof="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Session</a:t>
            </a:r>
            <a:r>
              <a:rPr lang="cy-GB" noProof="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endParaRPr lang="cy-GB" noProof="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/>
          </a:bodyPr>
          <a:lstStyle/>
          <a:p>
            <a:r>
              <a:rPr lang="cy-GB" noProof="0" dirty="0" smtClean="0">
                <a:latin typeface="Arial" panose="020B0604020202020204" pitchFamily="34" charset="0"/>
                <a:cs typeface="Arial" panose="020B0604020202020204" pitchFamily="34" charset="0"/>
              </a:rPr>
              <a:t>Datblygu’r wybodaeth a’r ddealltwriaeth angenrheidiol er mwyn sicrhau bod egwyddorion CCUHP yn cael eu hintegreiddio o fewn eich arferion yng nghyd-destun eich gweithlu</a:t>
            </a:r>
            <a:endParaRPr lang="cy-GB" noProof="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/>
          </a:bodyPr>
          <a:lstStyle/>
          <a:p>
            <a:r>
              <a:rPr lang="cy-GB" noProof="0" dirty="0" smtClean="0">
                <a:latin typeface="Arial" panose="020B0604020202020204" pitchFamily="34" charset="0"/>
                <a:cs typeface="Arial" panose="020B0604020202020204" pitchFamily="34" charset="0"/>
              </a:rPr>
              <a:t>To develop knowledge and understanding required to ensure that the </a:t>
            </a:r>
            <a:r>
              <a:rPr lang="en-GB" noProof="0" dirty="0">
                <a:latin typeface="Arial" panose="020B0604020202020204" pitchFamily="34" charset="0"/>
                <a:cs typeface="Arial" panose="020B0604020202020204" pitchFamily="34" charset="0"/>
              </a:rPr>
              <a:t>p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rinciples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y-GB" noProof="0" dirty="0" smtClean="0">
                <a:latin typeface="Arial" panose="020B0604020202020204" pitchFamily="34" charset="0"/>
                <a:cs typeface="Arial" panose="020B0604020202020204" pitchFamily="34" charset="0"/>
              </a:rPr>
              <a:t>of the UNCRC are integrated into </a:t>
            </a:r>
            <a:r>
              <a:rPr lang="cy-GB" noProof="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own</a:t>
            </a:r>
            <a:r>
              <a:rPr lang="cy-GB" noProof="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y-GB" noProof="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practices</a:t>
            </a:r>
            <a:r>
              <a:rPr lang="cy-GB" noProof="0" dirty="0" smtClean="0">
                <a:latin typeface="Arial" panose="020B0604020202020204" pitchFamily="34" charset="0"/>
                <a:cs typeface="Arial" panose="020B0604020202020204" pitchFamily="34" charset="0"/>
              </a:rPr>
              <a:t> within your workforce context</a:t>
            </a:r>
          </a:p>
          <a:p>
            <a:pPr marL="0" lvl="0" indent="0">
              <a:buNone/>
            </a:pPr>
            <a:r>
              <a:rPr lang="cy-GB" noProof="0" dirty="0" smtClean="0"/>
              <a:t>  </a:t>
            </a:r>
          </a:p>
          <a:p>
            <a:endParaRPr lang="cy-GB" noProof="0" dirty="0"/>
          </a:p>
        </p:txBody>
      </p:sp>
    </p:spTree>
    <p:extLst>
      <p:ext uri="{BB962C8B-B14F-4D97-AF65-F5344CB8AC3E}">
        <p14:creationId xmlns:p14="http://schemas.microsoft.com/office/powerpoint/2010/main" val="141697944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4932" y="809837"/>
            <a:ext cx="7856612" cy="1287015"/>
          </a:xfrm>
        </p:spPr>
        <p:txBody>
          <a:bodyPr>
            <a:normAutofit fontScale="90000"/>
          </a:bodyPr>
          <a:lstStyle/>
          <a:p>
            <a:pPr algn="l"/>
            <a:r>
              <a:rPr lang="cy-GB" sz="3200" noProof="0" dirty="0" smtClean="0"/>
              <a:t/>
            </a:r>
            <a:br>
              <a:rPr lang="cy-GB" sz="3200" noProof="0" dirty="0" smtClean="0"/>
            </a:br>
            <a:r>
              <a:rPr lang="cy-GB" noProof="0" dirty="0" smtClean="0">
                <a:latin typeface="Arial" panose="020B0604020202020204" pitchFamily="34" charset="0"/>
                <a:cs typeface="Arial" panose="020B0604020202020204" pitchFamily="34" charset="0"/>
              </a:rPr>
              <a:t>Amcanion</a:t>
            </a:r>
            <a:br>
              <a:rPr lang="cy-GB" noProof="0" dirty="0" smtClean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cy-GB" noProof="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Objectives</a:t>
            </a:r>
            <a:r>
              <a:rPr lang="cy-GB" noProof="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endParaRPr lang="cy-GB" sz="3200" noProof="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>
          <a:xfrm>
            <a:off x="971600" y="2420888"/>
            <a:ext cx="3719010" cy="3779704"/>
          </a:xfrm>
        </p:spPr>
        <p:txBody>
          <a:bodyPr>
            <a:noAutofit/>
          </a:bodyPr>
          <a:lstStyle/>
          <a:p>
            <a:pPr marL="457200" indent="-457200">
              <a:buAutoNum type="arabicPeriod"/>
            </a:pPr>
            <a:r>
              <a:rPr lang="cy-GB" sz="2200" noProof="0" dirty="0" smtClean="0">
                <a:latin typeface="Arial" panose="020B0604020202020204" pitchFamily="34" charset="0"/>
                <a:cs typeface="Arial" panose="020B0604020202020204" pitchFamily="34" charset="0"/>
              </a:rPr>
              <a:t>Arddangos ymwybyddiaeth o CCUHP a hawliau plant yng Nghymru</a:t>
            </a:r>
          </a:p>
          <a:p>
            <a:pPr marL="457200" indent="-457200">
              <a:buAutoNum type="arabicPeriod"/>
            </a:pPr>
            <a:endParaRPr lang="cy-GB" sz="2200" noProof="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57200" indent="-457200">
              <a:buAutoNum type="arabicPeriod"/>
            </a:pPr>
            <a:r>
              <a:rPr lang="cy-GB" sz="2200" noProof="0" dirty="0" smtClean="0">
                <a:latin typeface="Arial" panose="020B0604020202020204" pitchFamily="34" charset="0"/>
                <a:cs typeface="Arial" panose="020B0604020202020204" pitchFamily="34" charset="0"/>
              </a:rPr>
              <a:t>Deall sut </a:t>
            </a:r>
            <a:r>
              <a:rPr lang="cy-GB" sz="2200" b="1" noProof="0" dirty="0" smtClean="0">
                <a:latin typeface="Arial" panose="020B0604020202020204" pitchFamily="34" charset="0"/>
                <a:cs typeface="Arial" panose="020B0604020202020204" pitchFamily="34" charset="0"/>
              </a:rPr>
              <a:t>mae sector eich gweithlu chi </a:t>
            </a:r>
            <a:r>
              <a:rPr lang="cy-GB" sz="2200" noProof="0" dirty="0" smtClean="0">
                <a:latin typeface="Arial" panose="020B0604020202020204" pitchFamily="34" charset="0"/>
                <a:cs typeface="Arial" panose="020B0604020202020204" pitchFamily="34" charset="0"/>
              </a:rPr>
              <a:t>yn cael traweffaith ar hawliau plant</a:t>
            </a:r>
          </a:p>
        </p:txBody>
      </p:sp>
      <p:sp>
        <p:nvSpPr>
          <p:cNvPr id="6" name="Text Placeholder 5"/>
          <p:cNvSpPr>
            <a:spLocks noGrp="1"/>
          </p:cNvSpPr>
          <p:nvPr>
            <p:ph type="body" sz="quarter" idx="3"/>
          </p:nvPr>
        </p:nvSpPr>
        <p:spPr>
          <a:xfrm>
            <a:off x="4669769" y="1772816"/>
            <a:ext cx="4041775" cy="792088"/>
          </a:xfrm>
        </p:spPr>
        <p:txBody>
          <a:bodyPr>
            <a:normAutofit/>
          </a:bodyPr>
          <a:lstStyle/>
          <a:p>
            <a:endParaRPr lang="cy-GB" noProof="0" dirty="0" smtClean="0"/>
          </a:p>
          <a:p>
            <a:endParaRPr lang="cy-GB" noProof="0" dirty="0"/>
          </a:p>
        </p:txBody>
      </p:sp>
      <p:sp>
        <p:nvSpPr>
          <p:cNvPr id="7" name="Content Placeholder 6"/>
          <p:cNvSpPr>
            <a:spLocks noGrp="1"/>
          </p:cNvSpPr>
          <p:nvPr>
            <p:ph sz="quarter" idx="4"/>
          </p:nvPr>
        </p:nvSpPr>
        <p:spPr>
          <a:xfrm>
            <a:off x="4700639" y="2420888"/>
            <a:ext cx="3471761" cy="3744415"/>
          </a:xfrm>
        </p:spPr>
        <p:txBody>
          <a:bodyPr>
            <a:normAutofit fontScale="92500"/>
          </a:bodyPr>
          <a:lstStyle/>
          <a:p>
            <a:pPr marL="457200" lvl="0" indent="-457200">
              <a:buFont typeface="+mj-lt"/>
              <a:buAutoNum type="arabicPeriod"/>
            </a:pPr>
            <a:r>
              <a:rPr lang="cy-GB" noProof="0" dirty="0" smtClean="0">
                <a:latin typeface="Arial" panose="020B0604020202020204" pitchFamily="34" charset="0"/>
                <a:cs typeface="Arial" panose="020B0604020202020204" pitchFamily="34" charset="0"/>
              </a:rPr>
              <a:t>Demonstrate awareness of the UNCRC and children’s rights </a:t>
            </a:r>
            <a:r>
              <a:rPr lang="cy-GB" noProof="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in</a:t>
            </a:r>
            <a:r>
              <a:rPr lang="cy-GB" noProof="0" dirty="0" smtClean="0">
                <a:latin typeface="Arial" panose="020B0604020202020204" pitchFamily="34" charset="0"/>
                <a:cs typeface="Arial" panose="020B0604020202020204" pitchFamily="34" charset="0"/>
              </a:rPr>
              <a:t> Wales</a:t>
            </a:r>
          </a:p>
          <a:p>
            <a:pPr marL="457200" lvl="0" indent="-457200">
              <a:buFont typeface="+mj-lt"/>
              <a:buAutoNum type="arabicPeriod"/>
            </a:pPr>
            <a:endParaRPr lang="cy-GB" noProof="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57200" lvl="0" indent="-457200">
              <a:buFont typeface="+mj-lt"/>
              <a:buAutoNum type="arabicPeriod"/>
            </a:pPr>
            <a:r>
              <a:rPr lang="cy-GB" noProof="0" dirty="0" smtClean="0">
                <a:latin typeface="Arial" panose="020B0604020202020204" pitchFamily="34" charset="0"/>
                <a:cs typeface="Arial" panose="020B0604020202020204" pitchFamily="34" charset="0"/>
              </a:rPr>
              <a:t>Understand how </a:t>
            </a:r>
            <a:r>
              <a:rPr lang="cy-GB" b="1" noProof="0" dirty="0" smtClean="0">
                <a:latin typeface="Arial" panose="020B0604020202020204" pitchFamily="34" charset="0"/>
                <a:cs typeface="Arial" panose="020B0604020202020204" pitchFamily="34" charset="0"/>
              </a:rPr>
              <a:t>your own workforce sector </a:t>
            </a:r>
            <a:r>
              <a:rPr lang="cy-GB" noProof="0" dirty="0" smtClean="0">
                <a:latin typeface="Arial" panose="020B0604020202020204" pitchFamily="34" charset="0"/>
                <a:cs typeface="Arial" panose="020B0604020202020204" pitchFamily="34" charset="0"/>
              </a:rPr>
              <a:t> impacts on children’s rights</a:t>
            </a:r>
          </a:p>
          <a:p>
            <a:pPr marL="0" lvl="0" indent="0">
              <a:buNone/>
            </a:pPr>
            <a:endParaRPr lang="cy-GB" noProof="0" dirty="0" smtClean="0"/>
          </a:p>
          <a:p>
            <a:endParaRPr lang="cy-GB" noProof="0" dirty="0" smtClean="0"/>
          </a:p>
          <a:p>
            <a:endParaRPr lang="cy-GB" noProof="0" dirty="0"/>
          </a:p>
        </p:txBody>
      </p:sp>
    </p:spTree>
    <p:extLst>
      <p:ext uri="{BB962C8B-B14F-4D97-AF65-F5344CB8AC3E}">
        <p14:creationId xmlns:p14="http://schemas.microsoft.com/office/powerpoint/2010/main" val="316793895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l"/>
            <a:r>
              <a:rPr lang="cy-GB" noProof="0" dirty="0" smtClean="0">
                <a:latin typeface="Arial" panose="020B0604020202020204" pitchFamily="34" charset="0"/>
                <a:cs typeface="Arial" panose="020B0604020202020204" pitchFamily="34" charset="0"/>
              </a:rPr>
              <a:t>Disgwyliadau</a:t>
            </a:r>
            <a:br>
              <a:rPr lang="cy-GB" noProof="0" dirty="0" smtClean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cy-GB" noProof="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Expectations</a:t>
            </a:r>
            <a:r>
              <a:rPr lang="cy-GB" noProof="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endParaRPr lang="cy-GB" noProof="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Tex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cy-GB" sz="2000" noProof="0" dirty="0" smtClean="0">
                <a:latin typeface="Arial" panose="020B0604020202020204" pitchFamily="34" charset="0"/>
                <a:cs typeface="Arial" panose="020B0604020202020204" pitchFamily="34" charset="0"/>
              </a:rPr>
              <a:t>Beth hoffech chi ei gael o’r sesiwn hon?</a:t>
            </a:r>
            <a:endParaRPr lang="cy-GB" sz="2000" noProof="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3" name="Content Placeholder 12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cy-GB" sz="2000" noProof="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What</a:t>
            </a:r>
            <a:r>
              <a:rPr lang="cy-GB" sz="2000" noProof="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y-GB" sz="2000" noProof="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would</a:t>
            </a:r>
            <a:r>
              <a:rPr lang="cy-GB" sz="2000" noProof="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y-GB" sz="2000" noProof="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you</a:t>
            </a:r>
            <a:r>
              <a:rPr lang="cy-GB" sz="2000" noProof="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y-GB" sz="2000" noProof="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like</a:t>
            </a:r>
            <a:r>
              <a:rPr lang="cy-GB" sz="2000" noProof="0" dirty="0" smtClean="0">
                <a:latin typeface="Arial" panose="020B0604020202020204" pitchFamily="34" charset="0"/>
                <a:cs typeface="Arial" panose="020B0604020202020204" pitchFamily="34" charset="0"/>
              </a:rPr>
              <a:t> to </a:t>
            </a:r>
            <a:r>
              <a:rPr lang="cy-GB" sz="2000" noProof="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gain</a:t>
            </a:r>
            <a:r>
              <a:rPr lang="cy-GB" sz="2000" noProof="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y-GB" sz="2000" noProof="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from</a:t>
            </a:r>
            <a:r>
              <a:rPr lang="cy-GB" sz="2000" noProof="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y-GB" sz="2000" noProof="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this</a:t>
            </a:r>
            <a:r>
              <a:rPr lang="cy-GB" sz="2000" noProof="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y-GB" sz="2000" noProof="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session</a:t>
            </a:r>
            <a:r>
              <a:rPr lang="cy-GB" sz="2000" noProof="0" dirty="0" smtClean="0">
                <a:latin typeface="Arial" panose="020B0604020202020204" pitchFamily="34" charset="0"/>
                <a:cs typeface="Arial" panose="020B0604020202020204" pitchFamily="34" charset="0"/>
              </a:rPr>
              <a:t>? </a:t>
            </a:r>
          </a:p>
          <a:p>
            <a:endParaRPr lang="cy-GB" noProof="0" dirty="0"/>
          </a:p>
        </p:txBody>
      </p:sp>
      <p:sp>
        <p:nvSpPr>
          <p:cNvPr id="8" name="Rectangle 2"/>
          <p:cNvSpPr>
            <a:spLocks noChangeArrowheads="1"/>
          </p:cNvSpPr>
          <p:nvPr/>
        </p:nvSpPr>
        <p:spPr bwMode="auto">
          <a:xfrm>
            <a:off x="0" y="-394648"/>
            <a:ext cx="346249" cy="124649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0" tIns="0" rIns="0" bIns="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800" b="0" i="0" u="none" strike="noStrike" cap="none" normalizeH="0" baseline="0" dirty="0" smtClean="0">
                <a:ln>
                  <a:noFill/>
                </a:ln>
                <a:effectLst/>
                <a:latin typeface="Arial" panose="020B0604020202020204" pitchFamily="34" charset="0"/>
                <a:cs typeface="Arial" panose="020B0604020202020204" pitchFamily="34" charset="0"/>
              </a:rPr>
              <a:t>  </a:t>
            </a:r>
            <a:r>
              <a:rPr kumimoji="0" lang="en-US" altLang="en-US" sz="8100" b="1" i="0" u="none" strike="noStrike" cap="none" normalizeH="0" baseline="0" dirty="0" smtClean="0">
                <a:ln>
                  <a:noFill/>
                </a:ln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endParaRPr kumimoji="0" lang="en-US" altLang="en-US" sz="800" b="1" i="0" u="none" strike="noStrike" cap="none" normalizeH="0" baseline="0" dirty="0" smtClean="0">
              <a:ln>
                <a:noFill/>
              </a:ln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027" name="Picture 3" descr="Logo y Pecyn Cymorth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06214" y="3501008"/>
            <a:ext cx="3816424" cy="25760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8303188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cy-GB" noProof="0" dirty="0" smtClean="0"/>
              <a:t/>
            </a:r>
            <a:br>
              <a:rPr lang="cy-GB" noProof="0" dirty="0" smtClean="0"/>
            </a:br>
            <a:endParaRPr lang="cy-GB" noProof="0" dirty="0"/>
          </a:p>
        </p:txBody>
      </p:sp>
      <p:sp>
        <p:nvSpPr>
          <p:cNvPr id="4" name="Rectangle 3"/>
          <p:cNvSpPr/>
          <p:nvPr/>
        </p:nvSpPr>
        <p:spPr>
          <a:xfrm>
            <a:off x="899592" y="1124744"/>
            <a:ext cx="6984776" cy="273921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endParaRPr lang="cy-GB" sz="3200" b="1" dirty="0">
              <a:solidFill>
                <a:schemeClr val="bg1"/>
              </a:solidFill>
              <a:latin typeface="Arial" panose="020B0604020202020204" pitchFamily="34" charset="0"/>
              <a:ea typeface="Times New Roman" panose="02020603050405020304" pitchFamily="18" charset="0"/>
            </a:endParaRPr>
          </a:p>
          <a:p>
            <a:pPr algn="ctr"/>
            <a:endParaRPr lang="cy-GB" sz="3200" dirty="0" smtClean="0">
              <a:solidFill>
                <a:schemeClr val="bg1"/>
              </a:solidFill>
              <a:latin typeface="Arial" panose="020B0604020202020204" pitchFamily="34" charset="0"/>
              <a:ea typeface="Times New Roman" panose="02020603050405020304" pitchFamily="18" charset="0"/>
            </a:endParaRPr>
          </a:p>
          <a:p>
            <a:pPr algn="ctr"/>
            <a:r>
              <a:rPr lang="cy-GB" sz="3200" dirty="0" smtClean="0">
                <a:latin typeface="Arial" panose="020B0604020202020204" pitchFamily="34" charset="0"/>
                <a:ea typeface="Times New Roman" panose="02020603050405020304" pitchFamily="18" charset="0"/>
              </a:rPr>
              <a:t>Cyflwyniad </a:t>
            </a:r>
            <a:r>
              <a:rPr lang="cy-GB" sz="3200" dirty="0">
                <a:latin typeface="Arial" panose="020B0604020202020204" pitchFamily="34" charset="0"/>
                <a:ea typeface="Times New Roman" panose="02020603050405020304" pitchFamily="18" charset="0"/>
              </a:rPr>
              <a:t>i CCUHP</a:t>
            </a:r>
          </a:p>
          <a:p>
            <a:pPr algn="ctr"/>
            <a:r>
              <a:rPr lang="en-GB" sz="3200" dirty="0" smtClean="0">
                <a:latin typeface="Arial" panose="020B0604020202020204" pitchFamily="34" charset="0"/>
                <a:ea typeface="Times New Roman" panose="02020603050405020304" pitchFamily="18" charset="0"/>
              </a:rPr>
              <a:t>Introduction </a:t>
            </a:r>
            <a:r>
              <a:rPr lang="en-GB" sz="3200" dirty="0">
                <a:latin typeface="Arial" panose="020B0604020202020204" pitchFamily="34" charset="0"/>
                <a:ea typeface="Times New Roman" panose="02020603050405020304" pitchFamily="18" charset="0"/>
              </a:rPr>
              <a:t>to the </a:t>
            </a:r>
            <a:r>
              <a:rPr lang="en-GB" sz="3200" dirty="0" smtClean="0">
                <a:latin typeface="Arial" panose="020B0604020202020204" pitchFamily="34" charset="0"/>
                <a:ea typeface="Times New Roman" panose="02020603050405020304" pitchFamily="18" charset="0"/>
              </a:rPr>
              <a:t>UNCRC</a:t>
            </a:r>
          </a:p>
          <a:p>
            <a:pPr algn="ctr"/>
            <a:r>
              <a:rPr lang="en-GB" sz="4400" dirty="0" smtClean="0">
                <a:latin typeface="Arial" panose="020B0604020202020204" pitchFamily="34" charset="0"/>
                <a:ea typeface="Times New Roman" panose="02020603050405020304" pitchFamily="18" charset="0"/>
              </a:rPr>
              <a:t> </a:t>
            </a:r>
            <a:endParaRPr lang="en-GB" sz="4400" dirty="0"/>
          </a:p>
        </p:txBody>
      </p:sp>
      <p:sp>
        <p:nvSpPr>
          <p:cNvPr id="5" name="Subtitle 4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4511836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827584" y="908720"/>
            <a:ext cx="8229600" cy="1143000"/>
          </a:xfrm>
        </p:spPr>
        <p:txBody>
          <a:bodyPr>
            <a:normAutofit fontScale="90000"/>
          </a:bodyPr>
          <a:lstStyle/>
          <a:p>
            <a:pPr algn="l"/>
            <a:r>
              <a:rPr lang="cy-GB" noProof="0" dirty="0" smtClean="0">
                <a:latin typeface="Arial" panose="020B0604020202020204" pitchFamily="34" charset="0"/>
                <a:cs typeface="Arial" panose="020B0604020202020204" pitchFamily="34" charset="0"/>
              </a:rPr>
              <a:t>Adfyfyrio</a:t>
            </a:r>
            <a:br>
              <a:rPr lang="cy-GB" noProof="0" dirty="0" smtClean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cy-GB" noProof="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Reflection</a:t>
            </a:r>
            <a:r>
              <a:rPr lang="cy-GB" noProof="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endParaRPr lang="cy-GB" noProof="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cy-GB" noProof="0" dirty="0" smtClean="0">
                <a:latin typeface="Arial" panose="020B0604020202020204" pitchFamily="34" charset="0"/>
                <a:cs typeface="Arial" panose="020B0604020202020204" pitchFamily="34" charset="0"/>
              </a:rPr>
              <a:t>Gweithgaredd 1:</a:t>
            </a:r>
          </a:p>
          <a:p>
            <a:pPr lvl="1"/>
            <a:r>
              <a:rPr lang="cy-GB" noProof="0" dirty="0" smtClean="0">
                <a:latin typeface="Arial" panose="020B0604020202020204" pitchFamily="34" charset="0"/>
                <a:cs typeface="Arial" panose="020B0604020202020204" pitchFamily="34" charset="0"/>
              </a:rPr>
              <a:t>Beth yw eich gwybodaeth a’ch dealltwriaeth bresennol o Hawliau Plant a Phobl Ifanc?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cy-GB" noProof="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Activity</a:t>
            </a:r>
            <a:r>
              <a:rPr lang="cy-GB" noProof="0" dirty="0" smtClean="0">
                <a:latin typeface="Arial" panose="020B0604020202020204" pitchFamily="34" charset="0"/>
                <a:cs typeface="Arial" panose="020B0604020202020204" pitchFamily="34" charset="0"/>
              </a:rPr>
              <a:t> 1:</a:t>
            </a:r>
          </a:p>
          <a:p>
            <a:pPr lvl="1"/>
            <a:r>
              <a:rPr lang="cy-GB" noProof="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What</a:t>
            </a:r>
            <a:r>
              <a:rPr lang="cy-GB" noProof="0" dirty="0" smtClean="0">
                <a:latin typeface="Arial" panose="020B0604020202020204" pitchFamily="34" charset="0"/>
                <a:cs typeface="Arial" panose="020B0604020202020204" pitchFamily="34" charset="0"/>
              </a:rPr>
              <a:t> is </a:t>
            </a:r>
            <a:r>
              <a:rPr lang="cy-GB" noProof="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your</a:t>
            </a:r>
            <a:r>
              <a:rPr lang="cy-GB" noProof="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y-GB" noProof="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current</a:t>
            </a:r>
            <a:r>
              <a:rPr lang="cy-GB" noProof="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y-GB" noProof="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knowledge</a:t>
            </a:r>
            <a:r>
              <a:rPr lang="cy-GB" noProof="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y-GB" noProof="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and</a:t>
            </a:r>
            <a:r>
              <a:rPr lang="cy-GB" noProof="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y-GB" noProof="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understanding</a:t>
            </a:r>
            <a:r>
              <a:rPr lang="cy-GB" noProof="0" dirty="0" smtClean="0">
                <a:latin typeface="Arial" panose="020B0604020202020204" pitchFamily="34" charset="0"/>
                <a:cs typeface="Arial" panose="020B0604020202020204" pitchFamily="34" charset="0"/>
              </a:rPr>
              <a:t> of </a:t>
            </a:r>
            <a:r>
              <a:rPr lang="cy-GB" noProof="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Children</a:t>
            </a:r>
            <a:r>
              <a:rPr lang="cy-GB" noProof="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y-GB" noProof="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and</a:t>
            </a:r>
            <a:r>
              <a:rPr lang="cy-GB" noProof="0" dirty="0" smtClean="0">
                <a:latin typeface="Arial" panose="020B0604020202020204" pitchFamily="34" charset="0"/>
                <a:cs typeface="Arial" panose="020B0604020202020204" pitchFamily="34" charset="0"/>
              </a:rPr>
              <a:t> Young </a:t>
            </a:r>
            <a:r>
              <a:rPr lang="cy-GB" noProof="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People’s</a:t>
            </a:r>
            <a:r>
              <a:rPr lang="cy-GB" noProof="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y-GB" noProof="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Rights</a:t>
            </a:r>
            <a:r>
              <a:rPr lang="cy-GB" noProof="0" dirty="0" smtClean="0">
                <a:latin typeface="Arial" panose="020B0604020202020204" pitchFamily="34" charset="0"/>
                <a:cs typeface="Arial" panose="020B0604020202020204" pitchFamily="34" charset="0"/>
              </a:rPr>
              <a:t>? </a:t>
            </a:r>
          </a:p>
        </p:txBody>
      </p:sp>
    </p:spTree>
    <p:extLst>
      <p:ext uri="{BB962C8B-B14F-4D97-AF65-F5344CB8AC3E}">
        <p14:creationId xmlns:p14="http://schemas.microsoft.com/office/powerpoint/2010/main" val="36189462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55576" y="915337"/>
            <a:ext cx="7220024" cy="1303867"/>
          </a:xfrm>
        </p:spPr>
        <p:txBody>
          <a:bodyPr>
            <a:normAutofit fontScale="90000"/>
          </a:bodyPr>
          <a:lstStyle/>
          <a:p>
            <a:pPr algn="l"/>
            <a:r>
              <a:rPr lang="cy-GB" noProof="0" dirty="0" smtClean="0">
                <a:latin typeface="Arial" panose="020B0604020202020204" pitchFamily="34" charset="0"/>
                <a:cs typeface="Arial" panose="020B0604020202020204" pitchFamily="34" charset="0"/>
              </a:rPr>
              <a:t>Cyflwyno CCUHP</a:t>
            </a:r>
            <a:br>
              <a:rPr lang="cy-GB" noProof="0" dirty="0" smtClean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cy-GB" noProof="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Introducing</a:t>
            </a:r>
            <a:r>
              <a:rPr lang="cy-GB" noProof="0" dirty="0" smtClean="0">
                <a:latin typeface="Arial" panose="020B0604020202020204" pitchFamily="34" charset="0"/>
                <a:cs typeface="Arial" panose="020B0604020202020204" pitchFamily="34" charset="0"/>
              </a:rPr>
              <a:t> the UNCRC </a:t>
            </a:r>
            <a:endParaRPr lang="cy-GB" noProof="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15616" y="2631604"/>
            <a:ext cx="3380184" cy="398904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y-GB" sz="2000" noProof="0" dirty="0" smtClean="0">
                <a:latin typeface="Arial" panose="020B0604020202020204" pitchFamily="34" charset="0"/>
                <a:cs typeface="Arial" panose="020B0604020202020204" pitchFamily="34" charset="0"/>
              </a:rPr>
              <a:t>Perlau Doethineb 1:</a:t>
            </a:r>
          </a:p>
          <a:p>
            <a:r>
              <a:rPr lang="cy-GB" sz="2000" noProof="0" dirty="0" smtClean="0">
                <a:latin typeface="Arial" panose="020B0604020202020204" pitchFamily="34" charset="0"/>
                <a:cs typeface="Arial" panose="020B0604020202020204" pitchFamily="34" charset="0"/>
              </a:rPr>
              <a:t>Cyflwyno CCUHP</a:t>
            </a:r>
          </a:p>
          <a:p>
            <a:pPr marL="0" indent="0">
              <a:buNone/>
            </a:pPr>
            <a:endParaRPr lang="cy-GB" noProof="0" dirty="0" smtClean="0"/>
          </a:p>
          <a:p>
            <a:endParaRPr lang="cy-GB" noProof="0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2636912"/>
            <a:ext cx="3308176" cy="398904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y-GB" sz="2000" noProof="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Pearls</a:t>
            </a:r>
            <a:r>
              <a:rPr lang="cy-GB" sz="2000" noProof="0" dirty="0" smtClean="0">
                <a:latin typeface="Arial" panose="020B0604020202020204" pitchFamily="34" charset="0"/>
                <a:cs typeface="Arial" panose="020B0604020202020204" pitchFamily="34" charset="0"/>
              </a:rPr>
              <a:t> of </a:t>
            </a:r>
            <a:r>
              <a:rPr lang="cy-GB" sz="2000" noProof="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Wisdom</a:t>
            </a:r>
            <a:r>
              <a:rPr lang="cy-GB" sz="2000" noProof="0" dirty="0" smtClean="0">
                <a:latin typeface="Arial" panose="020B0604020202020204" pitchFamily="34" charset="0"/>
                <a:cs typeface="Arial" panose="020B0604020202020204" pitchFamily="34" charset="0"/>
              </a:rPr>
              <a:t> 1: </a:t>
            </a:r>
          </a:p>
          <a:p>
            <a:r>
              <a:rPr lang="cy-GB" sz="2000" noProof="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Introducing</a:t>
            </a:r>
            <a:r>
              <a:rPr lang="cy-GB" sz="2000" noProof="0" dirty="0" smtClean="0">
                <a:latin typeface="Arial" panose="020B0604020202020204" pitchFamily="34" charset="0"/>
                <a:cs typeface="Arial" panose="020B0604020202020204" pitchFamily="34" charset="0"/>
              </a:rPr>
              <a:t> the UNCRC</a:t>
            </a:r>
          </a:p>
          <a:p>
            <a:pPr marL="0" indent="0">
              <a:buNone/>
            </a:pPr>
            <a:endParaRPr lang="cy-GB" dirty="0"/>
          </a:p>
          <a:p>
            <a:pPr marL="0" indent="0">
              <a:buNone/>
            </a:pPr>
            <a:endParaRPr lang="cy-GB" noProof="0" dirty="0" smtClean="0"/>
          </a:p>
          <a:p>
            <a:endParaRPr lang="cy-GB" noProof="0" dirty="0" smtClean="0"/>
          </a:p>
          <a:p>
            <a:endParaRPr lang="cy-GB" noProof="0" dirty="0"/>
          </a:p>
        </p:txBody>
      </p:sp>
    </p:spTree>
    <p:extLst>
      <p:ext uri="{BB962C8B-B14F-4D97-AF65-F5344CB8AC3E}">
        <p14:creationId xmlns:p14="http://schemas.microsoft.com/office/powerpoint/2010/main" val="72626776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99592" y="915337"/>
            <a:ext cx="7076008" cy="1303867"/>
          </a:xfrm>
        </p:spPr>
        <p:txBody>
          <a:bodyPr>
            <a:normAutofit fontScale="90000"/>
          </a:bodyPr>
          <a:lstStyle/>
          <a:p>
            <a:pPr algn="l"/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Cyflwyno CCUHP</a:t>
            </a:r>
            <a:b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cy-GB" dirty="0" err="1">
                <a:latin typeface="Arial" panose="020B0604020202020204" pitchFamily="34" charset="0"/>
                <a:cs typeface="Arial" panose="020B0604020202020204" pitchFamily="34" charset="0"/>
              </a:rPr>
              <a:t>Introducing</a:t>
            </a:r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 the UNCRC 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27584" y="2492896"/>
            <a:ext cx="3668216" cy="3340968"/>
          </a:xfrm>
        </p:spPr>
        <p:txBody>
          <a:bodyPr/>
          <a:lstStyle/>
          <a:p>
            <a:r>
              <a:rPr lang="cy-GB" sz="2000" dirty="0">
                <a:latin typeface="Arial" panose="020B0604020202020204" pitchFamily="34" charset="0"/>
                <a:cs typeface="Arial" panose="020B0604020202020204" pitchFamily="34" charset="0"/>
              </a:rPr>
              <a:t>Ar ôl gwylio’r Perl: Cyflwyniad i </a:t>
            </a:r>
            <a:r>
              <a:rPr lang="cy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CCUHP:</a:t>
            </a:r>
            <a:endParaRPr lang="cy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cy-GB" sz="2000" dirty="0">
                <a:latin typeface="Arial" panose="020B0604020202020204" pitchFamily="34" charset="0"/>
                <a:cs typeface="Arial" panose="020B0604020202020204" pitchFamily="34" charset="0"/>
              </a:rPr>
              <a:t>Cymerwch ran yng Ngweithgaredd 2 i archwilio’r perthnasedd ar gyfer eich sector chi</a:t>
            </a:r>
          </a:p>
          <a:p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2492896"/>
            <a:ext cx="3327400" cy="3316610"/>
          </a:xfrm>
        </p:spPr>
        <p:txBody>
          <a:bodyPr/>
          <a:lstStyle/>
          <a:p>
            <a:r>
              <a:rPr lang="cy-GB" sz="2000" dirty="0">
                <a:latin typeface="Arial" panose="020B0604020202020204" pitchFamily="34" charset="0"/>
                <a:cs typeface="Arial" panose="020B0604020202020204" pitchFamily="34" charset="0"/>
              </a:rPr>
              <a:t>Having </a:t>
            </a:r>
            <a:r>
              <a:rPr lang="cy-GB" sz="2000" dirty="0" err="1">
                <a:latin typeface="Arial" panose="020B0604020202020204" pitchFamily="34" charset="0"/>
                <a:cs typeface="Arial" panose="020B0604020202020204" pitchFamily="34" charset="0"/>
              </a:rPr>
              <a:t>watched</a:t>
            </a:r>
            <a:r>
              <a:rPr lang="cy-GB" sz="2000" dirty="0">
                <a:latin typeface="Arial" panose="020B0604020202020204" pitchFamily="34" charset="0"/>
                <a:cs typeface="Arial" panose="020B0604020202020204" pitchFamily="34" charset="0"/>
              </a:rPr>
              <a:t> the </a:t>
            </a:r>
            <a:r>
              <a:rPr lang="cy-GB" sz="2000" dirty="0" err="1">
                <a:latin typeface="Arial" panose="020B0604020202020204" pitchFamily="34" charset="0"/>
                <a:cs typeface="Arial" panose="020B0604020202020204" pitchFamily="34" charset="0"/>
              </a:rPr>
              <a:t>Pearl</a:t>
            </a:r>
            <a:r>
              <a:rPr lang="cy-GB" sz="2000" dirty="0">
                <a:latin typeface="Arial" panose="020B0604020202020204" pitchFamily="34" charset="0"/>
                <a:cs typeface="Arial" panose="020B0604020202020204" pitchFamily="34" charset="0"/>
              </a:rPr>
              <a:t>: </a:t>
            </a:r>
            <a:r>
              <a:rPr lang="cy-GB" sz="2000" dirty="0" err="1">
                <a:latin typeface="Arial" panose="020B0604020202020204" pitchFamily="34" charset="0"/>
                <a:cs typeface="Arial" panose="020B0604020202020204" pitchFamily="34" charset="0"/>
              </a:rPr>
              <a:t>Introduction</a:t>
            </a:r>
            <a:r>
              <a:rPr lang="cy-GB" sz="2000" dirty="0">
                <a:latin typeface="Arial" panose="020B0604020202020204" pitchFamily="34" charset="0"/>
                <a:cs typeface="Arial" panose="020B0604020202020204" pitchFamily="34" charset="0"/>
              </a:rPr>
              <a:t> to the UNCRC </a:t>
            </a:r>
            <a:r>
              <a:rPr lang="cy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:</a:t>
            </a:r>
            <a:endParaRPr lang="cy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cy-GB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Engage</a:t>
            </a:r>
            <a:r>
              <a:rPr lang="cy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y-GB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in</a:t>
            </a:r>
            <a:r>
              <a:rPr lang="cy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y-GB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Activity</a:t>
            </a:r>
            <a:r>
              <a:rPr lang="cy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 2 to </a:t>
            </a:r>
            <a:r>
              <a:rPr lang="cy-GB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explore</a:t>
            </a:r>
            <a:r>
              <a:rPr lang="cy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 the </a:t>
            </a:r>
            <a:r>
              <a:rPr lang="cy-GB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relevance</a:t>
            </a:r>
            <a:r>
              <a:rPr lang="cy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 to </a:t>
            </a:r>
            <a:r>
              <a:rPr lang="cy-GB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your</a:t>
            </a:r>
            <a:r>
              <a:rPr lang="cy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y-GB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own</a:t>
            </a:r>
            <a:r>
              <a:rPr lang="cy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 sector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5906779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y-GB" sz="3200" noProof="0" dirty="0" smtClean="0">
                <a:latin typeface="Arial" panose="020B0604020202020204" pitchFamily="34" charset="0"/>
                <a:cs typeface="Arial" panose="020B0604020202020204" pitchFamily="34" charset="0"/>
              </a:rPr>
              <a:t>Safbwynt Cymru ar Hawliau Plant</a:t>
            </a:r>
            <a:br>
              <a:rPr lang="cy-GB" sz="3200" noProof="0" dirty="0" smtClean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cy-GB" sz="3200" noProof="0" dirty="0" smtClean="0">
                <a:latin typeface="Arial" panose="020B0604020202020204" pitchFamily="34" charset="0"/>
                <a:cs typeface="Arial" panose="020B0604020202020204" pitchFamily="34" charset="0"/>
              </a:rPr>
              <a:t>Wales’ </a:t>
            </a:r>
            <a:r>
              <a:rPr lang="cy-GB" sz="3200" noProof="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Position</a:t>
            </a:r>
            <a:r>
              <a:rPr lang="cy-GB" sz="3200" noProof="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y-GB" sz="3200" noProof="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Children’s</a:t>
            </a:r>
            <a:r>
              <a:rPr lang="cy-GB" sz="3200" noProof="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y-GB" sz="3200" noProof="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Rights</a:t>
            </a:r>
            <a:r>
              <a:rPr lang="cy-GB" sz="3200" noProof="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endParaRPr lang="cy-GB" sz="3200" noProof="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" name="Content Placeholder 5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cy-GB" noProof="0" dirty="0" smtClean="0">
                <a:latin typeface="Arial" panose="020B0604020202020204" pitchFamily="34" charset="0"/>
                <a:cs typeface="Arial" panose="020B0604020202020204" pitchFamily="34" charset="0"/>
              </a:rPr>
              <a:t>Perlau Doethineb 2: Safbwynt Cymru ar Hawliau Plant</a:t>
            </a:r>
          </a:p>
          <a:p>
            <a:pPr marL="0" indent="0">
              <a:buNone/>
            </a:pPr>
            <a:endParaRPr lang="cy-GB" noProof="0" dirty="0" smtClean="0"/>
          </a:p>
        </p:txBody>
      </p:sp>
      <p:sp>
        <p:nvSpPr>
          <p:cNvPr id="7" name="Content Placeholder 6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cy-GB" noProof="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Pearls</a:t>
            </a:r>
            <a:r>
              <a:rPr lang="cy-GB" noProof="0" dirty="0" smtClean="0">
                <a:latin typeface="Arial" panose="020B0604020202020204" pitchFamily="34" charset="0"/>
                <a:cs typeface="Arial" panose="020B0604020202020204" pitchFamily="34" charset="0"/>
              </a:rPr>
              <a:t> of </a:t>
            </a:r>
            <a:r>
              <a:rPr lang="cy-GB" noProof="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Wisdom</a:t>
            </a:r>
            <a:r>
              <a:rPr lang="cy-GB" noProof="0" dirty="0" smtClean="0">
                <a:latin typeface="Arial" panose="020B0604020202020204" pitchFamily="34" charset="0"/>
                <a:cs typeface="Arial" panose="020B0604020202020204" pitchFamily="34" charset="0"/>
              </a:rPr>
              <a:t> 2: Wales’ </a:t>
            </a:r>
            <a:r>
              <a:rPr lang="cy-GB" noProof="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position</a:t>
            </a:r>
            <a:r>
              <a:rPr lang="cy-GB" noProof="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y-GB" noProof="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on</a:t>
            </a:r>
            <a:r>
              <a:rPr lang="cy-GB" noProof="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y-GB" noProof="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Children’s</a:t>
            </a:r>
            <a:r>
              <a:rPr lang="cy-GB" noProof="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y-GB" noProof="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Rights</a:t>
            </a:r>
            <a:r>
              <a:rPr lang="cy-GB" noProof="0" dirty="0" smtClean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endParaRPr lang="cy-GB" noProof="0" dirty="0" smtClean="0"/>
          </a:p>
          <a:p>
            <a:endParaRPr lang="cy-GB" noProof="0" dirty="0"/>
          </a:p>
        </p:txBody>
      </p:sp>
    </p:spTree>
    <p:extLst>
      <p:ext uri="{BB962C8B-B14F-4D97-AF65-F5344CB8AC3E}">
        <p14:creationId xmlns:p14="http://schemas.microsoft.com/office/powerpoint/2010/main" val="379109394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l"/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Cyflwyno CCUHP</a:t>
            </a:r>
            <a:b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cy-GB" dirty="0" err="1">
                <a:latin typeface="Arial" panose="020B0604020202020204" pitchFamily="34" charset="0"/>
                <a:cs typeface="Arial" panose="020B0604020202020204" pitchFamily="34" charset="0"/>
              </a:rPr>
              <a:t>Introducing</a:t>
            </a:r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 the </a:t>
            </a:r>
            <a:r>
              <a:rPr lang="cy-GB" dirty="0" smtClean="0">
                <a:latin typeface="Arial" panose="020B0604020202020204" pitchFamily="34" charset="0"/>
                <a:cs typeface="Arial" panose="020B0604020202020204" pitchFamily="34" charset="0"/>
              </a:rPr>
              <a:t>UNCRC 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Mae Cymru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wedi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bod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flaenllaw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mewn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hawliau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plant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ers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creu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Cynulliad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Cenedlaethol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Cymru.</a:t>
            </a:r>
          </a:p>
          <a:p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Cymru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oedd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wlad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gyntaf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y DU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greu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rol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Comisiynydd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Plant.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http://www.complantcymru.org.uk/amdanon-ni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/</a:t>
            </a:r>
            <a:endParaRPr lang="en-GB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 fontScale="85000" lnSpcReduction="10000"/>
          </a:bodyPr>
          <a:lstStyle/>
          <a:p>
            <a:r>
              <a:rPr lang="cy-GB" dirty="0" smtClean="0">
                <a:latin typeface="Arial" panose="020B0604020202020204" pitchFamily="34" charset="0"/>
                <a:cs typeface="Arial" panose="020B0604020202020204" pitchFamily="34" charset="0"/>
              </a:rPr>
              <a:t>Wales </a:t>
            </a:r>
            <a:r>
              <a:rPr lang="cy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has</a:t>
            </a:r>
            <a:r>
              <a:rPr lang="cy-GB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y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been</a:t>
            </a:r>
            <a:r>
              <a:rPr lang="cy-GB" dirty="0" smtClean="0">
                <a:latin typeface="Arial" panose="020B0604020202020204" pitchFamily="34" charset="0"/>
                <a:cs typeface="Arial" panose="020B0604020202020204" pitchFamily="34" charset="0"/>
              </a:rPr>
              <a:t> at the </a:t>
            </a:r>
            <a:r>
              <a:rPr lang="cy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forefront</a:t>
            </a:r>
            <a:r>
              <a:rPr lang="cy-GB" dirty="0" smtClean="0">
                <a:latin typeface="Arial" panose="020B0604020202020204" pitchFamily="34" charset="0"/>
                <a:cs typeface="Arial" panose="020B0604020202020204" pitchFamily="34" charset="0"/>
              </a:rPr>
              <a:t> of </a:t>
            </a:r>
            <a:r>
              <a:rPr lang="cy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children’s</a:t>
            </a:r>
            <a:r>
              <a:rPr lang="cy-GB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y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rights</a:t>
            </a:r>
            <a:r>
              <a:rPr lang="cy-GB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y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since</a:t>
            </a:r>
            <a:r>
              <a:rPr lang="cy-GB" dirty="0" smtClean="0">
                <a:latin typeface="Arial" panose="020B0604020202020204" pitchFamily="34" charset="0"/>
                <a:cs typeface="Arial" panose="020B0604020202020204" pitchFamily="34" charset="0"/>
              </a:rPr>
              <a:t> the </a:t>
            </a:r>
            <a:r>
              <a:rPr lang="cy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formation</a:t>
            </a:r>
            <a:r>
              <a:rPr lang="cy-GB" dirty="0" smtClean="0">
                <a:latin typeface="Arial" panose="020B0604020202020204" pitchFamily="34" charset="0"/>
                <a:cs typeface="Arial" panose="020B0604020202020204" pitchFamily="34" charset="0"/>
              </a:rPr>
              <a:t> of the National Assembly </a:t>
            </a:r>
            <a:r>
              <a:rPr lang="cy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for</a:t>
            </a:r>
            <a:r>
              <a:rPr lang="cy-GB" dirty="0" smtClean="0">
                <a:latin typeface="Arial" panose="020B0604020202020204" pitchFamily="34" charset="0"/>
                <a:cs typeface="Arial" panose="020B0604020202020204" pitchFamily="34" charset="0"/>
              </a:rPr>
              <a:t> Wales. </a:t>
            </a:r>
          </a:p>
          <a:p>
            <a:r>
              <a:rPr lang="cy-GB" dirty="0" smtClean="0">
                <a:latin typeface="Arial" panose="020B0604020202020204" pitchFamily="34" charset="0"/>
                <a:cs typeface="Arial" panose="020B0604020202020204" pitchFamily="34" charset="0"/>
              </a:rPr>
              <a:t>Wales was the </a:t>
            </a:r>
            <a:r>
              <a:rPr lang="cy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first</a:t>
            </a:r>
            <a:r>
              <a:rPr lang="cy-GB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y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country</a:t>
            </a:r>
            <a:r>
              <a:rPr lang="cy-GB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y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in</a:t>
            </a:r>
            <a:r>
              <a:rPr lang="cy-GB" dirty="0" smtClean="0">
                <a:latin typeface="Arial" panose="020B0604020202020204" pitchFamily="34" charset="0"/>
                <a:cs typeface="Arial" panose="020B0604020202020204" pitchFamily="34" charset="0"/>
              </a:rPr>
              <a:t> the UK to </a:t>
            </a:r>
            <a:r>
              <a:rPr lang="cy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create</a:t>
            </a:r>
            <a:r>
              <a:rPr lang="cy-GB" dirty="0" smtClean="0">
                <a:latin typeface="Arial" panose="020B0604020202020204" pitchFamily="34" charset="0"/>
                <a:cs typeface="Arial" panose="020B0604020202020204" pitchFamily="34" charset="0"/>
              </a:rPr>
              <a:t> the </a:t>
            </a:r>
            <a:r>
              <a:rPr lang="cy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role</a:t>
            </a:r>
            <a:r>
              <a:rPr lang="cy-GB" dirty="0" smtClean="0">
                <a:latin typeface="Arial" panose="020B0604020202020204" pitchFamily="34" charset="0"/>
                <a:cs typeface="Arial" panose="020B0604020202020204" pitchFamily="34" charset="0"/>
              </a:rPr>
              <a:t> of the </a:t>
            </a:r>
            <a:r>
              <a:rPr lang="cy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Children’s</a:t>
            </a:r>
            <a:r>
              <a:rPr lang="cy-GB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y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Commisioner</a:t>
            </a:r>
            <a:r>
              <a:rPr lang="cy-GB" dirty="0" smtClean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  <a:endParaRPr lang="cy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http://www.childcomwales.org.uk/about-us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/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12097721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y-GB" sz="3200" dirty="0">
                <a:latin typeface="Arial" panose="020B0604020202020204" pitchFamily="34" charset="0"/>
                <a:cs typeface="Arial" panose="020B0604020202020204" pitchFamily="34" charset="0"/>
              </a:rPr>
              <a:t>Safbwynt Cymru ar Hawliau Plant</a:t>
            </a:r>
            <a:br>
              <a:rPr lang="cy-GB" sz="32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cy-GB" sz="3200" dirty="0">
                <a:latin typeface="Arial" panose="020B0604020202020204" pitchFamily="34" charset="0"/>
                <a:cs typeface="Arial" panose="020B0604020202020204" pitchFamily="34" charset="0"/>
              </a:rPr>
              <a:t>Wales </a:t>
            </a:r>
            <a:r>
              <a:rPr lang="cy-GB" sz="3200" dirty="0" err="1">
                <a:latin typeface="Arial" panose="020B0604020202020204" pitchFamily="34" charset="0"/>
                <a:cs typeface="Arial" panose="020B0604020202020204" pitchFamily="34" charset="0"/>
              </a:rPr>
              <a:t>Position</a:t>
            </a:r>
            <a:r>
              <a:rPr lang="cy-GB" sz="3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y-GB" sz="3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Children’s</a:t>
            </a:r>
            <a:r>
              <a:rPr lang="cy-GB" sz="32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y-GB" sz="3200" dirty="0" err="1">
                <a:latin typeface="Arial" panose="020B0604020202020204" pitchFamily="34" charset="0"/>
                <a:cs typeface="Arial" panose="020B0604020202020204" pitchFamily="34" charset="0"/>
              </a:rPr>
              <a:t>Rights</a:t>
            </a:r>
            <a:r>
              <a:rPr lang="cy-GB" sz="3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endParaRPr lang="en-GB" sz="3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y-GB" dirty="0" smtClean="0">
                <a:latin typeface="Arial" panose="020B0604020202020204" pitchFamily="34" charset="0"/>
                <a:cs typeface="Arial" panose="020B0604020202020204" pitchFamily="34" charset="0"/>
              </a:rPr>
              <a:t>Gweithgaredd 3:</a:t>
            </a:r>
          </a:p>
          <a:p>
            <a:pPr lvl="1"/>
            <a:r>
              <a:rPr lang="cy-GB" dirty="0" smtClean="0">
                <a:latin typeface="Arial" panose="020B0604020202020204" pitchFamily="34" charset="0"/>
                <a:cs typeface="Arial" panose="020B0604020202020204" pitchFamily="34" charset="0"/>
              </a:rPr>
              <a:t>Ar </a:t>
            </a:r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ôl gwylio’r fideo, trafodwch mewn grwpiau </a:t>
            </a:r>
            <a:r>
              <a:rPr lang="cy-GB" dirty="0" smtClean="0">
                <a:latin typeface="Arial" panose="020B0604020202020204" pitchFamily="34" charset="0"/>
                <a:cs typeface="Arial" panose="020B0604020202020204" pitchFamily="34" charset="0"/>
              </a:rPr>
              <a:t>bach:</a:t>
            </a:r>
            <a:endParaRPr lang="cy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914400" lvl="1" indent="-514350">
              <a:buAutoNum type="romanLcPeriod"/>
            </a:pPr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sut mae cyd-destun y polisi yn berthnasol i’ch sector, </a:t>
            </a:r>
            <a:r>
              <a:rPr lang="cy-GB" dirty="0" smtClean="0">
                <a:latin typeface="Arial" panose="020B0604020202020204" pitchFamily="34" charset="0"/>
                <a:cs typeface="Arial" panose="020B0604020202020204" pitchFamily="34" charset="0"/>
              </a:rPr>
              <a:t>a</a:t>
            </a:r>
          </a:p>
          <a:p>
            <a:pPr marL="914400" lvl="1" indent="-514350">
              <a:buAutoNum type="romanLcPeriod"/>
            </a:pPr>
            <a:r>
              <a:rPr lang="cy-GB" dirty="0" smtClean="0">
                <a:latin typeface="Arial" panose="020B0604020202020204" pitchFamily="34" charset="0"/>
                <a:cs typeface="Arial" panose="020B0604020202020204" pitchFamily="34" charset="0"/>
              </a:rPr>
              <a:t>beth </a:t>
            </a:r>
            <a:r>
              <a:rPr lang="cy-GB" dirty="0" err="1">
                <a:latin typeface="Arial" panose="020B0604020202020204" pitchFamily="34" charset="0"/>
                <a:cs typeface="Arial" panose="020B0604020202020204" pitchFamily="34" charset="0"/>
              </a:rPr>
              <a:t>allai’r</a:t>
            </a:r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 traweffaith fod ar eich arfer?</a:t>
            </a:r>
          </a:p>
          <a:p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y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Activity</a:t>
            </a:r>
            <a:r>
              <a:rPr lang="cy-GB" dirty="0" smtClean="0">
                <a:latin typeface="Arial" panose="020B0604020202020204" pitchFamily="34" charset="0"/>
                <a:cs typeface="Arial" panose="020B0604020202020204" pitchFamily="34" charset="0"/>
              </a:rPr>
              <a:t> 3:</a:t>
            </a:r>
          </a:p>
          <a:p>
            <a:pPr lvl="1"/>
            <a:r>
              <a:rPr lang="cy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Having</a:t>
            </a:r>
            <a:r>
              <a:rPr lang="cy-GB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y-GB" dirty="0" err="1">
                <a:latin typeface="Arial" panose="020B0604020202020204" pitchFamily="34" charset="0"/>
                <a:cs typeface="Arial" panose="020B0604020202020204" pitchFamily="34" charset="0"/>
              </a:rPr>
              <a:t>watched</a:t>
            </a:r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 the </a:t>
            </a:r>
            <a:r>
              <a:rPr lang="cy-GB" dirty="0" err="1">
                <a:latin typeface="Arial" panose="020B0604020202020204" pitchFamily="34" charset="0"/>
                <a:cs typeface="Arial" panose="020B0604020202020204" pitchFamily="34" charset="0"/>
              </a:rPr>
              <a:t>video</a:t>
            </a:r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cy-GB" dirty="0" err="1">
                <a:latin typeface="Arial" panose="020B0604020202020204" pitchFamily="34" charset="0"/>
                <a:cs typeface="Arial" panose="020B0604020202020204" pitchFamily="34" charset="0"/>
              </a:rPr>
              <a:t>discuss</a:t>
            </a:r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y-GB" dirty="0" err="1">
                <a:latin typeface="Arial" panose="020B0604020202020204" pitchFamily="34" charset="0"/>
                <a:cs typeface="Arial" panose="020B0604020202020204" pitchFamily="34" charset="0"/>
              </a:rPr>
              <a:t>in</a:t>
            </a:r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y-GB" dirty="0" err="1">
                <a:latin typeface="Arial" panose="020B0604020202020204" pitchFamily="34" charset="0"/>
                <a:cs typeface="Arial" panose="020B0604020202020204" pitchFamily="34" charset="0"/>
              </a:rPr>
              <a:t>small</a:t>
            </a:r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y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groups</a:t>
            </a:r>
            <a:r>
              <a:rPr lang="cy-GB" dirty="0" smtClean="0">
                <a:latin typeface="Arial" panose="020B0604020202020204" pitchFamily="34" charset="0"/>
                <a:cs typeface="Arial" panose="020B0604020202020204" pitchFamily="34" charset="0"/>
              </a:rPr>
              <a:t>:</a:t>
            </a:r>
            <a:endParaRPr lang="cy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971550" lvl="1" indent="-514350">
              <a:buFont typeface="+mj-lt"/>
              <a:buAutoNum type="romanLcPeriod"/>
            </a:pPr>
            <a:r>
              <a:rPr lang="cy-GB" dirty="0" err="1">
                <a:latin typeface="Arial" panose="020B0604020202020204" pitchFamily="34" charset="0"/>
                <a:cs typeface="Arial" panose="020B0604020202020204" pitchFamily="34" charset="0"/>
              </a:rPr>
              <a:t>how</a:t>
            </a:r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y-GB" dirty="0" err="1">
                <a:latin typeface="Arial" panose="020B0604020202020204" pitchFamily="34" charset="0"/>
                <a:cs typeface="Arial" panose="020B0604020202020204" pitchFamily="34" charset="0"/>
              </a:rPr>
              <a:t>this</a:t>
            </a:r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y-GB" dirty="0" err="1">
                <a:latin typeface="Arial" panose="020B0604020202020204" pitchFamily="34" charset="0"/>
                <a:cs typeface="Arial" panose="020B0604020202020204" pitchFamily="34" charset="0"/>
              </a:rPr>
              <a:t>policy</a:t>
            </a:r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y-GB" dirty="0" err="1">
                <a:latin typeface="Arial" panose="020B0604020202020204" pitchFamily="34" charset="0"/>
                <a:cs typeface="Arial" panose="020B0604020202020204" pitchFamily="34" charset="0"/>
              </a:rPr>
              <a:t>context</a:t>
            </a:r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y-GB" dirty="0" err="1">
                <a:latin typeface="Arial" panose="020B0604020202020204" pitchFamily="34" charset="0"/>
                <a:cs typeface="Arial" panose="020B0604020202020204" pitchFamily="34" charset="0"/>
              </a:rPr>
              <a:t>relates</a:t>
            </a:r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 to </a:t>
            </a:r>
            <a:r>
              <a:rPr lang="cy-GB" dirty="0" err="1">
                <a:latin typeface="Arial" panose="020B0604020202020204" pitchFamily="34" charset="0"/>
                <a:cs typeface="Arial" panose="020B0604020202020204" pitchFamily="34" charset="0"/>
              </a:rPr>
              <a:t>your</a:t>
            </a:r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y-GB" dirty="0" err="1">
                <a:latin typeface="Arial" panose="020B0604020202020204" pitchFamily="34" charset="0"/>
                <a:cs typeface="Arial" panose="020B0604020202020204" pitchFamily="34" charset="0"/>
              </a:rPr>
              <a:t>own</a:t>
            </a:r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 sector </a:t>
            </a:r>
            <a:r>
              <a:rPr lang="cy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and</a:t>
            </a:r>
            <a:endParaRPr lang="cy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971550" lvl="1" indent="-514350">
              <a:buFont typeface="+mj-lt"/>
              <a:buAutoNum type="romanLcPeriod"/>
            </a:pPr>
            <a:r>
              <a:rPr lang="cy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what</a:t>
            </a:r>
            <a:r>
              <a:rPr lang="cy-GB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y-GB" dirty="0" err="1">
                <a:latin typeface="Arial" panose="020B0604020202020204" pitchFamily="34" charset="0"/>
                <a:cs typeface="Arial" panose="020B0604020202020204" pitchFamily="34" charset="0"/>
              </a:rPr>
              <a:t>could</a:t>
            </a:r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 be the </a:t>
            </a:r>
            <a:r>
              <a:rPr lang="cy-GB" dirty="0" err="1">
                <a:latin typeface="Arial" panose="020B0604020202020204" pitchFamily="34" charset="0"/>
                <a:cs typeface="Arial" panose="020B0604020202020204" pitchFamily="34" charset="0"/>
              </a:rPr>
              <a:t>impact</a:t>
            </a:r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y-GB" dirty="0" err="1">
                <a:latin typeface="Arial" panose="020B0604020202020204" pitchFamily="34" charset="0"/>
                <a:cs typeface="Arial" panose="020B0604020202020204" pitchFamily="34" charset="0"/>
              </a:rPr>
              <a:t>on</a:t>
            </a:r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  </a:t>
            </a:r>
            <a:r>
              <a:rPr lang="cy-GB" dirty="0" err="1">
                <a:latin typeface="Arial" panose="020B0604020202020204" pitchFamily="34" charset="0"/>
                <a:cs typeface="Arial" panose="020B0604020202020204" pitchFamily="34" charset="0"/>
              </a:rPr>
              <a:t>your</a:t>
            </a:r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y-GB" dirty="0" err="1">
                <a:latin typeface="Arial" panose="020B0604020202020204" pitchFamily="34" charset="0"/>
                <a:cs typeface="Arial" panose="020B0604020202020204" pitchFamily="34" charset="0"/>
              </a:rPr>
              <a:t>practice</a:t>
            </a:r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?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4943523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l"/>
            <a:r>
              <a:rPr lang="cy-GB" noProof="0" dirty="0" smtClean="0">
                <a:latin typeface="Arial" panose="020B0604020202020204" pitchFamily="34" charset="0"/>
                <a:cs typeface="Arial" panose="020B0604020202020204" pitchFamily="34" charset="0"/>
              </a:rPr>
              <a:t>Erthygl 12 Cyfranogiad</a:t>
            </a:r>
            <a:br>
              <a:rPr lang="cy-GB" noProof="0" dirty="0" smtClean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cy-GB" noProof="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Article</a:t>
            </a:r>
            <a:r>
              <a:rPr lang="cy-GB" noProof="0" dirty="0" smtClean="0">
                <a:latin typeface="Arial" panose="020B0604020202020204" pitchFamily="34" charset="0"/>
                <a:cs typeface="Arial" panose="020B0604020202020204" pitchFamily="34" charset="0"/>
              </a:rPr>
              <a:t> 12 </a:t>
            </a:r>
            <a:r>
              <a:rPr lang="cy-GB" noProof="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Participation</a:t>
            </a:r>
            <a:r>
              <a:rPr lang="cy-GB" noProof="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endParaRPr lang="cy-GB" noProof="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99592" y="2492896"/>
            <a:ext cx="3591272" cy="3701008"/>
          </a:xfrm>
        </p:spPr>
        <p:txBody>
          <a:bodyPr>
            <a:normAutofit/>
          </a:bodyPr>
          <a:lstStyle/>
          <a:p>
            <a:r>
              <a:rPr lang="cy-GB" noProof="0" dirty="0" smtClean="0">
                <a:latin typeface="Arial" panose="020B0604020202020204" pitchFamily="34" charset="0"/>
                <a:cs typeface="Arial" panose="020B0604020202020204" pitchFamily="34" charset="0"/>
              </a:rPr>
              <a:t>Perlau Doethineb 3: </a:t>
            </a:r>
          </a:p>
          <a:p>
            <a:pPr marL="0" indent="0">
              <a:buNone/>
            </a:pPr>
            <a:r>
              <a:rPr lang="cy-GB" noProof="0" dirty="0" smtClean="0">
                <a:latin typeface="Arial" panose="020B0604020202020204" pitchFamily="34" charset="0"/>
                <a:cs typeface="Arial" panose="020B0604020202020204" pitchFamily="34" charset="0"/>
              </a:rPr>
              <a:t>Erthygl 12 Cyfranogiad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36926" y="2492896"/>
            <a:ext cx="3707482" cy="3676650"/>
          </a:xfrm>
        </p:spPr>
        <p:txBody>
          <a:bodyPr>
            <a:normAutofit/>
          </a:bodyPr>
          <a:lstStyle/>
          <a:p>
            <a:r>
              <a:rPr lang="cy-GB" noProof="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Pearls</a:t>
            </a:r>
            <a:r>
              <a:rPr lang="cy-GB" noProof="0" dirty="0" smtClean="0">
                <a:latin typeface="Arial" panose="020B0604020202020204" pitchFamily="34" charset="0"/>
                <a:cs typeface="Arial" panose="020B0604020202020204" pitchFamily="34" charset="0"/>
              </a:rPr>
              <a:t> of </a:t>
            </a:r>
            <a:r>
              <a:rPr lang="cy-GB" noProof="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Wisdom</a:t>
            </a:r>
            <a:r>
              <a:rPr lang="cy-GB" noProof="0" dirty="0" smtClean="0">
                <a:latin typeface="Arial" panose="020B0604020202020204" pitchFamily="34" charset="0"/>
                <a:cs typeface="Arial" panose="020B0604020202020204" pitchFamily="34" charset="0"/>
              </a:rPr>
              <a:t> 3: </a:t>
            </a:r>
          </a:p>
          <a:p>
            <a:pPr marL="0" indent="0">
              <a:buNone/>
            </a:pPr>
            <a:r>
              <a:rPr lang="cy-GB" noProof="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Article</a:t>
            </a:r>
            <a:r>
              <a:rPr lang="cy-GB" noProof="0" dirty="0" smtClean="0">
                <a:latin typeface="Arial" panose="020B0604020202020204" pitchFamily="34" charset="0"/>
                <a:cs typeface="Arial" panose="020B0604020202020204" pitchFamily="34" charset="0"/>
              </a:rPr>
              <a:t> 12 </a:t>
            </a:r>
            <a:r>
              <a:rPr lang="cy-GB" noProof="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Participation</a:t>
            </a:r>
            <a:r>
              <a:rPr lang="cy-GB" noProof="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endParaRPr lang="cy-GB" noProof="0" dirty="0"/>
          </a:p>
        </p:txBody>
      </p:sp>
    </p:spTree>
    <p:extLst>
      <p:ext uri="{BB962C8B-B14F-4D97-AF65-F5344CB8AC3E}">
        <p14:creationId xmlns:p14="http://schemas.microsoft.com/office/powerpoint/2010/main" val="523733255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l"/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Imbalances of Power </a:t>
            </a:r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Anghydbwysedd Grym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Gweithgarwch </a:t>
            </a:r>
            <a:r>
              <a:rPr lang="cy-GB" dirty="0" smtClean="0">
                <a:latin typeface="Arial" panose="020B0604020202020204" pitchFamily="34" charset="0"/>
                <a:cs typeface="Arial" panose="020B0604020202020204" pitchFamily="34" charset="0"/>
              </a:rPr>
              <a:t>4: </a:t>
            </a:r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Gorymdaith Grym </a:t>
            </a:r>
          </a:p>
          <a:p>
            <a:pPr lvl="1"/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archwilio sut mae grwpiau gwahanol yn y gymdeithas yn profi anghydbwysedd grym o ran cynnal eu hawliau.</a:t>
            </a:r>
          </a:p>
          <a:p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Activity 4: Power Walk </a:t>
            </a:r>
          </a:p>
          <a:p>
            <a:pPr lvl="1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examine how different groups in society 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experience imbalances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of power in having their rights upheld.</a:t>
            </a:r>
          </a:p>
          <a:p>
            <a:pPr lvl="1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34315247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l"/>
            <a:r>
              <a:rPr lang="cy-GB" noProof="0" dirty="0" smtClean="0">
                <a:latin typeface="Arial" panose="020B0604020202020204" pitchFamily="34" charset="0"/>
                <a:cs typeface="Arial" panose="020B0604020202020204" pitchFamily="34" charset="0"/>
              </a:rPr>
              <a:t>Egwyl</a:t>
            </a:r>
            <a:br>
              <a:rPr lang="cy-GB" noProof="0" dirty="0" smtClean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cy-GB" noProof="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Break</a:t>
            </a:r>
            <a:r>
              <a:rPr lang="cy-GB" noProof="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endParaRPr lang="cy-GB" noProof="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Content Placeholder 4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Content Placeholder 5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46556246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763688" y="2492896"/>
            <a:ext cx="5544616" cy="2550145"/>
          </a:xfrm>
        </p:spPr>
        <p:txBody>
          <a:bodyPr>
            <a:noAutofit/>
          </a:bodyPr>
          <a:lstStyle/>
          <a:p>
            <a:pPr lvl="0">
              <a:spcBef>
                <a:spcPts val="0"/>
              </a:spcBef>
            </a:pPr>
            <a:r>
              <a:rPr lang="cy-GB" sz="24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Gweithredu </a:t>
            </a:r>
            <a:r>
              <a:rPr lang="cy-GB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Hawliau Plant a Phobl Ifanc </a:t>
            </a:r>
            <a:r>
              <a:rPr lang="cy-GB" sz="24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/>
            </a:r>
            <a:br>
              <a:rPr lang="cy-GB" sz="24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cy-GB" sz="24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/>
            </a:r>
            <a:br>
              <a:rPr lang="cy-GB" sz="24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cy-GB" sz="2400" noProof="0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Implementation</a:t>
            </a:r>
            <a:r>
              <a:rPr lang="cy-GB" sz="2400" noProof="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of </a:t>
            </a:r>
            <a:r>
              <a:rPr lang="cy-GB" sz="2400" noProof="0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Children’s</a:t>
            </a:r>
            <a:r>
              <a:rPr lang="cy-GB" sz="2400" noProof="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y-GB" sz="2400" noProof="0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and</a:t>
            </a:r>
            <a:r>
              <a:rPr lang="cy-GB" sz="2400" noProof="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Young </a:t>
            </a:r>
            <a:r>
              <a:rPr lang="cy-GB" sz="2400" noProof="0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People’s</a:t>
            </a:r>
            <a:r>
              <a:rPr lang="cy-GB" sz="2400" noProof="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y-GB" sz="2400" noProof="0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Rights</a:t>
            </a:r>
            <a:r>
              <a:rPr lang="cy-GB" sz="2400" noProof="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/>
            </a:r>
            <a:br>
              <a:rPr lang="cy-GB" sz="2400" noProof="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cy-GB" sz="2400" noProof="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/>
            </a:r>
            <a:br>
              <a:rPr lang="cy-GB" sz="2400" noProof="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cy-GB" sz="2400" noProof="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5656" y="4941168"/>
            <a:ext cx="6400800" cy="1728191"/>
          </a:xfrm>
        </p:spPr>
        <p:txBody>
          <a:bodyPr>
            <a:normAutofit/>
          </a:bodyPr>
          <a:lstStyle/>
          <a:p>
            <a:r>
              <a:rPr lang="cy-GB" noProof="0" dirty="0" smtClean="0">
                <a:solidFill>
                  <a:schemeClr val="bg1"/>
                </a:solidFill>
              </a:rPr>
              <a:t> </a:t>
            </a:r>
          </a:p>
          <a:p>
            <a:endParaRPr lang="cy-GB" noProof="0" dirty="0"/>
          </a:p>
        </p:txBody>
      </p:sp>
    </p:spTree>
    <p:extLst>
      <p:ext uri="{BB962C8B-B14F-4D97-AF65-F5344CB8AC3E}">
        <p14:creationId xmlns:p14="http://schemas.microsoft.com/office/powerpoint/2010/main" val="3254304773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55576" y="836712"/>
            <a:ext cx="8435280" cy="1143000"/>
          </a:xfrm>
        </p:spPr>
        <p:txBody>
          <a:bodyPr>
            <a:noAutofit/>
          </a:bodyPr>
          <a:lstStyle/>
          <a:p>
            <a:pPr algn="l"/>
            <a:r>
              <a:rPr lang="cy-GB" sz="2400" dirty="0">
                <a:latin typeface="Arial" panose="020B0604020202020204" pitchFamily="34" charset="0"/>
                <a:cs typeface="Arial" panose="020B0604020202020204" pitchFamily="34" charset="0"/>
              </a:rPr>
              <a:t>Galluogi Hawliau Plant a Phobl </a:t>
            </a:r>
            <a:r>
              <a:rPr lang="cy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Ifanc o fewn Arfer</a:t>
            </a:r>
            <a:br>
              <a:rPr lang="cy-GB" sz="2400" dirty="0" smtClean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cy-GB" sz="2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Enabling</a:t>
            </a:r>
            <a:r>
              <a:rPr lang="cy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y-GB" sz="2400" noProof="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Children</a:t>
            </a:r>
            <a:r>
              <a:rPr lang="cy-GB" sz="2400" noProof="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y-GB" sz="2400" noProof="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and</a:t>
            </a:r>
            <a:r>
              <a:rPr lang="cy-GB" sz="2400" noProof="0" dirty="0" smtClean="0">
                <a:latin typeface="Arial" panose="020B0604020202020204" pitchFamily="34" charset="0"/>
                <a:cs typeface="Arial" panose="020B0604020202020204" pitchFamily="34" charset="0"/>
              </a:rPr>
              <a:t> Young </a:t>
            </a:r>
            <a:r>
              <a:rPr lang="cy-GB" sz="2400" noProof="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People’s</a:t>
            </a:r>
            <a:r>
              <a:rPr lang="cy-GB" sz="2400" noProof="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y-GB" sz="2400" noProof="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Rights</a:t>
            </a:r>
            <a:r>
              <a:rPr lang="cy-GB" sz="2400" noProof="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y-GB" sz="2400" noProof="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in</a:t>
            </a:r>
            <a:r>
              <a:rPr lang="cy-GB" sz="2400" noProof="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y-GB" sz="2400" noProof="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Practice</a:t>
            </a:r>
            <a:r>
              <a:rPr lang="cy-GB" sz="2400" noProof="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endParaRPr lang="cy-GB" sz="2400" noProof="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cy-GB" noProof="0" dirty="0" smtClean="0">
                <a:latin typeface="Arial" panose="020B0604020202020204" pitchFamily="34" charset="0"/>
                <a:cs typeface="Arial" panose="020B0604020202020204" pitchFamily="34" charset="0"/>
              </a:rPr>
              <a:t>Perlau Doethineb 4: gorolwg sector benodol o Erthyglau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y-GB" noProof="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Pearls</a:t>
            </a:r>
            <a:r>
              <a:rPr lang="cy-GB" noProof="0" dirty="0" smtClean="0">
                <a:latin typeface="Arial" panose="020B0604020202020204" pitchFamily="34" charset="0"/>
                <a:cs typeface="Arial" panose="020B0604020202020204" pitchFamily="34" charset="0"/>
              </a:rPr>
              <a:t> of </a:t>
            </a:r>
            <a:r>
              <a:rPr lang="cy-GB" noProof="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Wisdom</a:t>
            </a:r>
            <a:r>
              <a:rPr lang="cy-GB" noProof="0" dirty="0" smtClean="0">
                <a:latin typeface="Arial" panose="020B0604020202020204" pitchFamily="34" charset="0"/>
                <a:cs typeface="Arial" panose="020B0604020202020204" pitchFamily="34" charset="0"/>
              </a:rPr>
              <a:t> 4: sector </a:t>
            </a:r>
            <a:r>
              <a:rPr lang="cy-GB" noProof="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specific</a:t>
            </a:r>
            <a:r>
              <a:rPr lang="cy-GB" noProof="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y-GB" noProof="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overview</a:t>
            </a:r>
            <a:r>
              <a:rPr lang="cy-GB" noProof="0" dirty="0" smtClean="0">
                <a:latin typeface="Arial" panose="020B0604020202020204" pitchFamily="34" charset="0"/>
                <a:cs typeface="Arial" panose="020B0604020202020204" pitchFamily="34" charset="0"/>
              </a:rPr>
              <a:t> of </a:t>
            </a:r>
            <a:r>
              <a:rPr lang="cy-GB" noProof="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Articles</a:t>
            </a:r>
            <a:endParaRPr lang="cy-GB" noProof="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cy-GB" noProof="0" dirty="0"/>
          </a:p>
        </p:txBody>
      </p:sp>
    </p:spTree>
    <p:extLst>
      <p:ext uri="{BB962C8B-B14F-4D97-AF65-F5344CB8AC3E}">
        <p14:creationId xmlns:p14="http://schemas.microsoft.com/office/powerpoint/2010/main" val="391985236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27584" y="915337"/>
            <a:ext cx="8064896" cy="1145511"/>
          </a:xfrm>
        </p:spPr>
        <p:txBody>
          <a:bodyPr>
            <a:noAutofit/>
          </a:bodyPr>
          <a:lstStyle/>
          <a:p>
            <a:pPr algn="l"/>
            <a:r>
              <a:rPr lang="cy-GB" sz="2400" dirty="0">
                <a:latin typeface="Arial" panose="020B0604020202020204" pitchFamily="34" charset="0"/>
                <a:cs typeface="Arial" panose="020B0604020202020204" pitchFamily="34" charset="0"/>
              </a:rPr>
              <a:t>Galluogi Hawliau Plant a Phobl </a:t>
            </a:r>
            <a:r>
              <a:rPr lang="cy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Ifanc o </a:t>
            </a:r>
            <a:r>
              <a:rPr lang="cy-GB" sz="2400" dirty="0">
                <a:latin typeface="Arial" panose="020B0604020202020204" pitchFamily="34" charset="0"/>
                <a:cs typeface="Arial" panose="020B0604020202020204" pitchFamily="34" charset="0"/>
              </a:rPr>
              <a:t>fewn </a:t>
            </a:r>
            <a:r>
              <a:rPr lang="cy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Arfer</a:t>
            </a:r>
            <a:br>
              <a:rPr lang="cy-GB" sz="2400" dirty="0" smtClean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cy-GB" sz="2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Enabling</a:t>
            </a:r>
            <a:r>
              <a:rPr lang="cy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y-GB" sz="2400" dirty="0" err="1">
                <a:latin typeface="Arial" panose="020B0604020202020204" pitchFamily="34" charset="0"/>
                <a:cs typeface="Arial" panose="020B0604020202020204" pitchFamily="34" charset="0"/>
              </a:rPr>
              <a:t>Children</a:t>
            </a:r>
            <a:r>
              <a:rPr lang="cy-GB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y-GB" sz="2400" dirty="0" err="1">
                <a:latin typeface="Arial" panose="020B0604020202020204" pitchFamily="34" charset="0"/>
                <a:cs typeface="Arial" panose="020B0604020202020204" pitchFamily="34" charset="0"/>
              </a:rPr>
              <a:t>and</a:t>
            </a:r>
            <a:r>
              <a:rPr lang="cy-GB" sz="2400" dirty="0">
                <a:latin typeface="Arial" panose="020B0604020202020204" pitchFamily="34" charset="0"/>
                <a:cs typeface="Arial" panose="020B0604020202020204" pitchFamily="34" charset="0"/>
              </a:rPr>
              <a:t> Young </a:t>
            </a:r>
            <a:r>
              <a:rPr lang="cy-GB" sz="2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People’s</a:t>
            </a:r>
            <a:r>
              <a:rPr lang="cy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y-GB" sz="2400" dirty="0" err="1">
                <a:latin typeface="Arial" panose="020B0604020202020204" pitchFamily="34" charset="0"/>
                <a:cs typeface="Arial" panose="020B0604020202020204" pitchFamily="34" charset="0"/>
              </a:rPr>
              <a:t>Rights</a:t>
            </a:r>
            <a:r>
              <a:rPr lang="cy-GB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y-GB" sz="2400" dirty="0" err="1">
                <a:latin typeface="Arial" panose="020B0604020202020204" pitchFamily="34" charset="0"/>
                <a:cs typeface="Arial" panose="020B0604020202020204" pitchFamily="34" charset="0"/>
              </a:rPr>
              <a:t>in</a:t>
            </a:r>
            <a:r>
              <a:rPr lang="cy-GB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y-GB" sz="2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Practice</a:t>
            </a:r>
            <a:r>
              <a:rPr lang="cy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15616" y="2564904"/>
            <a:ext cx="3456384" cy="3340968"/>
          </a:xfrm>
        </p:spPr>
        <p:txBody>
          <a:bodyPr/>
          <a:lstStyle/>
          <a:p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Ar ôl gwylio’r </a:t>
            </a:r>
            <a:r>
              <a:rPr lang="cy-GB" dirty="0" smtClean="0">
                <a:latin typeface="Arial" panose="020B0604020202020204" pitchFamily="34" charset="0"/>
                <a:cs typeface="Arial" panose="020B0604020202020204" pitchFamily="34" charset="0"/>
              </a:rPr>
              <a:t>Perl, </a:t>
            </a:r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trafodwch mewn </a:t>
            </a:r>
            <a:r>
              <a:rPr lang="cy-GB" dirty="0" smtClean="0">
                <a:latin typeface="Arial" panose="020B0604020202020204" pitchFamily="34" charset="0"/>
                <a:cs typeface="Arial" panose="020B0604020202020204" pitchFamily="34" charset="0"/>
              </a:rPr>
              <a:t>grŵp:</a:t>
            </a:r>
            <a:endParaRPr lang="cy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1"/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berthnasedd yr erthyglau hyn i’ch sectorau</a:t>
            </a:r>
          </a:p>
          <a:p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2492896"/>
            <a:ext cx="3327400" cy="3412976"/>
          </a:xfrm>
        </p:spPr>
        <p:txBody>
          <a:bodyPr/>
          <a:lstStyle/>
          <a:p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Having watched the </a:t>
            </a:r>
            <a:r>
              <a:rPr lang="cy-GB" dirty="0" smtClean="0">
                <a:latin typeface="Arial" panose="020B0604020202020204" pitchFamily="34" charset="0"/>
                <a:cs typeface="Arial" panose="020B0604020202020204" pitchFamily="34" charset="0"/>
              </a:rPr>
              <a:t>Pearl, </a:t>
            </a:r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discuss </a:t>
            </a:r>
            <a:r>
              <a:rPr lang="cy-GB" dirty="0" err="1">
                <a:latin typeface="Arial" panose="020B0604020202020204" pitchFamily="34" charset="0"/>
                <a:cs typeface="Arial" panose="020B0604020202020204" pitchFamily="34" charset="0"/>
              </a:rPr>
              <a:t>in</a:t>
            </a:r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y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your</a:t>
            </a:r>
            <a:r>
              <a:rPr lang="cy-GB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y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group</a:t>
            </a:r>
            <a:r>
              <a:rPr lang="cy-GB" dirty="0" smtClean="0">
                <a:latin typeface="Arial" panose="020B0604020202020204" pitchFamily="34" charset="0"/>
                <a:cs typeface="Arial" panose="020B0604020202020204" pitchFamily="34" charset="0"/>
              </a:rPr>
              <a:t> the:</a:t>
            </a:r>
          </a:p>
          <a:p>
            <a:pPr lvl="1"/>
            <a:r>
              <a:rPr lang="cy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relevance</a:t>
            </a:r>
            <a:r>
              <a:rPr lang="cy-GB" dirty="0" smtClean="0">
                <a:latin typeface="Arial" panose="020B0604020202020204" pitchFamily="34" charset="0"/>
                <a:cs typeface="Arial" panose="020B0604020202020204" pitchFamily="34" charset="0"/>
              </a:rPr>
              <a:t> of </a:t>
            </a:r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these articles to your </a:t>
            </a:r>
            <a:r>
              <a:rPr lang="cy-GB" dirty="0" smtClean="0">
                <a:latin typeface="Arial" panose="020B0604020202020204" pitchFamily="34" charset="0"/>
                <a:cs typeface="Arial" panose="020B0604020202020204" pitchFamily="34" charset="0"/>
              </a:rPr>
              <a:t>sectors</a:t>
            </a:r>
            <a:endParaRPr lang="cy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7580242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l"/>
            <a:r>
              <a:rPr lang="cy-GB" noProof="0" dirty="0" smtClean="0">
                <a:latin typeface="Arial" panose="020B0604020202020204" pitchFamily="34" charset="0"/>
                <a:cs typeface="Arial" panose="020B0604020202020204" pitchFamily="34" charset="0"/>
              </a:rPr>
              <a:t>Buddion a Rhwystrau</a:t>
            </a:r>
            <a:br>
              <a:rPr lang="cy-GB" noProof="0" dirty="0" smtClean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cy-GB" noProof="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Benefits</a:t>
            </a:r>
            <a:r>
              <a:rPr lang="cy-GB" noProof="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y-GB" noProof="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and</a:t>
            </a:r>
            <a:r>
              <a:rPr lang="cy-GB" noProof="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y-GB" noProof="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Barriers</a:t>
            </a:r>
            <a:r>
              <a:rPr lang="cy-GB" noProof="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endParaRPr lang="cy-GB" noProof="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cy-GB" sz="2000" noProof="0" dirty="0" smtClean="0">
                <a:latin typeface="Arial" panose="020B0604020202020204" pitchFamily="34" charset="0"/>
                <a:cs typeface="Arial" panose="020B0604020202020204" pitchFamily="34" charset="0"/>
              </a:rPr>
              <a:t>Perlau Doethineb 5</a:t>
            </a:r>
            <a:endParaRPr lang="cy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cy-GB" sz="2000" noProof="0" dirty="0" smtClean="0">
                <a:latin typeface="Arial" panose="020B0604020202020204" pitchFamily="34" charset="0"/>
                <a:cs typeface="Arial" panose="020B0604020202020204" pitchFamily="34" charset="0"/>
              </a:rPr>
              <a:t>Gweithgaredd 6:</a:t>
            </a:r>
          </a:p>
          <a:p>
            <a:pPr lvl="1"/>
            <a:r>
              <a:rPr lang="cy-GB" sz="1800" dirty="0">
                <a:latin typeface="Arial" panose="020B0604020202020204" pitchFamily="34" charset="0"/>
                <a:cs typeface="Arial" panose="020B0604020202020204" pitchFamily="34" charset="0"/>
              </a:rPr>
              <a:t>B</a:t>
            </a:r>
            <a:r>
              <a:rPr lang="cy-GB" sz="1800" noProof="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uddion</a:t>
            </a:r>
            <a:r>
              <a:rPr lang="cy-GB" sz="1800" noProof="0" dirty="0" smtClean="0">
                <a:latin typeface="Arial" panose="020B0604020202020204" pitchFamily="34" charset="0"/>
                <a:cs typeface="Arial" panose="020B0604020202020204" pitchFamily="34" charset="0"/>
              </a:rPr>
              <a:t> a rhwystrau galluogi plant a phobl ifanc i gael mynediad i’w hawliau yn eich sector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cy-GB" sz="2000" noProof="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Pearls</a:t>
            </a:r>
            <a:r>
              <a:rPr lang="cy-GB" sz="2000" noProof="0" dirty="0" smtClean="0">
                <a:latin typeface="Arial" panose="020B0604020202020204" pitchFamily="34" charset="0"/>
                <a:cs typeface="Arial" panose="020B0604020202020204" pitchFamily="34" charset="0"/>
              </a:rPr>
              <a:t> of </a:t>
            </a:r>
            <a:r>
              <a:rPr lang="cy-GB" sz="2000" noProof="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Wisdom</a:t>
            </a:r>
            <a:r>
              <a:rPr lang="cy-GB" sz="2000" noProof="0" dirty="0" smtClean="0">
                <a:latin typeface="Arial" panose="020B0604020202020204" pitchFamily="34" charset="0"/>
                <a:cs typeface="Arial" panose="020B0604020202020204" pitchFamily="34" charset="0"/>
              </a:rPr>
              <a:t> 5</a:t>
            </a:r>
          </a:p>
          <a:p>
            <a:r>
              <a:rPr lang="cy-GB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Activity</a:t>
            </a:r>
            <a:r>
              <a:rPr lang="cy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 6:</a:t>
            </a:r>
            <a:r>
              <a:rPr lang="cy-GB" sz="2000" noProof="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 lvl="1"/>
            <a:r>
              <a:rPr lang="cy-GB" sz="1800" noProof="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Benefits</a:t>
            </a:r>
            <a:r>
              <a:rPr lang="cy-GB" sz="1800" noProof="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y-GB" sz="1800" noProof="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and</a:t>
            </a:r>
            <a:r>
              <a:rPr lang="cy-GB" sz="1800" noProof="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y-GB" sz="1800" noProof="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barriers</a:t>
            </a:r>
            <a:r>
              <a:rPr lang="cy-GB" sz="1800" noProof="0" dirty="0" smtClean="0">
                <a:latin typeface="Arial" panose="020B0604020202020204" pitchFamily="34" charset="0"/>
                <a:cs typeface="Arial" panose="020B0604020202020204" pitchFamily="34" charset="0"/>
              </a:rPr>
              <a:t> of </a:t>
            </a:r>
            <a:r>
              <a:rPr lang="cy-GB" sz="1800" noProof="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enabling</a:t>
            </a:r>
            <a:r>
              <a:rPr lang="cy-GB" sz="1800" noProof="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y-GB" sz="1800" noProof="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children</a:t>
            </a:r>
            <a:r>
              <a:rPr lang="cy-GB" sz="1800" noProof="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y-GB" sz="1800" noProof="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and</a:t>
            </a:r>
            <a:r>
              <a:rPr lang="cy-GB" sz="1800" noProof="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y-GB" sz="1800" noProof="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young</a:t>
            </a:r>
            <a:r>
              <a:rPr lang="cy-GB" sz="1800" noProof="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y-GB" sz="1800" noProof="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people</a:t>
            </a:r>
            <a:r>
              <a:rPr lang="cy-GB" sz="1800" noProof="0" dirty="0" smtClean="0">
                <a:latin typeface="Arial" panose="020B0604020202020204" pitchFamily="34" charset="0"/>
                <a:cs typeface="Arial" panose="020B0604020202020204" pitchFamily="34" charset="0"/>
              </a:rPr>
              <a:t> to </a:t>
            </a:r>
            <a:r>
              <a:rPr lang="cy-GB" sz="1800" noProof="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access</a:t>
            </a:r>
            <a:r>
              <a:rPr lang="cy-GB" sz="1800" noProof="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y-GB" sz="1800" noProof="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their</a:t>
            </a:r>
            <a:r>
              <a:rPr lang="cy-GB" sz="1800" noProof="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y-GB" sz="1800" noProof="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rights</a:t>
            </a:r>
            <a:r>
              <a:rPr lang="cy-GB" sz="1800" noProof="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y-GB" sz="1800" noProof="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in</a:t>
            </a:r>
            <a:r>
              <a:rPr lang="cy-GB" sz="1800" noProof="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y-GB" sz="1800" noProof="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your</a:t>
            </a:r>
            <a:r>
              <a:rPr lang="cy-GB" sz="1800" noProof="0" dirty="0" smtClean="0">
                <a:latin typeface="Arial" panose="020B0604020202020204" pitchFamily="34" charset="0"/>
                <a:cs typeface="Arial" panose="020B0604020202020204" pitchFamily="34" charset="0"/>
              </a:rPr>
              <a:t> sector </a:t>
            </a:r>
          </a:p>
          <a:p>
            <a:endParaRPr lang="cy-GB" noProof="0" dirty="0"/>
          </a:p>
        </p:txBody>
      </p:sp>
    </p:spTree>
    <p:extLst>
      <p:ext uri="{BB962C8B-B14F-4D97-AF65-F5344CB8AC3E}">
        <p14:creationId xmlns:p14="http://schemas.microsoft.com/office/powerpoint/2010/main" val="275658161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pPr hangingPunct="0"/>
            <a:r>
              <a:rPr lang="cy-GB" sz="3600" dirty="0">
                <a:solidFill>
                  <a:schemeClr val="bg1"/>
                </a:solidFill>
              </a:rPr>
              <a:t/>
            </a:r>
            <a:br>
              <a:rPr lang="cy-GB" sz="3600" dirty="0">
                <a:solidFill>
                  <a:schemeClr val="bg1"/>
                </a:solidFill>
              </a:rPr>
            </a:br>
            <a:r>
              <a:rPr lang="cy-GB" sz="3600" noProof="0" dirty="0" smtClean="0">
                <a:solidFill>
                  <a:schemeClr val="tx1"/>
                </a:solidFill>
              </a:rPr>
              <a:t/>
            </a:r>
            <a:br>
              <a:rPr lang="cy-GB" sz="3600" noProof="0" dirty="0" smtClean="0">
                <a:solidFill>
                  <a:schemeClr val="tx1"/>
                </a:solidFill>
              </a:rPr>
            </a:br>
            <a:endParaRPr lang="cy-GB" sz="4000" noProof="0" dirty="0">
              <a:solidFill>
                <a:schemeClr val="tx1"/>
              </a:solidFill>
            </a:endParaRPr>
          </a:p>
        </p:txBody>
      </p:sp>
      <p:sp>
        <p:nvSpPr>
          <p:cNvPr id="4" name="Rectangle 3"/>
          <p:cNvSpPr/>
          <p:nvPr/>
        </p:nvSpPr>
        <p:spPr>
          <a:xfrm>
            <a:off x="2123728" y="2588732"/>
            <a:ext cx="4572000" cy="1938992"/>
          </a:xfrm>
          <a:prstGeom prst="rect">
            <a:avLst/>
          </a:prstGeom>
        </p:spPr>
        <p:txBody>
          <a:bodyPr>
            <a:spAutoFit/>
          </a:bodyPr>
          <a:lstStyle/>
          <a:p>
            <a:pPr algn="ctr"/>
            <a:r>
              <a:rPr lang="cy-GB" sz="2400" dirty="0">
                <a:latin typeface="Arial" panose="020B0604020202020204" pitchFamily="34" charset="0"/>
                <a:cs typeface="Arial" panose="020B0604020202020204" pitchFamily="34" charset="0"/>
              </a:rPr>
              <a:t>Asesu Traweffaith a Chynllunio ar Gyfer Gweithredu</a:t>
            </a:r>
            <a:br>
              <a:rPr lang="cy-GB" sz="24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cy-GB" sz="2400" dirty="0">
                <a:latin typeface="Arial" panose="020B0604020202020204" pitchFamily="34" charset="0"/>
                <a:cs typeface="Arial" panose="020B0604020202020204" pitchFamily="34" charset="0"/>
              </a:rPr>
              <a:t/>
            </a:r>
            <a:br>
              <a:rPr lang="cy-GB" sz="24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cy-GB" sz="2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Assessing</a:t>
            </a:r>
            <a:r>
              <a:rPr lang="cy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y-GB" sz="2400" dirty="0" err="1">
                <a:latin typeface="Arial" panose="020B0604020202020204" pitchFamily="34" charset="0"/>
                <a:cs typeface="Arial" panose="020B0604020202020204" pitchFamily="34" charset="0"/>
              </a:rPr>
              <a:t>Impact</a:t>
            </a:r>
            <a:r>
              <a:rPr lang="cy-GB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y-GB" sz="2400" dirty="0" err="1">
                <a:latin typeface="Arial" panose="020B0604020202020204" pitchFamily="34" charset="0"/>
                <a:cs typeface="Arial" panose="020B0604020202020204" pitchFamily="34" charset="0"/>
              </a:rPr>
              <a:t>and</a:t>
            </a:r>
            <a:r>
              <a:rPr lang="cy-GB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y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Action </a:t>
            </a:r>
            <a:r>
              <a:rPr lang="cy-GB" sz="2400" dirty="0" err="1">
                <a:latin typeface="Arial" panose="020B0604020202020204" pitchFamily="34" charset="0"/>
                <a:cs typeface="Arial" panose="020B0604020202020204" pitchFamily="34" charset="0"/>
              </a:rPr>
              <a:t>Planning</a:t>
            </a:r>
            <a:r>
              <a:rPr lang="cy-GB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565775235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l"/>
            <a:r>
              <a:rPr lang="cy-GB" noProof="0" dirty="0" smtClean="0">
                <a:latin typeface="Arial" panose="020B0604020202020204" pitchFamily="34" charset="0"/>
                <a:cs typeface="Arial" panose="020B0604020202020204" pitchFamily="34" charset="0"/>
              </a:rPr>
              <a:t>Traweffaith</a:t>
            </a:r>
            <a:br>
              <a:rPr lang="cy-GB" noProof="0" dirty="0" smtClean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cy-GB" noProof="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Impact</a:t>
            </a:r>
            <a:endParaRPr lang="cy-GB" noProof="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lvl="0"/>
            <a:r>
              <a:rPr lang="cy-GB" noProof="0" dirty="0" smtClean="0">
                <a:latin typeface="Arial" panose="020B0604020202020204" pitchFamily="34" charset="0"/>
                <a:cs typeface="Arial" panose="020B0604020202020204" pitchFamily="34" charset="0"/>
              </a:rPr>
              <a:t>Mae CCUHP yn ymwneud â galluogi hawliau plant a phobl ifanc!</a:t>
            </a:r>
          </a:p>
          <a:p>
            <a:pPr lvl="0"/>
            <a:r>
              <a:rPr lang="cy-GB" noProof="0" dirty="0" smtClean="0">
                <a:latin typeface="Arial" panose="020B0604020202020204" pitchFamily="34" charset="0"/>
                <a:cs typeface="Arial" panose="020B0604020202020204" pitchFamily="34" charset="0"/>
              </a:rPr>
              <a:t>Perlau Doethineb 6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 lvl="0"/>
            <a:r>
              <a:rPr lang="cy-GB" noProof="0" dirty="0" smtClean="0">
                <a:latin typeface="Arial" panose="020B0604020202020204" pitchFamily="34" charset="0"/>
                <a:cs typeface="Arial" panose="020B0604020202020204" pitchFamily="34" charset="0"/>
              </a:rPr>
              <a:t>UNCRC is </a:t>
            </a:r>
            <a:r>
              <a:rPr lang="cy-GB" noProof="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about</a:t>
            </a:r>
            <a:r>
              <a:rPr lang="cy-GB" noProof="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y-GB" noProof="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enabling</a:t>
            </a:r>
            <a:r>
              <a:rPr lang="cy-GB" noProof="0" dirty="0" smtClean="0">
                <a:latin typeface="Arial" panose="020B0604020202020204" pitchFamily="34" charset="0"/>
                <a:cs typeface="Arial" panose="020B0604020202020204" pitchFamily="34" charset="0"/>
              </a:rPr>
              <a:t> C&amp;YP </a:t>
            </a:r>
            <a:r>
              <a:rPr lang="cy-GB" noProof="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rights</a:t>
            </a:r>
            <a:r>
              <a:rPr lang="cy-GB" noProof="0" dirty="0" smtClean="0">
                <a:latin typeface="Arial" panose="020B0604020202020204" pitchFamily="34" charset="0"/>
                <a:cs typeface="Arial" panose="020B0604020202020204" pitchFamily="34" charset="0"/>
              </a:rPr>
              <a:t>!</a:t>
            </a:r>
          </a:p>
          <a:p>
            <a:pPr lvl="0"/>
            <a:endParaRPr lang="cy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0"/>
            <a:r>
              <a:rPr lang="cy-GB" noProof="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Pearls</a:t>
            </a:r>
            <a:r>
              <a:rPr lang="cy-GB" noProof="0" dirty="0" smtClean="0">
                <a:latin typeface="Arial" panose="020B0604020202020204" pitchFamily="34" charset="0"/>
                <a:cs typeface="Arial" panose="020B0604020202020204" pitchFamily="34" charset="0"/>
              </a:rPr>
              <a:t> of </a:t>
            </a:r>
            <a:r>
              <a:rPr lang="cy-GB" noProof="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Wisdo</a:t>
            </a:r>
            <a:r>
              <a:rPr lang="cy-GB" dirty="0" smtClean="0">
                <a:latin typeface="Arial" panose="020B0604020202020204" pitchFamily="34" charset="0"/>
                <a:cs typeface="Arial" panose="020B0604020202020204" pitchFamily="34" charset="0"/>
              </a:rPr>
              <a:t>m 6</a:t>
            </a:r>
            <a:endParaRPr lang="cy-GB" noProof="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cy-GB" noProof="0" dirty="0"/>
          </a:p>
        </p:txBody>
      </p:sp>
    </p:spTree>
    <p:extLst>
      <p:ext uri="{BB962C8B-B14F-4D97-AF65-F5344CB8AC3E}">
        <p14:creationId xmlns:p14="http://schemas.microsoft.com/office/powerpoint/2010/main" val="4224415559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27584" y="915337"/>
            <a:ext cx="7148016" cy="1303867"/>
          </a:xfrm>
        </p:spPr>
        <p:txBody>
          <a:bodyPr>
            <a:normAutofit fontScale="90000"/>
          </a:bodyPr>
          <a:lstStyle/>
          <a:p>
            <a:pPr algn="l"/>
            <a:r>
              <a:rPr lang="cy-GB" sz="3200" dirty="0" smtClean="0">
                <a:latin typeface="Arial" panose="020B0604020202020204" pitchFamily="34" charset="0"/>
                <a:cs typeface="Arial" panose="020B0604020202020204" pitchFamily="34" charset="0"/>
              </a:rPr>
              <a:t>Dull Gweithredu Seiliedig ar Hawliau Plant</a:t>
            </a:r>
            <a:br>
              <a:rPr lang="cy-GB" sz="3200" dirty="0" smtClean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3200" dirty="0" smtClean="0">
                <a:latin typeface="Arial" panose="020B0604020202020204" pitchFamily="34" charset="0"/>
                <a:cs typeface="Arial" panose="020B0604020202020204" pitchFamily="34" charset="0"/>
              </a:rPr>
              <a:t>A </a:t>
            </a: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Children’s Rights Approach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99592" y="2564904"/>
            <a:ext cx="3960440" cy="2925069"/>
          </a:xfrm>
        </p:spPr>
        <p:txBody>
          <a:bodyPr>
            <a:normAutofit fontScale="62500" lnSpcReduction="20000"/>
          </a:bodyPr>
          <a:lstStyle/>
          <a:p>
            <a:pPr lvl="0" algn="just"/>
            <a:r>
              <a:rPr lang="en-GB" sz="2200" dirty="0" smtClean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“</a:t>
            </a:r>
            <a:r>
              <a:rPr lang="cy-GB" sz="2200" dirty="0" smtClean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Mae </a:t>
            </a:r>
            <a:r>
              <a:rPr lang="cy-GB" sz="2200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Dull Gweithredu seiliedig ar Hawliau Plant yn golygu bydd sefydliadau’n rhoi blaenoriaeth i hawliau plant yn eu gwaith gyda phlant a theuluoedd i wella bywydau plant.”</a:t>
            </a:r>
          </a:p>
          <a:p>
            <a:pPr algn="just"/>
            <a:endParaRPr lang="en-GB" sz="22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en-GB" sz="2200" dirty="0" smtClean="0">
                <a:latin typeface="Arial" panose="020B0604020202020204" pitchFamily="34" charset="0"/>
                <a:cs typeface="Arial" panose="020B0604020202020204" pitchFamily="34" charset="0"/>
              </a:rPr>
              <a:t>“A Children’s Rights Approach means that organisations will prioritise children’s rights in their work with children and families to improve children’s lives.”  </a:t>
            </a:r>
          </a:p>
          <a:p>
            <a:pPr algn="just"/>
            <a:endParaRPr lang="en-GB" sz="2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en-GB" sz="2200" dirty="0" smtClean="0">
                <a:latin typeface="Arial" panose="020B0604020202020204" pitchFamily="34" charset="0"/>
                <a:cs typeface="Arial" panose="020B0604020202020204" pitchFamily="34" charset="0"/>
              </a:rPr>
              <a:t>Sally Holland the Children’s Commissioner for Wales (2017)</a:t>
            </a:r>
          </a:p>
          <a:p>
            <a:endParaRPr lang="en-GB" dirty="0"/>
          </a:p>
        </p:txBody>
      </p:sp>
      <p:graphicFrame>
        <p:nvGraphicFramePr>
          <p:cNvPr id="5" name="Content Placeholder 4"/>
          <p:cNvGraphicFramePr>
            <a:graphicFrameLocks noGrp="1"/>
          </p:cNvGraphicFramePr>
          <p:nvPr>
            <p:ph sz="half" idx="2"/>
            <p:extLst>
              <p:ext uri="{D42A27DB-BD31-4B8C-83A1-F6EECF244321}">
                <p14:modId xmlns:p14="http://schemas.microsoft.com/office/powerpoint/2010/main" val="602551869"/>
              </p:ext>
            </p:extLst>
          </p:nvPr>
        </p:nvGraphicFramePr>
        <p:xfrm>
          <a:off x="5076056" y="2564904"/>
          <a:ext cx="3168352" cy="280831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706747432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l"/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Addewid: 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Gweithredu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/>
            </a:r>
            <a:b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Pledge: Actions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Ystyriwch beth allwch chi ei wneud i alluogi Hawliau Pobl Ifanc yn eich ymarfer gwaith ieuenctid...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Consider what you may do to enable Young People’s Rights in your own youth work practice…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0225369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l"/>
            <a:r>
              <a:rPr lang="cy-GB" noProof="0" dirty="0" smtClean="0">
                <a:latin typeface="Arial" panose="020B0604020202020204" pitchFamily="34" charset="0"/>
                <a:cs typeface="Arial" panose="020B0604020202020204" pitchFamily="34" charset="0"/>
              </a:rPr>
              <a:t>Negeseuon allweddol!</a:t>
            </a:r>
            <a:br>
              <a:rPr lang="cy-GB" noProof="0" dirty="0" smtClean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cy-GB" noProof="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Key</a:t>
            </a:r>
            <a:r>
              <a:rPr lang="cy-GB" noProof="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y-GB" noProof="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messages</a:t>
            </a:r>
            <a:r>
              <a:rPr lang="cy-GB" noProof="0" dirty="0" smtClean="0">
                <a:latin typeface="Arial" panose="020B0604020202020204" pitchFamily="34" charset="0"/>
                <a:cs typeface="Arial" panose="020B0604020202020204" pitchFamily="34" charset="0"/>
              </a:rPr>
              <a:t>! </a:t>
            </a:r>
            <a:endParaRPr lang="cy-GB" noProof="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cy-GB" sz="2000" noProof="0" dirty="0" smtClean="0">
                <a:latin typeface="Arial" panose="020B0604020202020204" pitchFamily="34" charset="0"/>
                <a:cs typeface="Arial" panose="020B0604020202020204" pitchFamily="34" charset="0"/>
              </a:rPr>
              <a:t>Perlau Doethineb 7: negeseuon allweddol ac adnoddau</a:t>
            </a:r>
            <a:endParaRPr lang="cy-GB" sz="2000" noProof="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cy-GB" sz="2000" noProof="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Pearls</a:t>
            </a:r>
            <a:r>
              <a:rPr lang="cy-GB" sz="2000" noProof="0" dirty="0" smtClean="0">
                <a:latin typeface="Arial" panose="020B0604020202020204" pitchFamily="34" charset="0"/>
                <a:cs typeface="Arial" panose="020B0604020202020204" pitchFamily="34" charset="0"/>
              </a:rPr>
              <a:t> of </a:t>
            </a:r>
            <a:r>
              <a:rPr lang="cy-GB" sz="2000" noProof="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wisdom</a:t>
            </a:r>
            <a:r>
              <a:rPr lang="cy-GB" sz="2000" noProof="0" dirty="0" smtClean="0">
                <a:latin typeface="Arial" panose="020B0604020202020204" pitchFamily="34" charset="0"/>
                <a:cs typeface="Arial" panose="020B0604020202020204" pitchFamily="34" charset="0"/>
              </a:rPr>
              <a:t>  7: </a:t>
            </a:r>
            <a:r>
              <a:rPr lang="cy-GB" sz="2000" noProof="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Key</a:t>
            </a:r>
            <a:r>
              <a:rPr lang="cy-GB" sz="2000" noProof="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y-GB" sz="2000" noProof="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messages</a:t>
            </a:r>
            <a:r>
              <a:rPr lang="cy-GB" sz="2000" noProof="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y-GB" sz="2000" noProof="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and</a:t>
            </a:r>
            <a:r>
              <a:rPr lang="cy-GB" sz="2000" noProof="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y-GB" sz="2000" noProof="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resources</a:t>
            </a:r>
            <a:endParaRPr lang="cy-GB" sz="2000" noProof="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cy-GB" noProof="0" dirty="0"/>
          </a:p>
        </p:txBody>
      </p:sp>
    </p:spTree>
    <p:extLst>
      <p:ext uri="{BB962C8B-B14F-4D97-AF65-F5344CB8AC3E}">
        <p14:creationId xmlns:p14="http://schemas.microsoft.com/office/powerpoint/2010/main" val="1954101001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y-GB" sz="3600" noProof="0" dirty="0" smtClean="0">
                <a:latin typeface="Arial" panose="020B0604020202020204" pitchFamily="34" charset="0"/>
                <a:cs typeface="Arial" panose="020B0604020202020204" pitchFamily="34" charset="0"/>
              </a:rPr>
              <a:t>Cysylltiadau: Adnoddau</a:t>
            </a:r>
            <a:br>
              <a:rPr lang="cy-GB" sz="3600" noProof="0" dirty="0" smtClean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cy-GB" sz="3600" noProof="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Links</a:t>
            </a:r>
            <a:r>
              <a:rPr lang="cy-GB" sz="3600" noProof="0" dirty="0" smtClean="0">
                <a:latin typeface="Arial" panose="020B0604020202020204" pitchFamily="34" charset="0"/>
                <a:cs typeface="Arial" panose="020B0604020202020204" pitchFamily="34" charset="0"/>
              </a:rPr>
              <a:t> : Resources </a:t>
            </a:r>
            <a:endParaRPr lang="cy-GB" sz="3600" noProof="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cy-GB" noProof="0" dirty="0" smtClean="0">
                <a:latin typeface="Arial" panose="020B0604020202020204" pitchFamily="34" charset="0"/>
                <a:cs typeface="Arial" panose="020B0604020202020204" pitchFamily="34" charset="0"/>
              </a:rPr>
              <a:t>Fe fydd adnoddau ar gael o </a:t>
            </a:r>
          </a:p>
          <a:p>
            <a:pPr lvl="1"/>
            <a:r>
              <a:rPr lang="cy-GB" noProof="0" dirty="0" smtClean="0">
                <a:latin typeface="Arial" panose="020B0604020202020204" pitchFamily="34" charset="0"/>
                <a:cs typeface="Arial" panose="020B0604020202020204" pitchFamily="34" charset="0"/>
              </a:rPr>
              <a:t>Wefan </a:t>
            </a:r>
            <a:r>
              <a:rPr lang="cy-GB" dirty="0" smtClean="0">
                <a:latin typeface="Arial" panose="020B0604020202020204" pitchFamily="34" charset="0"/>
                <a:cs typeface="Arial" panose="020B0604020202020204" pitchFamily="34" charset="0"/>
              </a:rPr>
              <a:t>PCYDDS</a:t>
            </a:r>
            <a:endParaRPr lang="cy-GB" noProof="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1"/>
            <a:r>
              <a:rPr lang="en-GB" u="sng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www.ydds.ac.uk/cy/ccuhp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endParaRPr lang="cy-GB" noProof="0" dirty="0" smtClean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cy-GB" noProof="0" dirty="0" smtClean="0">
                <a:latin typeface="Arial" panose="020B0604020202020204" pitchFamily="34" charset="0"/>
                <a:cs typeface="Arial" panose="020B0604020202020204" pitchFamily="34" charset="0"/>
              </a:rPr>
              <a:t>Resources </a:t>
            </a:r>
            <a:r>
              <a:rPr lang="cy-GB" noProof="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will</a:t>
            </a:r>
            <a:r>
              <a:rPr lang="cy-GB" noProof="0" dirty="0" smtClean="0">
                <a:latin typeface="Arial" panose="020B0604020202020204" pitchFamily="34" charset="0"/>
                <a:cs typeface="Arial" panose="020B0604020202020204" pitchFamily="34" charset="0"/>
              </a:rPr>
              <a:t> be </a:t>
            </a:r>
            <a:r>
              <a:rPr lang="cy-GB" noProof="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available</a:t>
            </a:r>
            <a:r>
              <a:rPr lang="cy-GB" noProof="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y-GB" noProof="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from</a:t>
            </a:r>
            <a:r>
              <a:rPr lang="cy-GB" noProof="0" dirty="0" smtClean="0">
                <a:latin typeface="Arial" panose="020B0604020202020204" pitchFamily="34" charset="0"/>
                <a:cs typeface="Arial" panose="020B0604020202020204" pitchFamily="34" charset="0"/>
              </a:rPr>
              <a:t>: </a:t>
            </a:r>
          </a:p>
          <a:p>
            <a:pPr lvl="1"/>
            <a:r>
              <a:rPr lang="cy-GB" noProof="0" dirty="0" smtClean="0">
                <a:latin typeface="Arial" panose="020B0604020202020204" pitchFamily="34" charset="0"/>
                <a:cs typeface="Arial" panose="020B0604020202020204" pitchFamily="34" charset="0"/>
              </a:rPr>
              <a:t>UWTSD </a:t>
            </a:r>
            <a:r>
              <a:rPr lang="cy-GB" noProof="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website</a:t>
            </a:r>
            <a:endParaRPr lang="cy-GB" noProof="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1"/>
            <a:r>
              <a:rPr lang="cy-GB" dirty="0" smtClean="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</a:t>
            </a:r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://www.uwtsd.ac.uk/uncrc</a:t>
            </a:r>
            <a:r>
              <a:rPr lang="cy-GB" dirty="0" smtClean="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/</a:t>
            </a:r>
            <a:r>
              <a:rPr lang="cy-GB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endParaRPr lang="cy-GB" noProof="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cy-GB" noProof="0" dirty="0"/>
          </a:p>
        </p:txBody>
      </p:sp>
    </p:spTree>
    <p:extLst>
      <p:ext uri="{BB962C8B-B14F-4D97-AF65-F5344CB8AC3E}">
        <p14:creationId xmlns:p14="http://schemas.microsoft.com/office/powerpoint/2010/main" val="1423626378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l"/>
            <a:r>
              <a:rPr lang="cy-GB" noProof="0" dirty="0" smtClean="0">
                <a:latin typeface="Arial" panose="020B0604020202020204" pitchFamily="34" charset="0"/>
                <a:cs typeface="Arial" panose="020B0604020202020204" pitchFamily="34" charset="0"/>
              </a:rPr>
              <a:t>Clo</a:t>
            </a:r>
            <a:br>
              <a:rPr lang="cy-GB" noProof="0" dirty="0" smtClean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cy-GB" noProof="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Closure</a:t>
            </a:r>
            <a:r>
              <a:rPr lang="cy-GB" noProof="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endParaRPr lang="cy-GB" noProof="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27584" y="2420888"/>
            <a:ext cx="3744416" cy="3484984"/>
          </a:xfrm>
        </p:spPr>
        <p:txBody>
          <a:bodyPr>
            <a:normAutofit/>
          </a:bodyPr>
          <a:lstStyle/>
          <a:p>
            <a:r>
              <a:rPr lang="cy-GB" sz="2000" noProof="0" dirty="0" smtClean="0">
                <a:latin typeface="Arial" panose="020B0604020202020204" pitchFamily="34" charset="0"/>
                <a:cs typeface="Arial" panose="020B0604020202020204" pitchFamily="34" charset="0"/>
              </a:rPr>
              <a:t>Ydy’r hyfforddiant wedi bodloni’ch disgwyliadau?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2420888"/>
            <a:ext cx="3596208" cy="3484984"/>
          </a:xfrm>
        </p:spPr>
        <p:txBody>
          <a:bodyPr>
            <a:normAutofit/>
          </a:bodyPr>
          <a:lstStyle/>
          <a:p>
            <a:r>
              <a:rPr lang="cy-GB" sz="2000" noProof="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Has</a:t>
            </a:r>
            <a:r>
              <a:rPr lang="cy-GB" sz="2000" noProof="0" dirty="0" smtClean="0">
                <a:latin typeface="Arial" panose="020B0604020202020204" pitchFamily="34" charset="0"/>
                <a:cs typeface="Arial" panose="020B0604020202020204" pitchFamily="34" charset="0"/>
              </a:rPr>
              <a:t> the </a:t>
            </a:r>
            <a:r>
              <a:rPr lang="cy-GB" sz="2000" noProof="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training</a:t>
            </a:r>
            <a:r>
              <a:rPr lang="cy-GB" sz="2000" noProof="0" dirty="0" smtClean="0">
                <a:latin typeface="Arial" panose="020B0604020202020204" pitchFamily="34" charset="0"/>
                <a:cs typeface="Arial" panose="020B0604020202020204" pitchFamily="34" charset="0"/>
              </a:rPr>
              <a:t> met </a:t>
            </a:r>
            <a:r>
              <a:rPr lang="cy-GB" sz="2000" noProof="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your</a:t>
            </a:r>
            <a:r>
              <a:rPr lang="cy-GB" sz="2000" noProof="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y-GB" sz="2000" noProof="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expectations</a:t>
            </a:r>
            <a:r>
              <a:rPr lang="cy-GB" sz="2000" noProof="0" dirty="0" smtClean="0">
                <a:latin typeface="Arial" panose="020B0604020202020204" pitchFamily="34" charset="0"/>
                <a:cs typeface="Arial" panose="020B0604020202020204" pitchFamily="34" charset="0"/>
              </a:rPr>
              <a:t>? </a:t>
            </a:r>
          </a:p>
          <a:p>
            <a:endParaRPr lang="cy-GB" noProof="0" dirty="0" smtClean="0"/>
          </a:p>
          <a:p>
            <a:pPr marL="0" indent="0">
              <a:buNone/>
            </a:pPr>
            <a:endParaRPr lang="cy-GB" noProof="0" dirty="0"/>
          </a:p>
        </p:txBody>
      </p:sp>
    </p:spTree>
    <p:extLst>
      <p:ext uri="{BB962C8B-B14F-4D97-AF65-F5344CB8AC3E}">
        <p14:creationId xmlns:p14="http://schemas.microsoft.com/office/powerpoint/2010/main" val="1243625977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en-GB" sz="3600" dirty="0" smtClean="0">
                <a:latin typeface="Arial" panose="020B0604020202020204" pitchFamily="34" charset="0"/>
                <a:cs typeface="Arial" panose="020B0604020202020204" pitchFamily="34" charset="0"/>
              </a:rPr>
              <a:t>Sector Input</a:t>
            </a:r>
            <a:endParaRPr lang="en-GB" sz="3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Hoffai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PCYDDS /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Llywodraeth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Cymru ac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Eliesha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Cymru Training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ddiolch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i’r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holl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bobl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sefydliadau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sydd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wedi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c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yfrannu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at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ddatblygu’r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adnoddau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yr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ydych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wedi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eu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gwylio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heddiw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UWTSD / Welsh Government and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E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liesha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Cymru Training would like to thank all the people and organisations  who actively participated in the development of the resources you have watched today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907819557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Organic">
  <a:themeElements>
    <a:clrScheme name="Organic">
      <a:dk1>
        <a:sysClr val="windowText" lastClr="000000"/>
      </a:dk1>
      <a:lt1>
        <a:sysClr val="window" lastClr="FFFFFF"/>
      </a:lt1>
      <a:dk2>
        <a:srgbClr val="212121"/>
      </a:dk2>
      <a:lt2>
        <a:srgbClr val="DADADA"/>
      </a:lt2>
      <a:accent1>
        <a:srgbClr val="83992A"/>
      </a:accent1>
      <a:accent2>
        <a:srgbClr val="3C9770"/>
      </a:accent2>
      <a:accent3>
        <a:srgbClr val="44709D"/>
      </a:accent3>
      <a:accent4>
        <a:srgbClr val="A23C33"/>
      </a:accent4>
      <a:accent5>
        <a:srgbClr val="D97828"/>
      </a:accent5>
      <a:accent6>
        <a:srgbClr val="DEB340"/>
      </a:accent6>
      <a:hlink>
        <a:srgbClr val="A8BF4D"/>
      </a:hlink>
      <a:folHlink>
        <a:srgbClr val="B4CA80"/>
      </a:folHlink>
    </a:clrScheme>
    <a:fontScheme name="Organic">
      <a:majorFont>
        <a:latin typeface="Garamond" panose="02020404030301010803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aramond" panose="02020404030301010803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Organic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10000"/>
              </a:schemeClr>
            </a:gs>
            <a:gs pos="100000">
              <a:schemeClr val="phClr">
                <a:tint val="82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shade val="74000"/>
                <a:satMod val="130000"/>
                <a:lumMod val="90000"/>
              </a:schemeClr>
              <a:schemeClr val="phClr">
                <a:tint val="94000"/>
                <a:satMod val="120000"/>
                <a:lumMod val="104000"/>
              </a:schemeClr>
            </a:duotone>
          </a:blip>
          <a:tile tx="0" ty="0" sx="100000" sy="100000" flip="none" algn="tl"/>
        </a:blipFill>
      </a:fillStyleLst>
      <a:lnStyleLst>
        <a:ln w="9525" cap="rnd" cmpd="sng" algn="ctr">
          <a:solidFill>
            <a:schemeClr val="phClr"/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25400" dist="12700" dir="13500000">
              <a:srgbClr val="000000">
                <a:alpha val="45000"/>
              </a:srgbClr>
            </a:innerShdw>
          </a:effectLst>
        </a:effectStyle>
        <a:effectStyle>
          <a:effectLst>
            <a:outerShdw blurRad="38100" dist="254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88000"/>
                <a:lumMod val="98000"/>
              </a:schemeClr>
            </a:gs>
          </a:gsLst>
          <a:lin ang="5400000" scaled="0"/>
        </a:gradFill>
        <a:blipFill>
          <a:blip xmlns:r="http://schemas.openxmlformats.org/officeDocument/2006/relationships" r:embed="rId2"/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rganic" id="{28CDC826-8792-45C0-861B-85EB3ADEDA33}" vid="{7DAC20F1-423D-49E2-BD0B-50532748BAD0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E9765FB2FDA7984FA87112E26C884F14" ma:contentTypeVersion="2" ma:contentTypeDescription="Create a new document." ma:contentTypeScope="" ma:versionID="fe9b9c35940b012e39dd19801f39f532">
  <xsd:schema xmlns:xsd="http://www.w3.org/2001/XMLSchema" xmlns:xs="http://www.w3.org/2001/XMLSchema" xmlns:p="http://schemas.microsoft.com/office/2006/metadata/properties" xmlns:ns2="303dbf9b-b85b-46a0-94f1-894078c07ecd" targetNamespace="http://schemas.microsoft.com/office/2006/metadata/properties" ma:root="true" ma:fieldsID="2a4b2c55753dda35bc03796856e2c125" ns2:_=""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SharedWithUsers" minOccurs="0"/>
                <xsd:element ref="ns2:SharedWithDetail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description="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140938E5-14B8-4DF4-90D3-BAB8848609CF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65FC5585-51CA-4C4C-9028-AEC8FAD67B8B}">
  <ds:schemaRefs>
    <ds:schemaRef ds:uri="http://schemas.microsoft.com/office/2006/documentManagement/types"/>
    <ds:schemaRef ds:uri="http://purl.org/dc/elements/1.1/"/>
    <ds:schemaRef ds:uri="http://schemas.microsoft.com/office/2006/metadata/properties"/>
    <ds:schemaRef ds:uri="303dbf9b-b85b-46a0-94f1-894078c07ecd"/>
    <ds:schemaRef ds:uri="http://purl.org/dc/terms/"/>
    <ds:schemaRef ds:uri="http://schemas.openxmlformats.org/package/2006/metadata/core-properties"/>
    <ds:schemaRef ds:uri="http://purl.org/dc/dcmitype/"/>
    <ds:schemaRef ds:uri="http://schemas.microsoft.com/office/infopath/2007/PartnerControls"/>
    <ds:schemaRef ds:uri="http://www.w3.org/XML/1998/namespace"/>
  </ds:schemaRefs>
</ds:datastoreItem>
</file>

<file path=customXml/itemProps3.xml><?xml version="1.0" encoding="utf-8"?>
<ds:datastoreItem xmlns:ds="http://schemas.openxmlformats.org/officeDocument/2006/customXml" ds:itemID="{D081439C-114A-4151-B03A-0408F1ADA968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Organic</Template>
  <TotalTime>2429</TotalTime>
  <Words>993</Words>
  <Application>Microsoft Office PowerPoint</Application>
  <PresentationFormat>On-screen Show (4:3)</PresentationFormat>
  <Paragraphs>147</Paragraphs>
  <Slides>28</Slides>
  <Notes>14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28</vt:i4>
      </vt:variant>
    </vt:vector>
  </HeadingPairs>
  <TitlesOfParts>
    <vt:vector size="33" baseType="lpstr">
      <vt:lpstr>Arial</vt:lpstr>
      <vt:lpstr>Calibri</vt:lpstr>
      <vt:lpstr>Garamond</vt:lpstr>
      <vt:lpstr>Times New Roman</vt:lpstr>
      <vt:lpstr>Organic</vt:lpstr>
      <vt:lpstr>  Confensiwn y Cenhedloedd Unedig ar Hawliau'r Plentyn (CCUHP)   United Nations Convention on the Rights of the Child (UNCRC)</vt:lpstr>
      <vt:lpstr>Dyletswydd Llywodraeth Cymru Welsh Government Duty</vt:lpstr>
      <vt:lpstr>CCUHP UNCRC </vt:lpstr>
      <vt:lpstr>Nod y Sesiwn Aim of Session </vt:lpstr>
      <vt:lpstr> Amcanion Objectives </vt:lpstr>
      <vt:lpstr>Disgwyliadau Expectations </vt:lpstr>
      <vt:lpstr> </vt:lpstr>
      <vt:lpstr>Adfyfyrio Reflection </vt:lpstr>
      <vt:lpstr>Cyflwyno CCUHP Introducing the UNCRC </vt:lpstr>
      <vt:lpstr>Cyflwyno CCUHP Introducing the UNCRC </vt:lpstr>
      <vt:lpstr>Safbwynt Cymru ar Hawliau Plant Wales’ Position Children’s Rights </vt:lpstr>
      <vt:lpstr>Cyflwyno CCUHP Introducing the UNCRC </vt:lpstr>
      <vt:lpstr>Safbwynt Cymru ar Hawliau Plant Wales Position Children’s Rights </vt:lpstr>
      <vt:lpstr>Erthygl 12 Cyfranogiad Article 12 Participation </vt:lpstr>
      <vt:lpstr>Imbalances of Power Anghydbwysedd Grym</vt:lpstr>
      <vt:lpstr>Egwyl Break </vt:lpstr>
      <vt:lpstr>Gweithredu Hawliau Plant a Phobl Ifanc   Implementation of Children’s and Young People’s Rights  </vt:lpstr>
      <vt:lpstr>Galluogi Hawliau Plant a Phobl Ifanc o fewn Arfer Enabling Children and Young People’s Rights in Practice </vt:lpstr>
      <vt:lpstr>Galluogi Hawliau Plant a Phobl Ifanc o fewn Arfer Enabling Children and Young People’s Rights in Practice </vt:lpstr>
      <vt:lpstr>Buddion a Rhwystrau Benefits and Barriers </vt:lpstr>
      <vt:lpstr>  </vt:lpstr>
      <vt:lpstr>Traweffaith Impact</vt:lpstr>
      <vt:lpstr>Dull Gweithredu Seiliedig ar Hawliau Plant A Children’s Rights Approach </vt:lpstr>
      <vt:lpstr>Addewid: Gweithredu Pledge: Actions </vt:lpstr>
      <vt:lpstr>Negeseuon allweddol! Key messages! </vt:lpstr>
      <vt:lpstr>Cysylltiadau: Adnoddau Links : Resources </vt:lpstr>
      <vt:lpstr>Clo Closure </vt:lpstr>
      <vt:lpstr>Sector Input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Swanson, Mike</dc:creator>
  <cp:lastModifiedBy>Angharad Lewis</cp:lastModifiedBy>
  <cp:revision>92</cp:revision>
  <cp:lastPrinted>2018-03-22T11:17:31Z</cp:lastPrinted>
  <dcterms:created xsi:type="dcterms:W3CDTF">2015-04-14T15:21:28Z</dcterms:created>
  <dcterms:modified xsi:type="dcterms:W3CDTF">2019-11-25T13:13:02Z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0x010100E9765FB2FDA7984FA87112E26C884F14</vt:lpwstr>
  </property>
</Properties>
</file>