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50"/>
  </p:notesMasterIdLst>
  <p:sldIdLst>
    <p:sldId id="581" r:id="rId5"/>
    <p:sldId id="655" r:id="rId6"/>
    <p:sldId id="647" r:id="rId7"/>
    <p:sldId id="666" r:id="rId8"/>
    <p:sldId id="667" r:id="rId9"/>
    <p:sldId id="670" r:id="rId10"/>
    <p:sldId id="257" r:id="rId11"/>
    <p:sldId id="618" r:id="rId12"/>
    <p:sldId id="267" r:id="rId13"/>
    <p:sldId id="259" r:id="rId14"/>
    <p:sldId id="542" r:id="rId15"/>
    <p:sldId id="577" r:id="rId16"/>
    <p:sldId id="557" r:id="rId17"/>
    <p:sldId id="575" r:id="rId18"/>
    <p:sldId id="576" r:id="rId19"/>
    <p:sldId id="665" r:id="rId20"/>
    <p:sldId id="614" r:id="rId21"/>
    <p:sldId id="684" r:id="rId22"/>
    <p:sldId id="603" r:id="rId23"/>
    <p:sldId id="669" r:id="rId24"/>
    <p:sldId id="672" r:id="rId25"/>
    <p:sldId id="678" r:id="rId26"/>
    <p:sldId id="680" r:id="rId27"/>
    <p:sldId id="674" r:id="rId28"/>
    <p:sldId id="673" r:id="rId29"/>
    <p:sldId id="675" r:id="rId30"/>
    <p:sldId id="676" r:id="rId31"/>
    <p:sldId id="679" r:id="rId32"/>
    <p:sldId id="682" r:id="rId33"/>
    <p:sldId id="681" r:id="rId34"/>
    <p:sldId id="683" r:id="rId35"/>
    <p:sldId id="605" r:id="rId36"/>
    <p:sldId id="707" r:id="rId37"/>
    <p:sldId id="687" r:id="rId38"/>
    <p:sldId id="688" r:id="rId39"/>
    <p:sldId id="691" r:id="rId40"/>
    <p:sldId id="692" r:id="rId41"/>
    <p:sldId id="693" r:id="rId42"/>
    <p:sldId id="696" r:id="rId43"/>
    <p:sldId id="694" r:id="rId44"/>
    <p:sldId id="697" r:id="rId45"/>
    <p:sldId id="695" r:id="rId46"/>
    <p:sldId id="689" r:id="rId47"/>
    <p:sldId id="700" r:id="rId48"/>
    <p:sldId id="701" r:id="rId4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BEB4E62-57A5-4CA7-A05C-A10F779A3FFC}">
          <p14:sldIdLst>
            <p14:sldId id="581"/>
            <p14:sldId id="655"/>
            <p14:sldId id="647"/>
            <p14:sldId id="666"/>
            <p14:sldId id="667"/>
            <p14:sldId id="670"/>
            <p14:sldId id="257"/>
            <p14:sldId id="618"/>
            <p14:sldId id="267"/>
            <p14:sldId id="259"/>
            <p14:sldId id="542"/>
            <p14:sldId id="577"/>
            <p14:sldId id="557"/>
            <p14:sldId id="575"/>
            <p14:sldId id="576"/>
            <p14:sldId id="665"/>
            <p14:sldId id="614"/>
            <p14:sldId id="684"/>
            <p14:sldId id="603"/>
            <p14:sldId id="669"/>
            <p14:sldId id="672"/>
            <p14:sldId id="678"/>
            <p14:sldId id="680"/>
            <p14:sldId id="674"/>
            <p14:sldId id="673"/>
            <p14:sldId id="675"/>
            <p14:sldId id="676"/>
            <p14:sldId id="679"/>
            <p14:sldId id="682"/>
            <p14:sldId id="681"/>
            <p14:sldId id="683"/>
            <p14:sldId id="605"/>
            <p14:sldId id="707"/>
            <p14:sldId id="687"/>
            <p14:sldId id="688"/>
            <p14:sldId id="691"/>
            <p14:sldId id="692"/>
            <p14:sldId id="693"/>
            <p14:sldId id="696"/>
            <p14:sldId id="694"/>
            <p14:sldId id="697"/>
            <p14:sldId id="695"/>
            <p14:sldId id="689"/>
            <p14:sldId id="700"/>
            <p14:sldId id="70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482" autoAdjust="0"/>
    <p:restoredTop sz="94162" autoAdjust="0"/>
  </p:normalViewPr>
  <p:slideViewPr>
    <p:cSldViewPr snapToGrid="0">
      <p:cViewPr varScale="1">
        <p:scale>
          <a:sx n="68" d="100"/>
          <a:sy n="68" d="100"/>
        </p:scale>
        <p:origin x="693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4034A6-C098-4A1B-A944-F5C0ABE016C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F6C8E8-5E01-4640-9082-7895A17B8011}">
      <dgm:prSet/>
      <dgm:spPr/>
      <dgm:t>
        <a:bodyPr/>
        <a:lstStyle/>
        <a:p>
          <a:r>
            <a:rPr lang="en-GB"/>
            <a:t>The essence of qualitative research is to make sense of and recognise patterns among words in order to build up a meaningful picture without compromising its richness and different features. </a:t>
          </a:r>
          <a:endParaRPr lang="en-US"/>
        </a:p>
      </dgm:t>
    </dgm:pt>
    <dgm:pt modelId="{9F06FFAF-CAB5-441B-96C4-F6AE5F338F8B}" type="parTrans" cxnId="{590D7F13-99B2-4709-BE19-933181936C2A}">
      <dgm:prSet/>
      <dgm:spPr/>
      <dgm:t>
        <a:bodyPr/>
        <a:lstStyle/>
        <a:p>
          <a:endParaRPr lang="en-US"/>
        </a:p>
      </dgm:t>
    </dgm:pt>
    <dgm:pt modelId="{93BDA647-D482-433B-81BC-C535E2F22C87}" type="sibTrans" cxnId="{590D7F13-99B2-4709-BE19-933181936C2A}">
      <dgm:prSet/>
      <dgm:spPr/>
      <dgm:t>
        <a:bodyPr/>
        <a:lstStyle/>
        <a:p>
          <a:endParaRPr lang="en-US"/>
        </a:p>
      </dgm:t>
    </dgm:pt>
    <dgm:pt modelId="{389C034C-2678-4F3D-8E90-ACCA35800C78}">
      <dgm:prSet/>
      <dgm:spPr/>
      <dgm:t>
        <a:bodyPr/>
        <a:lstStyle/>
        <a:p>
          <a:r>
            <a:rPr lang="en-GB"/>
            <a:t>Qualitative research aims to answer questions about how, where, when, who, and why to develop new theories or challenge existing ones, which is different from quantitative research.</a:t>
          </a:r>
          <a:endParaRPr lang="en-US"/>
        </a:p>
      </dgm:t>
    </dgm:pt>
    <dgm:pt modelId="{3B0CB7BC-9583-42A7-BE17-D97FC63E14D4}" type="parTrans" cxnId="{2FA5D640-B060-43A3-A607-A1C48673DC5E}">
      <dgm:prSet/>
      <dgm:spPr/>
      <dgm:t>
        <a:bodyPr/>
        <a:lstStyle/>
        <a:p>
          <a:endParaRPr lang="en-US"/>
        </a:p>
      </dgm:t>
    </dgm:pt>
    <dgm:pt modelId="{490577C3-C6EA-4E08-9B59-9BAB6CA7F5C3}" type="sibTrans" cxnId="{2FA5D640-B060-43A3-A607-A1C48673DC5E}">
      <dgm:prSet/>
      <dgm:spPr/>
      <dgm:t>
        <a:bodyPr/>
        <a:lstStyle/>
        <a:p>
          <a:endParaRPr lang="en-US"/>
        </a:p>
      </dgm:t>
    </dgm:pt>
    <dgm:pt modelId="{4BE35C3B-C860-4DC0-93C9-B1160FE2DB66}" type="pres">
      <dgm:prSet presAssocID="{A34034A6-C098-4A1B-A944-F5C0ABE016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40EB8AA-4ACB-44C9-9986-56F2F589F8B3}" type="pres">
      <dgm:prSet presAssocID="{F5F6C8E8-5E01-4640-9082-7895A17B8011}" presName="hierRoot1" presStyleCnt="0"/>
      <dgm:spPr/>
    </dgm:pt>
    <dgm:pt modelId="{B2817695-292C-40FC-9275-75229F19ED2E}" type="pres">
      <dgm:prSet presAssocID="{F5F6C8E8-5E01-4640-9082-7895A17B8011}" presName="composite" presStyleCnt="0"/>
      <dgm:spPr/>
    </dgm:pt>
    <dgm:pt modelId="{55AA24D8-D99D-4BB0-954E-F611B769958E}" type="pres">
      <dgm:prSet presAssocID="{F5F6C8E8-5E01-4640-9082-7895A17B8011}" presName="background" presStyleLbl="node0" presStyleIdx="0" presStyleCnt="2"/>
      <dgm:spPr/>
    </dgm:pt>
    <dgm:pt modelId="{D6914257-256A-4D7F-8F2F-C75695E28B8D}" type="pres">
      <dgm:prSet presAssocID="{F5F6C8E8-5E01-4640-9082-7895A17B8011}" presName="text" presStyleLbl="fgAcc0" presStyleIdx="0" presStyleCnt="2">
        <dgm:presLayoutVars>
          <dgm:chPref val="3"/>
        </dgm:presLayoutVars>
      </dgm:prSet>
      <dgm:spPr/>
    </dgm:pt>
    <dgm:pt modelId="{B42F7BEA-0242-4ABE-B78A-37D1EBBBE57B}" type="pres">
      <dgm:prSet presAssocID="{F5F6C8E8-5E01-4640-9082-7895A17B8011}" presName="hierChild2" presStyleCnt="0"/>
      <dgm:spPr/>
    </dgm:pt>
    <dgm:pt modelId="{40C272A8-3827-48AA-B3DF-564907195B3C}" type="pres">
      <dgm:prSet presAssocID="{389C034C-2678-4F3D-8E90-ACCA35800C78}" presName="hierRoot1" presStyleCnt="0"/>
      <dgm:spPr/>
    </dgm:pt>
    <dgm:pt modelId="{2801684E-BE5C-4972-A3B1-C38B4EFD5DB3}" type="pres">
      <dgm:prSet presAssocID="{389C034C-2678-4F3D-8E90-ACCA35800C78}" presName="composite" presStyleCnt="0"/>
      <dgm:spPr/>
    </dgm:pt>
    <dgm:pt modelId="{E58F9A20-DD6D-42EC-8E97-D7B4A56829C2}" type="pres">
      <dgm:prSet presAssocID="{389C034C-2678-4F3D-8E90-ACCA35800C78}" presName="background" presStyleLbl="node0" presStyleIdx="1" presStyleCnt="2"/>
      <dgm:spPr/>
    </dgm:pt>
    <dgm:pt modelId="{DF21BCDC-A3B8-4FC0-B5BA-6DEFE63CC289}" type="pres">
      <dgm:prSet presAssocID="{389C034C-2678-4F3D-8E90-ACCA35800C78}" presName="text" presStyleLbl="fgAcc0" presStyleIdx="1" presStyleCnt="2">
        <dgm:presLayoutVars>
          <dgm:chPref val="3"/>
        </dgm:presLayoutVars>
      </dgm:prSet>
      <dgm:spPr/>
    </dgm:pt>
    <dgm:pt modelId="{0CF44D0F-D37C-41B2-B328-8B683953E8A1}" type="pres">
      <dgm:prSet presAssocID="{389C034C-2678-4F3D-8E90-ACCA35800C78}" presName="hierChild2" presStyleCnt="0"/>
      <dgm:spPr/>
    </dgm:pt>
  </dgm:ptLst>
  <dgm:cxnLst>
    <dgm:cxn modelId="{590D7F13-99B2-4709-BE19-933181936C2A}" srcId="{A34034A6-C098-4A1B-A944-F5C0ABE016C0}" destId="{F5F6C8E8-5E01-4640-9082-7895A17B8011}" srcOrd="0" destOrd="0" parTransId="{9F06FFAF-CAB5-441B-96C4-F6AE5F338F8B}" sibTransId="{93BDA647-D482-433B-81BC-C535E2F22C87}"/>
    <dgm:cxn modelId="{81E3E13D-F26F-4823-B136-316555919A9E}" type="presOf" srcId="{F5F6C8E8-5E01-4640-9082-7895A17B8011}" destId="{D6914257-256A-4D7F-8F2F-C75695E28B8D}" srcOrd="0" destOrd="0" presId="urn:microsoft.com/office/officeart/2005/8/layout/hierarchy1"/>
    <dgm:cxn modelId="{2FA5D640-B060-43A3-A607-A1C48673DC5E}" srcId="{A34034A6-C098-4A1B-A944-F5C0ABE016C0}" destId="{389C034C-2678-4F3D-8E90-ACCA35800C78}" srcOrd="1" destOrd="0" parTransId="{3B0CB7BC-9583-42A7-BE17-D97FC63E14D4}" sibTransId="{490577C3-C6EA-4E08-9B59-9BAB6CA7F5C3}"/>
    <dgm:cxn modelId="{C1FE716E-5062-480A-9952-F51651D23754}" type="presOf" srcId="{389C034C-2678-4F3D-8E90-ACCA35800C78}" destId="{DF21BCDC-A3B8-4FC0-B5BA-6DEFE63CC289}" srcOrd="0" destOrd="0" presId="urn:microsoft.com/office/officeart/2005/8/layout/hierarchy1"/>
    <dgm:cxn modelId="{F9D8FFC0-90E5-46E4-A6EF-234CB0B3BBC3}" type="presOf" srcId="{A34034A6-C098-4A1B-A944-F5C0ABE016C0}" destId="{4BE35C3B-C860-4DC0-93C9-B1160FE2DB66}" srcOrd="0" destOrd="0" presId="urn:microsoft.com/office/officeart/2005/8/layout/hierarchy1"/>
    <dgm:cxn modelId="{32D05ADB-8D27-465A-BEF8-422413277DAA}" type="presParOf" srcId="{4BE35C3B-C860-4DC0-93C9-B1160FE2DB66}" destId="{340EB8AA-4ACB-44C9-9986-56F2F589F8B3}" srcOrd="0" destOrd="0" presId="urn:microsoft.com/office/officeart/2005/8/layout/hierarchy1"/>
    <dgm:cxn modelId="{8F5FA05C-54D0-4BD6-BC29-BCA5CA1D6D5A}" type="presParOf" srcId="{340EB8AA-4ACB-44C9-9986-56F2F589F8B3}" destId="{B2817695-292C-40FC-9275-75229F19ED2E}" srcOrd="0" destOrd="0" presId="urn:microsoft.com/office/officeart/2005/8/layout/hierarchy1"/>
    <dgm:cxn modelId="{25E5AA8B-D699-4C62-93C7-39C832B5CBC4}" type="presParOf" srcId="{B2817695-292C-40FC-9275-75229F19ED2E}" destId="{55AA24D8-D99D-4BB0-954E-F611B769958E}" srcOrd="0" destOrd="0" presId="urn:microsoft.com/office/officeart/2005/8/layout/hierarchy1"/>
    <dgm:cxn modelId="{093A38AF-9DD6-42D0-A134-BE97D7290E68}" type="presParOf" srcId="{B2817695-292C-40FC-9275-75229F19ED2E}" destId="{D6914257-256A-4D7F-8F2F-C75695E28B8D}" srcOrd="1" destOrd="0" presId="urn:microsoft.com/office/officeart/2005/8/layout/hierarchy1"/>
    <dgm:cxn modelId="{2DB79C90-665A-479B-9FBD-74465ADB51F5}" type="presParOf" srcId="{340EB8AA-4ACB-44C9-9986-56F2F589F8B3}" destId="{B42F7BEA-0242-4ABE-B78A-37D1EBBBE57B}" srcOrd="1" destOrd="0" presId="urn:microsoft.com/office/officeart/2005/8/layout/hierarchy1"/>
    <dgm:cxn modelId="{B63201EB-63BC-4AA6-9DB5-20C68E0259AB}" type="presParOf" srcId="{4BE35C3B-C860-4DC0-93C9-B1160FE2DB66}" destId="{40C272A8-3827-48AA-B3DF-564907195B3C}" srcOrd="1" destOrd="0" presId="urn:microsoft.com/office/officeart/2005/8/layout/hierarchy1"/>
    <dgm:cxn modelId="{720131A4-0342-4512-8539-8A70DE964544}" type="presParOf" srcId="{40C272A8-3827-48AA-B3DF-564907195B3C}" destId="{2801684E-BE5C-4972-A3B1-C38B4EFD5DB3}" srcOrd="0" destOrd="0" presId="urn:microsoft.com/office/officeart/2005/8/layout/hierarchy1"/>
    <dgm:cxn modelId="{BE49F01D-D1C6-4965-8BBD-FF981721C85B}" type="presParOf" srcId="{2801684E-BE5C-4972-A3B1-C38B4EFD5DB3}" destId="{E58F9A20-DD6D-42EC-8E97-D7B4A56829C2}" srcOrd="0" destOrd="0" presId="urn:microsoft.com/office/officeart/2005/8/layout/hierarchy1"/>
    <dgm:cxn modelId="{4AD7CAB2-A3D5-4630-BCF8-463C4C76B839}" type="presParOf" srcId="{2801684E-BE5C-4972-A3B1-C38B4EFD5DB3}" destId="{DF21BCDC-A3B8-4FC0-B5BA-6DEFE63CC289}" srcOrd="1" destOrd="0" presId="urn:microsoft.com/office/officeart/2005/8/layout/hierarchy1"/>
    <dgm:cxn modelId="{7E101CFC-18A8-42B1-83E0-3FAA3AD34CBB}" type="presParOf" srcId="{40C272A8-3827-48AA-B3DF-564907195B3C}" destId="{0CF44D0F-D37C-41B2-B328-8B683953E8A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B16EB7-0ED1-4BBA-A3E8-1780BA0402E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6BE2C0B-90D7-484D-9FCC-B2E3227F9539}">
      <dgm:prSet/>
      <dgm:spPr/>
      <dgm:t>
        <a:bodyPr/>
        <a:lstStyle/>
        <a:p>
          <a:r>
            <a:rPr lang="en-GB" b="1"/>
            <a:t>Credibility </a:t>
          </a:r>
          <a:endParaRPr lang="en-US"/>
        </a:p>
      </dgm:t>
    </dgm:pt>
    <dgm:pt modelId="{95BB9422-A1B6-4377-B6BB-85CF54DA5ACE}" type="parTrans" cxnId="{6A1CF19A-0A51-4EE8-BDB4-3227C6E24620}">
      <dgm:prSet/>
      <dgm:spPr/>
      <dgm:t>
        <a:bodyPr/>
        <a:lstStyle/>
        <a:p>
          <a:endParaRPr lang="en-US"/>
        </a:p>
      </dgm:t>
    </dgm:pt>
    <dgm:pt modelId="{9441C078-B146-40DD-95BF-6940AE6704BA}" type="sibTrans" cxnId="{6A1CF19A-0A51-4EE8-BDB4-3227C6E24620}">
      <dgm:prSet/>
      <dgm:spPr/>
      <dgm:t>
        <a:bodyPr/>
        <a:lstStyle/>
        <a:p>
          <a:endParaRPr lang="en-US"/>
        </a:p>
      </dgm:t>
    </dgm:pt>
    <dgm:pt modelId="{3445AC05-6850-4D69-B8F3-9B76FE188751}">
      <dgm:prSet/>
      <dgm:spPr/>
      <dgm:t>
        <a:bodyPr/>
        <a:lstStyle/>
        <a:p>
          <a:r>
            <a:rPr lang="en-GB" b="1"/>
            <a:t>Transferability</a:t>
          </a:r>
          <a:endParaRPr lang="en-US"/>
        </a:p>
      </dgm:t>
    </dgm:pt>
    <dgm:pt modelId="{7904FC2E-8121-4187-9E69-F66A357C4814}" type="parTrans" cxnId="{27C66B8D-99A4-482F-9432-61838CF6D279}">
      <dgm:prSet/>
      <dgm:spPr/>
      <dgm:t>
        <a:bodyPr/>
        <a:lstStyle/>
        <a:p>
          <a:endParaRPr lang="en-US"/>
        </a:p>
      </dgm:t>
    </dgm:pt>
    <dgm:pt modelId="{41218EB4-3B60-4EF1-BAA5-96F6E3241130}" type="sibTrans" cxnId="{27C66B8D-99A4-482F-9432-61838CF6D279}">
      <dgm:prSet/>
      <dgm:spPr/>
      <dgm:t>
        <a:bodyPr/>
        <a:lstStyle/>
        <a:p>
          <a:endParaRPr lang="en-US"/>
        </a:p>
      </dgm:t>
    </dgm:pt>
    <dgm:pt modelId="{6C0A890A-2216-4E78-A05C-B52C3798053C}">
      <dgm:prSet/>
      <dgm:spPr/>
      <dgm:t>
        <a:bodyPr/>
        <a:lstStyle/>
        <a:p>
          <a:r>
            <a:rPr lang="en-GB" b="1"/>
            <a:t>Dependability</a:t>
          </a:r>
          <a:endParaRPr lang="en-US"/>
        </a:p>
      </dgm:t>
    </dgm:pt>
    <dgm:pt modelId="{A1730A0E-2B3A-42FF-BA3C-961CDE6201DD}" type="parTrans" cxnId="{05782819-63F6-4B3B-A623-711B4C0FACF5}">
      <dgm:prSet/>
      <dgm:spPr/>
      <dgm:t>
        <a:bodyPr/>
        <a:lstStyle/>
        <a:p>
          <a:endParaRPr lang="en-US"/>
        </a:p>
      </dgm:t>
    </dgm:pt>
    <dgm:pt modelId="{507D4599-AC02-425B-BDBE-DBBF2431A27E}" type="sibTrans" cxnId="{05782819-63F6-4B3B-A623-711B4C0FACF5}">
      <dgm:prSet/>
      <dgm:spPr/>
      <dgm:t>
        <a:bodyPr/>
        <a:lstStyle/>
        <a:p>
          <a:endParaRPr lang="en-US"/>
        </a:p>
      </dgm:t>
    </dgm:pt>
    <dgm:pt modelId="{FABADA87-1CE1-446F-B3CE-AF9C5FDEFCA1}">
      <dgm:prSet/>
      <dgm:spPr/>
      <dgm:t>
        <a:bodyPr/>
        <a:lstStyle/>
        <a:p>
          <a:r>
            <a:rPr lang="en-GB" b="1"/>
            <a:t>Confirmability</a:t>
          </a:r>
          <a:endParaRPr lang="en-US"/>
        </a:p>
      </dgm:t>
    </dgm:pt>
    <dgm:pt modelId="{2FEFB5B1-71DE-47AC-A751-9610B7F45741}" type="parTrans" cxnId="{BDB37757-93BA-4D8C-991E-45D217C93453}">
      <dgm:prSet/>
      <dgm:spPr/>
      <dgm:t>
        <a:bodyPr/>
        <a:lstStyle/>
        <a:p>
          <a:endParaRPr lang="en-US"/>
        </a:p>
      </dgm:t>
    </dgm:pt>
    <dgm:pt modelId="{41716701-AB74-443A-BC2E-CE3A779EFF50}" type="sibTrans" cxnId="{BDB37757-93BA-4D8C-991E-45D217C93453}">
      <dgm:prSet/>
      <dgm:spPr/>
      <dgm:t>
        <a:bodyPr/>
        <a:lstStyle/>
        <a:p>
          <a:endParaRPr lang="en-US"/>
        </a:p>
      </dgm:t>
    </dgm:pt>
    <dgm:pt modelId="{D3D579B8-AC69-419A-80FC-8A53C3A93D9E}" type="pres">
      <dgm:prSet presAssocID="{BAB16EB7-0ED1-4BBA-A3E8-1780BA0402E7}" presName="linear" presStyleCnt="0">
        <dgm:presLayoutVars>
          <dgm:animLvl val="lvl"/>
          <dgm:resizeHandles val="exact"/>
        </dgm:presLayoutVars>
      </dgm:prSet>
      <dgm:spPr/>
    </dgm:pt>
    <dgm:pt modelId="{921E5E6B-4885-48B1-8F41-72CF8E351A55}" type="pres">
      <dgm:prSet presAssocID="{56BE2C0B-90D7-484D-9FCC-B2E3227F953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81E1312-776E-4A74-A5EF-11094E037AF1}" type="pres">
      <dgm:prSet presAssocID="{9441C078-B146-40DD-95BF-6940AE6704BA}" presName="spacer" presStyleCnt="0"/>
      <dgm:spPr/>
    </dgm:pt>
    <dgm:pt modelId="{0B1E000A-6178-4214-90D0-813C428D63BB}" type="pres">
      <dgm:prSet presAssocID="{3445AC05-6850-4D69-B8F3-9B76FE18875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F6446A5-D398-4D81-83C9-DC864B7F32DB}" type="pres">
      <dgm:prSet presAssocID="{41218EB4-3B60-4EF1-BAA5-96F6E3241130}" presName="spacer" presStyleCnt="0"/>
      <dgm:spPr/>
    </dgm:pt>
    <dgm:pt modelId="{FAA2E2DA-3F1F-4F48-BC03-CC13F8042F5E}" type="pres">
      <dgm:prSet presAssocID="{6C0A890A-2216-4E78-A05C-B52C3798053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5948971-EB92-46E7-9125-B34DFE6B2038}" type="pres">
      <dgm:prSet presAssocID="{507D4599-AC02-425B-BDBE-DBBF2431A27E}" presName="spacer" presStyleCnt="0"/>
      <dgm:spPr/>
    </dgm:pt>
    <dgm:pt modelId="{407D86EC-C7D2-4557-9726-11A2C07678F9}" type="pres">
      <dgm:prSet presAssocID="{FABADA87-1CE1-446F-B3CE-AF9C5FDEFCA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BED330A-5802-4E58-88AC-FF4AAD2D4A87}" type="presOf" srcId="{56BE2C0B-90D7-484D-9FCC-B2E3227F9539}" destId="{921E5E6B-4885-48B1-8F41-72CF8E351A55}" srcOrd="0" destOrd="0" presId="urn:microsoft.com/office/officeart/2005/8/layout/vList2"/>
    <dgm:cxn modelId="{EDE96910-AE9E-42E7-827C-3F6CDBCCAA6D}" type="presOf" srcId="{BAB16EB7-0ED1-4BBA-A3E8-1780BA0402E7}" destId="{D3D579B8-AC69-419A-80FC-8A53C3A93D9E}" srcOrd="0" destOrd="0" presId="urn:microsoft.com/office/officeart/2005/8/layout/vList2"/>
    <dgm:cxn modelId="{05782819-63F6-4B3B-A623-711B4C0FACF5}" srcId="{BAB16EB7-0ED1-4BBA-A3E8-1780BA0402E7}" destId="{6C0A890A-2216-4E78-A05C-B52C3798053C}" srcOrd="2" destOrd="0" parTransId="{A1730A0E-2B3A-42FF-BA3C-961CDE6201DD}" sibTransId="{507D4599-AC02-425B-BDBE-DBBF2431A27E}"/>
    <dgm:cxn modelId="{474A5D22-B40E-4F53-964C-FB2C73379081}" type="presOf" srcId="{FABADA87-1CE1-446F-B3CE-AF9C5FDEFCA1}" destId="{407D86EC-C7D2-4557-9726-11A2C07678F9}" srcOrd="0" destOrd="0" presId="urn:microsoft.com/office/officeart/2005/8/layout/vList2"/>
    <dgm:cxn modelId="{1C7B872E-F73D-4B84-92E9-156D208B8262}" type="presOf" srcId="{6C0A890A-2216-4E78-A05C-B52C3798053C}" destId="{FAA2E2DA-3F1F-4F48-BC03-CC13F8042F5E}" srcOrd="0" destOrd="0" presId="urn:microsoft.com/office/officeart/2005/8/layout/vList2"/>
    <dgm:cxn modelId="{BDB37757-93BA-4D8C-991E-45D217C93453}" srcId="{BAB16EB7-0ED1-4BBA-A3E8-1780BA0402E7}" destId="{FABADA87-1CE1-446F-B3CE-AF9C5FDEFCA1}" srcOrd="3" destOrd="0" parTransId="{2FEFB5B1-71DE-47AC-A751-9610B7F45741}" sibTransId="{41716701-AB74-443A-BC2E-CE3A779EFF50}"/>
    <dgm:cxn modelId="{27C66B8D-99A4-482F-9432-61838CF6D279}" srcId="{BAB16EB7-0ED1-4BBA-A3E8-1780BA0402E7}" destId="{3445AC05-6850-4D69-B8F3-9B76FE188751}" srcOrd="1" destOrd="0" parTransId="{7904FC2E-8121-4187-9E69-F66A357C4814}" sibTransId="{41218EB4-3B60-4EF1-BAA5-96F6E3241130}"/>
    <dgm:cxn modelId="{6A1CF19A-0A51-4EE8-BDB4-3227C6E24620}" srcId="{BAB16EB7-0ED1-4BBA-A3E8-1780BA0402E7}" destId="{56BE2C0B-90D7-484D-9FCC-B2E3227F9539}" srcOrd="0" destOrd="0" parTransId="{95BB9422-A1B6-4377-B6BB-85CF54DA5ACE}" sibTransId="{9441C078-B146-40DD-95BF-6940AE6704BA}"/>
    <dgm:cxn modelId="{528190A8-884C-4F4F-8C3A-7580DCD38A82}" type="presOf" srcId="{3445AC05-6850-4D69-B8F3-9B76FE188751}" destId="{0B1E000A-6178-4214-90D0-813C428D63BB}" srcOrd="0" destOrd="0" presId="urn:microsoft.com/office/officeart/2005/8/layout/vList2"/>
    <dgm:cxn modelId="{D830D441-4FEC-40D1-A29C-6D37BA94299E}" type="presParOf" srcId="{D3D579B8-AC69-419A-80FC-8A53C3A93D9E}" destId="{921E5E6B-4885-48B1-8F41-72CF8E351A55}" srcOrd="0" destOrd="0" presId="urn:microsoft.com/office/officeart/2005/8/layout/vList2"/>
    <dgm:cxn modelId="{8D9F9187-1101-4B4F-A46E-FD424CF4E77B}" type="presParOf" srcId="{D3D579B8-AC69-419A-80FC-8A53C3A93D9E}" destId="{081E1312-776E-4A74-A5EF-11094E037AF1}" srcOrd="1" destOrd="0" presId="urn:microsoft.com/office/officeart/2005/8/layout/vList2"/>
    <dgm:cxn modelId="{98D5A154-656B-404C-A85E-89B4E08B38D1}" type="presParOf" srcId="{D3D579B8-AC69-419A-80FC-8A53C3A93D9E}" destId="{0B1E000A-6178-4214-90D0-813C428D63BB}" srcOrd="2" destOrd="0" presId="urn:microsoft.com/office/officeart/2005/8/layout/vList2"/>
    <dgm:cxn modelId="{8421C0E2-C2A3-4D2D-9982-16C3CA290654}" type="presParOf" srcId="{D3D579B8-AC69-419A-80FC-8A53C3A93D9E}" destId="{9F6446A5-D398-4D81-83C9-DC864B7F32DB}" srcOrd="3" destOrd="0" presId="urn:microsoft.com/office/officeart/2005/8/layout/vList2"/>
    <dgm:cxn modelId="{EC1EAC61-4C5E-4E3A-8A63-78EC4D17E85B}" type="presParOf" srcId="{D3D579B8-AC69-419A-80FC-8A53C3A93D9E}" destId="{FAA2E2DA-3F1F-4F48-BC03-CC13F8042F5E}" srcOrd="4" destOrd="0" presId="urn:microsoft.com/office/officeart/2005/8/layout/vList2"/>
    <dgm:cxn modelId="{2ED524D4-744E-4D92-8690-16D239184501}" type="presParOf" srcId="{D3D579B8-AC69-419A-80FC-8A53C3A93D9E}" destId="{F5948971-EB92-46E7-9125-B34DFE6B2038}" srcOrd="5" destOrd="0" presId="urn:microsoft.com/office/officeart/2005/8/layout/vList2"/>
    <dgm:cxn modelId="{67C293D4-31DC-4966-9E8B-F0BA81145C19}" type="presParOf" srcId="{D3D579B8-AC69-419A-80FC-8A53C3A93D9E}" destId="{407D86EC-C7D2-4557-9726-11A2C07678F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A24D8-D99D-4BB0-954E-F611B769958E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14257-256A-4D7F-8F2F-C75695E28B8D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essence of qualitative research is to make sense of and recognise patterns among words in order to build up a meaningful picture without compromising its richness and different features. </a:t>
          </a:r>
          <a:endParaRPr lang="en-US" sz="2400" kern="1200"/>
        </a:p>
      </dsp:txBody>
      <dsp:txXfrm>
        <a:off x="696297" y="538547"/>
        <a:ext cx="4171627" cy="2590157"/>
      </dsp:txXfrm>
    </dsp:sp>
    <dsp:sp modelId="{E58F9A20-DD6D-42EC-8E97-D7B4A56829C2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21BCDC-A3B8-4FC0-B5BA-6DEFE63CC289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Qualitative research aims to answer questions about how, where, when, who, and why to develop new theories or challenge existing ones, which is different from quantitative research.</a:t>
          </a:r>
          <a:endParaRPr lang="en-US" sz="2400" kern="120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E5E6B-4885-48B1-8F41-72CF8E351A55}">
      <dsp:nvSpPr>
        <dsp:cNvPr id="0" name=""/>
        <dsp:cNvSpPr/>
      </dsp:nvSpPr>
      <dsp:spPr>
        <a:xfrm>
          <a:off x="0" y="23303"/>
          <a:ext cx="6245265" cy="12712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b="1" kern="1200"/>
            <a:t>Credibility </a:t>
          </a:r>
          <a:endParaRPr lang="en-US" sz="5300" kern="1200"/>
        </a:p>
      </dsp:txBody>
      <dsp:txXfrm>
        <a:off x="62055" y="85358"/>
        <a:ext cx="6121155" cy="1147095"/>
      </dsp:txXfrm>
    </dsp:sp>
    <dsp:sp modelId="{0B1E000A-6178-4214-90D0-813C428D63BB}">
      <dsp:nvSpPr>
        <dsp:cNvPr id="0" name=""/>
        <dsp:cNvSpPr/>
      </dsp:nvSpPr>
      <dsp:spPr>
        <a:xfrm>
          <a:off x="0" y="1447148"/>
          <a:ext cx="6245265" cy="1271205"/>
        </a:xfrm>
        <a:prstGeom prst="roundRect">
          <a:avLst/>
        </a:prstGeom>
        <a:solidFill>
          <a:schemeClr val="accent5">
            <a:hueOff val="125256"/>
            <a:satOff val="12000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b="1" kern="1200"/>
            <a:t>Transferability</a:t>
          </a:r>
          <a:endParaRPr lang="en-US" sz="5300" kern="1200"/>
        </a:p>
      </dsp:txBody>
      <dsp:txXfrm>
        <a:off x="62055" y="1509203"/>
        <a:ext cx="6121155" cy="1147095"/>
      </dsp:txXfrm>
    </dsp:sp>
    <dsp:sp modelId="{FAA2E2DA-3F1F-4F48-BC03-CC13F8042F5E}">
      <dsp:nvSpPr>
        <dsp:cNvPr id="0" name=""/>
        <dsp:cNvSpPr/>
      </dsp:nvSpPr>
      <dsp:spPr>
        <a:xfrm>
          <a:off x="0" y="2870993"/>
          <a:ext cx="6245265" cy="1271205"/>
        </a:xfrm>
        <a:prstGeom prst="roundRect">
          <a:avLst/>
        </a:prstGeom>
        <a:solidFill>
          <a:schemeClr val="accent5">
            <a:hueOff val="250511"/>
            <a:satOff val="24001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b="1" kern="1200"/>
            <a:t>Dependability</a:t>
          </a:r>
          <a:endParaRPr lang="en-US" sz="5300" kern="1200"/>
        </a:p>
      </dsp:txBody>
      <dsp:txXfrm>
        <a:off x="62055" y="2933048"/>
        <a:ext cx="6121155" cy="1147095"/>
      </dsp:txXfrm>
    </dsp:sp>
    <dsp:sp modelId="{407D86EC-C7D2-4557-9726-11A2C07678F9}">
      <dsp:nvSpPr>
        <dsp:cNvPr id="0" name=""/>
        <dsp:cNvSpPr/>
      </dsp:nvSpPr>
      <dsp:spPr>
        <a:xfrm>
          <a:off x="0" y="4294838"/>
          <a:ext cx="6245265" cy="1271205"/>
        </a:xfrm>
        <a:prstGeom prst="roundRect">
          <a:avLst/>
        </a:prstGeom>
        <a:solidFill>
          <a:schemeClr val="accent5">
            <a:hueOff val="375767"/>
            <a:satOff val="36001"/>
            <a:lumOff val="8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b="1" kern="1200"/>
            <a:t>Confirmability</a:t>
          </a:r>
          <a:endParaRPr lang="en-US" sz="5300" kern="1200"/>
        </a:p>
      </dsp:txBody>
      <dsp:txXfrm>
        <a:off x="62055" y="4356893"/>
        <a:ext cx="6121155" cy="1147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150E4-4FAB-4380-AE68-CC53F16C953D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D43FD9-D1D0-4CE0-84D1-A3A9AB9D6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26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4687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D43FD9-D1D0-4CE0-84D1-A3A9AB9D63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12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7F782-F7FD-7C78-F6A2-A9D3A711A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13A63752-6CCD-00FD-8A1E-BDA7313D42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CD2342-5E42-47B7-958E-BC0211FAD3EF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623618" name="Rectangle 2">
            <a:extLst>
              <a:ext uri="{FF2B5EF4-FFF2-40B4-BE49-F238E27FC236}">
                <a16:creationId xmlns:a16="http://schemas.microsoft.com/office/drawing/2014/main" id="{6E75E9D1-C691-4819-BE65-F3F6076082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85738" y="819150"/>
            <a:ext cx="7275513" cy="4092575"/>
          </a:xfrm>
          <a:ln/>
        </p:spPr>
      </p:sp>
      <p:sp>
        <p:nvSpPr>
          <p:cNvPr id="623619" name="Rectangle 3">
            <a:extLst>
              <a:ext uri="{FF2B5EF4-FFF2-40B4-BE49-F238E27FC236}">
                <a16:creationId xmlns:a16="http://schemas.microsoft.com/office/drawing/2014/main" id="{0CB32355-2D5A-3CDC-5302-9A664A7310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77293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DAA38-655B-1EEF-EEB9-2117B55F0E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DAFCBE53-F285-652C-7F0D-841554CE569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E8A397-3AF3-4DAD-AD1C-99386FF46E0D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644098" name="Rectangle 2">
            <a:extLst>
              <a:ext uri="{FF2B5EF4-FFF2-40B4-BE49-F238E27FC236}">
                <a16:creationId xmlns:a16="http://schemas.microsoft.com/office/drawing/2014/main" id="{CBECA3C5-3BD2-D66E-E680-4EE6F6E532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85738" y="819150"/>
            <a:ext cx="7275513" cy="4092575"/>
          </a:xfrm>
          <a:ln/>
        </p:spPr>
      </p:sp>
      <p:sp>
        <p:nvSpPr>
          <p:cNvPr id="644099" name="Rectangle 3">
            <a:extLst>
              <a:ext uri="{FF2B5EF4-FFF2-40B4-BE49-F238E27FC236}">
                <a16:creationId xmlns:a16="http://schemas.microsoft.com/office/drawing/2014/main" id="{6A9211B2-5DFF-C3D4-03B2-400C2D1346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2238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577AF4-77FD-04E3-71BD-613C71F99B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>
            <a:extLst>
              <a:ext uri="{FF2B5EF4-FFF2-40B4-BE49-F238E27FC236}">
                <a16:creationId xmlns:a16="http://schemas.microsoft.com/office/drawing/2014/main" id="{29A0837F-E114-C4BB-C0DC-F021CE16F46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5292F6-5E0E-44BC-81E1-2CDA3FE73A5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687106" name="Rectangle 2">
            <a:extLst>
              <a:ext uri="{FF2B5EF4-FFF2-40B4-BE49-F238E27FC236}">
                <a16:creationId xmlns:a16="http://schemas.microsoft.com/office/drawing/2014/main" id="{C23FC977-B9ED-D9D1-3D24-266506829CF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85738" y="819150"/>
            <a:ext cx="7275513" cy="4092575"/>
          </a:xfrm>
          <a:ln/>
        </p:spPr>
      </p:sp>
      <p:sp>
        <p:nvSpPr>
          <p:cNvPr id="687107" name="Rectangle 3">
            <a:extLst>
              <a:ext uri="{FF2B5EF4-FFF2-40B4-BE49-F238E27FC236}">
                <a16:creationId xmlns:a16="http://schemas.microsoft.com/office/drawing/2014/main" id="{048C20AF-3E29-76DA-D6A3-45FABCF385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3831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9295B-8A3A-440B-9697-81BBD3726C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0CD412-4C49-4FAC-B4FA-77BB01EBA1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3CCC7-D634-4F9C-B9D6-6BB10209F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662DE-4F7E-41ED-B9D6-ECBA93432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E36C6-8AD7-4067-BC00-24DC23317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615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3162E-1722-4ADD-A8E8-5193EB074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618E8-4EF6-4DBC-AD11-54DCEE63C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492E9-3888-4AB5-ABC5-DB0563160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E5640-6E04-4854-87C4-4FE4D30E6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A2EAFB-3780-406D-90BD-ED2352E4E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580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0CF2D-6A7A-444F-B7E8-43ED9507A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5197A-C62E-4C9C-BE63-2D4640CA25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D106A-80E3-4B5A-BDF2-4AEE09BDA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31B53B-23D3-4AD8-BAE7-2F15C0047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33855-B6AD-4C91-9200-4D4A63CF8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25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C4AA1-D563-4DF9-8B02-DA711D920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FFDFF-606A-42F7-A75E-BFE490CCEB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8E8875-AC23-428A-97B5-DC67608A14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862DFE-6994-4567-B00A-67F9E0EA1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A16150-78D5-4FBB-BE19-775C813B9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A8419E-A4A0-483D-88DE-19B347EF3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919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FE809-A1A2-47E3-8EE9-509A39FD8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92F9F5-D128-426A-88D4-CB88BA20B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732505-AF06-40DB-A9C2-2EA104F36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FAB422-3E1D-4250-8661-9472BA656D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59A590-77DF-4142-A5B7-22A33EFF93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FE7427-045C-4CBD-B2C7-07E42708A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EE6985-57C3-413B-8A5C-CEB04ED23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1DFE30-AC60-433F-A8BE-2E35C8ED9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601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7629A-7626-4B4A-A624-8060FFC02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E91EB6-D24E-4744-88CE-51860A79E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BFC68-E77E-4CE4-8BFF-8415D154A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C860D0-12AA-4726-A700-0726EBCC3F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135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F3B73D-366F-40FF-A0CE-A04420799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21971-77FA-498F-850D-6198775C1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6B6F1-3655-48B4-9ABB-A0A0433CE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220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4D9AC-3FE6-4CE7-92D9-47422C679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21A70-F469-4DCA-8700-EA6D63F883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02323E-5134-474B-B84B-8A637D013A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0D1198-7DCC-4B49-9FF0-44D8038AC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01548-9B4C-4066-9D25-E0D776CCA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03495-02D2-4D36-A3CF-59C6057C5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69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D6083-B2C8-4307-BFA5-3C92AD3B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147F35-4CC7-476F-9D8F-CD158B5471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D74978-ED25-47E0-B2FA-A1A247D065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3AA484-CE31-4582-836B-89DD926A8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75A37D-AC3C-4CEC-9A7F-9A37D8592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2E02B-C2E4-4BC0-A928-FEDF2A607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522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2F185-98AA-48D1-89B9-BAC7B738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AE5824-F235-4284-B0AB-B8BEC678BC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F63881-B626-48E4-99A0-7CBA76369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60F38-C886-44BE-9086-B4B2C658D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44C8F-FE9E-4139-BC68-5C0813DB9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42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35FEC0-0B01-4346-ACD1-338FFEF9AA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95E6C2-50F4-4058-9AF4-4536AF981B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EE15F-76EE-471F-9EDD-AE526D2F1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C02C7-97FC-41CE-9D62-01F7E0B47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777133-11E4-4DF0-A79A-A84F544A8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41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26D94E-586F-41C9-BA65-4F53CA020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AAC34-A685-4DDA-9214-ADF292CBEE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234F1-4374-4C4B-8F81-824D7B45BB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A0564-4997-4B36-9B6C-DCD51EA8CE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Zhao et al., Making Sense of Social Research Methodology, First Edition © SAGE Publications Inc., 2021.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824C2-6968-4AFD-A1CA-59BF87848E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01832-8923-42F9-AE5D-02C090B27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269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science/2017/feb/21/rorschach-test-inkblots-histor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quare pattern with a grid&#10;&#10;Description automatically generated with medium confidence">
            <a:extLst>
              <a:ext uri="{FF2B5EF4-FFF2-40B4-BE49-F238E27FC236}">
                <a16:creationId xmlns:a16="http://schemas.microsoft.com/office/drawing/2014/main" id="{576F6781-A93B-C96D-38E4-058CA734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47" b="2180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15EE166-B32F-4C42-B99A-663759BD8F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RESEARCH PRINCIPLES AND PHILOSOPHY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355CCE9-9454-4C8B-9B34-A7C4D13CB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DR CAROLINE JAWAD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4939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r>
              <a:rPr lang="en-GB" sz="2000" dirty="0"/>
              <a:t>This presentation  will introduce you to some aspects of research methods – but it is NOT intended to replace key reading, such as Bryman, Denscombe, Guba and Lincoln and Cohen.  </a:t>
            </a:r>
          </a:p>
          <a:p>
            <a:r>
              <a:rPr lang="en-GB" sz="2000" dirty="0"/>
              <a:t>You must read key texts and beyond at doctoral level that cover the method and for this you may have to go beyond your modules reading list.</a:t>
            </a:r>
          </a:p>
          <a:p>
            <a:r>
              <a:rPr lang="en-GB" sz="2000" dirty="0"/>
              <a:t>Again some slides will not be focused on and you are expected at this doctoral level to be motivated, engaged and understand the areas you need to explore.</a:t>
            </a:r>
          </a:p>
          <a:p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061" r="32075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31068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7289E4E-3F70-38BC-D754-5E8EA1D6D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2903" y="949325"/>
            <a:ext cx="8071706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chemeClr val="bg1"/>
                </a:solidFill>
              </a:rPr>
              <a:t>T</a:t>
            </a:r>
            <a:r>
              <a:rPr lang="en-US" sz="4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ransferability/</a:t>
            </a:r>
            <a:r>
              <a:rPr lang="en-US" sz="4600" dirty="0" err="1">
                <a:solidFill>
                  <a:srgbClr val="FF0000"/>
                </a:solidFill>
              </a:rPr>
              <a:t>G</a:t>
            </a:r>
            <a:r>
              <a:rPr lang="en-US" sz="4600" kern="1200" dirty="0" err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eneralisability</a:t>
            </a:r>
            <a:r>
              <a:rPr lang="en-US" sz="4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* </a:t>
            </a:r>
            <a:r>
              <a:rPr lang="en-US" sz="4600" dirty="0">
                <a:solidFill>
                  <a:schemeClr val="bg1"/>
                </a:solidFill>
              </a:rPr>
              <a:t>Reliability and </a:t>
            </a:r>
            <a:r>
              <a:rPr lang="en-US" sz="4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Validity in qualitative research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C4521DE-248E-440D-AAD6-FD9E7D34B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285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2C13FA-4C0F-42D0-9626-5BA6040D8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6252485"/>
            <a:ext cx="12192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22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22DEA5C-6FD2-76D3-2A2A-66AADA847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0040"/>
            <a:ext cx="6692827" cy="38926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candle flame</a:t>
            </a:r>
          </a:p>
        </p:txBody>
      </p:sp>
      <p:sp>
        <p:nvSpPr>
          <p:cNvPr id="103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GIF candle, light, nature, best animated GIFs trippy, dope, free download ">
            <a:extLst>
              <a:ext uri="{FF2B5EF4-FFF2-40B4-BE49-F238E27FC236}">
                <a16:creationId xmlns:a16="http://schemas.microsoft.com/office/drawing/2014/main" id="{DBDA24BA-3D52-4152-F2CD-E8365B047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1413" y="320040"/>
            <a:ext cx="3987630" cy="5981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61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28BB37-009C-08D9-64D6-02F6A135F6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9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089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hand holding a wine glass with two red candles&#10;&#10;AI-generated content may be incorrect.">
            <a:extLst>
              <a:ext uri="{FF2B5EF4-FFF2-40B4-BE49-F238E27FC236}">
                <a16:creationId xmlns:a16="http://schemas.microsoft.com/office/drawing/2014/main" id="{8F61004B-300A-142E-17D5-F324905AA6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7187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52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4CEE70-D2ED-6F50-5DE9-51B1B7FCA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44858-9625-EB98-6284-5DA28C6D4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RELIABILITY AND 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B42FA-79B9-5A4C-DB9A-6DB297D04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Social scientists have told us a lot about lots of things. But can we trust their findings?</a:t>
            </a:r>
          </a:p>
          <a:p>
            <a:r>
              <a:rPr lang="en-GB" sz="2000" dirty="0"/>
              <a:t>How do we know they're anything more than just opinion, guesswork, and common sense? </a:t>
            </a:r>
          </a:p>
          <a:p>
            <a:r>
              <a:rPr lang="en-GB" sz="2000" dirty="0"/>
              <a:t>Two key terms that can help us here are reliability and validity.</a:t>
            </a:r>
          </a:p>
          <a:p>
            <a:pPr marL="0" indent="0">
              <a:buNone/>
            </a:pPr>
            <a:r>
              <a:rPr lang="en-GB" sz="2000" dirty="0"/>
              <a:t>. </a:t>
            </a:r>
          </a:p>
        </p:txBody>
      </p:sp>
      <p:pic>
        <p:nvPicPr>
          <p:cNvPr id="5" name="Picture 4" descr="Row of florence flasks with green liquid and yellow background">
            <a:extLst>
              <a:ext uri="{FF2B5EF4-FFF2-40B4-BE49-F238E27FC236}">
                <a16:creationId xmlns:a16="http://schemas.microsoft.com/office/drawing/2014/main" id="{183708FD-661D-77A5-468B-6DCD45747B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10" r="1856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527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EB3DE-628C-F91D-82BB-CE6CAB7E0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7E204ED-4DF8-D277-16AA-B05BDE3805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98" b="1014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036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640D45-35D5-2183-9DE7-BA69F60345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5F9CFCE6-877F-4858-B8BD-2C52CA8AF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65D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213F8A0-12AE-4514-8372-0DD766EC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thermometer in hot bath">
            <a:extLst>
              <a:ext uri="{FF2B5EF4-FFF2-40B4-BE49-F238E27FC236}">
                <a16:creationId xmlns:a16="http://schemas.microsoft.com/office/drawing/2014/main" id="{1343B87F-9150-99B8-D26E-A36E5FE089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4" r="-1" b="3726"/>
          <a:stretch/>
        </p:blipFill>
        <p:spPr bwMode="auto">
          <a:xfrm>
            <a:off x="6421035" y="970319"/>
            <a:ext cx="5129784" cy="491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9EFF17D4-9A8C-4CE5-B096-D8CCD4400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Image result for baby in bath">
            <a:extLst>
              <a:ext uri="{FF2B5EF4-FFF2-40B4-BE49-F238E27FC236}">
                <a16:creationId xmlns:a16="http://schemas.microsoft.com/office/drawing/2014/main" id="{2915D8FC-A906-A2F8-5D92-EEDE01D7B7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1538"/>
          <a:stretch/>
        </p:blipFill>
        <p:spPr bwMode="auto">
          <a:xfrm>
            <a:off x="641180" y="1160022"/>
            <a:ext cx="5129784" cy="4537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604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9F22A4-9C2D-81B6-9B5E-16DFA0D66A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92F63-CABC-F3F3-3FB3-348341195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741391"/>
            <a:ext cx="339701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Accurate 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E2DAB9-5098-DF22-5E76-42C7AAC69F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31" r="14308" b="1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19AFD-4691-BCDE-DF39-0F5B8D883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If research uses a thermometer to measure the temperature water bath for especially a baby, we would expect it to be accurate.</a:t>
            </a:r>
          </a:p>
          <a:p>
            <a:r>
              <a:rPr lang="en-GB" sz="2000" dirty="0"/>
              <a:t>You want the thermometer to be reliable.</a:t>
            </a:r>
          </a:p>
        </p:txBody>
      </p:sp>
    </p:spTree>
    <p:extLst>
      <p:ext uri="{BB962C8B-B14F-4D97-AF65-F5344CB8AC3E}">
        <p14:creationId xmlns:p14="http://schemas.microsoft.com/office/powerpoint/2010/main" val="3175942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49BC79-34E5-D418-DBE3-FE9C4B3568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9295" name="Rectangle 609294">
            <a:extLst>
              <a:ext uri="{FF2B5EF4-FFF2-40B4-BE49-F238E27FC236}">
                <a16:creationId xmlns:a16="http://schemas.microsoft.com/office/drawing/2014/main" id="{D0394FE2-BDDA-4ECE-B320-81AE19E90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09296" name="Rectangle 609295">
            <a:extLst>
              <a:ext uri="{FF2B5EF4-FFF2-40B4-BE49-F238E27FC236}">
                <a16:creationId xmlns:a16="http://schemas.microsoft.com/office/drawing/2014/main" id="{0625AAC5-802A-4197-8804-2B78FF65C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09285" name="Rectangle 5">
            <a:extLst>
              <a:ext uri="{FF2B5EF4-FFF2-40B4-BE49-F238E27FC236}">
                <a16:creationId xmlns:a16="http://schemas.microsoft.com/office/drawing/2014/main" id="{0346A2C2-DDE8-52DF-87CC-A31401BEEF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03120" y="310896"/>
            <a:ext cx="7982712" cy="8686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this resemble?</a:t>
            </a:r>
          </a:p>
        </p:txBody>
      </p:sp>
      <p:sp>
        <p:nvSpPr>
          <p:cNvPr id="609294" name="Rectangle: Rounded Corners 609293">
            <a:extLst>
              <a:ext uri="{FF2B5EF4-FFF2-40B4-BE49-F238E27FC236}">
                <a16:creationId xmlns:a16="http://schemas.microsoft.com/office/drawing/2014/main" id="{A1B139DD-0E8D-42FA-9171-C5F001754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pic>
        <p:nvPicPr>
          <p:cNvPr id="609284" name="Picture 4">
            <a:extLst>
              <a:ext uri="{FF2B5EF4-FFF2-40B4-BE49-F238E27FC236}">
                <a16:creationId xmlns:a16="http://schemas.microsoft.com/office/drawing/2014/main" id="{4E1D5949-611E-5C2B-FF59-FFB2357340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" r="3286"/>
          <a:stretch/>
        </p:blipFill>
        <p:spPr bwMode="auto">
          <a:xfrm>
            <a:off x="419830" y="2128345"/>
            <a:ext cx="5577840" cy="408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7762" name="Picture 2" descr="Image result for rorschach test">
            <a:extLst>
              <a:ext uri="{FF2B5EF4-FFF2-40B4-BE49-F238E27FC236}">
                <a16:creationId xmlns:a16="http://schemas.microsoft.com/office/drawing/2014/main" id="{2489711E-8F1C-AA66-73D3-4629E5C52D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1" r="300" b="-2"/>
          <a:stretch/>
        </p:blipFill>
        <p:spPr bwMode="auto">
          <a:xfrm>
            <a:off x="6194332" y="2128367"/>
            <a:ext cx="5577840" cy="408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87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CC0626-1D28-2301-1C52-666F533B4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691B2-B926-E7C2-5F15-1790D9C4F1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latin typeface="+mj-lt"/>
                <a:ea typeface="+mj-ea"/>
                <a:cs typeface="+mj-cs"/>
              </a:rPr>
              <a:t>LINK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7CFE6-9C2F-EB70-14E6-F564B96FF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latin typeface="+mn-lt"/>
                <a:ea typeface="+mn-ea"/>
                <a:cs typeface="+mn-cs"/>
                <a:hlinkClick r:id="rId2"/>
              </a:rPr>
              <a:t>https://www.theguardian.com/science/2017/feb/21/rorschach-test-inkblots-history</a:t>
            </a:r>
            <a:endParaRPr lang="en-US" sz="22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16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F96785-6096-3A07-EE49-BFCB71854F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3080" name="Rectangle 643079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43082" name="Rectangle 643081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3084" name="Rectangle 643083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43074" name="Rectangle 2">
            <a:extLst>
              <a:ext uri="{FF2B5EF4-FFF2-40B4-BE49-F238E27FC236}">
                <a16:creationId xmlns:a16="http://schemas.microsoft.com/office/drawing/2014/main" id="{38D5DCA6-64A0-749A-168F-A87209F08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altLang="en-US" sz="3700"/>
              <a:t>Rorschach test</a:t>
            </a:r>
            <a:br>
              <a:rPr lang="en-US" altLang="en-US" sz="3700"/>
            </a:br>
            <a:endParaRPr lang="en-US" altLang="en-US" sz="3700"/>
          </a:p>
        </p:txBody>
      </p:sp>
      <p:sp>
        <p:nvSpPr>
          <p:cNvPr id="643086" name="Rectangle 643085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43075" name="Rectangle 3">
            <a:extLst>
              <a:ext uri="{FF2B5EF4-FFF2-40B4-BE49-F238E27FC236}">
                <a16:creationId xmlns:a16="http://schemas.microsoft.com/office/drawing/2014/main" id="{4A9A1156-A9BD-FA57-EDBD-328FDA8092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US" altLang="en-US" sz="2200"/>
              <a:t>You look at several images like this, and say what they resemble</a:t>
            </a:r>
          </a:p>
          <a:p>
            <a:r>
              <a:rPr lang="en-US" altLang="en-US" sz="2200"/>
              <a:t>At the end of the test, the tester says …</a:t>
            </a:r>
          </a:p>
          <a:p>
            <a:pPr lvl="1"/>
            <a:r>
              <a:rPr lang="en-US" altLang="en-US" sz="2200"/>
              <a:t>you need therapy</a:t>
            </a:r>
          </a:p>
          <a:p>
            <a:pPr lvl="1"/>
            <a:r>
              <a:rPr lang="en-US" altLang="en-US" sz="2200"/>
              <a:t>or you can't work for this company</a:t>
            </a:r>
          </a:p>
          <a:p>
            <a:pPr>
              <a:buFontTx/>
              <a:buNone/>
            </a:pPr>
            <a:r>
              <a:rPr lang="en-US" altLang="en-US" sz="2200"/>
              <a:t>What assurance would you expect about the test?</a:t>
            </a:r>
          </a:p>
        </p:txBody>
      </p:sp>
    </p:spTree>
    <p:extLst>
      <p:ext uri="{BB962C8B-B14F-4D97-AF65-F5344CB8AC3E}">
        <p14:creationId xmlns:p14="http://schemas.microsoft.com/office/powerpoint/2010/main" val="134755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E6394D-4735-B845-D2DF-1568E17E2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2" descr="Image result for CHILD DRAWING OF MAN">
            <a:extLst>
              <a:ext uri="{FF2B5EF4-FFF2-40B4-BE49-F238E27FC236}">
                <a16:creationId xmlns:a16="http://schemas.microsoft.com/office/drawing/2014/main" id="{3D203CDF-25E4-E2E8-719A-27E7588B12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84" r="-1" b="328"/>
          <a:stretch/>
        </p:blipFill>
        <p:spPr bwMode="auto">
          <a:xfrm>
            <a:off x="649268" y="620720"/>
            <a:ext cx="3653652" cy="5597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5063" name="Rectangle 685062">
            <a:extLst>
              <a:ext uri="{FF2B5EF4-FFF2-40B4-BE49-F238E27FC236}">
                <a16:creationId xmlns:a16="http://schemas.microsoft.com/office/drawing/2014/main" id="{732BBDD8-8D49-4D88-8935-FBC3DCA33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314" y="2"/>
            <a:ext cx="7556686" cy="6857998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85058" name="Rectangle 2">
            <a:extLst>
              <a:ext uri="{FF2B5EF4-FFF2-40B4-BE49-F238E27FC236}">
                <a16:creationId xmlns:a16="http://schemas.microsoft.com/office/drawing/2014/main" id="{50C1A4C7-A01B-40DB-E24D-2CEBD395C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278781" y="620720"/>
            <a:ext cx="6157545" cy="55235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 imagine some asks your child to draw a human figure </a:t>
            </a:r>
            <a:br>
              <a:rPr lang="en-US" alt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tester says this shows “signs” that your child is a victim of abuse. What questions would you ask?</a:t>
            </a:r>
            <a:br>
              <a:rPr lang="en-US" alt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altLang="en-US" sz="4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57234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3C7F57-C267-E7A3-6A65-02ADCE848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6100" name="Rectangle 68609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86096" name="Picture 686095" descr="Wood human figure">
            <a:extLst>
              <a:ext uri="{FF2B5EF4-FFF2-40B4-BE49-F238E27FC236}">
                <a16:creationId xmlns:a16="http://schemas.microsoft.com/office/drawing/2014/main" id="{C17E8EC0-F3BC-18EC-24A1-F0FEAB52B5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686102" name="Rectangle 68610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6082" name="Rectangle 2">
            <a:extLst>
              <a:ext uri="{FF2B5EF4-FFF2-40B4-BE49-F238E27FC236}">
                <a16:creationId xmlns:a16="http://schemas.microsoft.com/office/drawing/2014/main" id="{8782B425-5A9A-C5CB-D3E7-3E271F1455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altLang="en-US" sz="5200">
                <a:solidFill>
                  <a:srgbClr val="FFFFFF"/>
                </a:solidFill>
              </a:rPr>
              <a:t>What questions would you ask?</a:t>
            </a:r>
          </a:p>
        </p:txBody>
      </p:sp>
      <p:sp>
        <p:nvSpPr>
          <p:cNvPr id="686083" name="Rectangle 3">
            <a:extLst>
              <a:ext uri="{FF2B5EF4-FFF2-40B4-BE49-F238E27FC236}">
                <a16:creationId xmlns:a16="http://schemas.microsoft.com/office/drawing/2014/main" id="{9686317D-D28C-706C-CDBD-34F8DB89FC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altLang="en-US" sz="2400" dirty="0">
                <a:solidFill>
                  <a:srgbClr val="FFFFFF"/>
                </a:solidFill>
              </a:rPr>
              <a:t>Is it valid for the purpose to which you plan to put it?</a:t>
            </a:r>
          </a:p>
        </p:txBody>
      </p:sp>
    </p:spTree>
    <p:extLst>
      <p:ext uri="{BB962C8B-B14F-4D97-AF65-F5344CB8AC3E}">
        <p14:creationId xmlns:p14="http://schemas.microsoft.com/office/powerpoint/2010/main" val="340482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B8FF83-2D05-5798-44DD-326F5378A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kern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0CA988-6ADB-C856-8EBF-92DE184E8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"To be persuasive we must be believable; to be believable we must be credible; to be credible we must be truthful." - Edward R. Murrow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Qualitative research faces ongoing scrutiny regarding its rigour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Trustworthiness remains central to qualitative inquiry's legitimacy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depth and richness of qualitative data requires specific approaches to quality assessment</a:t>
            </a:r>
            <a:endParaRPr lang="en-GB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36782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DE4F6B-21B8-3589-840E-EA2DEB44B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044D2-66EA-2C46-1C19-849EC9B2A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Nature of Qualitative Research versus Quantitative Research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2B2A56-D275-AC8A-FC20-5A696B0BE3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521425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1142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6BEAA-D3BD-A06C-A262-F0D771D5B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Continued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CDE2A-6F13-5FF0-A6AF-117EB5F23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Unlike quantitative research which deals primarily with numerical data and their statistical interpretations under a reductionist, logical and strictly objective paradigm, qualitative research handles words, people, interpretation, which inextricably tie in with human senses and subjectivity. </a:t>
            </a:r>
          </a:p>
          <a:p>
            <a:r>
              <a:rPr lang="en-GB" sz="2400" b="1"/>
              <a:t>While human emotions and perspectives from both subjects and researchers are considered undesirable biases confounding results in quantitative research, the same elements are considered essential and inevitable, if not treasurable, </a:t>
            </a:r>
            <a:r>
              <a:rPr lang="en-GB" sz="2400"/>
              <a:t>in qualitative research as they invariable add extra dimensions and colours to enrich the corpus of findings. 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5061802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73DE8E-0777-203B-DFCE-EB9860AE5E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25F0F-E14C-6580-EF2D-9D70C68C4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2600"/>
              <a:t>Reliability and validity are relevant to ensuring credibility in qualitative research</a:t>
            </a:r>
            <a:br>
              <a:rPr lang="en-GB" sz="2600"/>
            </a:br>
            <a:endParaRPr lang="en-GB" sz="26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9AF00-D2F0-5F35-71EB-7AB77A245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Qualitative research is frequently criticised for lacking scientific rigour with poor justification of the methods adopted, lack of transparency in the analytical procedures and the findings being merely a collection of personal opinions subject to researcher bias.</a:t>
            </a:r>
          </a:p>
        </p:txBody>
      </p:sp>
    </p:spTree>
    <p:extLst>
      <p:ext uri="{BB962C8B-B14F-4D97-AF65-F5344CB8AC3E}">
        <p14:creationId xmlns:p14="http://schemas.microsoft.com/office/powerpoint/2010/main" val="20193466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04DEA-6C73-29CE-15D7-DEFB2DA7B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anchor="ctr">
            <a:normAutofit/>
          </a:bodyPr>
          <a:lstStyle/>
          <a:p>
            <a:r>
              <a:rPr lang="en-GB" sz="4800" b="1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Differing Approaches to Research Quality</a:t>
            </a:r>
            <a:endParaRPr lang="en-GB" sz="480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E3BAE93-27C3-3369-38D0-038B22AF5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2105911"/>
              </p:ext>
            </p:extLst>
          </p:nvPr>
        </p:nvGraphicFramePr>
        <p:xfrm>
          <a:off x="1043405" y="1845426"/>
          <a:ext cx="10102138" cy="4450305"/>
        </p:xfrm>
        <a:graphic>
          <a:graphicData uri="http://schemas.openxmlformats.org/drawingml/2006/table">
            <a:tbl>
              <a:tblPr firstRow="1" firstCol="1" bandRow="1"/>
              <a:tblGrid>
                <a:gridCol w="2574707">
                  <a:extLst>
                    <a:ext uri="{9D8B030D-6E8A-4147-A177-3AD203B41FA5}">
                      <a16:colId xmlns:a16="http://schemas.microsoft.com/office/drawing/2014/main" val="257237118"/>
                    </a:ext>
                  </a:extLst>
                </a:gridCol>
                <a:gridCol w="3969281">
                  <a:extLst>
                    <a:ext uri="{9D8B030D-6E8A-4147-A177-3AD203B41FA5}">
                      <a16:colId xmlns:a16="http://schemas.microsoft.com/office/drawing/2014/main" val="2838190672"/>
                    </a:ext>
                  </a:extLst>
                </a:gridCol>
                <a:gridCol w="3558150">
                  <a:extLst>
                    <a:ext uri="{9D8B030D-6E8A-4147-A177-3AD203B41FA5}">
                      <a16:colId xmlns:a16="http://schemas.microsoft.com/office/drawing/2014/main" val="859448748"/>
                    </a:ext>
                  </a:extLst>
                </a:gridCol>
              </a:tblGrid>
              <a:tr h="391322"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Dimension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Quantitative Research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Qualitative Research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9426875"/>
                  </a:ext>
                </a:extLst>
              </a:tr>
              <a:tr h="391322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Terminology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Reliability and validity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Trustworthiness criteria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9840160"/>
                  </a:ext>
                </a:extLst>
              </a:tr>
              <a:tr h="700791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focus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Statistical precision and measurement accuracy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Richness, depth and contextual understanding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9864775"/>
                  </a:ext>
                </a:extLst>
              </a:tr>
              <a:tr h="391322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role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Objective, detached observer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Engaged, reflexive participant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9888412"/>
                  </a:ext>
                </a:extLst>
              </a:tr>
              <a:tr h="391322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assurance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Standardisation of procedures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Transparency of process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7394558"/>
                  </a:ext>
                </a:extLst>
              </a:tr>
              <a:tr h="391322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Primary concern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Controlling variables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Understanding complexity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0280239"/>
                  </a:ext>
                </a:extLst>
              </a:tr>
              <a:tr h="391322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Data verification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Statistical tests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Multiple sources and perspectives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5157438"/>
                  </a:ext>
                </a:extLst>
              </a:tr>
              <a:tr h="700791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demonstration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Statistical significance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Thick description and participant verification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0618776"/>
                  </a:ext>
                </a:extLst>
              </a:tr>
              <a:tr h="700791"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Error reduction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Random sampling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Triangulation and negative case analysis</a:t>
                      </a:r>
                      <a:endParaRPr lang="en-GB" sz="2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016" marR="14016" marT="14016" marB="14016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9510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9496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D291E4-251E-BBCF-2506-DFA575C5F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28956"/>
            <a:ext cx="6858000" cy="680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156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4AF29-9B3E-3CC2-2729-1CD9CD81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Quality Concerns in Qualitative Research </a:t>
            </a:r>
            <a:endParaRPr lang="en-GB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8D10E-5DB7-E06F-5EFC-6F4B27C63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 criticisms of qualitative research include:</a:t>
            </a:r>
            <a:endParaRPr lang="en-GB" sz="17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Lacking scientific rigour</a:t>
            </a:r>
            <a:endParaRPr lang="en-GB" sz="17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Poor justification of methods</a:t>
            </a:r>
            <a:endParaRPr lang="en-GB" sz="17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Lack of transparency in analytical procedures</a:t>
            </a:r>
            <a:endParaRPr lang="en-GB" sz="17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 viewed as merely personal opinions</a:t>
            </a:r>
            <a:endParaRPr lang="en-GB" sz="17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Susceptibility to researcher bias</a:t>
            </a:r>
            <a:endParaRPr lang="en-GB" sz="17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071421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F0B1D4-6739-FEDB-136A-DB809891C6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446458"/>
              </p:ext>
            </p:extLst>
          </p:nvPr>
        </p:nvGraphicFramePr>
        <p:xfrm>
          <a:off x="1146032" y="643466"/>
          <a:ext cx="9899937" cy="5571070"/>
        </p:xfrm>
        <a:graphic>
          <a:graphicData uri="http://schemas.openxmlformats.org/drawingml/2006/table">
            <a:tbl>
              <a:tblPr firstRow="1" firstCol="1" bandRow="1"/>
              <a:tblGrid>
                <a:gridCol w="4386570">
                  <a:extLst>
                    <a:ext uri="{9D8B030D-6E8A-4147-A177-3AD203B41FA5}">
                      <a16:colId xmlns:a16="http://schemas.microsoft.com/office/drawing/2014/main" val="1526645820"/>
                    </a:ext>
                  </a:extLst>
                </a:gridCol>
                <a:gridCol w="5513367">
                  <a:extLst>
                    <a:ext uri="{9D8B030D-6E8A-4147-A177-3AD203B41FA5}">
                      <a16:colId xmlns:a16="http://schemas.microsoft.com/office/drawing/2014/main" val="124444827"/>
                    </a:ext>
                  </a:extLst>
                </a:gridCol>
              </a:tblGrid>
              <a:tr h="3023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Critique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6602934"/>
                  </a:ext>
                </a:extLst>
              </a:tr>
              <a:tr h="10537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1. Lacking Scientific Rigour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 </a:t>
                      </a: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lacks systematic, thorough methods</a:t>
                      </a: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that would make it scientifically credible. </a:t>
                      </a: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Rigour</a:t>
                      </a: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refers to consistent, careful application of methods. Without it, findings may seem unreliable or unstructured.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5189103"/>
                  </a:ext>
                </a:extLst>
              </a:tr>
              <a:tr h="10537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2. Poor Justification of Methods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researcher hasn’t </a:t>
                      </a: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adequately explained why specific methods</a:t>
                      </a: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(e.g., interviews, focus groups) were chosen. Without a clear rationale, the reader may question whether the methods were appropriate for the research aims.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1362520"/>
                  </a:ext>
                </a:extLst>
              </a:tr>
              <a:tr h="10537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3. Lack of Transparency in Analytical Procedures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researcher hasn’t </a:t>
                      </a: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clearly explained</a:t>
                      </a: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how data was analysed or how conclusions were reached. Transparency is vital so others can follow the analysis process, ensuring methods were appropriate and consistent.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0054744"/>
                  </a:ext>
                </a:extLst>
              </a:tr>
              <a:tr h="10537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4. Findings Viewed as Merely Personal Opinions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Findings presented as </a:t>
                      </a: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subjective personal views</a:t>
                      </a:r>
                      <a:r>
                        <a:rPr lang="en-GB" sz="1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without clear evidence, methodology, or participant validation may seem biased or unreliable. Good research grounds findings in data (e.g., themes or patterns) and avoids personal beliefs influencing conclusions.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416009"/>
                  </a:ext>
                </a:extLst>
              </a:tr>
              <a:tr h="10537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5. Susceptibility to Researcher Bias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bias</a:t>
                      </a:r>
                      <a:r>
                        <a:rPr lang="en-GB" sz="14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occurs when personal beliefs, assumptions, or experiences influence findings. This leads to </a:t>
                      </a:r>
                      <a:r>
                        <a:rPr lang="en-GB" sz="14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skewed interpretations</a:t>
                      </a:r>
                      <a:r>
                        <a:rPr lang="en-GB" sz="14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. Steps such as </a:t>
                      </a:r>
                      <a:r>
                        <a:rPr lang="en-GB" sz="14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member checking</a:t>
                      </a:r>
                      <a:r>
                        <a:rPr lang="en-GB" sz="14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4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triangulation</a:t>
                      </a:r>
                      <a:r>
                        <a:rPr lang="en-GB" sz="14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, and </a:t>
                      </a:r>
                      <a:r>
                        <a:rPr lang="en-GB" sz="14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peer debriefing</a:t>
                      </a:r>
                      <a:r>
                        <a:rPr lang="en-GB" sz="14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can help minimise bias.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1344" marR="11344" marT="11344" marB="1134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83379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42384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74C1E9-AA3F-5CE0-017A-B5F9B82FE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437CBA5-D582-885F-0A68-40D185D10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Transferability, Reliability and Validity in qualitative research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6482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0B777DF-F6A2-4D53-B6F0-D9700609E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75" y="625059"/>
            <a:ext cx="5452525" cy="5607882"/>
          </a:xfrm>
          <a:prstGeom prst="rect">
            <a:avLst/>
          </a:pr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474D7-CCA8-A5F2-4760-C30542B3B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4623363" cy="4480726"/>
          </a:xfrm>
        </p:spPr>
        <p:txBody>
          <a:bodyPr>
            <a:normAutofit/>
          </a:bodyPr>
          <a:lstStyle/>
          <a:p>
            <a:pPr algn="r"/>
            <a:r>
              <a:rPr lang="en-GB" sz="5100" b="1">
                <a:solidFill>
                  <a:schemeClr val="tx1">
                    <a:lumMod val="75000"/>
                    <a:lumOff val="25000"/>
                  </a:schemeClr>
                </a:solidFill>
              </a:rPr>
              <a:t>Trustworthiness in Research</a:t>
            </a:r>
            <a:endParaRPr lang="en-GB" sz="5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771FF-2719-12DA-4612-31A83FE29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7584" y="1896645"/>
            <a:ext cx="3953775" cy="3064712"/>
          </a:xfrm>
        </p:spPr>
        <p:txBody>
          <a:bodyPr anchor="ctr">
            <a:normAutofit/>
          </a:bodyPr>
          <a:lstStyle/>
          <a:p>
            <a:r>
              <a:rPr lang="en-GB" sz="2400"/>
              <a:t>Trustworthiness means </a:t>
            </a:r>
            <a:r>
              <a:rPr lang="en-GB" sz="2400" b="1"/>
              <a:t>how much confidence we can have in the findings</a:t>
            </a:r>
            <a:r>
              <a:rPr lang="en-GB" sz="2400"/>
              <a:t> of a study.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165816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33EEDE-2E5E-6B7A-7101-F9412358F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C31D8-A291-B32A-C6B3-BFBA2D212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Reliability means are the findings consistent and repeatable?</a:t>
            </a:r>
          </a:p>
        </p:txBody>
      </p:sp>
    </p:spTree>
    <p:extLst>
      <p:ext uri="{BB962C8B-B14F-4D97-AF65-F5344CB8AC3E}">
        <p14:creationId xmlns:p14="http://schemas.microsoft.com/office/powerpoint/2010/main" val="1521544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6FA15-AE5C-B7A5-246E-FCA18E423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Validity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6CD64-91A9-DCEB-5A89-20ECEBCC6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Validity means does the research accurately reflect the phenomenon?</a:t>
            </a:r>
          </a:p>
        </p:txBody>
      </p:sp>
    </p:spTree>
    <p:extLst>
      <p:ext uri="{BB962C8B-B14F-4D97-AF65-F5344CB8AC3E}">
        <p14:creationId xmlns:p14="http://schemas.microsoft.com/office/powerpoint/2010/main" val="350319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84033E9-4893-6E8F-270D-7E0F61B4C3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17588"/>
              </p:ext>
            </p:extLst>
          </p:nvPr>
        </p:nvGraphicFramePr>
        <p:xfrm>
          <a:off x="1074614" y="643466"/>
          <a:ext cx="10042773" cy="5972378"/>
        </p:xfrm>
        <a:graphic>
          <a:graphicData uri="http://schemas.openxmlformats.org/drawingml/2006/table">
            <a:tbl>
              <a:tblPr firstRow="1" firstCol="1" bandRow="1"/>
              <a:tblGrid>
                <a:gridCol w="3308260">
                  <a:extLst>
                    <a:ext uri="{9D8B030D-6E8A-4147-A177-3AD203B41FA5}">
                      <a16:colId xmlns:a16="http://schemas.microsoft.com/office/drawing/2014/main" val="1568123929"/>
                    </a:ext>
                  </a:extLst>
                </a:gridCol>
                <a:gridCol w="6734513">
                  <a:extLst>
                    <a:ext uri="{9D8B030D-6E8A-4147-A177-3AD203B41FA5}">
                      <a16:colId xmlns:a16="http://schemas.microsoft.com/office/drawing/2014/main" val="76277949"/>
                    </a:ext>
                  </a:extLst>
                </a:gridCol>
              </a:tblGrid>
              <a:tr h="39476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Concept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7086382"/>
                  </a:ext>
                </a:extLst>
              </a:tr>
              <a:tr h="17028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1. Reliability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 Before a study can be valid, it needs to be </a:t>
                      </a: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reliable</a:t>
                      </a:r>
                      <a:r>
                        <a:rPr lang="en-GB" sz="1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. Without consistent results, validity can't be assessed. - In qualitative research, reliability involves </a:t>
                      </a: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consistent data collection</a:t>
                      </a:r>
                      <a:r>
                        <a:rPr lang="en-GB" sz="1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methods (e.g., interviews, observations) and </a:t>
                      </a: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consistent analysis</a:t>
                      </a:r>
                      <a:r>
                        <a:rPr lang="en-GB" sz="1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.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8893045"/>
                  </a:ext>
                </a:extLst>
              </a:tr>
              <a:tr h="1375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2. Validity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 Once reliability is ensured, </a:t>
                      </a: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validity</a:t>
                      </a:r>
                      <a:r>
                        <a:rPr lang="en-GB" sz="1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can be assessed. Validity checks if the findings truly represent what they are supposed to. - If a study is not reliable (i.e., inconsistent), it’s impossible to claim the results are valid.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7388242"/>
                  </a:ext>
                </a:extLst>
              </a:tr>
              <a:tr h="1375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Why Reliability Comes First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Reliability</a:t>
                      </a:r>
                      <a:r>
                        <a:rPr lang="en-GB" sz="1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ensures that the findings are stable and repeatable. If the study were repeated, similar results should emerge.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Validity</a:t>
                      </a:r>
                      <a:r>
                        <a:rPr lang="en-GB" sz="1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builds on the stable findings to ensure they are meaningful and accurately reflect the research concept.</a:t>
                      </a:r>
                      <a:endParaRPr lang="en-GB" sz="1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2191464"/>
                  </a:ext>
                </a:extLst>
              </a:tr>
              <a:tr h="721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 Simple Terms</a:t>
                      </a:r>
                      <a:endParaRPr lang="en-GB" sz="1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GB" sz="19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Reliability</a:t>
                      </a:r>
                      <a:r>
                        <a:rPr lang="en-GB" sz="1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sz="19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Consistent results</a:t>
                      </a:r>
                      <a:r>
                        <a:rPr lang="en-GB" sz="1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- </a:t>
                      </a:r>
                      <a:r>
                        <a:rPr lang="en-GB" sz="19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Validity</a:t>
                      </a:r>
                      <a:r>
                        <a:rPr lang="en-GB" sz="1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= </a:t>
                      </a:r>
                      <a:r>
                        <a:rPr lang="en-GB" sz="19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Meaningful and true results</a:t>
                      </a:r>
                      <a:endParaRPr lang="en-GB" sz="1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4811" marR="14811" marT="14811" marB="148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6279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675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8D781-79A2-B412-72C4-6F2607466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>
            <a:normAutofit/>
          </a:bodyPr>
          <a:lstStyle/>
          <a:p>
            <a:pPr algn="ctr"/>
            <a:r>
              <a:rPr lang="en-GB" sz="3800" kern="0" dirty="0">
                <a:solidFill>
                  <a:schemeClr val="bg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Lincoln and Guba (1985) proposed four criteria to establish trustworthiness in qualitative research as alternatives to the conventional quantitative concepts of reliability and validity</a:t>
            </a:r>
            <a:endParaRPr lang="en-GB" sz="3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218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67C14B-C124-2D8F-CB36-05F1D242F3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276654"/>
              </p:ext>
            </p:extLst>
          </p:nvPr>
        </p:nvGraphicFramePr>
        <p:xfrm>
          <a:off x="1263578" y="1675679"/>
          <a:ext cx="9664850" cy="3328461"/>
        </p:xfrm>
        <a:graphic>
          <a:graphicData uri="http://schemas.openxmlformats.org/drawingml/2006/table">
            <a:tbl>
              <a:tblPr firstRow="1" firstCol="1" bandRow="1"/>
              <a:tblGrid>
                <a:gridCol w="1041797">
                  <a:extLst>
                    <a:ext uri="{9D8B030D-6E8A-4147-A177-3AD203B41FA5}">
                      <a16:colId xmlns:a16="http://schemas.microsoft.com/office/drawing/2014/main" val="1286799353"/>
                    </a:ext>
                  </a:extLst>
                </a:gridCol>
                <a:gridCol w="1354766">
                  <a:extLst>
                    <a:ext uri="{9D8B030D-6E8A-4147-A177-3AD203B41FA5}">
                      <a16:colId xmlns:a16="http://schemas.microsoft.com/office/drawing/2014/main" val="99900493"/>
                    </a:ext>
                  </a:extLst>
                </a:gridCol>
                <a:gridCol w="1258468">
                  <a:extLst>
                    <a:ext uri="{9D8B030D-6E8A-4147-A177-3AD203B41FA5}">
                      <a16:colId xmlns:a16="http://schemas.microsoft.com/office/drawing/2014/main" val="2542709850"/>
                    </a:ext>
                  </a:extLst>
                </a:gridCol>
                <a:gridCol w="1297589">
                  <a:extLst>
                    <a:ext uri="{9D8B030D-6E8A-4147-A177-3AD203B41FA5}">
                      <a16:colId xmlns:a16="http://schemas.microsoft.com/office/drawing/2014/main" val="1880406389"/>
                    </a:ext>
                  </a:extLst>
                </a:gridCol>
                <a:gridCol w="1675257">
                  <a:extLst>
                    <a:ext uri="{9D8B030D-6E8A-4147-A177-3AD203B41FA5}">
                      <a16:colId xmlns:a16="http://schemas.microsoft.com/office/drawing/2014/main" val="1332223307"/>
                    </a:ext>
                  </a:extLst>
                </a:gridCol>
                <a:gridCol w="3036973">
                  <a:extLst>
                    <a:ext uri="{9D8B030D-6E8A-4147-A177-3AD203B41FA5}">
                      <a16:colId xmlns:a16="http://schemas.microsoft.com/office/drawing/2014/main" val="3839181577"/>
                    </a:ext>
                  </a:extLst>
                </a:gridCol>
              </a:tblGrid>
              <a:tr h="3666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Trustworthiness Criterion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Definition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Parallel Quantitative Concept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Key Question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Plain Language Explanation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Business/Management Example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59980406"/>
                  </a:ext>
                </a:extLst>
              </a:tr>
              <a:tr h="698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Credibility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Confidence in the 'truth' of the findings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Internal validity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"How congruent are the findings with reality?"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Ensuring that what you report actually reflects what you observed and participants meant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studying employee motivation verifies findings through follow-up interviews and observations across different departments to confirm patterns found are accurate and representative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078911"/>
                  </a:ext>
                </a:extLst>
              </a:tr>
              <a:tr h="698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Transferability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Extent to which findings can be applied to other contexts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External validity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"Can we apply these findings to other contexts?"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Providing enough contextual information so readers can judge if findings apply to their situation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study of leadership in a financial services firm includes detailed descriptions of organizational structure, culture and market position so other organizations can determine relevance to their context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9941656"/>
                  </a:ext>
                </a:extLst>
              </a:tr>
              <a:tr h="698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Dependability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Showing that findings are consistent and could be repeated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Reliability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"Would similar results be obtained if the inquiry were replicated?"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Documenting research processes thoroughly enough that others could follow your steps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studying merger integration processes documents all interview protocols, analysis procedures, and decision points so others could understand exactly how conclusions were reached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899033"/>
                  </a:ext>
                </a:extLst>
              </a:tr>
              <a:tr h="8650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Confirmability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Degree to which findings emerge from the data rather than researcher bias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Objectivity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"To what extent are findings shaped by respondents rather than researcher bias?"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Ensuring conclusions are grounded in participants' perspectives rather than the researcher's preconceptions</a:t>
                      </a:r>
                      <a:endParaRPr lang="en-GB" sz="9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consultant researching organizational change acknowledges their previous change management experience and documents how they kept their preconceptions in check through reflexive journaling and team review of coding</a:t>
                      </a:r>
                      <a:endParaRPr lang="en-GB" sz="9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4650" marR="4650" marT="4650" marB="465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23069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6102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F211316-C6C2-1A9C-5A2D-F9F35817B7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405746"/>
              </p:ext>
            </p:extLst>
          </p:nvPr>
        </p:nvGraphicFramePr>
        <p:xfrm>
          <a:off x="643467" y="692443"/>
          <a:ext cx="10905068" cy="5473121"/>
        </p:xfrm>
        <a:graphic>
          <a:graphicData uri="http://schemas.openxmlformats.org/drawingml/2006/table">
            <a:tbl>
              <a:tblPr firstRow="1" firstCol="1" bandRow="1"/>
              <a:tblGrid>
                <a:gridCol w="991216">
                  <a:extLst>
                    <a:ext uri="{9D8B030D-6E8A-4147-A177-3AD203B41FA5}">
                      <a16:colId xmlns:a16="http://schemas.microsoft.com/office/drawing/2014/main" val="4039468226"/>
                    </a:ext>
                  </a:extLst>
                </a:gridCol>
                <a:gridCol w="2602218">
                  <a:extLst>
                    <a:ext uri="{9D8B030D-6E8A-4147-A177-3AD203B41FA5}">
                      <a16:colId xmlns:a16="http://schemas.microsoft.com/office/drawing/2014/main" val="3261535185"/>
                    </a:ext>
                  </a:extLst>
                </a:gridCol>
                <a:gridCol w="1201119">
                  <a:extLst>
                    <a:ext uri="{9D8B030D-6E8A-4147-A177-3AD203B41FA5}">
                      <a16:colId xmlns:a16="http://schemas.microsoft.com/office/drawing/2014/main" val="3650654731"/>
                    </a:ext>
                  </a:extLst>
                </a:gridCol>
                <a:gridCol w="1899044">
                  <a:extLst>
                    <a:ext uri="{9D8B030D-6E8A-4147-A177-3AD203B41FA5}">
                      <a16:colId xmlns:a16="http://schemas.microsoft.com/office/drawing/2014/main" val="1781289803"/>
                    </a:ext>
                  </a:extLst>
                </a:gridCol>
                <a:gridCol w="4211471">
                  <a:extLst>
                    <a:ext uri="{9D8B030D-6E8A-4147-A177-3AD203B41FA5}">
                      <a16:colId xmlns:a16="http://schemas.microsoft.com/office/drawing/2014/main" val="1875327614"/>
                    </a:ext>
                  </a:extLst>
                </a:gridCol>
              </a:tblGrid>
              <a:tr h="35171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Trustworthiness Criterion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Definition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Parallel Quantitative Concept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Techniques for Ensuring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Business/Management Example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3660648"/>
                  </a:ext>
                </a:extLst>
              </a:tr>
              <a:tr h="506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Credibility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Confidence in the 'truth' of the findings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Internal validity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Prolonged engagement in the field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 a study of corporate culture, a researcher interviews employees across different departments, observes team meetings, and analyses company documents to triangulate findings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020561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Persistent observation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8864994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Triangulation of data sources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0851150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Peer debriefing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017249"/>
                  </a:ext>
                </a:extLst>
              </a:tr>
              <a:tr h="351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Member checking (participant verification)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5528185"/>
                  </a:ext>
                </a:extLst>
              </a:tr>
              <a:tr h="506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Transferability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Extent to which findings can be applied to other contexts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External validity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Thick description of context, participants, and methods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studying leadership practices in a technology startup provides detailed descriptions of the organisational context, size, industry position, and growth stage to help readers determine relevance to other settings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1936482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Purposive sampling strategies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014525"/>
                  </a:ext>
                </a:extLst>
              </a:tr>
              <a:tr h="4636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Detailed contextual information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796900"/>
                  </a:ext>
                </a:extLst>
              </a:tr>
              <a:tr h="506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Dependability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Showing that findings are consistent and could be repeated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Reliability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Audit trails of all methodological decisions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When studying decision-making processes, a researcher creates detailed records of interview protocols, sampling decisions, and analytical procedures, allowing others to understand how conclusions were reached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8587178"/>
                  </a:ext>
                </a:extLst>
              </a:tr>
              <a:tr h="351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Documenting changes to the research design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0078404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Consistent interview procedures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362035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Process documentation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3285374"/>
                  </a:ext>
                </a:extLst>
              </a:tr>
              <a:tr h="5062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Confirmability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Degree to which findings are determined by respondents and not by researcher bias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Objectivity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Reflexivity (researcher self-examination)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studying workplace diversity acknowledges their own cultural background and potential biases, documenting how these were addressed during data collection and analysis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2015548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Audit trails of analytical decisions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7359967"/>
                  </a:ext>
                </a:extLst>
              </a:tr>
              <a:tr h="3517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Documentation of researcher positionality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662912"/>
                  </a:ext>
                </a:extLst>
              </a:tr>
              <a:tr h="197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9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• Multiple coders/analysts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GB" sz="1100" kern="100" dirty="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5660" marR="5660" marT="5660" marB="566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983199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2695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56846-9257-9C89-964B-4FA32C811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Lincoln and Guba (1985)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97EC3-EEC3-150E-BB9C-363D06CA9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http://www.qualres.org/HomeLinc-3684.html</a:t>
            </a:r>
          </a:p>
        </p:txBody>
      </p:sp>
    </p:spTree>
    <p:extLst>
      <p:ext uri="{BB962C8B-B14F-4D97-AF65-F5344CB8AC3E}">
        <p14:creationId xmlns:p14="http://schemas.microsoft.com/office/powerpoint/2010/main" val="12600676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7A1C68-C941-DB90-7A87-0E0AB03A8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3400" b="1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Truth Value in Qualitative Research</a:t>
            </a:r>
            <a:br>
              <a:rPr lang="en-GB" sz="34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97F44-A8DF-55EB-4F36-E0583555A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Lincoln and Guba's 'truth value' refers to: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Confidence in the accuracy and credibility of findings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Interpretations that faithfully represent the phenomenon studied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Parallels internal validity in quantitative research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Addresses threats through specific credibility techniques</a:t>
            </a:r>
            <a:endParaRPr lang="en-GB" sz="2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24802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79D71-DEEB-C4B6-EE52-1E17C14B8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93788"/>
            <a:ext cx="10506455" cy="29672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Techniques for Enhancing Qualitative Quality</a:t>
            </a:r>
            <a:endParaRPr lang="en-US" sz="8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92024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D71C7-F859-365A-0ED3-99BA69B0C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200"/>
              <a:t>Techniques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3D07AC-E430-C7BC-3560-077BCB4A1A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37925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33502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C46642C-0D61-6F70-2A86-534099BA3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Credibility techniques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82663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446970A-CB3D-5882-98A3-E5E22482FA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9407883"/>
              </p:ext>
            </p:extLst>
          </p:nvPr>
        </p:nvGraphicFramePr>
        <p:xfrm>
          <a:off x="643467" y="743680"/>
          <a:ext cx="10905068" cy="5370646"/>
        </p:xfrm>
        <a:graphic>
          <a:graphicData uri="http://schemas.openxmlformats.org/drawingml/2006/table">
            <a:tbl>
              <a:tblPr firstRow="1" firstCol="1" bandRow="1"/>
              <a:tblGrid>
                <a:gridCol w="1222224">
                  <a:extLst>
                    <a:ext uri="{9D8B030D-6E8A-4147-A177-3AD203B41FA5}">
                      <a16:colId xmlns:a16="http://schemas.microsoft.com/office/drawing/2014/main" val="665219330"/>
                    </a:ext>
                  </a:extLst>
                </a:gridCol>
                <a:gridCol w="2633121">
                  <a:extLst>
                    <a:ext uri="{9D8B030D-6E8A-4147-A177-3AD203B41FA5}">
                      <a16:colId xmlns:a16="http://schemas.microsoft.com/office/drawing/2014/main" val="1351248961"/>
                    </a:ext>
                  </a:extLst>
                </a:gridCol>
                <a:gridCol w="2903575">
                  <a:extLst>
                    <a:ext uri="{9D8B030D-6E8A-4147-A177-3AD203B41FA5}">
                      <a16:colId xmlns:a16="http://schemas.microsoft.com/office/drawing/2014/main" val="1836174435"/>
                    </a:ext>
                  </a:extLst>
                </a:gridCol>
                <a:gridCol w="4146148">
                  <a:extLst>
                    <a:ext uri="{9D8B030D-6E8A-4147-A177-3AD203B41FA5}">
                      <a16:colId xmlns:a16="http://schemas.microsoft.com/office/drawing/2014/main" val="1783815659"/>
                    </a:ext>
                  </a:extLst>
                </a:gridCol>
              </a:tblGrid>
              <a:tr h="2537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Technique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Plain Language Explanation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Business/Management Example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5639731"/>
                  </a:ext>
                </a:extLst>
              </a:tr>
              <a:tr h="8801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Prolonged engagement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Spending sufficient time in the field to understand the phenomenon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Taking enough time to build trust and see patterns beyond initial impressions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spends six months embedded within a marketing team to understand their creative processes, allowing time to observe both routine and exceptional situations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3065742"/>
                  </a:ext>
                </a:extLst>
              </a:tr>
              <a:tr h="671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Persistent observation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Focusing on the most relevant characteristics of the problem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Identifying and exploring the most important elements in depth rather than superficially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studying decision-making identifies key moments in board meetings and follows these specific processes rather than documenting all activities equally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9449527"/>
                  </a:ext>
                </a:extLst>
              </a:tr>
              <a:tr h="8801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Triangulation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Using multiple data sources, methods, theories or analysts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Checking findings from different angles to ensure consistency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study of corporate sustainability combines interviews with executives, analysis of annual reports, and observations of operational practices to verify alignment between stated policies and actions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9872472"/>
                  </a:ext>
                </a:extLst>
              </a:tr>
              <a:tr h="671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Peer debriefing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Exposing analysis to disinterested peers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Having colleagues review your work to identify blind spots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presents emerging themes about workplace conflict to colleagues uninvolved in the research to test if interpretations seem reasonable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7985170"/>
                  </a:ext>
                </a:extLst>
              </a:tr>
              <a:tr h="671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Negative case analysis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Revising hypotheses with disconfirming evidence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Actively looking for examples that don't fit the pattern and explaining them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studying successful entrepreneurs specifically examines failed ventures by the same individuals to refine understanding of success factors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1754007"/>
                  </a:ext>
                </a:extLst>
              </a:tr>
              <a:tr h="671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Member checking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Verifying findings with participants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Taking results back to participants to confirm they recognize their experiences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consultant studying customer service presents preliminary findings to service representatives to verify the accuracy of interpretations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836953"/>
                  </a:ext>
                </a:extLst>
              </a:tr>
              <a:tr h="6713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Referential adequacy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Setting aside portions of data for later verification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Reserving some data to test conclusions derived from the main analysis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 researcher </a:t>
                      </a:r>
                      <a:r>
                        <a:rPr lang="en-GB" sz="1200" kern="0" dirty="0" err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analyzing</a:t>
                      </a: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organizational communication patterns reserves 20% of collected emails to verify coding patterns identified in the initial 80%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657" marR="6657" marT="6657" marB="6657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13405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78248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883C2-69CB-C2E7-7D65-9756B0434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Transferability techniques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97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C2FFCF9-D927-DE4B-5CA9-8DD8BDFAD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anchor="ctr">
            <a:normAutofit/>
          </a:bodyPr>
          <a:lstStyle/>
          <a:p>
            <a:r>
              <a:rPr lang="en-GB" sz="25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Note:</a:t>
            </a:r>
            <a:r>
              <a:rPr lang="en-GB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You don't have to 'achieve' transferability in your study – what you </a:t>
            </a:r>
            <a:r>
              <a:rPr lang="en-GB" sz="25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</a:t>
            </a:r>
            <a:r>
              <a:rPr lang="en-GB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have to do is be aware of and, if relevant, explain how transferable your results might be.</a:t>
            </a:r>
            <a:br>
              <a:rPr lang="en-GB" sz="25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sz="25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C57D205-DBC5-B63D-B82A-A070237E1C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5048305"/>
              </p:ext>
            </p:extLst>
          </p:nvPr>
        </p:nvGraphicFramePr>
        <p:xfrm>
          <a:off x="838200" y="2052477"/>
          <a:ext cx="10512547" cy="4036203"/>
        </p:xfrm>
        <a:graphic>
          <a:graphicData uri="http://schemas.openxmlformats.org/drawingml/2006/table">
            <a:tbl>
              <a:tblPr firstRow="1" firstCol="1" bandRow="1"/>
              <a:tblGrid>
                <a:gridCol w="4034340">
                  <a:extLst>
                    <a:ext uri="{9D8B030D-6E8A-4147-A177-3AD203B41FA5}">
                      <a16:colId xmlns:a16="http://schemas.microsoft.com/office/drawing/2014/main" val="2975816819"/>
                    </a:ext>
                  </a:extLst>
                </a:gridCol>
                <a:gridCol w="6478207">
                  <a:extLst>
                    <a:ext uri="{9D8B030D-6E8A-4147-A177-3AD203B41FA5}">
                      <a16:colId xmlns:a16="http://schemas.microsoft.com/office/drawing/2014/main" val="2299477236"/>
                    </a:ext>
                  </a:extLst>
                </a:gridCol>
              </a:tblGrid>
              <a:tr h="47220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Transferability Technique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707865"/>
                  </a:ext>
                </a:extLst>
              </a:tr>
              <a:tr h="891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Thick description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Detailed accounts of settings, participants, and processes.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2571733"/>
                  </a:ext>
                </a:extLst>
              </a:tr>
              <a:tr h="891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Purposive sampling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Selecting information-rich cases aligned with research questions.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3745369"/>
                  </a:ext>
                </a:extLst>
              </a:tr>
              <a:tr h="891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Contextual documentation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Providing sufficient information about the research context.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0809675"/>
                  </a:ext>
                </a:extLst>
              </a:tr>
              <a:tr h="8910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Sample diversity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Maximising variety to enhance potential for transferability.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8805" marR="18805" marT="18805" marB="1880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80848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21270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40F04-561B-40CC-7E44-3BA36E648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Dependability techniques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50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A88C5D5-AAC0-79D4-1BEA-945E6958CB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6106976"/>
              </p:ext>
            </p:extLst>
          </p:nvPr>
        </p:nvGraphicFramePr>
        <p:xfrm>
          <a:off x="643467" y="1075652"/>
          <a:ext cx="10905067" cy="4706697"/>
        </p:xfrm>
        <a:graphic>
          <a:graphicData uri="http://schemas.openxmlformats.org/drawingml/2006/table">
            <a:tbl>
              <a:tblPr firstRow="1" firstCol="1" bandRow="1"/>
              <a:tblGrid>
                <a:gridCol w="4294906">
                  <a:extLst>
                    <a:ext uri="{9D8B030D-6E8A-4147-A177-3AD203B41FA5}">
                      <a16:colId xmlns:a16="http://schemas.microsoft.com/office/drawing/2014/main" val="3141294405"/>
                    </a:ext>
                  </a:extLst>
                </a:gridCol>
                <a:gridCol w="6610161">
                  <a:extLst>
                    <a:ext uri="{9D8B030D-6E8A-4147-A177-3AD203B41FA5}">
                      <a16:colId xmlns:a16="http://schemas.microsoft.com/office/drawing/2014/main" val="805689310"/>
                    </a:ext>
                  </a:extLst>
                </a:gridCol>
              </a:tblGrid>
              <a:tr h="56614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Dependability Technique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4719586"/>
                  </a:ext>
                </a:extLst>
              </a:tr>
              <a:tr h="10351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Audit trails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Transparent documentation of research decisions.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21618282"/>
                  </a:ext>
                </a:extLst>
              </a:tr>
              <a:tr h="10351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Stepwise replication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Dividing the research team to conduct inquiry separately.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6609049"/>
                  </a:ext>
                </a:extLst>
              </a:tr>
              <a:tr h="10351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Code-recode strategy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Recoding data after a period to compare results.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4291780"/>
                  </a:ext>
                </a:extLst>
              </a:tr>
              <a:tr h="10351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 design evolution</a:t>
                      </a:r>
                      <a:endParaRPr lang="en-GB" sz="27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Documenting changes to research design.</a:t>
                      </a:r>
                      <a:endParaRPr lang="en-GB" sz="27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1241" marR="21241" marT="21241" marB="212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6901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70555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6E4CC8-E4E6-C45D-FFD1-13B785F19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Confirmability techniques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194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D6F2F93-1911-B7D9-F25B-CFE0095911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0973127"/>
              </p:ext>
            </p:extLst>
          </p:nvPr>
        </p:nvGraphicFramePr>
        <p:xfrm>
          <a:off x="643467" y="1212283"/>
          <a:ext cx="10905067" cy="4433436"/>
        </p:xfrm>
        <a:graphic>
          <a:graphicData uri="http://schemas.openxmlformats.org/drawingml/2006/table">
            <a:tbl>
              <a:tblPr firstRow="1" firstCol="1" bandRow="1"/>
              <a:tblGrid>
                <a:gridCol w="4552543">
                  <a:extLst>
                    <a:ext uri="{9D8B030D-6E8A-4147-A177-3AD203B41FA5}">
                      <a16:colId xmlns:a16="http://schemas.microsoft.com/office/drawing/2014/main" val="1558189811"/>
                    </a:ext>
                  </a:extLst>
                </a:gridCol>
                <a:gridCol w="6352524">
                  <a:extLst>
                    <a:ext uri="{9D8B030D-6E8A-4147-A177-3AD203B41FA5}">
                      <a16:colId xmlns:a16="http://schemas.microsoft.com/office/drawing/2014/main" val="4273917650"/>
                    </a:ext>
                  </a:extLst>
                </a:gridCol>
              </a:tblGrid>
              <a:tr h="5922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Confirmability Technique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2003500"/>
                  </a:ext>
                </a:extLst>
              </a:tr>
              <a:tr h="10829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Reflexivity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Critical self-reflection on biases and predispositions.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7294735"/>
                  </a:ext>
                </a:extLst>
              </a:tr>
              <a:tr h="10829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Researcher positionality statement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Explicit declaration of researcher perspective.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9419836"/>
                  </a:ext>
                </a:extLst>
              </a:tr>
              <a:tr h="5922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Confirmability audit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External audit of the research process.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5104265"/>
                  </a:ext>
                </a:extLst>
              </a:tr>
              <a:tr h="10829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Triangulation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Using multiple perspectives to reduce investigator bias.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22222" marR="22222" marT="22222" marB="22222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22041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51621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0A1392-F08C-1CD3-A78E-5A6AF301C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anchor="ctr">
            <a:normAutofit/>
          </a:bodyPr>
          <a:lstStyle/>
          <a:p>
            <a:r>
              <a:rPr lang="en-GB" sz="4800"/>
              <a:t>Whittemore, Chase, and Mandle's (2001) Quality Criteria for Qualitative Research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C28351C-201E-D8DC-26DC-1A1EE9BCEC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705703"/>
              </p:ext>
            </p:extLst>
          </p:nvPr>
        </p:nvGraphicFramePr>
        <p:xfrm>
          <a:off x="838200" y="2138985"/>
          <a:ext cx="10512548" cy="3863188"/>
        </p:xfrm>
        <a:graphic>
          <a:graphicData uri="http://schemas.openxmlformats.org/drawingml/2006/table">
            <a:tbl>
              <a:tblPr firstRow="1" firstCol="1" bandRow="1"/>
              <a:tblGrid>
                <a:gridCol w="2559880">
                  <a:extLst>
                    <a:ext uri="{9D8B030D-6E8A-4147-A177-3AD203B41FA5}">
                      <a16:colId xmlns:a16="http://schemas.microsoft.com/office/drawing/2014/main" val="2343485961"/>
                    </a:ext>
                  </a:extLst>
                </a:gridCol>
                <a:gridCol w="7952668">
                  <a:extLst>
                    <a:ext uri="{9D8B030D-6E8A-4147-A177-3AD203B41FA5}">
                      <a16:colId xmlns:a16="http://schemas.microsoft.com/office/drawing/2014/main" val="71903602"/>
                    </a:ext>
                  </a:extLst>
                </a:gridCol>
              </a:tblGrid>
              <a:tr h="51610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Primary Criteria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4443263"/>
                  </a:ext>
                </a:extLst>
              </a:tr>
              <a:tr h="943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Credibility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Are the findings a true and accurate reflection of what participants actually meant?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6762924"/>
                  </a:ext>
                </a:extLst>
              </a:tr>
              <a:tr h="516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Authenticity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Are different perspectives and voices fairly represented?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2083875"/>
                  </a:ext>
                </a:extLst>
              </a:tr>
              <a:tr h="943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Criticality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Has the research process been carefully and critically examined?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0552466"/>
                  </a:ext>
                </a:extLst>
              </a:tr>
              <a:tr h="943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Integrity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Have the researchers been honest and self-reflective about their biases and limitations?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364" marR="19364" marT="19364" marB="193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23785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076189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32D136A-DB0E-38B9-B138-8DD2B3136C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3199586"/>
              </p:ext>
            </p:extLst>
          </p:nvPr>
        </p:nvGraphicFramePr>
        <p:xfrm>
          <a:off x="643467" y="715631"/>
          <a:ext cx="10905066" cy="5426741"/>
        </p:xfrm>
        <a:graphic>
          <a:graphicData uri="http://schemas.openxmlformats.org/drawingml/2006/table">
            <a:tbl>
              <a:tblPr firstRow="1" firstCol="1" bandRow="1"/>
              <a:tblGrid>
                <a:gridCol w="3050681">
                  <a:extLst>
                    <a:ext uri="{9D8B030D-6E8A-4147-A177-3AD203B41FA5}">
                      <a16:colId xmlns:a16="http://schemas.microsoft.com/office/drawing/2014/main" val="1526137139"/>
                    </a:ext>
                  </a:extLst>
                </a:gridCol>
                <a:gridCol w="7854385">
                  <a:extLst>
                    <a:ext uri="{9D8B030D-6E8A-4147-A177-3AD203B41FA5}">
                      <a16:colId xmlns:a16="http://schemas.microsoft.com/office/drawing/2014/main" val="3428061763"/>
                    </a:ext>
                  </a:extLst>
                </a:gridCol>
              </a:tblGrid>
              <a:tr h="526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Secondary Criteria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Simplified Explanation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4821684"/>
                  </a:ext>
                </a:extLst>
              </a:tr>
              <a:tr h="5261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Explicitness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Clearly explaining the research process and decisions.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9709248"/>
                  </a:ext>
                </a:extLst>
              </a:tr>
              <a:tr h="9620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Vividness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Presenting findings in a way that is rich, clear, and engaging.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1613752"/>
                  </a:ext>
                </a:extLst>
              </a:tr>
              <a:tr h="5261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Creativity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Using innovative methods to enhance understanding.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8361287"/>
                  </a:ext>
                </a:extLst>
              </a:tr>
              <a:tr h="9620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Thoroughness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Being detailed and comprehensive throughout the research.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4730003"/>
                  </a:ext>
                </a:extLst>
              </a:tr>
              <a:tr h="9620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Congruence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Making sure the research methods and findings align with the research aim.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1559340"/>
                  </a:ext>
                </a:extLst>
              </a:tr>
              <a:tr h="9620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b="1" kern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Sensitivity</a:t>
                      </a:r>
                      <a:endParaRPr lang="en-GB" sz="25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5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Being respectful and considerate towards participants and the research context.</a:t>
                      </a:r>
                      <a:endParaRPr lang="en-GB" sz="25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9741" marR="19741" marT="19741" marB="1974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58426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5420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7655E78-079B-4281-9788-5ADFAF77B81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  <SharedWithUsers xmlns="07e8af73-2cea-42b9-949a-5a4007d303b0">
      <UserInfo>
        <DisplayName>IMH- Business_GRP Members</DisplayName>
        <AccountId>53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5" ma:contentTypeDescription="Create a new document." ma:contentTypeScope="" ma:versionID="b31669ce7166e6a514b45c7f882530e4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cc8c792d14316fc7f3dd4fa108d2e133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a9140cc3-1f45-4b2c-ab16-9907f3782dc7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479C1D-E1BB-4D4E-B059-688CD024895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C20373-58B8-4015-A249-EFCA68A3DC61}">
  <ds:schemaRefs>
    <ds:schemaRef ds:uri="b622e6b6-be37-4c19-996c-e7128692fbab"/>
    <ds:schemaRef ds:uri="http://purl.org/dc/dcmitype/"/>
    <ds:schemaRef ds:uri="http://schemas.microsoft.com/office/infopath/2007/PartnerControls"/>
    <ds:schemaRef ds:uri="07e8af73-2cea-42b9-949a-5a4007d303b0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CA31F75-C852-415B-B306-323E086254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22e6b6-be37-4c19-996c-e7128692fbab"/>
    <ds:schemaRef ds:uri="07e8af73-2cea-42b9-949a-5a4007d303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2396</Words>
  <Application>Microsoft Office PowerPoint</Application>
  <PresentationFormat>Widescreen</PresentationFormat>
  <Paragraphs>289</Paragraphs>
  <Slides>45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Aptos</vt:lpstr>
      <vt:lpstr>Arial</vt:lpstr>
      <vt:lpstr>Avenir Next LT Pro</vt:lpstr>
      <vt:lpstr>Calibri</vt:lpstr>
      <vt:lpstr>Calibri Light</vt:lpstr>
      <vt:lpstr>Symbol</vt:lpstr>
      <vt:lpstr>Office Theme</vt:lpstr>
      <vt:lpstr>RESEARCH PRINCIPLES AND PHILOSOPHY</vt:lpstr>
      <vt:lpstr>Please note</vt:lpstr>
      <vt:lpstr>Transferability/Generalisability* Reliability and Validity in qualitative research</vt:lpstr>
      <vt:lpstr>The candle flame</vt:lpstr>
      <vt:lpstr>PowerPoint Presentation</vt:lpstr>
      <vt:lpstr>PowerPoint Presentation</vt:lpstr>
      <vt:lpstr>RELIABILITY AND VALIDITY</vt:lpstr>
      <vt:lpstr>PowerPoint Presentation</vt:lpstr>
      <vt:lpstr>PowerPoint Presentation</vt:lpstr>
      <vt:lpstr>Accurate ?</vt:lpstr>
      <vt:lpstr>What does this resemble?</vt:lpstr>
      <vt:lpstr>LINK</vt:lpstr>
      <vt:lpstr>Rorschach test </vt:lpstr>
      <vt:lpstr>Or imagine some asks your child to draw a human figure  The tester says this shows “signs” that your child is a victim of abuse. What questions would you ask? </vt:lpstr>
      <vt:lpstr>What questions would you ask?</vt:lpstr>
      <vt:lpstr>Introduction</vt:lpstr>
      <vt:lpstr>Nature of Qualitative Research versus Quantitative Research</vt:lpstr>
      <vt:lpstr>Continued</vt:lpstr>
      <vt:lpstr>Reliability and validity are relevant to ensuring credibility in qualitative research </vt:lpstr>
      <vt:lpstr>Differing Approaches to Research Quality</vt:lpstr>
      <vt:lpstr>PowerPoint Presentation</vt:lpstr>
      <vt:lpstr>Quality Concerns in Qualitative Research </vt:lpstr>
      <vt:lpstr>PowerPoint Presentation</vt:lpstr>
      <vt:lpstr>Transferability, Reliability and Validity in qualitative research</vt:lpstr>
      <vt:lpstr>Trustworthiness in Research</vt:lpstr>
      <vt:lpstr>Reliability</vt:lpstr>
      <vt:lpstr>Validity</vt:lpstr>
      <vt:lpstr>PowerPoint Presentation</vt:lpstr>
      <vt:lpstr>Lincoln and Guba (1985) proposed four criteria to establish trustworthiness in qualitative research as alternatives to the conventional quantitative concepts of reliability and validity</vt:lpstr>
      <vt:lpstr>PowerPoint Presentation</vt:lpstr>
      <vt:lpstr>PowerPoint Presentation</vt:lpstr>
      <vt:lpstr>Lincoln and Guba (1985)</vt:lpstr>
      <vt:lpstr>Truth Value in Qualitative Research </vt:lpstr>
      <vt:lpstr>Techniques for Enhancing Qualitative Quality</vt:lpstr>
      <vt:lpstr>Techniques</vt:lpstr>
      <vt:lpstr>Credibility techniques</vt:lpstr>
      <vt:lpstr>PowerPoint Presentation</vt:lpstr>
      <vt:lpstr>Transferability techniques</vt:lpstr>
      <vt:lpstr>Note: You don't have to 'achieve' transferability in your study – what you do have to do is be aware of and, if relevant, explain how transferable your results might be. </vt:lpstr>
      <vt:lpstr>Dependability techniques</vt:lpstr>
      <vt:lpstr>PowerPoint Presentation</vt:lpstr>
      <vt:lpstr>Confirmability techniques</vt:lpstr>
      <vt:lpstr>PowerPoint Presentation</vt:lpstr>
      <vt:lpstr>Whittemore, Chase, and Mandle's (2001) Quality Criteria for Qualitative Research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DBA7001 IDENTITY AND APPROACHES TO APPLIED BUSINESS RESEARCH</dc:title>
  <dc:creator>Caroline Jawad</dc:creator>
  <cp:lastModifiedBy>Caroline Jawad</cp:lastModifiedBy>
  <cp:revision>14</cp:revision>
  <cp:lastPrinted>2025-03-18T08:41:04Z</cp:lastPrinted>
  <dcterms:created xsi:type="dcterms:W3CDTF">2021-02-22T19:00:40Z</dcterms:created>
  <dcterms:modified xsi:type="dcterms:W3CDTF">2025-03-18T08:41:27Z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