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77" r:id="rId14"/>
    <p:sldId id="284" r:id="rId15"/>
    <p:sldId id="269" r:id="rId16"/>
    <p:sldId id="270" r:id="rId17"/>
    <p:sldId id="271" r:id="rId18"/>
    <p:sldId id="272" r:id="rId19"/>
    <p:sldId id="274" r:id="rId20"/>
    <p:sldId id="275" r:id="rId21"/>
    <p:sldId id="276" r:id="rId22"/>
    <p:sldId id="278" r:id="rId23"/>
    <p:sldId id="279" r:id="rId24"/>
    <p:sldId id="280" r:id="rId25"/>
    <p:sldId id="281" r:id="rId26"/>
    <p:sldId id="282" r:id="rId27"/>
    <p:sldId id="283"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C6A347-5D09-42BE-9B20-583820031CF8}" v="31" dt="2023-03-10T17:10:18.9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35" autoAdjust="0"/>
    <p:restoredTop sz="94660"/>
  </p:normalViewPr>
  <p:slideViewPr>
    <p:cSldViewPr snapToGrid="0">
      <p:cViewPr varScale="1">
        <p:scale>
          <a:sx n="82" d="100"/>
          <a:sy n="82" d="100"/>
        </p:scale>
        <p:origin x="56"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934C05A-ABFD-45E1-AD38-E2B51167FF06}" type="datetimeFigureOut">
              <a:rPr lang="en-GB" smtClean="0"/>
              <a:t>18/03/2023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rIns="45720"/>
          <a:lstStyle/>
          <a:p>
            <a:fld id="{DD20F747-0F33-4368-88D1-FC74C4010C11}" type="slidenum">
              <a:rPr lang="en-GB" smtClean="0"/>
              <a:t>‹#›</a:t>
            </a:fld>
            <a:endParaRPr lang="en-GB"/>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490700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34C05A-ABFD-45E1-AD38-E2B51167FF06}" type="datetimeFigureOut">
              <a:rPr lang="en-GB" smtClean="0"/>
              <a:t>18/03/2023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20F747-0F33-4368-88D1-FC74C4010C11}" type="slidenum">
              <a:rPr lang="en-GB" smtClean="0"/>
              <a:t>‹#›</a:t>
            </a:fld>
            <a:endParaRPr lang="en-GB"/>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984915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934C05A-ABFD-45E1-AD38-E2B51167FF06}" type="datetimeFigureOut">
              <a:rPr lang="en-GB" smtClean="0"/>
              <a:t>18/03/2023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2594191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934C05A-ABFD-45E1-AD38-E2B51167FF06}" type="datetimeFigureOut">
              <a:rPr lang="en-GB" smtClean="0"/>
              <a:t>18/03/2023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20F747-0F33-4368-88D1-FC74C4010C11}" type="slidenum">
              <a:rPr lang="en-GB" smtClean="0"/>
              <a:t>‹#›</a:t>
            </a:fld>
            <a:endParaRPr lang="en-GB"/>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808583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934C05A-ABFD-45E1-AD38-E2B51167FF06}" type="datetimeFigureOut">
              <a:rPr lang="en-GB" smtClean="0"/>
              <a:t>18/03/2023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36377825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934C05A-ABFD-45E1-AD38-E2B51167FF06}" type="datetimeFigureOut">
              <a:rPr lang="en-GB" smtClean="0"/>
              <a:t>18/03/2023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D20F747-0F33-4368-88D1-FC74C4010C11}" type="slidenum">
              <a:rPr lang="en-GB" smtClean="0"/>
              <a:t>‹#›</a:t>
            </a:fld>
            <a:endParaRPr lang="en-GB"/>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934776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D934C05A-ABFD-45E1-AD38-E2B51167FF06}" type="datetimeFigureOut">
              <a:rPr lang="en-GB" smtClean="0"/>
              <a:t>18/03/2023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2032000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34C05A-ABFD-45E1-AD38-E2B51167FF06}" type="datetimeFigureOut">
              <a:rPr lang="en-GB" smtClean="0"/>
              <a:t>18/03/2023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36815663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934C05A-ABFD-45E1-AD38-E2B51167FF06}" type="datetimeFigureOut">
              <a:rPr lang="en-GB" smtClean="0"/>
              <a:t>18/03/2023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39277336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34C05A-ABFD-45E1-AD38-E2B51167FF06}" type="datetimeFigureOut">
              <a:rPr lang="en-GB" smtClean="0"/>
              <a:t>18/03/2023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1423583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34C05A-ABFD-45E1-AD38-E2B51167FF06}" type="datetimeFigureOut">
              <a:rPr lang="en-GB" smtClean="0"/>
              <a:t>18/03/2023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D20F747-0F33-4368-88D1-FC74C4010C11}" type="slidenum">
              <a:rPr lang="en-GB" smtClean="0"/>
              <a:t>‹#›</a:t>
            </a:fld>
            <a:endParaRPr lang="en-GB"/>
          </a:p>
        </p:txBody>
      </p:sp>
    </p:spTree>
    <p:extLst>
      <p:ext uri="{BB962C8B-B14F-4D97-AF65-F5344CB8AC3E}">
        <p14:creationId xmlns:p14="http://schemas.microsoft.com/office/powerpoint/2010/main" val="2896861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D934C05A-ABFD-45E1-AD38-E2B51167FF06}" type="datetimeFigureOut">
              <a:rPr lang="en-GB" smtClean="0"/>
              <a:t>18/03/2023</a:t>
            </a:fld>
            <a:endParaRPr lang="en-GB"/>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DD20F747-0F33-4368-88D1-FC74C4010C11}" type="slidenum">
              <a:rPr lang="en-GB" smtClean="0"/>
              <a:t>‹#›</a:t>
            </a:fld>
            <a:endParaRPr lang="en-GB"/>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8607148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29.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ED68E-E409-2896-55D1-497DE6960401}"/>
              </a:ext>
            </a:extLst>
          </p:cNvPr>
          <p:cNvSpPr>
            <a:spLocks noGrp="1"/>
          </p:cNvSpPr>
          <p:nvPr>
            <p:ph type="ctrTitle"/>
          </p:nvPr>
        </p:nvSpPr>
        <p:spPr>
          <a:xfrm flipH="1" flipV="1">
            <a:off x="1883044" y="6013341"/>
            <a:ext cx="728764" cy="441702"/>
          </a:xfrm>
        </p:spPr>
        <p:txBody>
          <a:bodyPr>
            <a:noAutofit/>
          </a:bodyPr>
          <a:lstStyle/>
          <a:p>
            <a:r>
              <a:rPr lang="en-GB" dirty="0"/>
              <a:t>.</a:t>
            </a:r>
          </a:p>
        </p:txBody>
      </p:sp>
      <p:sp>
        <p:nvSpPr>
          <p:cNvPr id="3" name="Subtitle 2">
            <a:extLst>
              <a:ext uri="{FF2B5EF4-FFF2-40B4-BE49-F238E27FC236}">
                <a16:creationId xmlns:a16="http://schemas.microsoft.com/office/drawing/2014/main" id="{AEB77DFA-14CF-0837-E4F0-8C735E194C57}"/>
              </a:ext>
            </a:extLst>
          </p:cNvPr>
          <p:cNvSpPr>
            <a:spLocks noGrp="1"/>
          </p:cNvSpPr>
          <p:nvPr>
            <p:ph type="subTitle" idx="1"/>
          </p:nvPr>
        </p:nvSpPr>
        <p:spPr>
          <a:xfrm>
            <a:off x="1795880" y="1152525"/>
            <a:ext cx="6449218" cy="3859078"/>
          </a:xfrm>
        </p:spPr>
        <p:txBody>
          <a:bodyPr>
            <a:normAutofit/>
          </a:bodyPr>
          <a:lstStyle/>
          <a:p>
            <a:pPr algn="ctr"/>
            <a:r>
              <a:rPr lang="en-GB" sz="2000" u="sng" dirty="0">
                <a:latin typeface="Times New Roman" panose="02020603050405020304" pitchFamily="18" charset="0"/>
                <a:cs typeface="Times New Roman" panose="02020603050405020304" pitchFamily="18" charset="0"/>
              </a:rPr>
              <a:t>Student Name: Lourie John</a:t>
            </a:r>
          </a:p>
          <a:p>
            <a:pPr algn="ctr"/>
            <a:r>
              <a:rPr lang="en-GB" sz="2000" u="sng" dirty="0">
                <a:latin typeface="Times New Roman" panose="02020603050405020304" pitchFamily="18" charset="0"/>
                <a:cs typeface="Times New Roman" panose="02020603050405020304" pitchFamily="18" charset="0"/>
              </a:rPr>
              <a:t>Student Number: 2113730</a:t>
            </a:r>
          </a:p>
          <a:p>
            <a:pPr algn="ctr"/>
            <a:r>
              <a:rPr lang="en-GB" sz="2000" u="sng" dirty="0">
                <a:latin typeface="Times New Roman" panose="02020603050405020304" pitchFamily="18" charset="0"/>
                <a:cs typeface="Times New Roman" panose="02020603050405020304" pitchFamily="18" charset="0"/>
              </a:rPr>
              <a:t>Module Code: HPHE5013/HPHE6013</a:t>
            </a:r>
          </a:p>
          <a:p>
            <a:pPr algn="ctr"/>
            <a:r>
              <a:rPr lang="en-GB" sz="2000" u="sng" dirty="0">
                <a:latin typeface="Times New Roman" panose="02020603050405020304" pitchFamily="18" charset="0"/>
                <a:cs typeface="Times New Roman" panose="02020603050405020304" pitchFamily="18" charset="0"/>
              </a:rPr>
              <a:t>Module: Difficult Heritage/Dark Tourism </a:t>
            </a:r>
          </a:p>
          <a:p>
            <a:pPr algn="ctr"/>
            <a:r>
              <a:rPr lang="en-GB" sz="2000" u="sng" dirty="0">
                <a:latin typeface="Times New Roman" panose="02020603050405020304" pitchFamily="18" charset="0"/>
                <a:cs typeface="Times New Roman" panose="02020603050405020304" pitchFamily="18" charset="0"/>
              </a:rPr>
              <a:t>Due Date: 19</a:t>
            </a:r>
            <a:r>
              <a:rPr lang="en-GB" sz="2000" u="sng" baseline="30000" dirty="0">
                <a:latin typeface="Times New Roman" panose="02020603050405020304" pitchFamily="18" charset="0"/>
                <a:cs typeface="Times New Roman" panose="02020603050405020304" pitchFamily="18" charset="0"/>
              </a:rPr>
              <a:t>th</a:t>
            </a:r>
            <a:r>
              <a:rPr lang="en-GB" sz="2000" u="sng" dirty="0">
                <a:latin typeface="Times New Roman" panose="02020603050405020304" pitchFamily="18" charset="0"/>
                <a:cs typeface="Times New Roman" panose="02020603050405020304" pitchFamily="18" charset="0"/>
              </a:rPr>
              <a:t> March 2023</a:t>
            </a:r>
          </a:p>
          <a:p>
            <a:endParaRPr lang="en-GB"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744CD601-B5A0-F9CB-9A28-1B733402388E}"/>
              </a:ext>
            </a:extLst>
          </p:cNvPr>
          <p:cNvPicPr>
            <a:picLocks noChangeAspect="1"/>
          </p:cNvPicPr>
          <p:nvPr/>
        </p:nvPicPr>
        <p:blipFill>
          <a:blip r:embed="rId2"/>
          <a:stretch>
            <a:fillRect/>
          </a:stretch>
        </p:blipFill>
        <p:spPr>
          <a:xfrm>
            <a:off x="996897" y="0"/>
            <a:ext cx="2495550" cy="1152525"/>
          </a:xfrm>
          <a:prstGeom prst="rect">
            <a:avLst/>
          </a:prstGeom>
        </p:spPr>
      </p:pic>
    </p:spTree>
    <p:extLst>
      <p:ext uri="{BB962C8B-B14F-4D97-AF65-F5344CB8AC3E}">
        <p14:creationId xmlns:p14="http://schemas.microsoft.com/office/powerpoint/2010/main" val="18593671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15C5B-B2F7-EB93-6904-D83C533D8C87}"/>
              </a:ext>
            </a:extLst>
          </p:cNvPr>
          <p:cNvSpPr>
            <a:spLocks noGrp="1"/>
          </p:cNvSpPr>
          <p:nvPr>
            <p:ph type="title"/>
          </p:nvPr>
        </p:nvSpPr>
        <p:spPr>
          <a:xfrm>
            <a:off x="2263096" y="61993"/>
            <a:ext cx="7958331" cy="1077229"/>
          </a:xfrm>
        </p:spPr>
        <p:txBody>
          <a:bodyPr>
            <a:normAutofit fontScale="90000"/>
          </a:bodyPr>
          <a:lstStyle/>
          <a:p>
            <a:pPr algn="ctr"/>
            <a:r>
              <a:rPr lang="en-GB" b="1" u="sng" dirty="0">
                <a:solidFill>
                  <a:schemeClr val="bg1"/>
                </a:solidFill>
                <a:highlight>
                  <a:srgbClr val="FFFF00"/>
                </a:highlight>
                <a:latin typeface="Times New Roman" panose="02020603050405020304" pitchFamily="18" charset="0"/>
                <a:cs typeface="Times New Roman" panose="02020603050405020304" pitchFamily="18" charset="0"/>
              </a:rPr>
              <a:t>The Dark History and Heritage Behind the Black Point Tunnel (Jasper Rock Tunnel) SVG that Drives Tourism </a:t>
            </a:r>
          </a:p>
        </p:txBody>
      </p:sp>
      <p:pic>
        <p:nvPicPr>
          <p:cNvPr id="8" name="Content Placeholder 7">
            <a:extLst>
              <a:ext uri="{FF2B5EF4-FFF2-40B4-BE49-F238E27FC236}">
                <a16:creationId xmlns:a16="http://schemas.microsoft.com/office/drawing/2014/main" id="{C7F9A750-DD75-AB4E-A135-7644CB6207B5}"/>
              </a:ext>
            </a:extLst>
          </p:cNvPr>
          <p:cNvPicPr>
            <a:picLocks noGrp="1" noChangeAspect="1"/>
          </p:cNvPicPr>
          <p:nvPr>
            <p:ph idx="1"/>
          </p:nvPr>
        </p:nvPicPr>
        <p:blipFill>
          <a:blip r:embed="rId2"/>
          <a:stretch>
            <a:fillRect/>
          </a:stretch>
        </p:blipFill>
        <p:spPr>
          <a:xfrm>
            <a:off x="7338447" y="1727174"/>
            <a:ext cx="4853553" cy="2616130"/>
          </a:xfrm>
          <a:prstGeom prst="rect">
            <a:avLst/>
          </a:prstGeom>
        </p:spPr>
      </p:pic>
      <p:pic>
        <p:nvPicPr>
          <p:cNvPr id="10" name="Picture 9">
            <a:extLst>
              <a:ext uri="{FF2B5EF4-FFF2-40B4-BE49-F238E27FC236}">
                <a16:creationId xmlns:a16="http://schemas.microsoft.com/office/drawing/2014/main" id="{ADDCA62C-33A8-5C38-B169-0DA9E63203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996" y="1727174"/>
            <a:ext cx="7369443" cy="3653222"/>
          </a:xfrm>
          <a:prstGeom prst="rect">
            <a:avLst/>
          </a:prstGeom>
        </p:spPr>
      </p:pic>
      <p:pic>
        <p:nvPicPr>
          <p:cNvPr id="11" name="Picture 10">
            <a:extLst>
              <a:ext uri="{FF2B5EF4-FFF2-40B4-BE49-F238E27FC236}">
                <a16:creationId xmlns:a16="http://schemas.microsoft.com/office/drawing/2014/main" id="{A73F927B-A7B8-EC4E-4CEE-1F74DA10C8D7}"/>
              </a:ext>
            </a:extLst>
          </p:cNvPr>
          <p:cNvPicPr>
            <a:picLocks noChangeAspect="1"/>
          </p:cNvPicPr>
          <p:nvPr/>
        </p:nvPicPr>
        <p:blipFill>
          <a:blip r:embed="rId4"/>
          <a:stretch>
            <a:fillRect/>
          </a:stretch>
        </p:blipFill>
        <p:spPr>
          <a:xfrm>
            <a:off x="7338447" y="4343304"/>
            <a:ext cx="4822557" cy="2452703"/>
          </a:xfrm>
          <a:prstGeom prst="rect">
            <a:avLst/>
          </a:prstGeom>
        </p:spPr>
      </p:pic>
      <p:sp>
        <p:nvSpPr>
          <p:cNvPr id="15" name="TextBox 14">
            <a:extLst>
              <a:ext uri="{FF2B5EF4-FFF2-40B4-BE49-F238E27FC236}">
                <a16:creationId xmlns:a16="http://schemas.microsoft.com/office/drawing/2014/main" id="{84F4DEAC-F53E-B441-2BA6-85081735AA89}"/>
              </a:ext>
            </a:extLst>
          </p:cNvPr>
          <p:cNvSpPr txBox="1"/>
          <p:nvPr/>
        </p:nvSpPr>
        <p:spPr>
          <a:xfrm>
            <a:off x="976098" y="5380396"/>
            <a:ext cx="5711421" cy="923330"/>
          </a:xfrm>
          <a:prstGeom prst="rect">
            <a:avLst/>
          </a:prstGeom>
          <a:noFill/>
        </p:spPr>
        <p:txBody>
          <a:bodyPr wrap="square" rtlCol="0">
            <a:spAutoFit/>
          </a:bodyPr>
          <a:lstStyle/>
          <a:p>
            <a:pPr algn="just"/>
            <a:r>
              <a:rPr lang="en-GB" u="sng" dirty="0">
                <a:latin typeface="Times New Roman" panose="02020603050405020304" pitchFamily="18" charset="0"/>
                <a:cs typeface="Times New Roman" panose="02020603050405020304" pitchFamily="18" charset="0"/>
              </a:rPr>
              <a:t>Images of the entrance of the Black Point Tunnel, The Black Point Beach and the back of the Tunnel. Images by </a:t>
            </a:r>
            <a:r>
              <a:rPr lang="en-GB" u="sng" dirty="0" err="1">
                <a:latin typeface="Times New Roman" panose="02020603050405020304" pitchFamily="18" charset="0"/>
                <a:cs typeface="Times New Roman" panose="02020603050405020304" pitchFamily="18" charset="0"/>
              </a:rPr>
              <a:t>the_muskox</a:t>
            </a:r>
            <a:r>
              <a:rPr lang="en-GB" u="sng" dirty="0">
                <a:latin typeface="Times New Roman" panose="02020603050405020304" pitchFamily="18" charset="0"/>
                <a:cs typeface="Times New Roman" panose="02020603050405020304" pitchFamily="18" charset="0"/>
              </a:rPr>
              <a:t> (2021) and CSS creme (2014). </a:t>
            </a:r>
          </a:p>
        </p:txBody>
      </p:sp>
    </p:spTree>
    <p:extLst>
      <p:ext uri="{BB962C8B-B14F-4D97-AF65-F5344CB8AC3E}">
        <p14:creationId xmlns:p14="http://schemas.microsoft.com/office/powerpoint/2010/main" val="13698721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56770-8ADD-6622-48A4-34E45D085904}"/>
              </a:ext>
            </a:extLst>
          </p:cNvPr>
          <p:cNvSpPr>
            <a:spLocks noGrp="1"/>
          </p:cNvSpPr>
          <p:nvPr>
            <p:ph type="title"/>
          </p:nvPr>
        </p:nvSpPr>
        <p:spPr>
          <a:xfrm>
            <a:off x="1991876" y="56388"/>
            <a:ext cx="7958331" cy="1077229"/>
          </a:xfrm>
        </p:spPr>
        <p:txBody>
          <a:bodyPr/>
          <a:lstStyle/>
          <a:p>
            <a:pPr algn="l"/>
            <a:r>
              <a:rPr lang="en-GB" u="sng" dirty="0">
                <a:latin typeface="Times New Roman" panose="02020603050405020304" pitchFamily="18" charset="0"/>
                <a:cs typeface="Times New Roman" panose="02020603050405020304" pitchFamily="18" charset="0"/>
              </a:rPr>
              <a:t>WHERE IS THE BLACK POINT TUNNEL LOCATED?</a:t>
            </a:r>
          </a:p>
        </p:txBody>
      </p:sp>
      <p:pic>
        <p:nvPicPr>
          <p:cNvPr id="4" name="Content Placeholder 3">
            <a:extLst>
              <a:ext uri="{FF2B5EF4-FFF2-40B4-BE49-F238E27FC236}">
                <a16:creationId xmlns:a16="http://schemas.microsoft.com/office/drawing/2014/main" id="{45EE12C6-C64E-8B74-3839-C2D80AB42386}"/>
              </a:ext>
            </a:extLst>
          </p:cNvPr>
          <p:cNvPicPr>
            <a:picLocks noGrp="1" noChangeAspect="1"/>
          </p:cNvPicPr>
          <p:nvPr>
            <p:ph idx="1"/>
          </p:nvPr>
        </p:nvPicPr>
        <p:blipFill>
          <a:blip r:embed="rId2"/>
          <a:stretch>
            <a:fillRect/>
          </a:stretch>
        </p:blipFill>
        <p:spPr>
          <a:xfrm>
            <a:off x="996711" y="1133617"/>
            <a:ext cx="4484116" cy="4916488"/>
          </a:xfrm>
          <a:prstGeom prst="rect">
            <a:avLst/>
          </a:prstGeom>
        </p:spPr>
      </p:pic>
      <p:sp>
        <p:nvSpPr>
          <p:cNvPr id="8" name="TextBox 7">
            <a:extLst>
              <a:ext uri="{FF2B5EF4-FFF2-40B4-BE49-F238E27FC236}">
                <a16:creationId xmlns:a16="http://schemas.microsoft.com/office/drawing/2014/main" id="{878EC7B4-E7C1-9F9E-AC88-B66279E0C38E}"/>
              </a:ext>
            </a:extLst>
          </p:cNvPr>
          <p:cNvSpPr txBox="1"/>
          <p:nvPr/>
        </p:nvSpPr>
        <p:spPr>
          <a:xfrm flipH="1">
            <a:off x="1146873" y="6121831"/>
            <a:ext cx="10197885" cy="646331"/>
          </a:xfrm>
          <a:prstGeom prst="rect">
            <a:avLst/>
          </a:prstGeom>
          <a:noFill/>
        </p:spPr>
        <p:txBody>
          <a:bodyPr wrap="square" rtlCol="0">
            <a:spAutoFit/>
          </a:bodyPr>
          <a:lstStyle/>
          <a:p>
            <a:r>
              <a:rPr lang="en-GB" dirty="0"/>
              <a:t>Images showing a map of St. Vincent and the Grenadines and modern day Kingstown </a:t>
            </a:r>
            <a:r>
              <a:rPr lang="en-GB" dirty="0" err="1"/>
              <a:t>St.Vincent</a:t>
            </a:r>
            <a:r>
              <a:rPr lang="en-GB" dirty="0"/>
              <a:t>. Images by James (2018) and </a:t>
            </a:r>
            <a:r>
              <a:rPr lang="en-GB" dirty="0" err="1"/>
              <a:t>worldatlas</a:t>
            </a:r>
            <a:r>
              <a:rPr lang="en-GB" dirty="0"/>
              <a:t> (2023). </a:t>
            </a:r>
          </a:p>
        </p:txBody>
      </p:sp>
      <p:pic>
        <p:nvPicPr>
          <p:cNvPr id="9" name="Picture 8">
            <a:extLst>
              <a:ext uri="{FF2B5EF4-FFF2-40B4-BE49-F238E27FC236}">
                <a16:creationId xmlns:a16="http://schemas.microsoft.com/office/drawing/2014/main" id="{83E4DA4C-5938-11D0-DF0A-F126BF8AC4B0}"/>
              </a:ext>
            </a:extLst>
          </p:cNvPr>
          <p:cNvPicPr>
            <a:picLocks noChangeAspect="1"/>
          </p:cNvPicPr>
          <p:nvPr/>
        </p:nvPicPr>
        <p:blipFill>
          <a:blip r:embed="rId3"/>
          <a:stretch>
            <a:fillRect/>
          </a:stretch>
        </p:blipFill>
        <p:spPr>
          <a:xfrm>
            <a:off x="5480826" y="1133616"/>
            <a:ext cx="5663423" cy="4916489"/>
          </a:xfrm>
          <a:prstGeom prst="rect">
            <a:avLst/>
          </a:prstGeom>
        </p:spPr>
      </p:pic>
    </p:spTree>
    <p:extLst>
      <p:ext uri="{BB962C8B-B14F-4D97-AF65-F5344CB8AC3E}">
        <p14:creationId xmlns:p14="http://schemas.microsoft.com/office/powerpoint/2010/main" val="10527392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6C27E-A4C5-4779-FD67-5CB6436BC25E}"/>
              </a:ext>
            </a:extLst>
          </p:cNvPr>
          <p:cNvSpPr>
            <a:spLocks noGrp="1"/>
          </p:cNvSpPr>
          <p:nvPr>
            <p:ph type="title"/>
          </p:nvPr>
        </p:nvSpPr>
        <p:spPr>
          <a:xfrm>
            <a:off x="2309591" y="188125"/>
            <a:ext cx="7958331" cy="834764"/>
          </a:xfrm>
        </p:spPr>
        <p:txBody>
          <a:bodyPr>
            <a:normAutofit/>
          </a:bodyPr>
          <a:lstStyle/>
          <a:p>
            <a:r>
              <a:rPr lang="en-GB" u="sng" dirty="0">
                <a:latin typeface="Times New Roman" panose="02020603050405020304" pitchFamily="18" charset="0"/>
                <a:cs typeface="Times New Roman" panose="02020603050405020304" pitchFamily="18" charset="0"/>
              </a:rPr>
              <a:t>Where is the Black Point Tunnel located?</a:t>
            </a:r>
          </a:p>
        </p:txBody>
      </p:sp>
      <p:sp>
        <p:nvSpPr>
          <p:cNvPr id="3" name="Content Placeholder 2">
            <a:extLst>
              <a:ext uri="{FF2B5EF4-FFF2-40B4-BE49-F238E27FC236}">
                <a16:creationId xmlns:a16="http://schemas.microsoft.com/office/drawing/2014/main" id="{39BC6434-A3E9-EAC1-0675-9A8F55F0D03A}"/>
              </a:ext>
            </a:extLst>
          </p:cNvPr>
          <p:cNvSpPr>
            <a:spLocks noGrp="1"/>
          </p:cNvSpPr>
          <p:nvPr>
            <p:ph idx="1"/>
          </p:nvPr>
        </p:nvSpPr>
        <p:spPr>
          <a:xfrm>
            <a:off x="1279901" y="1025033"/>
            <a:ext cx="9632197" cy="834765"/>
          </a:xfrm>
        </p:spPr>
        <p:txBody>
          <a:bodyPr/>
          <a:lstStyle/>
          <a:p>
            <a:r>
              <a:rPr lang="en-GB" u="sng" dirty="0">
                <a:latin typeface="Times New Roman" panose="02020603050405020304" pitchFamily="18" charset="0"/>
                <a:cs typeface="Times New Roman" panose="02020603050405020304" pitchFamily="18" charset="0"/>
              </a:rPr>
              <a:t>The Black Point Tunnel is located in a small Caribbean island named St. Vincent and the Grenadines</a:t>
            </a:r>
            <a:r>
              <a:rPr lang="en-GB"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4B07F671-AFFB-021C-F757-2410754FB6C5}"/>
              </a:ext>
            </a:extLst>
          </p:cNvPr>
          <p:cNvPicPr>
            <a:picLocks noChangeAspect="1"/>
          </p:cNvPicPr>
          <p:nvPr/>
        </p:nvPicPr>
        <p:blipFill>
          <a:blip r:embed="rId2"/>
          <a:stretch>
            <a:fillRect/>
          </a:stretch>
        </p:blipFill>
        <p:spPr>
          <a:xfrm>
            <a:off x="2667000" y="2425485"/>
            <a:ext cx="6858000" cy="4300780"/>
          </a:xfrm>
          <a:prstGeom prst="rect">
            <a:avLst/>
          </a:prstGeom>
        </p:spPr>
      </p:pic>
    </p:spTree>
    <p:extLst>
      <p:ext uri="{BB962C8B-B14F-4D97-AF65-F5344CB8AC3E}">
        <p14:creationId xmlns:p14="http://schemas.microsoft.com/office/powerpoint/2010/main" val="33127886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550DFF-99D7-2AF3-AB22-CB221DEDAE76}"/>
              </a:ext>
            </a:extLst>
          </p:cNvPr>
          <p:cNvSpPr>
            <a:spLocks noGrp="1"/>
          </p:cNvSpPr>
          <p:nvPr>
            <p:ph type="title"/>
          </p:nvPr>
        </p:nvSpPr>
        <p:spPr>
          <a:xfrm>
            <a:off x="2324746" y="389602"/>
            <a:ext cx="7943176" cy="579042"/>
          </a:xfrm>
        </p:spPr>
        <p:txBody>
          <a:bodyPr>
            <a:normAutofit fontScale="90000"/>
          </a:bodyPr>
          <a:lstStyle/>
          <a:p>
            <a:r>
              <a:rPr lang="en-GB" u="sng" dirty="0"/>
              <a:t>Where is the Black Point Tunnel located?</a:t>
            </a:r>
          </a:p>
        </p:txBody>
      </p:sp>
      <p:sp>
        <p:nvSpPr>
          <p:cNvPr id="3" name="Content Placeholder 2">
            <a:extLst>
              <a:ext uri="{FF2B5EF4-FFF2-40B4-BE49-F238E27FC236}">
                <a16:creationId xmlns:a16="http://schemas.microsoft.com/office/drawing/2014/main" id="{2A64BE3C-749F-2DE9-882E-99842A75223E}"/>
              </a:ext>
            </a:extLst>
          </p:cNvPr>
          <p:cNvSpPr>
            <a:spLocks noGrp="1"/>
          </p:cNvSpPr>
          <p:nvPr>
            <p:ph idx="1"/>
          </p:nvPr>
        </p:nvSpPr>
        <p:spPr>
          <a:xfrm>
            <a:off x="1216618" y="1844298"/>
            <a:ext cx="9345478" cy="4337381"/>
          </a:xfrm>
        </p:spPr>
        <p:txBody>
          <a:bodyPr>
            <a:normAutofit fontScale="92500" lnSpcReduction="20000"/>
          </a:bodyPr>
          <a:lstStyle/>
          <a:p>
            <a:r>
              <a:rPr lang="en-GB" sz="3600" dirty="0"/>
              <a:t>St. Vincent is a small island </a:t>
            </a:r>
            <a:r>
              <a:rPr lang="en-US" sz="3600" dirty="0"/>
              <a:t>located in the southeast Windward Islands of the Lesser Antilles,</a:t>
            </a:r>
            <a:r>
              <a:rPr lang="en-GB" sz="3600" dirty="0"/>
              <a:t>Caribbean. It has a population of about 110,400. </a:t>
            </a:r>
            <a:r>
              <a:rPr lang="en-US" sz="3600" dirty="0"/>
              <a:t>St. Vincent is the mother/ the largest island and is followed by a beautiful chain of smaller islands called the Grenadines. St. Vincent and the grenadines is made up of 32 islands and cays. </a:t>
            </a:r>
          </a:p>
          <a:p>
            <a:endParaRPr lang="en-GB" dirty="0"/>
          </a:p>
        </p:txBody>
      </p:sp>
    </p:spTree>
    <p:extLst>
      <p:ext uri="{BB962C8B-B14F-4D97-AF65-F5344CB8AC3E}">
        <p14:creationId xmlns:p14="http://schemas.microsoft.com/office/powerpoint/2010/main" val="10876987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DF8A54E-9A14-0182-0BCD-E00A4A3323B2}"/>
              </a:ext>
            </a:extLst>
          </p:cNvPr>
          <p:cNvPicPr>
            <a:picLocks noChangeAspect="1"/>
          </p:cNvPicPr>
          <p:nvPr/>
        </p:nvPicPr>
        <p:blipFill>
          <a:blip r:embed="rId2"/>
          <a:stretch>
            <a:fillRect/>
          </a:stretch>
        </p:blipFill>
        <p:spPr>
          <a:xfrm>
            <a:off x="0" y="0"/>
            <a:ext cx="5829300" cy="3886200"/>
          </a:xfrm>
          <a:prstGeom prst="rect">
            <a:avLst/>
          </a:prstGeom>
        </p:spPr>
      </p:pic>
      <p:pic>
        <p:nvPicPr>
          <p:cNvPr id="4" name="Picture 3">
            <a:extLst>
              <a:ext uri="{FF2B5EF4-FFF2-40B4-BE49-F238E27FC236}">
                <a16:creationId xmlns:a16="http://schemas.microsoft.com/office/drawing/2014/main" id="{30FD915C-D941-ADBF-02C6-FDDED3D8022C}"/>
              </a:ext>
            </a:extLst>
          </p:cNvPr>
          <p:cNvPicPr>
            <a:picLocks noChangeAspect="1"/>
          </p:cNvPicPr>
          <p:nvPr/>
        </p:nvPicPr>
        <p:blipFill>
          <a:blip r:embed="rId3"/>
          <a:stretch>
            <a:fillRect/>
          </a:stretch>
        </p:blipFill>
        <p:spPr>
          <a:xfrm>
            <a:off x="5829300" y="0"/>
            <a:ext cx="6362700" cy="3886200"/>
          </a:xfrm>
          <a:prstGeom prst="rect">
            <a:avLst/>
          </a:prstGeom>
        </p:spPr>
      </p:pic>
      <p:pic>
        <p:nvPicPr>
          <p:cNvPr id="5" name="Picture 4">
            <a:extLst>
              <a:ext uri="{FF2B5EF4-FFF2-40B4-BE49-F238E27FC236}">
                <a16:creationId xmlns:a16="http://schemas.microsoft.com/office/drawing/2014/main" id="{DAECB8BD-C03B-5948-5919-5ADA52BDDBA7}"/>
              </a:ext>
            </a:extLst>
          </p:cNvPr>
          <p:cNvPicPr>
            <a:picLocks noChangeAspect="1"/>
          </p:cNvPicPr>
          <p:nvPr/>
        </p:nvPicPr>
        <p:blipFill>
          <a:blip r:embed="rId4"/>
          <a:stretch>
            <a:fillRect/>
          </a:stretch>
        </p:blipFill>
        <p:spPr>
          <a:xfrm>
            <a:off x="0" y="3742841"/>
            <a:ext cx="5846413" cy="3115159"/>
          </a:xfrm>
          <a:prstGeom prst="rect">
            <a:avLst/>
          </a:prstGeom>
        </p:spPr>
      </p:pic>
      <p:pic>
        <p:nvPicPr>
          <p:cNvPr id="6" name="Picture 5">
            <a:extLst>
              <a:ext uri="{FF2B5EF4-FFF2-40B4-BE49-F238E27FC236}">
                <a16:creationId xmlns:a16="http://schemas.microsoft.com/office/drawing/2014/main" id="{76A0D70A-AB67-AABB-E9B3-87A45E6F8788}"/>
              </a:ext>
            </a:extLst>
          </p:cNvPr>
          <p:cNvPicPr>
            <a:picLocks noChangeAspect="1"/>
          </p:cNvPicPr>
          <p:nvPr/>
        </p:nvPicPr>
        <p:blipFill>
          <a:blip r:embed="rId5"/>
          <a:stretch>
            <a:fillRect/>
          </a:stretch>
        </p:blipFill>
        <p:spPr>
          <a:xfrm>
            <a:off x="5829300" y="3662120"/>
            <a:ext cx="6437608" cy="3195880"/>
          </a:xfrm>
          <a:prstGeom prst="rect">
            <a:avLst/>
          </a:prstGeom>
        </p:spPr>
      </p:pic>
      <p:sp>
        <p:nvSpPr>
          <p:cNvPr id="7" name="TextBox 6">
            <a:extLst>
              <a:ext uri="{FF2B5EF4-FFF2-40B4-BE49-F238E27FC236}">
                <a16:creationId xmlns:a16="http://schemas.microsoft.com/office/drawing/2014/main" id="{18096481-3CE7-1AAA-440F-4F3AFECB7E48}"/>
              </a:ext>
            </a:extLst>
          </p:cNvPr>
          <p:cNvSpPr txBox="1"/>
          <p:nvPr/>
        </p:nvSpPr>
        <p:spPr>
          <a:xfrm>
            <a:off x="1263113" y="6531288"/>
            <a:ext cx="9384224" cy="369332"/>
          </a:xfrm>
          <a:prstGeom prst="rect">
            <a:avLst/>
          </a:prstGeom>
          <a:noFill/>
        </p:spPr>
        <p:txBody>
          <a:bodyPr wrap="square" rtlCol="0">
            <a:spAutoFit/>
          </a:bodyPr>
          <a:lstStyle/>
          <a:p>
            <a:r>
              <a:rPr lang="en-GB" dirty="0"/>
              <a:t>Images showing different parts of </a:t>
            </a:r>
            <a:r>
              <a:rPr lang="en-GB" dirty="0" err="1"/>
              <a:t>St.Vincent</a:t>
            </a:r>
            <a:r>
              <a:rPr lang="en-GB" dirty="0"/>
              <a:t> and the Grenadines by </a:t>
            </a:r>
            <a:r>
              <a:rPr lang="en-GB" dirty="0" err="1"/>
              <a:t>Voelkel</a:t>
            </a:r>
            <a:r>
              <a:rPr lang="en-GB" dirty="0"/>
              <a:t> (2022)</a:t>
            </a:r>
          </a:p>
        </p:txBody>
      </p:sp>
    </p:spTree>
    <p:extLst>
      <p:ext uri="{BB962C8B-B14F-4D97-AF65-F5344CB8AC3E}">
        <p14:creationId xmlns:p14="http://schemas.microsoft.com/office/powerpoint/2010/main" val="25029313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C2529-FB6E-C135-BF35-0419D21A1642}"/>
              </a:ext>
            </a:extLst>
          </p:cNvPr>
          <p:cNvSpPr>
            <a:spLocks noGrp="1"/>
          </p:cNvSpPr>
          <p:nvPr>
            <p:ph type="title"/>
          </p:nvPr>
        </p:nvSpPr>
        <p:spPr>
          <a:xfrm>
            <a:off x="2193354" y="56388"/>
            <a:ext cx="7958331" cy="1077229"/>
          </a:xfrm>
        </p:spPr>
        <p:txBody>
          <a:bodyPr/>
          <a:lstStyle/>
          <a:p>
            <a:pPr algn="ctr"/>
            <a:r>
              <a:rPr lang="en-GB" u="sng" dirty="0"/>
              <a:t>Interesting </a:t>
            </a:r>
            <a:r>
              <a:rPr lang="en-GB" b="1" u="sng" dirty="0">
                <a:solidFill>
                  <a:schemeClr val="bg1"/>
                </a:solidFill>
                <a:effectLst>
                  <a:outerShdw blurRad="38100" dist="38100" dir="2700000" algn="tl">
                    <a:srgbClr val="000000">
                      <a:alpha val="43137"/>
                    </a:srgbClr>
                  </a:outerShdw>
                </a:effectLst>
              </a:rPr>
              <a:t>DARK HERITAGE </a:t>
            </a:r>
            <a:r>
              <a:rPr lang="en-GB" u="sng" dirty="0"/>
              <a:t>fact about </a:t>
            </a:r>
            <a:r>
              <a:rPr lang="en-GB" u="sng" dirty="0" err="1"/>
              <a:t>St.Vincent</a:t>
            </a:r>
            <a:r>
              <a:rPr lang="en-GB" u="sng" dirty="0"/>
              <a:t> and the Grenadines </a:t>
            </a:r>
          </a:p>
        </p:txBody>
      </p:sp>
      <p:sp>
        <p:nvSpPr>
          <p:cNvPr id="3" name="Content Placeholder 2">
            <a:extLst>
              <a:ext uri="{FF2B5EF4-FFF2-40B4-BE49-F238E27FC236}">
                <a16:creationId xmlns:a16="http://schemas.microsoft.com/office/drawing/2014/main" id="{1D016A69-E052-3ACA-02BF-E9E4EDA8C816}"/>
              </a:ext>
            </a:extLst>
          </p:cNvPr>
          <p:cNvSpPr>
            <a:spLocks noGrp="1"/>
          </p:cNvSpPr>
          <p:nvPr>
            <p:ph idx="1"/>
          </p:nvPr>
        </p:nvSpPr>
        <p:spPr>
          <a:xfrm>
            <a:off x="1115878" y="1394848"/>
            <a:ext cx="9516254" cy="5323668"/>
          </a:xfrm>
        </p:spPr>
        <p:txBody>
          <a:bodyPr>
            <a:normAutofit fontScale="77500" lnSpcReduction="20000"/>
          </a:bodyPr>
          <a:lstStyle/>
          <a:p>
            <a:r>
              <a:rPr lang="en-US" b="1" dirty="0"/>
              <a:t>CHRISTOPHER COLUMBUS NAMED THE ISLAND:</a:t>
            </a:r>
          </a:p>
          <a:p>
            <a:r>
              <a:rPr lang="en-US" b="1" dirty="0"/>
              <a:t>The local Caribs called Saint Vincent Youloumainby in honor of the spirit of rainbows. Christopher Columbus and the Spanish conquistadors arrived on the island in 1498 and named it after Saint Vincent of Saragossa. The Spaniards made no attempt to colonize the island until 1719, when the French began to cultivate tobacco, cotton, sugar cane, and coffee. The Treaty of Paris granted France sovereignty of the island in 1763, but the British reclaimed it in 1779. It joined the Windward Islands Colony in 1871 and the Federation of the West Indies in 1956. It gained self-government in 1969 and became a Commonwealth Independent Sovereign State in 1979. </a:t>
            </a:r>
          </a:p>
          <a:p>
            <a:r>
              <a:rPr lang="en-US" b="1" dirty="0">
                <a:solidFill>
                  <a:schemeClr val="bg1"/>
                </a:solidFill>
                <a:highlight>
                  <a:srgbClr val="C0C0C0"/>
                </a:highlight>
              </a:rPr>
              <a:t>The original native occupants of the island had their identities ripped away. </a:t>
            </a:r>
          </a:p>
          <a:p>
            <a:r>
              <a:rPr lang="en-US" b="1" dirty="0">
                <a:solidFill>
                  <a:schemeClr val="bg1"/>
                </a:solidFill>
                <a:highlight>
                  <a:srgbClr val="C0C0C0"/>
                </a:highlight>
              </a:rPr>
              <a:t>Different western countries Faught wars over land that was not theirs.</a:t>
            </a:r>
          </a:p>
          <a:p>
            <a:r>
              <a:rPr lang="en-US" b="1" dirty="0">
                <a:solidFill>
                  <a:schemeClr val="bg1"/>
                </a:solidFill>
                <a:highlight>
                  <a:srgbClr val="C0C0C0"/>
                </a:highlight>
              </a:rPr>
              <a:t>African slaves were brought to the island against their will.</a:t>
            </a:r>
          </a:p>
          <a:p>
            <a:r>
              <a:rPr lang="en-US" b="1" dirty="0">
                <a:solidFill>
                  <a:schemeClr val="bg1"/>
                </a:solidFill>
                <a:highlight>
                  <a:srgbClr val="C0C0C0"/>
                </a:highlight>
              </a:rPr>
              <a:t>Christopher Columbus WAS NO HERO. Columbus encountered indigenous people whom he termed "Indians" on his journeys across the Caribbean islands and the Central and South American shores. According to History.com, Columbus and his crew enslaved many of these aboriginal people and treated them with great cruelty and brutality.</a:t>
            </a:r>
          </a:p>
        </p:txBody>
      </p:sp>
    </p:spTree>
    <p:extLst>
      <p:ext uri="{BB962C8B-B14F-4D97-AF65-F5344CB8AC3E}">
        <p14:creationId xmlns:p14="http://schemas.microsoft.com/office/powerpoint/2010/main" val="18728383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D2DA19-046A-3456-C846-2CDB31809C3F}"/>
              </a:ext>
            </a:extLst>
          </p:cNvPr>
          <p:cNvSpPr>
            <a:spLocks noGrp="1"/>
          </p:cNvSpPr>
          <p:nvPr>
            <p:ph type="title"/>
          </p:nvPr>
        </p:nvSpPr>
        <p:spPr>
          <a:xfrm>
            <a:off x="2332839" y="25392"/>
            <a:ext cx="7958331" cy="1077229"/>
          </a:xfrm>
        </p:spPr>
        <p:txBody>
          <a:bodyPr/>
          <a:lstStyle/>
          <a:p>
            <a:pPr algn="l"/>
            <a:r>
              <a:rPr lang="en-GB" u="sng" dirty="0"/>
              <a:t>Where in </a:t>
            </a:r>
            <a:r>
              <a:rPr lang="en-GB" u="sng" dirty="0" err="1"/>
              <a:t>St.Vincent</a:t>
            </a:r>
            <a:r>
              <a:rPr lang="en-GB" u="sng" dirty="0"/>
              <a:t> is the Black Point Tunnel Located?</a:t>
            </a:r>
          </a:p>
        </p:txBody>
      </p:sp>
      <p:sp>
        <p:nvSpPr>
          <p:cNvPr id="3" name="Content Placeholder 2">
            <a:extLst>
              <a:ext uri="{FF2B5EF4-FFF2-40B4-BE49-F238E27FC236}">
                <a16:creationId xmlns:a16="http://schemas.microsoft.com/office/drawing/2014/main" id="{02CA388D-ECCE-36B9-11EE-6842F8B99E52}"/>
              </a:ext>
            </a:extLst>
          </p:cNvPr>
          <p:cNvSpPr>
            <a:spLocks noGrp="1"/>
          </p:cNvSpPr>
          <p:nvPr>
            <p:ph idx="1"/>
          </p:nvPr>
        </p:nvSpPr>
        <p:spPr>
          <a:xfrm>
            <a:off x="1171414" y="1174364"/>
            <a:ext cx="9849172" cy="1545589"/>
          </a:xfrm>
        </p:spPr>
        <p:txBody>
          <a:bodyPr/>
          <a:lstStyle/>
          <a:p>
            <a:r>
              <a:rPr lang="en-GB" dirty="0">
                <a:latin typeface="Times New Roman" panose="02020603050405020304" pitchFamily="18" charset="0"/>
                <a:cs typeface="Times New Roman" panose="02020603050405020304" pitchFamily="18" charset="0"/>
              </a:rPr>
              <a:t>Named officially ‘The Black Point Tunnel Historic and Recreation Park’. This Tourist attraction is located on the windward side of the island in a village called </a:t>
            </a:r>
            <a:r>
              <a:rPr lang="en-GB" dirty="0" err="1">
                <a:latin typeface="Times New Roman" panose="02020603050405020304" pitchFamily="18" charset="0"/>
                <a:cs typeface="Times New Roman" panose="02020603050405020304" pitchFamily="18" charset="0"/>
              </a:rPr>
              <a:t>Byrea</a:t>
            </a:r>
            <a:r>
              <a:rPr lang="en-GB" dirty="0">
                <a:latin typeface="Times New Roman" panose="02020603050405020304" pitchFamily="18" charset="0"/>
                <a:cs typeface="Times New Roman" panose="02020603050405020304" pitchFamily="18" charset="0"/>
              </a:rPr>
              <a:t>. </a:t>
            </a:r>
          </a:p>
        </p:txBody>
      </p:sp>
      <p:pic>
        <p:nvPicPr>
          <p:cNvPr id="5" name="Picture 4" descr="Map&#10;&#10;Description automatically generated">
            <a:extLst>
              <a:ext uri="{FF2B5EF4-FFF2-40B4-BE49-F238E27FC236}">
                <a16:creationId xmlns:a16="http://schemas.microsoft.com/office/drawing/2014/main" id="{AEA75C49-4B38-9704-DE52-43E216AD98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1633" y="2386737"/>
            <a:ext cx="10066149" cy="4445871"/>
          </a:xfrm>
          <a:prstGeom prst="rect">
            <a:avLst/>
          </a:prstGeom>
        </p:spPr>
      </p:pic>
      <p:sp>
        <p:nvSpPr>
          <p:cNvPr id="6" name="TextBox 5">
            <a:extLst>
              <a:ext uri="{FF2B5EF4-FFF2-40B4-BE49-F238E27FC236}">
                <a16:creationId xmlns:a16="http://schemas.microsoft.com/office/drawing/2014/main" id="{84D66C18-6A04-AABF-4178-185BE371377A}"/>
              </a:ext>
            </a:extLst>
          </p:cNvPr>
          <p:cNvSpPr txBox="1"/>
          <p:nvPr/>
        </p:nvSpPr>
        <p:spPr>
          <a:xfrm>
            <a:off x="1991532" y="6463276"/>
            <a:ext cx="4874217" cy="369332"/>
          </a:xfrm>
          <a:prstGeom prst="rect">
            <a:avLst/>
          </a:prstGeom>
          <a:noFill/>
        </p:spPr>
        <p:txBody>
          <a:bodyPr wrap="square" rtlCol="0">
            <a:spAutoFit/>
          </a:bodyPr>
          <a:lstStyle/>
          <a:p>
            <a:r>
              <a:rPr lang="en-GB" dirty="0">
                <a:solidFill>
                  <a:schemeClr val="bg2"/>
                </a:solidFill>
                <a:highlight>
                  <a:srgbClr val="FFFF00"/>
                </a:highlight>
              </a:rPr>
              <a:t>Sourced from </a:t>
            </a:r>
            <a:r>
              <a:rPr lang="en-GB" dirty="0" err="1">
                <a:solidFill>
                  <a:schemeClr val="bg2"/>
                </a:solidFill>
                <a:highlight>
                  <a:srgbClr val="FFFF00"/>
                </a:highlight>
              </a:rPr>
              <a:t>GoogleMaps</a:t>
            </a:r>
            <a:r>
              <a:rPr lang="en-GB" dirty="0">
                <a:solidFill>
                  <a:schemeClr val="bg2"/>
                </a:solidFill>
                <a:highlight>
                  <a:srgbClr val="FFFF00"/>
                </a:highlight>
              </a:rPr>
              <a:t>(2023)</a:t>
            </a:r>
          </a:p>
        </p:txBody>
      </p:sp>
    </p:spTree>
    <p:extLst>
      <p:ext uri="{BB962C8B-B14F-4D97-AF65-F5344CB8AC3E}">
        <p14:creationId xmlns:p14="http://schemas.microsoft.com/office/powerpoint/2010/main" val="107089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3236A9-FB7B-2D17-5E0B-5F60238BE051}"/>
              </a:ext>
            </a:extLst>
          </p:cNvPr>
          <p:cNvSpPr>
            <a:spLocks noGrp="1"/>
          </p:cNvSpPr>
          <p:nvPr>
            <p:ph type="title"/>
          </p:nvPr>
        </p:nvSpPr>
        <p:spPr>
          <a:xfrm>
            <a:off x="2372556" y="170482"/>
            <a:ext cx="7958331" cy="1077229"/>
          </a:xfrm>
        </p:spPr>
        <p:txBody>
          <a:bodyPr>
            <a:normAutofit fontScale="90000"/>
          </a:bodyPr>
          <a:lstStyle/>
          <a:p>
            <a:pPr algn="l"/>
            <a:r>
              <a:rPr lang="en-GB" u="sng" dirty="0">
                <a:solidFill>
                  <a:schemeClr val="bg2"/>
                </a:solidFill>
                <a:highlight>
                  <a:srgbClr val="C0C0C0"/>
                </a:highlight>
              </a:rPr>
              <a:t>DARK HERITAGE FACTS ABOUT BYREA AND THE BLACK POINT TUNNEL</a:t>
            </a:r>
          </a:p>
        </p:txBody>
      </p:sp>
      <p:sp>
        <p:nvSpPr>
          <p:cNvPr id="3" name="Content Placeholder 2">
            <a:extLst>
              <a:ext uri="{FF2B5EF4-FFF2-40B4-BE49-F238E27FC236}">
                <a16:creationId xmlns:a16="http://schemas.microsoft.com/office/drawing/2014/main" id="{199E7CB9-5BE3-BBC7-6C52-DF192404C042}"/>
              </a:ext>
            </a:extLst>
          </p:cNvPr>
          <p:cNvSpPr>
            <a:spLocks noGrp="1"/>
          </p:cNvSpPr>
          <p:nvPr>
            <p:ph idx="1"/>
          </p:nvPr>
        </p:nvSpPr>
        <p:spPr>
          <a:xfrm>
            <a:off x="1123626" y="1331444"/>
            <a:ext cx="10159139" cy="5232087"/>
          </a:xfrm>
        </p:spPr>
        <p:txBody>
          <a:bodyPr>
            <a:normAutofit/>
          </a:bodyPr>
          <a:lstStyle/>
          <a:p>
            <a:r>
              <a:rPr lang="en-GB" sz="2800" dirty="0">
                <a:latin typeface="Times New Roman" panose="02020603050405020304" pitchFamily="18" charset="0"/>
                <a:cs typeface="Times New Roman" panose="02020603050405020304" pitchFamily="18" charset="0"/>
              </a:rPr>
              <a:t>The village </a:t>
            </a:r>
            <a:r>
              <a:rPr lang="en-GB" sz="2800" dirty="0" err="1">
                <a:latin typeface="Times New Roman" panose="02020603050405020304" pitchFamily="18" charset="0"/>
                <a:cs typeface="Times New Roman" panose="02020603050405020304" pitchFamily="18" charset="0"/>
              </a:rPr>
              <a:t>Byrea</a:t>
            </a:r>
            <a:r>
              <a:rPr lang="en-GB" sz="2800" dirty="0">
                <a:latin typeface="Times New Roman" panose="02020603050405020304" pitchFamily="18" charset="0"/>
                <a:cs typeface="Times New Roman" panose="02020603050405020304" pitchFamily="18" charset="0"/>
              </a:rPr>
              <a:t> is filled with dark history (heritage) and The Black Point Tunnel is not its only source. </a:t>
            </a:r>
            <a:r>
              <a:rPr lang="en-US" sz="2800" dirty="0">
                <a:latin typeface="Times New Roman" panose="02020603050405020304" pitchFamily="18" charset="0"/>
                <a:cs typeface="Times New Roman" panose="02020603050405020304" pitchFamily="18" charset="0"/>
              </a:rPr>
              <a:t>National Sites of SVG (2011) explains that, once the Second Carib War ended in 1796, there were different estates north of </a:t>
            </a:r>
            <a:r>
              <a:rPr lang="en-US" sz="2800" dirty="0" err="1">
                <a:latin typeface="Times New Roman" panose="02020603050405020304" pitchFamily="18" charset="0"/>
                <a:cs typeface="Times New Roman" panose="02020603050405020304" pitchFamily="18" charset="0"/>
              </a:rPr>
              <a:t>Byrea</a:t>
            </a:r>
            <a:r>
              <a:rPr lang="en-US" sz="2800" dirty="0">
                <a:latin typeface="Times New Roman" panose="02020603050405020304" pitchFamily="18" charset="0"/>
                <a:cs typeface="Times New Roman" panose="02020603050405020304" pitchFamily="18" charset="0"/>
              </a:rPr>
              <a:t> where British traders (SLAVE OWNERS) pursued sugar cane farming, by forcing African slaves brought over to St. Vincent via the Slave Trade along with the native people of the land (Caribs, </a:t>
            </a:r>
            <a:r>
              <a:rPr lang="en-US" sz="2800" dirty="0" err="1">
                <a:latin typeface="Times New Roman" panose="02020603050405020304" pitchFamily="18" charset="0"/>
                <a:cs typeface="Times New Roman" panose="02020603050405020304" pitchFamily="18" charset="0"/>
              </a:rPr>
              <a:t>Kalinagos</a:t>
            </a:r>
            <a:r>
              <a:rPr lang="en-US" sz="2800" dirty="0">
                <a:latin typeface="Times New Roman" panose="02020603050405020304" pitchFamily="18" charset="0"/>
                <a:cs typeface="Times New Roman" panose="02020603050405020304" pitchFamily="18" charset="0"/>
              </a:rPr>
              <a:t> and Garifuna) to work the lands. During its day, SVG was under control of the British and The Black Point Tunnel </a:t>
            </a:r>
            <a:r>
              <a:rPr lang="en-US" sz="2800" dirty="0" err="1">
                <a:latin typeface="Times New Roman" panose="02020603050405020304" pitchFamily="18" charset="0"/>
                <a:cs typeface="Times New Roman" panose="02020603050405020304" pitchFamily="18" charset="0"/>
              </a:rPr>
              <a:t>Tunnel</a:t>
            </a:r>
            <a:r>
              <a:rPr lang="en-US" sz="2800" dirty="0">
                <a:latin typeface="Times New Roman" panose="02020603050405020304" pitchFamily="18" charset="0"/>
                <a:cs typeface="Times New Roman" panose="02020603050405020304" pitchFamily="18" charset="0"/>
              </a:rPr>
              <a:t> was said to be an engineering marvel of its time.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31775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A926BDB-98EF-43B0-A66B-1A6EF8FB2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9">
            <a:extLst>
              <a:ext uri="{FF2B5EF4-FFF2-40B4-BE49-F238E27FC236}">
                <a16:creationId xmlns:a16="http://schemas.microsoft.com/office/drawing/2014/main" id="{A722A754-56A5-43DA-ADE3-C2704FABA2D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67" y="0"/>
            <a:ext cx="12189867" cy="6858000"/>
          </a:xfrm>
          <a:prstGeom prst="rect">
            <a:avLst/>
          </a:prstGeom>
          <a:solidFill>
            <a:srgbClr val="5F246F"/>
          </a:solidFill>
        </p:spPr>
      </p:pic>
      <p:pic>
        <p:nvPicPr>
          <p:cNvPr id="3" name="Picture 2" descr="A picture containing text&#10;&#10;Description automatically generated">
            <a:extLst>
              <a:ext uri="{FF2B5EF4-FFF2-40B4-BE49-F238E27FC236}">
                <a16:creationId xmlns:a16="http://schemas.microsoft.com/office/drawing/2014/main" id="{6AE46714-586F-BFB8-3C11-83DA417BD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9396" y="643467"/>
            <a:ext cx="10413207" cy="5571066"/>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DDA6A75C-0766-881D-CCAF-42FD231B45A7}"/>
              </a:ext>
            </a:extLst>
          </p:cNvPr>
          <p:cNvSpPr txBox="1"/>
          <p:nvPr/>
        </p:nvSpPr>
        <p:spPr>
          <a:xfrm>
            <a:off x="1666240" y="6351600"/>
            <a:ext cx="10820400" cy="369332"/>
          </a:xfrm>
          <a:prstGeom prst="rect">
            <a:avLst/>
          </a:prstGeom>
          <a:noFill/>
        </p:spPr>
        <p:txBody>
          <a:bodyPr wrap="square" rtlCol="0">
            <a:spAutoFit/>
          </a:bodyPr>
          <a:lstStyle/>
          <a:p>
            <a:r>
              <a:rPr lang="en-GB"/>
              <a:t>Image showing the transition of the Vincentian flag by the Vincentian Newspaper(2014)</a:t>
            </a:r>
            <a:endParaRPr lang="en-GB" dirty="0"/>
          </a:p>
        </p:txBody>
      </p:sp>
    </p:spTree>
    <p:extLst>
      <p:ext uri="{BB962C8B-B14F-4D97-AF65-F5344CB8AC3E}">
        <p14:creationId xmlns:p14="http://schemas.microsoft.com/office/powerpoint/2010/main" val="3975368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A351781A-A6E4-4803-B019-BBD1158394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528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10BD2CE-49E6-A7EE-2E47-3B9B1CACFCC3}"/>
              </a:ext>
            </a:extLst>
          </p:cNvPr>
          <p:cNvPicPr>
            <a:picLocks noChangeAspect="1"/>
          </p:cNvPicPr>
          <p:nvPr/>
        </p:nvPicPr>
        <p:blipFill rotWithShape="1">
          <a:blip r:embed="rId3"/>
          <a:srcRect l="32331" r="35049"/>
          <a:stretch/>
        </p:blipFill>
        <p:spPr>
          <a:xfrm>
            <a:off x="8825806" y="-5436"/>
            <a:ext cx="3364059" cy="6857990"/>
          </a:xfrm>
          <a:prstGeom prst="rect">
            <a:avLst/>
          </a:prstGeom>
          <a:ln>
            <a:solidFill>
              <a:schemeClr val="tx1"/>
            </a:solidFill>
          </a:ln>
        </p:spPr>
      </p:pic>
      <p:pic>
        <p:nvPicPr>
          <p:cNvPr id="4" name="Picture 3">
            <a:extLst>
              <a:ext uri="{FF2B5EF4-FFF2-40B4-BE49-F238E27FC236}">
                <a16:creationId xmlns:a16="http://schemas.microsoft.com/office/drawing/2014/main" id="{0778C3A1-F55D-6786-7A2E-58EF002CCC6A}"/>
              </a:ext>
            </a:extLst>
          </p:cNvPr>
          <p:cNvPicPr>
            <a:picLocks noChangeAspect="1"/>
          </p:cNvPicPr>
          <p:nvPr/>
        </p:nvPicPr>
        <p:blipFill rotWithShape="1">
          <a:blip r:embed="rId4"/>
          <a:srcRect l="22325" r="8164"/>
          <a:stretch/>
        </p:blipFill>
        <p:spPr>
          <a:xfrm>
            <a:off x="-2134" y="-5436"/>
            <a:ext cx="8827940" cy="6858000"/>
          </a:xfrm>
          <a:prstGeom prst="rect">
            <a:avLst/>
          </a:prstGeom>
          <a:ln w="12700">
            <a:solidFill>
              <a:schemeClr val="tx1"/>
            </a:solidFill>
          </a:ln>
        </p:spPr>
      </p:pic>
      <p:pic>
        <p:nvPicPr>
          <p:cNvPr id="37" name="Picture 36">
            <a:extLst>
              <a:ext uri="{FF2B5EF4-FFF2-40B4-BE49-F238E27FC236}">
                <a16:creationId xmlns:a16="http://schemas.microsoft.com/office/drawing/2014/main" id="{C2818A33-0BA8-4AFE-8118-5C4D4087797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9" name="Picture 38">
            <a:extLst>
              <a:ext uri="{FF2B5EF4-FFF2-40B4-BE49-F238E27FC236}">
                <a16:creationId xmlns:a16="http://schemas.microsoft.com/office/drawing/2014/main" id="{8710FDDA-E25E-4D74-BE82-7F50F185C5A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alphaModFix/>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1" name="Rectangle 40">
            <a:extLst>
              <a:ext uri="{FF2B5EF4-FFF2-40B4-BE49-F238E27FC236}">
                <a16:creationId xmlns:a16="http://schemas.microsoft.com/office/drawing/2014/main" id="{0CD29767-C5B7-45B3-ACFE-D8A9E28B13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A46D842C-6823-4DC6-939A-2E8C43156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D6DECC36-7B50-462F-8E3D-A46086D203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5" y="0"/>
            <a:ext cx="4431479"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2AA521-7EC0-4BD7-0A17-BF4147F7BFB3}"/>
              </a:ext>
            </a:extLst>
          </p:cNvPr>
          <p:cNvSpPr>
            <a:spLocks noGrp="1"/>
          </p:cNvSpPr>
          <p:nvPr>
            <p:ph type="title"/>
          </p:nvPr>
        </p:nvSpPr>
        <p:spPr>
          <a:xfrm>
            <a:off x="1974738" y="808056"/>
            <a:ext cx="2659944" cy="1077229"/>
          </a:xfrm>
        </p:spPr>
        <p:txBody>
          <a:bodyPr>
            <a:normAutofit/>
          </a:bodyPr>
          <a:lstStyle/>
          <a:p>
            <a:pPr algn="l"/>
            <a:r>
              <a:rPr lang="en-GB" sz="2200" u="sng" dirty="0">
                <a:solidFill>
                  <a:schemeClr val="bg1"/>
                </a:solidFill>
                <a:highlight>
                  <a:srgbClr val="C0C0C0"/>
                </a:highlight>
              </a:rPr>
              <a:t>The Dark Heritage (History) of The Black Point Tunnel</a:t>
            </a:r>
          </a:p>
        </p:txBody>
      </p:sp>
      <p:sp>
        <p:nvSpPr>
          <p:cNvPr id="3" name="Content Placeholder 2">
            <a:extLst>
              <a:ext uri="{FF2B5EF4-FFF2-40B4-BE49-F238E27FC236}">
                <a16:creationId xmlns:a16="http://schemas.microsoft.com/office/drawing/2014/main" id="{1E38A0BA-776F-373A-F478-0A27FB6F2094}"/>
              </a:ext>
            </a:extLst>
          </p:cNvPr>
          <p:cNvSpPr>
            <a:spLocks noGrp="1"/>
          </p:cNvSpPr>
          <p:nvPr>
            <p:ph idx="1"/>
          </p:nvPr>
        </p:nvSpPr>
        <p:spPr>
          <a:xfrm>
            <a:off x="1005401" y="2423046"/>
            <a:ext cx="4426220" cy="3997828"/>
          </a:xfrm>
        </p:spPr>
        <p:txBody>
          <a:bodyPr>
            <a:normAutofit lnSpcReduction="10000"/>
          </a:bodyPr>
          <a:lstStyle/>
          <a:p>
            <a:pPr marL="0" indent="0" algn="just">
              <a:buNone/>
            </a:pPr>
            <a:r>
              <a:rPr lang="en-US" sz="2400" dirty="0">
                <a:latin typeface="Times New Roman" panose="02020603050405020304" pitchFamily="18" charset="0"/>
                <a:cs typeface="Times New Roman" panose="02020603050405020304" pitchFamily="18" charset="0"/>
              </a:rPr>
              <a:t>Roughly 360 feet long The Black Point Tunnel connects Grand Sable to </a:t>
            </a:r>
            <a:r>
              <a:rPr lang="en-US" sz="2400" dirty="0" err="1">
                <a:latin typeface="Times New Roman" panose="02020603050405020304" pitchFamily="18" charset="0"/>
                <a:cs typeface="Times New Roman" panose="02020603050405020304" pitchFamily="18" charset="0"/>
              </a:rPr>
              <a:t>Byrea</a:t>
            </a:r>
            <a:r>
              <a:rPr lang="en-US" sz="2400" dirty="0">
                <a:latin typeface="Times New Roman" panose="02020603050405020304" pitchFamily="18" charset="0"/>
                <a:cs typeface="Times New Roman" panose="02020603050405020304" pitchFamily="18" charset="0"/>
              </a:rPr>
              <a:t> Bay which is a beautiful black sand beach with strong tides and dangerous currents where slaves lost their lives. The tunnel is no longer in use and stands today as a tourist attraction and home to many bats. </a:t>
            </a:r>
          </a:p>
          <a:p>
            <a:pPr marL="0" indent="0">
              <a:buNone/>
            </a:pPr>
            <a:endParaRPr lang="en-GB" sz="1400" dirty="0"/>
          </a:p>
        </p:txBody>
      </p:sp>
      <p:sp>
        <p:nvSpPr>
          <p:cNvPr id="47" name="Rectangle 46">
            <a:extLst>
              <a:ext uri="{FF2B5EF4-FFF2-40B4-BE49-F238E27FC236}">
                <a16:creationId xmlns:a16="http://schemas.microsoft.com/office/drawing/2014/main" id="{3DF618C5-33E3-4D51-89B2-CAD56CBE86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33755" y="-2718"/>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BA97CAB-C34F-6ED2-93FA-F43EDA123C82}"/>
              </a:ext>
            </a:extLst>
          </p:cNvPr>
          <p:cNvSpPr txBox="1"/>
          <p:nvPr/>
        </p:nvSpPr>
        <p:spPr>
          <a:xfrm flipH="1">
            <a:off x="5439014" y="6206233"/>
            <a:ext cx="6752986" cy="646331"/>
          </a:xfrm>
          <a:prstGeom prst="rect">
            <a:avLst/>
          </a:prstGeom>
          <a:noFill/>
        </p:spPr>
        <p:txBody>
          <a:bodyPr wrap="square" rtlCol="0">
            <a:spAutoFit/>
          </a:bodyPr>
          <a:lstStyle/>
          <a:p>
            <a:r>
              <a:rPr lang="en-GB" dirty="0"/>
              <a:t>Images showing the </a:t>
            </a:r>
            <a:r>
              <a:rPr lang="en-GB" dirty="0" err="1"/>
              <a:t>Byrea</a:t>
            </a:r>
            <a:r>
              <a:rPr lang="en-GB" dirty="0"/>
              <a:t> Bay and inside of The Black Point Tunnel by </a:t>
            </a:r>
            <a:r>
              <a:rPr lang="en-US" dirty="0"/>
              <a:t>St. Vincent &amp; Grenadines Tourism Authority (2011)</a:t>
            </a:r>
            <a:endParaRPr lang="en-GB" dirty="0"/>
          </a:p>
        </p:txBody>
      </p:sp>
    </p:spTree>
    <p:extLst>
      <p:ext uri="{BB962C8B-B14F-4D97-AF65-F5344CB8AC3E}">
        <p14:creationId xmlns:p14="http://schemas.microsoft.com/office/powerpoint/2010/main" val="27621886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40717-A80E-D810-727E-7D7449D44646}"/>
              </a:ext>
            </a:extLst>
          </p:cNvPr>
          <p:cNvSpPr>
            <a:spLocks noGrp="1"/>
          </p:cNvSpPr>
          <p:nvPr>
            <p:ph type="title"/>
          </p:nvPr>
        </p:nvSpPr>
        <p:spPr>
          <a:xfrm>
            <a:off x="2309591" y="0"/>
            <a:ext cx="7958331" cy="1077229"/>
          </a:xfrm>
        </p:spPr>
        <p:txBody>
          <a:bodyPr/>
          <a:lstStyle/>
          <a:p>
            <a:pPr algn="l"/>
            <a:r>
              <a:rPr lang="en-GB" dirty="0">
                <a:solidFill>
                  <a:schemeClr val="bg2"/>
                </a:solidFill>
                <a:highlight>
                  <a:srgbClr val="C0C0C0"/>
                </a:highlight>
              </a:rPr>
              <a:t>Dark Heritage (History) of The Black Point Tunnel </a:t>
            </a:r>
          </a:p>
        </p:txBody>
      </p:sp>
      <p:sp>
        <p:nvSpPr>
          <p:cNvPr id="3" name="Content Placeholder 2">
            <a:extLst>
              <a:ext uri="{FF2B5EF4-FFF2-40B4-BE49-F238E27FC236}">
                <a16:creationId xmlns:a16="http://schemas.microsoft.com/office/drawing/2014/main" id="{68A2D54D-9127-E021-202F-3F0CF96844E0}"/>
              </a:ext>
            </a:extLst>
          </p:cNvPr>
          <p:cNvSpPr>
            <a:spLocks noGrp="1"/>
          </p:cNvSpPr>
          <p:nvPr>
            <p:ph idx="1"/>
          </p:nvPr>
        </p:nvSpPr>
        <p:spPr>
          <a:xfrm>
            <a:off x="973810" y="2292485"/>
            <a:ext cx="10244379" cy="4014061"/>
          </a:xfrm>
        </p:spPr>
        <p:txBody>
          <a:bodyPr>
            <a:noAutofit/>
          </a:bodyPr>
          <a:lstStyle/>
          <a:p>
            <a:pPr marL="0" indent="0">
              <a:buNone/>
            </a:pPr>
            <a:r>
              <a:rPr lang="en-US" sz="2800" dirty="0"/>
              <a:t>The tunnel was engineered and constructed in 1815 under the supervision of British Colonel Thomas Browne who was the owner of Grand Sable Estate at the time. African captives and the natives (Caribs, Garifuna and Kalinago) who were now made slaves after years of wars and continued rebellion were forced to drill through 360 feet of volcanic rock in order to make this tunnel. Vincentian historian Dr. Adrian Fraser explains that even though the tunnel was designed by the British, the bulk of the work was done by the slaves. </a:t>
            </a:r>
          </a:p>
          <a:p>
            <a:pPr marL="0" indent="0">
              <a:buNone/>
            </a:pPr>
            <a:endParaRPr lang="en-US" sz="2800" dirty="0"/>
          </a:p>
          <a:p>
            <a:pPr marL="0" indent="0">
              <a:buNone/>
            </a:pPr>
            <a:endParaRPr lang="en-US" sz="2400" dirty="0"/>
          </a:p>
        </p:txBody>
      </p:sp>
    </p:spTree>
    <p:extLst>
      <p:ext uri="{BB962C8B-B14F-4D97-AF65-F5344CB8AC3E}">
        <p14:creationId xmlns:p14="http://schemas.microsoft.com/office/powerpoint/2010/main" val="16726685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28314-06B2-24B4-4551-9754C6CDE440}"/>
              </a:ext>
            </a:extLst>
          </p:cNvPr>
          <p:cNvSpPr>
            <a:spLocks noGrp="1"/>
          </p:cNvSpPr>
          <p:nvPr>
            <p:ph type="title"/>
          </p:nvPr>
        </p:nvSpPr>
        <p:spPr>
          <a:xfrm>
            <a:off x="2256208" y="0"/>
            <a:ext cx="7958331" cy="1077229"/>
          </a:xfrm>
        </p:spPr>
        <p:txBody>
          <a:bodyPr/>
          <a:lstStyle/>
          <a:p>
            <a:pPr algn="l"/>
            <a:r>
              <a:rPr lang="en-GB" dirty="0">
                <a:solidFill>
                  <a:schemeClr val="bg2"/>
                </a:solidFill>
                <a:highlight>
                  <a:srgbClr val="C0C0C0"/>
                </a:highlight>
              </a:rPr>
              <a:t>Dark Heritage (History) of The Black Point Tunnel </a:t>
            </a:r>
            <a:endParaRPr lang="en-GB" dirty="0"/>
          </a:p>
        </p:txBody>
      </p:sp>
      <p:sp>
        <p:nvSpPr>
          <p:cNvPr id="3" name="Content Placeholder 2">
            <a:extLst>
              <a:ext uri="{FF2B5EF4-FFF2-40B4-BE49-F238E27FC236}">
                <a16:creationId xmlns:a16="http://schemas.microsoft.com/office/drawing/2014/main" id="{4CF089FF-BFB5-70B6-8F73-B972E97B85FB}"/>
              </a:ext>
            </a:extLst>
          </p:cNvPr>
          <p:cNvSpPr>
            <a:spLocks noGrp="1"/>
          </p:cNvSpPr>
          <p:nvPr>
            <p:ph idx="1"/>
          </p:nvPr>
        </p:nvSpPr>
        <p:spPr>
          <a:xfrm>
            <a:off x="1126067" y="1077229"/>
            <a:ext cx="10066866" cy="5447653"/>
          </a:xfrm>
        </p:spPr>
        <p:txBody>
          <a:bodyPr>
            <a:noAutofit/>
          </a:bodyPr>
          <a:lstStyle/>
          <a:p>
            <a:r>
              <a:rPr lang="en-US" sz="3200" dirty="0"/>
              <a:t>This tunnel was built in an effort to transport the then very valuable sugar cane (sugar) from the fields to the sugar factory then the ships. The enslaved worked tirelessly, with no fancy modern technology or equipment like there is today. Not only did they complete this tunnel, but, they farmed sugar cane, harvested it, made sugar and prepared it for shipment. </a:t>
            </a:r>
            <a:endParaRPr lang="en-GB" sz="3200" dirty="0"/>
          </a:p>
        </p:txBody>
      </p:sp>
    </p:spTree>
    <p:extLst>
      <p:ext uri="{BB962C8B-B14F-4D97-AF65-F5344CB8AC3E}">
        <p14:creationId xmlns:p14="http://schemas.microsoft.com/office/powerpoint/2010/main" val="25525404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D2044-C552-B11D-E4D4-1C5BC937D28F}"/>
              </a:ext>
            </a:extLst>
          </p:cNvPr>
          <p:cNvSpPr>
            <a:spLocks noGrp="1"/>
          </p:cNvSpPr>
          <p:nvPr>
            <p:ph type="title"/>
          </p:nvPr>
        </p:nvSpPr>
        <p:spPr>
          <a:xfrm>
            <a:off x="2053869" y="56388"/>
            <a:ext cx="7958331" cy="1077229"/>
          </a:xfrm>
        </p:spPr>
        <p:txBody>
          <a:bodyPr/>
          <a:lstStyle/>
          <a:p>
            <a:pPr algn="l"/>
            <a:r>
              <a:rPr lang="en-GB" dirty="0">
                <a:solidFill>
                  <a:schemeClr val="bg2"/>
                </a:solidFill>
                <a:highlight>
                  <a:srgbClr val="C0C0C0"/>
                </a:highlight>
              </a:rPr>
              <a:t>Dark Heritage (History) of The Black Point Tunnel </a:t>
            </a:r>
            <a:endParaRPr lang="en-GB" dirty="0"/>
          </a:p>
        </p:txBody>
      </p:sp>
      <p:sp>
        <p:nvSpPr>
          <p:cNvPr id="3" name="Content Placeholder 2">
            <a:extLst>
              <a:ext uri="{FF2B5EF4-FFF2-40B4-BE49-F238E27FC236}">
                <a16:creationId xmlns:a16="http://schemas.microsoft.com/office/drawing/2014/main" id="{2DC9BB51-5D84-2C93-177F-6A2C52730F54}"/>
              </a:ext>
            </a:extLst>
          </p:cNvPr>
          <p:cNvSpPr>
            <a:spLocks noGrp="1"/>
          </p:cNvSpPr>
          <p:nvPr>
            <p:ph idx="1"/>
          </p:nvPr>
        </p:nvSpPr>
        <p:spPr>
          <a:xfrm>
            <a:off x="1069383" y="1238454"/>
            <a:ext cx="9934413" cy="5563157"/>
          </a:xfrm>
        </p:spPr>
        <p:txBody>
          <a:bodyPr>
            <a:normAutofit/>
          </a:bodyPr>
          <a:lstStyle/>
          <a:p>
            <a:r>
              <a:rPr lang="en-US" sz="2400" dirty="0"/>
              <a:t>. According to Vincentian historian Dr. Adrian Fraser in an interview with Sayers TV (2020), the tides and currents on the windward side of the island, where the tunnel is located, are quite strong. As a result, ships approaching The Black Point Tunnel were scared to come into contact with these waters and would maintain a safe distance away. There was and still is a stereotype associated with Caribs in which they were supposed to be one with the water and incapable of drowning; as a result, the indigenous were compelled to paddle out to sea on canoes carrying bags of sugar and barrels of rum to these ships.</a:t>
            </a:r>
            <a:endParaRPr lang="en-GB" sz="2400" dirty="0"/>
          </a:p>
        </p:txBody>
      </p:sp>
    </p:spTree>
    <p:extLst>
      <p:ext uri="{BB962C8B-B14F-4D97-AF65-F5344CB8AC3E}">
        <p14:creationId xmlns:p14="http://schemas.microsoft.com/office/powerpoint/2010/main" val="2698052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DF916B9-0E35-AC90-1D66-E2680BD93031}"/>
              </a:ext>
            </a:extLst>
          </p:cNvPr>
          <p:cNvPicPr>
            <a:picLocks noChangeAspect="1"/>
          </p:cNvPicPr>
          <p:nvPr/>
        </p:nvPicPr>
        <p:blipFill rotWithShape="1">
          <a:blip r:embed="rId3"/>
          <a:srcRect t="25925" b="17825"/>
          <a:stretch/>
        </p:blipFill>
        <p:spPr>
          <a:xfrm>
            <a:off x="20" y="10"/>
            <a:ext cx="12191980" cy="6857990"/>
          </a:xfrm>
          <a:prstGeom prst="rect">
            <a:avLst/>
          </a:prstGeom>
        </p:spPr>
      </p:pic>
    </p:spTree>
    <p:extLst>
      <p:ext uri="{BB962C8B-B14F-4D97-AF65-F5344CB8AC3E}">
        <p14:creationId xmlns:p14="http://schemas.microsoft.com/office/powerpoint/2010/main" val="19013414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9A926BDB-98EF-43B0-A66B-1A6EF8FB28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8">
            <a:extLst>
              <a:ext uri="{FF2B5EF4-FFF2-40B4-BE49-F238E27FC236}">
                <a16:creationId xmlns:a16="http://schemas.microsoft.com/office/drawing/2014/main" id="{A722A754-56A5-43DA-ADE3-C2704FABA2D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11" name="Rectangle 10">
            <a:extLst>
              <a:ext uri="{FF2B5EF4-FFF2-40B4-BE49-F238E27FC236}">
                <a16:creationId xmlns:a16="http://schemas.microsoft.com/office/drawing/2014/main" id="{90FADDEF-2C10-4B0B-868E-6A655B671D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22225">
            <a:solidFill>
              <a:schemeClr val="accent1"/>
            </a:solidFill>
            <a:miter lim="800000"/>
          </a:ln>
          <a:effectLst>
            <a:outerShdw blurRad="762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269CC485-6CBE-5238-043C-EB69789E519B}"/>
              </a:ext>
            </a:extLst>
          </p:cNvPr>
          <p:cNvPicPr>
            <a:picLocks noChangeAspect="1"/>
          </p:cNvPicPr>
          <p:nvPr/>
        </p:nvPicPr>
        <p:blipFill rotWithShape="1">
          <a:blip r:embed="rId3"/>
          <a:srcRect t="15731" b="5597"/>
          <a:stretch/>
        </p:blipFill>
        <p:spPr>
          <a:xfrm>
            <a:off x="1143983" y="643467"/>
            <a:ext cx="9904034" cy="5571066"/>
          </a:xfrm>
          <a:prstGeom prst="rect">
            <a:avLst/>
          </a:prstGeom>
        </p:spPr>
      </p:pic>
    </p:spTree>
    <p:extLst>
      <p:ext uri="{BB962C8B-B14F-4D97-AF65-F5344CB8AC3E}">
        <p14:creationId xmlns:p14="http://schemas.microsoft.com/office/powerpoint/2010/main" val="3417374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5" name="Picture 4" descr="A picture containing text, outdoor, water, watercraft">
            <a:extLst>
              <a:ext uri="{FF2B5EF4-FFF2-40B4-BE49-F238E27FC236}">
                <a16:creationId xmlns:a16="http://schemas.microsoft.com/office/drawing/2014/main" id="{6C90A49A-4F5D-C177-0D95-E37055038063}"/>
              </a:ext>
            </a:extLst>
          </p:cNvPr>
          <p:cNvPicPr>
            <a:picLocks noChangeAspect="1"/>
          </p:cNvPicPr>
          <p:nvPr/>
        </p:nvPicPr>
        <p:blipFill rotWithShape="1">
          <a:blip r:embed="rId3">
            <a:extLst>
              <a:ext uri="{28A0092B-C50C-407E-A947-70E740481C1C}">
                <a14:useLocalDpi xmlns:a14="http://schemas.microsoft.com/office/drawing/2010/main" val="0"/>
              </a:ext>
            </a:extLst>
          </a:blip>
          <a:srcRect t="14940" b="10060"/>
          <a:stretch/>
        </p:blipFill>
        <p:spPr>
          <a:xfrm>
            <a:off x="20" y="10"/>
            <a:ext cx="12191980" cy="6857990"/>
          </a:xfrm>
          <a:prstGeom prst="rect">
            <a:avLst/>
          </a:prstGeom>
        </p:spPr>
      </p:pic>
      <p:sp>
        <p:nvSpPr>
          <p:cNvPr id="6" name="TextBox 5">
            <a:extLst>
              <a:ext uri="{FF2B5EF4-FFF2-40B4-BE49-F238E27FC236}">
                <a16:creationId xmlns:a16="http://schemas.microsoft.com/office/drawing/2014/main" id="{C999CD44-F38E-C38B-EA83-1DD9956E04C3}"/>
              </a:ext>
            </a:extLst>
          </p:cNvPr>
          <p:cNvSpPr txBox="1"/>
          <p:nvPr/>
        </p:nvSpPr>
        <p:spPr>
          <a:xfrm>
            <a:off x="0" y="6211659"/>
            <a:ext cx="5405120" cy="646331"/>
          </a:xfrm>
          <a:prstGeom prst="rect">
            <a:avLst/>
          </a:prstGeom>
          <a:noFill/>
        </p:spPr>
        <p:txBody>
          <a:bodyPr wrap="square" rtlCol="0">
            <a:spAutoFit/>
          </a:bodyPr>
          <a:lstStyle/>
          <a:p>
            <a:r>
              <a:rPr lang="en-GB" dirty="0"/>
              <a:t>Images of how the black point tunnel might have looked during its prime by Calvin Gooding (2014)</a:t>
            </a:r>
          </a:p>
        </p:txBody>
      </p:sp>
    </p:spTree>
    <p:extLst>
      <p:ext uri="{BB962C8B-B14F-4D97-AF65-F5344CB8AC3E}">
        <p14:creationId xmlns:p14="http://schemas.microsoft.com/office/powerpoint/2010/main" val="31395507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3" name="Picture 2" descr="A person standing next to barrels">
            <a:extLst>
              <a:ext uri="{FF2B5EF4-FFF2-40B4-BE49-F238E27FC236}">
                <a16:creationId xmlns:a16="http://schemas.microsoft.com/office/drawing/2014/main" id="{809A419B-B05C-A7D5-20E2-9D681A902EB4}"/>
              </a:ext>
            </a:extLst>
          </p:cNvPr>
          <p:cNvPicPr>
            <a:picLocks noChangeAspect="1"/>
          </p:cNvPicPr>
          <p:nvPr/>
        </p:nvPicPr>
        <p:blipFill rotWithShape="1">
          <a:blip r:embed="rId3">
            <a:extLst>
              <a:ext uri="{28A0092B-C50C-407E-A947-70E740481C1C}">
                <a14:useLocalDpi xmlns:a14="http://schemas.microsoft.com/office/drawing/2010/main" val="0"/>
              </a:ext>
            </a:extLst>
          </a:blip>
          <a:srcRect t="7486" b="17514"/>
          <a:stretch/>
        </p:blipFill>
        <p:spPr>
          <a:xfrm>
            <a:off x="-40640" y="0"/>
            <a:ext cx="12191980" cy="6857990"/>
          </a:xfrm>
          <a:prstGeom prst="rect">
            <a:avLst/>
          </a:prstGeom>
        </p:spPr>
      </p:pic>
      <p:sp>
        <p:nvSpPr>
          <p:cNvPr id="4" name="TextBox 3">
            <a:extLst>
              <a:ext uri="{FF2B5EF4-FFF2-40B4-BE49-F238E27FC236}">
                <a16:creationId xmlns:a16="http://schemas.microsoft.com/office/drawing/2014/main" id="{F3A230F5-C69C-B908-861E-9786E37C2EE4}"/>
              </a:ext>
            </a:extLst>
          </p:cNvPr>
          <p:cNvSpPr txBox="1"/>
          <p:nvPr/>
        </p:nvSpPr>
        <p:spPr>
          <a:xfrm>
            <a:off x="-40640" y="6211659"/>
            <a:ext cx="6908800" cy="646331"/>
          </a:xfrm>
          <a:prstGeom prst="rect">
            <a:avLst/>
          </a:prstGeom>
          <a:noFill/>
        </p:spPr>
        <p:txBody>
          <a:bodyPr wrap="square" rtlCol="0">
            <a:spAutoFit/>
          </a:bodyPr>
          <a:lstStyle/>
          <a:p>
            <a:r>
              <a:rPr lang="en-GB" dirty="0">
                <a:solidFill>
                  <a:schemeClr val="bg2"/>
                </a:solidFill>
              </a:rPr>
              <a:t>Images of how the black point tunnel might have looked during its prime by Calvin Gooding (2014)</a:t>
            </a:r>
          </a:p>
        </p:txBody>
      </p:sp>
    </p:spTree>
    <p:extLst>
      <p:ext uri="{BB962C8B-B14F-4D97-AF65-F5344CB8AC3E}">
        <p14:creationId xmlns:p14="http://schemas.microsoft.com/office/powerpoint/2010/main" val="36266322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3" name="Picture 2" descr="A person standing next to a boat&#10;&#10;Description automatically generated with medium confidence">
            <a:extLst>
              <a:ext uri="{FF2B5EF4-FFF2-40B4-BE49-F238E27FC236}">
                <a16:creationId xmlns:a16="http://schemas.microsoft.com/office/drawing/2014/main" id="{2A176FE8-0CBA-8F87-013B-56CE639DA093}"/>
              </a:ext>
            </a:extLst>
          </p:cNvPr>
          <p:cNvPicPr>
            <a:picLocks noChangeAspect="1"/>
          </p:cNvPicPr>
          <p:nvPr/>
        </p:nvPicPr>
        <p:blipFill rotWithShape="1">
          <a:blip r:embed="rId3">
            <a:extLst>
              <a:ext uri="{28A0092B-C50C-407E-A947-70E740481C1C}">
                <a14:useLocalDpi xmlns:a14="http://schemas.microsoft.com/office/drawing/2010/main" val="0"/>
              </a:ext>
            </a:extLst>
          </a:blip>
          <a:srcRect t="2198" b="21788"/>
          <a:stretch/>
        </p:blipFill>
        <p:spPr>
          <a:xfrm>
            <a:off x="20" y="10"/>
            <a:ext cx="12191980" cy="6857990"/>
          </a:xfrm>
          <a:prstGeom prst="rect">
            <a:avLst/>
          </a:prstGeom>
        </p:spPr>
      </p:pic>
      <p:sp>
        <p:nvSpPr>
          <p:cNvPr id="4" name="TextBox 3">
            <a:extLst>
              <a:ext uri="{FF2B5EF4-FFF2-40B4-BE49-F238E27FC236}">
                <a16:creationId xmlns:a16="http://schemas.microsoft.com/office/drawing/2014/main" id="{A3605A82-C3C0-8BA2-9C96-76F7B35BE72C}"/>
              </a:ext>
            </a:extLst>
          </p:cNvPr>
          <p:cNvSpPr txBox="1"/>
          <p:nvPr/>
        </p:nvSpPr>
        <p:spPr>
          <a:xfrm>
            <a:off x="152400" y="6211659"/>
            <a:ext cx="6375399" cy="646331"/>
          </a:xfrm>
          <a:prstGeom prst="rect">
            <a:avLst/>
          </a:prstGeom>
          <a:noFill/>
        </p:spPr>
        <p:txBody>
          <a:bodyPr wrap="square" rtlCol="0">
            <a:spAutoFit/>
          </a:bodyPr>
          <a:lstStyle/>
          <a:p>
            <a:r>
              <a:rPr lang="en-GB" dirty="0"/>
              <a:t>Images of how the black point tunnel might have looked during its prime by Calvin Gooding (2014)</a:t>
            </a:r>
          </a:p>
        </p:txBody>
      </p:sp>
    </p:spTree>
    <p:extLst>
      <p:ext uri="{BB962C8B-B14F-4D97-AF65-F5344CB8AC3E}">
        <p14:creationId xmlns:p14="http://schemas.microsoft.com/office/powerpoint/2010/main" val="251497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FBC9B-9522-878E-5B2D-F06DBA31AD8D}"/>
              </a:ext>
            </a:extLst>
          </p:cNvPr>
          <p:cNvSpPr>
            <a:spLocks noGrp="1"/>
          </p:cNvSpPr>
          <p:nvPr>
            <p:ph type="title"/>
          </p:nvPr>
        </p:nvSpPr>
        <p:spPr/>
        <p:txBody>
          <a:bodyPr/>
          <a:lstStyle/>
          <a:p>
            <a:pPr algn="ctr"/>
            <a:r>
              <a:rPr lang="en-GB" u="sng" dirty="0"/>
              <a:t>The Black Point Tunnel Today</a:t>
            </a:r>
          </a:p>
        </p:txBody>
      </p:sp>
      <p:sp>
        <p:nvSpPr>
          <p:cNvPr id="3" name="Content Placeholder 2">
            <a:extLst>
              <a:ext uri="{FF2B5EF4-FFF2-40B4-BE49-F238E27FC236}">
                <a16:creationId xmlns:a16="http://schemas.microsoft.com/office/drawing/2014/main" id="{19A655E1-2BB7-A6FC-A5EB-7D9254AD16B8}"/>
              </a:ext>
            </a:extLst>
          </p:cNvPr>
          <p:cNvSpPr>
            <a:spLocks noGrp="1"/>
          </p:cNvSpPr>
          <p:nvPr>
            <p:ph idx="1"/>
          </p:nvPr>
        </p:nvSpPr>
        <p:spPr>
          <a:xfrm>
            <a:off x="1202267" y="1617133"/>
            <a:ext cx="9367872" cy="4826000"/>
          </a:xfrm>
        </p:spPr>
        <p:txBody>
          <a:bodyPr>
            <a:normAutofit/>
          </a:bodyPr>
          <a:lstStyle/>
          <a:p>
            <a:r>
              <a:rPr lang="en-GB" sz="2800" dirty="0">
                <a:latin typeface="Times New Roman" panose="02020603050405020304" pitchFamily="18" charset="0"/>
                <a:cs typeface="Times New Roman" panose="02020603050405020304" pitchFamily="18" charset="0"/>
              </a:rPr>
              <a:t>Today, The Black Point Tunnel stands a very popular tourist attraction. It is called ‘The Black Point Tunnel and Recreational Park’, there is a small information booth that details very briefly how the tunnel was built. The area (park) leading up to the tunnel is a well kept area with toilets, benches and a playground for children. The park is opened from 8am to 6pm and a fee of EC $5.00 is charged upon entry.  </a:t>
            </a:r>
          </a:p>
        </p:txBody>
      </p:sp>
    </p:spTree>
    <p:extLst>
      <p:ext uri="{BB962C8B-B14F-4D97-AF65-F5344CB8AC3E}">
        <p14:creationId xmlns:p14="http://schemas.microsoft.com/office/powerpoint/2010/main" val="37186486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27289-3D16-BB81-184D-330092C3C12A}"/>
              </a:ext>
            </a:extLst>
          </p:cNvPr>
          <p:cNvSpPr>
            <a:spLocks noGrp="1"/>
          </p:cNvSpPr>
          <p:nvPr>
            <p:ph type="title"/>
          </p:nvPr>
        </p:nvSpPr>
        <p:spPr>
          <a:xfrm>
            <a:off x="1587342" y="198456"/>
            <a:ext cx="7958331" cy="1077229"/>
          </a:xfrm>
        </p:spPr>
        <p:txBody>
          <a:bodyPr/>
          <a:lstStyle/>
          <a:p>
            <a:pPr algn="ctr"/>
            <a:r>
              <a:rPr lang="en-GB" u="sng" dirty="0"/>
              <a:t>The Black Point Tunnel Today</a:t>
            </a:r>
          </a:p>
        </p:txBody>
      </p:sp>
      <p:pic>
        <p:nvPicPr>
          <p:cNvPr id="4" name="Content Placeholder 3">
            <a:extLst>
              <a:ext uri="{FF2B5EF4-FFF2-40B4-BE49-F238E27FC236}">
                <a16:creationId xmlns:a16="http://schemas.microsoft.com/office/drawing/2014/main" id="{971CBA13-B87A-3B0C-1715-18506306F5C0}"/>
              </a:ext>
            </a:extLst>
          </p:cNvPr>
          <p:cNvPicPr>
            <a:picLocks noGrp="1" noChangeAspect="1"/>
          </p:cNvPicPr>
          <p:nvPr>
            <p:ph idx="1"/>
          </p:nvPr>
        </p:nvPicPr>
        <p:blipFill>
          <a:blip r:embed="rId2"/>
          <a:stretch>
            <a:fillRect/>
          </a:stretch>
        </p:blipFill>
        <p:spPr>
          <a:xfrm>
            <a:off x="169333" y="990601"/>
            <a:ext cx="9973734" cy="5774266"/>
          </a:xfrm>
          <a:prstGeom prst="rect">
            <a:avLst/>
          </a:prstGeom>
        </p:spPr>
      </p:pic>
      <p:sp>
        <p:nvSpPr>
          <p:cNvPr id="5" name="TextBox 4">
            <a:extLst>
              <a:ext uri="{FF2B5EF4-FFF2-40B4-BE49-F238E27FC236}">
                <a16:creationId xmlns:a16="http://schemas.microsoft.com/office/drawing/2014/main" id="{C2F7803F-ABD2-FB64-CF61-327AD58205DB}"/>
              </a:ext>
            </a:extLst>
          </p:cNvPr>
          <p:cNvSpPr txBox="1"/>
          <p:nvPr/>
        </p:nvSpPr>
        <p:spPr>
          <a:xfrm flipH="1">
            <a:off x="1481666" y="6395534"/>
            <a:ext cx="7730067" cy="369332"/>
          </a:xfrm>
          <a:prstGeom prst="rect">
            <a:avLst/>
          </a:prstGeom>
          <a:noFill/>
        </p:spPr>
        <p:txBody>
          <a:bodyPr wrap="square" rtlCol="0">
            <a:spAutoFit/>
          </a:bodyPr>
          <a:lstStyle/>
          <a:p>
            <a:r>
              <a:rPr lang="en-GB" dirty="0"/>
              <a:t>Image of showing the inside of The Black Point Tunnel by </a:t>
            </a:r>
            <a:r>
              <a:rPr lang="en-GB" dirty="0" err="1"/>
              <a:t>Bridlal</a:t>
            </a:r>
            <a:r>
              <a:rPr lang="en-GB" dirty="0"/>
              <a:t> (2020)</a:t>
            </a:r>
          </a:p>
        </p:txBody>
      </p:sp>
    </p:spTree>
    <p:extLst>
      <p:ext uri="{BB962C8B-B14F-4D97-AF65-F5344CB8AC3E}">
        <p14:creationId xmlns:p14="http://schemas.microsoft.com/office/powerpoint/2010/main" val="6937204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731183-9C58-D8B1-FCB5-6C50BCDFC894}"/>
              </a:ext>
            </a:extLst>
          </p:cNvPr>
          <p:cNvSpPr>
            <a:spLocks noGrp="1"/>
          </p:cNvSpPr>
          <p:nvPr>
            <p:ph type="title"/>
          </p:nvPr>
        </p:nvSpPr>
        <p:spPr>
          <a:xfrm>
            <a:off x="2116834" y="0"/>
            <a:ext cx="7958331" cy="1077229"/>
          </a:xfrm>
        </p:spPr>
        <p:txBody>
          <a:bodyPr/>
          <a:lstStyle/>
          <a:p>
            <a:pPr algn="ctr"/>
            <a:r>
              <a:rPr lang="en-GB" u="sng" dirty="0"/>
              <a:t>The Black Point Tunnel Today</a:t>
            </a:r>
          </a:p>
        </p:txBody>
      </p:sp>
      <p:pic>
        <p:nvPicPr>
          <p:cNvPr id="4" name="Content Placeholder 3">
            <a:extLst>
              <a:ext uri="{FF2B5EF4-FFF2-40B4-BE49-F238E27FC236}">
                <a16:creationId xmlns:a16="http://schemas.microsoft.com/office/drawing/2014/main" id="{C1E10B5D-9580-0DDE-7BD4-0A669F087F83}"/>
              </a:ext>
            </a:extLst>
          </p:cNvPr>
          <p:cNvPicPr>
            <a:picLocks noGrp="1" noChangeAspect="1"/>
          </p:cNvPicPr>
          <p:nvPr>
            <p:ph idx="1"/>
          </p:nvPr>
        </p:nvPicPr>
        <p:blipFill>
          <a:blip r:embed="rId2"/>
          <a:stretch>
            <a:fillRect/>
          </a:stretch>
        </p:blipFill>
        <p:spPr>
          <a:xfrm>
            <a:off x="982134" y="1273175"/>
            <a:ext cx="10295466" cy="5584825"/>
          </a:xfrm>
          <a:prstGeom prst="rect">
            <a:avLst/>
          </a:prstGeom>
        </p:spPr>
      </p:pic>
      <p:sp>
        <p:nvSpPr>
          <p:cNvPr id="5" name="TextBox 4">
            <a:extLst>
              <a:ext uri="{FF2B5EF4-FFF2-40B4-BE49-F238E27FC236}">
                <a16:creationId xmlns:a16="http://schemas.microsoft.com/office/drawing/2014/main" id="{812C33D2-2AD0-E695-DEA2-BE221EBF9502}"/>
              </a:ext>
            </a:extLst>
          </p:cNvPr>
          <p:cNvSpPr txBox="1"/>
          <p:nvPr/>
        </p:nvSpPr>
        <p:spPr>
          <a:xfrm flipH="1">
            <a:off x="778932" y="6488668"/>
            <a:ext cx="11054081" cy="369332"/>
          </a:xfrm>
          <a:prstGeom prst="rect">
            <a:avLst/>
          </a:prstGeom>
          <a:noFill/>
        </p:spPr>
        <p:txBody>
          <a:bodyPr wrap="square" rtlCol="0">
            <a:spAutoFit/>
          </a:bodyPr>
          <a:lstStyle/>
          <a:p>
            <a:r>
              <a:rPr lang="en-US" dirty="0"/>
              <a:t> Image of The Black Point Tunnel sourced from St. Vincent and the Grenadines Tourism Authority (2020)</a:t>
            </a:r>
            <a:endParaRPr lang="en-GB" dirty="0"/>
          </a:p>
        </p:txBody>
      </p:sp>
    </p:spTree>
    <p:extLst>
      <p:ext uri="{BB962C8B-B14F-4D97-AF65-F5344CB8AC3E}">
        <p14:creationId xmlns:p14="http://schemas.microsoft.com/office/powerpoint/2010/main" val="7167804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D677-ACF4-74C2-00F9-3223C1A42B92}"/>
              </a:ext>
            </a:extLst>
          </p:cNvPr>
          <p:cNvSpPr>
            <a:spLocks noGrp="1"/>
          </p:cNvSpPr>
          <p:nvPr>
            <p:ph type="title"/>
          </p:nvPr>
        </p:nvSpPr>
        <p:spPr>
          <a:xfrm>
            <a:off x="1951408" y="156123"/>
            <a:ext cx="7958331" cy="1077229"/>
          </a:xfrm>
        </p:spPr>
        <p:txBody>
          <a:bodyPr/>
          <a:lstStyle/>
          <a:p>
            <a:pPr algn="ctr"/>
            <a:r>
              <a:rPr lang="en-GB" u="sng" dirty="0"/>
              <a:t>The Black Point Tunnel Today</a:t>
            </a:r>
          </a:p>
        </p:txBody>
      </p:sp>
      <p:pic>
        <p:nvPicPr>
          <p:cNvPr id="4" name="Content Placeholder 3">
            <a:extLst>
              <a:ext uri="{FF2B5EF4-FFF2-40B4-BE49-F238E27FC236}">
                <a16:creationId xmlns:a16="http://schemas.microsoft.com/office/drawing/2014/main" id="{6D3C6E9E-3CD2-8A10-B153-815838410D81}"/>
              </a:ext>
            </a:extLst>
          </p:cNvPr>
          <p:cNvPicPr>
            <a:picLocks noGrp="1" noChangeAspect="1"/>
          </p:cNvPicPr>
          <p:nvPr>
            <p:ph idx="1"/>
          </p:nvPr>
        </p:nvPicPr>
        <p:blipFill>
          <a:blip r:embed="rId2"/>
          <a:stretch>
            <a:fillRect/>
          </a:stretch>
        </p:blipFill>
        <p:spPr>
          <a:xfrm>
            <a:off x="990599" y="922868"/>
            <a:ext cx="9321800" cy="5579533"/>
          </a:xfrm>
          <a:prstGeom prst="rect">
            <a:avLst/>
          </a:prstGeom>
        </p:spPr>
      </p:pic>
      <p:sp>
        <p:nvSpPr>
          <p:cNvPr id="5" name="TextBox 4">
            <a:extLst>
              <a:ext uri="{FF2B5EF4-FFF2-40B4-BE49-F238E27FC236}">
                <a16:creationId xmlns:a16="http://schemas.microsoft.com/office/drawing/2014/main" id="{F2CA5319-D5F6-5A5B-CF02-8324E80931C6}"/>
              </a:ext>
            </a:extLst>
          </p:cNvPr>
          <p:cNvSpPr txBox="1"/>
          <p:nvPr/>
        </p:nvSpPr>
        <p:spPr>
          <a:xfrm flipH="1">
            <a:off x="1439332" y="6488668"/>
            <a:ext cx="8873067" cy="369332"/>
          </a:xfrm>
          <a:prstGeom prst="rect">
            <a:avLst/>
          </a:prstGeom>
          <a:noFill/>
        </p:spPr>
        <p:txBody>
          <a:bodyPr wrap="square" rtlCol="0">
            <a:spAutoFit/>
          </a:bodyPr>
          <a:lstStyle/>
          <a:p>
            <a:r>
              <a:rPr lang="en-GB" dirty="0"/>
              <a:t>Image of the Black Point Tunnel’s Recreational Park sourced from </a:t>
            </a:r>
            <a:r>
              <a:rPr lang="en-GB" dirty="0" err="1"/>
              <a:t>DestiMap</a:t>
            </a:r>
            <a:r>
              <a:rPr lang="en-GB" dirty="0"/>
              <a:t> (2020)</a:t>
            </a:r>
          </a:p>
        </p:txBody>
      </p:sp>
    </p:spTree>
    <p:extLst>
      <p:ext uri="{BB962C8B-B14F-4D97-AF65-F5344CB8AC3E}">
        <p14:creationId xmlns:p14="http://schemas.microsoft.com/office/powerpoint/2010/main" val="12200750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0FC44A-0E7E-90DE-6E63-7584444F25E2}"/>
              </a:ext>
            </a:extLst>
          </p:cNvPr>
          <p:cNvSpPr>
            <a:spLocks noGrp="1"/>
          </p:cNvSpPr>
          <p:nvPr>
            <p:ph type="title"/>
          </p:nvPr>
        </p:nvSpPr>
        <p:spPr/>
        <p:txBody>
          <a:bodyPr/>
          <a:lstStyle/>
          <a:p>
            <a:pPr algn="ctr"/>
            <a:r>
              <a:rPr lang="en-GB" u="sng" dirty="0"/>
              <a:t>The Black Point Tunnel Today</a:t>
            </a:r>
          </a:p>
        </p:txBody>
      </p:sp>
      <p:sp>
        <p:nvSpPr>
          <p:cNvPr id="3" name="Content Placeholder 2">
            <a:extLst>
              <a:ext uri="{FF2B5EF4-FFF2-40B4-BE49-F238E27FC236}">
                <a16:creationId xmlns:a16="http://schemas.microsoft.com/office/drawing/2014/main" id="{213E86D9-E34A-A837-A649-6A216C40F274}"/>
              </a:ext>
            </a:extLst>
          </p:cNvPr>
          <p:cNvSpPr>
            <a:spLocks noGrp="1"/>
          </p:cNvSpPr>
          <p:nvPr>
            <p:ph idx="1"/>
          </p:nvPr>
        </p:nvSpPr>
        <p:spPr>
          <a:xfrm>
            <a:off x="1100667" y="1650999"/>
            <a:ext cx="10066866" cy="4614333"/>
          </a:xfrm>
        </p:spPr>
        <p:txBody>
          <a:bodyPr>
            <a:normAutofit/>
          </a:bodyPr>
          <a:lstStyle/>
          <a:p>
            <a:r>
              <a:rPr lang="en-GB" sz="2400" dirty="0"/>
              <a:t>Today, The Black Point Tunnel is widely known and is advertised mostly for how unique it is “being an architectural marvel for its time.” The area is praised for its beauty and being one of the many filming locations of Disney’s ‘Pirates of the Caribbean’ in SVG, a quick search through different search engines, trip advisors and even St. Vincent's local tourism site proves such. Little is documented about the sites history locally and little is taught about it in local schools either. The most repeated phrase is simply that “it was built via slave labour” THE END. Enough emphasis is not placed into how dark the history is and this trivializes the sites entire existence. </a:t>
            </a:r>
          </a:p>
        </p:txBody>
      </p:sp>
    </p:spTree>
    <p:extLst>
      <p:ext uri="{BB962C8B-B14F-4D97-AF65-F5344CB8AC3E}">
        <p14:creationId xmlns:p14="http://schemas.microsoft.com/office/powerpoint/2010/main" val="269459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9DE21-046E-92A3-20C3-62101D0543DB}"/>
              </a:ext>
            </a:extLst>
          </p:cNvPr>
          <p:cNvSpPr>
            <a:spLocks noGrp="1"/>
          </p:cNvSpPr>
          <p:nvPr>
            <p:ph type="title"/>
          </p:nvPr>
        </p:nvSpPr>
        <p:spPr>
          <a:xfrm>
            <a:off x="2209967" y="79923"/>
            <a:ext cx="7958331" cy="1077229"/>
          </a:xfrm>
        </p:spPr>
        <p:txBody>
          <a:bodyPr/>
          <a:lstStyle/>
          <a:p>
            <a:pPr algn="ctr"/>
            <a:r>
              <a:rPr lang="en-GB" u="sng" dirty="0"/>
              <a:t>The Black Point Tunnel Today</a:t>
            </a:r>
          </a:p>
        </p:txBody>
      </p:sp>
      <p:sp>
        <p:nvSpPr>
          <p:cNvPr id="3" name="Content Placeholder 2">
            <a:extLst>
              <a:ext uri="{FF2B5EF4-FFF2-40B4-BE49-F238E27FC236}">
                <a16:creationId xmlns:a16="http://schemas.microsoft.com/office/drawing/2014/main" id="{FE24986C-CEDC-F494-62CC-97A66DAC518B}"/>
              </a:ext>
            </a:extLst>
          </p:cNvPr>
          <p:cNvSpPr>
            <a:spLocks noGrp="1"/>
          </p:cNvSpPr>
          <p:nvPr>
            <p:ph idx="1"/>
          </p:nvPr>
        </p:nvSpPr>
        <p:spPr>
          <a:xfrm>
            <a:off x="1058332" y="1253537"/>
            <a:ext cx="10261600" cy="4892792"/>
          </a:xfrm>
        </p:spPr>
        <p:txBody>
          <a:bodyPr>
            <a:noAutofit/>
          </a:bodyPr>
          <a:lstStyle/>
          <a:p>
            <a:r>
              <a:rPr lang="en-GB" sz="2800" dirty="0"/>
              <a:t>While the site is regarded as a historic one, little is truly acknowledged about its history. For instance, in an interview with Mr. Calvin Gooding, the </a:t>
            </a:r>
            <a:r>
              <a:rPr lang="en-US" sz="2800" dirty="0"/>
              <a:t>Chairman of the Black Point Eco-tourism Development organization Walter Child, spoke about the sites development and how he and his committee planned on making it into something that can be enjoyed by families. He detailed how much it is appreciated for its beauty. Little is mentioned about educating persons about the historical aspects of the area. “The park has a lot of potential for relaxation, recreation, social and cultural activities as well as educational activities,” explained Child.  </a:t>
            </a:r>
            <a:endParaRPr lang="en-GB" sz="2800" dirty="0"/>
          </a:p>
        </p:txBody>
      </p:sp>
    </p:spTree>
    <p:extLst>
      <p:ext uri="{BB962C8B-B14F-4D97-AF65-F5344CB8AC3E}">
        <p14:creationId xmlns:p14="http://schemas.microsoft.com/office/powerpoint/2010/main" val="23967769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6" name="Picture 7">
            <a:extLst>
              <a:ext uri="{FF2B5EF4-FFF2-40B4-BE49-F238E27FC236}">
                <a16:creationId xmlns:a16="http://schemas.microsoft.com/office/drawing/2014/main" id="{2FA3880A-8D8F-466C-A4A1-F07BCDD3719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47" name="Picture 9">
            <a:extLst>
              <a:ext uri="{FF2B5EF4-FFF2-40B4-BE49-F238E27FC236}">
                <a16:creationId xmlns:a16="http://schemas.microsoft.com/office/drawing/2014/main" id="{3C0A64CB-20A1-4508-B568-284EB04F78E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48" name="Rectangle 11">
            <a:extLst>
              <a:ext uri="{FF2B5EF4-FFF2-40B4-BE49-F238E27FC236}">
                <a16:creationId xmlns:a16="http://schemas.microsoft.com/office/drawing/2014/main" id="{8DA14841-53A4-4935-BE65-C8373B8A6D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9" name="Rectangle 13">
            <a:extLst>
              <a:ext uri="{FF2B5EF4-FFF2-40B4-BE49-F238E27FC236}">
                <a16:creationId xmlns:a16="http://schemas.microsoft.com/office/drawing/2014/main" id="{9877C2CF-B2DD-41C8-8B5E-152673376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0" name="Rectangle 15">
            <a:extLst>
              <a:ext uri="{FF2B5EF4-FFF2-40B4-BE49-F238E27FC236}">
                <a16:creationId xmlns:a16="http://schemas.microsoft.com/office/drawing/2014/main" id="{D377EE36-E59D-4778-8F99-4B470DA4A3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1" name="Rectangle 17">
            <a:extLst>
              <a:ext uri="{FF2B5EF4-FFF2-40B4-BE49-F238E27FC236}">
                <a16:creationId xmlns:a16="http://schemas.microsoft.com/office/drawing/2014/main" id="{2586C6C5-47AF-450A-932D-880EF823E5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2" name="TextBox 19">
            <a:extLst>
              <a:ext uri="{FF2B5EF4-FFF2-40B4-BE49-F238E27FC236}">
                <a16:creationId xmlns:a16="http://schemas.microsoft.com/office/drawing/2014/main" id="{A587901A-AA64-4940-9803-F67677851150}"/>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1282" y="3262852"/>
            <a:ext cx="415636" cy="461665"/>
          </a:xfrm>
          <a:prstGeom prst="rect">
            <a:avLst/>
          </a:prstGeom>
          <a:noFill/>
        </p:spPr>
        <p:txBody>
          <a:bodyPr wrap="square" rtlCol="0">
            <a:spAutoFit/>
          </a:bodyPr>
          <a:lstStyle/>
          <a:p>
            <a:pPr algn="r">
              <a:spcAft>
                <a:spcPts val="600"/>
              </a:spcAft>
            </a:pP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 useBgFill="1">
        <p:nvSpPr>
          <p:cNvPr id="53" name="Rectangle 21">
            <a:extLst>
              <a:ext uri="{FF2B5EF4-FFF2-40B4-BE49-F238E27FC236}">
                <a16:creationId xmlns:a16="http://schemas.microsoft.com/office/drawing/2014/main" id="{147E635D-C3B4-465B-AF24-991B6BF63C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9867"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4" name="Picture 23">
            <a:extLst>
              <a:ext uri="{FF2B5EF4-FFF2-40B4-BE49-F238E27FC236}">
                <a16:creationId xmlns:a16="http://schemas.microsoft.com/office/drawing/2014/main" id="{4A0623D0-396B-499E-BBFB-C17F1BB0F2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3" name="Picture 2">
            <a:extLst>
              <a:ext uri="{FF2B5EF4-FFF2-40B4-BE49-F238E27FC236}">
                <a16:creationId xmlns:a16="http://schemas.microsoft.com/office/drawing/2014/main" id="{B6CBB26C-0A82-E82A-B1F9-9FE9DA77D76B}"/>
              </a:ext>
            </a:extLst>
          </p:cNvPr>
          <p:cNvPicPr>
            <a:picLocks noChangeAspect="1"/>
          </p:cNvPicPr>
          <p:nvPr/>
        </p:nvPicPr>
        <p:blipFill rotWithShape="1">
          <a:blip r:embed="rId4">
            <a:alphaModFix amt="35000"/>
          </a:blip>
          <a:srcRect t="11844" r="-1" b="3883"/>
          <a:stretch/>
        </p:blipFill>
        <p:spPr>
          <a:xfrm>
            <a:off x="19965" y="-2"/>
            <a:ext cx="12191695" cy="6858000"/>
          </a:xfrm>
          <a:prstGeom prst="rect">
            <a:avLst/>
          </a:prstGeom>
        </p:spPr>
      </p:pic>
      <p:pic>
        <p:nvPicPr>
          <p:cNvPr id="55" name="Picture 25">
            <a:extLst>
              <a:ext uri="{FF2B5EF4-FFF2-40B4-BE49-F238E27FC236}">
                <a16:creationId xmlns:a16="http://schemas.microsoft.com/office/drawing/2014/main" id="{21AF192C-698D-4635-9C9F-F9769A56A9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tretch>
            <a:fillRect/>
          </a:stretch>
        </p:blipFill>
        <p:spPr>
          <a:xfrm>
            <a:off x="1067" y="0"/>
            <a:ext cx="12189867" cy="6858000"/>
          </a:xfrm>
          <a:prstGeom prst="rect">
            <a:avLst/>
          </a:prstGeom>
        </p:spPr>
      </p:pic>
      <p:sp>
        <p:nvSpPr>
          <p:cNvPr id="2" name="Title 1">
            <a:extLst>
              <a:ext uri="{FF2B5EF4-FFF2-40B4-BE49-F238E27FC236}">
                <a16:creationId xmlns:a16="http://schemas.microsoft.com/office/drawing/2014/main" id="{DF2AB2AB-55C1-607E-59E0-EF7804B4A5EA}"/>
              </a:ext>
            </a:extLst>
          </p:cNvPr>
          <p:cNvSpPr>
            <a:spLocks noGrp="1"/>
          </p:cNvSpPr>
          <p:nvPr>
            <p:ph type="title"/>
          </p:nvPr>
        </p:nvSpPr>
        <p:spPr>
          <a:xfrm>
            <a:off x="2292054" y="3428998"/>
            <a:ext cx="5816024" cy="2623459"/>
          </a:xfrm>
        </p:spPr>
        <p:txBody>
          <a:bodyPr vert="horz" lIns="91440" tIns="45720" rIns="91440" bIns="45720" rtlCol="0" anchor="t">
            <a:normAutofit/>
          </a:bodyPr>
          <a:lstStyle/>
          <a:p>
            <a:r>
              <a:rPr lang="en-US" sz="6600"/>
              <a:t>THE END </a:t>
            </a:r>
          </a:p>
        </p:txBody>
      </p:sp>
      <p:sp>
        <p:nvSpPr>
          <p:cNvPr id="56" name="Rectangle 27">
            <a:extLst>
              <a:ext uri="{FF2B5EF4-FFF2-40B4-BE49-F238E27FC236}">
                <a16:creationId xmlns:a16="http://schemas.microsoft.com/office/drawing/2014/main" id="{14E56C4B-C9E0-4F01-AF43-E69279A06A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29">
            <a:extLst>
              <a:ext uri="{FF2B5EF4-FFF2-40B4-BE49-F238E27FC236}">
                <a16:creationId xmlns:a16="http://schemas.microsoft.com/office/drawing/2014/main" id="{8C654A17-56DA-4921-A42B-DE255FA66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62669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pic>
        <p:nvPicPr>
          <p:cNvPr id="101" name="Picture 10">
            <a:extLst>
              <a:ext uri="{FF2B5EF4-FFF2-40B4-BE49-F238E27FC236}">
                <a16:creationId xmlns:a16="http://schemas.microsoft.com/office/drawing/2014/main" id="{3DBBA26C-89C3-411F-9753-606A413F89A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02" name="Picture 12">
            <a:extLst>
              <a:ext uri="{FF2B5EF4-FFF2-40B4-BE49-F238E27FC236}">
                <a16:creationId xmlns:a16="http://schemas.microsoft.com/office/drawing/2014/main" id="{EEAD2215-6311-4D1C-B6B5-F57CB6BFCBC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03" name="Rectangle 14">
            <a:extLst>
              <a:ext uri="{FF2B5EF4-FFF2-40B4-BE49-F238E27FC236}">
                <a16:creationId xmlns:a16="http://schemas.microsoft.com/office/drawing/2014/main" id="{7BA5DE79-30D1-4A10-8DB9-0A6E523A97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4" name="Rectangle 16">
            <a:extLst>
              <a:ext uri="{FF2B5EF4-FFF2-40B4-BE49-F238E27FC236}">
                <a16:creationId xmlns:a16="http://schemas.microsoft.com/office/drawing/2014/main" id="{9ABD0D63-D23F-4AE7-8270-4185EF9C1C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5" name="Rectangle 18">
            <a:extLst>
              <a:ext uri="{FF2B5EF4-FFF2-40B4-BE49-F238E27FC236}">
                <a16:creationId xmlns:a16="http://schemas.microsoft.com/office/drawing/2014/main" id="{D5B0B43F-2CE7-4C6C-BABC-EE342B3282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6" name="Rectangle 20">
            <a:extLst>
              <a:ext uri="{FF2B5EF4-FFF2-40B4-BE49-F238E27FC236}">
                <a16:creationId xmlns:a16="http://schemas.microsoft.com/office/drawing/2014/main" id="{85459F07-63F9-48CF-B725-A873C4BC36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7" name="TextBox 22">
            <a:extLst>
              <a:ext uri="{FF2B5EF4-FFF2-40B4-BE49-F238E27FC236}">
                <a16:creationId xmlns:a16="http://schemas.microsoft.com/office/drawing/2014/main" id="{14B83E1E-DAC1-4851-84FF-D6FE1649DE0B}"/>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94943" y="641225"/>
            <a:ext cx="415636" cy="369332"/>
          </a:xfrm>
          <a:prstGeom prst="rect">
            <a:avLst/>
          </a:prstGeom>
          <a:noFill/>
        </p:spPr>
        <p:txBody>
          <a:bodyPr wrap="square" rtlCol="0">
            <a:spAutoFit/>
          </a:bodyPr>
          <a:lstStyle/>
          <a:p>
            <a:pPr algn="r">
              <a:spcAft>
                <a:spcPts val="600"/>
              </a:spcAft>
            </a:pP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108" name="Rectangle 24">
            <a:extLst>
              <a:ext uri="{FF2B5EF4-FFF2-40B4-BE49-F238E27FC236}">
                <a16:creationId xmlns:a16="http://schemas.microsoft.com/office/drawing/2014/main" id="{E5C12349-62E6-4BD7-9794-8785CD02DF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9" name="Picture 26">
            <a:extLst>
              <a:ext uri="{FF2B5EF4-FFF2-40B4-BE49-F238E27FC236}">
                <a16:creationId xmlns:a16="http://schemas.microsoft.com/office/drawing/2014/main" id="{DF2C9459-3C4B-453D-B2C2-AD0679BF0DC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BEBA8EAE-BF5A-486C-A8C5-ECC9F3942E4B}">
                <a14:imgProps xmlns:a14="http://schemas.microsoft.com/office/drawing/2010/main">
                  <a14:imgLayer r:embed="rId6">
                    <a14:imgEffect>
                      <a14:brightnessContrast bright="-65000"/>
                    </a14:imgEffect>
                  </a14:imgLayer>
                </a14:imgProps>
              </a:ex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a:ln>
            <a:noFill/>
          </a:ln>
        </p:spPr>
      </p:pic>
      <p:pic>
        <p:nvPicPr>
          <p:cNvPr id="110" name="Picture 28">
            <a:extLst>
              <a:ext uri="{FF2B5EF4-FFF2-40B4-BE49-F238E27FC236}">
                <a16:creationId xmlns:a16="http://schemas.microsoft.com/office/drawing/2014/main" id="{4DB48376-A646-4B75-9776-453930C415D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11" name="Rectangle 30">
            <a:extLst>
              <a:ext uri="{FF2B5EF4-FFF2-40B4-BE49-F238E27FC236}">
                <a16:creationId xmlns:a16="http://schemas.microsoft.com/office/drawing/2014/main" id="{92806DFD-E192-42CC-B190-3C4C95B8FF4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959910" cy="6858001"/>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2" name="Right Triangle 32">
            <a:extLst>
              <a:ext uri="{FF2B5EF4-FFF2-40B4-BE49-F238E27FC236}">
                <a16:creationId xmlns:a16="http://schemas.microsoft.com/office/drawing/2014/main" id="{761FE168-5946-42F5-93BC-ED1F218474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1034540" y="812732"/>
            <a:ext cx="239869" cy="239869"/>
          </a:xfrm>
          <a:prstGeom prst="r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3" name="TextBox 5">
            <a:extLst>
              <a:ext uri="{FF2B5EF4-FFF2-40B4-BE49-F238E27FC236}">
                <a16:creationId xmlns:a16="http://schemas.microsoft.com/office/drawing/2014/main" id="{0582A78E-866F-D770-A367-76AB9A16A930}"/>
              </a:ext>
            </a:extLst>
          </p:cNvPr>
          <p:cNvSpPr txBox="1"/>
          <p:nvPr/>
        </p:nvSpPr>
        <p:spPr>
          <a:xfrm>
            <a:off x="1048066" y="186267"/>
            <a:ext cx="8948991" cy="6409265"/>
          </a:xfrm>
          <a:prstGeom prst="rect">
            <a:avLst/>
          </a:prstGeom>
        </p:spPr>
        <p:txBody>
          <a:bodyPr vert="horz" lIns="91440" tIns="45720" rIns="91440" bIns="45720" rtlCol="0" anchor="ctr">
            <a:noAutofit/>
          </a:bodyPr>
          <a:lstStyle/>
          <a:p>
            <a:pPr algn="ctr" defTabSz="914400">
              <a:lnSpc>
                <a:spcPct val="110000"/>
              </a:lnSpc>
              <a:spcAft>
                <a:spcPts val="600"/>
              </a:spcAft>
              <a:buClr>
                <a:schemeClr val="accent6"/>
              </a:buClr>
              <a:buSzPct val="90000"/>
            </a:pPr>
            <a:r>
              <a:rPr lang="en-US" sz="1400" b="1" dirty="0">
                <a:solidFill>
                  <a:schemeClr val="bg1"/>
                </a:solidFill>
                <a:highlight>
                  <a:srgbClr val="C0C0C0"/>
                </a:highlight>
              </a:rPr>
              <a:t>Reference list</a:t>
            </a:r>
          </a:p>
          <a:p>
            <a:pPr defTabSz="914400">
              <a:lnSpc>
                <a:spcPct val="110000"/>
              </a:lnSpc>
              <a:spcAft>
                <a:spcPts val="600"/>
              </a:spcAft>
              <a:buClr>
                <a:schemeClr val="accent6"/>
              </a:buClr>
              <a:buSzPct val="90000"/>
              <a:buFont typeface="Wingdings" panose="05000000000000000000" pitchFamily="2" charset="2"/>
              <a:buChar char="§"/>
            </a:pPr>
            <a:r>
              <a:rPr lang="en-US" sz="1400" dirty="0"/>
              <a:t>Ali, J. (2009) </a:t>
            </a:r>
            <a:r>
              <a:rPr lang="en-US" sz="1400" i="1" dirty="0"/>
              <a:t>Breadfruit: superfood of St Vincent</a:t>
            </a:r>
            <a:r>
              <a:rPr lang="en-US" sz="1400" dirty="0"/>
              <a:t>, </a:t>
            </a:r>
            <a:r>
              <a:rPr lang="en-US" sz="1400" i="1" dirty="0"/>
              <a:t>Caribbean Beat Magazine</a:t>
            </a:r>
            <a:r>
              <a:rPr lang="en-US" sz="1400" dirty="0"/>
              <a:t>. Available at: https://www.caribbean-beat.com/issue-96/superfood-st-vincent#axzz7vI6psQVY (Accessed: 7 March 2023).  </a:t>
            </a:r>
          </a:p>
          <a:p>
            <a:pPr defTabSz="914400">
              <a:lnSpc>
                <a:spcPct val="110000"/>
              </a:lnSpc>
              <a:spcAft>
                <a:spcPts val="600"/>
              </a:spcAft>
              <a:buClr>
                <a:schemeClr val="accent6"/>
              </a:buClr>
              <a:buSzPct val="90000"/>
              <a:buFont typeface="Wingdings" panose="05000000000000000000" pitchFamily="2" charset="2"/>
              <a:buChar char="§"/>
            </a:pPr>
            <a:r>
              <a:rPr lang="en-US" sz="1400" i="1" dirty="0"/>
              <a:t>Black Point</a:t>
            </a:r>
            <a:r>
              <a:rPr lang="en-US" sz="1400" dirty="0"/>
              <a:t> (2014) </a:t>
            </a:r>
            <a:r>
              <a:rPr lang="en-US" sz="1400" i="1" dirty="0"/>
              <a:t>www.georgetownsvgrevisited.co.uk</a:t>
            </a:r>
            <a:r>
              <a:rPr lang="en-US" sz="1400" dirty="0"/>
              <a:t>. Available at: https://www.georgetownsvgrevisited.co.uk/black-point.php (Accessed: 1 March 2023).</a:t>
            </a:r>
          </a:p>
          <a:p>
            <a:pPr defTabSz="914400">
              <a:lnSpc>
                <a:spcPct val="110000"/>
              </a:lnSpc>
              <a:spcAft>
                <a:spcPts val="600"/>
              </a:spcAft>
              <a:buClr>
                <a:schemeClr val="accent6"/>
              </a:buClr>
              <a:buSzPct val="90000"/>
              <a:buFont typeface="Wingdings" panose="05000000000000000000" pitchFamily="2" charset="2"/>
              <a:buChar char="§"/>
            </a:pPr>
            <a:r>
              <a:rPr lang="en-US" sz="1400" dirty="0"/>
              <a:t>CNN, A.L. (2015) </a:t>
            </a:r>
            <a:r>
              <a:rPr lang="en-US" sz="1400" i="1" dirty="0"/>
              <a:t>Why Christopher Columbus wasn’t the hero we learned about in school</a:t>
            </a:r>
            <a:r>
              <a:rPr lang="en-US" sz="1400" dirty="0"/>
              <a:t>, </a:t>
            </a:r>
            <a:r>
              <a:rPr lang="en-US" sz="1400" i="1" dirty="0"/>
              <a:t>CNN</a:t>
            </a:r>
            <a:r>
              <a:rPr lang="en-US" sz="1400" dirty="0"/>
              <a:t>. Available at: https://edition.cnn.com/2020/06/12/us/christopher-columbus-slavery-disease-trnd/index.html#:~:text=He%20enslaved%20the%20natives.</a:t>
            </a:r>
          </a:p>
          <a:p>
            <a:pPr defTabSz="914400">
              <a:lnSpc>
                <a:spcPct val="110000"/>
              </a:lnSpc>
              <a:spcAft>
                <a:spcPts val="600"/>
              </a:spcAft>
              <a:buClr>
                <a:schemeClr val="accent6"/>
              </a:buClr>
              <a:buSzPct val="90000"/>
              <a:buFont typeface="Wingdings" panose="05000000000000000000" pitchFamily="2" charset="2"/>
              <a:buChar char="§"/>
            </a:pPr>
            <a:r>
              <a:rPr lang="en-US" sz="1400" dirty="0"/>
              <a:t>Das Gupta, K. (2015) </a:t>
            </a:r>
            <a:r>
              <a:rPr lang="en-US" sz="1400" i="1" dirty="0"/>
              <a:t>Sweet cruelty</a:t>
            </a:r>
            <a:r>
              <a:rPr lang="en-US" sz="1400" dirty="0"/>
              <a:t>, </a:t>
            </a:r>
            <a:r>
              <a:rPr lang="en-US" sz="1400" i="1" dirty="0"/>
              <a:t>www.downtoearth.org.in</a:t>
            </a:r>
            <a:r>
              <a:rPr lang="en-US" sz="1400" dirty="0"/>
              <a:t>. Available at: https://www.downtoearth.org.in/coverage/sweet-cruelty-48588.</a:t>
            </a:r>
          </a:p>
          <a:p>
            <a:pPr defTabSz="914400">
              <a:lnSpc>
                <a:spcPct val="110000"/>
              </a:lnSpc>
              <a:spcAft>
                <a:spcPts val="600"/>
              </a:spcAft>
              <a:buClr>
                <a:schemeClr val="accent6"/>
              </a:buClr>
              <a:buSzPct val="90000"/>
              <a:buFont typeface="Wingdings" panose="05000000000000000000" pitchFamily="2" charset="2"/>
              <a:buChar char="§"/>
            </a:pPr>
            <a:r>
              <a:rPr lang="en-US" sz="1400" i="1" dirty="0"/>
              <a:t>National Sites of SVG</a:t>
            </a:r>
            <a:r>
              <a:rPr lang="en-US" sz="1400" dirty="0"/>
              <a:t> (2011) </a:t>
            </a:r>
            <a:r>
              <a:rPr lang="en-US" sz="1400" i="1" dirty="0"/>
              <a:t>tourism.gov.vc</a:t>
            </a:r>
            <a:r>
              <a:rPr lang="en-US" sz="1400" dirty="0"/>
              <a:t>. Available at: http://tourism.gov.vc/tourism/index.php/national-sites-of-svg (Accessed: 8 March 2023).</a:t>
            </a:r>
          </a:p>
          <a:p>
            <a:pPr defTabSz="914400">
              <a:lnSpc>
                <a:spcPct val="110000"/>
              </a:lnSpc>
              <a:spcAft>
                <a:spcPts val="600"/>
              </a:spcAft>
              <a:buClr>
                <a:schemeClr val="accent6"/>
              </a:buClr>
              <a:buSzPct val="90000"/>
              <a:buFont typeface="Wingdings" panose="05000000000000000000" pitchFamily="2" charset="2"/>
              <a:buChar char="§"/>
            </a:pPr>
            <a:r>
              <a:rPr lang="en-US" sz="1400" i="1" dirty="0"/>
              <a:t>Saint Vincent and the Grenadines - History | Britannica</a:t>
            </a:r>
            <a:r>
              <a:rPr lang="en-US" sz="1400" dirty="0"/>
              <a:t> (2012) </a:t>
            </a:r>
            <a:r>
              <a:rPr lang="en-US" sz="1400" i="1" dirty="0"/>
              <a:t>www.britannica.com</a:t>
            </a:r>
            <a:r>
              <a:rPr lang="en-US" sz="1400" dirty="0"/>
              <a:t>. Available at: https://www.britannica.com/place/Saint-Vincent-and-the-Grenadines/History.</a:t>
            </a:r>
          </a:p>
          <a:p>
            <a:pPr defTabSz="914400">
              <a:lnSpc>
                <a:spcPct val="110000"/>
              </a:lnSpc>
              <a:spcAft>
                <a:spcPts val="600"/>
              </a:spcAft>
              <a:buClr>
                <a:schemeClr val="accent6"/>
              </a:buClr>
              <a:buSzPct val="90000"/>
              <a:buFont typeface="Wingdings" panose="05000000000000000000" pitchFamily="2" charset="2"/>
              <a:buChar char="§"/>
            </a:pPr>
            <a:r>
              <a:rPr lang="en-US" sz="1400" i="1" dirty="0"/>
              <a:t>St Vincent and the Grenadines Maps &amp; Facts</a:t>
            </a:r>
            <a:r>
              <a:rPr lang="en-US" sz="1400" dirty="0"/>
              <a:t> (no date) </a:t>
            </a:r>
            <a:r>
              <a:rPr lang="en-US" sz="1400" i="1" dirty="0" err="1"/>
              <a:t>WorldAtlas</a:t>
            </a:r>
            <a:r>
              <a:rPr lang="en-US" sz="1400" dirty="0"/>
              <a:t>. Available at: https://www.worldatlas.com/maps/st-vincent-and-the-grenadines.</a:t>
            </a:r>
          </a:p>
          <a:p>
            <a:pPr defTabSz="914400">
              <a:lnSpc>
                <a:spcPct val="110000"/>
              </a:lnSpc>
              <a:spcAft>
                <a:spcPts val="600"/>
              </a:spcAft>
              <a:buClr>
                <a:schemeClr val="accent6"/>
              </a:buClr>
              <a:buSzPct val="90000"/>
              <a:buFont typeface="Wingdings" panose="05000000000000000000" pitchFamily="2" charset="2"/>
              <a:buChar char="§"/>
            </a:pPr>
            <a:r>
              <a:rPr lang="en-US" sz="1400" i="1" dirty="0"/>
              <a:t>The flags of SVG</a:t>
            </a:r>
            <a:r>
              <a:rPr lang="en-US" sz="1400" dirty="0"/>
              <a:t> (2014) </a:t>
            </a:r>
            <a:r>
              <a:rPr lang="en-US" sz="1400" i="1" dirty="0"/>
              <a:t>thevincentian.com</a:t>
            </a:r>
            <a:r>
              <a:rPr lang="en-US" sz="1400" dirty="0"/>
              <a:t>. Available at: https://thevincentian.com/the-flags-of-svg-p1434-155.htm (Accessed: 8 March 2023).</a:t>
            </a:r>
          </a:p>
          <a:p>
            <a:pPr defTabSz="914400">
              <a:lnSpc>
                <a:spcPct val="110000"/>
              </a:lnSpc>
              <a:spcAft>
                <a:spcPts val="600"/>
              </a:spcAft>
              <a:buClr>
                <a:schemeClr val="accent6"/>
              </a:buClr>
              <a:buSzPct val="90000"/>
              <a:buFont typeface="Wingdings" panose="05000000000000000000" pitchFamily="2" charset="2"/>
              <a:buChar char="§"/>
            </a:pPr>
            <a:r>
              <a:rPr lang="en-US" sz="1400" dirty="0" err="1"/>
              <a:t>the_muskox</a:t>
            </a:r>
            <a:r>
              <a:rPr lang="en-US" sz="1400" dirty="0"/>
              <a:t> (2021) </a:t>
            </a:r>
            <a:r>
              <a:rPr lang="en-US" sz="1400" i="1" dirty="0"/>
              <a:t>Pleistocene a’a flow on top of volcaniclastics, Black Point Tunnel, St. Vincent (geologists for scale)</a:t>
            </a:r>
            <a:r>
              <a:rPr lang="en-US" sz="1400" dirty="0"/>
              <a:t>. Available at: https://www.reddit.com/r/geology/comments/l2s5j4/pleistocene_aa_flow_on_top_of_volcaniclastics/ (Accessed: 6 March 2023).</a:t>
            </a:r>
          </a:p>
          <a:p>
            <a:pPr defTabSz="914400">
              <a:lnSpc>
                <a:spcPct val="110000"/>
              </a:lnSpc>
              <a:spcAft>
                <a:spcPts val="600"/>
              </a:spcAft>
              <a:buClr>
                <a:schemeClr val="accent6"/>
              </a:buClr>
              <a:buSzPct val="90000"/>
              <a:buFont typeface="Wingdings" panose="05000000000000000000" pitchFamily="2" charset="2"/>
              <a:buChar char="§"/>
            </a:pPr>
            <a:r>
              <a:rPr lang="en-US" sz="1400" dirty="0" err="1"/>
              <a:t>Zarem</a:t>
            </a:r>
            <a:r>
              <a:rPr lang="en-US" sz="1400" dirty="0"/>
              <a:t>, J. (2016) </a:t>
            </a:r>
            <a:r>
              <a:rPr lang="en-US" sz="1400" i="1" dirty="0"/>
              <a:t>Black Point Tunnel</a:t>
            </a:r>
            <a:r>
              <a:rPr lang="en-US" sz="1400" dirty="0"/>
              <a:t>, </a:t>
            </a:r>
            <a:r>
              <a:rPr lang="en-US" sz="1400" i="1" dirty="0"/>
              <a:t>AFAR Media</a:t>
            </a:r>
            <a:r>
              <a:rPr lang="en-US" sz="1400" dirty="0"/>
              <a:t>. Available at: https://www.afar.com/places/black-point-heritage-and-recreational-park-byera (Accessed: 9 March 2023).</a:t>
            </a:r>
          </a:p>
        </p:txBody>
      </p:sp>
    </p:spTree>
    <p:extLst>
      <p:ext uri="{BB962C8B-B14F-4D97-AF65-F5344CB8AC3E}">
        <p14:creationId xmlns:p14="http://schemas.microsoft.com/office/powerpoint/2010/main" val="345042964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TM16401375[[fn=Madison]]</Template>
  <TotalTime>19211</TotalTime>
  <Words>1943</Words>
  <Application>Microsoft Office PowerPoint</Application>
  <PresentationFormat>Widescreen</PresentationFormat>
  <Paragraphs>66</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MS Shell Dlg 2</vt:lpstr>
      <vt:lpstr>Times New Roman</vt:lpstr>
      <vt:lpstr>Wingdings</vt:lpstr>
      <vt:lpstr>Wingdings 3</vt:lpstr>
      <vt:lpstr>Madison</vt:lpstr>
      <vt:lpstr>.</vt:lpstr>
      <vt:lpstr>The Dark History and Heritage Behind the Black Point Tunnel (Jasper Rock Tunnel) SVG that Drives Tourism </vt:lpstr>
      <vt:lpstr>WHERE IS THE BLACK POINT TUNNEL LOCATED?</vt:lpstr>
      <vt:lpstr>Where is the Black Point Tunnel located?</vt:lpstr>
      <vt:lpstr>Where is the Black Point Tunnel located?</vt:lpstr>
      <vt:lpstr>PowerPoint Presentation</vt:lpstr>
      <vt:lpstr>Interesting DARK HERITAGE fact about St.Vincent and the Grenadines </vt:lpstr>
      <vt:lpstr>Where in St.Vincent is the Black Point Tunnel Located?</vt:lpstr>
      <vt:lpstr>DARK HERITAGE FACTS ABOUT BYREA AND THE BLACK POINT TUNNEL</vt:lpstr>
      <vt:lpstr>PowerPoint Presentation</vt:lpstr>
      <vt:lpstr>The Dark Heritage (History) of The Black Point Tunnel</vt:lpstr>
      <vt:lpstr>Dark Heritage (History) of The Black Point Tunnel </vt:lpstr>
      <vt:lpstr>Dark Heritage (History) of The Black Point Tunnel </vt:lpstr>
      <vt:lpstr>Dark Heritage (History) of The Black Point Tunnel </vt:lpstr>
      <vt:lpstr>PowerPoint Presentation</vt:lpstr>
      <vt:lpstr>PowerPoint Presentation</vt:lpstr>
      <vt:lpstr>PowerPoint Presentation</vt:lpstr>
      <vt:lpstr>PowerPoint Presentation</vt:lpstr>
      <vt:lpstr>PowerPoint Presentation</vt:lpstr>
      <vt:lpstr>The Black Point Tunnel Today</vt:lpstr>
      <vt:lpstr>The Black Point Tunnel Today</vt:lpstr>
      <vt:lpstr>The Black Point Tunnel Today</vt:lpstr>
      <vt:lpstr>The Black Point Tunnel Today</vt:lpstr>
      <vt:lpstr>The Black Point Tunnel Today</vt:lpstr>
      <vt:lpstr>The Black Point Tunnel Today</vt:lpstr>
      <vt:lpstr>THE END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Lourie John</dc:creator>
  <cp:lastModifiedBy>Lourie John</cp:lastModifiedBy>
  <cp:revision>6</cp:revision>
  <dcterms:created xsi:type="dcterms:W3CDTF">2023-03-01T14:27:07Z</dcterms:created>
  <dcterms:modified xsi:type="dcterms:W3CDTF">2023-03-19T00:46:00Z</dcterms:modified>
</cp:coreProperties>
</file>