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40"/>
  </p:notesMasterIdLst>
  <p:sldIdLst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0" autoAdjust="0"/>
    <p:restoredTop sz="94600"/>
  </p:normalViewPr>
  <p:slideViewPr>
    <p:cSldViewPr>
      <p:cViewPr varScale="1">
        <p:scale>
          <a:sx n="101" d="100"/>
          <a:sy n="101" d="100"/>
        </p:scale>
        <p:origin x="49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BF2FFD7-17C2-4FF0-9026-1D6876E47C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309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2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9DD2AF4-993C-4551-9E1F-146856E3723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1C8C7-19E8-44CA-AB0F-962B2CBE1DA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7932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AF1A7-2B62-4C7E-9A79-334038A2BB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8366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8D8F0-2DD2-440B-9742-200239ED9E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2245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996D0-4C6D-4DC4-959D-844CC7D35CD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188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680AE-4189-4D8C-84E7-128E70C7350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0784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1301E-DBE0-4BB3-A37A-3965134908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5883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1D3B0-5DB0-4FB6-8B62-3E25BB3D12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7358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781F8-37E4-4E6B-9408-842C50F50E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430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AD12CF-1769-49E4-9DB2-5EEE9BEDCD6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3896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B8C1D-FC03-4D02-A1CF-D804B81CBA5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2388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CF714-700B-41CC-A657-710B9B9B66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933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BDBEB06-7FF0-4B84-AA2C-56018A11738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2DA44F-FE3F-4C7C-A393-3815CE9B48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604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9219E-1301-4E51-AF8F-789B59C83C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0502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0F6FB-3A8F-4029-B8E2-02699E5F31E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076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00C27-7F84-4543-A7E2-38924F8611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37466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1AE58-760C-4789-93E9-3832AB51FBC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92637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F8BD4-02F3-4080-BD54-DA0DE664B52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6522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426CC-C075-465F-BDF8-81071DD2090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33433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DD878-E11C-49C1-AEB3-F9CDF8B0BA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857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3CD19-CDD9-44DF-A556-877D6DF70EE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57939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6AD5A-A6BB-451F-A328-15F5D0ED968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720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ags" Target="../tags/tag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4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AA1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5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AA1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94CFA9-1AA0-4AF7-B55A-D939E87B9DB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2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AA1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AA1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9C5254-9908-4C4A-81A3-72AD71BCDD7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Health Psychology in the Hospital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Dr Stuart Jones</a:t>
            </a:r>
          </a:p>
        </p:txBody>
      </p:sp>
    </p:spTree>
    <p:extLst>
      <p:ext uri="{BB962C8B-B14F-4D97-AF65-F5344CB8AC3E}">
        <p14:creationId xmlns:p14="http://schemas.microsoft.com/office/powerpoint/2010/main" val="703187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Aims of the Session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99"/>
                </a:solidFill>
              </a:rPr>
              <a:t>To discuss the experience of hospitalisation.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99"/>
                </a:solidFill>
              </a:rPr>
              <a:t>Discuss studies exploring good and bad hospital behaviour and its impact on health care.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99"/>
                </a:solidFill>
              </a:rPr>
              <a:t>To explore children’s reaction to hospitalisation</a:t>
            </a:r>
            <a:r>
              <a:rPr lang="en-GB" altLang="en-US" dirty="0"/>
              <a:t>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31934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To explore coping with mortality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To explore Patient/Staff communication related to Hospitalisation. 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To explore Medical Decision Making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To explore Job related stress of Hospital staff. </a:t>
            </a:r>
          </a:p>
          <a:p>
            <a:pPr eaLnBrk="1" hangingPunct="1"/>
            <a:endParaRPr lang="en-GB" altLang="en-US" sz="2800" dirty="0"/>
          </a:p>
          <a:p>
            <a:pPr eaLnBrk="1" hangingPunct="1"/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74570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Experience of Hospitalisation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Stressful experience.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Onset of symptoms not treatable at home, or by the need for specialist investigations and treatments.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Threat to health.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Uncertainty of Treatments.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Being away from home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Loss of Control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Privacy</a:t>
            </a:r>
            <a:r>
              <a:rPr lang="en-GB" alt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46255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Reactions to Hospitalisation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Reactions are complex.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Process of Socialisation.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Adopt the role of the patient.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Expectations to be co-operative, pleasant and quiet.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The turn much of their responsibilities to others.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Perceive that physicians expect co-operation (Bennett 2003). </a:t>
            </a:r>
          </a:p>
        </p:txBody>
      </p:sp>
    </p:spTree>
    <p:extLst>
      <p:ext uri="{BB962C8B-B14F-4D97-AF65-F5344CB8AC3E}">
        <p14:creationId xmlns:p14="http://schemas.microsoft.com/office/powerpoint/2010/main" val="184605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Reaction to Hospitalisations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A key goal of many patients is to conform to these “norms”. 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Bennett (2003) – About 25 percent fall into good patient category. 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Majority fit into the “Average” patient = expressing some minor complaints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Bad Patients – Complainers. </a:t>
            </a:r>
          </a:p>
          <a:p>
            <a:pPr lvl="2" eaLnBrk="1" hangingPunct="1"/>
            <a:r>
              <a:rPr lang="en-GB" altLang="en-US" sz="2000" dirty="0">
                <a:solidFill>
                  <a:srgbClr val="FFFF00"/>
                </a:solidFill>
              </a:rPr>
              <a:t>Those who were not seriously ill provoke highest level of anger among staff. </a:t>
            </a:r>
          </a:p>
        </p:txBody>
      </p:sp>
    </p:spTree>
    <p:extLst>
      <p:ext uri="{BB962C8B-B14F-4D97-AF65-F5344CB8AC3E}">
        <p14:creationId xmlns:p14="http://schemas.microsoft.com/office/powerpoint/2010/main" val="3368954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Bennett (2003)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Behaviour has significant implications for care given to patients.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Negative labels may result in condescension towards or avoidance.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Inappropriate medication and discharge. </a:t>
            </a:r>
          </a:p>
        </p:txBody>
      </p:sp>
    </p:spTree>
    <p:extLst>
      <p:ext uri="{BB962C8B-B14F-4D97-AF65-F5344CB8AC3E}">
        <p14:creationId xmlns:p14="http://schemas.microsoft.com/office/powerpoint/2010/main" val="4002639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Bennett (2003).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Both “Good” and “Bad” behaviour might hide adverse psychological reactions to the environment.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Good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Learned Helplessness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Depression.  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Adherence issues?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Bad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Information seeking and complaints.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Anxiety and concerns. 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Lead to problems. </a:t>
            </a:r>
          </a:p>
        </p:txBody>
      </p:sp>
    </p:spTree>
    <p:extLst>
      <p:ext uri="{BB962C8B-B14F-4D97-AF65-F5344CB8AC3E}">
        <p14:creationId xmlns:p14="http://schemas.microsoft.com/office/powerpoint/2010/main" val="3533624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What about Children?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There are many fears for Children going to Hospital.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Separation experiences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Lack of understanding. </a:t>
            </a:r>
          </a:p>
        </p:txBody>
      </p:sp>
    </p:spTree>
    <p:extLst>
      <p:ext uri="{BB962C8B-B14F-4D97-AF65-F5344CB8AC3E}">
        <p14:creationId xmlns:p14="http://schemas.microsoft.com/office/powerpoint/2010/main" val="347974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FFFF00"/>
                </a:solidFill>
              </a:rPr>
              <a:t>Factors that might influence the child’s experience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Type of Ward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Architecture and Facilities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Parental contact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Previous experience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Knowledge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Child and Parent factors.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Schmidt (1997)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Emotional reactions of Children between 1 ½ and 4 ½ years.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Elective surgery.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Rooming-in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 sz="1800" dirty="0">
                <a:solidFill>
                  <a:srgbClr val="FFFF00"/>
                </a:solidFill>
              </a:rPr>
              <a:t>Only better for those under 3. </a:t>
            </a:r>
          </a:p>
        </p:txBody>
      </p:sp>
    </p:spTree>
    <p:extLst>
      <p:ext uri="{BB962C8B-B14F-4D97-AF65-F5344CB8AC3E}">
        <p14:creationId xmlns:p14="http://schemas.microsoft.com/office/powerpoint/2010/main" val="2220529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Hospitals and Children.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Admissions.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One off Admissions appear to have no long-term emotional effect at home or school.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Even if its as long as a month.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Repeated Admission – emotional and behavioural disturbance.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More remote the period of time spent in hospital – less likely for emotional disturbance.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/>
          </a:p>
          <a:p>
            <a:pPr eaLnBrk="1" hangingPunct="1">
              <a:lnSpc>
                <a:spcPct val="80000"/>
              </a:lnSpc>
            </a:pP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15558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Coping with Diagnosis.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Akin to dealing with any other threat.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Similar psychological processes as noted by Lazarus and </a:t>
            </a:r>
            <a:r>
              <a:rPr lang="en-GB" altLang="en-US" sz="2800" dirty="0" err="1">
                <a:solidFill>
                  <a:srgbClr val="FFFF00"/>
                </a:solidFill>
              </a:rPr>
              <a:t>Folkman</a:t>
            </a:r>
            <a:r>
              <a:rPr lang="en-GB" altLang="en-US" sz="2800" dirty="0">
                <a:solidFill>
                  <a:srgbClr val="FFFF00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Moos and Schaefer (1984) – Threats of a diagnosis characterised by a number of factors.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Threat to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Future plans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Pain and Unknown treatment</a:t>
            </a:r>
          </a:p>
          <a:p>
            <a:pPr lvl="1" eaLnBrk="1" hangingPunct="1">
              <a:lnSpc>
                <a:spcPct val="90000"/>
              </a:lnSpc>
            </a:pP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49004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>
                <a:solidFill>
                  <a:srgbClr val="FFFF00"/>
                </a:solidFill>
              </a:rPr>
              <a:t>Moos and Schaefer (1984)</a:t>
            </a:r>
            <a:br>
              <a:rPr lang="en-GB" altLang="en-US" sz="4000" dirty="0">
                <a:solidFill>
                  <a:srgbClr val="FFFF00"/>
                </a:solidFill>
              </a:rPr>
            </a:br>
            <a:r>
              <a:rPr lang="en-GB" altLang="en-US" sz="4000" dirty="0">
                <a:solidFill>
                  <a:srgbClr val="FFFF00"/>
                </a:solidFill>
              </a:rPr>
              <a:t>Coping strategies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Coping with pain and other symptoms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Coping with the hospital environment and treatment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Developing effective relationships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Preserving an emotional balance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Preserving a self-image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Maintaining relationship with friends and family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Preparing for an uncertain future. </a:t>
            </a:r>
          </a:p>
        </p:txBody>
      </p:sp>
    </p:spTree>
    <p:extLst>
      <p:ext uri="{BB962C8B-B14F-4D97-AF65-F5344CB8AC3E}">
        <p14:creationId xmlns:p14="http://schemas.microsoft.com/office/powerpoint/2010/main" val="3944662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Coping with Mortality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The rule of the thirds.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2/3 of Patients wish to know their prognosis.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2/3 of Doctors do not wish to tell them.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Reflects (maybe contributes) to the problems faced by patients, relatives and staff.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Bennett (2003) – Many patients are likely to already know they are dying before this formal information.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Not likely to tell Doctor  beforehand. </a:t>
            </a:r>
          </a:p>
        </p:txBody>
      </p:sp>
    </p:spTree>
    <p:extLst>
      <p:ext uri="{BB962C8B-B14F-4D97-AF65-F5344CB8AC3E}">
        <p14:creationId xmlns:p14="http://schemas.microsoft.com/office/powerpoint/2010/main" val="7719505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Coping with Mortality.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 err="1">
                <a:solidFill>
                  <a:srgbClr val="FFFF00"/>
                </a:solidFill>
              </a:rPr>
              <a:t>Kubler</a:t>
            </a:r>
            <a:r>
              <a:rPr lang="en-GB" altLang="en-US" dirty="0">
                <a:solidFill>
                  <a:srgbClr val="FFFF00"/>
                </a:solidFill>
              </a:rPr>
              <a:t>-Ross (1969) – 5 Stages of Dying.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DABDA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D = Denial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A = Anger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B = Bargaining.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D = Depression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A = Acceptance</a:t>
            </a:r>
          </a:p>
        </p:txBody>
      </p:sp>
    </p:spTree>
    <p:extLst>
      <p:ext uri="{BB962C8B-B14F-4D97-AF65-F5344CB8AC3E}">
        <p14:creationId xmlns:p14="http://schemas.microsoft.com/office/powerpoint/2010/main" val="26888088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Heaton (1999)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Terminally ill patients do move towards an acceptance of death. 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Although at the time of death – ½ Patients and 2/3 of relatives were accepting of death. 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Fluctuating thoughts. 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More anxious if considered death as probable rather than certain. </a:t>
            </a:r>
          </a:p>
        </p:txBody>
      </p:sp>
    </p:spTree>
    <p:extLst>
      <p:ext uri="{BB962C8B-B14F-4D97-AF65-F5344CB8AC3E}">
        <p14:creationId xmlns:p14="http://schemas.microsoft.com/office/powerpoint/2010/main" val="155037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Doctor/Patient Communication related to hospital.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err="1">
                <a:solidFill>
                  <a:srgbClr val="FFFF00"/>
                </a:solidFill>
              </a:rPr>
              <a:t>Chaitchik</a:t>
            </a:r>
            <a:r>
              <a:rPr lang="en-GB" altLang="en-US" dirty="0">
                <a:solidFill>
                  <a:srgbClr val="FFFF00"/>
                </a:solidFill>
              </a:rPr>
              <a:t> et al (1992). </a:t>
            </a: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Significant percentage of oncology patients stated that had gained no new information concerning their illness or health.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Anxiety replaced by Anger. </a:t>
            </a:r>
          </a:p>
        </p:txBody>
      </p:sp>
    </p:spTree>
    <p:extLst>
      <p:ext uri="{BB962C8B-B14F-4D97-AF65-F5344CB8AC3E}">
        <p14:creationId xmlns:p14="http://schemas.microsoft.com/office/powerpoint/2010/main" val="1410037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Doctor/Patient Communication related to hospital.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 err="1">
                <a:solidFill>
                  <a:srgbClr val="FFFF00"/>
                </a:solidFill>
              </a:rPr>
              <a:t>Parle</a:t>
            </a:r>
            <a:r>
              <a:rPr lang="en-GB" altLang="en-US" sz="2800" dirty="0">
                <a:solidFill>
                  <a:srgbClr val="FFFF00"/>
                </a:solidFill>
              </a:rPr>
              <a:t> et al (1996)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Cancer Patients (600)</a:t>
            </a: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Number and Severity of unresolved concerns a strong predictor of later anxiety and depression. 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Ley (1997)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Despite such issues between ½ and ¾ of patients who want more information – DO NOT seek it. </a:t>
            </a:r>
          </a:p>
        </p:txBody>
      </p:sp>
    </p:spTree>
    <p:extLst>
      <p:ext uri="{BB962C8B-B14F-4D97-AF65-F5344CB8AC3E}">
        <p14:creationId xmlns:p14="http://schemas.microsoft.com/office/powerpoint/2010/main" val="3704454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Doctor/Patient Communication related to hospital.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Not only the content but the way it is framed is a critical element for Doctor/Patient communication in the hospital.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E.g. McNeil (1982). </a:t>
            </a:r>
          </a:p>
          <a:p>
            <a:pPr lvl="1" eaLnBrk="1" hangingPunct="1"/>
            <a:r>
              <a:rPr lang="en-GB" altLang="en-US" dirty="0">
                <a:solidFill>
                  <a:srgbClr val="FFFF00"/>
                </a:solidFill>
              </a:rPr>
              <a:t>Hypothetical Lung Cancer Treatment. </a:t>
            </a:r>
          </a:p>
          <a:p>
            <a:pPr lvl="2" eaLnBrk="1" hangingPunct="1"/>
            <a:r>
              <a:rPr lang="en-GB" altLang="en-US" dirty="0">
                <a:solidFill>
                  <a:srgbClr val="FFFF00"/>
                </a:solidFill>
              </a:rPr>
              <a:t>Students more likely to chose surgery outcome if told of the probability of survival rather than dying. </a:t>
            </a:r>
          </a:p>
        </p:txBody>
      </p:sp>
    </p:spTree>
    <p:extLst>
      <p:ext uri="{BB962C8B-B14F-4D97-AF65-F5344CB8AC3E}">
        <p14:creationId xmlns:p14="http://schemas.microsoft.com/office/powerpoint/2010/main" val="14826297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Similarly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err="1">
                <a:solidFill>
                  <a:srgbClr val="FFFF00"/>
                </a:solidFill>
              </a:rPr>
              <a:t>Marteau</a:t>
            </a:r>
            <a:r>
              <a:rPr lang="en-GB" altLang="en-US" dirty="0">
                <a:solidFill>
                  <a:srgbClr val="FFFF00"/>
                </a:solidFill>
              </a:rPr>
              <a:t> (1989)</a:t>
            </a:r>
          </a:p>
          <a:p>
            <a:pPr lvl="1" eaLnBrk="1" hangingPunct="1"/>
            <a:r>
              <a:rPr lang="en-GB" altLang="en-US" dirty="0">
                <a:solidFill>
                  <a:srgbClr val="FFFF00"/>
                </a:solidFill>
              </a:rPr>
              <a:t>Medical students and their advice on surgery</a:t>
            </a:r>
          </a:p>
          <a:p>
            <a:pPr lvl="1" eaLnBrk="1" hangingPunct="1"/>
            <a:r>
              <a:rPr lang="en-GB" altLang="en-US" dirty="0">
                <a:solidFill>
                  <a:srgbClr val="FFFF00"/>
                </a:solidFill>
              </a:rPr>
              <a:t>More likely to recommend surgery if the information on outcome was framed in terms of survival. </a:t>
            </a:r>
          </a:p>
          <a:p>
            <a:pPr lvl="1" eaLnBrk="1" hangingPunct="1"/>
            <a:endParaRPr lang="en-GB" altLang="en-US" dirty="0">
              <a:solidFill>
                <a:srgbClr val="FFFF00"/>
              </a:solidFill>
            </a:endParaRPr>
          </a:p>
          <a:p>
            <a:pPr lvl="1" eaLnBrk="1" hangingPunct="1"/>
            <a:r>
              <a:rPr lang="en-GB" altLang="en-US" dirty="0">
                <a:solidFill>
                  <a:srgbClr val="FFFF00"/>
                </a:solidFill>
              </a:rPr>
              <a:t>Medical biases influences Communication. </a:t>
            </a:r>
          </a:p>
          <a:p>
            <a:pPr lvl="2" eaLnBrk="1" hangingPunct="1"/>
            <a:r>
              <a:rPr lang="en-GB" altLang="en-US" dirty="0">
                <a:solidFill>
                  <a:srgbClr val="FFFF00"/>
                </a:solidFill>
              </a:rPr>
              <a:t>Continual Smokers. </a:t>
            </a:r>
          </a:p>
          <a:p>
            <a:pPr lvl="2" eaLnBrk="1" hangingPunct="1"/>
            <a:r>
              <a:rPr lang="en-GB" altLang="en-US" dirty="0">
                <a:solidFill>
                  <a:srgbClr val="FFFF00"/>
                </a:solidFill>
              </a:rPr>
              <a:t>Bennett (2003) – Female Nurses and Pain Killers. </a:t>
            </a:r>
          </a:p>
        </p:txBody>
      </p:sp>
    </p:spTree>
    <p:extLst>
      <p:ext uri="{BB962C8B-B14F-4D97-AF65-F5344CB8AC3E}">
        <p14:creationId xmlns:p14="http://schemas.microsoft.com/office/powerpoint/2010/main" val="31728019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Patient / Doctor Communication in the Hospital.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Perceptions of Severity.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Patients – Place considerable emphasis on pain, particularly relating to everyday tasks.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Practitioners – More concerned with underlying illness and severity. </a:t>
            </a:r>
          </a:p>
        </p:txBody>
      </p:sp>
    </p:spTree>
    <p:extLst>
      <p:ext uri="{BB962C8B-B14F-4D97-AF65-F5344CB8AC3E}">
        <p14:creationId xmlns:p14="http://schemas.microsoft.com/office/powerpoint/2010/main" val="2443310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>
                <a:solidFill>
                  <a:srgbClr val="FFFF00"/>
                </a:solidFill>
              </a:rPr>
              <a:t>Adherence among health professionals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Its not only patients who do not adhere to required behaviours.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Ley (1988) – 50% of practitioners provide the required information about the use of antibiotics.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Bennett (2003) – Between 12-76% fail to prescribe antibiotics correctly. </a:t>
            </a:r>
          </a:p>
        </p:txBody>
      </p:sp>
    </p:spTree>
    <p:extLst>
      <p:ext uri="{BB962C8B-B14F-4D97-AF65-F5344CB8AC3E}">
        <p14:creationId xmlns:p14="http://schemas.microsoft.com/office/powerpoint/2010/main" val="7578107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>
                <a:solidFill>
                  <a:srgbClr val="FFFF00"/>
                </a:solidFill>
              </a:rPr>
              <a:t>Adherence among health professionals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Non-Adherent to behaviours relevant to their own safety.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 err="1">
                <a:solidFill>
                  <a:srgbClr val="FFFF00"/>
                </a:solidFill>
              </a:rPr>
              <a:t>Elford</a:t>
            </a:r>
            <a:r>
              <a:rPr lang="en-GB" altLang="en-US" dirty="0">
                <a:solidFill>
                  <a:srgbClr val="FFFF00"/>
                </a:solidFill>
              </a:rPr>
              <a:t> and Cockcroft (1991) – Majority of Medical Students did not comply with hospital regulations against the transmission of HIV.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Lack of Knowledge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Perceptions of Cost over Benefits. </a:t>
            </a:r>
          </a:p>
        </p:txBody>
      </p:sp>
    </p:spTree>
    <p:extLst>
      <p:ext uri="{BB962C8B-B14F-4D97-AF65-F5344CB8AC3E}">
        <p14:creationId xmlns:p14="http://schemas.microsoft.com/office/powerpoint/2010/main" val="33679737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err="1">
                <a:solidFill>
                  <a:srgbClr val="FFFF00"/>
                </a:solidFill>
              </a:rPr>
              <a:t>Valanis</a:t>
            </a:r>
            <a:r>
              <a:rPr lang="en-GB" altLang="en-US" dirty="0">
                <a:solidFill>
                  <a:srgbClr val="FFFF00"/>
                </a:solidFill>
              </a:rPr>
              <a:t> et al (1991)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GB" altLang="en-US" sz="2400" dirty="0">
                <a:solidFill>
                  <a:srgbClr val="FFFF00"/>
                </a:solidFill>
              </a:rPr>
              <a:t>Few workers used protective garments when handling chemotherapy drugs</a:t>
            </a:r>
          </a:p>
          <a:p>
            <a:pPr eaLnBrk="1" hangingPunct="1"/>
            <a:endParaRPr lang="en-GB" altLang="en-US" sz="24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400" dirty="0">
                <a:solidFill>
                  <a:srgbClr val="FFFF00"/>
                </a:solidFill>
              </a:rPr>
              <a:t>Despite being Hospital Policy</a:t>
            </a:r>
          </a:p>
          <a:p>
            <a:pPr eaLnBrk="1" hangingPunct="1"/>
            <a:endParaRPr lang="en-GB" altLang="en-US" sz="24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400" dirty="0">
                <a:solidFill>
                  <a:srgbClr val="FFFF00"/>
                </a:solidFill>
              </a:rPr>
              <a:t>Why? Did not believe it was carrying a personal risk</a:t>
            </a:r>
          </a:p>
        </p:txBody>
      </p:sp>
      <p:pic>
        <p:nvPicPr>
          <p:cNvPr id="29700" name="Picture 6" descr="4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95925" y="1600200"/>
            <a:ext cx="234315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966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Subjective Norms?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Hierarchical Power?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E.g. Nurses deferring to Doctor’s decisions. </a:t>
            </a:r>
          </a:p>
        </p:txBody>
      </p:sp>
    </p:spTree>
    <p:extLst>
      <p:ext uri="{BB962C8B-B14F-4D97-AF65-F5344CB8AC3E}">
        <p14:creationId xmlns:p14="http://schemas.microsoft.com/office/powerpoint/2010/main" val="1547351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Medical Decision Making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Schwartz and Griffin (1986)</a:t>
            </a:r>
          </a:p>
          <a:p>
            <a:pPr eaLnBrk="1" hangingPunct="1"/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sz="2800" dirty="0">
                <a:solidFill>
                  <a:srgbClr val="FFFF00"/>
                </a:solidFill>
              </a:rPr>
              <a:t>Doctors show substantial disagreement over the interpretation of tests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X-Rays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ECG’s. </a:t>
            </a:r>
          </a:p>
          <a:p>
            <a:pPr lvl="1" eaLnBrk="1" hangingPunct="1"/>
            <a:endParaRPr lang="en-GB" altLang="en-US" sz="2400" dirty="0">
              <a:solidFill>
                <a:srgbClr val="FFFF00"/>
              </a:solidFill>
            </a:endParaRP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Study asked pathologists to examine tissue sample on two occasions </a:t>
            </a:r>
          </a:p>
          <a:p>
            <a:pPr lvl="2" eaLnBrk="1" hangingPunct="1"/>
            <a:r>
              <a:rPr lang="en-GB" altLang="en-US" sz="2000" dirty="0">
                <a:solidFill>
                  <a:srgbClr val="FFFF00"/>
                </a:solidFill>
              </a:rPr>
              <a:t>Differed across 28% of judgements</a:t>
            </a:r>
          </a:p>
        </p:txBody>
      </p:sp>
    </p:spTree>
    <p:extLst>
      <p:ext uri="{BB962C8B-B14F-4D97-AF65-F5344CB8AC3E}">
        <p14:creationId xmlns:p14="http://schemas.microsoft.com/office/powerpoint/2010/main" val="539558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Baldwin (1945)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3 panels of physicians.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389 schoolboys were screened.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Panel 1 = 45% recommend to have a tonsillectomy.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Panel 2 saw remaining 215 boys – a further 46% should have the tonsillectomy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Panel 3 saw remaining boys – a further 44% should have the tonsillectomy</a:t>
            </a:r>
          </a:p>
        </p:txBody>
      </p:sp>
    </p:spTree>
    <p:extLst>
      <p:ext uri="{BB962C8B-B14F-4D97-AF65-F5344CB8AC3E}">
        <p14:creationId xmlns:p14="http://schemas.microsoft.com/office/powerpoint/2010/main" val="29705469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Task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Such statistics about disagreements/errors in judgments are alarming.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Why factors do you think influence disagreements/misdiagnosis or wrong treatment. </a:t>
            </a:r>
          </a:p>
        </p:txBody>
      </p:sp>
    </p:spTree>
    <p:extLst>
      <p:ext uri="{BB962C8B-B14F-4D97-AF65-F5344CB8AC3E}">
        <p14:creationId xmlns:p14="http://schemas.microsoft.com/office/powerpoint/2010/main" val="33494799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99792" y="620688"/>
            <a:ext cx="6326187" cy="4525963"/>
          </a:xfrm>
        </p:spPr>
        <p:txBody>
          <a:bodyPr/>
          <a:lstStyle/>
          <a:p>
            <a:pPr eaLnBrk="1" hangingPunct="1"/>
            <a:r>
              <a:rPr lang="en-GB" altLang="en-US" sz="2800" dirty="0" err="1">
                <a:solidFill>
                  <a:srgbClr val="FFFF00"/>
                </a:solidFill>
              </a:rPr>
              <a:t>Tversky</a:t>
            </a:r>
            <a:r>
              <a:rPr lang="en-GB" altLang="en-US" sz="2800" dirty="0">
                <a:solidFill>
                  <a:srgbClr val="FFFF00"/>
                </a:solidFill>
              </a:rPr>
              <a:t> and </a:t>
            </a:r>
            <a:r>
              <a:rPr lang="en-GB" altLang="en-US" sz="2800" dirty="0" err="1">
                <a:solidFill>
                  <a:srgbClr val="FFFF00"/>
                </a:solidFill>
              </a:rPr>
              <a:t>Kahneman</a:t>
            </a:r>
            <a:r>
              <a:rPr lang="en-GB" altLang="en-US" sz="2800" dirty="0">
                <a:solidFill>
                  <a:srgbClr val="FFFF00"/>
                </a:solidFill>
              </a:rPr>
              <a:t> (1981)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As human information capacity is limited – under pressure errors can be made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Do not do systemic strategies. </a:t>
            </a:r>
          </a:p>
          <a:p>
            <a:pPr lvl="2" eaLnBrk="1" hangingPunct="1"/>
            <a:r>
              <a:rPr lang="en-GB" altLang="en-US" sz="2000" dirty="0">
                <a:solidFill>
                  <a:srgbClr val="FFFF00"/>
                </a:solidFill>
              </a:rPr>
              <a:t>Rules of Thumb….. Bias and Error can be made</a:t>
            </a:r>
          </a:p>
          <a:p>
            <a:pPr eaLnBrk="1" hangingPunct="1"/>
            <a:r>
              <a:rPr lang="en-GB" altLang="en-US" sz="2800" dirty="0" err="1">
                <a:solidFill>
                  <a:srgbClr val="FFFF00"/>
                </a:solidFill>
              </a:rPr>
              <a:t>Meehl</a:t>
            </a:r>
            <a:r>
              <a:rPr lang="en-GB" altLang="en-US" sz="2800" dirty="0">
                <a:solidFill>
                  <a:srgbClr val="FFFF00"/>
                </a:solidFill>
              </a:rPr>
              <a:t> (1954)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Compared accuracy of intuitive, heuristically driven judgments with those made up of a statistical formula. </a:t>
            </a:r>
          </a:p>
          <a:p>
            <a:pPr lvl="2" eaLnBrk="1" hangingPunct="1"/>
            <a:r>
              <a:rPr lang="en-GB" altLang="en-US" sz="2000" dirty="0">
                <a:solidFill>
                  <a:srgbClr val="FFFF00"/>
                </a:solidFill>
              </a:rPr>
              <a:t>Statistical relationship between predictors and disease</a:t>
            </a:r>
          </a:p>
          <a:p>
            <a:pPr lvl="3" eaLnBrk="1" hangingPunct="1"/>
            <a:r>
              <a:rPr lang="en-GB" altLang="en-US" sz="1800" dirty="0">
                <a:solidFill>
                  <a:srgbClr val="FFFF00"/>
                </a:solidFill>
              </a:rPr>
              <a:t>Statistical algorithm more accurate</a:t>
            </a:r>
          </a:p>
          <a:p>
            <a:pPr lvl="3" eaLnBrk="1" hangingPunct="1"/>
            <a:r>
              <a:rPr lang="en-GB" altLang="en-US" sz="1800" dirty="0">
                <a:solidFill>
                  <a:srgbClr val="FFFF00"/>
                </a:solidFill>
              </a:rPr>
              <a:t>Major changes in diagnosis</a:t>
            </a:r>
          </a:p>
        </p:txBody>
      </p:sp>
    </p:spTree>
    <p:extLst>
      <p:ext uri="{BB962C8B-B14F-4D97-AF65-F5344CB8AC3E}">
        <p14:creationId xmlns:p14="http://schemas.microsoft.com/office/powerpoint/2010/main" val="18922430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Biasness in Judgement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Emotional involvement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Death of a Patient with symptoms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Frequency the Doctor has encountered a particular pattern of clusters.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Knowledge from colleagues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Pay off of various diagnosis.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E.g. Appendicitis in Children especially</a:t>
            </a:r>
          </a:p>
        </p:txBody>
      </p:sp>
    </p:spTree>
    <p:extLst>
      <p:ext uri="{BB962C8B-B14F-4D97-AF65-F5344CB8AC3E}">
        <p14:creationId xmlns:p14="http://schemas.microsoft.com/office/powerpoint/2010/main" val="4712684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274638"/>
            <a:ext cx="8192591" cy="1143000"/>
          </a:xfrm>
        </p:spPr>
        <p:txBody>
          <a:bodyPr/>
          <a:lstStyle/>
          <a:p>
            <a:pPr eaLnBrk="1" hangingPunct="1"/>
            <a:r>
              <a:rPr lang="en-GB" altLang="en-US" sz="4000" dirty="0">
                <a:solidFill>
                  <a:srgbClr val="FFFF00"/>
                </a:solidFill>
              </a:rPr>
              <a:t>What about the influence of Mood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99792" y="1412776"/>
            <a:ext cx="6326187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 err="1">
                <a:solidFill>
                  <a:srgbClr val="FFFF00"/>
                </a:solidFill>
              </a:rPr>
              <a:t>Isen</a:t>
            </a:r>
            <a:r>
              <a:rPr lang="en-GB" altLang="en-US" sz="2800" dirty="0">
                <a:solidFill>
                  <a:srgbClr val="FFFF00"/>
                </a:solidFill>
              </a:rPr>
              <a:t> et al (1991)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Attempted to study the impact of Mood.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Medical students – manipulated mood.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Some were told they had done well in the medical task.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Then asked which patients was suffering from hypothetical lung cancer.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Positive affect group = less time to make a decision and less focused.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dirty="0">
                <a:solidFill>
                  <a:srgbClr val="FFFF00"/>
                </a:solidFill>
              </a:rPr>
              <a:t>Emotional distress and medical errors (Houston and </a:t>
            </a:r>
            <a:r>
              <a:rPr lang="en-GB" altLang="en-US" sz="2000" dirty="0" err="1">
                <a:solidFill>
                  <a:srgbClr val="FFFF00"/>
                </a:solidFill>
              </a:rPr>
              <a:t>Allt</a:t>
            </a:r>
            <a:r>
              <a:rPr lang="en-GB" altLang="en-US" sz="2000" dirty="0">
                <a:solidFill>
                  <a:srgbClr val="FFFF00"/>
                </a:solidFill>
              </a:rPr>
              <a:t>, 1997). </a:t>
            </a:r>
          </a:p>
        </p:txBody>
      </p:sp>
    </p:spTree>
    <p:extLst>
      <p:ext uri="{BB962C8B-B14F-4D97-AF65-F5344CB8AC3E}">
        <p14:creationId xmlns:p14="http://schemas.microsoft.com/office/powerpoint/2010/main" val="1046933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Task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Consider the sources of stress for Medical Staff who work in Hospital. </a:t>
            </a:r>
          </a:p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How does this compare to sources of stress in non Hospital related work. </a:t>
            </a:r>
          </a:p>
        </p:txBody>
      </p:sp>
    </p:spTree>
    <p:extLst>
      <p:ext uri="{BB962C8B-B14F-4D97-AF65-F5344CB8AC3E}">
        <p14:creationId xmlns:p14="http://schemas.microsoft.com/office/powerpoint/2010/main" val="14853871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Stress and the Hospital System.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 err="1">
                <a:solidFill>
                  <a:srgbClr val="FFFF00"/>
                </a:solidFill>
              </a:rPr>
              <a:t>Borrill</a:t>
            </a:r>
            <a:r>
              <a:rPr lang="en-GB" altLang="en-US" sz="2800" dirty="0">
                <a:solidFill>
                  <a:srgbClr val="FFFF00"/>
                </a:solidFill>
              </a:rPr>
              <a:t> et al (1996)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11,000 members of staff in 19 NHS Trust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27% report significant levels of psychological disturbance. 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Only 18% in the wider national workforce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33% NHS Managers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29% Nurses</a:t>
            </a:r>
          </a:p>
          <a:p>
            <a:pPr lvl="1" eaLnBrk="1" hangingPunct="1"/>
            <a:r>
              <a:rPr lang="en-GB" altLang="en-US" sz="2400" dirty="0">
                <a:solidFill>
                  <a:srgbClr val="FFFF00"/>
                </a:solidFill>
              </a:rPr>
              <a:t>28% Doctors</a:t>
            </a:r>
          </a:p>
          <a:p>
            <a:pPr lvl="2" eaLnBrk="1" hangingPunct="1"/>
            <a:r>
              <a:rPr lang="en-GB" altLang="en-US" sz="2000" dirty="0">
                <a:solidFill>
                  <a:srgbClr val="FFFF00"/>
                </a:solidFill>
              </a:rPr>
              <a:t>Depression in Doctors =  highest in the years immediately following qualification and do decrease. </a:t>
            </a:r>
          </a:p>
        </p:txBody>
      </p:sp>
    </p:spTree>
    <p:extLst>
      <p:ext uri="{BB962C8B-B14F-4D97-AF65-F5344CB8AC3E}">
        <p14:creationId xmlns:p14="http://schemas.microsoft.com/office/powerpoint/2010/main" val="650617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Moos and Schaefer (1997) – Hospital working environment, stress and quality of patient care.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Two factors contribute to work based stress.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Nature of Health Care System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Individuals situation within it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Coping Resources</a:t>
            </a:r>
          </a:p>
        </p:txBody>
      </p:sp>
    </p:spTree>
    <p:extLst>
      <p:ext uri="{BB962C8B-B14F-4D97-AF65-F5344CB8AC3E}">
        <p14:creationId xmlns:p14="http://schemas.microsoft.com/office/powerpoint/2010/main" val="17002922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Suggested that the work climate can be organised into 3 dimensions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Relationships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Extent to which employees and supervisors are involved and supportive.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Tasks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Goal and task aspects of the work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System Maintenance.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Amount of structure, clarity and openness to change that exists with the organisation</a:t>
            </a:r>
          </a:p>
        </p:txBody>
      </p:sp>
    </p:spTree>
    <p:extLst>
      <p:ext uri="{BB962C8B-B14F-4D97-AF65-F5344CB8AC3E}">
        <p14:creationId xmlns:p14="http://schemas.microsoft.com/office/powerpoint/2010/main" val="14866207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FFFF00"/>
                </a:solidFill>
              </a:rPr>
              <a:t>Bennett (2003)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Health Care Employers vs Non Health Care Employers.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US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Less job involvement, less co-worker support,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Lacking Autonomy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Excessive Work demands, less control.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Stress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FFFF00"/>
                </a:solidFill>
              </a:rPr>
              <a:t>UK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FF00"/>
                </a:solidFill>
              </a:rPr>
              <a:t>Ward teams and Primary nurses have helped in job satisfaction. </a:t>
            </a:r>
          </a:p>
        </p:txBody>
      </p:sp>
    </p:spTree>
    <p:extLst>
      <p:ext uri="{BB962C8B-B14F-4D97-AF65-F5344CB8AC3E}">
        <p14:creationId xmlns:p14="http://schemas.microsoft.com/office/powerpoint/2010/main" val="29605817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Few studies have found health care workers to report stress as a consequence of working with severely ill or dying patients.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Firth-Cozens and Morrison (1989) – Questioned such a statement.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Research Methodology Issues.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FFFF00"/>
                </a:solidFill>
              </a:rPr>
              <a:t>Informally it would appear to be a major stressor. </a:t>
            </a:r>
          </a:p>
        </p:txBody>
      </p:sp>
    </p:spTree>
    <p:extLst>
      <p:ext uri="{BB962C8B-B14F-4D97-AF65-F5344CB8AC3E}">
        <p14:creationId xmlns:p14="http://schemas.microsoft.com/office/powerpoint/2010/main" val="74015575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med_0140_slide">
  <a:themeElements>
    <a:clrScheme name="Default Design 2">
      <a:dk1>
        <a:srgbClr val="000000"/>
      </a:dk1>
      <a:lt1>
        <a:srgbClr val="3399FF"/>
      </a:lt1>
      <a:dk2>
        <a:srgbClr val="000000"/>
      </a:dk2>
      <a:lt2>
        <a:srgbClr val="CCCCCC"/>
      </a:lt2>
      <a:accent1>
        <a:srgbClr val="3B4800"/>
      </a:accent1>
      <a:accent2>
        <a:srgbClr val="004285"/>
      </a:accent2>
      <a:accent3>
        <a:srgbClr val="ADCAFF"/>
      </a:accent3>
      <a:accent4>
        <a:srgbClr val="000000"/>
      </a:accent4>
      <a:accent5>
        <a:srgbClr val="AFB1AA"/>
      </a:accent5>
      <a:accent6>
        <a:srgbClr val="003B78"/>
      </a:accent6>
      <a:hlink>
        <a:srgbClr val="004D47"/>
      </a:hlink>
      <a:folHlink>
        <a:srgbClr val="3231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0062C0"/>
        </a:accent1>
        <a:accent2>
          <a:srgbClr val="1F5283"/>
        </a:accent2>
        <a:accent3>
          <a:srgbClr val="ADCAFF"/>
        </a:accent3>
        <a:accent4>
          <a:srgbClr val="000000"/>
        </a:accent4>
        <a:accent5>
          <a:srgbClr val="AAB7DC"/>
        </a:accent5>
        <a:accent6>
          <a:srgbClr val="1B4976"/>
        </a:accent6>
        <a:hlink>
          <a:srgbClr val="20486E"/>
        </a:hlink>
        <a:folHlink>
          <a:srgbClr val="0033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3B4800"/>
        </a:accent1>
        <a:accent2>
          <a:srgbClr val="004285"/>
        </a:accent2>
        <a:accent3>
          <a:srgbClr val="ADCAFF"/>
        </a:accent3>
        <a:accent4>
          <a:srgbClr val="000000"/>
        </a:accent4>
        <a:accent5>
          <a:srgbClr val="AFB1AA"/>
        </a:accent5>
        <a:accent6>
          <a:srgbClr val="003B78"/>
        </a:accent6>
        <a:hlink>
          <a:srgbClr val="004D47"/>
        </a:hlink>
        <a:folHlink>
          <a:srgbClr val="3231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664C00"/>
        </a:accent1>
        <a:accent2>
          <a:srgbClr val="004285"/>
        </a:accent2>
        <a:accent3>
          <a:srgbClr val="ADCAFF"/>
        </a:accent3>
        <a:accent4>
          <a:srgbClr val="000000"/>
        </a:accent4>
        <a:accent5>
          <a:srgbClr val="B8B2AA"/>
        </a:accent5>
        <a:accent6>
          <a:srgbClr val="003B78"/>
        </a:accent6>
        <a:hlink>
          <a:srgbClr val="3B4800"/>
        </a:hlink>
        <a:folHlink>
          <a:srgbClr val="612F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004285"/>
        </a:accent1>
        <a:accent2>
          <a:srgbClr val="3B4800"/>
        </a:accent2>
        <a:accent3>
          <a:srgbClr val="ADCAFF"/>
        </a:accent3>
        <a:accent4>
          <a:srgbClr val="000000"/>
        </a:accent4>
        <a:accent5>
          <a:srgbClr val="AAB0C2"/>
        </a:accent5>
        <a:accent6>
          <a:srgbClr val="354000"/>
        </a:accent6>
        <a:hlink>
          <a:srgbClr val="6B4515"/>
        </a:hlink>
        <a:folHlink>
          <a:srgbClr val="7224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0062C0"/>
        </a:accent1>
        <a:accent2>
          <a:srgbClr val="1F5283"/>
        </a:accent2>
        <a:accent3>
          <a:srgbClr val="FFFFFF"/>
        </a:accent3>
        <a:accent4>
          <a:srgbClr val="000000"/>
        </a:accent4>
        <a:accent5>
          <a:srgbClr val="AAB7DC"/>
        </a:accent5>
        <a:accent6>
          <a:srgbClr val="1B4976"/>
        </a:accent6>
        <a:hlink>
          <a:srgbClr val="20486E"/>
        </a:hlink>
        <a:folHlink>
          <a:srgbClr val="0033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3B4800"/>
        </a:accent1>
        <a:accent2>
          <a:srgbClr val="004285"/>
        </a:accent2>
        <a:accent3>
          <a:srgbClr val="FFFFFF"/>
        </a:accent3>
        <a:accent4>
          <a:srgbClr val="000000"/>
        </a:accent4>
        <a:accent5>
          <a:srgbClr val="AFB1AA"/>
        </a:accent5>
        <a:accent6>
          <a:srgbClr val="003B78"/>
        </a:accent6>
        <a:hlink>
          <a:srgbClr val="004D47"/>
        </a:hlink>
        <a:folHlink>
          <a:srgbClr val="3231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64C00"/>
        </a:accent1>
        <a:accent2>
          <a:srgbClr val="004285"/>
        </a:accent2>
        <a:accent3>
          <a:srgbClr val="FFFFFF"/>
        </a:accent3>
        <a:accent4>
          <a:srgbClr val="000000"/>
        </a:accent4>
        <a:accent5>
          <a:srgbClr val="B8B2AA"/>
        </a:accent5>
        <a:accent6>
          <a:srgbClr val="003B78"/>
        </a:accent6>
        <a:hlink>
          <a:srgbClr val="3B4800"/>
        </a:hlink>
        <a:folHlink>
          <a:srgbClr val="612F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004285"/>
        </a:accent1>
        <a:accent2>
          <a:srgbClr val="3B4800"/>
        </a:accent2>
        <a:accent3>
          <a:srgbClr val="FFFFFF"/>
        </a:accent3>
        <a:accent4>
          <a:srgbClr val="000000"/>
        </a:accent4>
        <a:accent5>
          <a:srgbClr val="AAB0C2"/>
        </a:accent5>
        <a:accent6>
          <a:srgbClr val="354000"/>
        </a:accent6>
        <a:hlink>
          <a:srgbClr val="6B4515"/>
        </a:hlink>
        <a:folHlink>
          <a:srgbClr val="72245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3399FF"/>
      </a:lt1>
      <a:dk2>
        <a:srgbClr val="000000"/>
      </a:dk2>
      <a:lt2>
        <a:srgbClr val="CCCCCC"/>
      </a:lt2>
      <a:accent1>
        <a:srgbClr val="3B4800"/>
      </a:accent1>
      <a:accent2>
        <a:srgbClr val="004285"/>
      </a:accent2>
      <a:accent3>
        <a:srgbClr val="ADCAFF"/>
      </a:accent3>
      <a:accent4>
        <a:srgbClr val="000000"/>
      </a:accent4>
      <a:accent5>
        <a:srgbClr val="AFB1AA"/>
      </a:accent5>
      <a:accent6>
        <a:srgbClr val="003B78"/>
      </a:accent6>
      <a:hlink>
        <a:srgbClr val="004D47"/>
      </a:hlink>
      <a:folHlink>
        <a:srgbClr val="323166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0062C0"/>
        </a:accent1>
        <a:accent2>
          <a:srgbClr val="1F5283"/>
        </a:accent2>
        <a:accent3>
          <a:srgbClr val="ADCAFF"/>
        </a:accent3>
        <a:accent4>
          <a:srgbClr val="000000"/>
        </a:accent4>
        <a:accent5>
          <a:srgbClr val="AAB7DC"/>
        </a:accent5>
        <a:accent6>
          <a:srgbClr val="1B4976"/>
        </a:accent6>
        <a:hlink>
          <a:srgbClr val="20486E"/>
        </a:hlink>
        <a:folHlink>
          <a:srgbClr val="0033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3B4800"/>
        </a:accent1>
        <a:accent2>
          <a:srgbClr val="004285"/>
        </a:accent2>
        <a:accent3>
          <a:srgbClr val="ADCAFF"/>
        </a:accent3>
        <a:accent4>
          <a:srgbClr val="000000"/>
        </a:accent4>
        <a:accent5>
          <a:srgbClr val="AFB1AA"/>
        </a:accent5>
        <a:accent6>
          <a:srgbClr val="003B78"/>
        </a:accent6>
        <a:hlink>
          <a:srgbClr val="004D47"/>
        </a:hlink>
        <a:folHlink>
          <a:srgbClr val="3231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664C00"/>
        </a:accent1>
        <a:accent2>
          <a:srgbClr val="004285"/>
        </a:accent2>
        <a:accent3>
          <a:srgbClr val="ADCAFF"/>
        </a:accent3>
        <a:accent4>
          <a:srgbClr val="000000"/>
        </a:accent4>
        <a:accent5>
          <a:srgbClr val="B8B2AA"/>
        </a:accent5>
        <a:accent6>
          <a:srgbClr val="003B78"/>
        </a:accent6>
        <a:hlink>
          <a:srgbClr val="3B4800"/>
        </a:hlink>
        <a:folHlink>
          <a:srgbClr val="612F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3399FF"/>
        </a:lt1>
        <a:dk2>
          <a:srgbClr val="000000"/>
        </a:dk2>
        <a:lt2>
          <a:srgbClr val="CCCCCC"/>
        </a:lt2>
        <a:accent1>
          <a:srgbClr val="004285"/>
        </a:accent1>
        <a:accent2>
          <a:srgbClr val="3B4800"/>
        </a:accent2>
        <a:accent3>
          <a:srgbClr val="ADCAFF"/>
        </a:accent3>
        <a:accent4>
          <a:srgbClr val="000000"/>
        </a:accent4>
        <a:accent5>
          <a:srgbClr val="AAB0C2"/>
        </a:accent5>
        <a:accent6>
          <a:srgbClr val="354000"/>
        </a:accent6>
        <a:hlink>
          <a:srgbClr val="6B4515"/>
        </a:hlink>
        <a:folHlink>
          <a:srgbClr val="7224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0062C0"/>
        </a:accent1>
        <a:accent2>
          <a:srgbClr val="1F5283"/>
        </a:accent2>
        <a:accent3>
          <a:srgbClr val="FFFFFF"/>
        </a:accent3>
        <a:accent4>
          <a:srgbClr val="000000"/>
        </a:accent4>
        <a:accent5>
          <a:srgbClr val="AAB7DC"/>
        </a:accent5>
        <a:accent6>
          <a:srgbClr val="1B4976"/>
        </a:accent6>
        <a:hlink>
          <a:srgbClr val="20486E"/>
        </a:hlink>
        <a:folHlink>
          <a:srgbClr val="0033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3B4800"/>
        </a:accent1>
        <a:accent2>
          <a:srgbClr val="004285"/>
        </a:accent2>
        <a:accent3>
          <a:srgbClr val="FFFFFF"/>
        </a:accent3>
        <a:accent4>
          <a:srgbClr val="000000"/>
        </a:accent4>
        <a:accent5>
          <a:srgbClr val="AFB1AA"/>
        </a:accent5>
        <a:accent6>
          <a:srgbClr val="003B78"/>
        </a:accent6>
        <a:hlink>
          <a:srgbClr val="004D47"/>
        </a:hlink>
        <a:folHlink>
          <a:srgbClr val="3231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64C00"/>
        </a:accent1>
        <a:accent2>
          <a:srgbClr val="004285"/>
        </a:accent2>
        <a:accent3>
          <a:srgbClr val="FFFFFF"/>
        </a:accent3>
        <a:accent4>
          <a:srgbClr val="000000"/>
        </a:accent4>
        <a:accent5>
          <a:srgbClr val="B8B2AA"/>
        </a:accent5>
        <a:accent6>
          <a:srgbClr val="003B78"/>
        </a:accent6>
        <a:hlink>
          <a:srgbClr val="3B4800"/>
        </a:hlink>
        <a:folHlink>
          <a:srgbClr val="612F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004285"/>
        </a:accent1>
        <a:accent2>
          <a:srgbClr val="3B4800"/>
        </a:accent2>
        <a:accent3>
          <a:srgbClr val="FFFFFF"/>
        </a:accent3>
        <a:accent4>
          <a:srgbClr val="000000"/>
        </a:accent4>
        <a:accent5>
          <a:srgbClr val="AAB0C2"/>
        </a:accent5>
        <a:accent6>
          <a:srgbClr val="354000"/>
        </a:accent6>
        <a:hlink>
          <a:srgbClr val="6B4515"/>
        </a:hlink>
        <a:folHlink>
          <a:srgbClr val="72245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med_0140_slide</Template>
  <TotalTime>28</TotalTime>
  <Words>1605</Words>
  <Application>Microsoft Office PowerPoint</Application>
  <PresentationFormat>On-screen Show (4:3)</PresentationFormat>
  <Paragraphs>272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Arial</vt:lpstr>
      <vt:lpstr>med_0140_slide</vt:lpstr>
      <vt:lpstr>1_Default Design</vt:lpstr>
      <vt:lpstr>Health Psychology in the Hospital</vt:lpstr>
      <vt:lpstr>Aims of the Session</vt:lpstr>
      <vt:lpstr>PowerPoint Presentation</vt:lpstr>
      <vt:lpstr>Experience of Hospitalisation</vt:lpstr>
      <vt:lpstr>Reactions to Hospitalisation</vt:lpstr>
      <vt:lpstr>Reaction to Hospitalisations</vt:lpstr>
      <vt:lpstr>Bennett (2003)</vt:lpstr>
      <vt:lpstr>Bennett (2003). </vt:lpstr>
      <vt:lpstr>What about Children?</vt:lpstr>
      <vt:lpstr>Factors that might influence the child’s experience</vt:lpstr>
      <vt:lpstr>Hospitals and Children. </vt:lpstr>
      <vt:lpstr>Coping with Diagnosis. </vt:lpstr>
      <vt:lpstr>Moos and Schaefer (1984) Coping strategies</vt:lpstr>
      <vt:lpstr>Coping with Mortality</vt:lpstr>
      <vt:lpstr>Coping with Mortality. </vt:lpstr>
      <vt:lpstr>Heaton (1999)</vt:lpstr>
      <vt:lpstr>Doctor/Patient Communication related to hospital. </vt:lpstr>
      <vt:lpstr>Doctor/Patient Communication related to hospital.</vt:lpstr>
      <vt:lpstr>Doctor/Patient Communication related to hospital.</vt:lpstr>
      <vt:lpstr>Similarly</vt:lpstr>
      <vt:lpstr>Patient / Doctor Communication in the Hospital. </vt:lpstr>
      <vt:lpstr>Adherence among health professionals</vt:lpstr>
      <vt:lpstr>Adherence among health professionals</vt:lpstr>
      <vt:lpstr>Valanis et al (1991)</vt:lpstr>
      <vt:lpstr>PowerPoint Presentation</vt:lpstr>
      <vt:lpstr>Medical Decision Making</vt:lpstr>
      <vt:lpstr>Baldwin (1945)</vt:lpstr>
      <vt:lpstr>Task</vt:lpstr>
      <vt:lpstr>PowerPoint Presentation</vt:lpstr>
      <vt:lpstr>Biasness in Judgement</vt:lpstr>
      <vt:lpstr>What about the influence of Mood</vt:lpstr>
      <vt:lpstr>Task</vt:lpstr>
      <vt:lpstr>Stress and the Hospital System.</vt:lpstr>
      <vt:lpstr>PowerPoint Presentation</vt:lpstr>
      <vt:lpstr>PowerPoint Presentation</vt:lpstr>
      <vt:lpstr>Bennett (2003)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Stuart Jones</cp:lastModifiedBy>
  <cp:revision>3</cp:revision>
  <dcterms:created xsi:type="dcterms:W3CDTF">2015-02-20T17:09:52Z</dcterms:created>
  <dcterms:modified xsi:type="dcterms:W3CDTF">2022-03-30T20:39:42Z</dcterms:modified>
</cp:coreProperties>
</file>