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660" r:id="rId3"/>
    <p:sldMasterId id="2147483648" r:id="rId4"/>
  </p:sldMasterIdLst>
  <p:sldIdLst>
    <p:sldId id="394" r:id="rId5"/>
    <p:sldId id="393" r:id="rId6"/>
    <p:sldId id="379" r:id="rId7"/>
    <p:sldId id="381" r:id="rId8"/>
    <p:sldId id="334" r:id="rId9"/>
    <p:sldId id="292" r:id="rId10"/>
    <p:sldId id="291" r:id="rId11"/>
    <p:sldId id="290" r:id="rId12"/>
    <p:sldId id="396" r:id="rId13"/>
    <p:sldId id="391" r:id="rId14"/>
    <p:sldId id="373" r:id="rId15"/>
    <p:sldId id="397" r:id="rId16"/>
    <p:sldId id="380" r:id="rId17"/>
    <p:sldId id="261" r:id="rId18"/>
    <p:sldId id="325" r:id="rId19"/>
    <p:sldId id="331" r:id="rId20"/>
    <p:sldId id="360" r:id="rId21"/>
    <p:sldId id="313" r:id="rId22"/>
    <p:sldId id="307" r:id="rId23"/>
    <p:sldId id="302" r:id="rId24"/>
    <p:sldId id="299" r:id="rId25"/>
    <p:sldId id="321" r:id="rId26"/>
    <p:sldId id="318" r:id="rId27"/>
    <p:sldId id="343" r:id="rId28"/>
    <p:sldId id="337" r:id="rId29"/>
    <p:sldId id="342" r:id="rId30"/>
    <p:sldId id="357" r:id="rId31"/>
    <p:sldId id="358" r:id="rId32"/>
    <p:sldId id="368" r:id="rId33"/>
    <p:sldId id="36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74919"/>
    <a:srgbClr val="F76707"/>
    <a:srgbClr val="E3C2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2" d="100"/>
          <a:sy n="92" d="100"/>
        </p:scale>
        <p:origin x="18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slideMaster" Target="slideMasters/slideMaster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7846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0270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6991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17641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07592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4149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51647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1392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8834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13421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815666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68EB6-CF1C-2491-AA5D-920598ED62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412723-B1AF-7F2B-6BA6-DB378118B8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258BE23-E6D3-758D-EE84-53C55AC844B7}"/>
              </a:ext>
            </a:extLst>
          </p:cNvPr>
          <p:cNvSpPr>
            <a:spLocks noGrp="1"/>
          </p:cNvSpPr>
          <p:nvPr>
            <p:ph type="dt" sz="half" idx="10"/>
          </p:nvPr>
        </p:nvSpPr>
        <p:spPr/>
        <p:txBody>
          <a:bodyPr/>
          <a:lstStyle/>
          <a:p>
            <a:fld id="{9AEDAE31-A1EE-41F5-90D1-BC9D3A3908DF}" type="datetimeFigureOut">
              <a:rPr lang="en-GB" smtClean="0"/>
              <a:t>24/04/2023</a:t>
            </a:fld>
            <a:endParaRPr lang="en-GB"/>
          </a:p>
        </p:txBody>
      </p:sp>
      <p:sp>
        <p:nvSpPr>
          <p:cNvPr id="5" name="Footer Placeholder 4">
            <a:extLst>
              <a:ext uri="{FF2B5EF4-FFF2-40B4-BE49-F238E27FC236}">
                <a16:creationId xmlns:a16="http://schemas.microsoft.com/office/drawing/2014/main" id="{3903CCDC-2DB4-3492-1B4F-81A03FDA4A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E95171-7E92-7486-72FB-6093525DAC98}"/>
              </a:ext>
            </a:extLst>
          </p:cNvPr>
          <p:cNvSpPr>
            <a:spLocks noGrp="1"/>
          </p:cNvSpPr>
          <p:nvPr>
            <p:ph type="sldNum" sz="quarter" idx="12"/>
          </p:nvPr>
        </p:nvSpPr>
        <p:spPr/>
        <p:txBody>
          <a:bodyPr/>
          <a:lstStyle/>
          <a:p>
            <a:fld id="{B237DF71-1D23-43E4-9E67-4433E2CAD38D}" type="slidenum">
              <a:rPr lang="en-GB" smtClean="0"/>
              <a:t>‹#›</a:t>
            </a:fld>
            <a:endParaRPr lang="en-GB"/>
          </a:p>
        </p:txBody>
      </p:sp>
    </p:spTree>
    <p:extLst>
      <p:ext uri="{BB962C8B-B14F-4D97-AF65-F5344CB8AC3E}">
        <p14:creationId xmlns:p14="http://schemas.microsoft.com/office/powerpoint/2010/main" val="2568281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F8544-3797-FB4A-E7A4-E0E09E3E04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9F91E3-8F7D-9CD7-54F0-5F518A7B27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B3F5D0-0E6F-A22A-62CC-A10AF02683F1}"/>
              </a:ext>
            </a:extLst>
          </p:cNvPr>
          <p:cNvSpPr>
            <a:spLocks noGrp="1"/>
          </p:cNvSpPr>
          <p:nvPr>
            <p:ph type="dt" sz="half" idx="10"/>
          </p:nvPr>
        </p:nvSpPr>
        <p:spPr/>
        <p:txBody>
          <a:bodyPr/>
          <a:lstStyle/>
          <a:p>
            <a:fld id="{9AEDAE31-A1EE-41F5-90D1-BC9D3A3908DF}" type="datetimeFigureOut">
              <a:rPr lang="en-GB" smtClean="0"/>
              <a:t>24/04/2023</a:t>
            </a:fld>
            <a:endParaRPr lang="en-GB"/>
          </a:p>
        </p:txBody>
      </p:sp>
      <p:sp>
        <p:nvSpPr>
          <p:cNvPr id="5" name="Footer Placeholder 4">
            <a:extLst>
              <a:ext uri="{FF2B5EF4-FFF2-40B4-BE49-F238E27FC236}">
                <a16:creationId xmlns:a16="http://schemas.microsoft.com/office/drawing/2014/main" id="{EFEA775D-0257-1052-64DD-E43530F53F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620613-163C-6BCD-E531-C5FAA4F374CB}"/>
              </a:ext>
            </a:extLst>
          </p:cNvPr>
          <p:cNvSpPr>
            <a:spLocks noGrp="1"/>
          </p:cNvSpPr>
          <p:nvPr>
            <p:ph type="sldNum" sz="quarter" idx="12"/>
          </p:nvPr>
        </p:nvSpPr>
        <p:spPr/>
        <p:txBody>
          <a:bodyPr/>
          <a:lstStyle/>
          <a:p>
            <a:fld id="{B237DF71-1D23-43E4-9E67-4433E2CAD38D}" type="slidenum">
              <a:rPr lang="en-GB" smtClean="0"/>
              <a:t>‹#›</a:t>
            </a:fld>
            <a:endParaRPr lang="en-GB"/>
          </a:p>
        </p:txBody>
      </p:sp>
    </p:spTree>
    <p:extLst>
      <p:ext uri="{BB962C8B-B14F-4D97-AF65-F5344CB8AC3E}">
        <p14:creationId xmlns:p14="http://schemas.microsoft.com/office/powerpoint/2010/main" val="33555998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1337A-0F47-569C-1AF9-308E37EC76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A86653-A48F-8E4A-B104-947D7F82C7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D4AD7-A19C-AAA4-52FC-1D75A797E7DE}"/>
              </a:ext>
            </a:extLst>
          </p:cNvPr>
          <p:cNvSpPr>
            <a:spLocks noGrp="1"/>
          </p:cNvSpPr>
          <p:nvPr>
            <p:ph type="dt" sz="half" idx="10"/>
          </p:nvPr>
        </p:nvSpPr>
        <p:spPr/>
        <p:txBody>
          <a:bodyPr/>
          <a:lstStyle/>
          <a:p>
            <a:fld id="{9AEDAE31-A1EE-41F5-90D1-BC9D3A3908DF}" type="datetimeFigureOut">
              <a:rPr lang="en-GB" smtClean="0"/>
              <a:t>24/04/2023</a:t>
            </a:fld>
            <a:endParaRPr lang="en-GB"/>
          </a:p>
        </p:txBody>
      </p:sp>
      <p:sp>
        <p:nvSpPr>
          <p:cNvPr id="5" name="Footer Placeholder 4">
            <a:extLst>
              <a:ext uri="{FF2B5EF4-FFF2-40B4-BE49-F238E27FC236}">
                <a16:creationId xmlns:a16="http://schemas.microsoft.com/office/drawing/2014/main" id="{EF41B7B4-0B91-7120-B974-BF4470FC47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7654F-B128-4BC1-EBBA-53C19D57AB95}"/>
              </a:ext>
            </a:extLst>
          </p:cNvPr>
          <p:cNvSpPr>
            <a:spLocks noGrp="1"/>
          </p:cNvSpPr>
          <p:nvPr>
            <p:ph type="sldNum" sz="quarter" idx="12"/>
          </p:nvPr>
        </p:nvSpPr>
        <p:spPr/>
        <p:txBody>
          <a:bodyPr/>
          <a:lstStyle/>
          <a:p>
            <a:fld id="{B237DF71-1D23-43E4-9E67-4433E2CAD38D}" type="slidenum">
              <a:rPr lang="en-GB" smtClean="0"/>
              <a:t>‹#›</a:t>
            </a:fld>
            <a:endParaRPr lang="en-GB"/>
          </a:p>
        </p:txBody>
      </p:sp>
    </p:spTree>
    <p:extLst>
      <p:ext uri="{BB962C8B-B14F-4D97-AF65-F5344CB8AC3E}">
        <p14:creationId xmlns:p14="http://schemas.microsoft.com/office/powerpoint/2010/main" val="31288904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DD4F8-DE20-4EB5-6291-682FB23CEC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268667-7E02-38DF-3FE8-E2B7BC59E4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8EC7E9-6CDB-8D39-CF49-6EA62C3C3A0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16BF68-9C45-80A0-8C46-26B4C47220BA}"/>
              </a:ext>
            </a:extLst>
          </p:cNvPr>
          <p:cNvSpPr>
            <a:spLocks noGrp="1"/>
          </p:cNvSpPr>
          <p:nvPr>
            <p:ph type="dt" sz="half" idx="10"/>
          </p:nvPr>
        </p:nvSpPr>
        <p:spPr/>
        <p:txBody>
          <a:bodyPr/>
          <a:lstStyle/>
          <a:p>
            <a:fld id="{9AEDAE31-A1EE-41F5-90D1-BC9D3A3908DF}" type="datetimeFigureOut">
              <a:rPr lang="en-GB" smtClean="0"/>
              <a:t>24/04/2023</a:t>
            </a:fld>
            <a:endParaRPr lang="en-GB"/>
          </a:p>
        </p:txBody>
      </p:sp>
      <p:sp>
        <p:nvSpPr>
          <p:cNvPr id="6" name="Footer Placeholder 5">
            <a:extLst>
              <a:ext uri="{FF2B5EF4-FFF2-40B4-BE49-F238E27FC236}">
                <a16:creationId xmlns:a16="http://schemas.microsoft.com/office/drawing/2014/main" id="{FDC1E1C5-1992-8727-3735-0CDE453C1E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04A9D4-54DA-F08F-7906-C66C765FA8BA}"/>
              </a:ext>
            </a:extLst>
          </p:cNvPr>
          <p:cNvSpPr>
            <a:spLocks noGrp="1"/>
          </p:cNvSpPr>
          <p:nvPr>
            <p:ph type="sldNum" sz="quarter" idx="12"/>
          </p:nvPr>
        </p:nvSpPr>
        <p:spPr/>
        <p:txBody>
          <a:bodyPr/>
          <a:lstStyle/>
          <a:p>
            <a:fld id="{B237DF71-1D23-43E4-9E67-4433E2CAD38D}" type="slidenum">
              <a:rPr lang="en-GB" smtClean="0"/>
              <a:t>‹#›</a:t>
            </a:fld>
            <a:endParaRPr lang="en-GB"/>
          </a:p>
        </p:txBody>
      </p:sp>
    </p:spTree>
    <p:extLst>
      <p:ext uri="{BB962C8B-B14F-4D97-AF65-F5344CB8AC3E}">
        <p14:creationId xmlns:p14="http://schemas.microsoft.com/office/powerpoint/2010/main" val="10405496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30B4B-F39C-22A3-AD83-5B4D3D5D9C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1139D8-CD6F-0B76-0DA7-43A2B4711D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8CF04A-B47F-2F21-89F0-C0E8C6F036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BC6158-E63B-D8DC-A80D-C5D896438A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62D509-5B05-35E3-1E08-15801782646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6EC455-5011-334F-A95B-CFEDE872F30E}"/>
              </a:ext>
            </a:extLst>
          </p:cNvPr>
          <p:cNvSpPr>
            <a:spLocks noGrp="1"/>
          </p:cNvSpPr>
          <p:nvPr>
            <p:ph type="dt" sz="half" idx="10"/>
          </p:nvPr>
        </p:nvSpPr>
        <p:spPr/>
        <p:txBody>
          <a:bodyPr/>
          <a:lstStyle/>
          <a:p>
            <a:fld id="{9AEDAE31-A1EE-41F5-90D1-BC9D3A3908DF}" type="datetimeFigureOut">
              <a:rPr lang="en-GB" smtClean="0"/>
              <a:t>24/04/2023</a:t>
            </a:fld>
            <a:endParaRPr lang="en-GB"/>
          </a:p>
        </p:txBody>
      </p:sp>
      <p:sp>
        <p:nvSpPr>
          <p:cNvPr id="8" name="Footer Placeholder 7">
            <a:extLst>
              <a:ext uri="{FF2B5EF4-FFF2-40B4-BE49-F238E27FC236}">
                <a16:creationId xmlns:a16="http://schemas.microsoft.com/office/drawing/2014/main" id="{74CB708C-C1BB-8D50-EBBA-D6C9EB720D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014911-9CFC-51F4-DD09-1DE4200C05B8}"/>
              </a:ext>
            </a:extLst>
          </p:cNvPr>
          <p:cNvSpPr>
            <a:spLocks noGrp="1"/>
          </p:cNvSpPr>
          <p:nvPr>
            <p:ph type="sldNum" sz="quarter" idx="12"/>
          </p:nvPr>
        </p:nvSpPr>
        <p:spPr/>
        <p:txBody>
          <a:bodyPr/>
          <a:lstStyle/>
          <a:p>
            <a:fld id="{B237DF71-1D23-43E4-9E67-4433E2CAD38D}" type="slidenum">
              <a:rPr lang="en-GB" smtClean="0"/>
              <a:t>‹#›</a:t>
            </a:fld>
            <a:endParaRPr lang="en-GB"/>
          </a:p>
        </p:txBody>
      </p:sp>
    </p:spTree>
    <p:extLst>
      <p:ext uri="{BB962C8B-B14F-4D97-AF65-F5344CB8AC3E}">
        <p14:creationId xmlns:p14="http://schemas.microsoft.com/office/powerpoint/2010/main" val="33277604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988F8-2A82-EE3B-60CD-FCD96EB82E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5CFBA6-729A-E49B-FB06-991B7DBE734E}"/>
              </a:ext>
            </a:extLst>
          </p:cNvPr>
          <p:cNvSpPr>
            <a:spLocks noGrp="1"/>
          </p:cNvSpPr>
          <p:nvPr>
            <p:ph type="dt" sz="half" idx="10"/>
          </p:nvPr>
        </p:nvSpPr>
        <p:spPr/>
        <p:txBody>
          <a:bodyPr/>
          <a:lstStyle/>
          <a:p>
            <a:fld id="{9AEDAE31-A1EE-41F5-90D1-BC9D3A3908DF}" type="datetimeFigureOut">
              <a:rPr lang="en-GB" smtClean="0"/>
              <a:t>24/04/2023</a:t>
            </a:fld>
            <a:endParaRPr lang="en-GB"/>
          </a:p>
        </p:txBody>
      </p:sp>
      <p:sp>
        <p:nvSpPr>
          <p:cNvPr id="4" name="Footer Placeholder 3">
            <a:extLst>
              <a:ext uri="{FF2B5EF4-FFF2-40B4-BE49-F238E27FC236}">
                <a16:creationId xmlns:a16="http://schemas.microsoft.com/office/drawing/2014/main" id="{FC360639-85DE-6AC7-3EEE-10834E9B4E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608CA3-6720-CE9C-6229-34177950EA98}"/>
              </a:ext>
            </a:extLst>
          </p:cNvPr>
          <p:cNvSpPr>
            <a:spLocks noGrp="1"/>
          </p:cNvSpPr>
          <p:nvPr>
            <p:ph type="sldNum" sz="quarter" idx="12"/>
          </p:nvPr>
        </p:nvSpPr>
        <p:spPr/>
        <p:txBody>
          <a:bodyPr/>
          <a:lstStyle/>
          <a:p>
            <a:fld id="{B237DF71-1D23-43E4-9E67-4433E2CAD38D}" type="slidenum">
              <a:rPr lang="en-GB" smtClean="0"/>
              <a:t>‹#›</a:t>
            </a:fld>
            <a:endParaRPr lang="en-GB"/>
          </a:p>
        </p:txBody>
      </p:sp>
    </p:spTree>
    <p:extLst>
      <p:ext uri="{BB962C8B-B14F-4D97-AF65-F5344CB8AC3E}">
        <p14:creationId xmlns:p14="http://schemas.microsoft.com/office/powerpoint/2010/main" val="37777604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C69E7A-5408-466B-797C-65CFDDFDB08D}"/>
              </a:ext>
            </a:extLst>
          </p:cNvPr>
          <p:cNvSpPr>
            <a:spLocks noGrp="1"/>
          </p:cNvSpPr>
          <p:nvPr>
            <p:ph type="dt" sz="half" idx="10"/>
          </p:nvPr>
        </p:nvSpPr>
        <p:spPr/>
        <p:txBody>
          <a:bodyPr/>
          <a:lstStyle/>
          <a:p>
            <a:fld id="{9AEDAE31-A1EE-41F5-90D1-BC9D3A3908DF}" type="datetimeFigureOut">
              <a:rPr lang="en-GB" smtClean="0"/>
              <a:t>24/04/2023</a:t>
            </a:fld>
            <a:endParaRPr lang="en-GB"/>
          </a:p>
        </p:txBody>
      </p:sp>
      <p:sp>
        <p:nvSpPr>
          <p:cNvPr id="3" name="Footer Placeholder 2">
            <a:extLst>
              <a:ext uri="{FF2B5EF4-FFF2-40B4-BE49-F238E27FC236}">
                <a16:creationId xmlns:a16="http://schemas.microsoft.com/office/drawing/2014/main" id="{B8E1DEFF-EAD8-0C22-5B17-1EA2D63ED5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310FE0-4E65-5760-CD60-2F656C5FF40D}"/>
              </a:ext>
            </a:extLst>
          </p:cNvPr>
          <p:cNvSpPr>
            <a:spLocks noGrp="1"/>
          </p:cNvSpPr>
          <p:nvPr>
            <p:ph type="sldNum" sz="quarter" idx="12"/>
          </p:nvPr>
        </p:nvSpPr>
        <p:spPr/>
        <p:txBody>
          <a:bodyPr/>
          <a:lstStyle/>
          <a:p>
            <a:fld id="{B237DF71-1D23-43E4-9E67-4433E2CAD38D}" type="slidenum">
              <a:rPr lang="en-GB" smtClean="0"/>
              <a:t>‹#›</a:t>
            </a:fld>
            <a:endParaRPr lang="en-GB"/>
          </a:p>
        </p:txBody>
      </p:sp>
    </p:spTree>
    <p:extLst>
      <p:ext uri="{BB962C8B-B14F-4D97-AF65-F5344CB8AC3E}">
        <p14:creationId xmlns:p14="http://schemas.microsoft.com/office/powerpoint/2010/main" val="25080701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0ADD7-3EE2-6D87-198C-1DC8A3A9D7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EDC372-04D3-F47A-C8EA-F596A50ED3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0337F95-0409-75CC-0A9F-D0F9A39CB7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671A8A-B1A1-C195-6C3B-137937592BFB}"/>
              </a:ext>
            </a:extLst>
          </p:cNvPr>
          <p:cNvSpPr>
            <a:spLocks noGrp="1"/>
          </p:cNvSpPr>
          <p:nvPr>
            <p:ph type="dt" sz="half" idx="10"/>
          </p:nvPr>
        </p:nvSpPr>
        <p:spPr/>
        <p:txBody>
          <a:bodyPr/>
          <a:lstStyle/>
          <a:p>
            <a:fld id="{9AEDAE31-A1EE-41F5-90D1-BC9D3A3908DF}" type="datetimeFigureOut">
              <a:rPr lang="en-GB" smtClean="0"/>
              <a:t>24/04/2023</a:t>
            </a:fld>
            <a:endParaRPr lang="en-GB"/>
          </a:p>
        </p:txBody>
      </p:sp>
      <p:sp>
        <p:nvSpPr>
          <p:cNvPr id="6" name="Footer Placeholder 5">
            <a:extLst>
              <a:ext uri="{FF2B5EF4-FFF2-40B4-BE49-F238E27FC236}">
                <a16:creationId xmlns:a16="http://schemas.microsoft.com/office/drawing/2014/main" id="{F5B7B582-FE8E-B056-A630-29E1E136FD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D3B4C9-2DE3-0E29-255D-953D4EF55F46}"/>
              </a:ext>
            </a:extLst>
          </p:cNvPr>
          <p:cNvSpPr>
            <a:spLocks noGrp="1"/>
          </p:cNvSpPr>
          <p:nvPr>
            <p:ph type="sldNum" sz="quarter" idx="12"/>
          </p:nvPr>
        </p:nvSpPr>
        <p:spPr/>
        <p:txBody>
          <a:bodyPr/>
          <a:lstStyle/>
          <a:p>
            <a:fld id="{B237DF71-1D23-43E4-9E67-4433E2CAD38D}" type="slidenum">
              <a:rPr lang="en-GB" smtClean="0"/>
              <a:t>‹#›</a:t>
            </a:fld>
            <a:endParaRPr lang="en-GB"/>
          </a:p>
        </p:txBody>
      </p:sp>
    </p:spTree>
    <p:extLst>
      <p:ext uri="{BB962C8B-B14F-4D97-AF65-F5344CB8AC3E}">
        <p14:creationId xmlns:p14="http://schemas.microsoft.com/office/powerpoint/2010/main" val="10442197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C51C8-EEE4-ADB2-B3D5-8CA4F55BBC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60FF66-DF18-E040-D6CC-6916A4B215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153E62-ED0E-F987-9709-94716CD930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7CECBE-AFBD-A874-A51F-E920DF3DFE3E}"/>
              </a:ext>
            </a:extLst>
          </p:cNvPr>
          <p:cNvSpPr>
            <a:spLocks noGrp="1"/>
          </p:cNvSpPr>
          <p:nvPr>
            <p:ph type="dt" sz="half" idx="10"/>
          </p:nvPr>
        </p:nvSpPr>
        <p:spPr/>
        <p:txBody>
          <a:bodyPr/>
          <a:lstStyle/>
          <a:p>
            <a:fld id="{9AEDAE31-A1EE-41F5-90D1-BC9D3A3908DF}" type="datetimeFigureOut">
              <a:rPr lang="en-GB" smtClean="0"/>
              <a:t>24/04/2023</a:t>
            </a:fld>
            <a:endParaRPr lang="en-GB"/>
          </a:p>
        </p:txBody>
      </p:sp>
      <p:sp>
        <p:nvSpPr>
          <p:cNvPr id="6" name="Footer Placeholder 5">
            <a:extLst>
              <a:ext uri="{FF2B5EF4-FFF2-40B4-BE49-F238E27FC236}">
                <a16:creationId xmlns:a16="http://schemas.microsoft.com/office/drawing/2014/main" id="{5BE81B67-9AAD-6853-9ED9-E026639598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104D9F-8E56-AED7-677D-AE185D2A9776}"/>
              </a:ext>
            </a:extLst>
          </p:cNvPr>
          <p:cNvSpPr>
            <a:spLocks noGrp="1"/>
          </p:cNvSpPr>
          <p:nvPr>
            <p:ph type="sldNum" sz="quarter" idx="12"/>
          </p:nvPr>
        </p:nvSpPr>
        <p:spPr/>
        <p:txBody>
          <a:bodyPr/>
          <a:lstStyle/>
          <a:p>
            <a:fld id="{B237DF71-1D23-43E4-9E67-4433E2CAD38D}" type="slidenum">
              <a:rPr lang="en-GB" smtClean="0"/>
              <a:t>‹#›</a:t>
            </a:fld>
            <a:endParaRPr lang="en-GB"/>
          </a:p>
        </p:txBody>
      </p:sp>
    </p:spTree>
    <p:extLst>
      <p:ext uri="{BB962C8B-B14F-4D97-AF65-F5344CB8AC3E}">
        <p14:creationId xmlns:p14="http://schemas.microsoft.com/office/powerpoint/2010/main" val="17865344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6AF92-4327-4DA9-81EE-D69E9E6247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EE54FB-11F6-03FF-0744-DE4E6D0831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140160-B2DF-71E0-7A66-5B4AD580786A}"/>
              </a:ext>
            </a:extLst>
          </p:cNvPr>
          <p:cNvSpPr>
            <a:spLocks noGrp="1"/>
          </p:cNvSpPr>
          <p:nvPr>
            <p:ph type="dt" sz="half" idx="10"/>
          </p:nvPr>
        </p:nvSpPr>
        <p:spPr/>
        <p:txBody>
          <a:bodyPr/>
          <a:lstStyle/>
          <a:p>
            <a:fld id="{9AEDAE31-A1EE-41F5-90D1-BC9D3A3908DF}" type="datetimeFigureOut">
              <a:rPr lang="en-GB" smtClean="0"/>
              <a:t>24/04/2023</a:t>
            </a:fld>
            <a:endParaRPr lang="en-GB"/>
          </a:p>
        </p:txBody>
      </p:sp>
      <p:sp>
        <p:nvSpPr>
          <p:cNvPr id="5" name="Footer Placeholder 4">
            <a:extLst>
              <a:ext uri="{FF2B5EF4-FFF2-40B4-BE49-F238E27FC236}">
                <a16:creationId xmlns:a16="http://schemas.microsoft.com/office/drawing/2014/main" id="{0936F99E-84C1-F51D-E8FE-FFE77D5DE5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499F35-BC47-4236-B322-01F869EB3DA5}"/>
              </a:ext>
            </a:extLst>
          </p:cNvPr>
          <p:cNvSpPr>
            <a:spLocks noGrp="1"/>
          </p:cNvSpPr>
          <p:nvPr>
            <p:ph type="sldNum" sz="quarter" idx="12"/>
          </p:nvPr>
        </p:nvSpPr>
        <p:spPr/>
        <p:txBody>
          <a:bodyPr/>
          <a:lstStyle/>
          <a:p>
            <a:fld id="{B237DF71-1D23-43E4-9E67-4433E2CAD38D}" type="slidenum">
              <a:rPr lang="en-GB" smtClean="0"/>
              <a:t>‹#›</a:t>
            </a:fld>
            <a:endParaRPr lang="en-GB"/>
          </a:p>
        </p:txBody>
      </p:sp>
    </p:spTree>
    <p:extLst>
      <p:ext uri="{BB962C8B-B14F-4D97-AF65-F5344CB8AC3E}">
        <p14:creationId xmlns:p14="http://schemas.microsoft.com/office/powerpoint/2010/main" val="22292656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76A75D-2F76-EBB3-7BE1-72DBF23C0A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E024C1-B998-F8A5-5EEF-A158910A19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3DD11D-B9EA-4EA2-4977-421E953E8BCF}"/>
              </a:ext>
            </a:extLst>
          </p:cNvPr>
          <p:cNvSpPr>
            <a:spLocks noGrp="1"/>
          </p:cNvSpPr>
          <p:nvPr>
            <p:ph type="dt" sz="half" idx="10"/>
          </p:nvPr>
        </p:nvSpPr>
        <p:spPr/>
        <p:txBody>
          <a:bodyPr/>
          <a:lstStyle/>
          <a:p>
            <a:fld id="{9AEDAE31-A1EE-41F5-90D1-BC9D3A3908DF}" type="datetimeFigureOut">
              <a:rPr lang="en-GB" smtClean="0"/>
              <a:t>24/04/2023</a:t>
            </a:fld>
            <a:endParaRPr lang="en-GB"/>
          </a:p>
        </p:txBody>
      </p:sp>
      <p:sp>
        <p:nvSpPr>
          <p:cNvPr id="5" name="Footer Placeholder 4">
            <a:extLst>
              <a:ext uri="{FF2B5EF4-FFF2-40B4-BE49-F238E27FC236}">
                <a16:creationId xmlns:a16="http://schemas.microsoft.com/office/drawing/2014/main" id="{6249AC53-3186-9195-C5D5-2882951613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4624CF-E012-E8B9-4210-2DEC14B1663C}"/>
              </a:ext>
            </a:extLst>
          </p:cNvPr>
          <p:cNvSpPr>
            <a:spLocks noGrp="1"/>
          </p:cNvSpPr>
          <p:nvPr>
            <p:ph type="sldNum" sz="quarter" idx="12"/>
          </p:nvPr>
        </p:nvSpPr>
        <p:spPr/>
        <p:txBody>
          <a:bodyPr/>
          <a:lstStyle/>
          <a:p>
            <a:fld id="{B237DF71-1D23-43E4-9E67-4433E2CAD38D}" type="slidenum">
              <a:rPr lang="en-GB" smtClean="0"/>
              <a:t>‹#›</a:t>
            </a:fld>
            <a:endParaRPr lang="en-GB"/>
          </a:p>
        </p:txBody>
      </p:sp>
    </p:spTree>
    <p:extLst>
      <p:ext uri="{BB962C8B-B14F-4D97-AF65-F5344CB8AC3E}">
        <p14:creationId xmlns:p14="http://schemas.microsoft.com/office/powerpoint/2010/main" val="35200382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descr="Map of World"/>
          <p:cNvSpPr>
            <a:spLocks noEditPoints="1"/>
          </p:cNvSpPr>
          <p:nvPr/>
        </p:nvSpPr>
        <p:spPr bwMode="gray">
          <a:xfrm>
            <a:off x="-4764" y="285750"/>
            <a:ext cx="12193588"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sz="1800">
              <a:solidFill>
                <a:schemeClr val="lt1"/>
              </a:solidFill>
            </a:endParaRPr>
          </a:p>
        </p:txBody>
      </p:sp>
      <p:sp>
        <p:nvSpPr>
          <p:cNvPr id="2" name="Title 1"/>
          <p:cNvSpPr>
            <a:spLocks noGrp="1"/>
          </p:cNvSpPr>
          <p:nvPr>
            <p:ph type="ctrTitle"/>
          </p:nvPr>
        </p:nvSpPr>
        <p:spPr>
          <a:xfrm>
            <a:off x="1217930" y="1828800"/>
            <a:ext cx="9756141"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931" y="5029200"/>
            <a:ext cx="7850644"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1043690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EDF33987-6305-4E2A-BF18-EF013ECE927B}" type="datetimeFigureOut">
              <a:rPr lang="en-US"/>
              <a:t>4/24/2023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51142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931" y="3429001"/>
            <a:ext cx="9756141"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466" y="685802"/>
            <a:ext cx="7855109"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EDF33987-6305-4E2A-BF18-EF013ECE927B}" type="datetimeFigureOut">
              <a:rPr lang="en-US"/>
              <a:t>4/24/2023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15117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60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411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EDF33987-6305-4E2A-BF18-EF013ECE927B}" type="datetimeFigureOut">
              <a:rPr lang="en-US"/>
              <a:t>4/24/2023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770615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931"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17931"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3685"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3685"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a:t>Add a footer</a:t>
            </a:r>
            <a:endParaRPr/>
          </a:p>
        </p:txBody>
      </p:sp>
      <p:sp>
        <p:nvSpPr>
          <p:cNvPr id="7" name="Date Placeholder 6"/>
          <p:cNvSpPr>
            <a:spLocks noGrp="1"/>
          </p:cNvSpPr>
          <p:nvPr>
            <p:ph type="dt" sz="half" idx="10"/>
          </p:nvPr>
        </p:nvSpPr>
        <p:spPr/>
        <p:txBody>
          <a:bodyPr/>
          <a:lstStyle/>
          <a:p>
            <a:fld id="{EDF33987-6305-4E2A-BF18-EF013ECE927B}" type="datetimeFigureOut">
              <a:rPr lang="en-US"/>
              <a:t>4/24/2023</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420680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a:t>Add a footer</a:t>
            </a:r>
            <a:endParaRPr/>
          </a:p>
        </p:txBody>
      </p:sp>
      <p:sp>
        <p:nvSpPr>
          <p:cNvPr id="3" name="Date Placeholder 2"/>
          <p:cNvSpPr>
            <a:spLocks noGrp="1"/>
          </p:cNvSpPr>
          <p:nvPr>
            <p:ph type="dt" sz="half" idx="10"/>
          </p:nvPr>
        </p:nvSpPr>
        <p:spPr/>
        <p:txBody>
          <a:bodyPr/>
          <a:lstStyle/>
          <a:p>
            <a:fld id="{EDF33987-6305-4E2A-BF18-EF013ECE927B}" type="datetimeFigureOut">
              <a:rPr lang="en-US"/>
              <a:t>4/24/2023</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4059955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Add a footer</a:t>
            </a:r>
            <a:endParaRPr/>
          </a:p>
        </p:txBody>
      </p:sp>
      <p:sp>
        <p:nvSpPr>
          <p:cNvPr id="2" name="Date Placeholder 1"/>
          <p:cNvSpPr>
            <a:spLocks noGrp="1"/>
          </p:cNvSpPr>
          <p:nvPr>
            <p:ph type="dt" sz="half" idx="10"/>
          </p:nvPr>
        </p:nvSpPr>
        <p:spPr/>
        <p:txBody>
          <a:bodyPr/>
          <a:lstStyle/>
          <a:p>
            <a:fld id="{EDF33987-6305-4E2A-BF18-EF013ECE927B}" type="datetimeFigureOut">
              <a:rPr lang="en-US"/>
              <a:t>4/24/2023</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323095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7342" y="685800"/>
            <a:ext cx="5640269"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EDF33987-6305-4E2A-BF18-EF013ECE927B}" type="datetimeFigureOut">
              <a:rPr lang="en-US"/>
              <a:t>4/24/2023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13153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7341" y="685800"/>
            <a:ext cx="5640269"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EDF33987-6305-4E2A-BF18-EF013ECE927B}" type="datetimeFigureOut">
              <a:rPr lang="en-US"/>
              <a:t>4/24/2023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33182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EDF33987-6305-4E2A-BF18-EF013ECE927B}" type="datetimeFigureOut">
              <a:rPr lang="en-US"/>
              <a:t>4/24/2023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017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85800"/>
            <a:ext cx="2134871"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930" y="685800"/>
            <a:ext cx="7418070" cy="54864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EDF33987-6305-4E2A-BF18-EF013ECE927B}" type="datetimeFigureOut">
              <a:rPr lang="en-US"/>
              <a:t>4/24/2023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138019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FFBE2-43F1-880B-14B4-B85C612A53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5FD19A-B9B3-546D-847B-4146FD90E0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D8773D-34EF-AA63-CE0D-7106D52653DE}"/>
              </a:ext>
            </a:extLst>
          </p:cNvPr>
          <p:cNvSpPr>
            <a:spLocks noGrp="1"/>
          </p:cNvSpPr>
          <p:nvPr>
            <p:ph type="dt" sz="half" idx="10"/>
          </p:nvPr>
        </p:nvSpPr>
        <p:spPr/>
        <p:txBody>
          <a:bodyPr/>
          <a:lstStyle/>
          <a:p>
            <a:fld id="{3471B7B4-EE7E-449C-A1C5-0D3537796FDD}" type="datetimeFigureOut">
              <a:rPr lang="en-GB" smtClean="0"/>
              <a:t>24/04/2023</a:t>
            </a:fld>
            <a:endParaRPr lang="en-GB"/>
          </a:p>
        </p:txBody>
      </p:sp>
      <p:sp>
        <p:nvSpPr>
          <p:cNvPr id="5" name="Footer Placeholder 4">
            <a:extLst>
              <a:ext uri="{FF2B5EF4-FFF2-40B4-BE49-F238E27FC236}">
                <a16:creationId xmlns:a16="http://schemas.microsoft.com/office/drawing/2014/main" id="{449F86CC-4F96-AE16-D26F-81714CCCC2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EEE9B6-11A6-7A90-72B1-CA45007A9E96}"/>
              </a:ext>
            </a:extLst>
          </p:cNvPr>
          <p:cNvSpPr>
            <a:spLocks noGrp="1"/>
          </p:cNvSpPr>
          <p:nvPr>
            <p:ph type="sldNum" sz="quarter" idx="12"/>
          </p:nvPr>
        </p:nvSpPr>
        <p:spPr/>
        <p:txBody>
          <a:bodyPr/>
          <a:lstStyle/>
          <a:p>
            <a:fld id="{1D4E1292-CC8F-4EF1-A0CF-77885C5D2CFD}" type="slidenum">
              <a:rPr lang="en-GB" smtClean="0"/>
              <a:t>‹#›</a:t>
            </a:fld>
            <a:endParaRPr lang="en-GB"/>
          </a:p>
        </p:txBody>
      </p:sp>
    </p:spTree>
    <p:extLst>
      <p:ext uri="{BB962C8B-B14F-4D97-AF65-F5344CB8AC3E}">
        <p14:creationId xmlns:p14="http://schemas.microsoft.com/office/powerpoint/2010/main" val="3901401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B60AC-1FC6-53B1-E2CD-D06AC1D857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C9774B-6D7C-9623-6E48-738C130932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F267C5-0131-6AA6-BEC1-997D01E5D354}"/>
              </a:ext>
            </a:extLst>
          </p:cNvPr>
          <p:cNvSpPr>
            <a:spLocks noGrp="1"/>
          </p:cNvSpPr>
          <p:nvPr>
            <p:ph type="dt" sz="half" idx="10"/>
          </p:nvPr>
        </p:nvSpPr>
        <p:spPr/>
        <p:txBody>
          <a:bodyPr/>
          <a:lstStyle/>
          <a:p>
            <a:fld id="{3471B7B4-EE7E-449C-A1C5-0D3537796FDD}" type="datetimeFigureOut">
              <a:rPr lang="en-GB" smtClean="0"/>
              <a:t>24/04/2023</a:t>
            </a:fld>
            <a:endParaRPr lang="en-GB"/>
          </a:p>
        </p:txBody>
      </p:sp>
      <p:sp>
        <p:nvSpPr>
          <p:cNvPr id="5" name="Footer Placeholder 4">
            <a:extLst>
              <a:ext uri="{FF2B5EF4-FFF2-40B4-BE49-F238E27FC236}">
                <a16:creationId xmlns:a16="http://schemas.microsoft.com/office/drawing/2014/main" id="{685E120B-BE94-5863-62B2-9AB0249890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22F57-778F-5160-0866-A9BFDCD5069E}"/>
              </a:ext>
            </a:extLst>
          </p:cNvPr>
          <p:cNvSpPr>
            <a:spLocks noGrp="1"/>
          </p:cNvSpPr>
          <p:nvPr>
            <p:ph type="sldNum" sz="quarter" idx="12"/>
          </p:nvPr>
        </p:nvSpPr>
        <p:spPr/>
        <p:txBody>
          <a:bodyPr/>
          <a:lstStyle/>
          <a:p>
            <a:fld id="{1D4E1292-CC8F-4EF1-A0CF-77885C5D2CFD}" type="slidenum">
              <a:rPr lang="en-GB" smtClean="0"/>
              <a:t>‹#›</a:t>
            </a:fld>
            <a:endParaRPr lang="en-GB"/>
          </a:p>
        </p:txBody>
      </p:sp>
    </p:spTree>
    <p:extLst>
      <p:ext uri="{BB962C8B-B14F-4D97-AF65-F5344CB8AC3E}">
        <p14:creationId xmlns:p14="http://schemas.microsoft.com/office/powerpoint/2010/main" val="80405573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529FE-516D-59B1-A21D-C9CB90887E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F51732-BF7D-2B46-EFA8-B2E8620646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ADD54F-C023-630E-03DC-4CAF264515D1}"/>
              </a:ext>
            </a:extLst>
          </p:cNvPr>
          <p:cNvSpPr>
            <a:spLocks noGrp="1"/>
          </p:cNvSpPr>
          <p:nvPr>
            <p:ph type="dt" sz="half" idx="10"/>
          </p:nvPr>
        </p:nvSpPr>
        <p:spPr/>
        <p:txBody>
          <a:bodyPr/>
          <a:lstStyle/>
          <a:p>
            <a:fld id="{3471B7B4-EE7E-449C-A1C5-0D3537796FDD}" type="datetimeFigureOut">
              <a:rPr lang="en-GB" smtClean="0"/>
              <a:t>24/04/2023</a:t>
            </a:fld>
            <a:endParaRPr lang="en-GB"/>
          </a:p>
        </p:txBody>
      </p:sp>
      <p:sp>
        <p:nvSpPr>
          <p:cNvPr id="5" name="Footer Placeholder 4">
            <a:extLst>
              <a:ext uri="{FF2B5EF4-FFF2-40B4-BE49-F238E27FC236}">
                <a16:creationId xmlns:a16="http://schemas.microsoft.com/office/drawing/2014/main" id="{E125BE3E-08ED-1794-E83C-4A0370E4CC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660F9D-39E2-0272-E716-BF8C4C453406}"/>
              </a:ext>
            </a:extLst>
          </p:cNvPr>
          <p:cNvSpPr>
            <a:spLocks noGrp="1"/>
          </p:cNvSpPr>
          <p:nvPr>
            <p:ph type="sldNum" sz="quarter" idx="12"/>
          </p:nvPr>
        </p:nvSpPr>
        <p:spPr/>
        <p:txBody>
          <a:bodyPr/>
          <a:lstStyle/>
          <a:p>
            <a:fld id="{1D4E1292-CC8F-4EF1-A0CF-77885C5D2CFD}" type="slidenum">
              <a:rPr lang="en-GB" smtClean="0"/>
              <a:t>‹#›</a:t>
            </a:fld>
            <a:endParaRPr lang="en-GB"/>
          </a:p>
        </p:txBody>
      </p:sp>
    </p:spTree>
    <p:extLst>
      <p:ext uri="{BB962C8B-B14F-4D97-AF65-F5344CB8AC3E}">
        <p14:creationId xmlns:p14="http://schemas.microsoft.com/office/powerpoint/2010/main" val="30055889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C48CD-7D2B-39CA-A45E-35EF5395A4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251C36-EBD7-8084-3B01-BA26CD24AB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9C43CA-500F-CBA5-3937-AB57CACDAE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5EDF4A-1405-1CEF-CCE4-26FFE7CAE897}"/>
              </a:ext>
            </a:extLst>
          </p:cNvPr>
          <p:cNvSpPr>
            <a:spLocks noGrp="1"/>
          </p:cNvSpPr>
          <p:nvPr>
            <p:ph type="dt" sz="half" idx="10"/>
          </p:nvPr>
        </p:nvSpPr>
        <p:spPr/>
        <p:txBody>
          <a:bodyPr/>
          <a:lstStyle/>
          <a:p>
            <a:fld id="{3471B7B4-EE7E-449C-A1C5-0D3537796FDD}" type="datetimeFigureOut">
              <a:rPr lang="en-GB" smtClean="0"/>
              <a:t>24/04/2023</a:t>
            </a:fld>
            <a:endParaRPr lang="en-GB"/>
          </a:p>
        </p:txBody>
      </p:sp>
      <p:sp>
        <p:nvSpPr>
          <p:cNvPr id="6" name="Footer Placeholder 5">
            <a:extLst>
              <a:ext uri="{FF2B5EF4-FFF2-40B4-BE49-F238E27FC236}">
                <a16:creationId xmlns:a16="http://schemas.microsoft.com/office/drawing/2014/main" id="{D1E78173-2EE1-E9A8-C0FA-049441310D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277B34-F8F5-C8E8-91E6-B55C63FDDD26}"/>
              </a:ext>
            </a:extLst>
          </p:cNvPr>
          <p:cNvSpPr>
            <a:spLocks noGrp="1"/>
          </p:cNvSpPr>
          <p:nvPr>
            <p:ph type="sldNum" sz="quarter" idx="12"/>
          </p:nvPr>
        </p:nvSpPr>
        <p:spPr/>
        <p:txBody>
          <a:bodyPr/>
          <a:lstStyle/>
          <a:p>
            <a:fld id="{1D4E1292-CC8F-4EF1-A0CF-77885C5D2CFD}" type="slidenum">
              <a:rPr lang="en-GB" smtClean="0"/>
              <a:t>‹#›</a:t>
            </a:fld>
            <a:endParaRPr lang="en-GB"/>
          </a:p>
        </p:txBody>
      </p:sp>
    </p:spTree>
    <p:extLst>
      <p:ext uri="{BB962C8B-B14F-4D97-AF65-F5344CB8AC3E}">
        <p14:creationId xmlns:p14="http://schemas.microsoft.com/office/powerpoint/2010/main" val="26597976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8F2B-4349-A4EE-6F94-D96FDBFF1C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C3F0C9-1573-62EE-8955-108878301E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C55B83-24B4-B445-7039-91A569255B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3166D9-E3D8-C35C-E347-CC4222BCF4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C3214E-E54B-4F3A-F39A-076EB6C5FF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1D6D1C-5E1E-31C2-2E06-BB7C1FD97EC8}"/>
              </a:ext>
            </a:extLst>
          </p:cNvPr>
          <p:cNvSpPr>
            <a:spLocks noGrp="1"/>
          </p:cNvSpPr>
          <p:nvPr>
            <p:ph type="dt" sz="half" idx="10"/>
          </p:nvPr>
        </p:nvSpPr>
        <p:spPr/>
        <p:txBody>
          <a:bodyPr/>
          <a:lstStyle/>
          <a:p>
            <a:fld id="{3471B7B4-EE7E-449C-A1C5-0D3537796FDD}" type="datetimeFigureOut">
              <a:rPr lang="en-GB" smtClean="0"/>
              <a:t>24/04/2023</a:t>
            </a:fld>
            <a:endParaRPr lang="en-GB"/>
          </a:p>
        </p:txBody>
      </p:sp>
      <p:sp>
        <p:nvSpPr>
          <p:cNvPr id="8" name="Footer Placeholder 7">
            <a:extLst>
              <a:ext uri="{FF2B5EF4-FFF2-40B4-BE49-F238E27FC236}">
                <a16:creationId xmlns:a16="http://schemas.microsoft.com/office/drawing/2014/main" id="{0F1B6AFB-366E-9896-D38E-66A0FC97A3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7332FF-BC18-02FE-1780-A8DBEF99C0BE}"/>
              </a:ext>
            </a:extLst>
          </p:cNvPr>
          <p:cNvSpPr>
            <a:spLocks noGrp="1"/>
          </p:cNvSpPr>
          <p:nvPr>
            <p:ph type="sldNum" sz="quarter" idx="12"/>
          </p:nvPr>
        </p:nvSpPr>
        <p:spPr/>
        <p:txBody>
          <a:bodyPr/>
          <a:lstStyle/>
          <a:p>
            <a:fld id="{1D4E1292-CC8F-4EF1-A0CF-77885C5D2CFD}" type="slidenum">
              <a:rPr lang="en-GB" smtClean="0"/>
              <a:t>‹#›</a:t>
            </a:fld>
            <a:endParaRPr lang="en-GB"/>
          </a:p>
        </p:txBody>
      </p:sp>
    </p:spTree>
    <p:extLst>
      <p:ext uri="{BB962C8B-B14F-4D97-AF65-F5344CB8AC3E}">
        <p14:creationId xmlns:p14="http://schemas.microsoft.com/office/powerpoint/2010/main" val="18137534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56C0-E270-3031-DF1D-E835202151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C17A7-39E7-55B4-4D25-04DE32A9CA96}"/>
              </a:ext>
            </a:extLst>
          </p:cNvPr>
          <p:cNvSpPr>
            <a:spLocks noGrp="1"/>
          </p:cNvSpPr>
          <p:nvPr>
            <p:ph type="dt" sz="half" idx="10"/>
          </p:nvPr>
        </p:nvSpPr>
        <p:spPr/>
        <p:txBody>
          <a:bodyPr/>
          <a:lstStyle/>
          <a:p>
            <a:fld id="{3471B7B4-EE7E-449C-A1C5-0D3537796FDD}" type="datetimeFigureOut">
              <a:rPr lang="en-GB" smtClean="0"/>
              <a:t>24/04/2023</a:t>
            </a:fld>
            <a:endParaRPr lang="en-GB"/>
          </a:p>
        </p:txBody>
      </p:sp>
      <p:sp>
        <p:nvSpPr>
          <p:cNvPr id="4" name="Footer Placeholder 3">
            <a:extLst>
              <a:ext uri="{FF2B5EF4-FFF2-40B4-BE49-F238E27FC236}">
                <a16:creationId xmlns:a16="http://schemas.microsoft.com/office/drawing/2014/main" id="{6CFB2CF2-38CF-0DF8-8DB6-ADECB70059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FBD1DA-54A7-D08C-FAF7-99D51C2E1899}"/>
              </a:ext>
            </a:extLst>
          </p:cNvPr>
          <p:cNvSpPr>
            <a:spLocks noGrp="1"/>
          </p:cNvSpPr>
          <p:nvPr>
            <p:ph type="sldNum" sz="quarter" idx="12"/>
          </p:nvPr>
        </p:nvSpPr>
        <p:spPr/>
        <p:txBody>
          <a:bodyPr/>
          <a:lstStyle/>
          <a:p>
            <a:fld id="{1D4E1292-CC8F-4EF1-A0CF-77885C5D2CFD}" type="slidenum">
              <a:rPr lang="en-GB" smtClean="0"/>
              <a:t>‹#›</a:t>
            </a:fld>
            <a:endParaRPr lang="en-GB"/>
          </a:p>
        </p:txBody>
      </p:sp>
    </p:spTree>
    <p:extLst>
      <p:ext uri="{BB962C8B-B14F-4D97-AF65-F5344CB8AC3E}">
        <p14:creationId xmlns:p14="http://schemas.microsoft.com/office/powerpoint/2010/main" val="121942309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092F8B-4286-1E1F-F6F8-EAC306F34DC9}"/>
              </a:ext>
            </a:extLst>
          </p:cNvPr>
          <p:cNvSpPr>
            <a:spLocks noGrp="1"/>
          </p:cNvSpPr>
          <p:nvPr>
            <p:ph type="dt" sz="half" idx="10"/>
          </p:nvPr>
        </p:nvSpPr>
        <p:spPr/>
        <p:txBody>
          <a:bodyPr/>
          <a:lstStyle/>
          <a:p>
            <a:fld id="{3471B7B4-EE7E-449C-A1C5-0D3537796FDD}" type="datetimeFigureOut">
              <a:rPr lang="en-GB" smtClean="0"/>
              <a:t>24/04/2023</a:t>
            </a:fld>
            <a:endParaRPr lang="en-GB"/>
          </a:p>
        </p:txBody>
      </p:sp>
      <p:sp>
        <p:nvSpPr>
          <p:cNvPr id="3" name="Footer Placeholder 2">
            <a:extLst>
              <a:ext uri="{FF2B5EF4-FFF2-40B4-BE49-F238E27FC236}">
                <a16:creationId xmlns:a16="http://schemas.microsoft.com/office/drawing/2014/main" id="{6D021A1A-4F74-D0F9-4546-60F2472682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B36B61-E5D7-1B55-779E-57A37821FFA2}"/>
              </a:ext>
            </a:extLst>
          </p:cNvPr>
          <p:cNvSpPr>
            <a:spLocks noGrp="1"/>
          </p:cNvSpPr>
          <p:nvPr>
            <p:ph type="sldNum" sz="quarter" idx="12"/>
          </p:nvPr>
        </p:nvSpPr>
        <p:spPr/>
        <p:txBody>
          <a:bodyPr/>
          <a:lstStyle/>
          <a:p>
            <a:fld id="{1D4E1292-CC8F-4EF1-A0CF-77885C5D2CFD}" type="slidenum">
              <a:rPr lang="en-GB" smtClean="0"/>
              <a:t>‹#›</a:t>
            </a:fld>
            <a:endParaRPr lang="en-GB"/>
          </a:p>
        </p:txBody>
      </p:sp>
    </p:spTree>
    <p:extLst>
      <p:ext uri="{BB962C8B-B14F-4D97-AF65-F5344CB8AC3E}">
        <p14:creationId xmlns:p14="http://schemas.microsoft.com/office/powerpoint/2010/main" val="113028626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F02FF-E150-2EC4-C90B-4EFBAADF23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FEC8E5-305F-09D6-067B-4A8800C253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3505B3-1E76-FF8B-A0E8-E9987BBBA7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A4A31B-6BE0-FDF5-45D1-243EC7D4DE8E}"/>
              </a:ext>
            </a:extLst>
          </p:cNvPr>
          <p:cNvSpPr>
            <a:spLocks noGrp="1"/>
          </p:cNvSpPr>
          <p:nvPr>
            <p:ph type="dt" sz="half" idx="10"/>
          </p:nvPr>
        </p:nvSpPr>
        <p:spPr/>
        <p:txBody>
          <a:bodyPr/>
          <a:lstStyle/>
          <a:p>
            <a:fld id="{3471B7B4-EE7E-449C-A1C5-0D3537796FDD}" type="datetimeFigureOut">
              <a:rPr lang="en-GB" smtClean="0"/>
              <a:t>24/04/2023</a:t>
            </a:fld>
            <a:endParaRPr lang="en-GB"/>
          </a:p>
        </p:txBody>
      </p:sp>
      <p:sp>
        <p:nvSpPr>
          <p:cNvPr id="6" name="Footer Placeholder 5">
            <a:extLst>
              <a:ext uri="{FF2B5EF4-FFF2-40B4-BE49-F238E27FC236}">
                <a16:creationId xmlns:a16="http://schemas.microsoft.com/office/drawing/2014/main" id="{0D024DFD-98D4-1A68-FFC1-304828B9AE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E2F1D0-5E83-4BE6-BB93-6E7C1E326ABD}"/>
              </a:ext>
            </a:extLst>
          </p:cNvPr>
          <p:cNvSpPr>
            <a:spLocks noGrp="1"/>
          </p:cNvSpPr>
          <p:nvPr>
            <p:ph type="sldNum" sz="quarter" idx="12"/>
          </p:nvPr>
        </p:nvSpPr>
        <p:spPr/>
        <p:txBody>
          <a:bodyPr/>
          <a:lstStyle/>
          <a:p>
            <a:fld id="{1D4E1292-CC8F-4EF1-A0CF-77885C5D2CFD}" type="slidenum">
              <a:rPr lang="en-GB" smtClean="0"/>
              <a:t>‹#›</a:t>
            </a:fld>
            <a:endParaRPr lang="en-GB"/>
          </a:p>
        </p:txBody>
      </p:sp>
    </p:spTree>
    <p:extLst>
      <p:ext uri="{BB962C8B-B14F-4D97-AF65-F5344CB8AC3E}">
        <p14:creationId xmlns:p14="http://schemas.microsoft.com/office/powerpoint/2010/main" val="183700797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6DBC7-E6DB-76B4-5CC9-AC4FEAB19E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F1D331-7DC9-EA7B-87EF-4DB7E4BC6C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B7DDE5-0A3D-7A1A-347F-7B02D40BE5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4F86DB-53D4-F296-E2D8-D8C0041015D6}"/>
              </a:ext>
            </a:extLst>
          </p:cNvPr>
          <p:cNvSpPr>
            <a:spLocks noGrp="1"/>
          </p:cNvSpPr>
          <p:nvPr>
            <p:ph type="dt" sz="half" idx="10"/>
          </p:nvPr>
        </p:nvSpPr>
        <p:spPr/>
        <p:txBody>
          <a:bodyPr/>
          <a:lstStyle/>
          <a:p>
            <a:fld id="{3471B7B4-EE7E-449C-A1C5-0D3537796FDD}" type="datetimeFigureOut">
              <a:rPr lang="en-GB" smtClean="0"/>
              <a:t>24/04/2023</a:t>
            </a:fld>
            <a:endParaRPr lang="en-GB"/>
          </a:p>
        </p:txBody>
      </p:sp>
      <p:sp>
        <p:nvSpPr>
          <p:cNvPr id="6" name="Footer Placeholder 5">
            <a:extLst>
              <a:ext uri="{FF2B5EF4-FFF2-40B4-BE49-F238E27FC236}">
                <a16:creationId xmlns:a16="http://schemas.microsoft.com/office/drawing/2014/main" id="{DCE2D783-D380-DB55-C200-3621F73C46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F73FF8-B877-C2B7-863B-3D3A17E33828}"/>
              </a:ext>
            </a:extLst>
          </p:cNvPr>
          <p:cNvSpPr>
            <a:spLocks noGrp="1"/>
          </p:cNvSpPr>
          <p:nvPr>
            <p:ph type="sldNum" sz="quarter" idx="12"/>
          </p:nvPr>
        </p:nvSpPr>
        <p:spPr/>
        <p:txBody>
          <a:bodyPr/>
          <a:lstStyle/>
          <a:p>
            <a:fld id="{1D4E1292-CC8F-4EF1-A0CF-77885C5D2CFD}" type="slidenum">
              <a:rPr lang="en-GB" smtClean="0"/>
              <a:t>‹#›</a:t>
            </a:fld>
            <a:endParaRPr lang="en-GB"/>
          </a:p>
        </p:txBody>
      </p:sp>
    </p:spTree>
    <p:extLst>
      <p:ext uri="{BB962C8B-B14F-4D97-AF65-F5344CB8AC3E}">
        <p14:creationId xmlns:p14="http://schemas.microsoft.com/office/powerpoint/2010/main" val="24953073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9531C-BA56-845A-E3A8-C9E9DD5C78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75D874-DDD3-F0FD-7DF4-21985F9533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5273B8-32F7-8E0F-18BE-A0189163ADA7}"/>
              </a:ext>
            </a:extLst>
          </p:cNvPr>
          <p:cNvSpPr>
            <a:spLocks noGrp="1"/>
          </p:cNvSpPr>
          <p:nvPr>
            <p:ph type="dt" sz="half" idx="10"/>
          </p:nvPr>
        </p:nvSpPr>
        <p:spPr/>
        <p:txBody>
          <a:bodyPr/>
          <a:lstStyle/>
          <a:p>
            <a:fld id="{3471B7B4-EE7E-449C-A1C5-0D3537796FDD}" type="datetimeFigureOut">
              <a:rPr lang="en-GB" smtClean="0"/>
              <a:t>24/04/2023</a:t>
            </a:fld>
            <a:endParaRPr lang="en-GB"/>
          </a:p>
        </p:txBody>
      </p:sp>
      <p:sp>
        <p:nvSpPr>
          <p:cNvPr id="5" name="Footer Placeholder 4">
            <a:extLst>
              <a:ext uri="{FF2B5EF4-FFF2-40B4-BE49-F238E27FC236}">
                <a16:creationId xmlns:a16="http://schemas.microsoft.com/office/drawing/2014/main" id="{AFC5B956-B0D3-61D5-8269-F93329941A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31981B-2254-1986-FB15-61033F72FD47}"/>
              </a:ext>
            </a:extLst>
          </p:cNvPr>
          <p:cNvSpPr>
            <a:spLocks noGrp="1"/>
          </p:cNvSpPr>
          <p:nvPr>
            <p:ph type="sldNum" sz="quarter" idx="12"/>
          </p:nvPr>
        </p:nvSpPr>
        <p:spPr/>
        <p:txBody>
          <a:bodyPr/>
          <a:lstStyle/>
          <a:p>
            <a:fld id="{1D4E1292-CC8F-4EF1-A0CF-77885C5D2CFD}" type="slidenum">
              <a:rPr lang="en-GB" smtClean="0"/>
              <a:t>‹#›</a:t>
            </a:fld>
            <a:endParaRPr lang="en-GB"/>
          </a:p>
        </p:txBody>
      </p:sp>
    </p:spTree>
    <p:extLst>
      <p:ext uri="{BB962C8B-B14F-4D97-AF65-F5344CB8AC3E}">
        <p14:creationId xmlns:p14="http://schemas.microsoft.com/office/powerpoint/2010/main" val="39370671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E175D7-BE47-7347-07C0-B26B359737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728724-D1C0-891F-BBF2-2859AF65C4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7533F4-6281-5A36-20ED-0094D966C6AF}"/>
              </a:ext>
            </a:extLst>
          </p:cNvPr>
          <p:cNvSpPr>
            <a:spLocks noGrp="1"/>
          </p:cNvSpPr>
          <p:nvPr>
            <p:ph type="dt" sz="half" idx="10"/>
          </p:nvPr>
        </p:nvSpPr>
        <p:spPr/>
        <p:txBody>
          <a:bodyPr/>
          <a:lstStyle/>
          <a:p>
            <a:fld id="{3471B7B4-EE7E-449C-A1C5-0D3537796FDD}" type="datetimeFigureOut">
              <a:rPr lang="en-GB" smtClean="0"/>
              <a:t>24/04/2023</a:t>
            </a:fld>
            <a:endParaRPr lang="en-GB"/>
          </a:p>
        </p:txBody>
      </p:sp>
      <p:sp>
        <p:nvSpPr>
          <p:cNvPr id="5" name="Footer Placeholder 4">
            <a:extLst>
              <a:ext uri="{FF2B5EF4-FFF2-40B4-BE49-F238E27FC236}">
                <a16:creationId xmlns:a16="http://schemas.microsoft.com/office/drawing/2014/main" id="{A199728C-49DD-740B-7E9E-E009136727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078642-F49E-C57D-72A0-C0086F4E3C60}"/>
              </a:ext>
            </a:extLst>
          </p:cNvPr>
          <p:cNvSpPr>
            <a:spLocks noGrp="1"/>
          </p:cNvSpPr>
          <p:nvPr>
            <p:ph type="sldNum" sz="quarter" idx="12"/>
          </p:nvPr>
        </p:nvSpPr>
        <p:spPr/>
        <p:txBody>
          <a:bodyPr/>
          <a:lstStyle/>
          <a:p>
            <a:fld id="{1D4E1292-CC8F-4EF1-A0CF-77885C5D2CFD}" type="slidenum">
              <a:rPr lang="en-GB" smtClean="0"/>
              <a:t>‹#›</a:t>
            </a:fld>
            <a:endParaRPr lang="en-GB"/>
          </a:p>
        </p:txBody>
      </p:sp>
    </p:spTree>
    <p:extLst>
      <p:ext uri="{BB962C8B-B14F-4D97-AF65-F5344CB8AC3E}">
        <p14:creationId xmlns:p14="http://schemas.microsoft.com/office/powerpoint/2010/main" val="3411878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12418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2165C6-F43A-E964-2D60-4D1122453A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677C54-3CB9-3BFE-2585-299B665DC1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150A87-DDE7-BE74-EAD0-D474B5F6C8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EDAE31-A1EE-41F5-90D1-BC9D3A3908DF}" type="datetimeFigureOut">
              <a:rPr lang="en-GB" smtClean="0"/>
              <a:t>24/04/2023</a:t>
            </a:fld>
            <a:endParaRPr lang="en-GB"/>
          </a:p>
        </p:txBody>
      </p:sp>
      <p:sp>
        <p:nvSpPr>
          <p:cNvPr id="5" name="Footer Placeholder 4">
            <a:extLst>
              <a:ext uri="{FF2B5EF4-FFF2-40B4-BE49-F238E27FC236}">
                <a16:creationId xmlns:a16="http://schemas.microsoft.com/office/drawing/2014/main" id="{AFAB2429-C264-AB0F-E82C-C39F324C94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894989-81B3-CC04-8B1D-BF033DE817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37DF71-1D23-43E4-9E67-4433E2CAD38D}" type="slidenum">
              <a:rPr lang="en-GB" smtClean="0"/>
              <a:t>‹#›</a:t>
            </a:fld>
            <a:endParaRPr lang="en-GB"/>
          </a:p>
        </p:txBody>
      </p:sp>
    </p:spTree>
    <p:extLst>
      <p:ext uri="{BB962C8B-B14F-4D97-AF65-F5344CB8AC3E}">
        <p14:creationId xmlns:p14="http://schemas.microsoft.com/office/powerpoint/2010/main" val="297064167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931" y="274638"/>
            <a:ext cx="9756141"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931" y="1828800"/>
            <a:ext cx="9756141"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9151" y="6448427"/>
            <a:ext cx="6639905"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p>
        </p:txBody>
      </p:sp>
      <p:sp>
        <p:nvSpPr>
          <p:cNvPr id="4" name="Date Placeholder 3"/>
          <p:cNvSpPr>
            <a:spLocks noGrp="1"/>
          </p:cNvSpPr>
          <p:nvPr>
            <p:ph type="dt" sz="half" idx="2"/>
          </p:nvPr>
        </p:nvSpPr>
        <p:spPr>
          <a:xfrm>
            <a:off x="8153936" y="6448427"/>
            <a:ext cx="1396623"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4/24/2023</a:t>
            </a:fld>
            <a:endParaRPr lang="en-US"/>
          </a:p>
        </p:txBody>
      </p:sp>
      <p:sp>
        <p:nvSpPr>
          <p:cNvPr id="6" name="Slide Number Placeholder 5"/>
          <p:cNvSpPr>
            <a:spLocks noGrp="1"/>
          </p:cNvSpPr>
          <p:nvPr>
            <p:ph type="sldNum" sz="quarter" idx="4"/>
          </p:nvPr>
        </p:nvSpPr>
        <p:spPr>
          <a:xfrm>
            <a:off x="9830772" y="6448427"/>
            <a:ext cx="1143299"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28734563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39">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756B84-620E-20B7-3D0C-C27FB82E2C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59BAA3-86C3-B035-BB4C-283B860996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371E65-7B35-BE8A-AE0C-691027BCBE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71B7B4-EE7E-449C-A1C5-0D3537796FDD}" type="datetimeFigureOut">
              <a:rPr lang="en-GB" smtClean="0"/>
              <a:t>24/04/2023</a:t>
            </a:fld>
            <a:endParaRPr lang="en-GB"/>
          </a:p>
        </p:txBody>
      </p:sp>
      <p:sp>
        <p:nvSpPr>
          <p:cNvPr id="5" name="Footer Placeholder 4">
            <a:extLst>
              <a:ext uri="{FF2B5EF4-FFF2-40B4-BE49-F238E27FC236}">
                <a16:creationId xmlns:a16="http://schemas.microsoft.com/office/drawing/2014/main" id="{EE7EEEC3-4431-BD13-0861-0A8BD3494F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C7594C-8CE8-712C-9EDE-75552525B1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4E1292-CC8F-4EF1-A0CF-77885C5D2CFD}" type="slidenum">
              <a:rPr lang="en-GB" smtClean="0"/>
              <a:t>‹#›</a:t>
            </a:fld>
            <a:endParaRPr lang="en-GB"/>
          </a:p>
        </p:txBody>
      </p:sp>
    </p:spTree>
    <p:extLst>
      <p:ext uri="{BB962C8B-B14F-4D97-AF65-F5344CB8AC3E}">
        <p14:creationId xmlns:p14="http://schemas.microsoft.com/office/powerpoint/2010/main" val="6075053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9.xml"/><Relationship Id="rId5" Type="http://schemas.microsoft.com/office/2007/relationships/hdphoto" Target="../media/hdphoto1.wdp"/><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openxmlformats.org/officeDocument/2006/relationships/image" Target="../media/image19.jpeg"/><Relationship Id="rId13" Type="http://schemas.openxmlformats.org/officeDocument/2006/relationships/image" Target="../media/image24.png"/><Relationship Id="rId3" Type="http://schemas.openxmlformats.org/officeDocument/2006/relationships/image" Target="../media/image14.jpeg"/><Relationship Id="rId7" Type="http://schemas.openxmlformats.org/officeDocument/2006/relationships/image" Target="../media/image18.jpeg"/><Relationship Id="rId12" Type="http://schemas.openxmlformats.org/officeDocument/2006/relationships/image" Target="../media/image23.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image" Target="../media/image22.jpeg"/><Relationship Id="rId5" Type="http://schemas.openxmlformats.org/officeDocument/2006/relationships/image" Target="../media/image16.jpeg"/><Relationship Id="rId10" Type="http://schemas.openxmlformats.org/officeDocument/2006/relationships/image" Target="../media/image21.jpeg"/><Relationship Id="rId4" Type="http://schemas.openxmlformats.org/officeDocument/2006/relationships/image" Target="../media/image15.jpeg"/><Relationship Id="rId9"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29.png"/><Relationship Id="rId2" Type="http://schemas.openxmlformats.org/officeDocument/2006/relationships/image" Target="../media/image25.jpeg"/><Relationship Id="rId1" Type="http://schemas.openxmlformats.org/officeDocument/2006/relationships/slideLayout" Target="../slideLayouts/slideLayout9.xml"/><Relationship Id="rId6" Type="http://schemas.openxmlformats.org/officeDocument/2006/relationships/image" Target="../media/image28.emf"/><Relationship Id="rId5" Type="http://schemas.openxmlformats.org/officeDocument/2006/relationships/hyperlink" Target="https://www.pngall.com/exit-png" TargetMode="Externa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4.xml"/><Relationship Id="rId6" Type="http://schemas.openxmlformats.org/officeDocument/2006/relationships/image" Target="../media/image33.png"/><Relationship Id="rId5" Type="http://schemas.openxmlformats.org/officeDocument/2006/relationships/hyperlink" Target="https://proofmart.com/product/united-nations-logo-png-hd-images-transparent-background-free-download-4/" TargetMode="Externa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jpeg"/><Relationship Id="rId1" Type="http://schemas.openxmlformats.org/officeDocument/2006/relationships/slideLayout" Target="../slideLayouts/slideLayout1.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8" Type="http://schemas.openxmlformats.org/officeDocument/2006/relationships/image" Target="../media/image46.emf"/><Relationship Id="rId3" Type="http://schemas.openxmlformats.org/officeDocument/2006/relationships/image" Target="../media/image35.jpeg"/><Relationship Id="rId7" Type="http://schemas.openxmlformats.org/officeDocument/2006/relationships/image" Target="../media/image45.emf"/><Relationship Id="rId2" Type="http://schemas.openxmlformats.org/officeDocument/2006/relationships/image" Target="../media/image41.png"/><Relationship Id="rId1" Type="http://schemas.openxmlformats.org/officeDocument/2006/relationships/slideLayout" Target="../slideLayouts/slideLayout12.xml"/><Relationship Id="rId6" Type="http://schemas.openxmlformats.org/officeDocument/2006/relationships/image" Target="../media/image44.emf"/><Relationship Id="rId5" Type="http://schemas.openxmlformats.org/officeDocument/2006/relationships/image" Target="../media/image43.emf"/><Relationship Id="rId10" Type="http://schemas.openxmlformats.org/officeDocument/2006/relationships/image" Target="../media/image48.emf"/><Relationship Id="rId4" Type="http://schemas.openxmlformats.org/officeDocument/2006/relationships/image" Target="../media/image42.emf"/><Relationship Id="rId9" Type="http://schemas.openxmlformats.org/officeDocument/2006/relationships/image" Target="../media/image47.emf"/></Relationships>
</file>

<file path=ppt/slides/_rels/slide1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35.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jpeg"/><Relationship Id="rId1" Type="http://schemas.openxmlformats.org/officeDocument/2006/relationships/slideLayout" Target="../slideLayouts/slideLayout1.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5.jpeg"/><Relationship Id="rId1" Type="http://schemas.openxmlformats.org/officeDocument/2006/relationships/slideLayout" Target="../slideLayouts/slideLayout1.xml"/><Relationship Id="rId4" Type="http://schemas.openxmlformats.org/officeDocument/2006/relationships/image" Target="../media/image58.png"/></Relationships>
</file>

<file path=ppt/slides/_rels/slide2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8" Type="http://schemas.openxmlformats.org/officeDocument/2006/relationships/hyperlink" Target="https://www.ons.gov.uk/releases/uklabourmarketmarch2023" TargetMode="External"/><Relationship Id="rId3" Type="http://schemas.openxmlformats.org/officeDocument/2006/relationships/hyperlink" Target="https://doi.org/10.1002/bin.247" TargetMode="External"/><Relationship Id="rId7" Type="http://schemas.openxmlformats.org/officeDocument/2006/relationships/hyperlink" Target="https://www.forbes.com/sites/forbescoachescouncil/2019/04/04/have-a-turnover-problem-15-ways-to-find-out-why-employees-are-really-leaving/?sh=1cb3c2be5f48" TargetMode="External"/><Relationship Id="rId12" Type="http://schemas.openxmlformats.org/officeDocument/2006/relationships/hyperlink" Target="https://www.legislation.gov.uk/ukpga/1998/39/contents" TargetMode="External"/><Relationship Id="rId2" Type="http://schemas.openxmlformats.org/officeDocument/2006/relationships/image" Target="../media/image60.png"/><Relationship Id="rId1" Type="http://schemas.openxmlformats.org/officeDocument/2006/relationships/slideLayout" Target="../slideLayouts/slideLayout1.xml"/><Relationship Id="rId6" Type="http://schemas.openxmlformats.org/officeDocument/2006/relationships/hyperlink" Target="https://www.cipd.co.uk/knowledge/strategy/resourcing/turnover-retention-factsheet#7171" TargetMode="External"/><Relationship Id="rId11" Type="http://schemas.openxmlformats.org/officeDocument/2006/relationships/hyperlink" Target="https://www.legislation.gov.uk/ukpga/1974/37/contents" TargetMode="External"/><Relationship Id="rId5" Type="http://schemas.openxmlformats.org/officeDocument/2006/relationships/hyperlink" Target="https://www.inc.com/john-boitnott/4-ways-to-figure-out-why-that-employee-quit.html" TargetMode="External"/><Relationship Id="rId10" Type="http://schemas.openxmlformats.org/officeDocument/2006/relationships/hyperlink" Target="https://www.legislation.gov.uk/ukpga/2010/15/contents" TargetMode="External"/><Relationship Id="rId4" Type="http://schemas.openxmlformats.org/officeDocument/2006/relationships/hyperlink" Target="https://www.bloomberg.com/news/articles/2021-12-20/u-k-firms-fear-great-british-resignation-after-staff-departures?leadSource=uverify%20wall" TargetMode="External"/><Relationship Id="rId9" Type="http://schemas.openxmlformats.org/officeDocument/2006/relationships/hyperlink" Target="https://www.process.st/career-progression-plan"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ilo.org/declaration/lang--en/index.htm" TargetMode="External"/><Relationship Id="rId3" Type="http://schemas.openxmlformats.org/officeDocument/2006/relationships/hyperlink" Target="https://www.legislation.gov.uk/uksi/2000/1551/contents/made" TargetMode="External"/><Relationship Id="rId7" Type="http://schemas.openxmlformats.org/officeDocument/2006/relationships/hyperlink" Target="https://www.netsuite.com/portal/resource/articles/human-resources/employee-retention-metrics.shtml" TargetMode="External"/><Relationship Id="rId2" Type="http://schemas.openxmlformats.org/officeDocument/2006/relationships/image" Target="../media/image60.png"/><Relationship Id="rId1" Type="http://schemas.openxmlformats.org/officeDocument/2006/relationships/slideLayout" Target="../slideLayouts/slideLayout1.xml"/><Relationship Id="rId6" Type="http://schemas.openxmlformats.org/officeDocument/2006/relationships/hyperlink" Target="https://www.hse.gov.uk/legislation/hswa.htm" TargetMode="External"/><Relationship Id="rId11" Type="http://schemas.openxmlformats.org/officeDocument/2006/relationships/hyperlink" Target="https://www.legislation.gov.uk/ukpga/1996/18/contents" TargetMode="External"/><Relationship Id="rId5" Type="http://schemas.openxmlformats.org/officeDocument/2006/relationships/hyperlink" Target="https://www.legislation.gov.uk/uksi/2010/93/contents/made" TargetMode="External"/><Relationship Id="rId10" Type="http://schemas.openxmlformats.org/officeDocument/2006/relationships/hyperlink" Target="https://doi.org/10.1177/2158244018810067" TargetMode="External"/><Relationship Id="rId4" Type="http://schemas.openxmlformats.org/officeDocument/2006/relationships/hyperlink" Target="https://www.legislation.gov.uk/uksi/2006/246/contents/made" TargetMode="External"/><Relationship Id="rId9" Type="http://schemas.openxmlformats.org/officeDocument/2006/relationships/hyperlink" Target="https://www.indeed.com/career-advice/career-development/benefits-of-employee-retention"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shrm.org/resourcesandtools/tools-and-samples/hr-qa/pages/calculatingretentionandturnover.aspx" TargetMode="External"/><Relationship Id="rId3" Type="http://schemas.openxmlformats.org/officeDocument/2006/relationships/hyperlink" Target="https://canadacollege.edu/dreamers/docs/Maslows-Hierarchy-of-Needs.pdf" TargetMode="External"/><Relationship Id="rId7" Type="http://schemas.openxmlformats.org/officeDocument/2006/relationships/hyperlink" Target="https://www.researchgate.net/publication/277325697_PRIORITIZING_MANAGERIAL_SKILLS_BASED_ON_KATZ" TargetMode="External"/><Relationship Id="rId2" Type="http://schemas.openxmlformats.org/officeDocument/2006/relationships/image" Target="../media/image60.png"/><Relationship Id="rId1" Type="http://schemas.openxmlformats.org/officeDocument/2006/relationships/slideLayout" Target="../slideLayouts/slideLayout1.xml"/><Relationship Id="rId6" Type="http://schemas.openxmlformats.org/officeDocument/2006/relationships/hyperlink" Target="https://www.gallup.com/workplace/357104/ways-managers-stop-employee-turnover.aspx" TargetMode="External"/><Relationship Id="rId5" Type="http://schemas.openxmlformats.org/officeDocument/2006/relationships/hyperlink" Target="https://www.gallup.com/workplace/356729/win-great-resignation.aspx" TargetMode="External"/><Relationship Id="rId4" Type="http://schemas.openxmlformats.org/officeDocument/2006/relationships/hyperlink" Target="https://hrshelf.com/employee-retention-theories/" TargetMode="External"/><Relationship Id="rId9" Type="http://schemas.openxmlformats.org/officeDocument/2006/relationships/hyperlink" Target="https://www.statista.com/chart/27830/reasons-for-quitting-previous-job/"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unglobalcompact.org/what-is-gc/mission/principles" TargetMode="External"/><Relationship Id="rId3" Type="http://schemas.openxmlformats.org/officeDocument/2006/relationships/hyperlink" Target="https://www.peoplemanagement.co.uk/" TargetMode="External"/><Relationship Id="rId7" Type="http://schemas.openxmlformats.org/officeDocument/2006/relationships/hyperlink" Target="https://www.legislation.gov.uk/ukpga/1999/26/contents" TargetMode="External"/><Relationship Id="rId2" Type="http://schemas.openxmlformats.org/officeDocument/2006/relationships/image" Target="../media/image60.png"/><Relationship Id="rId1" Type="http://schemas.openxmlformats.org/officeDocument/2006/relationships/slideLayout" Target="../slideLayouts/slideLayout1.xml"/><Relationship Id="rId6" Type="http://schemas.openxmlformats.org/officeDocument/2006/relationships/hyperlink" Target="https://www.pagepersonnel.co.uk/advice/management-advice/employee-development-and-retention/importance-staff-retention" TargetMode="External"/><Relationship Id="rId11" Type="http://schemas.openxmlformats.org/officeDocument/2006/relationships/hyperlink" Target="https://doi.org/10.3389/fpsyg.2022.872105" TargetMode="External"/><Relationship Id="rId5" Type="http://schemas.openxmlformats.org/officeDocument/2006/relationships/hyperlink" Target="https://www.legislation.gov.uk/uksi/1999/3312/regulation/18/made" TargetMode="External"/><Relationship Id="rId10" Type="http://schemas.openxmlformats.org/officeDocument/2006/relationships/hyperlink" Target="https://peoplemanagingpeople.com/articles/employee-retention-statistics/" TargetMode="External"/><Relationship Id="rId4" Type="http://schemas.openxmlformats.org/officeDocument/2006/relationships/hyperlink" Target="https://www.peoplemanagement.co.uk/article/1819495/legal-considerations-when-managing-flexible-working-requests" TargetMode="External"/><Relationship Id="rId9" Type="http://schemas.openxmlformats.org/officeDocument/2006/relationships/hyperlink" Target="https://www.workhuman.com/resources/reports-guides/unleashing-the-human-element-at-work-transforming-workplaces-through-recogni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6">
            <a:extLst>
              <a:ext uri="{FF2B5EF4-FFF2-40B4-BE49-F238E27FC236}">
                <a16:creationId xmlns:a16="http://schemas.microsoft.com/office/drawing/2014/main" id="{BC6D5EC2-1570-90B7-16EA-91B81D130988}"/>
              </a:ext>
            </a:extLst>
          </p:cNvPr>
          <p:cNvPicPr>
            <a:picLocks noChangeAspect="1"/>
          </p:cNvPicPr>
          <p:nvPr/>
        </p:nvPicPr>
        <p:blipFill>
          <a:blip r:embed="rId2"/>
          <a:stretch>
            <a:fillRect/>
          </a:stretch>
        </p:blipFill>
        <p:spPr>
          <a:xfrm>
            <a:off x="-206776" y="-692616"/>
            <a:ext cx="12398776" cy="8368490"/>
          </a:xfrm>
          <a:prstGeom prst="rect">
            <a:avLst/>
          </a:prstGeom>
        </p:spPr>
      </p:pic>
      <p:sp>
        <p:nvSpPr>
          <p:cNvPr id="15" name="TextBox 3">
            <a:extLst>
              <a:ext uri="{FF2B5EF4-FFF2-40B4-BE49-F238E27FC236}">
                <a16:creationId xmlns:a16="http://schemas.microsoft.com/office/drawing/2014/main" id="{492F7E86-DDE9-2F33-D2BB-96F35E45ABD2}"/>
              </a:ext>
            </a:extLst>
          </p:cNvPr>
          <p:cNvSpPr txBox="1"/>
          <p:nvPr/>
        </p:nvSpPr>
        <p:spPr>
          <a:xfrm>
            <a:off x="627528" y="1068776"/>
            <a:ext cx="5281443" cy="2422853"/>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r>
              <a:rPr lang="en-US" sz="6000">
                <a:solidFill>
                  <a:srgbClr val="000000"/>
                </a:solidFill>
                <a:latin typeface="+mj-lt"/>
                <a:ea typeface="+mj-ea"/>
                <a:cs typeface="+mj-cs"/>
              </a:rPr>
              <a:t>Staff Retention</a:t>
            </a:r>
            <a:r>
              <a:rPr lang="en-US" sz="4000">
                <a:solidFill>
                  <a:srgbClr val="000000"/>
                </a:solidFill>
                <a:latin typeface="+mj-lt"/>
                <a:ea typeface="+mj-ea"/>
                <a:cs typeface="+mj-cs"/>
              </a:rPr>
              <a:t> </a:t>
            </a:r>
          </a:p>
        </p:txBody>
      </p:sp>
      <p:grpSp>
        <p:nvGrpSpPr>
          <p:cNvPr id="2" name="Group 1">
            <a:extLst>
              <a:ext uri="{FF2B5EF4-FFF2-40B4-BE49-F238E27FC236}">
                <a16:creationId xmlns:a16="http://schemas.microsoft.com/office/drawing/2014/main" id="{089A8213-DC49-74FE-A89F-629E83FA8C8B}"/>
              </a:ext>
            </a:extLst>
          </p:cNvPr>
          <p:cNvGrpSpPr/>
          <p:nvPr/>
        </p:nvGrpSpPr>
        <p:grpSpPr>
          <a:xfrm>
            <a:off x="478974" y="5539885"/>
            <a:ext cx="10736730" cy="1261917"/>
            <a:chOff x="625536" y="5552175"/>
            <a:chExt cx="10736730" cy="1261917"/>
          </a:xfrm>
        </p:grpSpPr>
        <p:sp>
          <p:nvSpPr>
            <p:cNvPr id="19" name="TextBox 6">
              <a:extLst>
                <a:ext uri="{FF2B5EF4-FFF2-40B4-BE49-F238E27FC236}">
                  <a16:creationId xmlns:a16="http://schemas.microsoft.com/office/drawing/2014/main" id="{D74D6FF5-D5F8-72E2-E08D-F22C01988622}"/>
                </a:ext>
              </a:extLst>
            </p:cNvPr>
            <p:cNvSpPr txBox="1"/>
            <p:nvPr/>
          </p:nvSpPr>
          <p:spPr>
            <a:xfrm>
              <a:off x="627495" y="5552175"/>
              <a:ext cx="1890679" cy="327205"/>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7000"/>
                </a:lnSpc>
              </a:pPr>
              <a:r>
                <a:rPr lang="en-GB" sz="1500" b="1" u="sng">
                  <a:solidFill>
                    <a:srgbClr val="000000"/>
                  </a:solidFill>
                  <a:latin typeface="Open Sans"/>
                  <a:ea typeface="Open Sans"/>
                  <a:cs typeface="Open Sans"/>
                </a:rPr>
                <a:t>Authors</a:t>
              </a:r>
            </a:p>
          </p:txBody>
        </p:sp>
        <p:sp>
          <p:nvSpPr>
            <p:cNvPr id="20" name="TextBox 7">
              <a:extLst>
                <a:ext uri="{FF2B5EF4-FFF2-40B4-BE49-F238E27FC236}">
                  <a16:creationId xmlns:a16="http://schemas.microsoft.com/office/drawing/2014/main" id="{24F2D28A-02BB-5FD1-0A63-72348984B7F3}"/>
                </a:ext>
              </a:extLst>
            </p:cNvPr>
            <p:cNvSpPr txBox="1"/>
            <p:nvPr/>
          </p:nvSpPr>
          <p:spPr>
            <a:xfrm>
              <a:off x="625536" y="6029262"/>
              <a:ext cx="2743200" cy="76944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u="sng">
                  <a:solidFill>
                    <a:srgbClr val="000000"/>
                  </a:solidFill>
                  <a:latin typeface="Open Sans"/>
                  <a:cs typeface="Segoe UI"/>
                </a:rPr>
                <a:t>​Alison Faucher</a:t>
              </a:r>
              <a:r>
                <a:rPr lang="en-US" sz="1600" u="sng">
                  <a:solidFill>
                    <a:srgbClr val="000000"/>
                  </a:solidFill>
                  <a:latin typeface="Open Sans"/>
                  <a:cs typeface="Segoe UI"/>
                </a:rPr>
                <a:t>​</a:t>
              </a:r>
              <a:endParaRPr lang="en-US" sz="1600" u="sng">
                <a:solidFill>
                  <a:srgbClr val="000000"/>
                </a:solidFill>
                <a:latin typeface="Open Sans"/>
                <a:ea typeface="Open Sans"/>
                <a:cs typeface="Segoe UI"/>
              </a:endParaRPr>
            </a:p>
            <a:p>
              <a:r>
                <a:rPr lang="en-US" sz="1300" u="sng">
                  <a:solidFill>
                    <a:srgbClr val="000000"/>
                  </a:solidFill>
                  <a:latin typeface="Open Sans"/>
                  <a:ea typeface="+mn-lt"/>
                  <a:cs typeface="+mn-lt"/>
                </a:rPr>
                <a:t>Introduction /Facts /Data</a:t>
              </a:r>
              <a:endParaRPr lang="en-US" sz="1300" u="sng">
                <a:solidFill>
                  <a:srgbClr val="000000"/>
                </a:solidFill>
                <a:latin typeface="Open Sans"/>
                <a:ea typeface="Open Sans"/>
                <a:cs typeface="Open Sans"/>
              </a:endParaRPr>
            </a:p>
            <a:p>
              <a:endParaRPr lang="en-US" sz="1500" u="sng">
                <a:solidFill>
                  <a:srgbClr val="000000"/>
                </a:solidFill>
                <a:latin typeface="Open Sans"/>
                <a:ea typeface="Open Sans"/>
                <a:cs typeface="Segoe UI"/>
              </a:endParaRPr>
            </a:p>
          </p:txBody>
        </p:sp>
        <p:sp>
          <p:nvSpPr>
            <p:cNvPr id="21" name="TextBox 8">
              <a:extLst>
                <a:ext uri="{FF2B5EF4-FFF2-40B4-BE49-F238E27FC236}">
                  <a16:creationId xmlns:a16="http://schemas.microsoft.com/office/drawing/2014/main" id="{F9860FFC-3231-69E6-FD77-5E9C423D0606}"/>
                </a:ext>
              </a:extLst>
            </p:cNvPr>
            <p:cNvSpPr txBox="1"/>
            <p:nvPr/>
          </p:nvSpPr>
          <p:spPr>
            <a:xfrm>
              <a:off x="3100486" y="6029262"/>
              <a:ext cx="3770726" cy="7848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u="sng">
                  <a:solidFill>
                    <a:srgbClr val="000000"/>
                  </a:solidFill>
                  <a:latin typeface="Open Sans"/>
                  <a:cs typeface="Segoe UI"/>
                </a:rPr>
                <a:t>Dewan Ashrafi​</a:t>
              </a:r>
              <a:endParaRPr lang="en-GB" sz="1600" u="sng">
                <a:solidFill>
                  <a:srgbClr val="000000"/>
                </a:solidFill>
                <a:latin typeface="Open Sans"/>
                <a:ea typeface="Open Sans"/>
                <a:cs typeface="Segoe UI"/>
              </a:endParaRPr>
            </a:p>
            <a:p>
              <a:r>
                <a:rPr lang="en-GB" sz="1300" u="sng">
                  <a:solidFill>
                    <a:srgbClr val="000000"/>
                  </a:solidFill>
                  <a:latin typeface="Open Sans"/>
                  <a:ea typeface="+mn-lt"/>
                  <a:cs typeface="+mn-lt"/>
                </a:rPr>
                <a:t>Tools / Benefits /Resignations/Principles/Laws </a:t>
              </a:r>
              <a:endParaRPr lang="en-GB" sz="1300" u="sng">
                <a:solidFill>
                  <a:srgbClr val="000000"/>
                </a:solidFill>
                <a:latin typeface="Open Sans"/>
                <a:ea typeface="Open Sans"/>
                <a:cs typeface="Calibri" panose="020F0502020204030204"/>
              </a:endParaRPr>
            </a:p>
            <a:p>
              <a:pPr lvl="3"/>
              <a:endParaRPr lang="en-US" sz="1600" u="sng">
                <a:solidFill>
                  <a:srgbClr val="000000"/>
                </a:solidFill>
                <a:latin typeface="Open Sans"/>
                <a:ea typeface="Open Sans"/>
                <a:cs typeface="Arial"/>
              </a:endParaRPr>
            </a:p>
          </p:txBody>
        </p:sp>
        <p:sp>
          <p:nvSpPr>
            <p:cNvPr id="22" name="TextBox 9">
              <a:extLst>
                <a:ext uri="{FF2B5EF4-FFF2-40B4-BE49-F238E27FC236}">
                  <a16:creationId xmlns:a16="http://schemas.microsoft.com/office/drawing/2014/main" id="{2E722806-010F-8F2D-5FF6-5057C4D1B294}"/>
                </a:ext>
              </a:extLst>
            </p:cNvPr>
            <p:cNvSpPr txBox="1"/>
            <p:nvPr/>
          </p:nvSpPr>
          <p:spPr>
            <a:xfrm>
              <a:off x="7128932" y="6029262"/>
              <a:ext cx="2743200" cy="53860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u="sng">
                  <a:solidFill>
                    <a:srgbClr val="000000"/>
                  </a:solidFill>
                  <a:latin typeface="Open Sans"/>
                  <a:cs typeface="Segoe UI"/>
                </a:rPr>
                <a:t>Crystal Hall​</a:t>
              </a:r>
              <a:endParaRPr lang="en-US" sz="1600" u="sng">
                <a:solidFill>
                  <a:srgbClr val="000000"/>
                </a:solidFill>
                <a:latin typeface="Open Sans"/>
                <a:ea typeface="Open Sans"/>
                <a:cs typeface="Calibri" panose="020F0502020204030204"/>
              </a:endParaRPr>
            </a:p>
            <a:p>
              <a:r>
                <a:rPr lang="en-GB" sz="1300" u="sng">
                  <a:solidFill>
                    <a:srgbClr val="000000"/>
                  </a:solidFill>
                  <a:latin typeface="Open Sans"/>
                  <a:cs typeface="Arial"/>
                </a:rPr>
                <a:t>Strategies</a:t>
              </a:r>
              <a:endParaRPr lang="en-US" sz="1300" u="sng">
                <a:solidFill>
                  <a:srgbClr val="000000"/>
                </a:solidFill>
                <a:latin typeface="Open Sans"/>
                <a:ea typeface="Open Sans"/>
                <a:cs typeface="Calibri"/>
              </a:endParaRPr>
            </a:p>
          </p:txBody>
        </p:sp>
        <p:sp>
          <p:nvSpPr>
            <p:cNvPr id="23" name="TextBox 10">
              <a:extLst>
                <a:ext uri="{FF2B5EF4-FFF2-40B4-BE49-F238E27FC236}">
                  <a16:creationId xmlns:a16="http://schemas.microsoft.com/office/drawing/2014/main" id="{FFBBA4BA-701A-0C0E-F8BC-48E61286544D}"/>
                </a:ext>
              </a:extLst>
            </p:cNvPr>
            <p:cNvSpPr txBox="1"/>
            <p:nvPr/>
          </p:nvSpPr>
          <p:spPr>
            <a:xfrm>
              <a:off x="8619066" y="6029263"/>
              <a:ext cx="2743200" cy="53860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u="sng">
                  <a:solidFill>
                    <a:srgbClr val="000000"/>
                  </a:solidFill>
                  <a:latin typeface="Open Sans"/>
                  <a:cs typeface="Segoe UI"/>
                </a:rPr>
                <a:t>Franco </a:t>
              </a:r>
              <a:r>
                <a:rPr lang="en-GB" sz="1600" u="sng" err="1">
                  <a:solidFill>
                    <a:srgbClr val="000000"/>
                  </a:solidFill>
                  <a:latin typeface="Open Sans"/>
                  <a:cs typeface="Segoe UI"/>
                </a:rPr>
                <a:t>Okojie-Aidonojie</a:t>
              </a:r>
              <a:r>
                <a:rPr lang="en-GB" sz="1600" u="sng">
                  <a:solidFill>
                    <a:srgbClr val="000000"/>
                  </a:solidFill>
                  <a:latin typeface="Open Sans"/>
                  <a:cs typeface="Segoe UI"/>
                </a:rPr>
                <a:t>​</a:t>
              </a:r>
              <a:endParaRPr lang="en-GB" sz="1600" u="sng">
                <a:solidFill>
                  <a:srgbClr val="000000"/>
                </a:solidFill>
                <a:latin typeface="Open Sans"/>
                <a:ea typeface="Open Sans"/>
                <a:cs typeface="Segoe UI"/>
              </a:endParaRPr>
            </a:p>
            <a:p>
              <a:r>
                <a:rPr lang="en-GB" sz="1300" u="sng">
                  <a:solidFill>
                    <a:srgbClr val="000000"/>
                  </a:solidFill>
                  <a:latin typeface="Open Sans"/>
                  <a:ea typeface="+mn-lt"/>
                  <a:cs typeface="+mn-lt"/>
                </a:rPr>
                <a:t>Theories/Conclusion </a:t>
              </a:r>
              <a:endParaRPr lang="en-GB" sz="1300" u="sng">
                <a:solidFill>
                  <a:srgbClr val="000000"/>
                </a:solidFill>
                <a:latin typeface="Open Sans"/>
                <a:ea typeface="Open Sans"/>
                <a:cs typeface="Open Sans"/>
              </a:endParaRPr>
            </a:p>
          </p:txBody>
        </p:sp>
      </p:grpSp>
      <p:sp>
        <p:nvSpPr>
          <p:cNvPr id="18" name="TextBox 11">
            <a:extLst>
              <a:ext uri="{FF2B5EF4-FFF2-40B4-BE49-F238E27FC236}">
                <a16:creationId xmlns:a16="http://schemas.microsoft.com/office/drawing/2014/main" id="{4BB458EE-7C80-9862-82A5-BCB7FAD7FB05}"/>
              </a:ext>
            </a:extLst>
          </p:cNvPr>
          <p:cNvSpPr txBox="1"/>
          <p:nvPr/>
        </p:nvSpPr>
        <p:spPr>
          <a:xfrm>
            <a:off x="710203" y="2632635"/>
            <a:ext cx="3599827" cy="33855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a:solidFill>
                  <a:srgbClr val="000000"/>
                </a:solidFill>
                <a:latin typeface="Open Sans"/>
                <a:cs typeface="Segoe UI"/>
              </a:rPr>
              <a:t>April 25th 2023</a:t>
            </a:r>
            <a:endParaRPr lang="en-US">
              <a:solidFill>
                <a:srgbClr val="000000"/>
              </a:solidFill>
              <a:cs typeface="Calibri"/>
            </a:endParaRPr>
          </a:p>
        </p:txBody>
      </p:sp>
    </p:spTree>
    <p:extLst>
      <p:ext uri="{BB962C8B-B14F-4D97-AF65-F5344CB8AC3E}">
        <p14:creationId xmlns:p14="http://schemas.microsoft.com/office/powerpoint/2010/main" val="327059480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room with tables and chairs&#10;&#10;Description automatically generated with low confidence">
            <a:extLst>
              <a:ext uri="{FF2B5EF4-FFF2-40B4-BE49-F238E27FC236}">
                <a16:creationId xmlns:a16="http://schemas.microsoft.com/office/drawing/2014/main" id="{2D7EAFA0-E73E-8A77-A779-76F7A19D6F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1370" y="-96253"/>
            <a:ext cx="14086381" cy="7050505"/>
          </a:xfrm>
          <a:prstGeom prst="rect">
            <a:avLst/>
          </a:prstGeom>
        </p:spPr>
      </p:pic>
      <p:sp>
        <p:nvSpPr>
          <p:cNvPr id="6" name="TextBox 5">
            <a:extLst>
              <a:ext uri="{FF2B5EF4-FFF2-40B4-BE49-F238E27FC236}">
                <a16:creationId xmlns:a16="http://schemas.microsoft.com/office/drawing/2014/main" id="{3E0B3D0A-BB77-EE96-580F-E7EC57843C21}"/>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Contents</a:t>
            </a:r>
          </a:p>
        </p:txBody>
      </p:sp>
      <p:sp>
        <p:nvSpPr>
          <p:cNvPr id="13" name="TextBox 12">
            <a:extLst>
              <a:ext uri="{FF2B5EF4-FFF2-40B4-BE49-F238E27FC236}">
                <a16:creationId xmlns:a16="http://schemas.microsoft.com/office/drawing/2014/main" id="{EBD83E2B-1E58-A645-706F-162A36EAA489}"/>
              </a:ext>
            </a:extLst>
          </p:cNvPr>
          <p:cNvSpPr txBox="1"/>
          <p:nvPr/>
        </p:nvSpPr>
        <p:spPr>
          <a:xfrm>
            <a:off x="315449" y="964813"/>
            <a:ext cx="11561102" cy="4472938"/>
          </a:xfrm>
          <a:prstGeom prst="rect">
            <a:avLst/>
          </a:prstGeom>
        </p:spPr>
        <p:txBody>
          <a:bodyPr vert="horz" lIns="91440" tIns="45720" rIns="91440" bIns="45720" rtlCol="0" anchor="t">
            <a:noAutofit/>
          </a:bodyPr>
          <a:lstStyle/>
          <a:p>
            <a:pPr>
              <a:lnSpc>
                <a:spcPct val="200000"/>
              </a:lnSpc>
              <a:spcAft>
                <a:spcPts val="600"/>
              </a:spcAft>
            </a:pPr>
            <a:r>
              <a:rPr lang="en-GB" sz="2000">
                <a:latin typeface="Open Sans"/>
                <a:ea typeface="Open Sans"/>
                <a:cs typeface="Open Sans"/>
              </a:rPr>
              <a:t>Introduction                                                        	page 3</a:t>
            </a:r>
          </a:p>
          <a:p>
            <a:pPr>
              <a:lnSpc>
                <a:spcPct val="200000"/>
              </a:lnSpc>
              <a:spcAft>
                <a:spcPts val="600"/>
              </a:spcAft>
            </a:pPr>
            <a:r>
              <a:rPr lang="en-GB" sz="2000">
                <a:latin typeface="Open Sans"/>
                <a:ea typeface="Open Sans"/>
                <a:cs typeface="Open Sans"/>
              </a:rPr>
              <a:t>Facts and Data                                                    	page 4 - 8</a:t>
            </a:r>
          </a:p>
          <a:p>
            <a:pPr>
              <a:lnSpc>
                <a:spcPct val="200000"/>
              </a:lnSpc>
              <a:spcAft>
                <a:spcPts val="600"/>
              </a:spcAft>
            </a:pPr>
            <a:r>
              <a:rPr lang="en-GB" sz="2000">
                <a:latin typeface="Open Sans"/>
                <a:ea typeface="Open Sans"/>
                <a:cs typeface="Open Sans"/>
              </a:rPr>
              <a:t>Tools/Benefits/Resignation/Principles/Laws	page 9 - 13</a:t>
            </a:r>
          </a:p>
          <a:p>
            <a:pPr>
              <a:lnSpc>
                <a:spcPct val="200000"/>
              </a:lnSpc>
              <a:spcAft>
                <a:spcPts val="600"/>
              </a:spcAft>
            </a:pPr>
            <a:r>
              <a:rPr lang="en-GB" sz="2000">
                <a:latin typeface="Open Sans"/>
                <a:ea typeface="Open Sans"/>
                <a:cs typeface="Open Sans"/>
              </a:rPr>
              <a:t>Strategies					page14 - 19</a:t>
            </a:r>
            <a:r>
              <a:rPr kumimoji="0" lang="en-GB" sz="1400" b="0" i="0" u="none" strike="noStrike" kern="1200" cap="none" spc="0" normalizeH="0" baseline="0" noProof="0">
                <a:ln>
                  <a:noFill/>
                </a:ln>
                <a:effectLst/>
                <a:uLnTx/>
                <a:uFillTx/>
                <a:latin typeface="Open Sans"/>
                <a:ea typeface="Open Sans"/>
                <a:cs typeface="Arial"/>
              </a:rPr>
              <a:t>                           </a:t>
            </a:r>
            <a:r>
              <a:rPr kumimoji="0" lang="en-GB" sz="1400" b="0" i="0" u="none" strike="noStrike" kern="1200" cap="none" spc="0" normalizeH="0" baseline="0" noProof="0">
                <a:ln>
                  <a:noFill/>
                </a:ln>
                <a:effectLst/>
                <a:uLnTx/>
                <a:uFillTx/>
                <a:latin typeface="Open Sans"/>
                <a:ea typeface="Open Sans"/>
                <a:cs typeface="Open Sans"/>
              </a:rPr>
              <a:t>                                                             </a:t>
            </a:r>
            <a:endParaRPr lang="en-GB" sz="2000" b="0" i="0" u="none" strike="noStrike" kern="1200" cap="none" spc="0" normalizeH="0" baseline="0" noProof="0">
              <a:ln>
                <a:noFill/>
              </a:ln>
              <a:effectLst/>
              <a:uLnTx/>
              <a:uFillTx/>
              <a:latin typeface="Open Sans"/>
              <a:ea typeface="Open Sans"/>
              <a:cs typeface="Open Sans"/>
            </a:endParaRPr>
          </a:p>
          <a:p>
            <a:pPr>
              <a:lnSpc>
                <a:spcPct val="200000"/>
              </a:lnSpc>
              <a:spcAft>
                <a:spcPts val="600"/>
              </a:spcAft>
            </a:pPr>
            <a:r>
              <a:rPr lang="en-GB" sz="2000">
                <a:latin typeface="Open Sans"/>
                <a:ea typeface="Open Sans"/>
                <a:cs typeface="Open Sans"/>
              </a:rPr>
              <a:t>Theories                                                               	page 20 - 24</a:t>
            </a:r>
            <a:endParaRPr lang="en-GB"/>
          </a:p>
          <a:p>
            <a:pPr>
              <a:lnSpc>
                <a:spcPct val="200000"/>
              </a:lnSpc>
              <a:spcAft>
                <a:spcPts val="600"/>
              </a:spcAft>
            </a:pPr>
            <a:r>
              <a:rPr lang="en-GB" sz="2000">
                <a:latin typeface="Open Sans"/>
                <a:ea typeface="Open Sans"/>
                <a:cs typeface="Open Sans"/>
              </a:rPr>
              <a:t>Conclusion                                                           	page 25 – 26</a:t>
            </a:r>
          </a:p>
          <a:p>
            <a:pPr>
              <a:lnSpc>
                <a:spcPct val="200000"/>
              </a:lnSpc>
              <a:spcAft>
                <a:spcPts val="600"/>
              </a:spcAft>
            </a:pPr>
            <a:r>
              <a:rPr lang="en-GB" sz="2000">
                <a:latin typeface="Open Sans"/>
                <a:ea typeface="Open Sans"/>
                <a:cs typeface="Open Sans"/>
              </a:rPr>
              <a:t>References 					page 27 – 30</a:t>
            </a:r>
            <a:endParaRPr lang="en-GB" sz="2000">
              <a:latin typeface="Open Sans" panose="020B0606030504020204" pitchFamily="34" charset="0"/>
              <a:ea typeface="Open Sans" panose="020B0606030504020204" pitchFamily="34" charset="0"/>
              <a:cs typeface="Open Sans" panose="020B0606030504020204" pitchFamily="34" charset="0"/>
            </a:endParaRPr>
          </a:p>
        </p:txBody>
      </p:sp>
      <p:cxnSp>
        <p:nvCxnSpPr>
          <p:cNvPr id="2" name="Straight Arrow Connector 1">
            <a:extLst>
              <a:ext uri="{FF2B5EF4-FFF2-40B4-BE49-F238E27FC236}">
                <a16:creationId xmlns:a16="http://schemas.microsoft.com/office/drawing/2014/main" id="{1D3C80E1-5433-7437-1126-552DCBC28EF4}"/>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Tree>
    <p:extLst>
      <p:ext uri="{BB962C8B-B14F-4D97-AF65-F5344CB8AC3E}">
        <p14:creationId xmlns:p14="http://schemas.microsoft.com/office/powerpoint/2010/main" val="213970416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dark&#10;&#10;Description automatically generated">
            <a:extLst>
              <a:ext uri="{FF2B5EF4-FFF2-40B4-BE49-F238E27FC236}">
                <a16:creationId xmlns:a16="http://schemas.microsoft.com/office/drawing/2014/main" id="{74C0F728-007C-CCC5-8F28-4A6F72DC1A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2580" y="-68556"/>
            <a:ext cx="13975708" cy="6995111"/>
          </a:xfrm>
          <a:prstGeom prst="rect">
            <a:avLst/>
          </a:prstGeom>
        </p:spPr>
      </p:pic>
      <p:sp>
        <p:nvSpPr>
          <p:cNvPr id="6" name="TextBox 5">
            <a:extLst>
              <a:ext uri="{FF2B5EF4-FFF2-40B4-BE49-F238E27FC236}">
                <a16:creationId xmlns:a16="http://schemas.microsoft.com/office/drawing/2014/main" id="{3E0B3D0A-BB77-EE96-580F-E7EC57843C21}"/>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Introduction</a:t>
            </a:r>
          </a:p>
        </p:txBody>
      </p:sp>
      <p:sp>
        <p:nvSpPr>
          <p:cNvPr id="13" name="TextBox 12">
            <a:extLst>
              <a:ext uri="{FF2B5EF4-FFF2-40B4-BE49-F238E27FC236}">
                <a16:creationId xmlns:a16="http://schemas.microsoft.com/office/drawing/2014/main" id="{EBD83E2B-1E58-A645-706F-162A36EAA489}"/>
              </a:ext>
            </a:extLst>
          </p:cNvPr>
          <p:cNvSpPr txBox="1"/>
          <p:nvPr/>
        </p:nvSpPr>
        <p:spPr>
          <a:xfrm>
            <a:off x="336884" y="1261723"/>
            <a:ext cx="6904121" cy="4483594"/>
          </a:xfrm>
          <a:prstGeom prst="rect">
            <a:avLst/>
          </a:prstGeom>
        </p:spPr>
        <p:txBody>
          <a:bodyPr vert="horz" lIns="91440" tIns="45720" rIns="91440" bIns="45720" rtlCol="0" anchor="t">
            <a:noAutofit/>
          </a:bodyPr>
          <a:lstStyle/>
          <a:p>
            <a:pPr>
              <a:lnSpc>
                <a:spcPct val="150000"/>
              </a:lnSpc>
              <a:spcAft>
                <a:spcPts val="600"/>
              </a:spcAft>
            </a:pPr>
            <a:endParaRPr lang="en-US" sz="1200" b="1">
              <a:latin typeface="Open Sans"/>
              <a:ea typeface="Open Sans"/>
              <a:cs typeface="Open Sans"/>
            </a:endParaRPr>
          </a:p>
          <a:p>
            <a:pPr>
              <a:lnSpc>
                <a:spcPct val="150000"/>
              </a:lnSpc>
              <a:spcAft>
                <a:spcPts val="600"/>
              </a:spcAft>
            </a:pPr>
            <a:r>
              <a:rPr lang="en-US" sz="1200">
                <a:latin typeface="Open Sans"/>
                <a:ea typeface="Open Sans"/>
                <a:cs typeface="Open Sans"/>
              </a:rPr>
              <a:t>In this presentation, we will concentrate on the importance of staff retention and will explore how clear objectives, feedback and support, good working relationships,  together with rewards and recognition are best employed to develop a reduction in staff turnover through strategic planning and implementation of employee retention policies.  In an effort to reduce staff turnover, within an international </a:t>
            </a:r>
            <a:r>
              <a:rPr lang="en-US" sz="1200" err="1">
                <a:latin typeface="Open Sans"/>
                <a:ea typeface="Open Sans"/>
                <a:cs typeface="Open Sans"/>
              </a:rPr>
              <a:t>organisation</a:t>
            </a:r>
            <a:r>
              <a:rPr lang="en-US" sz="1200">
                <a:latin typeface="Open Sans"/>
                <a:ea typeface="Open Sans"/>
                <a:cs typeface="Open Sans"/>
              </a:rPr>
              <a:t>, from an international HR Manager’s perspective of their workforce, it is understood that when there needs to be a clear strategic approach to staff retention, detailing the positive approaches needed to increase an organisation’s productivity and staff engagement. It is therefore imperative that the employee is considered as an asset and strategies are put into place, </a:t>
            </a:r>
            <a:r>
              <a:rPr lang="en-US" sz="1200" err="1">
                <a:latin typeface="Open Sans"/>
                <a:ea typeface="Open Sans"/>
                <a:cs typeface="Open Sans"/>
              </a:rPr>
              <a:t>utilising</a:t>
            </a:r>
            <a:r>
              <a:rPr lang="en-US" sz="1200">
                <a:latin typeface="Open Sans"/>
                <a:ea typeface="Open Sans"/>
                <a:cs typeface="Open Sans"/>
              </a:rPr>
              <a:t> all three levels, Corporate, Business and Functional, to alter the dynamics in the approach used to secure a long-term work relationship that benefits both the employer and employee.</a:t>
            </a:r>
          </a:p>
          <a:p>
            <a:pPr>
              <a:lnSpc>
                <a:spcPct val="150000"/>
              </a:lnSpc>
              <a:spcAft>
                <a:spcPts val="600"/>
              </a:spcAft>
            </a:pPr>
            <a:endParaRPr lang="en-US" sz="1200">
              <a:latin typeface="Open Sans"/>
              <a:ea typeface="Open Sans"/>
              <a:cs typeface="Open Sans"/>
            </a:endParaRPr>
          </a:p>
          <a:p>
            <a:pPr>
              <a:lnSpc>
                <a:spcPct val="150000"/>
              </a:lnSpc>
              <a:spcAft>
                <a:spcPts val="600"/>
              </a:spcAft>
            </a:pPr>
            <a:endParaRPr lang="en-US" sz="1200">
              <a:latin typeface="Open Sans"/>
              <a:ea typeface="Open Sans"/>
              <a:cs typeface="Open Sans"/>
            </a:endParaRPr>
          </a:p>
          <a:p>
            <a:pPr>
              <a:lnSpc>
                <a:spcPct val="150000"/>
              </a:lnSpc>
              <a:spcAft>
                <a:spcPts val="600"/>
              </a:spcAft>
            </a:pPr>
            <a:endParaRPr lang="en-US" sz="1200">
              <a:latin typeface="Open Sans"/>
              <a:ea typeface="Open Sans"/>
              <a:cs typeface="Open Sans"/>
            </a:endParaRPr>
          </a:p>
          <a:p>
            <a:pPr indent="-228600">
              <a:lnSpc>
                <a:spcPct val="150000"/>
              </a:lnSpc>
              <a:spcAft>
                <a:spcPts val="600"/>
              </a:spcAft>
              <a:buFont typeface="Arial" panose="020B0604020202020204" pitchFamily="34" charset="0"/>
              <a:buChar char="•"/>
            </a:pPr>
            <a:endParaRPr lang="en-US" sz="1200" b="1">
              <a:latin typeface="Open Sans" panose="020B0606030504020204" pitchFamily="34" charset="0"/>
              <a:ea typeface="Open Sans" panose="020B0606030504020204" pitchFamily="34" charset="0"/>
              <a:cs typeface="Open Sans" panose="020B0606030504020204" pitchFamily="34" charset="0"/>
            </a:endParaRPr>
          </a:p>
          <a:p>
            <a:pPr marL="342900" indent="-228600">
              <a:lnSpc>
                <a:spcPct val="150000"/>
              </a:lnSpc>
              <a:spcAft>
                <a:spcPts val="600"/>
              </a:spcAft>
              <a:buFont typeface="Arial" panose="020B0604020202020204" pitchFamily="34" charset="0"/>
              <a:buChar char="•"/>
            </a:pPr>
            <a:endParaRPr lang="en-US" sz="1200" b="1">
              <a:latin typeface="Open Sans" panose="020B0606030504020204" pitchFamily="34" charset="0"/>
              <a:ea typeface="Open Sans" panose="020B0606030504020204" pitchFamily="34" charset="0"/>
              <a:cs typeface="Open Sans" panose="020B0606030504020204" pitchFamily="34" charset="0"/>
            </a:endParaRPr>
          </a:p>
          <a:p>
            <a:pPr indent="-228600">
              <a:lnSpc>
                <a:spcPct val="150000"/>
              </a:lnSpc>
              <a:spcAft>
                <a:spcPts val="600"/>
              </a:spcAft>
              <a:buFont typeface="Arial" panose="020B0604020202020204" pitchFamily="34" charset="0"/>
              <a:buChar char="•"/>
            </a:pPr>
            <a:endParaRPr lang="en-US" sz="1200">
              <a:latin typeface="Open Sans" panose="020B0606030504020204" pitchFamily="34" charset="0"/>
              <a:ea typeface="Open Sans" panose="020B0606030504020204" pitchFamily="34" charset="0"/>
              <a:cs typeface="Open Sans" panose="020B0606030504020204" pitchFamily="34" charset="0"/>
            </a:endParaRPr>
          </a:p>
        </p:txBody>
      </p:sp>
      <p:cxnSp>
        <p:nvCxnSpPr>
          <p:cNvPr id="4" name="Straight Arrow Connector 3">
            <a:extLst>
              <a:ext uri="{FF2B5EF4-FFF2-40B4-BE49-F238E27FC236}">
                <a16:creationId xmlns:a16="http://schemas.microsoft.com/office/drawing/2014/main" id="{A949BF22-F75C-C54F-C124-9D2DE41FC04D}"/>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2" name="TextBox 1">
            <a:extLst>
              <a:ext uri="{FF2B5EF4-FFF2-40B4-BE49-F238E27FC236}">
                <a16:creationId xmlns:a16="http://schemas.microsoft.com/office/drawing/2014/main" id="{846EBBF1-C5AA-A425-90C6-8B004D2E0C3A}"/>
              </a:ext>
            </a:extLst>
          </p:cNvPr>
          <p:cNvSpPr txBox="1"/>
          <p:nvPr/>
        </p:nvSpPr>
        <p:spPr>
          <a:xfrm>
            <a:off x="119450" y="6582254"/>
            <a:ext cx="1544321" cy="246221"/>
          </a:xfrm>
          <a:prstGeom prst="rect">
            <a:avLst/>
          </a:prstGeom>
          <a:solidFill>
            <a:srgbClr val="5F0B22"/>
          </a:solidFill>
        </p:spPr>
        <p:txBody>
          <a:bodyPr wrap="square" rtlCol="0">
            <a:spAutoFit/>
          </a:bodyPr>
          <a:lstStyle/>
          <a:p>
            <a:r>
              <a:rPr lang="en-GB" sz="1000" b="1">
                <a:solidFill>
                  <a:schemeClr val="bg1"/>
                </a:solidFill>
              </a:rPr>
              <a:t>Alison Faucher (2236800)</a:t>
            </a:r>
          </a:p>
        </p:txBody>
      </p:sp>
    </p:spTree>
    <p:extLst>
      <p:ext uri="{BB962C8B-B14F-4D97-AF65-F5344CB8AC3E}">
        <p14:creationId xmlns:p14="http://schemas.microsoft.com/office/powerpoint/2010/main" val="324403195"/>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dark&#10;&#10;Description automatically generated">
            <a:extLst>
              <a:ext uri="{FF2B5EF4-FFF2-40B4-BE49-F238E27FC236}">
                <a16:creationId xmlns:a16="http://schemas.microsoft.com/office/drawing/2014/main" id="{74C0F728-007C-CCC5-8F28-4A6F72DC1A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2580" y="-52890"/>
            <a:ext cx="13975708" cy="6995111"/>
          </a:xfrm>
          <a:prstGeom prst="rect">
            <a:avLst/>
          </a:prstGeom>
        </p:spPr>
      </p:pic>
      <p:sp>
        <p:nvSpPr>
          <p:cNvPr id="6" name="TextBox 5">
            <a:extLst>
              <a:ext uri="{FF2B5EF4-FFF2-40B4-BE49-F238E27FC236}">
                <a16:creationId xmlns:a16="http://schemas.microsoft.com/office/drawing/2014/main" id="{3E0B3D0A-BB77-EE96-580F-E7EC57843C21}"/>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Introduction</a:t>
            </a:r>
          </a:p>
        </p:txBody>
      </p:sp>
      <p:sp>
        <p:nvSpPr>
          <p:cNvPr id="13" name="TextBox 12">
            <a:extLst>
              <a:ext uri="{FF2B5EF4-FFF2-40B4-BE49-F238E27FC236}">
                <a16:creationId xmlns:a16="http://schemas.microsoft.com/office/drawing/2014/main" id="{EBD83E2B-1E58-A645-706F-162A36EAA489}"/>
              </a:ext>
            </a:extLst>
          </p:cNvPr>
          <p:cNvSpPr txBox="1"/>
          <p:nvPr/>
        </p:nvSpPr>
        <p:spPr>
          <a:xfrm>
            <a:off x="336884" y="896388"/>
            <a:ext cx="6713621" cy="4462428"/>
          </a:xfrm>
          <a:prstGeom prst="rect">
            <a:avLst/>
          </a:prstGeom>
        </p:spPr>
        <p:txBody>
          <a:bodyPr vert="horz" lIns="91440" tIns="45720" rIns="91440" bIns="45720" rtlCol="0" anchor="t">
            <a:noAutofit/>
          </a:bodyPr>
          <a:lstStyle/>
          <a:p>
            <a:pPr indent="-228600">
              <a:lnSpc>
                <a:spcPct val="150000"/>
              </a:lnSpc>
              <a:spcAft>
                <a:spcPts val="600"/>
              </a:spcAft>
              <a:buFont typeface="Arial" panose="020B0604020202020204" pitchFamily="34" charset="0"/>
              <a:buChar char="•"/>
            </a:pPr>
            <a:endParaRPr lang="en-US" sz="1200" b="1">
              <a:latin typeface="Open Sans"/>
              <a:ea typeface="Open Sans"/>
              <a:cs typeface="Open Sans"/>
            </a:endParaRPr>
          </a:p>
          <a:p>
            <a:pPr indent="-228600">
              <a:lnSpc>
                <a:spcPct val="150000"/>
              </a:lnSpc>
              <a:spcAft>
                <a:spcPts val="600"/>
              </a:spcAft>
              <a:buFont typeface="Arial" panose="020B0604020202020204" pitchFamily="34" charset="0"/>
              <a:buChar char="•"/>
            </a:pPr>
            <a:endParaRPr lang="en-US" sz="1200" b="1">
              <a:latin typeface="Open Sans"/>
              <a:ea typeface="Open Sans"/>
              <a:cs typeface="Open Sans"/>
            </a:endParaRPr>
          </a:p>
          <a:p>
            <a:pPr>
              <a:lnSpc>
                <a:spcPct val="150000"/>
              </a:lnSpc>
            </a:pPr>
            <a:r>
              <a:rPr lang="en-US" sz="1200">
                <a:latin typeface="Open Sans"/>
                <a:ea typeface="Open Sans"/>
                <a:cs typeface="Open Sans"/>
              </a:rPr>
              <a:t>We will explore how the effect of Brexit and the Covid-19 Pandemic influenced the “Great Resignation”, felt in many countries across the continents, produced record numbers of turnover on a global scale that lead to </a:t>
            </a:r>
            <a:r>
              <a:rPr lang="en-US" sz="1200" err="1">
                <a:latin typeface="Open Sans"/>
                <a:ea typeface="Open Sans"/>
                <a:cs typeface="Open Sans"/>
              </a:rPr>
              <a:t>organisations</a:t>
            </a:r>
            <a:r>
              <a:rPr lang="en-US" sz="1200">
                <a:latin typeface="Open Sans"/>
                <a:ea typeface="Open Sans"/>
                <a:cs typeface="Open Sans"/>
              </a:rPr>
              <a:t> found filling their vacancies with competent candidates challenging, as the level of the workforce willing to apply, fell far below their expectations.</a:t>
            </a:r>
          </a:p>
          <a:p>
            <a:pPr>
              <a:lnSpc>
                <a:spcPct val="150000"/>
              </a:lnSpc>
            </a:pPr>
            <a:endParaRPr lang="en-US" sz="1200">
              <a:latin typeface="Open Sans"/>
              <a:ea typeface="Open Sans"/>
              <a:cs typeface="Open Sans"/>
            </a:endParaRPr>
          </a:p>
          <a:p>
            <a:pPr>
              <a:lnSpc>
                <a:spcPct val="150000"/>
              </a:lnSpc>
              <a:spcAft>
                <a:spcPts val="600"/>
              </a:spcAft>
            </a:pPr>
            <a:r>
              <a:rPr lang="en-US" sz="1200">
                <a:latin typeface="Open Sans"/>
                <a:ea typeface="Open Sans"/>
                <a:cs typeface="Open Sans"/>
              </a:rPr>
              <a:t>Using policies, legislation and strategies we will discover the importance they play in staff retention. A clear and solid understanding and implementation of relevant, proven theories, developed through studying the significance of a person's basic needs, both in and outside of the workplace, can have a dramatic effect on their performance at work and how their wants and needs are tied into an </a:t>
            </a:r>
            <a:r>
              <a:rPr lang="en-US" sz="1200" err="1">
                <a:latin typeface="Open Sans"/>
                <a:ea typeface="Open Sans"/>
                <a:cs typeface="Open Sans"/>
              </a:rPr>
              <a:t>organisation’s</a:t>
            </a:r>
            <a:r>
              <a:rPr lang="en-US" sz="1200">
                <a:latin typeface="Open Sans"/>
                <a:ea typeface="Open Sans"/>
                <a:cs typeface="Open Sans"/>
              </a:rPr>
              <a:t> turnover.</a:t>
            </a:r>
            <a:endParaRPr lang="en-US" sz="1200">
              <a:latin typeface="Open Sans" panose="020B0606030504020204" pitchFamily="34" charset="0"/>
              <a:ea typeface="Open Sans" panose="020B0606030504020204" pitchFamily="34" charset="0"/>
              <a:cs typeface="Open Sans" panose="020B0606030504020204" pitchFamily="34" charset="0"/>
            </a:endParaRPr>
          </a:p>
          <a:p>
            <a:pPr indent="-228600">
              <a:lnSpc>
                <a:spcPct val="150000"/>
              </a:lnSpc>
              <a:spcAft>
                <a:spcPts val="600"/>
              </a:spcAft>
              <a:buFont typeface="Arial" panose="020B0604020202020204" pitchFamily="34" charset="0"/>
              <a:buChar char="•"/>
            </a:pPr>
            <a:endParaRPr lang="en-US" sz="1200">
              <a:latin typeface="Open Sans" panose="020B0606030504020204" pitchFamily="34" charset="0"/>
              <a:ea typeface="Open Sans" panose="020B0606030504020204" pitchFamily="34" charset="0"/>
              <a:cs typeface="Open Sans" panose="020B0606030504020204" pitchFamily="34" charset="0"/>
            </a:endParaRPr>
          </a:p>
        </p:txBody>
      </p:sp>
      <p:cxnSp>
        <p:nvCxnSpPr>
          <p:cNvPr id="4" name="Straight Arrow Connector 3">
            <a:extLst>
              <a:ext uri="{FF2B5EF4-FFF2-40B4-BE49-F238E27FC236}">
                <a16:creationId xmlns:a16="http://schemas.microsoft.com/office/drawing/2014/main" id="{A949BF22-F75C-C54F-C124-9D2DE41FC04D}"/>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5" name="TextBox 4">
            <a:extLst>
              <a:ext uri="{FF2B5EF4-FFF2-40B4-BE49-F238E27FC236}">
                <a16:creationId xmlns:a16="http://schemas.microsoft.com/office/drawing/2014/main" id="{4E7494DC-5247-5958-6D43-AD06F9A88FB7}"/>
              </a:ext>
            </a:extLst>
          </p:cNvPr>
          <p:cNvSpPr txBox="1"/>
          <p:nvPr/>
        </p:nvSpPr>
        <p:spPr>
          <a:xfrm>
            <a:off x="119450" y="6582254"/>
            <a:ext cx="1544321" cy="246221"/>
          </a:xfrm>
          <a:prstGeom prst="rect">
            <a:avLst/>
          </a:prstGeom>
          <a:solidFill>
            <a:srgbClr val="5F0B22"/>
          </a:solidFill>
        </p:spPr>
        <p:txBody>
          <a:bodyPr wrap="square" rtlCol="0">
            <a:spAutoFit/>
          </a:bodyPr>
          <a:lstStyle/>
          <a:p>
            <a:r>
              <a:rPr lang="en-GB" sz="1000" b="1">
                <a:solidFill>
                  <a:schemeClr val="bg1"/>
                </a:solidFill>
              </a:rPr>
              <a:t>Alison Faucher (2236800)</a:t>
            </a:r>
          </a:p>
        </p:txBody>
      </p:sp>
    </p:spTree>
    <p:extLst>
      <p:ext uri="{BB962C8B-B14F-4D97-AF65-F5344CB8AC3E}">
        <p14:creationId xmlns:p14="http://schemas.microsoft.com/office/powerpoint/2010/main" val="237418246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rson playing a piano&#10;&#10;Description automatically generated with low confidence">
            <a:extLst>
              <a:ext uri="{FF2B5EF4-FFF2-40B4-BE49-F238E27FC236}">
                <a16:creationId xmlns:a16="http://schemas.microsoft.com/office/drawing/2014/main" id="{7473E56E-CDBD-505E-706B-9BFE36919579}"/>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391775" y="0"/>
            <a:ext cx="14082376" cy="7048500"/>
          </a:xfrm>
          <a:prstGeom prst="rect">
            <a:avLst/>
          </a:prstGeom>
        </p:spPr>
      </p:pic>
      <p:sp>
        <p:nvSpPr>
          <p:cNvPr id="6" name="TextBox 5">
            <a:extLst>
              <a:ext uri="{FF2B5EF4-FFF2-40B4-BE49-F238E27FC236}">
                <a16:creationId xmlns:a16="http://schemas.microsoft.com/office/drawing/2014/main" id="{3E0B3D0A-BB77-EE96-580F-E7EC57843C21}"/>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Facts</a:t>
            </a:r>
          </a:p>
        </p:txBody>
      </p:sp>
      <p:sp>
        <p:nvSpPr>
          <p:cNvPr id="3" name="TextBox 2">
            <a:extLst>
              <a:ext uri="{FF2B5EF4-FFF2-40B4-BE49-F238E27FC236}">
                <a16:creationId xmlns:a16="http://schemas.microsoft.com/office/drawing/2014/main" id="{0C4C0BD7-2A83-F20A-8D9A-C42DB4688121}"/>
              </a:ext>
            </a:extLst>
          </p:cNvPr>
          <p:cNvSpPr txBox="1"/>
          <p:nvPr/>
        </p:nvSpPr>
        <p:spPr>
          <a:xfrm>
            <a:off x="7924724" y="511607"/>
            <a:ext cx="3834768" cy="6061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300">
                <a:latin typeface="Open Sans"/>
                <a:ea typeface="Open Sans"/>
                <a:cs typeface="Open Sans"/>
              </a:rPr>
              <a:t>Managers are the leaders and coaches in their organisations sectors that they oversee. This applies to both national and international </a:t>
            </a:r>
            <a:r>
              <a:rPr lang="en-GB" sz="1300" err="1">
                <a:latin typeface="Open Sans"/>
                <a:ea typeface="Open Sans"/>
                <a:cs typeface="Open Sans"/>
              </a:rPr>
              <a:t>organsations</a:t>
            </a:r>
            <a:r>
              <a:rPr lang="en-GB" sz="1300">
                <a:latin typeface="Open Sans"/>
                <a:ea typeface="Open Sans"/>
                <a:cs typeface="Open Sans"/>
              </a:rPr>
              <a:t>. They are looked to for guidance, and as such are key in creating and maintaining a positive culture that fosters a mindset that promotes employee satisfaction with their work and future potential for promotion, from the selection process and onboarding to training and validation. When employees feel valued and listened to and have managers who are open to suggestions and genuinely listen to and assist their staff to overcome problems and attain their aspirations.  </a:t>
            </a:r>
            <a:endParaRPr lang="en-US" sz="1300">
              <a:latin typeface="Open Sans"/>
              <a:ea typeface="Open Sans"/>
              <a:cs typeface="Open Sans"/>
            </a:endParaRPr>
          </a:p>
          <a:p>
            <a:pPr>
              <a:lnSpc>
                <a:spcPct val="150000"/>
              </a:lnSpc>
            </a:pPr>
            <a:endParaRPr lang="en-GB" sz="1300">
              <a:latin typeface="Open Sans"/>
              <a:ea typeface="Open Sans"/>
              <a:cs typeface="Open Sans"/>
            </a:endParaRPr>
          </a:p>
          <a:p>
            <a:pPr>
              <a:lnSpc>
                <a:spcPct val="150000"/>
              </a:lnSpc>
            </a:pPr>
            <a:r>
              <a:rPr lang="en-GB" sz="1300">
                <a:latin typeface="Open Sans"/>
                <a:ea typeface="Open Sans"/>
                <a:cs typeface="Open Sans"/>
              </a:rPr>
              <a:t>By employing these 5 principles,  managers can be at the forefront of employee retention and actively participate in the reduction of employee turnover.  </a:t>
            </a:r>
          </a:p>
        </p:txBody>
      </p:sp>
      <p:cxnSp>
        <p:nvCxnSpPr>
          <p:cNvPr id="5" name="Straight Arrow Connector 4">
            <a:extLst>
              <a:ext uri="{FF2B5EF4-FFF2-40B4-BE49-F238E27FC236}">
                <a16:creationId xmlns:a16="http://schemas.microsoft.com/office/drawing/2014/main" id="{DD3E71EB-782B-1A2A-6F00-A025EC8DBBE9}"/>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8" name="TextBox 7">
            <a:extLst>
              <a:ext uri="{FF2B5EF4-FFF2-40B4-BE49-F238E27FC236}">
                <a16:creationId xmlns:a16="http://schemas.microsoft.com/office/drawing/2014/main" id="{74F372A2-A829-30E6-E746-89B3FC2CBAA8}"/>
              </a:ext>
            </a:extLst>
          </p:cNvPr>
          <p:cNvSpPr txBox="1"/>
          <p:nvPr/>
        </p:nvSpPr>
        <p:spPr>
          <a:xfrm>
            <a:off x="2262613" y="329426"/>
            <a:ext cx="4815111" cy="374270"/>
          </a:xfrm>
          <a:prstGeom prst="rect">
            <a:avLst/>
          </a:prstGeom>
          <a:noFill/>
        </p:spPr>
        <p:txBody>
          <a:bodyPr wrap="square" lIns="91440" tIns="45720" rIns="91440" bIns="45720" anchor="t">
            <a:spAutoFit/>
          </a:bodyPr>
          <a:lstStyle/>
          <a:p>
            <a:pPr>
              <a:lnSpc>
                <a:spcPct val="107000"/>
              </a:lnSpc>
            </a:pPr>
            <a:r>
              <a:rPr lang="en-GB">
                <a:latin typeface="Open Sans"/>
                <a:ea typeface="Open Sans"/>
                <a:cs typeface="Open Sans"/>
              </a:rPr>
              <a:t>Managers and Employee Turnover</a:t>
            </a:r>
            <a:endParaRPr lang="en-US"/>
          </a:p>
        </p:txBody>
      </p:sp>
      <p:pic>
        <p:nvPicPr>
          <p:cNvPr id="11" name="Picture 10" descr="Diagram&#10;&#10;Description automatically generated">
            <a:extLst>
              <a:ext uri="{FF2B5EF4-FFF2-40B4-BE49-F238E27FC236}">
                <a16:creationId xmlns:a16="http://schemas.microsoft.com/office/drawing/2014/main" id="{303A3057-D593-4807-E5C7-CE3A7B4EDA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224" y="1045481"/>
            <a:ext cx="6895455" cy="5619524"/>
          </a:xfrm>
          <a:prstGeom prst="rect">
            <a:avLst/>
          </a:prstGeom>
        </p:spPr>
      </p:pic>
      <p:sp>
        <p:nvSpPr>
          <p:cNvPr id="4" name="TextBox 3">
            <a:extLst>
              <a:ext uri="{FF2B5EF4-FFF2-40B4-BE49-F238E27FC236}">
                <a16:creationId xmlns:a16="http://schemas.microsoft.com/office/drawing/2014/main" id="{B5C1F2EF-DF41-A656-9288-400489995D1E}"/>
              </a:ext>
            </a:extLst>
          </p:cNvPr>
          <p:cNvSpPr txBox="1"/>
          <p:nvPr/>
        </p:nvSpPr>
        <p:spPr>
          <a:xfrm>
            <a:off x="119450" y="6582254"/>
            <a:ext cx="1544321" cy="246221"/>
          </a:xfrm>
          <a:prstGeom prst="rect">
            <a:avLst/>
          </a:prstGeom>
          <a:solidFill>
            <a:srgbClr val="5F0B22"/>
          </a:solidFill>
        </p:spPr>
        <p:txBody>
          <a:bodyPr wrap="square" rtlCol="0">
            <a:spAutoFit/>
          </a:bodyPr>
          <a:lstStyle/>
          <a:p>
            <a:r>
              <a:rPr lang="en-GB" sz="1000" b="1">
                <a:solidFill>
                  <a:schemeClr val="bg1"/>
                </a:solidFill>
              </a:rPr>
              <a:t>Alison Faucher (2236800)</a:t>
            </a:r>
          </a:p>
        </p:txBody>
      </p:sp>
    </p:spTree>
    <p:extLst>
      <p:ext uri="{BB962C8B-B14F-4D97-AF65-F5344CB8AC3E}">
        <p14:creationId xmlns:p14="http://schemas.microsoft.com/office/powerpoint/2010/main" val="172014729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text, indoor, computer, computer&#10;&#10;Description automatically generated">
            <a:extLst>
              <a:ext uri="{FF2B5EF4-FFF2-40B4-BE49-F238E27FC236}">
                <a16:creationId xmlns:a16="http://schemas.microsoft.com/office/drawing/2014/main" id="{7AB12322-ACF2-65C4-70B0-DC91C15DDB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2262" y="-42333"/>
            <a:ext cx="13701771" cy="6858000"/>
          </a:xfrm>
          <a:prstGeom prst="rect">
            <a:avLst/>
          </a:prstGeom>
        </p:spPr>
      </p:pic>
      <p:sp>
        <p:nvSpPr>
          <p:cNvPr id="6" name="TextBox 5">
            <a:extLst>
              <a:ext uri="{FF2B5EF4-FFF2-40B4-BE49-F238E27FC236}">
                <a16:creationId xmlns:a16="http://schemas.microsoft.com/office/drawing/2014/main" id="{3E0B3D0A-BB77-EE96-580F-E7EC57843C21}"/>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Facts</a:t>
            </a:r>
          </a:p>
        </p:txBody>
      </p:sp>
      <p:cxnSp>
        <p:nvCxnSpPr>
          <p:cNvPr id="5" name="Straight Arrow Connector 4">
            <a:extLst>
              <a:ext uri="{FF2B5EF4-FFF2-40B4-BE49-F238E27FC236}">
                <a16:creationId xmlns:a16="http://schemas.microsoft.com/office/drawing/2014/main" id="{A3AA6A40-D69B-D2AD-E49E-D2A1F4CDF4E0}"/>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7" name="TextBox 6">
            <a:extLst>
              <a:ext uri="{FF2B5EF4-FFF2-40B4-BE49-F238E27FC236}">
                <a16:creationId xmlns:a16="http://schemas.microsoft.com/office/drawing/2014/main" id="{3EA7E1C3-A1DE-A681-A300-D2A2F86A6481}"/>
              </a:ext>
            </a:extLst>
          </p:cNvPr>
          <p:cNvSpPr txBox="1"/>
          <p:nvPr/>
        </p:nvSpPr>
        <p:spPr>
          <a:xfrm>
            <a:off x="119450" y="5027194"/>
            <a:ext cx="10317387" cy="1795429"/>
          </a:xfrm>
          <a:prstGeom prst="rect">
            <a:avLst/>
          </a:prstGeom>
        </p:spPr>
        <p:txBody>
          <a:bodyPr vert="horz" lIns="91440" tIns="45720" rIns="91440" bIns="45720" rtlCol="0" anchor="t">
            <a:noAutofit/>
          </a:bodyPr>
          <a:lstStyle/>
          <a:p>
            <a:pPr>
              <a:lnSpc>
                <a:spcPct val="150000"/>
              </a:lnSpc>
              <a:spcAft>
                <a:spcPts val="600"/>
              </a:spcAft>
            </a:pPr>
            <a:r>
              <a:rPr lang="en-US" sz="1200">
                <a:solidFill>
                  <a:srgbClr val="000000"/>
                </a:solidFill>
                <a:latin typeface="Open Sans"/>
                <a:ea typeface="Open Sans"/>
                <a:cs typeface="Open Sans"/>
              </a:rPr>
              <a:t>The facts appear to be demonstrating that the evidence for the ‘Great Resignation’ is real. Although retirement added to staff turnover, the levels of staff dismissals and redundancy levels increased during the Covid-19 pandemic, but they are on a decline with immigrant workers returning home due to Brexit regulations, thus reducing the workforce in many sectors and workers demanding more flexible ways of working. Staff, post-pandemic, are valuing their mental health more and revaluating their priorities in </a:t>
            </a:r>
            <a:r>
              <a:rPr lang="en-US" sz="1200" err="1">
                <a:solidFill>
                  <a:srgbClr val="000000"/>
                </a:solidFill>
                <a:latin typeface="Open Sans"/>
                <a:ea typeface="Open Sans"/>
                <a:cs typeface="Open Sans"/>
              </a:rPr>
              <a:t>favour</a:t>
            </a:r>
            <a:r>
              <a:rPr lang="en-US" sz="1200">
                <a:solidFill>
                  <a:srgbClr val="000000"/>
                </a:solidFill>
                <a:latin typeface="Open Sans"/>
                <a:ea typeface="Open Sans"/>
                <a:cs typeface="Open Sans"/>
              </a:rPr>
              <a:t> of a better work-life balance, as resignations increased, with the decline of the Covid-19, to a rise of 40% more than before the pandemic. </a:t>
            </a:r>
            <a:r>
              <a:rPr lang="en-US" sz="1200">
                <a:solidFill>
                  <a:schemeClr val="tx1">
                    <a:lumMod val="95000"/>
                    <a:lumOff val="5000"/>
                  </a:schemeClr>
                </a:solidFill>
                <a:latin typeface="Calibri"/>
                <a:ea typeface="Open Sans"/>
                <a:cs typeface="Calibri"/>
              </a:rPr>
              <a:t>(CIPD 2022)</a:t>
            </a:r>
            <a:endParaRPr lang="en-US" sz="1200">
              <a:solidFill>
                <a:schemeClr val="tx1">
                  <a:lumMod val="95000"/>
                  <a:lumOff val="5000"/>
                </a:schemeClr>
              </a:solidFill>
            </a:endParaRPr>
          </a:p>
        </p:txBody>
      </p:sp>
      <p:sp>
        <p:nvSpPr>
          <p:cNvPr id="8" name="TextBox 7">
            <a:extLst>
              <a:ext uri="{FF2B5EF4-FFF2-40B4-BE49-F238E27FC236}">
                <a16:creationId xmlns:a16="http://schemas.microsoft.com/office/drawing/2014/main" id="{3830F9CA-1BEF-BC8D-5FF6-8F8965FB2F26}"/>
              </a:ext>
            </a:extLst>
          </p:cNvPr>
          <p:cNvSpPr txBox="1"/>
          <p:nvPr/>
        </p:nvSpPr>
        <p:spPr>
          <a:xfrm>
            <a:off x="2262613" y="329426"/>
            <a:ext cx="4784219" cy="374270"/>
          </a:xfrm>
          <a:prstGeom prst="rect">
            <a:avLst/>
          </a:prstGeom>
          <a:noFill/>
        </p:spPr>
        <p:txBody>
          <a:bodyPr wrap="square" lIns="91440" tIns="45720" rIns="91440" bIns="45720" anchor="t">
            <a:spAutoFit/>
          </a:bodyPr>
          <a:lstStyle/>
          <a:p>
            <a:pPr>
              <a:lnSpc>
                <a:spcPct val="107000"/>
              </a:lnSpc>
            </a:pPr>
            <a:r>
              <a:rPr lang="en-GB">
                <a:latin typeface="Open Sans"/>
                <a:ea typeface="Open Sans"/>
                <a:cs typeface="Open Sans"/>
              </a:rPr>
              <a:t>The Great Resignation</a:t>
            </a:r>
            <a:endParaRPr lang="en-US"/>
          </a:p>
        </p:txBody>
      </p:sp>
      <p:pic>
        <p:nvPicPr>
          <p:cNvPr id="4" name="Picture 3" descr="A screenshot of a computer&#10;&#10;Description automatically generated with low confidence">
            <a:extLst>
              <a:ext uri="{FF2B5EF4-FFF2-40B4-BE49-F238E27FC236}">
                <a16:creationId xmlns:a16="http://schemas.microsoft.com/office/drawing/2014/main" id="{BEA37FD6-33B7-E068-F34E-EE557178E4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43504"/>
            <a:ext cx="8937458" cy="3732247"/>
          </a:xfrm>
          <a:prstGeom prst="rect">
            <a:avLst/>
          </a:prstGeom>
        </p:spPr>
      </p:pic>
      <p:sp>
        <p:nvSpPr>
          <p:cNvPr id="3" name="TextBox 2">
            <a:extLst>
              <a:ext uri="{FF2B5EF4-FFF2-40B4-BE49-F238E27FC236}">
                <a16:creationId xmlns:a16="http://schemas.microsoft.com/office/drawing/2014/main" id="{53DEE487-F170-09E2-779B-AEDDE145B874}"/>
              </a:ext>
            </a:extLst>
          </p:cNvPr>
          <p:cNvSpPr txBox="1"/>
          <p:nvPr/>
        </p:nvSpPr>
        <p:spPr>
          <a:xfrm>
            <a:off x="119450" y="6582254"/>
            <a:ext cx="1544321" cy="246221"/>
          </a:xfrm>
          <a:prstGeom prst="rect">
            <a:avLst/>
          </a:prstGeom>
          <a:solidFill>
            <a:srgbClr val="5F0B22"/>
          </a:solidFill>
        </p:spPr>
        <p:txBody>
          <a:bodyPr wrap="square" rtlCol="0">
            <a:spAutoFit/>
          </a:bodyPr>
          <a:lstStyle/>
          <a:p>
            <a:r>
              <a:rPr lang="en-GB" sz="1000" b="1">
                <a:solidFill>
                  <a:schemeClr val="bg1"/>
                </a:solidFill>
              </a:rPr>
              <a:t>Alison Faucher (2236800)</a:t>
            </a:r>
          </a:p>
        </p:txBody>
      </p:sp>
    </p:spTree>
    <p:extLst>
      <p:ext uri="{BB962C8B-B14F-4D97-AF65-F5344CB8AC3E}">
        <p14:creationId xmlns:p14="http://schemas.microsoft.com/office/powerpoint/2010/main" val="55188307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lose-up of a person writing on a piece of paper&#10;&#10;Description automatically generated">
            <a:extLst>
              <a:ext uri="{FF2B5EF4-FFF2-40B4-BE49-F238E27FC236}">
                <a16:creationId xmlns:a16="http://schemas.microsoft.com/office/drawing/2014/main" id="{9D15B58E-CBF7-C117-7A6C-FA838B1A3E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7386" y="0"/>
            <a:ext cx="13879386" cy="6946900"/>
          </a:xfrm>
          <a:prstGeom prst="rect">
            <a:avLst/>
          </a:prstGeom>
        </p:spPr>
      </p:pic>
      <p:sp>
        <p:nvSpPr>
          <p:cNvPr id="6" name="TextBox 5">
            <a:extLst>
              <a:ext uri="{FF2B5EF4-FFF2-40B4-BE49-F238E27FC236}">
                <a16:creationId xmlns:a16="http://schemas.microsoft.com/office/drawing/2014/main" id="{3E0B3D0A-BB77-EE96-580F-E7EC57843C21}"/>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Data</a:t>
            </a:r>
          </a:p>
        </p:txBody>
      </p:sp>
      <p:sp>
        <p:nvSpPr>
          <p:cNvPr id="5" name="TextBox 4">
            <a:extLst>
              <a:ext uri="{FF2B5EF4-FFF2-40B4-BE49-F238E27FC236}">
                <a16:creationId xmlns:a16="http://schemas.microsoft.com/office/drawing/2014/main" id="{375D10D1-C1A9-8459-A4F7-DD998D72F445}"/>
              </a:ext>
            </a:extLst>
          </p:cNvPr>
          <p:cNvSpPr txBox="1"/>
          <p:nvPr/>
        </p:nvSpPr>
        <p:spPr>
          <a:xfrm>
            <a:off x="446646" y="1028343"/>
            <a:ext cx="6754254" cy="5229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a:solidFill>
                  <a:schemeClr val="tx1">
                    <a:lumMod val="95000"/>
                    <a:lumOff val="5000"/>
                  </a:schemeClr>
                </a:solidFill>
                <a:latin typeface="Open Sans"/>
                <a:ea typeface="Open Sans"/>
                <a:cs typeface="Open Sans"/>
              </a:rPr>
              <a:t>In the UK, since the </a:t>
            </a:r>
            <a:r>
              <a:rPr lang="en-US" sz="1400">
                <a:solidFill>
                  <a:schemeClr val="tx1">
                    <a:lumMod val="95000"/>
                    <a:lumOff val="5000"/>
                  </a:schemeClr>
                </a:solidFill>
                <a:latin typeface="Open Sans"/>
                <a:ea typeface="Open Sans"/>
                <a:cs typeface="Open Sans"/>
              </a:rPr>
              <a:t>COVID-19 global pandemic </a:t>
            </a:r>
            <a:r>
              <a:rPr lang="en-GB" sz="1400">
                <a:solidFill>
                  <a:schemeClr val="tx1">
                    <a:lumMod val="95000"/>
                    <a:lumOff val="5000"/>
                  </a:schemeClr>
                </a:solidFill>
                <a:latin typeface="Open Sans"/>
                <a:ea typeface="Open Sans"/>
                <a:cs typeface="Open Sans"/>
              </a:rPr>
              <a:t>, the level of employment has fallen to pre-pandemic levels, which were at a historic low at its commencement.   Although this increases to 5.2% in final quarter of 2020, this was lower than projected at the beginning of that year. Unemployment has continued to decrease where the UK government recorded that the levels reached 123,000, in period of November  2022 – January 2023. (Francis-Devine, Powell, 2023)</a:t>
            </a:r>
          </a:p>
          <a:p>
            <a:pPr>
              <a:lnSpc>
                <a:spcPct val="150000"/>
              </a:lnSpc>
            </a:pPr>
            <a:endParaRPr lang="en-GB" sz="1400">
              <a:solidFill>
                <a:schemeClr val="tx1">
                  <a:lumMod val="95000"/>
                  <a:lumOff val="5000"/>
                </a:schemeClr>
              </a:solidFill>
              <a:latin typeface="Open Sans"/>
              <a:ea typeface="Open Sans"/>
              <a:cs typeface="Open Sans"/>
            </a:endParaRPr>
          </a:p>
          <a:p>
            <a:pPr>
              <a:lnSpc>
                <a:spcPct val="150000"/>
              </a:lnSpc>
            </a:pPr>
            <a:r>
              <a:rPr lang="en-US" sz="1400">
                <a:solidFill>
                  <a:schemeClr val="tx1">
                    <a:lumMod val="95000"/>
                    <a:lumOff val="5000"/>
                  </a:schemeClr>
                </a:solidFill>
                <a:latin typeface="Open Sans"/>
                <a:ea typeface="Open Sans"/>
                <a:cs typeface="Open Sans"/>
              </a:rPr>
              <a:t>In 2021, America saw </a:t>
            </a:r>
            <a:r>
              <a:rPr lang="en-US" sz="1400" b="1">
                <a:solidFill>
                  <a:schemeClr val="tx1">
                    <a:lumMod val="95000"/>
                    <a:lumOff val="5000"/>
                  </a:schemeClr>
                </a:solidFill>
                <a:latin typeface="Open Sans"/>
                <a:ea typeface="Open Sans"/>
                <a:cs typeface="Open Sans"/>
              </a:rPr>
              <a:t>47.8 million</a:t>
            </a:r>
            <a:r>
              <a:rPr lang="en-US" sz="1400">
                <a:solidFill>
                  <a:schemeClr val="tx1">
                    <a:lumMod val="95000"/>
                    <a:lumOff val="5000"/>
                  </a:schemeClr>
                </a:solidFill>
                <a:latin typeface="Open Sans"/>
                <a:ea typeface="Open Sans"/>
                <a:cs typeface="Open Sans"/>
              </a:rPr>
              <a:t> people resign their jobs with a monthly total averaging A almost 4 million a month. To date this is the greatest number recorded. Although this was a record departure the number of people resigning from their positions, many seem to have simply migrated to other jobs with the unemployment level </a:t>
            </a:r>
            <a:r>
              <a:rPr lang="en-US" sz="1400" err="1">
                <a:solidFill>
                  <a:schemeClr val="tx1">
                    <a:lumMod val="95000"/>
                    <a:lumOff val="5000"/>
                  </a:schemeClr>
                </a:solidFill>
                <a:latin typeface="Open Sans"/>
                <a:ea typeface="Open Sans"/>
                <a:cs typeface="Open Sans"/>
              </a:rPr>
              <a:t>stabilising</a:t>
            </a:r>
            <a:r>
              <a:rPr lang="en-US" sz="1400">
                <a:solidFill>
                  <a:schemeClr val="tx1">
                    <a:lumMod val="95000"/>
                    <a:lumOff val="5000"/>
                  </a:schemeClr>
                </a:solidFill>
                <a:latin typeface="Open Sans"/>
                <a:ea typeface="Open Sans"/>
                <a:cs typeface="Open Sans"/>
              </a:rPr>
              <a:t> at </a:t>
            </a:r>
            <a:r>
              <a:rPr lang="en-US" sz="1400" b="1">
                <a:solidFill>
                  <a:schemeClr val="tx1">
                    <a:lumMod val="95000"/>
                    <a:lumOff val="5000"/>
                  </a:schemeClr>
                </a:solidFill>
                <a:latin typeface="Open Sans"/>
                <a:ea typeface="Open Sans"/>
                <a:cs typeface="Open Sans"/>
              </a:rPr>
              <a:t>an almost 50 year record low</a:t>
            </a:r>
            <a:r>
              <a:rPr lang="en-US" sz="1400">
                <a:solidFill>
                  <a:schemeClr val="tx1">
                    <a:lumMod val="95000"/>
                    <a:lumOff val="5000"/>
                  </a:schemeClr>
                </a:solidFill>
                <a:latin typeface="Open Sans"/>
                <a:ea typeface="Open Sans"/>
                <a:cs typeface="Open Sans"/>
              </a:rPr>
              <a:t> seen only prior to the COVID-19 global pandemic (Weinstein, m., Hirsch, P) This leads to few reasons behind their change in jobs, which the most popular being dissatisfaction with their previous job and seeking higher wages. </a:t>
            </a:r>
            <a:endParaRPr lang="en-US">
              <a:solidFill>
                <a:schemeClr val="tx1">
                  <a:lumMod val="95000"/>
                  <a:lumOff val="5000"/>
                </a:schemeClr>
              </a:solidFill>
            </a:endParaRPr>
          </a:p>
        </p:txBody>
      </p:sp>
      <p:cxnSp>
        <p:nvCxnSpPr>
          <p:cNvPr id="3" name="Straight Arrow Connector 2">
            <a:extLst>
              <a:ext uri="{FF2B5EF4-FFF2-40B4-BE49-F238E27FC236}">
                <a16:creationId xmlns:a16="http://schemas.microsoft.com/office/drawing/2014/main" id="{1F2D23D6-EFBE-957A-94C2-D649213D5E04}"/>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9" name="TextBox 8">
            <a:extLst>
              <a:ext uri="{FF2B5EF4-FFF2-40B4-BE49-F238E27FC236}">
                <a16:creationId xmlns:a16="http://schemas.microsoft.com/office/drawing/2014/main" id="{85D50B43-0EC8-58C4-B4ED-83EF5513C76D}"/>
              </a:ext>
            </a:extLst>
          </p:cNvPr>
          <p:cNvSpPr txBox="1"/>
          <p:nvPr/>
        </p:nvSpPr>
        <p:spPr>
          <a:xfrm>
            <a:off x="2262613" y="329426"/>
            <a:ext cx="4784219" cy="374270"/>
          </a:xfrm>
          <a:prstGeom prst="rect">
            <a:avLst/>
          </a:prstGeom>
          <a:noFill/>
        </p:spPr>
        <p:txBody>
          <a:bodyPr wrap="square" lIns="91440" tIns="45720" rIns="91440" bIns="45720" anchor="t">
            <a:spAutoFit/>
          </a:bodyPr>
          <a:lstStyle/>
          <a:p>
            <a:pPr>
              <a:lnSpc>
                <a:spcPct val="107000"/>
              </a:lnSpc>
            </a:pPr>
            <a:r>
              <a:rPr lang="en-GB">
                <a:latin typeface="Open Sans"/>
                <a:ea typeface="Open Sans"/>
                <a:cs typeface="Open Sans"/>
              </a:rPr>
              <a:t>The Great Resignation</a:t>
            </a:r>
            <a:endParaRPr lang="en-US"/>
          </a:p>
        </p:txBody>
      </p:sp>
      <p:sp>
        <p:nvSpPr>
          <p:cNvPr id="4" name="TextBox 3">
            <a:extLst>
              <a:ext uri="{FF2B5EF4-FFF2-40B4-BE49-F238E27FC236}">
                <a16:creationId xmlns:a16="http://schemas.microsoft.com/office/drawing/2014/main" id="{0C1A5818-7196-AD51-A197-BDB65C503EF1}"/>
              </a:ext>
            </a:extLst>
          </p:cNvPr>
          <p:cNvSpPr txBox="1"/>
          <p:nvPr/>
        </p:nvSpPr>
        <p:spPr>
          <a:xfrm>
            <a:off x="119450" y="6582254"/>
            <a:ext cx="1544321" cy="246221"/>
          </a:xfrm>
          <a:prstGeom prst="rect">
            <a:avLst/>
          </a:prstGeom>
          <a:solidFill>
            <a:srgbClr val="5F0B22"/>
          </a:solidFill>
        </p:spPr>
        <p:txBody>
          <a:bodyPr wrap="square" rtlCol="0">
            <a:spAutoFit/>
          </a:bodyPr>
          <a:lstStyle/>
          <a:p>
            <a:r>
              <a:rPr lang="en-GB" sz="1000" b="1">
                <a:solidFill>
                  <a:schemeClr val="bg1"/>
                </a:solidFill>
              </a:rPr>
              <a:t>Alison Faucher (2236800)</a:t>
            </a:r>
          </a:p>
        </p:txBody>
      </p:sp>
    </p:spTree>
    <p:extLst>
      <p:ext uri="{BB962C8B-B14F-4D97-AF65-F5344CB8AC3E}">
        <p14:creationId xmlns:p14="http://schemas.microsoft.com/office/powerpoint/2010/main" val="363245914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writing on paper&#10;&#10;Description automatically generated with low confidence">
            <a:extLst>
              <a:ext uri="{FF2B5EF4-FFF2-40B4-BE49-F238E27FC236}">
                <a16:creationId xmlns:a16="http://schemas.microsoft.com/office/drawing/2014/main" id="{C8E20B1D-B251-4876-3261-8987FE1B02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886" y="0"/>
            <a:ext cx="13701771" cy="6858000"/>
          </a:xfrm>
          <a:prstGeom prst="rect">
            <a:avLst/>
          </a:prstGeom>
        </p:spPr>
      </p:pic>
      <p:sp>
        <p:nvSpPr>
          <p:cNvPr id="6" name="TextBox 5">
            <a:extLst>
              <a:ext uri="{FF2B5EF4-FFF2-40B4-BE49-F238E27FC236}">
                <a16:creationId xmlns:a16="http://schemas.microsoft.com/office/drawing/2014/main" id="{3E0B3D0A-BB77-EE96-580F-E7EC57843C21}"/>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Data</a:t>
            </a:r>
          </a:p>
        </p:txBody>
      </p:sp>
      <p:sp>
        <p:nvSpPr>
          <p:cNvPr id="5" name="TextBox 4">
            <a:extLst>
              <a:ext uri="{FF2B5EF4-FFF2-40B4-BE49-F238E27FC236}">
                <a16:creationId xmlns:a16="http://schemas.microsoft.com/office/drawing/2014/main" id="{375D10D1-C1A9-8459-A4F7-DD998D72F445}"/>
              </a:ext>
            </a:extLst>
          </p:cNvPr>
          <p:cNvSpPr txBox="1"/>
          <p:nvPr/>
        </p:nvSpPr>
        <p:spPr>
          <a:xfrm>
            <a:off x="444500" y="876353"/>
            <a:ext cx="6637830" cy="46978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Aft>
                <a:spcPts val="800"/>
              </a:spcAft>
            </a:pPr>
            <a:endParaRPr lang="en-GB" sz="1400" kern="100">
              <a:solidFill>
                <a:schemeClr val="tx1">
                  <a:lumMod val="95000"/>
                  <a:lumOff val="5000"/>
                </a:schemeClr>
              </a:solidFill>
              <a:latin typeface="Open Sans"/>
              <a:ea typeface="Open Sans"/>
              <a:cs typeface="Open Sans"/>
            </a:endParaRPr>
          </a:p>
          <a:p>
            <a:pPr>
              <a:lnSpc>
                <a:spcPct val="150000"/>
              </a:lnSpc>
              <a:spcAft>
                <a:spcPts val="800"/>
              </a:spcAft>
            </a:pPr>
            <a:r>
              <a:rPr lang="en-GB" sz="1400" kern="100">
                <a:solidFill>
                  <a:schemeClr val="tx1">
                    <a:lumMod val="95000"/>
                    <a:lumOff val="5000"/>
                  </a:schemeClr>
                </a:solidFill>
                <a:effectLst/>
                <a:latin typeface="Open Sans"/>
                <a:ea typeface="Open Sans"/>
                <a:cs typeface="Open Sans"/>
              </a:rPr>
              <a:t>Last year businesses prepared for </a:t>
            </a:r>
            <a:r>
              <a:rPr lang="en-GB" sz="1400" kern="100">
                <a:solidFill>
                  <a:schemeClr val="tx1">
                    <a:lumMod val="95000"/>
                    <a:lumOff val="5000"/>
                  </a:schemeClr>
                </a:solidFill>
                <a:latin typeface="Open Sans"/>
                <a:ea typeface="Open Sans"/>
                <a:cs typeface="Open Sans"/>
              </a:rPr>
              <a:t>the</a:t>
            </a:r>
            <a:r>
              <a:rPr lang="en-GB" sz="1400" kern="100">
                <a:solidFill>
                  <a:schemeClr val="tx1">
                    <a:lumMod val="95000"/>
                    <a:lumOff val="5000"/>
                  </a:schemeClr>
                </a:solidFill>
                <a:effectLst/>
                <a:latin typeface="Open Sans"/>
                <a:ea typeface="Open Sans"/>
                <a:cs typeface="Open Sans"/>
              </a:rPr>
              <a:t> </a:t>
            </a:r>
            <a:r>
              <a:rPr lang="en-GB" sz="1400" kern="100">
                <a:solidFill>
                  <a:schemeClr val="tx1">
                    <a:lumMod val="95000"/>
                    <a:lumOff val="5000"/>
                  </a:schemeClr>
                </a:solidFill>
                <a:latin typeface="Open Sans"/>
                <a:ea typeface="Open Sans"/>
                <a:cs typeface="Open Sans"/>
              </a:rPr>
              <a:t>"</a:t>
            </a:r>
            <a:r>
              <a:rPr lang="en-GB" sz="1400" kern="100">
                <a:solidFill>
                  <a:schemeClr val="tx1">
                    <a:lumMod val="95000"/>
                    <a:lumOff val="5000"/>
                  </a:schemeClr>
                </a:solidFill>
                <a:effectLst/>
                <a:latin typeface="Open Sans"/>
                <a:ea typeface="Open Sans"/>
                <a:cs typeface="Open Sans"/>
              </a:rPr>
              <a:t>Great Resignation</a:t>
            </a:r>
            <a:r>
              <a:rPr lang="en-GB" sz="1400" kern="100">
                <a:solidFill>
                  <a:schemeClr val="tx1">
                    <a:lumMod val="95000"/>
                    <a:lumOff val="5000"/>
                  </a:schemeClr>
                </a:solidFill>
                <a:latin typeface="Open Sans"/>
                <a:ea typeface="Open Sans"/>
                <a:cs typeface="Open Sans"/>
              </a:rPr>
              <a:t>",</a:t>
            </a:r>
            <a:r>
              <a:rPr lang="en-GB" sz="1400" kern="100">
                <a:solidFill>
                  <a:schemeClr val="tx1">
                    <a:lumMod val="95000"/>
                    <a:lumOff val="5000"/>
                  </a:schemeClr>
                </a:solidFill>
                <a:effectLst/>
                <a:latin typeface="Open Sans"/>
                <a:ea typeface="Open Sans"/>
                <a:cs typeface="Open Sans"/>
              </a:rPr>
              <a:t> which affected</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other countries globally with high numbers </a:t>
            </a:r>
            <a:r>
              <a:rPr lang="en-GB" sz="1400" kern="100">
                <a:solidFill>
                  <a:schemeClr val="tx1">
                    <a:lumMod val="95000"/>
                    <a:lumOff val="5000"/>
                  </a:schemeClr>
                </a:solidFill>
                <a:latin typeface="Open Sans"/>
                <a:ea typeface="Open Sans"/>
                <a:cs typeface="Open Sans"/>
              </a:rPr>
              <a:t>of people resigning from </a:t>
            </a:r>
            <a:r>
              <a:rPr lang="en-GB" sz="1400" kern="100">
                <a:solidFill>
                  <a:schemeClr val="tx1">
                    <a:lumMod val="95000"/>
                    <a:lumOff val="5000"/>
                  </a:schemeClr>
                </a:solidFill>
                <a:effectLst/>
                <a:latin typeface="Open Sans"/>
                <a:ea typeface="Open Sans"/>
                <a:cs typeface="Open Sans"/>
              </a:rPr>
              <a:t>their</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jobs. In </a:t>
            </a:r>
            <a:r>
              <a:rPr lang="en-GB" sz="1400" kern="100">
                <a:solidFill>
                  <a:schemeClr val="tx1">
                    <a:lumMod val="95000"/>
                    <a:lumOff val="5000"/>
                  </a:schemeClr>
                </a:solidFill>
                <a:latin typeface="Open Sans"/>
                <a:ea typeface="Open Sans"/>
                <a:cs typeface="Open Sans"/>
              </a:rPr>
              <a:t>the UK</a:t>
            </a:r>
            <a:r>
              <a:rPr lang="en-GB" sz="1400" kern="100">
                <a:solidFill>
                  <a:schemeClr val="tx1">
                    <a:lumMod val="95000"/>
                    <a:lumOff val="5000"/>
                  </a:schemeClr>
                </a:solidFill>
                <a:effectLst/>
                <a:latin typeface="Open Sans"/>
                <a:ea typeface="Open Sans"/>
                <a:cs typeface="Open Sans"/>
              </a:rPr>
              <a:t> companies saw their staff departure level rising above pre</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Covid-19 pandemic levels recorded in a similar</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time period</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in 2019.</a:t>
            </a:r>
            <a:r>
              <a:rPr lang="en-GB" sz="1400" kern="100">
                <a:solidFill>
                  <a:schemeClr val="tx1">
                    <a:lumMod val="95000"/>
                    <a:lumOff val="5000"/>
                  </a:schemeClr>
                </a:solidFill>
                <a:latin typeface="Open Sans"/>
                <a:ea typeface="Open Sans"/>
                <a:cs typeface="Open Sans"/>
              </a:rPr>
              <a:t>  </a:t>
            </a:r>
            <a:r>
              <a:rPr lang="en-GB" sz="1400" b="1" kern="100">
                <a:solidFill>
                  <a:schemeClr val="tx1">
                    <a:lumMod val="95000"/>
                    <a:lumOff val="5000"/>
                  </a:schemeClr>
                </a:solidFill>
                <a:effectLst/>
                <a:latin typeface="Open Sans"/>
                <a:ea typeface="Open Sans"/>
                <a:cs typeface="Open Sans"/>
              </a:rPr>
              <a:t>45%</a:t>
            </a:r>
            <a:r>
              <a:rPr lang="en-GB" sz="1400" b="1" kern="100">
                <a:solidFill>
                  <a:schemeClr val="tx1">
                    <a:lumMod val="95000"/>
                    <a:lumOff val="5000"/>
                  </a:schemeClr>
                </a:solidFill>
                <a:latin typeface="Open Sans"/>
                <a:ea typeface="Open Sans"/>
                <a:cs typeface="Open Sans"/>
              </a:rPr>
              <a:t> </a:t>
            </a:r>
            <a:r>
              <a:rPr lang="en-GB" sz="1400" b="1" kern="100">
                <a:solidFill>
                  <a:schemeClr val="tx1">
                    <a:lumMod val="95000"/>
                    <a:lumOff val="5000"/>
                  </a:schemeClr>
                </a:solidFill>
                <a:effectLst/>
                <a:latin typeface="Open Sans"/>
                <a:ea typeface="Open Sans"/>
                <a:cs typeface="Open Sans"/>
              </a:rPr>
              <a:t>of surveyed Managers</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by the Chartered Management Institute for</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Bloomberg News, stated that turnover increased to a greater level than in</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2019 with larger companies facing the brunt of resignations at while</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smaller companies saw a smaller staff departure. This led to many</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companies recognising that they need to alter their retention strategies</a:t>
            </a:r>
            <a:r>
              <a:rPr lang="en-GB" sz="1400" kern="100">
                <a:solidFill>
                  <a:schemeClr val="tx1">
                    <a:lumMod val="95000"/>
                    <a:lumOff val="5000"/>
                  </a:schemeClr>
                </a:solidFill>
                <a:latin typeface="Open Sans"/>
                <a:ea typeface="Open Sans"/>
                <a:cs typeface="Open Sans"/>
              </a:rPr>
              <a:t> </a:t>
            </a:r>
            <a:r>
              <a:rPr lang="en-GB" sz="1400" b="1" kern="100">
                <a:solidFill>
                  <a:schemeClr val="tx1">
                    <a:lumMod val="95000"/>
                    <a:lumOff val="5000"/>
                  </a:schemeClr>
                </a:solidFill>
                <a:effectLst/>
                <a:latin typeface="Open Sans"/>
                <a:ea typeface="Open Sans"/>
                <a:cs typeface="Open Sans"/>
              </a:rPr>
              <a:t>with 89% introducing flexible working compared to 58% prior to</a:t>
            </a:r>
            <a:r>
              <a:rPr lang="en-GB" sz="1400" b="1" kern="100">
                <a:solidFill>
                  <a:schemeClr val="tx1">
                    <a:lumMod val="95000"/>
                    <a:lumOff val="5000"/>
                  </a:schemeClr>
                </a:solidFill>
                <a:latin typeface="Open Sans"/>
                <a:ea typeface="Open Sans"/>
                <a:cs typeface="Open Sans"/>
              </a:rPr>
              <a:t> </a:t>
            </a:r>
            <a:r>
              <a:rPr lang="en-GB" sz="1400" b="1" kern="100">
                <a:solidFill>
                  <a:schemeClr val="tx1">
                    <a:lumMod val="95000"/>
                    <a:lumOff val="5000"/>
                  </a:schemeClr>
                </a:solidFill>
                <a:effectLst/>
                <a:latin typeface="Open Sans"/>
                <a:ea typeface="Open Sans"/>
                <a:cs typeface="Open Sans"/>
              </a:rPr>
              <a:t>March 2020</a:t>
            </a:r>
            <a:r>
              <a:rPr lang="en-GB" sz="1400" kern="100">
                <a:solidFill>
                  <a:schemeClr val="tx1">
                    <a:lumMod val="95000"/>
                    <a:lumOff val="5000"/>
                  </a:schemeClr>
                </a:solidFill>
                <a:effectLst/>
                <a:latin typeface="Open Sans"/>
                <a:ea typeface="Open Sans"/>
                <a:cs typeface="Open Sans"/>
              </a:rPr>
              <a:t>. The Great Resignation has also been seen in other</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countries in Europe as well as Asia, which saw many resign their position</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choosing to re-evaluate their work-life balance.</a:t>
            </a:r>
            <a:r>
              <a:rPr lang="en-GB" sz="1400" kern="100">
                <a:solidFill>
                  <a:schemeClr val="tx1">
                    <a:lumMod val="95000"/>
                    <a:lumOff val="5000"/>
                  </a:schemeClr>
                </a:solidFill>
                <a:latin typeface="Open Sans"/>
                <a:ea typeface="Open Sans"/>
                <a:cs typeface="Open Sans"/>
              </a:rPr>
              <a:t> </a:t>
            </a:r>
            <a:r>
              <a:rPr lang="en-GB" sz="1400" kern="100">
                <a:solidFill>
                  <a:schemeClr val="tx1">
                    <a:lumMod val="95000"/>
                    <a:lumOff val="5000"/>
                  </a:schemeClr>
                </a:solidFill>
                <a:effectLst/>
                <a:latin typeface="Open Sans"/>
                <a:ea typeface="Open Sans"/>
                <a:cs typeface="Open Sans"/>
              </a:rPr>
              <a:t>(Bloomberg 2021)</a:t>
            </a:r>
            <a:endParaRPr lang="en-GB">
              <a:solidFill>
                <a:schemeClr val="tx1">
                  <a:lumMod val="95000"/>
                  <a:lumOff val="5000"/>
                </a:schemeClr>
              </a:solidFill>
              <a:cs typeface="Calibri"/>
            </a:endParaRPr>
          </a:p>
        </p:txBody>
      </p:sp>
      <p:cxnSp>
        <p:nvCxnSpPr>
          <p:cNvPr id="3" name="Straight Arrow Connector 2">
            <a:extLst>
              <a:ext uri="{FF2B5EF4-FFF2-40B4-BE49-F238E27FC236}">
                <a16:creationId xmlns:a16="http://schemas.microsoft.com/office/drawing/2014/main" id="{EAE0488C-4B7E-3E24-1637-AB1B2C0EFDDA}"/>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7" name="TextBox 6">
            <a:extLst>
              <a:ext uri="{FF2B5EF4-FFF2-40B4-BE49-F238E27FC236}">
                <a16:creationId xmlns:a16="http://schemas.microsoft.com/office/drawing/2014/main" id="{D05FC0AD-A1E5-730D-824B-46B8D47A36BF}"/>
              </a:ext>
            </a:extLst>
          </p:cNvPr>
          <p:cNvSpPr txBox="1"/>
          <p:nvPr/>
        </p:nvSpPr>
        <p:spPr>
          <a:xfrm>
            <a:off x="2262613" y="329426"/>
            <a:ext cx="4784219" cy="374270"/>
          </a:xfrm>
          <a:prstGeom prst="rect">
            <a:avLst/>
          </a:prstGeom>
          <a:noFill/>
        </p:spPr>
        <p:txBody>
          <a:bodyPr wrap="square" lIns="91440" tIns="45720" rIns="91440" bIns="45720" anchor="t">
            <a:spAutoFit/>
          </a:bodyPr>
          <a:lstStyle/>
          <a:p>
            <a:pPr>
              <a:lnSpc>
                <a:spcPct val="107000"/>
              </a:lnSpc>
            </a:pPr>
            <a:r>
              <a:rPr lang="en-GB">
                <a:latin typeface="Open Sans"/>
                <a:ea typeface="Open Sans"/>
                <a:cs typeface="Open Sans"/>
              </a:rPr>
              <a:t>The Great Resignation</a:t>
            </a:r>
            <a:endParaRPr lang="en-US"/>
          </a:p>
        </p:txBody>
      </p:sp>
      <p:sp>
        <p:nvSpPr>
          <p:cNvPr id="8" name="TextBox 7">
            <a:extLst>
              <a:ext uri="{FF2B5EF4-FFF2-40B4-BE49-F238E27FC236}">
                <a16:creationId xmlns:a16="http://schemas.microsoft.com/office/drawing/2014/main" id="{854808CC-FBDA-C106-9745-68F5AF022BBE}"/>
              </a:ext>
            </a:extLst>
          </p:cNvPr>
          <p:cNvSpPr txBox="1"/>
          <p:nvPr/>
        </p:nvSpPr>
        <p:spPr>
          <a:xfrm>
            <a:off x="119450" y="6582254"/>
            <a:ext cx="1544321" cy="246221"/>
          </a:xfrm>
          <a:prstGeom prst="rect">
            <a:avLst/>
          </a:prstGeom>
          <a:solidFill>
            <a:srgbClr val="5F0B22"/>
          </a:solidFill>
        </p:spPr>
        <p:txBody>
          <a:bodyPr wrap="square" rtlCol="0">
            <a:spAutoFit/>
          </a:bodyPr>
          <a:lstStyle/>
          <a:p>
            <a:r>
              <a:rPr lang="en-GB" sz="1000" b="1">
                <a:solidFill>
                  <a:schemeClr val="bg1"/>
                </a:solidFill>
              </a:rPr>
              <a:t>Alison Faucher (2236800)</a:t>
            </a:r>
          </a:p>
        </p:txBody>
      </p:sp>
    </p:spTree>
    <p:extLst>
      <p:ext uri="{BB962C8B-B14F-4D97-AF65-F5344CB8AC3E}">
        <p14:creationId xmlns:p14="http://schemas.microsoft.com/office/powerpoint/2010/main" val="254941821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DCB9E4E1-4D60-961A-40A4-D28D1B1E7194}"/>
              </a:ext>
            </a:extLst>
          </p:cNvPr>
          <p:cNvSpPr txBox="1"/>
          <p:nvPr/>
        </p:nvSpPr>
        <p:spPr>
          <a:xfrm>
            <a:off x="119450" y="6582254"/>
            <a:ext cx="1544321" cy="246221"/>
          </a:xfrm>
          <a:prstGeom prst="rect">
            <a:avLst/>
          </a:prstGeom>
          <a:solidFill>
            <a:srgbClr val="5F0B22"/>
          </a:solidFill>
        </p:spPr>
        <p:txBody>
          <a:bodyPr wrap="square" rtlCol="0">
            <a:spAutoFit/>
          </a:bodyPr>
          <a:lstStyle/>
          <a:p>
            <a:r>
              <a:rPr lang="en-GB" sz="1000" b="1">
                <a:solidFill>
                  <a:schemeClr val="bg1"/>
                </a:solidFill>
              </a:rPr>
              <a:t>Alison Faucher (2236800)</a:t>
            </a:r>
          </a:p>
        </p:txBody>
      </p:sp>
      <p:pic>
        <p:nvPicPr>
          <p:cNvPr id="3" name="Picture 2" descr="People in a job interview">
            <a:extLst>
              <a:ext uri="{FF2B5EF4-FFF2-40B4-BE49-F238E27FC236}">
                <a16:creationId xmlns:a16="http://schemas.microsoft.com/office/drawing/2014/main" id="{D7E89448-3A84-FA36-7B27-42F241F938B2}"/>
              </a:ext>
            </a:extLst>
          </p:cNvPr>
          <p:cNvPicPr>
            <a:picLocks noChangeAspect="1"/>
          </p:cNvPicPr>
          <p:nvPr/>
        </p:nvPicPr>
        <p:blipFill>
          <a:blip r:embed="rId2">
            <a:alphaModFix amt="5000"/>
            <a:extLst>
              <a:ext uri="{28A0092B-C50C-407E-A947-70E740481C1C}">
                <a14:useLocalDpi xmlns:a14="http://schemas.microsoft.com/office/drawing/2010/main" val="0"/>
              </a:ext>
            </a:extLst>
          </a:blip>
          <a:stretch>
            <a:fillRect/>
          </a:stretch>
        </p:blipFill>
        <p:spPr>
          <a:xfrm>
            <a:off x="18180" y="0"/>
            <a:ext cx="12324081" cy="8216054"/>
          </a:xfrm>
          <a:prstGeom prst="rect">
            <a:avLst/>
          </a:prstGeom>
        </p:spPr>
      </p:pic>
      <p:sp>
        <p:nvSpPr>
          <p:cNvPr id="4" name="Text Placeholder 3">
            <a:extLst>
              <a:ext uri="{FF2B5EF4-FFF2-40B4-BE49-F238E27FC236}">
                <a16:creationId xmlns:a16="http://schemas.microsoft.com/office/drawing/2014/main" id="{1EAEFCB3-CFFC-D40E-7B8C-30790C6BCED6}"/>
              </a:ext>
            </a:extLst>
          </p:cNvPr>
          <p:cNvSpPr>
            <a:spLocks noGrp="1"/>
          </p:cNvSpPr>
          <p:nvPr>
            <p:ph type="body" sz="half" idx="2"/>
          </p:nvPr>
        </p:nvSpPr>
        <p:spPr>
          <a:xfrm>
            <a:off x="0" y="5062193"/>
            <a:ext cx="5392924" cy="1470581"/>
          </a:xfrm>
        </p:spPr>
        <p:txBody>
          <a:bodyPr vert="horz" lIns="91440" tIns="45720" rIns="91440" bIns="45720" rtlCol="0" anchor="t">
            <a:noAutofit/>
          </a:bodyPr>
          <a:lstStyle/>
          <a:p>
            <a:pPr>
              <a:lnSpc>
                <a:spcPct val="150000"/>
              </a:lnSpc>
            </a:pPr>
            <a:r>
              <a:rPr lang="en-GB" sz="1400" b="1">
                <a:latin typeface="Open Sans"/>
                <a:ea typeface="Open Sans"/>
                <a:cs typeface="Arial"/>
              </a:rPr>
              <a:t>Staff retention rate = ((</a:t>
            </a:r>
            <a:r>
              <a:rPr lang="en-GB" sz="1400">
                <a:latin typeface="Open Sans"/>
                <a:ea typeface="Open Sans"/>
                <a:cs typeface="Arial"/>
              </a:rPr>
              <a:t>number of employees </a:t>
            </a:r>
            <a:r>
              <a:rPr lang="en-GB" sz="1400" b="1">
                <a:latin typeface="Open Sans"/>
                <a:ea typeface="Open Sans"/>
                <a:cs typeface="Arial"/>
              </a:rPr>
              <a:t>stayed</a:t>
            </a:r>
            <a:r>
              <a:rPr lang="en-GB" sz="1400">
                <a:latin typeface="Open Sans"/>
                <a:ea typeface="Open Sans"/>
                <a:cs typeface="Arial"/>
              </a:rPr>
              <a:t> at the end of the period</a:t>
            </a:r>
            <a:r>
              <a:rPr lang="en-GB" sz="1400" b="1">
                <a:latin typeface="Open Sans"/>
                <a:ea typeface="Open Sans"/>
                <a:cs typeface="Arial"/>
              </a:rPr>
              <a:t>) / </a:t>
            </a:r>
            <a:r>
              <a:rPr lang="en-GB" sz="1400">
                <a:latin typeface="Open Sans"/>
                <a:ea typeface="Open Sans"/>
                <a:cs typeface="Arial"/>
              </a:rPr>
              <a:t>number of employees at the beginning of the period) X </a:t>
            </a:r>
            <a:r>
              <a:rPr lang="en-GB" sz="1400" b="1">
                <a:latin typeface="Open Sans"/>
                <a:ea typeface="Open Sans"/>
                <a:cs typeface="Arial"/>
              </a:rPr>
              <a:t>100 </a:t>
            </a:r>
            <a:endParaRPr lang="en-GB" sz="1400" b="1">
              <a:latin typeface="Open Sans"/>
              <a:ea typeface="Open Sans"/>
              <a:cs typeface="Arial" panose="020B0604020202020204" pitchFamily="34" charset="0"/>
            </a:endParaRPr>
          </a:p>
          <a:p>
            <a:pPr>
              <a:lnSpc>
                <a:spcPct val="150000"/>
              </a:lnSpc>
            </a:pPr>
            <a:r>
              <a:rPr lang="en-GB" sz="1200">
                <a:latin typeface="Open Sans"/>
                <a:ea typeface="Open Sans"/>
                <a:cs typeface="Arial"/>
              </a:rPr>
              <a:t>(SHRM, 2021) (CIPD, 2021)</a:t>
            </a:r>
            <a:endParaRPr lang="en-US" sz="1200">
              <a:latin typeface="Open Sans"/>
              <a:ea typeface="Open Sans"/>
              <a:cs typeface="Arial"/>
            </a:endParaRPr>
          </a:p>
        </p:txBody>
      </p:sp>
      <p:sp>
        <p:nvSpPr>
          <p:cNvPr id="5" name="Title 4">
            <a:extLst>
              <a:ext uri="{FF2B5EF4-FFF2-40B4-BE49-F238E27FC236}">
                <a16:creationId xmlns:a16="http://schemas.microsoft.com/office/drawing/2014/main" id="{4A9706FA-1049-0BC9-3DBB-9C911340F23B}"/>
              </a:ext>
            </a:extLst>
          </p:cNvPr>
          <p:cNvSpPr txBox="1">
            <a:spLocks/>
          </p:cNvSpPr>
          <p:nvPr/>
        </p:nvSpPr>
        <p:spPr>
          <a:xfrm>
            <a:off x="0" y="941161"/>
            <a:ext cx="5279025" cy="1349552"/>
          </a:xfrm>
          <a:prstGeom prst="rect">
            <a:avLst/>
          </a:prstGeom>
        </p:spPr>
        <p:txBody>
          <a:bodyPr vert="horz" lIns="91440" tIns="45720" rIns="91440" bIns="45720" rtlCol="0" anchor="b">
            <a:normAutofit fontScale="92500" lnSpcReduction="20000"/>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pPr>
              <a:lnSpc>
                <a:spcPct val="160000"/>
              </a:lnSpc>
            </a:pPr>
            <a:r>
              <a:rPr lang="en-GB" sz="1600" b="1">
                <a:solidFill>
                  <a:srgbClr val="000000"/>
                </a:solidFill>
                <a:latin typeface="Open Sans"/>
                <a:ea typeface="Times New Roman" panose="02020603050405020304" pitchFamily="18" charset="0"/>
                <a:cs typeface="Arial"/>
              </a:rPr>
              <a:t>Staff is defined as an organization's efforts to retain retention desirable employees in order to achieve business objectives (</a:t>
            </a:r>
            <a:r>
              <a:rPr lang="en-GB" sz="1600" b="1" err="1">
                <a:solidFill>
                  <a:srgbClr val="000000"/>
                </a:solidFill>
                <a:latin typeface="Open Sans"/>
                <a:ea typeface="Times New Roman" panose="02020603050405020304" pitchFamily="18" charset="0"/>
                <a:cs typeface="Arial"/>
              </a:rPr>
              <a:t>Xuecheng</a:t>
            </a:r>
            <a:r>
              <a:rPr lang="en-GB" sz="1600" b="1">
                <a:solidFill>
                  <a:srgbClr val="000000"/>
                </a:solidFill>
                <a:latin typeface="Open Sans"/>
                <a:ea typeface="Times New Roman" panose="02020603050405020304" pitchFamily="18" charset="0"/>
                <a:cs typeface="Arial"/>
              </a:rPr>
              <a:t>, Iqbal and Saina, 2022)( </a:t>
            </a:r>
            <a:r>
              <a:rPr lang="en-GB" sz="1600" b="1">
                <a:solidFill>
                  <a:srgbClr val="000000"/>
                </a:solidFill>
                <a:latin typeface="Open Sans"/>
                <a:ea typeface="Open Sans"/>
                <a:cs typeface="Arial"/>
              </a:rPr>
              <a:t>(Khalid and Nawab, 2018)</a:t>
            </a:r>
            <a:r>
              <a:rPr lang="en-GB" sz="1600" b="1">
                <a:latin typeface="Open Sans"/>
                <a:ea typeface="Open Sans"/>
                <a:cs typeface="Arial"/>
              </a:rPr>
              <a:t>.</a:t>
            </a:r>
          </a:p>
        </p:txBody>
      </p:sp>
      <p:sp>
        <p:nvSpPr>
          <p:cNvPr id="20" name="TextBox 19">
            <a:extLst>
              <a:ext uri="{FF2B5EF4-FFF2-40B4-BE49-F238E27FC236}">
                <a16:creationId xmlns:a16="http://schemas.microsoft.com/office/drawing/2014/main" id="{77C67042-9AFF-3BC1-775D-332079A0896C}"/>
              </a:ext>
            </a:extLst>
          </p:cNvPr>
          <p:cNvSpPr txBox="1"/>
          <p:nvPr/>
        </p:nvSpPr>
        <p:spPr>
          <a:xfrm>
            <a:off x="10199810" y="6532775"/>
            <a:ext cx="1878291" cy="276999"/>
          </a:xfrm>
          <a:prstGeom prst="rect">
            <a:avLst/>
          </a:prstGeom>
          <a:noFill/>
        </p:spPr>
        <p:txBody>
          <a:bodyPr wrap="square">
            <a:spAutoFit/>
          </a:bodyPr>
          <a:lstStyle/>
          <a:p>
            <a:r>
              <a:rPr lang="en-GB" sz="1200">
                <a:solidFill>
                  <a:srgbClr val="000000"/>
                </a:solidFill>
                <a:effectLst/>
                <a:latin typeface="Arial" panose="020B0604020202020204" pitchFamily="34" charset="0"/>
                <a:cs typeface="Arial" panose="020B0604020202020204" pitchFamily="34" charset="0"/>
              </a:rPr>
              <a:t>(Holliday, 2022)</a:t>
            </a:r>
          </a:p>
        </p:txBody>
      </p:sp>
      <p:pic>
        <p:nvPicPr>
          <p:cNvPr id="9" name="Picture 9" descr="10 Employee Retention Metrics">
            <a:extLst>
              <a:ext uri="{FF2B5EF4-FFF2-40B4-BE49-F238E27FC236}">
                <a16:creationId xmlns:a16="http://schemas.microsoft.com/office/drawing/2014/main" id="{D67E72B9-8DF9-B938-8F78-C1E13C85DFB7}"/>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5458442" y="575770"/>
            <a:ext cx="6685177" cy="6179074"/>
          </a:xfrm>
          <a:prstGeom prst="rect">
            <a:avLst/>
          </a:prstGeom>
        </p:spPr>
      </p:pic>
      <p:cxnSp>
        <p:nvCxnSpPr>
          <p:cNvPr id="2" name="Straight Arrow Connector 1">
            <a:extLst>
              <a:ext uri="{FF2B5EF4-FFF2-40B4-BE49-F238E27FC236}">
                <a16:creationId xmlns:a16="http://schemas.microsoft.com/office/drawing/2014/main" id="{71B34B25-D38A-4169-793D-F30CB29B16AF}"/>
              </a:ext>
            </a:extLst>
          </p:cNvPr>
          <p:cNvCxnSpPr/>
          <p:nvPr/>
        </p:nvCxnSpPr>
        <p:spPr>
          <a:xfrm flipV="1">
            <a:off x="24834" y="823173"/>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6" name="TextBox 5">
            <a:extLst>
              <a:ext uri="{FF2B5EF4-FFF2-40B4-BE49-F238E27FC236}">
                <a16:creationId xmlns:a16="http://schemas.microsoft.com/office/drawing/2014/main" id="{75559EEB-B2C5-0DD7-3F9E-729F0FDCDDC7}"/>
              </a:ext>
            </a:extLst>
          </p:cNvPr>
          <p:cNvSpPr txBox="1"/>
          <p:nvPr/>
        </p:nvSpPr>
        <p:spPr>
          <a:xfrm>
            <a:off x="8069907" y="3295975"/>
            <a:ext cx="1338606" cy="738664"/>
          </a:xfrm>
          <a:prstGeom prst="rect">
            <a:avLst/>
          </a:prstGeom>
          <a:noFill/>
        </p:spPr>
        <p:txBody>
          <a:bodyPr wrap="square" lIns="91440" tIns="45720" rIns="91440" bIns="45720" rtlCol="0" anchor="t">
            <a:spAutoFit/>
          </a:bodyPr>
          <a:lstStyle/>
          <a:p>
            <a:pPr algn="ctr"/>
            <a:r>
              <a:rPr lang="en-GB" sz="1400" b="1">
                <a:latin typeface="Open Sans"/>
                <a:ea typeface="Open Sans"/>
                <a:cs typeface="Open Sans"/>
              </a:rPr>
              <a:t>10 Staff Retention Metrics</a:t>
            </a:r>
          </a:p>
        </p:txBody>
      </p:sp>
      <p:sp>
        <p:nvSpPr>
          <p:cNvPr id="8" name="TextBox 7">
            <a:extLst>
              <a:ext uri="{FF2B5EF4-FFF2-40B4-BE49-F238E27FC236}">
                <a16:creationId xmlns:a16="http://schemas.microsoft.com/office/drawing/2014/main" id="{B1EC6A8B-1ABF-5396-BAB7-FB8273B8F62B}"/>
              </a:ext>
            </a:extLst>
          </p:cNvPr>
          <p:cNvSpPr txBox="1"/>
          <p:nvPr/>
        </p:nvSpPr>
        <p:spPr>
          <a:xfrm rot="17047005">
            <a:off x="5332030" y="2541840"/>
            <a:ext cx="1174554" cy="492443"/>
          </a:xfrm>
          <a:prstGeom prst="rect">
            <a:avLst/>
          </a:prstGeom>
          <a:noFill/>
        </p:spPr>
        <p:txBody>
          <a:bodyPr wrap="square" rtlCol="0">
            <a:spAutoFit/>
          </a:bodyPr>
          <a:lstStyle/>
          <a:p>
            <a:pPr algn="ctr"/>
            <a:r>
              <a:rPr lang="en-GB" sz="1300" b="1">
                <a:solidFill>
                  <a:schemeClr val="bg1"/>
                </a:solidFill>
                <a:latin typeface="Open Sans" panose="020B0606030504020204" pitchFamily="34" charset="0"/>
                <a:ea typeface="Open Sans" panose="020B0606030504020204" pitchFamily="34" charset="0"/>
                <a:cs typeface="Open Sans" panose="020B0606030504020204" pitchFamily="34" charset="0"/>
              </a:rPr>
              <a:t>Staff Satisfaction</a:t>
            </a:r>
            <a:endParaRPr lang="en-GB" sz="13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1" name="TextBox 10">
            <a:extLst>
              <a:ext uri="{FF2B5EF4-FFF2-40B4-BE49-F238E27FC236}">
                <a16:creationId xmlns:a16="http://schemas.microsoft.com/office/drawing/2014/main" id="{077DB5AD-72CC-5A08-D844-9A3D04B040DE}"/>
              </a:ext>
            </a:extLst>
          </p:cNvPr>
          <p:cNvSpPr txBox="1"/>
          <p:nvPr/>
        </p:nvSpPr>
        <p:spPr>
          <a:xfrm rot="2030949">
            <a:off x="9918375" y="1083264"/>
            <a:ext cx="1015339" cy="969496"/>
          </a:xfrm>
          <a:prstGeom prst="rect">
            <a:avLst/>
          </a:prstGeom>
          <a:noFill/>
        </p:spPr>
        <p:txBody>
          <a:bodyPr wrap="square" rtlCol="0">
            <a:spAutoFit/>
          </a:bodyPr>
          <a:lstStyle/>
          <a:p>
            <a:pPr algn="ctr"/>
            <a:r>
              <a:rPr lang="en-GB" sz="1300" b="1">
                <a:solidFill>
                  <a:schemeClr val="bg1"/>
                </a:solidFill>
                <a:latin typeface="Open Sans" panose="020B0606030504020204" pitchFamily="34" charset="0"/>
                <a:ea typeface="Open Sans" panose="020B0606030504020204" pitchFamily="34" charset="0"/>
                <a:cs typeface="Open Sans" panose="020B0606030504020204" pitchFamily="34" charset="0"/>
              </a:rPr>
              <a:t>Overall Retention Rate</a:t>
            </a:r>
          </a:p>
          <a:p>
            <a:endParaRPr lang="en-GB">
              <a:solidFill>
                <a:schemeClr val="bg1"/>
              </a:solidFill>
            </a:endParaRPr>
          </a:p>
        </p:txBody>
      </p:sp>
      <p:sp>
        <p:nvSpPr>
          <p:cNvPr id="14" name="TextBox 13">
            <a:extLst>
              <a:ext uri="{FF2B5EF4-FFF2-40B4-BE49-F238E27FC236}">
                <a16:creationId xmlns:a16="http://schemas.microsoft.com/office/drawing/2014/main" id="{CB955A44-4408-92B3-EDF2-90AA0C5EEF94}"/>
              </a:ext>
            </a:extLst>
          </p:cNvPr>
          <p:cNvSpPr txBox="1"/>
          <p:nvPr/>
        </p:nvSpPr>
        <p:spPr>
          <a:xfrm>
            <a:off x="9832157" y="4720885"/>
            <a:ext cx="367653" cy="369332"/>
          </a:xfrm>
          <a:prstGeom prst="rect">
            <a:avLst/>
          </a:prstGeom>
          <a:noFill/>
        </p:spPr>
        <p:txBody>
          <a:bodyPr wrap="square" rtlCol="0">
            <a:spAutoFit/>
          </a:bodyPr>
          <a:lstStyle/>
          <a:p>
            <a:endParaRPr lang="en-GB"/>
          </a:p>
        </p:txBody>
      </p:sp>
      <p:sp>
        <p:nvSpPr>
          <p:cNvPr id="15" name="TextBox 14">
            <a:extLst>
              <a:ext uri="{FF2B5EF4-FFF2-40B4-BE49-F238E27FC236}">
                <a16:creationId xmlns:a16="http://schemas.microsoft.com/office/drawing/2014/main" id="{8665AA13-A32D-67B0-3C03-11D5E42C360C}"/>
              </a:ext>
            </a:extLst>
          </p:cNvPr>
          <p:cNvSpPr txBox="1"/>
          <p:nvPr/>
        </p:nvSpPr>
        <p:spPr>
          <a:xfrm>
            <a:off x="8568965" y="4892698"/>
            <a:ext cx="367653" cy="369332"/>
          </a:xfrm>
          <a:prstGeom prst="rect">
            <a:avLst/>
          </a:prstGeom>
          <a:noFill/>
        </p:spPr>
        <p:txBody>
          <a:bodyPr wrap="square" rtlCol="0">
            <a:spAutoFit/>
          </a:bodyPr>
          <a:lstStyle/>
          <a:p>
            <a:endParaRPr lang="en-GB"/>
          </a:p>
        </p:txBody>
      </p:sp>
      <p:sp>
        <p:nvSpPr>
          <p:cNvPr id="16" name="TextBox 15">
            <a:extLst>
              <a:ext uri="{FF2B5EF4-FFF2-40B4-BE49-F238E27FC236}">
                <a16:creationId xmlns:a16="http://schemas.microsoft.com/office/drawing/2014/main" id="{4CD4F8C4-D22B-D174-AAA9-A1BC591E1286}"/>
              </a:ext>
            </a:extLst>
          </p:cNvPr>
          <p:cNvSpPr txBox="1"/>
          <p:nvPr/>
        </p:nvSpPr>
        <p:spPr>
          <a:xfrm>
            <a:off x="7285229" y="4534293"/>
            <a:ext cx="652140" cy="443060"/>
          </a:xfrm>
          <a:prstGeom prst="rect">
            <a:avLst/>
          </a:prstGeom>
          <a:noFill/>
        </p:spPr>
        <p:txBody>
          <a:bodyPr wrap="square" rtlCol="0">
            <a:spAutoFit/>
          </a:bodyPr>
          <a:lstStyle/>
          <a:p>
            <a:endParaRPr lang="en-GB"/>
          </a:p>
        </p:txBody>
      </p:sp>
      <p:sp>
        <p:nvSpPr>
          <p:cNvPr id="19" name="TextBox 18">
            <a:extLst>
              <a:ext uri="{FF2B5EF4-FFF2-40B4-BE49-F238E27FC236}">
                <a16:creationId xmlns:a16="http://schemas.microsoft.com/office/drawing/2014/main" id="{E6C4FCBB-20FA-D5C2-70A2-418FF3ECBC8A}"/>
              </a:ext>
            </a:extLst>
          </p:cNvPr>
          <p:cNvSpPr txBox="1"/>
          <p:nvPr/>
        </p:nvSpPr>
        <p:spPr>
          <a:xfrm rot="4752244">
            <a:off x="10904365" y="2564004"/>
            <a:ext cx="1538766" cy="492443"/>
          </a:xfrm>
          <a:prstGeom prst="rect">
            <a:avLst/>
          </a:prstGeom>
          <a:noFill/>
        </p:spPr>
        <p:txBody>
          <a:bodyPr wrap="square" rtlCol="0">
            <a:spAutoFit/>
          </a:bodyPr>
          <a:lstStyle/>
          <a:p>
            <a:pPr algn="ctr"/>
            <a:r>
              <a:rPr lang="en-GB" sz="1300" b="1">
                <a:solidFill>
                  <a:schemeClr val="bg1"/>
                </a:solidFill>
                <a:latin typeface="Open Sans" panose="020B0606030504020204" pitchFamily="34" charset="0"/>
                <a:ea typeface="Open Sans" panose="020B0606030504020204" pitchFamily="34" charset="0"/>
                <a:cs typeface="Open Sans" panose="020B0606030504020204" pitchFamily="34" charset="0"/>
              </a:rPr>
              <a:t>Overall Turnover Rate</a:t>
            </a:r>
            <a:endParaRPr lang="en-GB" sz="13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1" name="TextBox 20">
            <a:extLst>
              <a:ext uri="{FF2B5EF4-FFF2-40B4-BE49-F238E27FC236}">
                <a16:creationId xmlns:a16="http://schemas.microsoft.com/office/drawing/2014/main" id="{A3BB82BB-FA87-EDD7-FD0A-820EBC71577A}"/>
              </a:ext>
            </a:extLst>
          </p:cNvPr>
          <p:cNvSpPr txBox="1"/>
          <p:nvPr/>
        </p:nvSpPr>
        <p:spPr>
          <a:xfrm rot="17462034">
            <a:off x="10855901" y="4288071"/>
            <a:ext cx="1548775" cy="492443"/>
          </a:xfrm>
          <a:prstGeom prst="rect">
            <a:avLst/>
          </a:prstGeom>
          <a:noFill/>
        </p:spPr>
        <p:txBody>
          <a:bodyPr wrap="square" rtlCol="0">
            <a:spAutoFit/>
          </a:bodyPr>
          <a:lstStyle/>
          <a:p>
            <a:pPr algn="ctr"/>
            <a:r>
              <a:rPr lang="en-GB" sz="1300" b="1">
                <a:solidFill>
                  <a:schemeClr val="bg1"/>
                </a:solidFill>
                <a:latin typeface="Open Sans" panose="020B0606030504020204" pitchFamily="34" charset="0"/>
                <a:ea typeface="Open Sans" panose="020B0606030504020204" pitchFamily="34" charset="0"/>
                <a:cs typeface="Open Sans" panose="020B0606030504020204" pitchFamily="34" charset="0"/>
              </a:rPr>
              <a:t>Voluntary Turnover Rate</a:t>
            </a:r>
            <a:endParaRPr lang="en-GB" sz="13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2" name="TextBox 21">
            <a:extLst>
              <a:ext uri="{FF2B5EF4-FFF2-40B4-BE49-F238E27FC236}">
                <a16:creationId xmlns:a16="http://schemas.microsoft.com/office/drawing/2014/main" id="{816B41A7-9C4E-40FE-D027-0FC047DD8F94}"/>
              </a:ext>
            </a:extLst>
          </p:cNvPr>
          <p:cNvSpPr txBox="1"/>
          <p:nvPr/>
        </p:nvSpPr>
        <p:spPr>
          <a:xfrm rot="19516861">
            <a:off x="9895470" y="5627611"/>
            <a:ext cx="1383265" cy="769441"/>
          </a:xfrm>
          <a:prstGeom prst="rect">
            <a:avLst/>
          </a:prstGeom>
          <a:noFill/>
        </p:spPr>
        <p:txBody>
          <a:bodyPr wrap="square" rtlCol="0">
            <a:spAutoFit/>
          </a:bodyPr>
          <a:lstStyle/>
          <a:p>
            <a:pPr algn="ctr"/>
            <a:r>
              <a:rPr lang="en-GB" sz="1300" b="1">
                <a:solidFill>
                  <a:schemeClr val="bg1"/>
                </a:solidFill>
                <a:latin typeface="Open Sans" panose="020B0606030504020204" pitchFamily="34" charset="0"/>
                <a:ea typeface="Open Sans" panose="020B0606030504020204" pitchFamily="34" charset="0"/>
                <a:cs typeface="Open Sans" panose="020B0606030504020204" pitchFamily="34" charset="0"/>
              </a:rPr>
              <a:t>Involuntary Turnover Rate</a:t>
            </a:r>
          </a:p>
          <a:p>
            <a:endParaRPr lang="en-GB">
              <a:solidFill>
                <a:schemeClr val="bg1"/>
              </a:solidFill>
            </a:endParaRPr>
          </a:p>
        </p:txBody>
      </p:sp>
      <p:sp>
        <p:nvSpPr>
          <p:cNvPr id="24" name="TextBox 23">
            <a:extLst>
              <a:ext uri="{FF2B5EF4-FFF2-40B4-BE49-F238E27FC236}">
                <a16:creationId xmlns:a16="http://schemas.microsoft.com/office/drawing/2014/main" id="{1BF6AA25-844F-CB31-DE43-E4EBF56F3C7F}"/>
              </a:ext>
            </a:extLst>
          </p:cNvPr>
          <p:cNvSpPr txBox="1"/>
          <p:nvPr/>
        </p:nvSpPr>
        <p:spPr>
          <a:xfrm>
            <a:off x="8310388" y="6201071"/>
            <a:ext cx="1005913" cy="492443"/>
          </a:xfrm>
          <a:prstGeom prst="rect">
            <a:avLst/>
          </a:prstGeom>
          <a:noFill/>
        </p:spPr>
        <p:txBody>
          <a:bodyPr wrap="square" rtlCol="0">
            <a:spAutoFit/>
          </a:bodyPr>
          <a:lstStyle/>
          <a:p>
            <a:pPr algn="ctr"/>
            <a:r>
              <a:rPr lang="en-GB" sz="1300" b="1">
                <a:solidFill>
                  <a:schemeClr val="bg1"/>
                </a:solidFill>
                <a:latin typeface="Open Sans" panose="020B0606030504020204" pitchFamily="34" charset="0"/>
                <a:ea typeface="Open Sans" panose="020B0606030504020204" pitchFamily="34" charset="0"/>
                <a:cs typeface="Open Sans" panose="020B0606030504020204" pitchFamily="34" charset="0"/>
              </a:rPr>
              <a:t>Absence Rate</a:t>
            </a:r>
            <a:endParaRPr lang="en-GB" sz="13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6" name="TextBox 25">
            <a:extLst>
              <a:ext uri="{FF2B5EF4-FFF2-40B4-BE49-F238E27FC236}">
                <a16:creationId xmlns:a16="http://schemas.microsoft.com/office/drawing/2014/main" id="{026A3FE5-E24C-1151-1A15-B1F3B9401C82}"/>
              </a:ext>
            </a:extLst>
          </p:cNvPr>
          <p:cNvSpPr txBox="1"/>
          <p:nvPr/>
        </p:nvSpPr>
        <p:spPr>
          <a:xfrm rot="2267711">
            <a:off x="6171694" y="5570849"/>
            <a:ext cx="1504246" cy="769441"/>
          </a:xfrm>
          <a:prstGeom prst="rect">
            <a:avLst/>
          </a:prstGeom>
          <a:noFill/>
        </p:spPr>
        <p:txBody>
          <a:bodyPr wrap="square" rtlCol="0">
            <a:spAutoFit/>
          </a:bodyPr>
          <a:lstStyle/>
          <a:p>
            <a:pPr algn="ctr"/>
            <a:r>
              <a:rPr lang="en-GB" sz="1300" b="1">
                <a:solidFill>
                  <a:schemeClr val="bg1"/>
                </a:solidFill>
                <a:latin typeface="Open Sans" panose="020B0606030504020204" pitchFamily="34" charset="0"/>
                <a:ea typeface="Open Sans" panose="020B0606030504020204" pitchFamily="34" charset="0"/>
                <a:cs typeface="Open Sans" panose="020B0606030504020204" pitchFamily="34" charset="0"/>
              </a:rPr>
              <a:t>Absence Rate per Manager</a:t>
            </a:r>
          </a:p>
          <a:p>
            <a:endParaRPr lang="en-GB">
              <a:solidFill>
                <a:schemeClr val="bg1"/>
              </a:solidFill>
            </a:endParaRPr>
          </a:p>
        </p:txBody>
      </p:sp>
      <p:sp>
        <p:nvSpPr>
          <p:cNvPr id="27" name="TextBox 26">
            <a:extLst>
              <a:ext uri="{FF2B5EF4-FFF2-40B4-BE49-F238E27FC236}">
                <a16:creationId xmlns:a16="http://schemas.microsoft.com/office/drawing/2014/main" id="{3B8003FD-FFEC-2BAE-277C-C1B1C6806BD8}"/>
              </a:ext>
            </a:extLst>
          </p:cNvPr>
          <p:cNvSpPr txBox="1"/>
          <p:nvPr/>
        </p:nvSpPr>
        <p:spPr>
          <a:xfrm rot="3836751">
            <a:off x="5181672" y="4288070"/>
            <a:ext cx="1533050" cy="492443"/>
          </a:xfrm>
          <a:prstGeom prst="rect">
            <a:avLst/>
          </a:prstGeom>
          <a:noFill/>
        </p:spPr>
        <p:txBody>
          <a:bodyPr wrap="square" rtlCol="0">
            <a:spAutoFit/>
          </a:bodyPr>
          <a:lstStyle/>
          <a:p>
            <a:pPr algn="ctr"/>
            <a:r>
              <a:rPr lang="en-GB" sz="1300" b="1">
                <a:solidFill>
                  <a:schemeClr val="bg1"/>
                </a:solidFill>
                <a:latin typeface="Open Sans" panose="020B0606030504020204" pitchFamily="34" charset="0"/>
                <a:ea typeface="Open Sans" panose="020B0606030504020204" pitchFamily="34" charset="0"/>
                <a:cs typeface="Open Sans" panose="020B0606030504020204" pitchFamily="34" charset="0"/>
              </a:rPr>
              <a:t>Retention Rate per Manager</a:t>
            </a:r>
            <a:endParaRPr lang="en-GB" sz="13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8" name="TextBox 27">
            <a:extLst>
              <a:ext uri="{FF2B5EF4-FFF2-40B4-BE49-F238E27FC236}">
                <a16:creationId xmlns:a16="http://schemas.microsoft.com/office/drawing/2014/main" id="{A96222AA-0968-02A0-F07C-ECCCC22FA0D1}"/>
              </a:ext>
            </a:extLst>
          </p:cNvPr>
          <p:cNvSpPr txBox="1"/>
          <p:nvPr/>
        </p:nvSpPr>
        <p:spPr>
          <a:xfrm>
            <a:off x="7791365" y="628990"/>
            <a:ext cx="1946246" cy="692497"/>
          </a:xfrm>
          <a:prstGeom prst="rect">
            <a:avLst/>
          </a:prstGeom>
          <a:noFill/>
        </p:spPr>
        <p:txBody>
          <a:bodyPr wrap="square" rtlCol="0">
            <a:spAutoFit/>
          </a:bodyPr>
          <a:lstStyle/>
          <a:p>
            <a:pPr algn="ctr"/>
            <a:r>
              <a:rPr lang="en-GB" sz="1300" b="1">
                <a:solidFill>
                  <a:schemeClr val="bg1"/>
                </a:solidFill>
                <a:latin typeface="Open Sans" panose="020B0606030504020204" pitchFamily="34" charset="0"/>
                <a:ea typeface="Open Sans" panose="020B0606030504020204" pitchFamily="34" charset="0"/>
                <a:cs typeface="Open Sans" panose="020B0606030504020204" pitchFamily="34" charset="0"/>
              </a:rPr>
              <a:t>Retention Rate of Top/Low </a:t>
            </a:r>
          </a:p>
          <a:p>
            <a:pPr algn="ctr"/>
            <a:r>
              <a:rPr lang="en-GB" sz="1300" b="1">
                <a:solidFill>
                  <a:schemeClr val="bg1"/>
                </a:solidFill>
                <a:latin typeface="Open Sans" panose="020B0606030504020204" pitchFamily="34" charset="0"/>
                <a:ea typeface="Open Sans" panose="020B0606030504020204" pitchFamily="34" charset="0"/>
                <a:cs typeface="Open Sans" panose="020B0606030504020204" pitchFamily="34" charset="0"/>
              </a:rPr>
              <a:t>Performers</a:t>
            </a:r>
            <a:endParaRPr lang="en-GB" sz="13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9" name="TextBox 28">
            <a:extLst>
              <a:ext uri="{FF2B5EF4-FFF2-40B4-BE49-F238E27FC236}">
                <a16:creationId xmlns:a16="http://schemas.microsoft.com/office/drawing/2014/main" id="{82034831-0A36-F269-32FB-BC7970A74B1E}"/>
              </a:ext>
            </a:extLst>
          </p:cNvPr>
          <p:cNvSpPr txBox="1"/>
          <p:nvPr/>
        </p:nvSpPr>
        <p:spPr>
          <a:xfrm rot="19229748">
            <a:off x="5955989" y="1251312"/>
            <a:ext cx="2019625" cy="292388"/>
          </a:xfrm>
          <a:prstGeom prst="rect">
            <a:avLst/>
          </a:prstGeom>
          <a:noFill/>
        </p:spPr>
        <p:txBody>
          <a:bodyPr wrap="square" rtlCol="0">
            <a:spAutoFit/>
          </a:bodyPr>
          <a:lstStyle/>
          <a:p>
            <a:pPr algn="ctr"/>
            <a:r>
              <a:rPr lang="en-GB" sz="1300" b="1">
                <a:solidFill>
                  <a:schemeClr val="bg1"/>
                </a:solidFill>
                <a:latin typeface="Open Sans" panose="020B0606030504020204" pitchFamily="34" charset="0"/>
                <a:ea typeface="Open Sans" panose="020B0606030504020204" pitchFamily="34" charset="0"/>
                <a:cs typeface="Open Sans" panose="020B0606030504020204" pitchFamily="34" charset="0"/>
              </a:rPr>
              <a:t>Turnover Costs</a:t>
            </a:r>
            <a:endParaRPr lang="en-GB" sz="130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31" name="Picture 6" descr="Shape, arrow&#10;&#10;Description automatically generated">
            <a:extLst>
              <a:ext uri="{FF2B5EF4-FFF2-40B4-BE49-F238E27FC236}">
                <a16:creationId xmlns:a16="http://schemas.microsoft.com/office/drawing/2014/main" id="{ACB073FA-E04D-D26B-F23B-A4471F897B64}"/>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7200"/>
                    </a14:imgEffect>
                    <a14:imgEffect>
                      <a14:saturation sat="400000"/>
                    </a14:imgEffect>
                  </a14:imgLayer>
                </a14:imgProps>
              </a:ext>
            </a:extLst>
          </a:blip>
          <a:stretch>
            <a:fillRect/>
          </a:stretch>
        </p:blipFill>
        <p:spPr>
          <a:xfrm flipH="1">
            <a:off x="23152" y="2337095"/>
            <a:ext cx="5286975" cy="2846510"/>
          </a:xfrm>
          <a:prstGeom prst="rect">
            <a:avLst/>
          </a:prstGeom>
        </p:spPr>
      </p:pic>
      <p:sp>
        <p:nvSpPr>
          <p:cNvPr id="30" name="TextBox 29">
            <a:extLst>
              <a:ext uri="{FF2B5EF4-FFF2-40B4-BE49-F238E27FC236}">
                <a16:creationId xmlns:a16="http://schemas.microsoft.com/office/drawing/2014/main" id="{A6634159-1413-1907-5A13-4E4F5F549120}"/>
              </a:ext>
            </a:extLst>
          </p:cNvPr>
          <p:cNvSpPr txBox="1"/>
          <p:nvPr/>
        </p:nvSpPr>
        <p:spPr>
          <a:xfrm>
            <a:off x="1876665" y="270049"/>
            <a:ext cx="5271001" cy="670633"/>
          </a:xfrm>
          <a:prstGeom prst="rect">
            <a:avLst/>
          </a:prstGeom>
          <a:noFill/>
        </p:spPr>
        <p:txBody>
          <a:bodyPr wrap="square" lIns="91440" tIns="45720" rIns="91440" bIns="45720" anchor="t">
            <a:spAutoFit/>
          </a:bodyPr>
          <a:lstStyle/>
          <a:p>
            <a:pPr>
              <a:lnSpc>
                <a:spcPct val="107000"/>
              </a:lnSpc>
            </a:pPr>
            <a:r>
              <a:rPr lang="en-GB">
                <a:latin typeface="Open Sans"/>
                <a:ea typeface="Open Sans"/>
                <a:cs typeface="Open Sans"/>
              </a:rPr>
              <a:t>Definition </a:t>
            </a:r>
            <a:r>
              <a:rPr lang="en-GB">
                <a:effectLst/>
                <a:latin typeface="Open Sans"/>
                <a:ea typeface="Open Sans"/>
                <a:cs typeface="Open Sans"/>
              </a:rPr>
              <a:t>and </a:t>
            </a:r>
            <a:r>
              <a:rPr lang="en-GB">
                <a:latin typeface="Open Sans"/>
                <a:ea typeface="Open Sans"/>
                <a:cs typeface="Open Sans"/>
              </a:rPr>
              <a:t>Staff Retention Measuring Tools</a:t>
            </a:r>
          </a:p>
          <a:p>
            <a:pPr>
              <a:lnSpc>
                <a:spcPct val="107000"/>
              </a:lnSpc>
              <a:spcAft>
                <a:spcPts val="800"/>
              </a:spcAft>
            </a:pPr>
            <a:endParaRPr lang="en-GB">
              <a:effectLst/>
              <a:latin typeface="Open Sans"/>
              <a:ea typeface="Open Sans"/>
              <a:cs typeface="Open Sans"/>
            </a:endParaRPr>
          </a:p>
        </p:txBody>
      </p:sp>
      <p:sp>
        <p:nvSpPr>
          <p:cNvPr id="33" name="TextBox 32">
            <a:extLst>
              <a:ext uri="{FF2B5EF4-FFF2-40B4-BE49-F238E27FC236}">
                <a16:creationId xmlns:a16="http://schemas.microsoft.com/office/drawing/2014/main" id="{E71DFAAD-4BCA-F0E2-0016-22680E4919C3}"/>
              </a:ext>
            </a:extLst>
          </p:cNvPr>
          <p:cNvSpPr txBox="1"/>
          <p:nvPr/>
        </p:nvSpPr>
        <p:spPr>
          <a:xfrm>
            <a:off x="19792" y="59374"/>
            <a:ext cx="3030501" cy="82123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Tools</a:t>
            </a:r>
            <a:endParaRPr lang="en-US">
              <a:ea typeface="+mj-ea"/>
              <a:cs typeface="+mj-cs"/>
            </a:endParaRPr>
          </a:p>
        </p:txBody>
      </p:sp>
      <p:sp>
        <p:nvSpPr>
          <p:cNvPr id="10" name="TextBox 9">
            <a:extLst>
              <a:ext uri="{FF2B5EF4-FFF2-40B4-BE49-F238E27FC236}">
                <a16:creationId xmlns:a16="http://schemas.microsoft.com/office/drawing/2014/main" id="{30C0BD7C-D4C3-BE5F-7D2A-D4283FAB32D0}"/>
              </a:ext>
            </a:extLst>
          </p:cNvPr>
          <p:cNvSpPr txBox="1"/>
          <p:nvPr/>
        </p:nvSpPr>
        <p:spPr>
          <a:xfrm>
            <a:off x="119450" y="6580018"/>
            <a:ext cx="1544321" cy="246221"/>
          </a:xfrm>
          <a:prstGeom prst="rect">
            <a:avLst/>
          </a:prstGeom>
          <a:solidFill>
            <a:srgbClr val="C00000"/>
          </a:solidFill>
        </p:spPr>
        <p:txBody>
          <a:bodyPr wrap="square" rtlCol="0">
            <a:spAutoFit/>
          </a:bodyPr>
          <a:lstStyle/>
          <a:p>
            <a:r>
              <a:rPr lang="en-GB" sz="1000" b="1">
                <a:solidFill>
                  <a:schemeClr val="bg1"/>
                </a:solidFill>
              </a:rPr>
              <a:t>Dewan Ashrafi (1916230)</a:t>
            </a:r>
          </a:p>
        </p:txBody>
      </p:sp>
    </p:spTree>
    <p:extLst>
      <p:ext uri="{BB962C8B-B14F-4D97-AF65-F5344CB8AC3E}">
        <p14:creationId xmlns:p14="http://schemas.microsoft.com/office/powerpoint/2010/main" val="1287451386"/>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391213" y="869009"/>
            <a:ext cx="9745758" cy="5920125"/>
            <a:chOff x="205139" y="-76590"/>
            <a:chExt cx="9074710" cy="6640987"/>
          </a:xfrm>
        </p:grpSpPr>
        <p:sp>
          <p:nvSpPr>
            <p:cNvPr id="97" name="Rectangle 96"/>
            <p:cNvSpPr/>
            <p:nvPr/>
          </p:nvSpPr>
          <p:spPr>
            <a:xfrm>
              <a:off x="3862755" y="143901"/>
              <a:ext cx="1842247" cy="517879"/>
            </a:xfrm>
            <a:prstGeom prst="rect">
              <a:avLst/>
            </a:prstGeom>
          </p:spPr>
          <p:txBody>
            <a:bodyPr wrap="square">
              <a:spAutoFit/>
            </a:bodyPr>
            <a:lstStyle/>
            <a:p>
              <a:pPr lvl="0" algn="ctr"/>
              <a:r>
                <a:rPr lang="en-GB" sz="1200" b="1">
                  <a:latin typeface="Arial" panose="020B0604020202020204" pitchFamily="34" charset="0"/>
                  <a:ea typeface="Open Sans"/>
                  <a:cs typeface="Arial" panose="020B0604020202020204" pitchFamily="34" charset="0"/>
                </a:rPr>
                <a:t>Standardised methods and frameworks</a:t>
              </a:r>
              <a:endParaRPr lang="en-US" sz="1200" b="1">
                <a:latin typeface="Times New Roman" pitchFamily="18" charset="0"/>
                <a:cs typeface="Times New Roman" pitchFamily="18" charset="0"/>
              </a:endParaRPr>
            </a:p>
          </p:txBody>
        </p:sp>
        <p:sp>
          <p:nvSpPr>
            <p:cNvPr id="98" name="Rectangle 97"/>
            <p:cNvSpPr/>
            <p:nvPr/>
          </p:nvSpPr>
          <p:spPr>
            <a:xfrm>
              <a:off x="5904730" y="30390"/>
              <a:ext cx="1766047" cy="335156"/>
            </a:xfrm>
            <a:prstGeom prst="rect">
              <a:avLst/>
            </a:prstGeom>
          </p:spPr>
          <p:txBody>
            <a:bodyPr wrap="square">
              <a:spAutoFit/>
            </a:bodyPr>
            <a:lstStyle/>
            <a:p>
              <a:pPr>
                <a:lnSpc>
                  <a:spcPct val="150000"/>
                </a:lnSpc>
              </a:pPr>
              <a:r>
                <a:rPr lang="en-GB" sz="1200" b="1">
                  <a:latin typeface="Arial" panose="020B0604020202020204" pitchFamily="34" charset="0"/>
                  <a:ea typeface="Open Sans"/>
                  <a:cs typeface="Arial" panose="020B0604020202020204" pitchFamily="34" charset="0"/>
                </a:rPr>
                <a:t>Competitive staff</a:t>
              </a:r>
            </a:p>
          </p:txBody>
        </p:sp>
        <p:sp>
          <p:nvSpPr>
            <p:cNvPr id="99" name="Rectangle 98"/>
            <p:cNvSpPr/>
            <p:nvPr/>
          </p:nvSpPr>
          <p:spPr>
            <a:xfrm>
              <a:off x="7449191" y="740762"/>
              <a:ext cx="1766047" cy="725031"/>
            </a:xfrm>
            <a:prstGeom prst="rect">
              <a:avLst/>
            </a:prstGeom>
          </p:spPr>
          <p:txBody>
            <a:bodyPr wrap="square">
              <a:spAutoFit/>
            </a:bodyPr>
            <a:lstStyle/>
            <a:p>
              <a:pPr algn="ctr"/>
              <a:r>
                <a:rPr lang="en-GB" sz="1200" b="1">
                  <a:latin typeface="Arial" panose="020B0604020202020204" pitchFamily="34" charset="0"/>
                  <a:ea typeface="Open Sans"/>
                  <a:cs typeface="Arial" panose="020B0604020202020204" pitchFamily="34" charset="0"/>
                </a:rPr>
                <a:t>Stronger bonds among the employees</a:t>
              </a:r>
            </a:p>
            <a:p>
              <a:pPr lvl="0" algn="ctr"/>
              <a:endParaRPr lang="en-US" sz="1200" b="1">
                <a:latin typeface="Times New Roman" pitchFamily="18" charset="0"/>
                <a:cs typeface="Times New Roman" pitchFamily="18" charset="0"/>
              </a:endParaRPr>
            </a:p>
          </p:txBody>
        </p:sp>
        <p:sp>
          <p:nvSpPr>
            <p:cNvPr id="100" name="Rectangle 99"/>
            <p:cNvSpPr/>
            <p:nvPr/>
          </p:nvSpPr>
          <p:spPr>
            <a:xfrm>
              <a:off x="7867546" y="2965795"/>
              <a:ext cx="1412303" cy="725031"/>
            </a:xfrm>
            <a:prstGeom prst="rect">
              <a:avLst/>
            </a:prstGeom>
          </p:spPr>
          <p:txBody>
            <a:bodyPr wrap="square">
              <a:spAutoFit/>
            </a:bodyPr>
            <a:lstStyle/>
            <a:p>
              <a:pPr algn="ctr"/>
              <a:r>
                <a:rPr lang="en-GB" sz="1200" b="1">
                  <a:latin typeface="Arial" panose="020B0604020202020204" pitchFamily="34" charset="0"/>
                  <a:ea typeface="Open Sans"/>
                  <a:cs typeface="Arial" panose="020B0604020202020204" pitchFamily="34" charset="0"/>
                </a:rPr>
                <a:t>Improved brand reputation</a:t>
              </a:r>
            </a:p>
            <a:p>
              <a:pPr lvl="0"/>
              <a:endParaRPr lang="en-GB" sz="1200" b="1">
                <a:latin typeface="Times New Roman" pitchFamily="18" charset="0"/>
                <a:cs typeface="Times New Roman" pitchFamily="18" charset="0"/>
              </a:endParaRPr>
            </a:p>
          </p:txBody>
        </p:sp>
        <p:sp>
          <p:nvSpPr>
            <p:cNvPr id="101" name="Rectangle 100"/>
            <p:cNvSpPr/>
            <p:nvPr/>
          </p:nvSpPr>
          <p:spPr>
            <a:xfrm>
              <a:off x="6566168" y="5645901"/>
              <a:ext cx="1766047" cy="725031"/>
            </a:xfrm>
            <a:prstGeom prst="rect">
              <a:avLst/>
            </a:prstGeom>
          </p:spPr>
          <p:txBody>
            <a:bodyPr wrap="square">
              <a:spAutoFit/>
            </a:bodyPr>
            <a:lstStyle/>
            <a:p>
              <a:pPr algn="ctr"/>
              <a:r>
                <a:rPr lang="en-GB" sz="1200" b="1">
                  <a:latin typeface="Arial" panose="020B0604020202020204" pitchFamily="34" charset="0"/>
                  <a:ea typeface="Open Sans"/>
                  <a:cs typeface="Arial" panose="020B0604020202020204" pitchFamily="34" charset="0"/>
                </a:rPr>
                <a:t>Positive organisation culture</a:t>
              </a:r>
            </a:p>
            <a:p>
              <a:pPr lvl="0"/>
              <a:endParaRPr lang="en-US" sz="1200" b="1">
                <a:latin typeface="Times New Roman" pitchFamily="18" charset="0"/>
                <a:cs typeface="Times New Roman" pitchFamily="18" charset="0"/>
              </a:endParaRPr>
            </a:p>
          </p:txBody>
        </p:sp>
        <p:sp>
          <p:nvSpPr>
            <p:cNvPr id="102" name="Rectangle 101"/>
            <p:cNvSpPr/>
            <p:nvPr/>
          </p:nvSpPr>
          <p:spPr>
            <a:xfrm>
              <a:off x="3958998" y="6046518"/>
              <a:ext cx="1766047" cy="517879"/>
            </a:xfrm>
            <a:prstGeom prst="rect">
              <a:avLst/>
            </a:prstGeom>
          </p:spPr>
          <p:txBody>
            <a:bodyPr wrap="square">
              <a:spAutoFit/>
            </a:bodyPr>
            <a:lstStyle/>
            <a:p>
              <a:pPr lvl="0" algn="ctr"/>
              <a:r>
                <a:rPr lang="en-GB" sz="1200" b="1">
                  <a:latin typeface="Arial" panose="020B0604020202020204" pitchFamily="34" charset="0"/>
                  <a:ea typeface="Open Sans"/>
                  <a:cs typeface="Arial" panose="020B0604020202020204" pitchFamily="34" charset="0"/>
                </a:rPr>
                <a:t>Better relationships with customers</a:t>
              </a:r>
              <a:endParaRPr lang="en-US" sz="1200" b="1">
                <a:latin typeface="Times New Roman" pitchFamily="18" charset="0"/>
                <a:cs typeface="Times New Roman" pitchFamily="18" charset="0"/>
              </a:endParaRPr>
            </a:p>
          </p:txBody>
        </p:sp>
        <p:sp>
          <p:nvSpPr>
            <p:cNvPr id="103" name="Rectangle 102"/>
            <p:cNvSpPr/>
            <p:nvPr/>
          </p:nvSpPr>
          <p:spPr>
            <a:xfrm>
              <a:off x="1732512" y="5642713"/>
              <a:ext cx="1497012" cy="612155"/>
            </a:xfrm>
            <a:prstGeom prst="rect">
              <a:avLst/>
            </a:prstGeom>
          </p:spPr>
          <p:txBody>
            <a:bodyPr wrap="square">
              <a:spAutoFit/>
            </a:bodyPr>
            <a:lstStyle/>
            <a:p>
              <a:pPr>
                <a:lnSpc>
                  <a:spcPct val="150000"/>
                </a:lnSpc>
              </a:pPr>
              <a:r>
                <a:rPr lang="en-GB" sz="1200" b="1">
                  <a:latin typeface="Arial" panose="020B0604020202020204" pitchFamily="34" charset="0"/>
                  <a:ea typeface="Open Sans"/>
                  <a:cs typeface="Arial" panose="020B0604020202020204" pitchFamily="34" charset="0"/>
                </a:rPr>
                <a:t>Fewer employment gaps</a:t>
              </a:r>
            </a:p>
          </p:txBody>
        </p:sp>
        <p:sp>
          <p:nvSpPr>
            <p:cNvPr id="104" name="Rectangle 103"/>
            <p:cNvSpPr/>
            <p:nvPr/>
          </p:nvSpPr>
          <p:spPr>
            <a:xfrm>
              <a:off x="205139" y="3629905"/>
              <a:ext cx="1371600" cy="461665"/>
            </a:xfrm>
            <a:prstGeom prst="rect">
              <a:avLst/>
            </a:prstGeom>
          </p:spPr>
          <p:txBody>
            <a:bodyPr wrap="square">
              <a:spAutoFit/>
            </a:bodyPr>
            <a:lstStyle/>
            <a:p>
              <a:pPr lvl="0" algn="ctr"/>
              <a:r>
                <a:rPr lang="en-GB" sz="1200" b="1">
                  <a:latin typeface="Arial" panose="020B0604020202020204" pitchFamily="34" charset="0"/>
                  <a:ea typeface="Open Sans"/>
                  <a:cs typeface="Arial" panose="020B0604020202020204" pitchFamily="34" charset="0"/>
                </a:rPr>
                <a:t>Highly skilled workforce</a:t>
              </a:r>
              <a:endParaRPr lang="en-US" sz="1200" b="1">
                <a:latin typeface="Times New Roman" pitchFamily="18" charset="0"/>
                <a:cs typeface="Times New Roman" pitchFamily="18" charset="0"/>
              </a:endParaRPr>
            </a:p>
          </p:txBody>
        </p:sp>
        <p:sp>
          <p:nvSpPr>
            <p:cNvPr id="105" name="Rectangle 104"/>
            <p:cNvSpPr/>
            <p:nvPr/>
          </p:nvSpPr>
          <p:spPr>
            <a:xfrm>
              <a:off x="305101" y="1767614"/>
              <a:ext cx="914010" cy="646330"/>
            </a:xfrm>
            <a:prstGeom prst="rect">
              <a:avLst/>
            </a:prstGeom>
          </p:spPr>
          <p:txBody>
            <a:bodyPr wrap="square">
              <a:spAutoFit/>
            </a:bodyPr>
            <a:lstStyle/>
            <a:p>
              <a:pPr lvl="0" algn="ctr"/>
              <a:r>
                <a:rPr lang="en-GB" sz="1200" b="1">
                  <a:latin typeface="Arial" panose="020B0604020202020204" pitchFamily="34" charset="0"/>
                  <a:ea typeface="Open Sans"/>
                  <a:cs typeface="Arial" panose="020B0604020202020204" pitchFamily="34" charset="0"/>
                </a:rPr>
                <a:t>Decrease recruiting costs</a:t>
              </a:r>
              <a:endParaRPr lang="en-US" sz="1200" b="1">
                <a:latin typeface="Times New Roman" pitchFamily="18" charset="0"/>
                <a:cs typeface="Times New Roman" pitchFamily="18" charset="0"/>
              </a:endParaRPr>
            </a:p>
          </p:txBody>
        </p:sp>
        <p:sp>
          <p:nvSpPr>
            <p:cNvPr id="106" name="Rectangle 105"/>
            <p:cNvSpPr/>
            <p:nvPr/>
          </p:nvSpPr>
          <p:spPr>
            <a:xfrm>
              <a:off x="1989711" y="-76590"/>
              <a:ext cx="1724673" cy="564960"/>
            </a:xfrm>
            <a:prstGeom prst="rect">
              <a:avLst/>
            </a:prstGeom>
          </p:spPr>
          <p:txBody>
            <a:bodyPr wrap="square">
              <a:spAutoFit/>
            </a:bodyPr>
            <a:lstStyle/>
            <a:p>
              <a:pPr>
                <a:lnSpc>
                  <a:spcPct val="150000"/>
                </a:lnSpc>
              </a:pPr>
              <a:r>
                <a:rPr lang="en-GB" sz="1200" b="1">
                  <a:latin typeface="Arial" panose="020B0604020202020204" pitchFamily="34" charset="0"/>
                  <a:ea typeface="Open Sans"/>
                  <a:cs typeface="Arial" panose="020B0604020202020204" pitchFamily="34" charset="0"/>
                </a:rPr>
                <a:t>Improved staff loyalty </a:t>
              </a:r>
              <a:endParaRPr lang="en-US" sz="1200" b="1">
                <a:latin typeface="Arial" panose="020B0604020202020204" pitchFamily="34" charset="0"/>
                <a:ea typeface="Open Sans"/>
                <a:cs typeface="Arial" panose="020B0604020202020204" pitchFamily="34" charset="0"/>
              </a:endParaRPr>
            </a:p>
            <a:p>
              <a:pPr lvl="0" algn="ctr"/>
              <a:endParaRPr lang="en-US" sz="1200" b="1">
                <a:latin typeface="Times New Roman" pitchFamily="18" charset="0"/>
                <a:cs typeface="Times New Roman" pitchFamily="18" charset="0"/>
              </a:endParaRPr>
            </a:p>
          </p:txBody>
        </p:sp>
        <p:cxnSp>
          <p:nvCxnSpPr>
            <p:cNvPr id="107" name="Curved Connector 106"/>
            <p:cNvCxnSpPr/>
            <p:nvPr/>
          </p:nvCxnSpPr>
          <p:spPr>
            <a:xfrm rot="16200000" flipV="1">
              <a:off x="4339405" y="2333285"/>
              <a:ext cx="549312" cy="3"/>
            </a:xfrm>
            <a:prstGeom prst="curvedConnector3">
              <a:avLst>
                <a:gd name="adj1" fmla="val 50000"/>
              </a:avLst>
            </a:prstGeom>
            <a:ln w="28575">
              <a:solidFill>
                <a:srgbClr val="8C103D"/>
              </a:solidFill>
              <a:tailEnd type="arrow"/>
            </a:ln>
          </p:spPr>
          <p:style>
            <a:lnRef idx="2">
              <a:schemeClr val="dk1"/>
            </a:lnRef>
            <a:fillRef idx="0">
              <a:schemeClr val="dk1"/>
            </a:fillRef>
            <a:effectRef idx="1">
              <a:schemeClr val="dk1"/>
            </a:effectRef>
            <a:fontRef idx="minor">
              <a:schemeClr val="tx1"/>
            </a:fontRef>
          </p:style>
        </p:cxnSp>
        <p:cxnSp>
          <p:nvCxnSpPr>
            <p:cNvPr id="108" name="Curved Connector 107"/>
            <p:cNvCxnSpPr/>
            <p:nvPr/>
          </p:nvCxnSpPr>
          <p:spPr>
            <a:xfrm rot="5400000" flipH="1" flipV="1">
              <a:off x="5775302" y="1900197"/>
              <a:ext cx="838200" cy="501605"/>
            </a:xfrm>
            <a:prstGeom prst="curvedConnector3">
              <a:avLst>
                <a:gd name="adj1" fmla="val 50000"/>
              </a:avLst>
            </a:prstGeom>
            <a:ln w="28575">
              <a:solidFill>
                <a:srgbClr val="8C103D"/>
              </a:solidFill>
              <a:tailEnd type="arrow"/>
            </a:ln>
          </p:spPr>
          <p:style>
            <a:lnRef idx="2">
              <a:schemeClr val="dk1"/>
            </a:lnRef>
            <a:fillRef idx="0">
              <a:schemeClr val="dk1"/>
            </a:fillRef>
            <a:effectRef idx="1">
              <a:schemeClr val="dk1"/>
            </a:effectRef>
            <a:fontRef idx="minor">
              <a:schemeClr val="tx1"/>
            </a:fontRef>
          </p:style>
        </p:cxnSp>
        <p:cxnSp>
          <p:nvCxnSpPr>
            <p:cNvPr id="109" name="Curved Connector 108"/>
            <p:cNvCxnSpPr/>
            <p:nvPr/>
          </p:nvCxnSpPr>
          <p:spPr>
            <a:xfrm rot="5400000" flipH="1" flipV="1">
              <a:off x="6744174" y="2072861"/>
              <a:ext cx="965511" cy="920989"/>
            </a:xfrm>
            <a:prstGeom prst="curvedConnector3">
              <a:avLst>
                <a:gd name="adj1" fmla="val 50000"/>
              </a:avLst>
            </a:prstGeom>
            <a:ln w="28575">
              <a:solidFill>
                <a:srgbClr val="8C103D"/>
              </a:solidFill>
              <a:tailEnd type="arrow"/>
            </a:ln>
          </p:spPr>
          <p:style>
            <a:lnRef idx="2">
              <a:schemeClr val="dk1"/>
            </a:lnRef>
            <a:fillRef idx="0">
              <a:schemeClr val="dk1"/>
            </a:fillRef>
            <a:effectRef idx="1">
              <a:schemeClr val="dk1"/>
            </a:effectRef>
            <a:fontRef idx="minor">
              <a:schemeClr val="tx1"/>
            </a:fontRef>
          </p:style>
        </p:cxnSp>
        <p:cxnSp>
          <p:nvCxnSpPr>
            <p:cNvPr id="110" name="Curved Connector 109"/>
            <p:cNvCxnSpPr/>
            <p:nvPr/>
          </p:nvCxnSpPr>
          <p:spPr>
            <a:xfrm>
              <a:off x="7060815" y="3973792"/>
              <a:ext cx="980337" cy="12700"/>
            </a:xfrm>
            <a:prstGeom prst="curvedConnector3">
              <a:avLst>
                <a:gd name="adj1" fmla="val 50000"/>
              </a:avLst>
            </a:prstGeom>
            <a:ln w="28575">
              <a:solidFill>
                <a:srgbClr val="8C103D"/>
              </a:solidFill>
              <a:tailEnd type="arrow"/>
            </a:ln>
          </p:spPr>
          <p:style>
            <a:lnRef idx="2">
              <a:schemeClr val="dk1"/>
            </a:lnRef>
            <a:fillRef idx="0">
              <a:schemeClr val="dk1"/>
            </a:fillRef>
            <a:effectRef idx="1">
              <a:schemeClr val="dk1"/>
            </a:effectRef>
            <a:fontRef idx="minor">
              <a:schemeClr val="tx1"/>
            </a:fontRef>
          </p:style>
        </p:cxnSp>
        <p:cxnSp>
          <p:nvCxnSpPr>
            <p:cNvPr id="111" name="Curved Connector 110"/>
            <p:cNvCxnSpPr/>
            <p:nvPr/>
          </p:nvCxnSpPr>
          <p:spPr>
            <a:xfrm rot="16200000" flipH="1">
              <a:off x="6138300" y="4397785"/>
              <a:ext cx="650008" cy="410122"/>
            </a:xfrm>
            <a:prstGeom prst="curvedConnector3">
              <a:avLst>
                <a:gd name="adj1" fmla="val 50000"/>
              </a:avLst>
            </a:prstGeom>
            <a:ln w="28575">
              <a:solidFill>
                <a:srgbClr val="8C103D"/>
              </a:solidFill>
              <a:tailEnd type="arrow"/>
            </a:ln>
          </p:spPr>
          <p:style>
            <a:lnRef idx="2">
              <a:schemeClr val="dk1"/>
            </a:lnRef>
            <a:fillRef idx="0">
              <a:schemeClr val="dk1"/>
            </a:fillRef>
            <a:effectRef idx="1">
              <a:schemeClr val="dk1"/>
            </a:effectRef>
            <a:fontRef idx="minor">
              <a:schemeClr val="tx1"/>
            </a:fontRef>
          </p:style>
        </p:cxnSp>
        <p:cxnSp>
          <p:nvCxnSpPr>
            <p:cNvPr id="112" name="Curved Connector 111"/>
            <p:cNvCxnSpPr/>
            <p:nvPr/>
          </p:nvCxnSpPr>
          <p:spPr>
            <a:xfrm rot="16200000" flipH="1">
              <a:off x="4350508" y="4856539"/>
              <a:ext cx="553604" cy="13323"/>
            </a:xfrm>
            <a:prstGeom prst="curvedConnector3">
              <a:avLst>
                <a:gd name="adj1" fmla="val 50000"/>
              </a:avLst>
            </a:prstGeom>
            <a:ln w="28575">
              <a:solidFill>
                <a:srgbClr val="8C103D"/>
              </a:solidFill>
              <a:tailEnd type="arrow"/>
            </a:ln>
          </p:spPr>
          <p:style>
            <a:lnRef idx="2">
              <a:schemeClr val="dk1"/>
            </a:lnRef>
            <a:fillRef idx="0">
              <a:schemeClr val="dk1"/>
            </a:fillRef>
            <a:effectRef idx="1">
              <a:schemeClr val="dk1"/>
            </a:effectRef>
            <a:fontRef idx="minor">
              <a:schemeClr val="tx1"/>
            </a:fontRef>
          </p:style>
        </p:cxnSp>
        <p:cxnSp>
          <p:nvCxnSpPr>
            <p:cNvPr id="113" name="Curved Connector 112"/>
            <p:cNvCxnSpPr/>
            <p:nvPr/>
          </p:nvCxnSpPr>
          <p:spPr>
            <a:xfrm rot="5400000">
              <a:off x="2948314" y="4473918"/>
              <a:ext cx="553604" cy="506628"/>
            </a:xfrm>
            <a:prstGeom prst="curvedConnector3">
              <a:avLst>
                <a:gd name="adj1" fmla="val 50000"/>
              </a:avLst>
            </a:prstGeom>
            <a:ln w="28575">
              <a:solidFill>
                <a:srgbClr val="8C103D"/>
              </a:solidFill>
              <a:tailEnd type="arrow"/>
            </a:ln>
          </p:spPr>
          <p:style>
            <a:lnRef idx="2">
              <a:schemeClr val="dk1"/>
            </a:lnRef>
            <a:fillRef idx="0">
              <a:schemeClr val="dk1"/>
            </a:fillRef>
            <a:effectRef idx="1">
              <a:schemeClr val="dk1"/>
            </a:effectRef>
            <a:fontRef idx="minor">
              <a:schemeClr val="tx1"/>
            </a:fontRef>
          </p:style>
        </p:cxnSp>
        <p:cxnSp>
          <p:nvCxnSpPr>
            <p:cNvPr id="114" name="Curved Connector 113"/>
            <p:cNvCxnSpPr/>
            <p:nvPr/>
          </p:nvCxnSpPr>
          <p:spPr>
            <a:xfrm rot="10800000" flipV="1">
              <a:off x="1600201" y="3924637"/>
              <a:ext cx="851649" cy="552762"/>
            </a:xfrm>
            <a:prstGeom prst="curvedConnector3">
              <a:avLst>
                <a:gd name="adj1" fmla="val 50000"/>
              </a:avLst>
            </a:prstGeom>
            <a:ln w="28575">
              <a:solidFill>
                <a:srgbClr val="8C103D"/>
              </a:solidFill>
              <a:tailEnd type="arrow"/>
            </a:ln>
          </p:spPr>
          <p:style>
            <a:lnRef idx="2">
              <a:schemeClr val="dk1"/>
            </a:lnRef>
            <a:fillRef idx="0">
              <a:schemeClr val="dk1"/>
            </a:fillRef>
            <a:effectRef idx="1">
              <a:schemeClr val="dk1"/>
            </a:effectRef>
            <a:fontRef idx="minor">
              <a:schemeClr val="tx1"/>
            </a:fontRef>
          </p:style>
        </p:cxnSp>
        <p:cxnSp>
          <p:nvCxnSpPr>
            <p:cNvPr id="115" name="Curved Connector 114"/>
            <p:cNvCxnSpPr/>
            <p:nvPr/>
          </p:nvCxnSpPr>
          <p:spPr>
            <a:xfrm rot="10800000">
              <a:off x="1524396" y="2798702"/>
              <a:ext cx="1142604" cy="454967"/>
            </a:xfrm>
            <a:prstGeom prst="curvedConnector3">
              <a:avLst>
                <a:gd name="adj1" fmla="val 50000"/>
              </a:avLst>
            </a:prstGeom>
            <a:ln w="28575">
              <a:solidFill>
                <a:srgbClr val="8C103D"/>
              </a:solidFill>
              <a:tailEnd type="arrow"/>
            </a:ln>
          </p:spPr>
          <p:style>
            <a:lnRef idx="2">
              <a:schemeClr val="dk1"/>
            </a:lnRef>
            <a:fillRef idx="0">
              <a:schemeClr val="dk1"/>
            </a:fillRef>
            <a:effectRef idx="1">
              <a:schemeClr val="dk1"/>
            </a:effectRef>
            <a:fontRef idx="minor">
              <a:schemeClr val="tx1"/>
            </a:fontRef>
          </p:style>
        </p:cxnSp>
        <p:cxnSp>
          <p:nvCxnSpPr>
            <p:cNvPr id="116" name="Curved Connector 115"/>
            <p:cNvCxnSpPr/>
            <p:nvPr/>
          </p:nvCxnSpPr>
          <p:spPr>
            <a:xfrm rot="16200000" flipV="1">
              <a:off x="2550084" y="1696023"/>
              <a:ext cx="1098628" cy="1017983"/>
            </a:xfrm>
            <a:prstGeom prst="curvedConnector3">
              <a:avLst>
                <a:gd name="adj1" fmla="val 50000"/>
              </a:avLst>
            </a:prstGeom>
            <a:ln w="28575">
              <a:solidFill>
                <a:srgbClr val="8C103D"/>
              </a:solidFill>
              <a:tailEnd type="arrow"/>
            </a:ln>
          </p:spPr>
          <p:style>
            <a:lnRef idx="2">
              <a:schemeClr val="dk1"/>
            </a:lnRef>
            <a:fillRef idx="0">
              <a:schemeClr val="dk1"/>
            </a:fillRef>
            <a:effectRef idx="1">
              <a:schemeClr val="dk1"/>
            </a:effectRef>
            <a:fontRef idx="minor">
              <a:schemeClr val="tx1"/>
            </a:fontRef>
          </p:style>
        </p:cxnSp>
      </p:grpSp>
      <p:sp>
        <p:nvSpPr>
          <p:cNvPr id="7" name="TextBox 6">
            <a:extLst>
              <a:ext uri="{FF2B5EF4-FFF2-40B4-BE49-F238E27FC236}">
                <a16:creationId xmlns:a16="http://schemas.microsoft.com/office/drawing/2014/main" id="{D5E80C5F-7B03-E7F3-B86F-88192B046109}"/>
              </a:ext>
            </a:extLst>
          </p:cNvPr>
          <p:cNvSpPr txBox="1"/>
          <p:nvPr/>
        </p:nvSpPr>
        <p:spPr>
          <a:xfrm>
            <a:off x="9217149" y="6563047"/>
            <a:ext cx="1379126" cy="2518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(Holliday, 2022)</a:t>
            </a:r>
          </a:p>
        </p:txBody>
      </p:sp>
      <p:cxnSp>
        <p:nvCxnSpPr>
          <p:cNvPr id="15" name="Straight Arrow Connector 14">
            <a:extLst>
              <a:ext uri="{FF2B5EF4-FFF2-40B4-BE49-F238E27FC236}">
                <a16:creationId xmlns:a16="http://schemas.microsoft.com/office/drawing/2014/main" id="{63AA9A74-188A-AC19-864D-F9E2BB15A0F2}"/>
              </a:ext>
            </a:extLst>
          </p:cNvPr>
          <p:cNvCxnSpPr/>
          <p:nvPr/>
        </p:nvCxnSpPr>
        <p:spPr>
          <a:xfrm flipV="1">
            <a:off x="119450" y="869652"/>
            <a:ext cx="6958911" cy="11235"/>
          </a:xfrm>
          <a:prstGeom prst="straightConnector1">
            <a:avLst/>
          </a:prstGeom>
          <a:ln>
            <a:solidFill>
              <a:srgbClr val="B74919"/>
            </a:solidFill>
          </a:ln>
        </p:spPr>
        <p:style>
          <a:lnRef idx="2">
            <a:schemeClr val="accent5"/>
          </a:lnRef>
          <a:fillRef idx="0">
            <a:schemeClr val="accent5"/>
          </a:fillRef>
          <a:effectRef idx="1">
            <a:schemeClr val="accent5"/>
          </a:effectRef>
          <a:fontRef idx="minor">
            <a:schemeClr val="tx1"/>
          </a:fontRef>
        </p:style>
      </p:cxnSp>
      <p:sp>
        <p:nvSpPr>
          <p:cNvPr id="17" name="TextBox 16">
            <a:extLst>
              <a:ext uri="{FF2B5EF4-FFF2-40B4-BE49-F238E27FC236}">
                <a16:creationId xmlns:a16="http://schemas.microsoft.com/office/drawing/2014/main" id="{61B9AE70-C903-F9CA-6BE0-C1E4B3AD176F}"/>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Benefits</a:t>
            </a:r>
            <a:endParaRPr lang="en-US">
              <a:ea typeface="+mj-ea"/>
              <a:cs typeface="+mj-cs"/>
            </a:endParaRPr>
          </a:p>
        </p:txBody>
      </p:sp>
      <p:pic>
        <p:nvPicPr>
          <p:cNvPr id="3" name="Picture 2" descr="A picture containing text, graphic design, illustration, cartoon&#10;&#10;Description automatically generated">
            <a:extLst>
              <a:ext uri="{FF2B5EF4-FFF2-40B4-BE49-F238E27FC236}">
                <a16:creationId xmlns:a16="http://schemas.microsoft.com/office/drawing/2014/main" id="{541232D9-F4A1-1302-0FC7-D5A60CFA0A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2558" y="1177668"/>
            <a:ext cx="1294042" cy="1018129"/>
          </a:xfrm>
          <a:prstGeom prst="rect">
            <a:avLst/>
          </a:prstGeom>
        </p:spPr>
      </p:pic>
      <p:pic>
        <p:nvPicPr>
          <p:cNvPr id="4" name="Picture 3" descr="A person sitting next to scissors and money&#10;&#10;Description automatically generated with low confidence">
            <a:extLst>
              <a:ext uri="{FF2B5EF4-FFF2-40B4-BE49-F238E27FC236}">
                <a16:creationId xmlns:a16="http://schemas.microsoft.com/office/drawing/2014/main" id="{B47612A3-A313-4AB3-C820-EBB15D032F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595" y="3152200"/>
            <a:ext cx="1108363" cy="614832"/>
          </a:xfrm>
          <a:prstGeom prst="rect">
            <a:avLst/>
          </a:prstGeom>
        </p:spPr>
      </p:pic>
      <p:pic>
        <p:nvPicPr>
          <p:cNvPr id="6" name="Picture 5" descr="A group of people holding gears">
            <a:extLst>
              <a:ext uri="{FF2B5EF4-FFF2-40B4-BE49-F238E27FC236}">
                <a16:creationId xmlns:a16="http://schemas.microsoft.com/office/drawing/2014/main" id="{A42AC8A1-8106-A983-A5AD-515ED24438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362" y="4702172"/>
            <a:ext cx="1363920" cy="1202642"/>
          </a:xfrm>
          <a:prstGeom prst="rect">
            <a:avLst/>
          </a:prstGeom>
        </p:spPr>
      </p:pic>
      <p:pic>
        <p:nvPicPr>
          <p:cNvPr id="8" name="Picture 7" descr="A group of people holding arrows&#10;&#10;Description automatically generated">
            <a:extLst>
              <a:ext uri="{FF2B5EF4-FFF2-40B4-BE49-F238E27FC236}">
                <a16:creationId xmlns:a16="http://schemas.microsoft.com/office/drawing/2014/main" id="{22FA8040-8D84-F3D2-60E9-E48184F3A2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97929" y="5463874"/>
            <a:ext cx="1264533" cy="599189"/>
          </a:xfrm>
          <a:prstGeom prst="rect">
            <a:avLst/>
          </a:prstGeom>
        </p:spPr>
      </p:pic>
      <p:pic>
        <p:nvPicPr>
          <p:cNvPr id="10" name="Picture 9" descr="A picture containing text, clothing, person, cartoon&#10;&#10;Description automatically generated">
            <a:extLst>
              <a:ext uri="{FF2B5EF4-FFF2-40B4-BE49-F238E27FC236}">
                <a16:creationId xmlns:a16="http://schemas.microsoft.com/office/drawing/2014/main" id="{FB7CDC41-A956-27EE-617D-AC970074EE8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34511" y="5571943"/>
            <a:ext cx="1708843" cy="749998"/>
          </a:xfrm>
          <a:prstGeom prst="rect">
            <a:avLst/>
          </a:prstGeom>
        </p:spPr>
      </p:pic>
      <p:pic>
        <p:nvPicPr>
          <p:cNvPr id="12" name="Picture 11" descr="A picture containing bicycle, bicycle wheel, clipart, cartoon&#10;&#10;Description automatically generated">
            <a:extLst>
              <a:ext uri="{FF2B5EF4-FFF2-40B4-BE49-F238E27FC236}">
                <a16:creationId xmlns:a16="http://schemas.microsoft.com/office/drawing/2014/main" id="{A945F6A7-6D35-7082-BBFD-D5718BCAB85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32375" y="5330230"/>
            <a:ext cx="1605496" cy="661920"/>
          </a:xfrm>
          <a:prstGeom prst="rect">
            <a:avLst/>
          </a:prstGeom>
        </p:spPr>
      </p:pic>
      <p:pic>
        <p:nvPicPr>
          <p:cNvPr id="14" name="Picture 13" descr="A picture containing cartoon, illustration, clipart, design&#10;&#10;Description automatically generated">
            <a:extLst>
              <a:ext uri="{FF2B5EF4-FFF2-40B4-BE49-F238E27FC236}">
                <a16:creationId xmlns:a16="http://schemas.microsoft.com/office/drawing/2014/main" id="{41BCD2A7-0D17-15F1-5727-199E99D221F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59941" y="4041145"/>
            <a:ext cx="938721" cy="1270977"/>
          </a:xfrm>
          <a:prstGeom prst="rect">
            <a:avLst/>
          </a:prstGeom>
        </p:spPr>
      </p:pic>
      <p:pic>
        <p:nvPicPr>
          <p:cNvPr id="16" name="Picture 15" descr="A group of people holding hands&#10;&#10;Description automatically generated">
            <a:extLst>
              <a:ext uri="{FF2B5EF4-FFF2-40B4-BE49-F238E27FC236}">
                <a16:creationId xmlns:a16="http://schemas.microsoft.com/office/drawing/2014/main" id="{C1AFA0B4-0EE1-CF69-40E1-ECB9E14F751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545858" y="2119153"/>
            <a:ext cx="1342582" cy="1209749"/>
          </a:xfrm>
          <a:prstGeom prst="rect">
            <a:avLst/>
          </a:prstGeom>
        </p:spPr>
      </p:pic>
      <p:pic>
        <p:nvPicPr>
          <p:cNvPr id="18" name="Picture 17" descr="A group of people pulling a rope&#10;&#10;Description automatically generated">
            <a:extLst>
              <a:ext uri="{FF2B5EF4-FFF2-40B4-BE49-F238E27FC236}">
                <a16:creationId xmlns:a16="http://schemas.microsoft.com/office/drawing/2014/main" id="{DBF3D1B4-C085-606E-313E-44571D25F9D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273062" y="1321030"/>
            <a:ext cx="1659181" cy="1007305"/>
          </a:xfrm>
          <a:prstGeom prst="rect">
            <a:avLst/>
          </a:prstGeom>
        </p:spPr>
      </p:pic>
      <p:pic>
        <p:nvPicPr>
          <p:cNvPr id="20" name="Picture 19" descr="A picture containing clipart, illustration, child art, drawing&#10;&#10;Description automatically generated">
            <a:extLst>
              <a:ext uri="{FF2B5EF4-FFF2-40B4-BE49-F238E27FC236}">
                <a16:creationId xmlns:a16="http://schemas.microsoft.com/office/drawing/2014/main" id="{D63A3420-5FCC-60AB-79A7-F4F9BAD33BC1}"/>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543864" y="1565187"/>
            <a:ext cx="1370565" cy="990154"/>
          </a:xfrm>
          <a:prstGeom prst="rect">
            <a:avLst/>
          </a:prstGeom>
        </p:spPr>
      </p:pic>
      <p:sp>
        <p:nvSpPr>
          <p:cNvPr id="5" name="Oval 4">
            <a:extLst>
              <a:ext uri="{FF2B5EF4-FFF2-40B4-BE49-F238E27FC236}">
                <a16:creationId xmlns:a16="http://schemas.microsoft.com/office/drawing/2014/main" id="{4FE9F5A2-1A1E-85B5-402D-355831BDE7B9}"/>
              </a:ext>
            </a:extLst>
          </p:cNvPr>
          <p:cNvSpPr/>
          <p:nvPr/>
        </p:nvSpPr>
        <p:spPr>
          <a:xfrm>
            <a:off x="3008273" y="3471408"/>
            <a:ext cx="4019474" cy="1452238"/>
          </a:xfrm>
          <a:prstGeom prst="ellipse">
            <a:avLst/>
          </a:prstGeom>
          <a:solidFill>
            <a:srgbClr val="FFBC5E"/>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800" b="1">
              <a:solidFill>
                <a:schemeClr val="tx1"/>
              </a:solidFill>
              <a:latin typeface="Open Sans"/>
              <a:ea typeface="Open Sans"/>
              <a:cs typeface="Arial"/>
            </a:endParaRPr>
          </a:p>
          <a:p>
            <a:pPr algn="ctr"/>
            <a:r>
              <a:rPr lang="en-GB" sz="1800" b="1">
                <a:solidFill>
                  <a:schemeClr val="tx1"/>
                </a:solidFill>
                <a:latin typeface="Open Sans"/>
                <a:ea typeface="Open Sans"/>
                <a:cs typeface="Arial"/>
              </a:rPr>
              <a:t>Benefits of Staff Retention</a:t>
            </a:r>
          </a:p>
          <a:p>
            <a:pPr algn="ctr"/>
            <a:endParaRPr lang="en-GB">
              <a:latin typeface="Open Sans"/>
              <a:ea typeface="Open Sans"/>
              <a:cs typeface="Open Sans"/>
            </a:endParaRPr>
          </a:p>
        </p:txBody>
      </p:sp>
      <p:cxnSp>
        <p:nvCxnSpPr>
          <p:cNvPr id="38" name="Curved Connector 115">
            <a:extLst>
              <a:ext uri="{FF2B5EF4-FFF2-40B4-BE49-F238E27FC236}">
                <a16:creationId xmlns:a16="http://schemas.microsoft.com/office/drawing/2014/main" id="{54A093B6-93A0-4D38-1EDB-8C492F5DA630}"/>
              </a:ext>
            </a:extLst>
          </p:cNvPr>
          <p:cNvCxnSpPr/>
          <p:nvPr/>
        </p:nvCxnSpPr>
        <p:spPr>
          <a:xfrm rot="16200000" flipV="1">
            <a:off x="1865118" y="2410161"/>
            <a:ext cx="1098628" cy="925439"/>
          </a:xfrm>
          <a:prstGeom prst="curvedConnector3">
            <a:avLst>
              <a:gd name="adj1" fmla="val 43994"/>
            </a:avLst>
          </a:prstGeom>
          <a:ln w="28575">
            <a:solidFill>
              <a:srgbClr val="722A2F"/>
            </a:solidFill>
            <a:tailEnd type="arrow"/>
          </a:ln>
        </p:spPr>
        <p:style>
          <a:lnRef idx="2">
            <a:schemeClr val="dk1"/>
          </a:lnRef>
          <a:fillRef idx="0">
            <a:schemeClr val="dk1"/>
          </a:fillRef>
          <a:effectRef idx="1">
            <a:schemeClr val="dk1"/>
          </a:effectRef>
          <a:fontRef idx="minor">
            <a:schemeClr val="tx1"/>
          </a:fontRef>
        </p:style>
      </p:cxnSp>
      <p:pic>
        <p:nvPicPr>
          <p:cNvPr id="41" name="Picture 40" descr="A group of people standing on ladders and looking at a graph&#10;&#10;Description automatically generated with low confidence">
            <a:extLst>
              <a:ext uri="{FF2B5EF4-FFF2-40B4-BE49-F238E27FC236}">
                <a16:creationId xmlns:a16="http://schemas.microsoft.com/office/drawing/2014/main" id="{1A8712F2-D7C6-87F3-E91A-3D104915E7C8}"/>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38957" y="1395518"/>
            <a:ext cx="1177559" cy="782116"/>
          </a:xfrm>
          <a:prstGeom prst="rect">
            <a:avLst/>
          </a:prstGeom>
        </p:spPr>
      </p:pic>
      <p:sp>
        <p:nvSpPr>
          <p:cNvPr id="44" name="TextBox 43">
            <a:extLst>
              <a:ext uri="{FF2B5EF4-FFF2-40B4-BE49-F238E27FC236}">
                <a16:creationId xmlns:a16="http://schemas.microsoft.com/office/drawing/2014/main" id="{8FC3BF39-E89A-C4CB-6C84-5A2623927537}"/>
              </a:ext>
            </a:extLst>
          </p:cNvPr>
          <p:cNvSpPr txBox="1"/>
          <p:nvPr/>
        </p:nvSpPr>
        <p:spPr>
          <a:xfrm>
            <a:off x="757306" y="1019525"/>
            <a:ext cx="1171816" cy="251817"/>
          </a:xfrm>
          <a:prstGeom prst="rect">
            <a:avLst/>
          </a:prstGeom>
          <a:noFill/>
        </p:spPr>
        <p:txBody>
          <a:bodyPr wrap="square">
            <a:spAutoFit/>
          </a:bodyPr>
          <a:lstStyle/>
          <a:p>
            <a:r>
              <a:rPr lang="en-GB" sz="1200" b="1">
                <a:latin typeface="Arial" panose="020B0604020202020204" pitchFamily="34" charset="0"/>
                <a:cs typeface="Arial" panose="020B0604020202020204" pitchFamily="34" charset="0"/>
              </a:rPr>
              <a:t>More Profit</a:t>
            </a:r>
          </a:p>
        </p:txBody>
      </p:sp>
      <p:pic>
        <p:nvPicPr>
          <p:cNvPr id="21" name="Picture 20" descr="A picture containing light, night sky&#10;&#10;Description automatically generated">
            <a:extLst>
              <a:ext uri="{FF2B5EF4-FFF2-40B4-BE49-F238E27FC236}">
                <a16:creationId xmlns:a16="http://schemas.microsoft.com/office/drawing/2014/main" id="{59FE1152-115C-F57C-646A-A0001800CE92}"/>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16340" y="-47168"/>
            <a:ext cx="13740709" cy="6879614"/>
          </a:xfrm>
          <a:prstGeom prst="rect">
            <a:avLst/>
          </a:prstGeom>
        </p:spPr>
      </p:pic>
      <p:sp>
        <p:nvSpPr>
          <p:cNvPr id="11" name="TextBox 10">
            <a:extLst>
              <a:ext uri="{FF2B5EF4-FFF2-40B4-BE49-F238E27FC236}">
                <a16:creationId xmlns:a16="http://schemas.microsoft.com/office/drawing/2014/main" id="{B1674AC7-99EA-4924-A81B-269E38A8532D}"/>
              </a:ext>
            </a:extLst>
          </p:cNvPr>
          <p:cNvSpPr txBox="1"/>
          <p:nvPr/>
        </p:nvSpPr>
        <p:spPr>
          <a:xfrm>
            <a:off x="119450" y="6580018"/>
            <a:ext cx="1544321" cy="246221"/>
          </a:xfrm>
          <a:prstGeom prst="rect">
            <a:avLst/>
          </a:prstGeom>
          <a:solidFill>
            <a:srgbClr val="C00000"/>
          </a:solidFill>
        </p:spPr>
        <p:txBody>
          <a:bodyPr wrap="square" rtlCol="0">
            <a:spAutoFit/>
          </a:bodyPr>
          <a:lstStyle/>
          <a:p>
            <a:r>
              <a:rPr lang="en-GB" sz="1000" b="1">
                <a:solidFill>
                  <a:schemeClr val="bg1"/>
                </a:solidFill>
              </a:rPr>
              <a:t>Dewan Ashrafi (1916230)</a:t>
            </a:r>
          </a:p>
        </p:txBody>
      </p:sp>
    </p:spTree>
    <p:extLst>
      <p:ext uri="{BB962C8B-B14F-4D97-AF65-F5344CB8AC3E}">
        <p14:creationId xmlns:p14="http://schemas.microsoft.com/office/powerpoint/2010/main" val="2925966777"/>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screenshot, font, parallel">
            <a:extLst>
              <a:ext uri="{FF2B5EF4-FFF2-40B4-BE49-F238E27FC236}">
                <a16:creationId xmlns:a16="http://schemas.microsoft.com/office/drawing/2014/main" id="{9E2F7C04-82C7-F4F6-1921-1BCF404A77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7518" y="1854627"/>
            <a:ext cx="5623991" cy="5003374"/>
          </a:xfrm>
          <a:prstGeom prst="rect">
            <a:avLst/>
          </a:prstGeom>
        </p:spPr>
      </p:pic>
      <p:sp>
        <p:nvSpPr>
          <p:cNvPr id="12" name="TextBox 11">
            <a:extLst>
              <a:ext uri="{FF2B5EF4-FFF2-40B4-BE49-F238E27FC236}">
                <a16:creationId xmlns:a16="http://schemas.microsoft.com/office/drawing/2014/main" id="{20CA652C-1062-05AF-8C7B-776A41FB2C12}"/>
              </a:ext>
            </a:extLst>
          </p:cNvPr>
          <p:cNvSpPr txBox="1"/>
          <p:nvPr/>
        </p:nvSpPr>
        <p:spPr>
          <a:xfrm>
            <a:off x="10730724" y="6426248"/>
            <a:ext cx="1260432" cy="276999"/>
          </a:xfrm>
          <a:prstGeom prst="rect">
            <a:avLst/>
          </a:prstGeom>
          <a:noFill/>
        </p:spPr>
        <p:txBody>
          <a:bodyPr wrap="square">
            <a:spAutoFit/>
          </a:bodyPr>
          <a:lstStyle/>
          <a:p>
            <a:r>
              <a:rPr lang="en-GB" sz="1200">
                <a:solidFill>
                  <a:srgbClr val="000000"/>
                </a:solidFill>
                <a:effectLst/>
                <a:latin typeface="Arial" panose="020B0604020202020204" pitchFamily="34" charset="0"/>
                <a:cs typeface="Arial" panose="020B0604020202020204" pitchFamily="34" charset="0"/>
              </a:rPr>
              <a:t>(Statista, 2022)</a:t>
            </a:r>
          </a:p>
        </p:txBody>
      </p:sp>
      <p:pic>
        <p:nvPicPr>
          <p:cNvPr id="14" name="Picture 13" descr="A picture containing cartoon, illustration, clothing, clipart&#10;&#10;Description automatically generated">
            <a:extLst>
              <a:ext uri="{FF2B5EF4-FFF2-40B4-BE49-F238E27FC236}">
                <a16:creationId xmlns:a16="http://schemas.microsoft.com/office/drawing/2014/main" id="{E29E4DC3-D1AC-9A0F-445D-A5614E3BC6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755" y="1059989"/>
            <a:ext cx="5528125" cy="2570802"/>
          </a:xfrm>
          <a:prstGeom prst="rect">
            <a:avLst/>
          </a:prstGeom>
        </p:spPr>
      </p:pic>
      <p:sp>
        <p:nvSpPr>
          <p:cNvPr id="16" name="Title 1">
            <a:extLst>
              <a:ext uri="{FF2B5EF4-FFF2-40B4-BE49-F238E27FC236}">
                <a16:creationId xmlns:a16="http://schemas.microsoft.com/office/drawing/2014/main" id="{C747882B-F219-7DC8-4BF4-8855BC7F8F22}"/>
              </a:ext>
            </a:extLst>
          </p:cNvPr>
          <p:cNvSpPr>
            <a:spLocks noGrp="1"/>
          </p:cNvSpPr>
          <p:nvPr>
            <p:ph type="title"/>
          </p:nvPr>
        </p:nvSpPr>
        <p:spPr>
          <a:xfrm>
            <a:off x="6260629" y="660777"/>
            <a:ext cx="6040042" cy="1512844"/>
          </a:xfrm>
        </p:spPr>
        <p:txBody>
          <a:bodyPr>
            <a:noAutofit/>
          </a:bodyPr>
          <a:lstStyle/>
          <a:p>
            <a:pPr>
              <a:lnSpc>
                <a:spcPct val="150000"/>
              </a:lnSpc>
            </a:pPr>
            <a:r>
              <a:rPr lang="en-GB" sz="1400">
                <a:latin typeface="Open Sans"/>
                <a:ea typeface="Open Sans"/>
                <a:cs typeface="Arial"/>
              </a:rPr>
              <a:t>Ways to find out Why employees leave (</a:t>
            </a:r>
            <a:r>
              <a:rPr lang="en-GB" sz="1400" err="1">
                <a:latin typeface="Open Sans"/>
                <a:ea typeface="Open Sans"/>
                <a:cs typeface="Arial"/>
              </a:rPr>
              <a:t>Boitnott</a:t>
            </a:r>
            <a:r>
              <a:rPr lang="en-GB" sz="1400">
                <a:latin typeface="Open Sans"/>
                <a:ea typeface="Open Sans"/>
                <a:cs typeface="Arial"/>
              </a:rPr>
              <a:t>, 2019)(Forbes, 2019):</a:t>
            </a:r>
            <a:endParaRPr lang="en-US" sz="1400">
              <a:latin typeface="Open Sans"/>
              <a:ea typeface="Open Sans"/>
              <a:cs typeface="Arial"/>
            </a:endParaRPr>
          </a:p>
          <a:p>
            <a:pPr marL="285750" indent="-285750">
              <a:lnSpc>
                <a:spcPct val="150000"/>
              </a:lnSpc>
              <a:buFont typeface="Wingdings" panose="05000000000000000000" pitchFamily="2" charset="2"/>
              <a:buChar char="Ø"/>
            </a:pPr>
            <a:r>
              <a:rPr lang="en-GB" sz="1400" b="1">
                <a:latin typeface="Open Sans"/>
                <a:ea typeface="Open Sans"/>
                <a:cs typeface="Arial"/>
              </a:rPr>
              <a:t>Feedback and internal interviews and surveys.</a:t>
            </a:r>
          </a:p>
          <a:p>
            <a:pPr marL="285750" indent="-285750">
              <a:lnSpc>
                <a:spcPct val="150000"/>
              </a:lnSpc>
              <a:buFont typeface="Wingdings" panose="05000000000000000000" pitchFamily="2" charset="2"/>
              <a:buChar char="Ø"/>
            </a:pPr>
            <a:r>
              <a:rPr lang="en-GB" sz="1400" b="1">
                <a:latin typeface="Open Sans"/>
                <a:ea typeface="Open Sans"/>
                <a:cs typeface="Arial"/>
              </a:rPr>
              <a:t>Hiring an independent retention consultant</a:t>
            </a:r>
          </a:p>
          <a:p>
            <a:pPr marL="285750" indent="-285750">
              <a:lnSpc>
                <a:spcPct val="150000"/>
              </a:lnSpc>
              <a:buFont typeface="Wingdings" panose="05000000000000000000" pitchFamily="2" charset="2"/>
              <a:buChar char="Ø"/>
            </a:pPr>
            <a:r>
              <a:rPr lang="en-GB" sz="1400" b="1">
                <a:latin typeface="Open Sans"/>
                <a:ea typeface="Open Sans"/>
                <a:cs typeface="Arial"/>
              </a:rPr>
              <a:t>Exit interviews</a:t>
            </a:r>
          </a:p>
          <a:p>
            <a:pPr marL="285750" indent="-285750">
              <a:lnSpc>
                <a:spcPct val="150000"/>
              </a:lnSpc>
              <a:buFont typeface="Wingdings" panose="05000000000000000000" pitchFamily="2" charset="2"/>
              <a:buChar char="Ø"/>
            </a:pPr>
            <a:r>
              <a:rPr lang="en-GB" sz="1400" b="1">
                <a:latin typeface="Open Sans"/>
                <a:ea typeface="Open Sans"/>
                <a:cs typeface="Arial"/>
              </a:rPr>
              <a:t>Keeping Track</a:t>
            </a:r>
          </a:p>
        </p:txBody>
      </p:sp>
      <p:pic>
        <p:nvPicPr>
          <p:cNvPr id="26" name="Picture 25" descr="A picture containing text, font, graphics, symbol&#10;&#10;Description automatically generated">
            <a:extLst>
              <a:ext uri="{FF2B5EF4-FFF2-40B4-BE49-F238E27FC236}">
                <a16:creationId xmlns:a16="http://schemas.microsoft.com/office/drawing/2014/main" id="{87221AD4-8D60-6145-7AA9-72FC038A8BF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957313" y="5450164"/>
            <a:ext cx="1216059" cy="976083"/>
          </a:xfrm>
          <a:prstGeom prst="rect">
            <a:avLst/>
          </a:prstGeom>
        </p:spPr>
      </p:pic>
      <p:cxnSp>
        <p:nvCxnSpPr>
          <p:cNvPr id="2" name="Straight Arrow Connector 1">
            <a:extLst>
              <a:ext uri="{FF2B5EF4-FFF2-40B4-BE49-F238E27FC236}">
                <a16:creationId xmlns:a16="http://schemas.microsoft.com/office/drawing/2014/main" id="{6C00C928-8668-A6E8-3331-A79922578E2D}"/>
              </a:ext>
            </a:extLst>
          </p:cNvPr>
          <p:cNvCxnSpPr/>
          <p:nvPr/>
        </p:nvCxnSpPr>
        <p:spPr>
          <a:xfrm flipV="1">
            <a:off x="119450" y="869090"/>
            <a:ext cx="6958911" cy="12358"/>
          </a:xfrm>
          <a:prstGeom prst="straightConnector1">
            <a:avLst/>
          </a:prstGeom>
          <a:ln>
            <a:solidFill>
              <a:srgbClr val="B74919"/>
            </a:solidFill>
          </a:ln>
        </p:spPr>
        <p:style>
          <a:lnRef idx="2">
            <a:schemeClr val="accent5"/>
          </a:lnRef>
          <a:fillRef idx="0">
            <a:schemeClr val="accent5"/>
          </a:fillRef>
          <a:effectRef idx="1">
            <a:schemeClr val="accent5"/>
          </a:effectRef>
          <a:fontRef idx="minor">
            <a:schemeClr val="tx1"/>
          </a:fontRef>
        </p:style>
      </p:cxnSp>
      <p:sp>
        <p:nvSpPr>
          <p:cNvPr id="7" name="TextBox 6">
            <a:extLst>
              <a:ext uri="{FF2B5EF4-FFF2-40B4-BE49-F238E27FC236}">
                <a16:creationId xmlns:a16="http://schemas.microsoft.com/office/drawing/2014/main" id="{DA59F16B-72BC-1CBB-8676-1B676A56C9DD}"/>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Resignations</a:t>
            </a:r>
            <a:endParaRPr lang="en-US">
              <a:ea typeface="+mj-ea"/>
              <a:cs typeface="+mj-cs"/>
            </a:endParaRPr>
          </a:p>
        </p:txBody>
      </p:sp>
      <p:sp>
        <p:nvSpPr>
          <p:cNvPr id="5" name="TextBox 4">
            <a:extLst>
              <a:ext uri="{FF2B5EF4-FFF2-40B4-BE49-F238E27FC236}">
                <a16:creationId xmlns:a16="http://schemas.microsoft.com/office/drawing/2014/main" id="{20144AB9-F226-657E-947B-D7EDA5DFFE6B}"/>
              </a:ext>
            </a:extLst>
          </p:cNvPr>
          <p:cNvSpPr txBox="1"/>
          <p:nvPr/>
        </p:nvSpPr>
        <p:spPr>
          <a:xfrm>
            <a:off x="2825317" y="329426"/>
            <a:ext cx="9150273" cy="374270"/>
          </a:xfrm>
          <a:prstGeom prst="rect">
            <a:avLst/>
          </a:prstGeom>
          <a:noFill/>
        </p:spPr>
        <p:txBody>
          <a:bodyPr wrap="square" lIns="91440" tIns="45720" rIns="91440" bIns="45720" anchor="t">
            <a:spAutoFit/>
          </a:bodyPr>
          <a:lstStyle/>
          <a:p>
            <a:pPr>
              <a:lnSpc>
                <a:spcPct val="107000"/>
              </a:lnSpc>
              <a:spcAft>
                <a:spcPts val="800"/>
              </a:spcAft>
            </a:pPr>
            <a:r>
              <a:rPr lang="en-GB">
                <a:effectLst/>
                <a:latin typeface="Open Sans"/>
                <a:ea typeface="Open Sans"/>
                <a:cs typeface="Open Sans"/>
              </a:rPr>
              <a:t>Reasons For Resignations</a:t>
            </a:r>
          </a:p>
        </p:txBody>
      </p:sp>
      <p:sp>
        <p:nvSpPr>
          <p:cNvPr id="8" name="TextBox 7">
            <a:extLst>
              <a:ext uri="{FF2B5EF4-FFF2-40B4-BE49-F238E27FC236}">
                <a16:creationId xmlns:a16="http://schemas.microsoft.com/office/drawing/2014/main" id="{3AE8CA04-1F83-52A6-92C0-12070B9A53E2}"/>
              </a:ext>
            </a:extLst>
          </p:cNvPr>
          <p:cNvSpPr txBox="1"/>
          <p:nvPr/>
        </p:nvSpPr>
        <p:spPr>
          <a:xfrm>
            <a:off x="119450" y="6580018"/>
            <a:ext cx="1544321" cy="246221"/>
          </a:xfrm>
          <a:prstGeom prst="rect">
            <a:avLst/>
          </a:prstGeom>
          <a:solidFill>
            <a:srgbClr val="C00000"/>
          </a:solidFill>
        </p:spPr>
        <p:txBody>
          <a:bodyPr wrap="square" rtlCol="0">
            <a:spAutoFit/>
          </a:bodyPr>
          <a:lstStyle/>
          <a:p>
            <a:r>
              <a:rPr lang="en-GB" sz="1000" b="1">
                <a:solidFill>
                  <a:schemeClr val="bg1"/>
                </a:solidFill>
              </a:rPr>
              <a:t>Dewan Ashrafi (1916230)</a:t>
            </a:r>
          </a:p>
        </p:txBody>
      </p:sp>
      <p:pic>
        <p:nvPicPr>
          <p:cNvPr id="4" name="Picture 3">
            <a:extLst>
              <a:ext uri="{FF2B5EF4-FFF2-40B4-BE49-F238E27FC236}">
                <a16:creationId xmlns:a16="http://schemas.microsoft.com/office/drawing/2014/main" id="{709F4A48-FAAC-2E3B-56E6-5109ED48ECEC}"/>
              </a:ext>
            </a:extLst>
          </p:cNvPr>
          <p:cNvPicPr>
            <a:picLocks noChangeAspect="1"/>
          </p:cNvPicPr>
          <p:nvPr/>
        </p:nvPicPr>
        <p:blipFill>
          <a:blip r:embed="rId6">
            <a:alphaModFix amt="20000"/>
          </a:blip>
          <a:stretch>
            <a:fillRect/>
          </a:stretch>
        </p:blipFill>
        <p:spPr>
          <a:xfrm>
            <a:off x="-410393" y="-164914"/>
            <a:ext cx="14155930" cy="7039936"/>
          </a:xfrm>
          <a:prstGeom prst="rect">
            <a:avLst/>
          </a:prstGeom>
        </p:spPr>
      </p:pic>
      <p:pic>
        <p:nvPicPr>
          <p:cNvPr id="10" name="Picture 9" descr="A picture containing text, dark&#10;&#10;Description automatically generated">
            <a:extLst>
              <a:ext uri="{FF2B5EF4-FFF2-40B4-BE49-F238E27FC236}">
                <a16:creationId xmlns:a16="http://schemas.microsoft.com/office/drawing/2014/main" id="{D74AF1EA-7577-B818-9134-205CE5A3264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0827" y="3715752"/>
            <a:ext cx="5324475" cy="2733675"/>
          </a:xfrm>
          <a:prstGeom prst="rect">
            <a:avLst/>
          </a:prstGeom>
        </p:spPr>
      </p:pic>
    </p:spTree>
    <p:extLst>
      <p:ext uri="{BB962C8B-B14F-4D97-AF65-F5344CB8AC3E}">
        <p14:creationId xmlns:p14="http://schemas.microsoft.com/office/powerpoint/2010/main" val="85235491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3" descr="Map&#10;&#10;Description automatically generated">
            <a:extLst>
              <a:ext uri="{FF2B5EF4-FFF2-40B4-BE49-F238E27FC236}">
                <a16:creationId xmlns:a16="http://schemas.microsoft.com/office/drawing/2014/main" id="{AAA2EB28-B424-557C-B1DD-E1B2847F3001}"/>
              </a:ext>
            </a:extLst>
          </p:cNvPr>
          <p:cNvPicPr>
            <a:picLocks noChangeAspect="1"/>
          </p:cNvPicPr>
          <p:nvPr/>
        </p:nvPicPr>
        <p:blipFill>
          <a:blip r:embed="rId2">
            <a:alphaModFix amt="50000"/>
          </a:blip>
          <a:stretch>
            <a:fillRect/>
          </a:stretch>
        </p:blipFill>
        <p:spPr>
          <a:xfrm>
            <a:off x="41937" y="-160426"/>
            <a:ext cx="12914109" cy="7407308"/>
          </a:xfrm>
          <a:prstGeom prst="rect">
            <a:avLst/>
          </a:prstGeom>
        </p:spPr>
      </p:pic>
      <p:sp>
        <p:nvSpPr>
          <p:cNvPr id="15" name="Rectangle 14">
            <a:extLst>
              <a:ext uri="{FF2B5EF4-FFF2-40B4-BE49-F238E27FC236}">
                <a16:creationId xmlns:a16="http://schemas.microsoft.com/office/drawing/2014/main" id="{A415B524-9D1C-F34C-3223-CC645E2ACD67}"/>
              </a:ext>
            </a:extLst>
          </p:cNvPr>
          <p:cNvSpPr/>
          <p:nvPr/>
        </p:nvSpPr>
        <p:spPr>
          <a:xfrm>
            <a:off x="-1086" y="-155019"/>
            <a:ext cx="12918830" cy="2789654"/>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pic>
        <p:nvPicPr>
          <p:cNvPr id="9" name="Picture 8" descr="A picture containing text, child art, birthday cake, illustration">
            <a:extLst>
              <a:ext uri="{FF2B5EF4-FFF2-40B4-BE49-F238E27FC236}">
                <a16:creationId xmlns:a16="http://schemas.microsoft.com/office/drawing/2014/main" id="{C4D13692-DA1F-F3E1-1CF1-1479AA364E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956" y="463187"/>
            <a:ext cx="12425628" cy="1954073"/>
          </a:xfrm>
          <a:prstGeom prst="rect">
            <a:avLst/>
          </a:prstGeom>
          <a:pattFill prst="pct5">
            <a:fgClr>
              <a:schemeClr val="accent6">
                <a:lumMod val="40000"/>
                <a:lumOff val="60000"/>
              </a:schemeClr>
            </a:fgClr>
            <a:bgClr>
              <a:schemeClr val="bg1"/>
            </a:bgClr>
          </a:pattFill>
          <a:ln>
            <a:noFill/>
          </a:ln>
        </p:spPr>
      </p:pic>
      <p:cxnSp>
        <p:nvCxnSpPr>
          <p:cNvPr id="12" name="Straight Arrow Connector 11">
            <a:extLst>
              <a:ext uri="{FF2B5EF4-FFF2-40B4-BE49-F238E27FC236}">
                <a16:creationId xmlns:a16="http://schemas.microsoft.com/office/drawing/2014/main" id="{1E0A7F9B-5509-E192-EC21-34BDA50A026E}"/>
              </a:ext>
            </a:extLst>
          </p:cNvPr>
          <p:cNvCxnSpPr/>
          <p:nvPr/>
        </p:nvCxnSpPr>
        <p:spPr>
          <a:xfrm flipV="1">
            <a:off x="119450" y="869090"/>
            <a:ext cx="6958911" cy="12358"/>
          </a:xfrm>
          <a:prstGeom prst="straightConnector1">
            <a:avLst/>
          </a:prstGeom>
          <a:ln>
            <a:solidFill>
              <a:srgbClr val="B74919"/>
            </a:solidFill>
          </a:ln>
        </p:spPr>
        <p:style>
          <a:lnRef idx="2">
            <a:schemeClr val="accent5"/>
          </a:lnRef>
          <a:fillRef idx="0">
            <a:schemeClr val="accent5"/>
          </a:fillRef>
          <a:effectRef idx="1">
            <a:schemeClr val="accent5"/>
          </a:effectRef>
          <a:fontRef idx="minor">
            <a:schemeClr val="tx1"/>
          </a:fontRef>
        </p:style>
      </p:cxnSp>
      <p:sp>
        <p:nvSpPr>
          <p:cNvPr id="13" name="TextBox 12">
            <a:extLst>
              <a:ext uri="{FF2B5EF4-FFF2-40B4-BE49-F238E27FC236}">
                <a16:creationId xmlns:a16="http://schemas.microsoft.com/office/drawing/2014/main" id="{268C9EF9-6B27-133C-F320-AA837160D764}"/>
              </a:ext>
            </a:extLst>
          </p:cNvPr>
          <p:cNvSpPr txBox="1"/>
          <p:nvPr/>
        </p:nvSpPr>
        <p:spPr>
          <a:xfrm>
            <a:off x="2556527" y="329426"/>
            <a:ext cx="9150273" cy="374270"/>
          </a:xfrm>
          <a:prstGeom prst="rect">
            <a:avLst/>
          </a:prstGeom>
          <a:noFill/>
        </p:spPr>
        <p:txBody>
          <a:bodyPr wrap="square" lIns="91440" tIns="45720" rIns="91440" bIns="45720" anchor="t">
            <a:spAutoFit/>
          </a:bodyPr>
          <a:lstStyle/>
          <a:p>
            <a:pPr>
              <a:lnSpc>
                <a:spcPct val="107000"/>
              </a:lnSpc>
              <a:spcAft>
                <a:spcPts val="800"/>
              </a:spcAft>
            </a:pPr>
            <a:r>
              <a:rPr lang="en-GB">
                <a:latin typeface="Open Sans"/>
                <a:ea typeface="Open Sans"/>
                <a:cs typeface="Open Sans"/>
              </a:rPr>
              <a:t> </a:t>
            </a:r>
            <a:r>
              <a:rPr lang="en-GB">
                <a:effectLst/>
                <a:latin typeface="Open Sans"/>
                <a:ea typeface="Open Sans"/>
                <a:cs typeface="Open Sans"/>
              </a:rPr>
              <a:t>International principles</a:t>
            </a:r>
            <a:endParaRPr lang="en-GB" sz="1600">
              <a:effectLst/>
              <a:latin typeface="Open Sans"/>
              <a:ea typeface="Open Sans"/>
              <a:cs typeface="Open Sans"/>
            </a:endParaRPr>
          </a:p>
        </p:txBody>
      </p:sp>
      <p:sp>
        <p:nvSpPr>
          <p:cNvPr id="14" name="TextBox 13">
            <a:extLst>
              <a:ext uri="{FF2B5EF4-FFF2-40B4-BE49-F238E27FC236}">
                <a16:creationId xmlns:a16="http://schemas.microsoft.com/office/drawing/2014/main" id="{9D5C44BB-7BFA-08BB-CD51-FCDFA63EC45A}"/>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Principles</a:t>
            </a:r>
            <a:endParaRPr lang="en-US">
              <a:ea typeface="+mj-ea"/>
              <a:cs typeface="+mj-cs"/>
            </a:endParaRPr>
          </a:p>
        </p:txBody>
      </p:sp>
      <p:sp>
        <p:nvSpPr>
          <p:cNvPr id="16" name="Rectangle 15">
            <a:extLst>
              <a:ext uri="{FF2B5EF4-FFF2-40B4-BE49-F238E27FC236}">
                <a16:creationId xmlns:a16="http://schemas.microsoft.com/office/drawing/2014/main" id="{F41928DE-1201-943D-99FD-BBEF7A85EA40}"/>
              </a:ext>
            </a:extLst>
          </p:cNvPr>
          <p:cNvSpPr/>
          <p:nvPr/>
        </p:nvSpPr>
        <p:spPr>
          <a:xfrm>
            <a:off x="0" y="1954862"/>
            <a:ext cx="12918830" cy="4928678"/>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5" name="TextBox 4">
            <a:extLst>
              <a:ext uri="{FF2B5EF4-FFF2-40B4-BE49-F238E27FC236}">
                <a16:creationId xmlns:a16="http://schemas.microsoft.com/office/drawing/2014/main" id="{E650EA78-F690-3678-DC0E-44EFAC9488DC}"/>
              </a:ext>
            </a:extLst>
          </p:cNvPr>
          <p:cNvSpPr txBox="1"/>
          <p:nvPr/>
        </p:nvSpPr>
        <p:spPr>
          <a:xfrm>
            <a:off x="0" y="1954862"/>
            <a:ext cx="4592527" cy="4909036"/>
          </a:xfrm>
          <a:prstGeom prst="rect">
            <a:avLst/>
          </a:prstGeom>
          <a:solidFill>
            <a:srgbClr val="FFEBB3"/>
          </a:solidFill>
        </p:spPr>
        <p:txBody>
          <a:bodyPr wrap="square" lIns="91440" tIns="45720" rIns="91440" bIns="45720" rtlCol="0" anchor="t">
            <a:spAutoFit/>
          </a:bodyPr>
          <a:lstStyle/>
          <a:p>
            <a:pPr>
              <a:lnSpc>
                <a:spcPct val="150000"/>
              </a:lnSpc>
            </a:pPr>
            <a:endParaRPr lang="en-GB" sz="1400">
              <a:solidFill>
                <a:srgbClr val="545454"/>
              </a:solidFill>
              <a:latin typeface="Open Sans"/>
              <a:ea typeface="Open Sans"/>
              <a:cs typeface="Open Sans"/>
            </a:endParaRPr>
          </a:p>
          <a:p>
            <a:pPr>
              <a:lnSpc>
                <a:spcPct val="150000"/>
              </a:lnSpc>
            </a:pPr>
            <a:endParaRPr lang="en-GB" sz="1400">
              <a:solidFill>
                <a:srgbClr val="545454"/>
              </a:solidFill>
              <a:latin typeface="Open Sans"/>
              <a:ea typeface="Open Sans"/>
              <a:cs typeface="Open Sans"/>
            </a:endParaRPr>
          </a:p>
          <a:p>
            <a:pPr>
              <a:lnSpc>
                <a:spcPct val="150000"/>
              </a:lnSpc>
            </a:pPr>
            <a:endParaRPr lang="en-GB" sz="1400">
              <a:solidFill>
                <a:srgbClr val="545454"/>
              </a:solidFill>
              <a:latin typeface="Open Sans"/>
              <a:ea typeface="Open Sans"/>
              <a:cs typeface="Open Sans"/>
            </a:endParaRPr>
          </a:p>
          <a:p>
            <a:pPr>
              <a:lnSpc>
                <a:spcPct val="150000"/>
              </a:lnSpc>
            </a:pPr>
            <a:r>
              <a:rPr lang="en-GB" sz="1300">
                <a:solidFill>
                  <a:srgbClr val="545454"/>
                </a:solidFill>
                <a:latin typeface="Open Sans"/>
                <a:ea typeface="Open Sans"/>
                <a:cs typeface="Arial"/>
              </a:rPr>
              <a:t>The 1998 ILO Declaration on </a:t>
            </a:r>
            <a:r>
              <a:rPr lang="en-GB" sz="1300" b="1">
                <a:solidFill>
                  <a:srgbClr val="545454"/>
                </a:solidFill>
                <a:latin typeface="Open Sans"/>
                <a:ea typeface="Open Sans"/>
                <a:cs typeface="Arial"/>
              </a:rPr>
              <a:t>Basic Principles and Rights</a:t>
            </a:r>
            <a:r>
              <a:rPr lang="en-GB" sz="1300">
                <a:solidFill>
                  <a:srgbClr val="545454"/>
                </a:solidFill>
                <a:latin typeface="Open Sans"/>
                <a:ea typeface="Open Sans"/>
                <a:cs typeface="Arial"/>
              </a:rPr>
              <a:t> at Work.  It confirms ILO membership obligations </a:t>
            </a:r>
            <a:r>
              <a:rPr lang="en-GB" sz="1200">
                <a:solidFill>
                  <a:srgbClr val="545454"/>
                </a:solidFill>
                <a:latin typeface="Open Sans"/>
                <a:ea typeface="Open Sans"/>
                <a:cs typeface="Arial"/>
              </a:rPr>
              <a:t>(ILO, 2022)</a:t>
            </a:r>
            <a:r>
              <a:rPr lang="en-GB" sz="1300">
                <a:solidFill>
                  <a:srgbClr val="545454"/>
                </a:solidFill>
                <a:latin typeface="Open Sans"/>
                <a:ea typeface="Open Sans"/>
                <a:cs typeface="Arial"/>
              </a:rPr>
              <a:t>:</a:t>
            </a:r>
          </a:p>
          <a:p>
            <a:pPr marL="342900" indent="-342900">
              <a:lnSpc>
                <a:spcPct val="150000"/>
              </a:lnSpc>
              <a:buFont typeface="+mj-lt"/>
              <a:buAutoNum type="arabicPeriod"/>
            </a:pPr>
            <a:r>
              <a:rPr lang="en-GB" sz="1300" b="1">
                <a:solidFill>
                  <a:srgbClr val="545454"/>
                </a:solidFill>
                <a:latin typeface="Open Sans"/>
                <a:ea typeface="Open Sans"/>
                <a:cs typeface="Arial"/>
              </a:rPr>
              <a:t>Freedom of organisation and practical acknowledgement of the right to collective bargaining;</a:t>
            </a:r>
          </a:p>
          <a:p>
            <a:pPr marL="342900" indent="-342900">
              <a:lnSpc>
                <a:spcPct val="150000"/>
              </a:lnSpc>
              <a:buFont typeface="+mj-lt"/>
              <a:buAutoNum type="arabicPeriod"/>
            </a:pPr>
            <a:r>
              <a:rPr lang="en-GB" sz="1300" b="1">
                <a:solidFill>
                  <a:srgbClr val="545454"/>
                </a:solidFill>
                <a:latin typeface="Open Sans"/>
                <a:ea typeface="Open Sans"/>
                <a:cs typeface="Arial"/>
              </a:rPr>
              <a:t>The elimination of all kinds of forced or forced labour; </a:t>
            </a:r>
          </a:p>
          <a:p>
            <a:pPr marL="342900" indent="-342900">
              <a:lnSpc>
                <a:spcPct val="150000"/>
              </a:lnSpc>
              <a:buFont typeface="+mj-lt"/>
              <a:buAutoNum type="arabicPeriod"/>
            </a:pPr>
            <a:r>
              <a:rPr lang="en-GB" sz="1300" b="1">
                <a:solidFill>
                  <a:srgbClr val="545454"/>
                </a:solidFill>
                <a:latin typeface="Open Sans"/>
                <a:ea typeface="Open Sans"/>
                <a:cs typeface="Arial"/>
              </a:rPr>
              <a:t>The effective removal of child labour; </a:t>
            </a:r>
          </a:p>
          <a:p>
            <a:pPr marL="342900" indent="-342900">
              <a:lnSpc>
                <a:spcPct val="150000"/>
              </a:lnSpc>
              <a:buFont typeface="+mj-lt"/>
              <a:buAutoNum type="arabicPeriod"/>
            </a:pPr>
            <a:r>
              <a:rPr lang="en-GB" sz="1300" b="1">
                <a:solidFill>
                  <a:srgbClr val="545454"/>
                </a:solidFill>
                <a:latin typeface="Open Sans"/>
                <a:ea typeface="Open Sans"/>
                <a:cs typeface="Arial"/>
              </a:rPr>
              <a:t>The abolition of employment and occupation discrimination; </a:t>
            </a:r>
          </a:p>
          <a:p>
            <a:pPr marL="342900" indent="-342900">
              <a:lnSpc>
                <a:spcPct val="150000"/>
              </a:lnSpc>
              <a:buFont typeface="+mj-lt"/>
              <a:buAutoNum type="arabicPeriod"/>
            </a:pPr>
            <a:r>
              <a:rPr lang="en-GB" sz="1300" b="1">
                <a:solidFill>
                  <a:srgbClr val="545454"/>
                </a:solidFill>
                <a:latin typeface="Open Sans"/>
                <a:ea typeface="Open Sans"/>
                <a:cs typeface="Arial"/>
              </a:rPr>
              <a:t> A safe and healthy workplace.</a:t>
            </a:r>
          </a:p>
          <a:p>
            <a:endParaRPr lang="en-GB" sz="1600">
              <a:solidFill>
                <a:srgbClr val="545454"/>
              </a:solidFill>
              <a:latin typeface="Open Sans"/>
              <a:ea typeface="Open Sans"/>
              <a:cs typeface="Calibri"/>
            </a:endParaRPr>
          </a:p>
        </p:txBody>
      </p:sp>
      <p:pic>
        <p:nvPicPr>
          <p:cNvPr id="8" name="Picture 7" descr="A picture containing art, circle, graphics, design">
            <a:extLst>
              <a:ext uri="{FF2B5EF4-FFF2-40B4-BE49-F238E27FC236}">
                <a16:creationId xmlns:a16="http://schemas.microsoft.com/office/drawing/2014/main" id="{2EF08AA1-17A4-787A-E0F4-DDE50BA4728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647279" y="2356565"/>
            <a:ext cx="1232883" cy="1047951"/>
          </a:xfrm>
          <a:prstGeom prst="rect">
            <a:avLst/>
          </a:prstGeom>
        </p:spPr>
      </p:pic>
      <p:pic>
        <p:nvPicPr>
          <p:cNvPr id="7" name="Picture 6" descr="A blue sign with white text">
            <a:extLst>
              <a:ext uri="{FF2B5EF4-FFF2-40B4-BE49-F238E27FC236}">
                <a16:creationId xmlns:a16="http://schemas.microsoft.com/office/drawing/2014/main" id="{DEF36A2F-4364-3AC2-4BBB-905201CB6AF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69322" y="2076530"/>
            <a:ext cx="1773056" cy="746633"/>
          </a:xfrm>
          <a:prstGeom prst="rect">
            <a:avLst/>
          </a:prstGeom>
        </p:spPr>
      </p:pic>
      <p:sp>
        <p:nvSpPr>
          <p:cNvPr id="6" name="TextBox 5">
            <a:extLst>
              <a:ext uri="{FF2B5EF4-FFF2-40B4-BE49-F238E27FC236}">
                <a16:creationId xmlns:a16="http://schemas.microsoft.com/office/drawing/2014/main" id="{986A88CA-D4B1-E7C9-3F67-2880F027EEC8}"/>
              </a:ext>
            </a:extLst>
          </p:cNvPr>
          <p:cNvSpPr txBox="1"/>
          <p:nvPr/>
        </p:nvSpPr>
        <p:spPr>
          <a:xfrm>
            <a:off x="4889552" y="1887172"/>
            <a:ext cx="7302448" cy="4912159"/>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1600" b="1">
                <a:solidFill>
                  <a:srgbClr val="0070C0"/>
                </a:solidFill>
                <a:latin typeface="Open Sans"/>
                <a:ea typeface="Open Sans"/>
                <a:cs typeface="Arial"/>
              </a:rPr>
              <a:t>The Ten Principles of the UN Global Compact </a:t>
            </a:r>
            <a:r>
              <a:rPr lang="en-GB" sz="1200">
                <a:solidFill>
                  <a:srgbClr val="000000"/>
                </a:solidFill>
                <a:latin typeface="Open Sans"/>
                <a:ea typeface="Open Sans"/>
                <a:cs typeface="Times New Roman"/>
              </a:rPr>
              <a:t>(UN, 2023)</a:t>
            </a:r>
            <a:endParaRPr lang="en-US" sz="1600">
              <a:solidFill>
                <a:srgbClr val="545454"/>
              </a:solidFill>
              <a:latin typeface="Open Sans"/>
              <a:ea typeface="Open Sans"/>
              <a:cs typeface="Times New Roman"/>
            </a:endParaRPr>
          </a:p>
          <a:p>
            <a:pPr>
              <a:lnSpc>
                <a:spcPct val="150000"/>
              </a:lnSpc>
            </a:pPr>
            <a:r>
              <a:rPr lang="en-GB" sz="1600" b="1" i="1">
                <a:solidFill>
                  <a:srgbClr val="002060"/>
                </a:solidFill>
                <a:latin typeface="Open Sans"/>
                <a:ea typeface="Open Sans"/>
                <a:cs typeface="Arial"/>
              </a:rPr>
              <a:t>Human Rights</a:t>
            </a:r>
          </a:p>
          <a:p>
            <a:pPr marL="228600" indent="-228600">
              <a:lnSpc>
                <a:spcPct val="150000"/>
              </a:lnSpc>
              <a:buFontTx/>
              <a:buAutoNum type="arabicPeriod"/>
            </a:pPr>
            <a:r>
              <a:rPr lang="en-GB" sz="1300" b="1">
                <a:solidFill>
                  <a:srgbClr val="545454"/>
                </a:solidFill>
                <a:latin typeface="Open Sans"/>
                <a:ea typeface="Open Sans"/>
                <a:cs typeface="Arial"/>
              </a:rPr>
              <a:t>Companies have to protect international human rights.</a:t>
            </a:r>
          </a:p>
          <a:p>
            <a:pPr>
              <a:lnSpc>
                <a:spcPct val="150000"/>
              </a:lnSpc>
            </a:pPr>
            <a:r>
              <a:rPr lang="en-GB" sz="1300" b="1">
                <a:solidFill>
                  <a:srgbClr val="545454"/>
                </a:solidFill>
                <a:latin typeface="Open Sans"/>
                <a:ea typeface="Open Sans"/>
                <a:cs typeface="Arial"/>
              </a:rPr>
              <a:t>2.   Prevent human rights violations.</a:t>
            </a:r>
          </a:p>
          <a:p>
            <a:pPr>
              <a:lnSpc>
                <a:spcPct val="150000"/>
              </a:lnSpc>
            </a:pPr>
            <a:r>
              <a:rPr lang="en-GB" sz="1600" b="1">
                <a:solidFill>
                  <a:srgbClr val="002060"/>
                </a:solidFill>
                <a:latin typeface="Open Sans"/>
                <a:ea typeface="Open Sans"/>
                <a:cs typeface="Arial"/>
              </a:rPr>
              <a:t>Labour</a:t>
            </a:r>
          </a:p>
          <a:p>
            <a:pPr>
              <a:lnSpc>
                <a:spcPct val="150000"/>
              </a:lnSpc>
            </a:pPr>
            <a:r>
              <a:rPr lang="en-GB" sz="1300" b="1">
                <a:solidFill>
                  <a:srgbClr val="545454"/>
                </a:solidFill>
                <a:latin typeface="Open Sans"/>
                <a:ea typeface="Open Sans"/>
                <a:cs typeface="Arial"/>
              </a:rPr>
              <a:t>3.    Businesses should protect the rights to form association and collective bargaining.</a:t>
            </a:r>
          </a:p>
          <a:p>
            <a:pPr>
              <a:lnSpc>
                <a:spcPct val="150000"/>
              </a:lnSpc>
            </a:pPr>
            <a:r>
              <a:rPr lang="en-GB" sz="1300" b="1">
                <a:solidFill>
                  <a:srgbClr val="545454"/>
                </a:solidFill>
                <a:latin typeface="Open Sans"/>
                <a:ea typeface="Open Sans"/>
                <a:cs typeface="Arial"/>
              </a:rPr>
              <a:t>4.    The abolition of forced labour.</a:t>
            </a:r>
            <a:endParaRPr lang="en-GB" sz="1300" b="1">
              <a:solidFill>
                <a:srgbClr val="545454"/>
              </a:solidFill>
              <a:latin typeface="Open Sans"/>
              <a:ea typeface="Open Sans"/>
              <a:cs typeface="Arial" panose="020B0604020202020204" pitchFamily="34" charset="0"/>
            </a:endParaRPr>
          </a:p>
          <a:p>
            <a:pPr>
              <a:lnSpc>
                <a:spcPct val="150000"/>
              </a:lnSpc>
            </a:pPr>
            <a:r>
              <a:rPr lang="en-GB" sz="1300" b="1">
                <a:solidFill>
                  <a:srgbClr val="545454"/>
                </a:solidFill>
                <a:latin typeface="Open Sans"/>
                <a:ea typeface="Open Sans"/>
                <a:cs typeface="Arial"/>
              </a:rPr>
              <a:t>5.    The complete elimination of child labour.</a:t>
            </a:r>
            <a:endParaRPr lang="en-GB" sz="1300" b="1">
              <a:solidFill>
                <a:srgbClr val="545454"/>
              </a:solidFill>
              <a:latin typeface="Open Sans"/>
              <a:ea typeface="Open Sans"/>
              <a:cs typeface="Arial" panose="020B0604020202020204" pitchFamily="34" charset="0"/>
            </a:endParaRPr>
          </a:p>
          <a:p>
            <a:pPr>
              <a:lnSpc>
                <a:spcPct val="150000"/>
              </a:lnSpc>
            </a:pPr>
            <a:r>
              <a:rPr lang="en-GB" sz="1300" b="1">
                <a:solidFill>
                  <a:srgbClr val="545454"/>
                </a:solidFill>
                <a:latin typeface="Open Sans"/>
                <a:ea typeface="Open Sans"/>
                <a:cs typeface="Arial"/>
              </a:rPr>
              <a:t>6.    The elimination of employment and occupation-based discrimination.</a:t>
            </a:r>
          </a:p>
          <a:p>
            <a:pPr>
              <a:lnSpc>
                <a:spcPct val="150000"/>
              </a:lnSpc>
            </a:pPr>
            <a:r>
              <a:rPr lang="en-GB" sz="1600" b="1" i="1">
                <a:solidFill>
                  <a:srgbClr val="002060"/>
                </a:solidFill>
                <a:latin typeface="Open Sans"/>
                <a:ea typeface="Open Sans"/>
                <a:cs typeface="Arial"/>
              </a:rPr>
              <a:t>Environment</a:t>
            </a:r>
          </a:p>
          <a:p>
            <a:pPr>
              <a:lnSpc>
                <a:spcPct val="150000"/>
              </a:lnSpc>
            </a:pPr>
            <a:r>
              <a:rPr lang="en-GB" sz="1300" b="1">
                <a:solidFill>
                  <a:srgbClr val="545454"/>
                </a:solidFill>
                <a:latin typeface="Open Sans"/>
                <a:ea typeface="Open Sans"/>
                <a:cs typeface="Arial"/>
              </a:rPr>
              <a:t>7.     Environmental issues should be approached with caution by companies.</a:t>
            </a:r>
          </a:p>
          <a:p>
            <a:pPr>
              <a:lnSpc>
                <a:spcPct val="150000"/>
              </a:lnSpc>
            </a:pPr>
            <a:r>
              <a:rPr lang="en-GB" sz="1300" b="1">
                <a:solidFill>
                  <a:srgbClr val="545454"/>
                </a:solidFill>
                <a:latin typeface="Open Sans"/>
                <a:ea typeface="Open Sans"/>
                <a:cs typeface="Arial"/>
              </a:rPr>
              <a:t>8.     Implement measures to promote greater responsibility for the environment.</a:t>
            </a:r>
          </a:p>
          <a:p>
            <a:pPr>
              <a:lnSpc>
                <a:spcPct val="150000"/>
              </a:lnSpc>
            </a:pPr>
            <a:r>
              <a:rPr lang="en-GB" sz="1300" b="1">
                <a:solidFill>
                  <a:srgbClr val="545454"/>
                </a:solidFill>
                <a:latin typeface="Open Sans"/>
                <a:ea typeface="Open Sans"/>
                <a:cs typeface="Arial"/>
              </a:rPr>
              <a:t>9.     Promote the research, development, and diffusion of eco-friendly technologies.</a:t>
            </a:r>
          </a:p>
          <a:p>
            <a:pPr>
              <a:lnSpc>
                <a:spcPct val="150000"/>
              </a:lnSpc>
            </a:pPr>
            <a:r>
              <a:rPr lang="en-GB" sz="1600" b="1">
                <a:solidFill>
                  <a:srgbClr val="002060"/>
                </a:solidFill>
                <a:latin typeface="Open Sans"/>
                <a:ea typeface="Open Sans"/>
                <a:cs typeface="Arial"/>
              </a:rPr>
              <a:t>Anti-Corruption</a:t>
            </a:r>
          </a:p>
          <a:p>
            <a:pPr>
              <a:lnSpc>
                <a:spcPct val="150000"/>
              </a:lnSpc>
            </a:pPr>
            <a:r>
              <a:rPr lang="en-GB" sz="1300" b="1">
                <a:solidFill>
                  <a:srgbClr val="545454"/>
                </a:solidFill>
                <a:latin typeface="Open Sans"/>
                <a:ea typeface="Open Sans"/>
                <a:cs typeface="Arial"/>
              </a:rPr>
              <a:t>10.    Businesses should combat all forms of corruption, such as extortion and bribery.</a:t>
            </a:r>
          </a:p>
        </p:txBody>
      </p:sp>
      <p:sp>
        <p:nvSpPr>
          <p:cNvPr id="23" name="TextBox 22">
            <a:extLst>
              <a:ext uri="{FF2B5EF4-FFF2-40B4-BE49-F238E27FC236}">
                <a16:creationId xmlns:a16="http://schemas.microsoft.com/office/drawing/2014/main" id="{E2FBF84E-FD69-8D11-A833-A3659B2DB893}"/>
              </a:ext>
            </a:extLst>
          </p:cNvPr>
          <p:cNvSpPr txBox="1"/>
          <p:nvPr/>
        </p:nvSpPr>
        <p:spPr>
          <a:xfrm>
            <a:off x="119450" y="6580018"/>
            <a:ext cx="1544321" cy="246221"/>
          </a:xfrm>
          <a:prstGeom prst="rect">
            <a:avLst/>
          </a:prstGeom>
          <a:solidFill>
            <a:srgbClr val="C00000"/>
          </a:solidFill>
        </p:spPr>
        <p:txBody>
          <a:bodyPr wrap="square" lIns="91440" tIns="45720" rIns="91440" bIns="45720" rtlCol="0" anchor="t">
            <a:spAutoFit/>
          </a:bodyPr>
          <a:lstStyle/>
          <a:p>
            <a:r>
              <a:rPr lang="en-GB" sz="1000" b="1">
                <a:solidFill>
                  <a:schemeClr val="bg1"/>
                </a:solidFill>
                <a:latin typeface="Calibri"/>
                <a:cs typeface="Calibri"/>
              </a:rPr>
              <a:t>Dewan Ashrafi (1916230)</a:t>
            </a:r>
          </a:p>
        </p:txBody>
      </p:sp>
      <p:pic>
        <p:nvPicPr>
          <p:cNvPr id="2" name="Picture 13" descr="Map&#10;&#10;Description automatically generated">
            <a:extLst>
              <a:ext uri="{FF2B5EF4-FFF2-40B4-BE49-F238E27FC236}">
                <a16:creationId xmlns:a16="http://schemas.microsoft.com/office/drawing/2014/main" id="{751BFD6C-90BC-6D8E-FA10-39D570198EC1}"/>
              </a:ext>
            </a:extLst>
          </p:cNvPr>
          <p:cNvPicPr>
            <a:picLocks noChangeAspect="1"/>
          </p:cNvPicPr>
          <p:nvPr/>
        </p:nvPicPr>
        <p:blipFill>
          <a:blip r:embed="rId2">
            <a:alphaModFix amt="50000"/>
          </a:blip>
          <a:stretch>
            <a:fillRect/>
          </a:stretch>
        </p:blipFill>
        <p:spPr>
          <a:xfrm>
            <a:off x="3635" y="0"/>
            <a:ext cx="12914109" cy="7407308"/>
          </a:xfrm>
          <a:prstGeom prst="rect">
            <a:avLst/>
          </a:prstGeom>
        </p:spPr>
      </p:pic>
    </p:spTree>
    <p:extLst>
      <p:ext uri="{BB962C8B-B14F-4D97-AF65-F5344CB8AC3E}">
        <p14:creationId xmlns:p14="http://schemas.microsoft.com/office/powerpoint/2010/main" val="3584313095"/>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text&#10;&#10;Description automatically generated">
            <a:extLst>
              <a:ext uri="{FF2B5EF4-FFF2-40B4-BE49-F238E27FC236}">
                <a16:creationId xmlns:a16="http://schemas.microsoft.com/office/drawing/2014/main" id="{9989F48F-6452-FF81-17F7-40F2F667C755}"/>
              </a:ext>
            </a:extLst>
          </p:cNvPr>
          <p:cNvPicPr>
            <a:picLocks noChangeAspect="1"/>
          </p:cNvPicPr>
          <p:nvPr/>
        </p:nvPicPr>
        <p:blipFill>
          <a:blip r:embed="rId2"/>
          <a:stretch>
            <a:fillRect/>
          </a:stretch>
        </p:blipFill>
        <p:spPr>
          <a:xfrm>
            <a:off x="-1453978" y="3407"/>
            <a:ext cx="13689226" cy="6902672"/>
          </a:xfrm>
          <a:prstGeom prst="rect">
            <a:avLst/>
          </a:prstGeom>
        </p:spPr>
      </p:pic>
      <p:sp>
        <p:nvSpPr>
          <p:cNvPr id="8" name="TextBox 1">
            <a:extLst>
              <a:ext uri="{FF2B5EF4-FFF2-40B4-BE49-F238E27FC236}">
                <a16:creationId xmlns:a16="http://schemas.microsoft.com/office/drawing/2014/main" id="{3A3CE86D-3A60-A96C-537E-ED1CEB75BB84}"/>
              </a:ext>
            </a:extLst>
          </p:cNvPr>
          <p:cNvSpPr txBox="1"/>
          <p:nvPr/>
        </p:nvSpPr>
        <p:spPr>
          <a:xfrm>
            <a:off x="77417" y="1116844"/>
            <a:ext cx="4718378" cy="5029732"/>
          </a:xfrm>
          <a:prstGeom prst="rect">
            <a:avLst/>
          </a:prstGeom>
        </p:spPr>
        <p:txBody>
          <a:bodyPr vert="horz" lIns="91440" tIns="45720" rIns="91440" bIns="4572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285750">
              <a:lnSpc>
                <a:spcPct val="150000"/>
              </a:lnSpc>
              <a:spcAft>
                <a:spcPts val="600"/>
              </a:spcAft>
              <a:buFont typeface="Wingdings" panose="020B0604020202020204" pitchFamily="34" charset="0"/>
              <a:buChar char="Ø"/>
            </a:pPr>
            <a:r>
              <a:rPr lang="en-US" sz="1300" b="1">
                <a:latin typeface="Open Sans"/>
                <a:ea typeface="Open Sans"/>
                <a:cs typeface="Arial"/>
              </a:rPr>
              <a:t>Employment Rights Act 1996 (Legislation.gov.uk, 1996)</a:t>
            </a:r>
            <a:endParaRPr lang="en-US"/>
          </a:p>
          <a:p>
            <a:pPr marL="342900" indent="-285750">
              <a:lnSpc>
                <a:spcPct val="150000"/>
              </a:lnSpc>
              <a:spcAft>
                <a:spcPts val="600"/>
              </a:spcAft>
              <a:buFont typeface="Wingdings" panose="020B0604020202020204" pitchFamily="34" charset="0"/>
              <a:buChar char="Ø"/>
            </a:pPr>
            <a:r>
              <a:rPr lang="en-US" sz="1300" b="1">
                <a:latin typeface="Open Sans"/>
                <a:ea typeface="Open Sans"/>
                <a:cs typeface="Arial"/>
              </a:rPr>
              <a:t>National Minimum Wage Act 1998 (Gov.UK, 1998)</a:t>
            </a:r>
          </a:p>
          <a:p>
            <a:pPr marL="342900" indent="-285750">
              <a:lnSpc>
                <a:spcPct val="150000"/>
              </a:lnSpc>
              <a:spcAft>
                <a:spcPts val="600"/>
              </a:spcAft>
              <a:buFont typeface="Wingdings" panose="020B0604020202020204" pitchFamily="34" charset="0"/>
              <a:buChar char="Ø"/>
            </a:pPr>
            <a:r>
              <a:rPr lang="en-US" sz="1300" b="1">
                <a:latin typeface="Open Sans"/>
                <a:ea typeface="Open Sans"/>
                <a:cs typeface="Arial"/>
              </a:rPr>
              <a:t>Employment Relations Act 1999 (UK Government, 1999)</a:t>
            </a:r>
          </a:p>
          <a:p>
            <a:pPr marL="342900" indent="-285750">
              <a:lnSpc>
                <a:spcPct val="150000"/>
              </a:lnSpc>
              <a:spcAft>
                <a:spcPts val="600"/>
              </a:spcAft>
              <a:buFont typeface="Wingdings" panose="020B0604020202020204" pitchFamily="34" charset="0"/>
              <a:buChar char="Ø"/>
            </a:pPr>
            <a:r>
              <a:rPr lang="en-US" sz="1300" b="1">
                <a:latin typeface="Open Sans"/>
                <a:ea typeface="Open Sans"/>
                <a:cs typeface="Arial"/>
              </a:rPr>
              <a:t>The Maternity and Parental Leave etc. Regulations 1999 (The UK Government, 1999)</a:t>
            </a:r>
          </a:p>
          <a:p>
            <a:pPr marL="342900" indent="-285750">
              <a:lnSpc>
                <a:spcPct val="150000"/>
              </a:lnSpc>
              <a:spcAft>
                <a:spcPts val="600"/>
              </a:spcAft>
              <a:buFont typeface="Wingdings" panose="020B0604020202020204" pitchFamily="34" charset="0"/>
              <a:buChar char="Ø"/>
            </a:pPr>
            <a:r>
              <a:rPr lang="en-US" sz="1300" b="1">
                <a:latin typeface="Open Sans"/>
                <a:ea typeface="Open Sans"/>
                <a:cs typeface="Arial"/>
              </a:rPr>
              <a:t>Part-Time Workers (Prevention of Less </a:t>
            </a:r>
            <a:r>
              <a:rPr lang="en-US" sz="1300" b="1" err="1">
                <a:latin typeface="Open Sans"/>
                <a:ea typeface="Open Sans"/>
                <a:cs typeface="Arial"/>
              </a:rPr>
              <a:t>Favourable</a:t>
            </a:r>
            <a:r>
              <a:rPr lang="en-US" sz="1300" b="1">
                <a:latin typeface="Open Sans"/>
                <a:ea typeface="Open Sans"/>
                <a:cs typeface="Arial"/>
              </a:rPr>
              <a:t> Treatment) Regulations 2000 (GOV.UK, 2000)</a:t>
            </a:r>
          </a:p>
          <a:p>
            <a:pPr marL="342900" indent="-285750">
              <a:lnSpc>
                <a:spcPct val="150000"/>
              </a:lnSpc>
              <a:spcAft>
                <a:spcPts val="600"/>
              </a:spcAft>
              <a:buFont typeface="Wingdings" panose="020B0604020202020204" pitchFamily="34" charset="0"/>
              <a:buChar char="Ø"/>
            </a:pPr>
            <a:r>
              <a:rPr lang="en-US" sz="1300" b="1">
                <a:latin typeface="Open Sans"/>
                <a:ea typeface="Open Sans"/>
                <a:cs typeface="Arial"/>
              </a:rPr>
              <a:t>Transfer of Undertakings (Protection of Employment) Regulations 2006 (GOV.UK, 2006)</a:t>
            </a:r>
          </a:p>
          <a:p>
            <a:pPr marL="342900" indent="-285750">
              <a:lnSpc>
                <a:spcPct val="150000"/>
              </a:lnSpc>
              <a:spcAft>
                <a:spcPts val="600"/>
              </a:spcAft>
              <a:buFont typeface="Wingdings" panose="020B0604020202020204" pitchFamily="34" charset="0"/>
              <a:buChar char="Ø"/>
            </a:pPr>
            <a:r>
              <a:rPr lang="en-US" sz="1300" b="1">
                <a:latin typeface="Open Sans"/>
                <a:ea typeface="Open Sans"/>
                <a:cs typeface="Arial"/>
              </a:rPr>
              <a:t>The Equality Act 2010 (GOV, 2010)</a:t>
            </a:r>
          </a:p>
          <a:p>
            <a:pPr marL="342900" indent="-285750">
              <a:lnSpc>
                <a:spcPct val="150000"/>
              </a:lnSpc>
              <a:spcAft>
                <a:spcPts val="600"/>
              </a:spcAft>
              <a:buFont typeface="Wingdings" panose="020B0604020202020204" pitchFamily="34" charset="0"/>
              <a:buChar char="Ø"/>
            </a:pPr>
            <a:r>
              <a:rPr lang="en-US" sz="1300" b="1">
                <a:latin typeface="Open Sans"/>
                <a:ea typeface="Open Sans"/>
                <a:cs typeface="Arial"/>
              </a:rPr>
              <a:t>Agency Workers Regulations 2010 (GOV.UK, 2010)</a:t>
            </a:r>
          </a:p>
          <a:p>
            <a:pPr marL="342900" indent="-285750">
              <a:lnSpc>
                <a:spcPct val="150000"/>
              </a:lnSpc>
              <a:spcAft>
                <a:spcPts val="600"/>
              </a:spcAft>
              <a:buFont typeface="Wingdings" panose="020B0604020202020204" pitchFamily="34" charset="0"/>
              <a:buChar char="Ø"/>
            </a:pPr>
            <a:r>
              <a:rPr lang="en-US" sz="1300" b="1">
                <a:latin typeface="Open Sans"/>
                <a:ea typeface="Open Sans"/>
                <a:cs typeface="Open Sans"/>
              </a:rPr>
              <a:t>Health and Safety at Work Act 1974 </a:t>
            </a:r>
            <a:r>
              <a:rPr lang="en-US" sz="1300" b="1">
                <a:latin typeface="Open Sans"/>
                <a:ea typeface="Open Sans"/>
                <a:cs typeface="Times New Roman"/>
              </a:rPr>
              <a:t>(Health and Safety Executive, 2019)</a:t>
            </a:r>
            <a:endParaRPr lang="en-US" sz="1300" b="1">
              <a:latin typeface="Open Sans"/>
              <a:ea typeface="Open Sans"/>
              <a:cs typeface="Arial"/>
            </a:endParaRPr>
          </a:p>
          <a:p>
            <a:pPr marL="342900" indent="-285750">
              <a:lnSpc>
                <a:spcPct val="90000"/>
              </a:lnSpc>
              <a:spcAft>
                <a:spcPts val="600"/>
              </a:spcAft>
              <a:buFont typeface="Arial" panose="020B0604020202020204" pitchFamily="34" charset="0"/>
              <a:buChar char="•"/>
            </a:pPr>
            <a:endParaRPr lang="en-US">
              <a:latin typeface="Calibri"/>
              <a:ea typeface="Open Sans"/>
              <a:cs typeface="Calibri"/>
            </a:endParaRPr>
          </a:p>
          <a:p>
            <a:pPr marL="342900" indent="-285750">
              <a:lnSpc>
                <a:spcPct val="90000"/>
              </a:lnSpc>
              <a:spcAft>
                <a:spcPts val="600"/>
              </a:spcAft>
              <a:buFont typeface="Wingdings" panose="020B0604020202020204" pitchFamily="34" charset="0"/>
              <a:buChar char="Ø"/>
            </a:pPr>
            <a:endParaRPr lang="en-US" sz="1200" b="1">
              <a:latin typeface="Open Sans"/>
              <a:ea typeface="Open Sans"/>
              <a:cs typeface="Arial"/>
            </a:endParaRPr>
          </a:p>
          <a:p>
            <a:pPr marL="342900" indent="-285750">
              <a:lnSpc>
                <a:spcPct val="90000"/>
              </a:lnSpc>
              <a:spcAft>
                <a:spcPts val="600"/>
              </a:spcAft>
              <a:buFont typeface="Wingdings" panose="020B0604020202020204" pitchFamily="34" charset="0"/>
              <a:buChar char="Ø"/>
            </a:pPr>
            <a:endParaRPr lang="en-US" sz="1400" b="1">
              <a:latin typeface="Open Sans"/>
              <a:ea typeface="Open Sans"/>
              <a:cs typeface="Arial"/>
            </a:endParaRPr>
          </a:p>
          <a:p>
            <a:pPr marL="285750" indent="-228600">
              <a:lnSpc>
                <a:spcPct val="90000"/>
              </a:lnSpc>
              <a:spcAft>
                <a:spcPts val="600"/>
              </a:spcAft>
              <a:buFont typeface="Arial" panose="020B0604020202020204" pitchFamily="34" charset="0"/>
              <a:buChar char="•"/>
            </a:pPr>
            <a:endParaRPr lang="en-US" sz="800">
              <a:latin typeface="Open Sans"/>
              <a:ea typeface="Open Sans"/>
              <a:cs typeface="Open Sans"/>
            </a:endParaRPr>
          </a:p>
        </p:txBody>
      </p:sp>
      <p:cxnSp>
        <p:nvCxnSpPr>
          <p:cNvPr id="11" name="Straight Arrow Connector 10">
            <a:extLst>
              <a:ext uri="{FF2B5EF4-FFF2-40B4-BE49-F238E27FC236}">
                <a16:creationId xmlns:a16="http://schemas.microsoft.com/office/drawing/2014/main" id="{570C6D40-C267-9F94-D553-603BDDE6950E}"/>
              </a:ext>
            </a:extLst>
          </p:cNvPr>
          <p:cNvCxnSpPr/>
          <p:nvPr/>
        </p:nvCxnSpPr>
        <p:spPr>
          <a:xfrm flipV="1">
            <a:off x="119450" y="869090"/>
            <a:ext cx="6958911" cy="12358"/>
          </a:xfrm>
          <a:prstGeom prst="straightConnector1">
            <a:avLst/>
          </a:prstGeom>
          <a:ln>
            <a:solidFill>
              <a:srgbClr val="B74919"/>
            </a:solidFill>
          </a:ln>
        </p:spPr>
        <p:style>
          <a:lnRef idx="2">
            <a:schemeClr val="accent5"/>
          </a:lnRef>
          <a:fillRef idx="0">
            <a:schemeClr val="accent5"/>
          </a:fillRef>
          <a:effectRef idx="1">
            <a:schemeClr val="accent5"/>
          </a:effectRef>
          <a:fontRef idx="minor">
            <a:schemeClr val="tx1"/>
          </a:fontRef>
        </p:style>
      </p:cxnSp>
      <p:sp>
        <p:nvSpPr>
          <p:cNvPr id="12" name="TextBox 11">
            <a:extLst>
              <a:ext uri="{FF2B5EF4-FFF2-40B4-BE49-F238E27FC236}">
                <a16:creationId xmlns:a16="http://schemas.microsoft.com/office/drawing/2014/main" id="{073CBE0A-EC78-2637-E38F-DCEF80F9B9F8}"/>
              </a:ext>
            </a:extLst>
          </p:cNvPr>
          <p:cNvSpPr txBox="1"/>
          <p:nvPr/>
        </p:nvSpPr>
        <p:spPr>
          <a:xfrm>
            <a:off x="2262613" y="329426"/>
            <a:ext cx="9150273" cy="374270"/>
          </a:xfrm>
          <a:prstGeom prst="rect">
            <a:avLst/>
          </a:prstGeom>
          <a:noFill/>
        </p:spPr>
        <p:txBody>
          <a:bodyPr wrap="square" lIns="91440" tIns="45720" rIns="91440" bIns="45720" anchor="t">
            <a:spAutoFit/>
          </a:bodyPr>
          <a:lstStyle/>
          <a:p>
            <a:pPr>
              <a:lnSpc>
                <a:spcPct val="107000"/>
              </a:lnSpc>
              <a:spcAft>
                <a:spcPts val="800"/>
              </a:spcAft>
            </a:pPr>
            <a:r>
              <a:rPr lang="en-GB">
                <a:effectLst/>
                <a:latin typeface="Open Sans"/>
                <a:ea typeface="Open Sans"/>
                <a:cs typeface="Open Sans"/>
              </a:rPr>
              <a:t>The UK Laws and Regulations</a:t>
            </a:r>
            <a:endParaRPr lang="en-GB" sz="1600">
              <a:effectLst/>
              <a:latin typeface="Open Sans"/>
              <a:ea typeface="Open Sans"/>
              <a:cs typeface="Open Sans"/>
            </a:endParaRPr>
          </a:p>
        </p:txBody>
      </p:sp>
      <p:sp>
        <p:nvSpPr>
          <p:cNvPr id="13" name="TextBox 12">
            <a:extLst>
              <a:ext uri="{FF2B5EF4-FFF2-40B4-BE49-F238E27FC236}">
                <a16:creationId xmlns:a16="http://schemas.microsoft.com/office/drawing/2014/main" id="{EC70993A-4B47-AAE0-8F63-E96A54D27374}"/>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Laws</a:t>
            </a:r>
            <a:endParaRPr lang="en-US">
              <a:ea typeface="+mj-ea"/>
              <a:cs typeface="+mj-cs"/>
            </a:endParaRPr>
          </a:p>
        </p:txBody>
      </p:sp>
      <p:sp>
        <p:nvSpPr>
          <p:cNvPr id="4" name="TextBox 3">
            <a:extLst>
              <a:ext uri="{FF2B5EF4-FFF2-40B4-BE49-F238E27FC236}">
                <a16:creationId xmlns:a16="http://schemas.microsoft.com/office/drawing/2014/main" id="{A13CE166-9FC4-EC7B-5F74-B48DF87AE477}"/>
              </a:ext>
            </a:extLst>
          </p:cNvPr>
          <p:cNvSpPr txBox="1"/>
          <p:nvPr/>
        </p:nvSpPr>
        <p:spPr>
          <a:xfrm>
            <a:off x="119450" y="6580018"/>
            <a:ext cx="1576978" cy="246221"/>
          </a:xfrm>
          <a:prstGeom prst="rect">
            <a:avLst/>
          </a:prstGeom>
          <a:solidFill>
            <a:srgbClr val="C00000"/>
          </a:solidFill>
        </p:spPr>
        <p:txBody>
          <a:bodyPr wrap="square" rtlCol="0">
            <a:spAutoFit/>
          </a:bodyPr>
          <a:lstStyle/>
          <a:p>
            <a:r>
              <a:rPr lang="en-GB" sz="1000" b="1">
                <a:solidFill>
                  <a:schemeClr val="bg1"/>
                </a:solidFill>
              </a:rPr>
              <a:t>Dewan Ashrafi (1916230)</a:t>
            </a:r>
          </a:p>
        </p:txBody>
      </p:sp>
    </p:spTree>
    <p:extLst>
      <p:ext uri="{BB962C8B-B14F-4D97-AF65-F5344CB8AC3E}">
        <p14:creationId xmlns:p14="http://schemas.microsoft.com/office/powerpoint/2010/main" val="3490927823"/>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Businesspeople clapping">
            <a:extLst>
              <a:ext uri="{FF2B5EF4-FFF2-40B4-BE49-F238E27FC236}">
                <a16:creationId xmlns:a16="http://schemas.microsoft.com/office/drawing/2014/main" id="{C6303797-4FBA-B781-AF6C-CD591B7E259D}"/>
              </a:ext>
            </a:extLst>
          </p:cNvPr>
          <p:cNvPicPr>
            <a:picLocks noChangeAspect="1"/>
          </p:cNvPicPr>
          <p:nvPr/>
        </p:nvPicPr>
        <p:blipFill>
          <a:blip r:embed="rId2">
            <a:alphaModFix amt="5000"/>
          </a:blip>
          <a:stretch>
            <a:fillRect/>
          </a:stretch>
        </p:blipFill>
        <p:spPr>
          <a:xfrm>
            <a:off x="-2821" y="2734"/>
            <a:ext cx="12197642" cy="8150755"/>
          </a:xfrm>
          <a:prstGeom prst="rect">
            <a:avLst/>
          </a:prstGeom>
        </p:spPr>
      </p:pic>
      <p:cxnSp>
        <p:nvCxnSpPr>
          <p:cNvPr id="4" name="Straight Arrow Connector 3">
            <a:extLst>
              <a:ext uri="{FF2B5EF4-FFF2-40B4-BE49-F238E27FC236}">
                <a16:creationId xmlns:a16="http://schemas.microsoft.com/office/drawing/2014/main" id="{7EB5380D-6406-EBC3-BC38-14A017F60B34}"/>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9" name="TextBox 8">
            <a:extLst>
              <a:ext uri="{FF2B5EF4-FFF2-40B4-BE49-F238E27FC236}">
                <a16:creationId xmlns:a16="http://schemas.microsoft.com/office/drawing/2014/main" id="{65190430-8B02-BBC2-8C41-6ECE0B69A971}"/>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Strategies</a:t>
            </a:r>
            <a:endParaRPr lang="en-US" err="1">
              <a:ea typeface="+mj-ea"/>
              <a:cs typeface="+mj-cs"/>
            </a:endParaRPr>
          </a:p>
        </p:txBody>
      </p:sp>
      <p:sp>
        <p:nvSpPr>
          <p:cNvPr id="17" name="TextBox 16">
            <a:extLst>
              <a:ext uri="{FF2B5EF4-FFF2-40B4-BE49-F238E27FC236}">
                <a16:creationId xmlns:a16="http://schemas.microsoft.com/office/drawing/2014/main" id="{15A7A363-5F61-96B2-5D16-5A5AA6B4AD83}"/>
              </a:ext>
            </a:extLst>
          </p:cNvPr>
          <p:cNvSpPr txBox="1"/>
          <p:nvPr/>
        </p:nvSpPr>
        <p:spPr>
          <a:xfrm>
            <a:off x="6193824" y="1105565"/>
            <a:ext cx="5373896" cy="2949293"/>
          </a:xfrm>
          <a:prstGeom prst="rect">
            <a:avLst/>
          </a:prstGeom>
        </p:spPr>
        <p:txBody>
          <a:bodyPr vert="horz" lIns="91440" tIns="45720" rIns="91440" bIns="45720" rtlCol="0" anchor="t">
            <a:noAutofit/>
          </a:bodyPr>
          <a:lstStyle/>
          <a:p>
            <a:pPr>
              <a:lnSpc>
                <a:spcPct val="150000"/>
              </a:lnSpc>
            </a:pPr>
            <a:r>
              <a:rPr lang="en-US" sz="1300">
                <a:latin typeface="Calibri"/>
                <a:ea typeface="Open Sans"/>
                <a:cs typeface="Calibri"/>
              </a:rPr>
              <a:t> </a:t>
            </a:r>
            <a:r>
              <a:rPr lang="en-US" sz="1300">
                <a:latin typeface="Open Sans"/>
                <a:ea typeface="Open Sans"/>
                <a:cs typeface="Open Sans"/>
              </a:rPr>
              <a:t>As a direct result of Brexit, new immigration policies and restrictions on the movement of workers in Europe were created. More challenges resulted in recruiting and retaining the right employees from the EU for the relevant vacant positions. During the COVID-19 pandemic, many businesses were forced to change how they worked and adapted quickly, locally and internationally. Many employees worked remotely using new technologies and platforms, such as Teams and Zoom. This led to changes in work culture and expectations.</a:t>
            </a:r>
            <a:endParaRPr lang="en-US">
              <a:latin typeface="Calibri"/>
              <a:ea typeface="Open Sans"/>
              <a:cs typeface="Calibri"/>
            </a:endParaRPr>
          </a:p>
          <a:p>
            <a:pPr>
              <a:lnSpc>
                <a:spcPct val="150000"/>
              </a:lnSpc>
            </a:pPr>
            <a:endParaRPr lang="en-US" sz="1300">
              <a:latin typeface="Calibri"/>
              <a:ea typeface="Open Sans"/>
              <a:cs typeface="Calibri"/>
            </a:endParaRPr>
          </a:p>
          <a:p>
            <a:pPr>
              <a:lnSpc>
                <a:spcPct val="150000"/>
              </a:lnSpc>
            </a:pPr>
            <a:endParaRPr lang="en-US" sz="1300">
              <a:latin typeface="Calibri"/>
              <a:ea typeface="+mn-lt"/>
              <a:cs typeface="+mn-lt"/>
            </a:endParaRPr>
          </a:p>
        </p:txBody>
      </p:sp>
      <p:sp>
        <p:nvSpPr>
          <p:cNvPr id="2" name="TextBox 1">
            <a:extLst>
              <a:ext uri="{FF2B5EF4-FFF2-40B4-BE49-F238E27FC236}">
                <a16:creationId xmlns:a16="http://schemas.microsoft.com/office/drawing/2014/main" id="{495AE082-21F8-EA99-F134-6FA27C6B3C59}"/>
              </a:ext>
            </a:extLst>
          </p:cNvPr>
          <p:cNvSpPr txBox="1"/>
          <p:nvPr/>
        </p:nvSpPr>
        <p:spPr>
          <a:xfrm>
            <a:off x="144295" y="4381544"/>
            <a:ext cx="2455575"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latin typeface="Open Sans"/>
                <a:ea typeface="Open Sans"/>
                <a:cs typeface="Calibri" panose="020F0502020204030204"/>
              </a:rPr>
              <a:t>There are many ways that a human</a:t>
            </a:r>
            <a:r>
              <a:rPr lang="en-US" sz="1200">
                <a:latin typeface="Open Sans"/>
                <a:ea typeface="+mn-lt"/>
                <a:cs typeface="+mn-lt"/>
              </a:rPr>
              <a:t> resource director  of  an international company can increase employee retention. </a:t>
            </a:r>
            <a:endParaRPr lang="en-US" sz="1200">
              <a:latin typeface="Open Sans"/>
              <a:ea typeface="Open Sans"/>
              <a:cs typeface="Calibri"/>
            </a:endParaRPr>
          </a:p>
          <a:p>
            <a:endParaRPr lang="en-US" sz="1200">
              <a:latin typeface="Open Sans"/>
              <a:ea typeface="Open Sans"/>
              <a:cs typeface="Calibri"/>
            </a:endParaRPr>
          </a:p>
          <a:p>
            <a:r>
              <a:rPr lang="en-US" sz="1300" b="1">
                <a:latin typeface="Open Sans"/>
              </a:rPr>
              <a:t>Here are a few tactics you might consider: </a:t>
            </a:r>
            <a:r>
              <a:rPr lang="en-GB" sz="1300" b="1">
                <a:latin typeface="Open Sans"/>
                <a:ea typeface="Open Sans"/>
                <a:cs typeface="Open Sans"/>
              </a:rPr>
              <a:t>​</a:t>
            </a:r>
            <a:endParaRPr lang="en-GB" b="1">
              <a:cs typeface="Calibri"/>
            </a:endParaRPr>
          </a:p>
        </p:txBody>
      </p:sp>
      <p:grpSp>
        <p:nvGrpSpPr>
          <p:cNvPr id="45" name="Group 44">
            <a:extLst>
              <a:ext uri="{FF2B5EF4-FFF2-40B4-BE49-F238E27FC236}">
                <a16:creationId xmlns:a16="http://schemas.microsoft.com/office/drawing/2014/main" id="{2BBA5055-C716-8942-CD5E-112606D16599}"/>
              </a:ext>
            </a:extLst>
          </p:cNvPr>
          <p:cNvGrpSpPr/>
          <p:nvPr/>
        </p:nvGrpSpPr>
        <p:grpSpPr>
          <a:xfrm>
            <a:off x="2668820" y="4077391"/>
            <a:ext cx="8902915" cy="2590249"/>
            <a:chOff x="1144820" y="1791391"/>
            <a:chExt cx="9266483" cy="2694837"/>
          </a:xfrm>
        </p:grpSpPr>
        <p:grpSp>
          <p:nvGrpSpPr>
            <p:cNvPr id="44" name="Group 43">
              <a:extLst>
                <a:ext uri="{FF2B5EF4-FFF2-40B4-BE49-F238E27FC236}">
                  <a16:creationId xmlns:a16="http://schemas.microsoft.com/office/drawing/2014/main" id="{67014201-8845-8227-8546-736C798FE82F}"/>
                </a:ext>
              </a:extLst>
            </p:cNvPr>
            <p:cNvGrpSpPr/>
            <p:nvPr/>
          </p:nvGrpSpPr>
          <p:grpSpPr>
            <a:xfrm>
              <a:off x="1144820" y="1791391"/>
              <a:ext cx="9266483" cy="2694837"/>
              <a:chOff x="1144820" y="1791391"/>
              <a:chExt cx="9266483" cy="2694837"/>
            </a:xfrm>
          </p:grpSpPr>
          <p:grpSp>
            <p:nvGrpSpPr>
              <p:cNvPr id="34" name="Group 33">
                <a:extLst>
                  <a:ext uri="{FF2B5EF4-FFF2-40B4-BE49-F238E27FC236}">
                    <a16:creationId xmlns:a16="http://schemas.microsoft.com/office/drawing/2014/main" id="{3730C68C-DC34-7A6E-3830-D42BE8F1297A}"/>
                  </a:ext>
                </a:extLst>
              </p:cNvPr>
              <p:cNvGrpSpPr/>
              <p:nvPr/>
            </p:nvGrpSpPr>
            <p:grpSpPr>
              <a:xfrm>
                <a:off x="1144820" y="1791391"/>
                <a:ext cx="9266483" cy="2694837"/>
                <a:chOff x="1144820" y="1791391"/>
                <a:chExt cx="9266483" cy="2694837"/>
              </a:xfrm>
            </p:grpSpPr>
            <p:pic>
              <p:nvPicPr>
                <p:cNvPr id="39" name="Picture 38" descr="Icon&#10;&#10;Description automatically generated">
                  <a:extLst>
                    <a:ext uri="{FF2B5EF4-FFF2-40B4-BE49-F238E27FC236}">
                      <a16:creationId xmlns:a16="http://schemas.microsoft.com/office/drawing/2014/main" id="{7C5564D7-229D-0AD6-D034-3D9CEA68020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144820" y="1791391"/>
                  <a:ext cx="9266483" cy="2694837"/>
                </a:xfrm>
                <a:prstGeom prst="rect">
                  <a:avLst/>
                </a:prstGeom>
              </p:spPr>
            </p:pic>
            <p:sp>
              <p:nvSpPr>
                <p:cNvPr id="40" name="TextBox 3">
                  <a:extLst>
                    <a:ext uri="{FF2B5EF4-FFF2-40B4-BE49-F238E27FC236}">
                      <a16:creationId xmlns:a16="http://schemas.microsoft.com/office/drawing/2014/main" id="{4A0980A1-2D21-3920-AACB-B7CC0F41B976}"/>
                    </a:ext>
                  </a:extLst>
                </p:cNvPr>
                <p:cNvSpPr txBox="1"/>
                <p:nvPr/>
              </p:nvSpPr>
              <p:spPr>
                <a:xfrm>
                  <a:off x="1504135" y="2722850"/>
                  <a:ext cx="1834146" cy="723981"/>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7000"/>
                    </a:lnSpc>
                    <a:spcAft>
                      <a:spcPts val="800"/>
                    </a:spcAft>
                  </a:pPr>
                  <a:r>
                    <a:rPr lang="en-GB" sz="1300" b="1">
                      <a:effectLst/>
                      <a:latin typeface="Open Sans"/>
                      <a:ea typeface="Open Sans"/>
                      <a:cs typeface="Open Sans"/>
                    </a:rPr>
                    <a:t>Provide</a:t>
                  </a:r>
                  <a:br>
                    <a:rPr lang="en-GB" sz="1300" b="1">
                      <a:effectLst/>
                      <a:latin typeface="Open Sans" panose="020B0606030504020204" pitchFamily="34" charset="0"/>
                      <a:ea typeface="Open Sans" panose="020B0606030504020204" pitchFamily="34" charset="0"/>
                      <a:cs typeface="Open Sans" panose="020B0606030504020204" pitchFamily="34" charset="0"/>
                    </a:rPr>
                  </a:br>
                  <a:r>
                    <a:rPr lang="en-GB" sz="1300">
                      <a:effectLst/>
                      <a:latin typeface="Open Sans"/>
                      <a:ea typeface="Open Sans"/>
                      <a:cs typeface="Open Sans"/>
                    </a:rPr>
                    <a:t> Opportunities for Career Development</a:t>
                  </a:r>
                  <a:r>
                    <a:rPr lang="en-GB" sz="1300">
                      <a:latin typeface="Open Sans"/>
                      <a:ea typeface="Open Sans"/>
                      <a:cs typeface="Open Sans"/>
                    </a:rPr>
                    <a:t> </a:t>
                  </a:r>
                  <a:endParaRPr lang="en-GB" sz="1300">
                    <a:effectLst/>
                    <a:latin typeface="Open Sans" panose="020B0606030504020204" pitchFamily="34" charset="0"/>
                    <a:ea typeface="Open Sans" panose="020B0606030504020204" pitchFamily="34" charset="0"/>
                    <a:cs typeface="Open Sans" panose="020B0606030504020204" pitchFamily="34" charset="0"/>
                  </a:endParaRPr>
                </a:p>
              </p:txBody>
            </p:sp>
            <p:sp>
              <p:nvSpPr>
                <p:cNvPr id="41" name="TextBox 4">
                  <a:extLst>
                    <a:ext uri="{FF2B5EF4-FFF2-40B4-BE49-F238E27FC236}">
                      <a16:creationId xmlns:a16="http://schemas.microsoft.com/office/drawing/2014/main" id="{5937EE89-856F-9746-0E47-67CB16C7D818}"/>
                    </a:ext>
                  </a:extLst>
                </p:cNvPr>
                <p:cNvSpPr txBox="1"/>
                <p:nvPr/>
              </p:nvSpPr>
              <p:spPr>
                <a:xfrm>
                  <a:off x="3590038" y="2728070"/>
                  <a:ext cx="2066109" cy="938014"/>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7000"/>
                    </a:lnSpc>
                    <a:spcAft>
                      <a:spcPts val="800"/>
                    </a:spcAft>
                  </a:pPr>
                  <a:r>
                    <a:rPr lang="en-GB" sz="1300" b="1">
                      <a:effectLst/>
                      <a:latin typeface="Open Sans"/>
                      <a:ea typeface="Open Sans"/>
                      <a:cs typeface="Open Sans"/>
                    </a:rPr>
                    <a:t>Offer:</a:t>
                  </a:r>
                  <a:br>
                    <a:rPr lang="en-GB" sz="1300" b="1">
                      <a:effectLst/>
                      <a:latin typeface="Open Sans" panose="020B0606030504020204" pitchFamily="34" charset="0"/>
                      <a:ea typeface="Open Sans" panose="020B0606030504020204" pitchFamily="34" charset="0"/>
                      <a:cs typeface="Open Sans" panose="020B0606030504020204" pitchFamily="34" charset="0"/>
                    </a:rPr>
                  </a:br>
                  <a:r>
                    <a:rPr lang="en-GB" sz="1300">
                      <a:effectLst/>
                      <a:latin typeface="Open Sans"/>
                      <a:ea typeface="Open Sans"/>
                      <a:cs typeface="Open Sans"/>
                    </a:rPr>
                    <a:t> Competitive Compensation and Benefits</a:t>
                  </a:r>
                </a:p>
              </p:txBody>
            </p:sp>
            <p:sp>
              <p:nvSpPr>
                <p:cNvPr id="42" name="TextBox 5">
                  <a:extLst>
                    <a:ext uri="{FF2B5EF4-FFF2-40B4-BE49-F238E27FC236}">
                      <a16:creationId xmlns:a16="http://schemas.microsoft.com/office/drawing/2014/main" id="{9A8BF080-FFA2-1551-B4AE-D6B7AC532622}"/>
                    </a:ext>
                  </a:extLst>
                </p:cNvPr>
                <p:cNvSpPr txBox="1"/>
                <p:nvPr/>
              </p:nvSpPr>
              <p:spPr>
                <a:xfrm>
                  <a:off x="5865313" y="2726883"/>
                  <a:ext cx="2036636" cy="938014"/>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7000"/>
                    </a:lnSpc>
                    <a:spcAft>
                      <a:spcPts val="800"/>
                    </a:spcAft>
                  </a:pPr>
                  <a:r>
                    <a:rPr lang="en-GB" sz="1300" b="1">
                      <a:latin typeface="Open Sans"/>
                      <a:ea typeface="Open Sans"/>
                      <a:cs typeface="Open Sans"/>
                    </a:rPr>
                    <a:t>I</a:t>
                  </a:r>
                  <a:r>
                    <a:rPr lang="en-GB" sz="1300" b="1">
                      <a:effectLst/>
                      <a:latin typeface="Open Sans"/>
                      <a:ea typeface="Open Sans"/>
                      <a:cs typeface="Open Sans"/>
                    </a:rPr>
                    <a:t>mprove</a:t>
                  </a:r>
                  <a:br>
                    <a:rPr lang="en-GB" sz="1300" b="1">
                      <a:effectLst/>
                      <a:latin typeface="Open Sans" panose="020B0606030504020204" pitchFamily="34" charset="0"/>
                      <a:ea typeface="Open Sans" panose="020B0606030504020204" pitchFamily="34" charset="0"/>
                      <a:cs typeface="Open Sans" panose="020B0606030504020204" pitchFamily="34" charset="0"/>
                    </a:rPr>
                  </a:br>
                  <a:r>
                    <a:rPr lang="en-GB" sz="1300">
                      <a:effectLst/>
                      <a:latin typeface="Open Sans"/>
                      <a:ea typeface="Open Sans"/>
                      <a:cs typeface="Open Sans"/>
                    </a:rPr>
                    <a:t>Communication between the Employee</a:t>
                  </a:r>
                  <a:br>
                    <a:rPr lang="en-GB" sz="1300">
                      <a:latin typeface="Open Sans" panose="020B0606030504020204" pitchFamily="34" charset="0"/>
                      <a:ea typeface="Open Sans" panose="020B0606030504020204" pitchFamily="34" charset="0"/>
                      <a:cs typeface="Open Sans" panose="020B0606030504020204" pitchFamily="34" charset="0"/>
                    </a:rPr>
                  </a:br>
                  <a:r>
                    <a:rPr lang="en-GB" sz="1300">
                      <a:latin typeface="Open Sans"/>
                      <a:ea typeface="Open Sans"/>
                      <a:cs typeface="Open Sans"/>
                    </a:rPr>
                    <a:t>and the Company</a:t>
                  </a:r>
                  <a:endParaRPr lang="en-GB" sz="1300">
                    <a:effectLst/>
                    <a:latin typeface="Open Sans"/>
                    <a:ea typeface="Open Sans"/>
                    <a:cs typeface="Open Sans"/>
                  </a:endParaRPr>
                </a:p>
              </p:txBody>
            </p:sp>
            <p:sp>
              <p:nvSpPr>
                <p:cNvPr id="43" name="TextBox 6">
                  <a:extLst>
                    <a:ext uri="{FF2B5EF4-FFF2-40B4-BE49-F238E27FC236}">
                      <a16:creationId xmlns:a16="http://schemas.microsoft.com/office/drawing/2014/main" id="{94250653-0D09-FA49-7D2F-54C244871A85}"/>
                    </a:ext>
                  </a:extLst>
                </p:cNvPr>
                <p:cNvSpPr txBox="1"/>
                <p:nvPr/>
              </p:nvSpPr>
              <p:spPr>
                <a:xfrm>
                  <a:off x="8166169" y="2725490"/>
                  <a:ext cx="1967363" cy="723981"/>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7000"/>
                    </a:lnSpc>
                    <a:spcAft>
                      <a:spcPts val="800"/>
                    </a:spcAft>
                  </a:pPr>
                  <a:r>
                    <a:rPr lang="en-GB" sz="1300" b="1">
                      <a:effectLst/>
                      <a:latin typeface="Open Sans"/>
                      <a:ea typeface="Open Sans"/>
                      <a:cs typeface="Open Sans"/>
                    </a:rPr>
                    <a:t>Engagement:</a:t>
                  </a:r>
                  <a:r>
                    <a:rPr lang="en-GB" sz="1300">
                      <a:effectLst/>
                      <a:latin typeface="Open Sans"/>
                      <a:ea typeface="Open Sans"/>
                      <a:cs typeface="Open Sans"/>
                    </a:rPr>
                    <a:t> </a:t>
                  </a:r>
                  <a:br>
                    <a:rPr lang="en-GB" sz="1300">
                      <a:effectLst/>
                      <a:latin typeface="Open Sans" panose="020B0606030504020204" pitchFamily="34" charset="0"/>
                      <a:ea typeface="Open Sans" panose="020B0606030504020204" pitchFamily="34" charset="0"/>
                      <a:cs typeface="Open Sans" panose="020B0606030504020204" pitchFamily="34" charset="0"/>
                    </a:rPr>
                  </a:br>
                  <a:r>
                    <a:rPr lang="en-GB" sz="1300">
                      <a:latin typeface="Open Sans"/>
                      <a:ea typeface="Open Sans"/>
                      <a:cs typeface="Open Sans"/>
                    </a:rPr>
                    <a:t>Building a</a:t>
                  </a:r>
                  <a:r>
                    <a:rPr lang="en-GB" sz="1300">
                      <a:effectLst/>
                      <a:latin typeface="Open Sans"/>
                      <a:ea typeface="Open Sans"/>
                      <a:cs typeface="Open Sans"/>
                    </a:rPr>
                    <a:t> Strong Company Culture</a:t>
                  </a:r>
                </a:p>
              </p:txBody>
            </p:sp>
          </p:grpSp>
          <p:pic>
            <p:nvPicPr>
              <p:cNvPr id="35" name="Picture 34" descr="Icon&#10;&#10;Description automatically generated">
                <a:extLst>
                  <a:ext uri="{FF2B5EF4-FFF2-40B4-BE49-F238E27FC236}">
                    <a16:creationId xmlns:a16="http://schemas.microsoft.com/office/drawing/2014/main" id="{AD8AB18A-0B29-6535-276D-979C0B1F09E5}"/>
                  </a:ext>
                </a:extLst>
              </p:cNvPr>
              <p:cNvPicPr>
                <a:picLocks noChangeAspect="1"/>
              </p:cNvPicPr>
              <p:nvPr/>
            </p:nvPicPr>
            <p:blipFill>
              <a:blip r:embed="rId4"/>
              <a:stretch>
                <a:fillRect/>
              </a:stretch>
            </p:blipFill>
            <p:spPr>
              <a:xfrm>
                <a:off x="2803027" y="2135094"/>
                <a:ext cx="549711" cy="481106"/>
              </a:xfrm>
              <a:prstGeom prst="rect">
                <a:avLst/>
              </a:prstGeom>
            </p:spPr>
          </p:pic>
          <p:pic>
            <p:nvPicPr>
              <p:cNvPr id="36" name="Picture 35" descr="Icon&#10;&#10;Description automatically generated">
                <a:extLst>
                  <a:ext uri="{FF2B5EF4-FFF2-40B4-BE49-F238E27FC236}">
                    <a16:creationId xmlns:a16="http://schemas.microsoft.com/office/drawing/2014/main" id="{4FB0128A-C77D-0EB9-5758-75187CF1596C}"/>
                  </a:ext>
                </a:extLst>
              </p:cNvPr>
              <p:cNvPicPr>
                <a:picLocks noChangeAspect="1"/>
              </p:cNvPicPr>
              <p:nvPr/>
            </p:nvPicPr>
            <p:blipFill>
              <a:blip r:embed="rId5"/>
              <a:stretch>
                <a:fillRect/>
              </a:stretch>
            </p:blipFill>
            <p:spPr>
              <a:xfrm>
                <a:off x="5183524" y="2057876"/>
                <a:ext cx="312794" cy="498565"/>
              </a:xfrm>
              <a:prstGeom prst="rect">
                <a:avLst/>
              </a:prstGeom>
            </p:spPr>
          </p:pic>
          <p:pic>
            <p:nvPicPr>
              <p:cNvPr id="37" name="Picture 36" descr="A picture containing clipart&#10;&#10;Description automatically generated">
                <a:extLst>
                  <a:ext uri="{FF2B5EF4-FFF2-40B4-BE49-F238E27FC236}">
                    <a16:creationId xmlns:a16="http://schemas.microsoft.com/office/drawing/2014/main" id="{D45425C7-C94E-4B3D-6453-6C7C07441C21}"/>
                  </a:ext>
                </a:extLst>
              </p:cNvPr>
              <p:cNvPicPr>
                <a:picLocks noChangeAspect="1"/>
              </p:cNvPicPr>
              <p:nvPr/>
            </p:nvPicPr>
            <p:blipFill>
              <a:blip r:embed="rId6"/>
              <a:stretch>
                <a:fillRect/>
              </a:stretch>
            </p:blipFill>
            <p:spPr>
              <a:xfrm>
                <a:off x="7328248" y="2134775"/>
                <a:ext cx="483444" cy="403382"/>
              </a:xfrm>
              <a:prstGeom prst="rect">
                <a:avLst/>
              </a:prstGeom>
            </p:spPr>
          </p:pic>
        </p:grpSp>
        <p:pic>
          <p:nvPicPr>
            <p:cNvPr id="38" name="Picture 37">
              <a:extLst>
                <a:ext uri="{FF2B5EF4-FFF2-40B4-BE49-F238E27FC236}">
                  <a16:creationId xmlns:a16="http://schemas.microsoft.com/office/drawing/2014/main" id="{8FFC5D26-93AB-DAD4-4D78-0466B8935CB9}"/>
                </a:ext>
              </a:extLst>
            </p:cNvPr>
            <p:cNvPicPr>
              <a:picLocks noChangeAspect="1"/>
            </p:cNvPicPr>
            <p:nvPr/>
          </p:nvPicPr>
          <p:blipFill>
            <a:blip r:embed="rId7"/>
            <a:stretch>
              <a:fillRect/>
            </a:stretch>
          </p:blipFill>
          <p:spPr>
            <a:xfrm>
              <a:off x="9593341" y="2099263"/>
              <a:ext cx="441393" cy="444178"/>
            </a:xfrm>
            <a:prstGeom prst="rect">
              <a:avLst/>
            </a:prstGeom>
          </p:spPr>
        </p:pic>
      </p:grpSp>
      <p:sp>
        <p:nvSpPr>
          <p:cNvPr id="3" name="TextBox 2">
            <a:extLst>
              <a:ext uri="{FF2B5EF4-FFF2-40B4-BE49-F238E27FC236}">
                <a16:creationId xmlns:a16="http://schemas.microsoft.com/office/drawing/2014/main" id="{508E9083-9989-7701-40E7-A728B2C8A398}"/>
              </a:ext>
            </a:extLst>
          </p:cNvPr>
          <p:cNvSpPr txBox="1"/>
          <p:nvPr/>
        </p:nvSpPr>
        <p:spPr>
          <a:xfrm>
            <a:off x="117746" y="1160349"/>
            <a:ext cx="5926718" cy="2325839"/>
          </a:xfrm>
          <a:prstGeom prst="rect">
            <a:avLst/>
          </a:prstGeom>
        </p:spPr>
        <p:txBody>
          <a:bodyPr vert="horz" lIns="91440" tIns="45720" rIns="91440" bIns="45720" rtlCol="0" anchor="t">
            <a:noAutofit/>
          </a:bodyPr>
          <a:lstStyle/>
          <a:p>
            <a:pPr>
              <a:lnSpc>
                <a:spcPct val="150000"/>
              </a:lnSpc>
            </a:pPr>
            <a:r>
              <a:rPr lang="en-US" sz="1300">
                <a:latin typeface="Open Sans"/>
                <a:ea typeface="+mn-lt"/>
                <a:cs typeface="+mn-lt"/>
              </a:rPr>
              <a:t>Every </a:t>
            </a:r>
            <a:r>
              <a:rPr lang="en-US" sz="1300" err="1">
                <a:latin typeface="Open Sans"/>
                <a:ea typeface="+mn-lt"/>
                <a:cs typeface="+mn-lt"/>
              </a:rPr>
              <a:t>organisation</a:t>
            </a:r>
            <a:r>
              <a:rPr lang="en-US" sz="1300">
                <a:latin typeface="Open Sans"/>
                <a:ea typeface="+mn-lt"/>
                <a:cs typeface="+mn-lt"/>
              </a:rPr>
              <a:t> is unique, and the best strategy will depend on a variety of factors, including the company culture, employee demographics, industry, and much more. Attracting and hiring the right candidates is the first important step in preventing retention issues, along with effective onboarding methods. </a:t>
            </a:r>
            <a:endParaRPr lang="en-US" sz="1300">
              <a:latin typeface="Open Sans"/>
              <a:ea typeface="Open Sans"/>
              <a:cs typeface="+mn-lt"/>
            </a:endParaRPr>
          </a:p>
          <a:p>
            <a:pPr>
              <a:lnSpc>
                <a:spcPct val="150000"/>
              </a:lnSpc>
            </a:pPr>
            <a:endParaRPr lang="en-US" sz="1300">
              <a:latin typeface="Open Sans"/>
              <a:ea typeface="+mn-lt"/>
              <a:cs typeface="+mn-lt"/>
            </a:endParaRPr>
          </a:p>
          <a:p>
            <a:pPr>
              <a:lnSpc>
                <a:spcPct val="150000"/>
              </a:lnSpc>
            </a:pPr>
            <a:r>
              <a:rPr lang="en-US" sz="1300" err="1">
                <a:latin typeface="Open Sans"/>
                <a:ea typeface="+mn-lt"/>
                <a:cs typeface="+mn-lt"/>
              </a:rPr>
              <a:t>Organisations</a:t>
            </a:r>
            <a:r>
              <a:rPr lang="en-US" sz="1300">
                <a:latin typeface="Open Sans"/>
                <a:ea typeface="+mn-lt"/>
                <a:cs typeface="+mn-lt"/>
              </a:rPr>
              <a:t> may boost productivity and staff retention by offering thorough training, clear and defined job requirements, and chances for involvement and progress. </a:t>
            </a:r>
            <a:endParaRPr lang="en-US" sz="1300">
              <a:latin typeface="Open Sans"/>
              <a:ea typeface="Open Sans"/>
              <a:cs typeface="Calibri"/>
            </a:endParaRPr>
          </a:p>
          <a:p>
            <a:pPr>
              <a:lnSpc>
                <a:spcPct val="150000"/>
              </a:lnSpc>
            </a:pPr>
            <a:endParaRPr lang="en-US" sz="1300">
              <a:latin typeface="Open Sans"/>
              <a:ea typeface="Open Sans"/>
              <a:cs typeface="Calibri"/>
            </a:endParaRPr>
          </a:p>
        </p:txBody>
      </p:sp>
      <p:sp>
        <p:nvSpPr>
          <p:cNvPr id="6" name="TextBox 1">
            <a:extLst>
              <a:ext uri="{FF2B5EF4-FFF2-40B4-BE49-F238E27FC236}">
                <a16:creationId xmlns:a16="http://schemas.microsoft.com/office/drawing/2014/main" id="{33AE06C2-F986-F4ED-EE3F-77925119C025}"/>
              </a:ext>
            </a:extLst>
          </p:cNvPr>
          <p:cNvSpPr txBox="1"/>
          <p:nvPr/>
        </p:nvSpPr>
        <p:spPr>
          <a:xfrm>
            <a:off x="118075" y="6582254"/>
            <a:ext cx="1391921" cy="246221"/>
          </a:xfrm>
          <a:prstGeom prst="rect">
            <a:avLst/>
          </a:prstGeom>
          <a:solidFill>
            <a:srgbClr val="FF912B"/>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Crystal Hall (2237516)</a:t>
            </a:r>
          </a:p>
        </p:txBody>
      </p:sp>
    </p:spTree>
    <p:extLst>
      <p:ext uri="{BB962C8B-B14F-4D97-AF65-F5344CB8AC3E}">
        <p14:creationId xmlns:p14="http://schemas.microsoft.com/office/powerpoint/2010/main" val="307287982"/>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hematic&#10;&#10;Description automatically generated">
            <a:extLst>
              <a:ext uri="{FF2B5EF4-FFF2-40B4-BE49-F238E27FC236}">
                <a16:creationId xmlns:a16="http://schemas.microsoft.com/office/drawing/2014/main" id="{9D89D0DE-A435-16AD-5959-91CDBC79BE6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795810"/>
            <a:ext cx="11412885" cy="8069307"/>
          </a:xfrm>
          <a:prstGeom prst="rect">
            <a:avLst/>
          </a:prstGeom>
        </p:spPr>
      </p:pic>
      <p:pic>
        <p:nvPicPr>
          <p:cNvPr id="17" name="Picture 7" descr="Businesspeople clapping">
            <a:extLst>
              <a:ext uri="{FF2B5EF4-FFF2-40B4-BE49-F238E27FC236}">
                <a16:creationId xmlns:a16="http://schemas.microsoft.com/office/drawing/2014/main" id="{E13FC2DA-336F-FB48-838B-031A3BD303EC}"/>
              </a:ext>
            </a:extLst>
          </p:cNvPr>
          <p:cNvPicPr>
            <a:picLocks noChangeAspect="1"/>
          </p:cNvPicPr>
          <p:nvPr/>
        </p:nvPicPr>
        <p:blipFill>
          <a:blip r:embed="rId3">
            <a:alphaModFix amt="5000"/>
          </a:blip>
          <a:stretch>
            <a:fillRect/>
          </a:stretch>
        </p:blipFill>
        <p:spPr>
          <a:xfrm>
            <a:off x="-2821" y="2734"/>
            <a:ext cx="12197642" cy="8150755"/>
          </a:xfrm>
          <a:prstGeom prst="rect">
            <a:avLst/>
          </a:prstGeom>
        </p:spPr>
      </p:pic>
      <p:cxnSp>
        <p:nvCxnSpPr>
          <p:cNvPr id="6" name="Straight Arrow Connector 5">
            <a:extLst>
              <a:ext uri="{FF2B5EF4-FFF2-40B4-BE49-F238E27FC236}">
                <a16:creationId xmlns:a16="http://schemas.microsoft.com/office/drawing/2014/main" id="{E9939C79-7E96-426B-AF63-2FD367AFC9F8}"/>
              </a:ext>
            </a:extLst>
          </p:cNvPr>
          <p:cNvCxnSpPr/>
          <p:nvPr/>
        </p:nvCxnSpPr>
        <p:spPr>
          <a:xfrm flipV="1">
            <a:off x="119450" y="869090"/>
            <a:ext cx="6958911" cy="12358"/>
          </a:xfrm>
          <a:prstGeom prst="straightConnector1">
            <a:avLst/>
          </a:prstGeom>
          <a:ln>
            <a:solidFill>
              <a:srgbClr val="B74919"/>
            </a:solidFill>
          </a:ln>
        </p:spPr>
        <p:style>
          <a:lnRef idx="2">
            <a:schemeClr val="accent5"/>
          </a:lnRef>
          <a:fillRef idx="0">
            <a:schemeClr val="accent5"/>
          </a:fillRef>
          <a:effectRef idx="1">
            <a:schemeClr val="accent5"/>
          </a:effectRef>
          <a:fontRef idx="minor">
            <a:schemeClr val="tx1"/>
          </a:fontRef>
        </p:style>
      </p:cxnSp>
      <p:pic>
        <p:nvPicPr>
          <p:cNvPr id="9" name="Picture 8" descr="Icon&#10;&#10;Description automatically generated">
            <a:extLst>
              <a:ext uri="{FF2B5EF4-FFF2-40B4-BE49-F238E27FC236}">
                <a16:creationId xmlns:a16="http://schemas.microsoft.com/office/drawing/2014/main" id="{356847C7-D68F-6315-33C1-C62A602FB2CB}"/>
              </a:ext>
            </a:extLst>
          </p:cNvPr>
          <p:cNvPicPr>
            <a:picLocks noChangeAspect="1"/>
          </p:cNvPicPr>
          <p:nvPr/>
        </p:nvPicPr>
        <p:blipFill>
          <a:blip r:embed="rId4"/>
          <a:stretch>
            <a:fillRect/>
          </a:stretch>
        </p:blipFill>
        <p:spPr>
          <a:xfrm>
            <a:off x="843225" y="2171256"/>
            <a:ext cx="375975" cy="384850"/>
          </a:xfrm>
          <a:prstGeom prst="rect">
            <a:avLst/>
          </a:prstGeom>
        </p:spPr>
      </p:pic>
      <p:pic>
        <p:nvPicPr>
          <p:cNvPr id="13" name="Picture 12" descr="Icon&#10;&#10;Description automatically generated">
            <a:extLst>
              <a:ext uri="{FF2B5EF4-FFF2-40B4-BE49-F238E27FC236}">
                <a16:creationId xmlns:a16="http://schemas.microsoft.com/office/drawing/2014/main" id="{278A79AD-AE9E-E85B-23EA-4E3E4201368E}"/>
              </a:ext>
            </a:extLst>
          </p:cNvPr>
          <p:cNvPicPr>
            <a:picLocks noChangeAspect="1"/>
          </p:cNvPicPr>
          <p:nvPr/>
        </p:nvPicPr>
        <p:blipFill>
          <a:blip r:embed="rId5"/>
          <a:stretch>
            <a:fillRect/>
          </a:stretch>
        </p:blipFill>
        <p:spPr>
          <a:xfrm>
            <a:off x="9512983" y="2565364"/>
            <a:ext cx="463639" cy="465278"/>
          </a:xfrm>
          <a:prstGeom prst="rect">
            <a:avLst/>
          </a:prstGeom>
        </p:spPr>
      </p:pic>
      <p:pic>
        <p:nvPicPr>
          <p:cNvPr id="15" name="Picture 14" descr="A picture containing icon&#10;&#10;Description automatically generated">
            <a:extLst>
              <a:ext uri="{FF2B5EF4-FFF2-40B4-BE49-F238E27FC236}">
                <a16:creationId xmlns:a16="http://schemas.microsoft.com/office/drawing/2014/main" id="{175F3752-3C8F-9A89-8B3F-87D9D3D7CC03}"/>
              </a:ext>
            </a:extLst>
          </p:cNvPr>
          <p:cNvPicPr>
            <a:picLocks noChangeAspect="1"/>
          </p:cNvPicPr>
          <p:nvPr/>
        </p:nvPicPr>
        <p:blipFill>
          <a:blip r:embed="rId6"/>
          <a:stretch>
            <a:fillRect/>
          </a:stretch>
        </p:blipFill>
        <p:spPr>
          <a:xfrm>
            <a:off x="8056324" y="1083829"/>
            <a:ext cx="379927" cy="336034"/>
          </a:xfrm>
          <a:prstGeom prst="rect">
            <a:avLst/>
          </a:prstGeom>
        </p:spPr>
      </p:pic>
      <p:pic>
        <p:nvPicPr>
          <p:cNvPr id="19" name="Picture 18" descr="A picture containing clipart&#10;&#10;Description automatically generated">
            <a:extLst>
              <a:ext uri="{FF2B5EF4-FFF2-40B4-BE49-F238E27FC236}">
                <a16:creationId xmlns:a16="http://schemas.microsoft.com/office/drawing/2014/main" id="{F687598C-1C78-A233-A686-CEBFD3A8BC6D}"/>
              </a:ext>
            </a:extLst>
          </p:cNvPr>
          <p:cNvPicPr>
            <a:picLocks noChangeAspect="1"/>
          </p:cNvPicPr>
          <p:nvPr/>
        </p:nvPicPr>
        <p:blipFill>
          <a:blip r:embed="rId7"/>
          <a:stretch>
            <a:fillRect/>
          </a:stretch>
        </p:blipFill>
        <p:spPr>
          <a:xfrm>
            <a:off x="1866192" y="4006903"/>
            <a:ext cx="415344" cy="352189"/>
          </a:xfrm>
          <a:prstGeom prst="rect">
            <a:avLst/>
          </a:prstGeom>
        </p:spPr>
      </p:pic>
      <p:pic>
        <p:nvPicPr>
          <p:cNvPr id="21" name="Picture 20" descr="A picture containing text, clipart&#10;&#10;Description automatically generated">
            <a:extLst>
              <a:ext uri="{FF2B5EF4-FFF2-40B4-BE49-F238E27FC236}">
                <a16:creationId xmlns:a16="http://schemas.microsoft.com/office/drawing/2014/main" id="{C7FE24E5-CB45-CD99-2F3D-A3B0EDCA277F}"/>
              </a:ext>
            </a:extLst>
          </p:cNvPr>
          <p:cNvPicPr>
            <a:picLocks noChangeAspect="1"/>
          </p:cNvPicPr>
          <p:nvPr/>
        </p:nvPicPr>
        <p:blipFill>
          <a:blip r:embed="rId8"/>
          <a:stretch>
            <a:fillRect/>
          </a:stretch>
        </p:blipFill>
        <p:spPr>
          <a:xfrm>
            <a:off x="10403648" y="4501498"/>
            <a:ext cx="347730" cy="371576"/>
          </a:xfrm>
          <a:prstGeom prst="rect">
            <a:avLst/>
          </a:prstGeom>
        </p:spPr>
      </p:pic>
      <p:pic>
        <p:nvPicPr>
          <p:cNvPr id="23" name="Picture 22" descr="A picture containing text&#10;&#10;Description automatically generated">
            <a:extLst>
              <a:ext uri="{FF2B5EF4-FFF2-40B4-BE49-F238E27FC236}">
                <a16:creationId xmlns:a16="http://schemas.microsoft.com/office/drawing/2014/main" id="{E3689CA5-1131-8F06-2DF3-C795F028B527}"/>
              </a:ext>
            </a:extLst>
          </p:cNvPr>
          <p:cNvPicPr>
            <a:picLocks noChangeAspect="1"/>
          </p:cNvPicPr>
          <p:nvPr/>
        </p:nvPicPr>
        <p:blipFill>
          <a:blip r:embed="rId9"/>
          <a:stretch>
            <a:fillRect/>
          </a:stretch>
        </p:blipFill>
        <p:spPr>
          <a:xfrm>
            <a:off x="3436274" y="5564343"/>
            <a:ext cx="450761" cy="368345"/>
          </a:xfrm>
          <a:prstGeom prst="rect">
            <a:avLst/>
          </a:prstGeom>
        </p:spPr>
      </p:pic>
      <p:pic>
        <p:nvPicPr>
          <p:cNvPr id="37" name="Picture 36">
            <a:extLst>
              <a:ext uri="{FF2B5EF4-FFF2-40B4-BE49-F238E27FC236}">
                <a16:creationId xmlns:a16="http://schemas.microsoft.com/office/drawing/2014/main" id="{7178F9E5-E92A-CDD5-1774-C29E13F55F23}"/>
              </a:ext>
            </a:extLst>
          </p:cNvPr>
          <p:cNvPicPr>
            <a:picLocks noChangeAspect="1"/>
          </p:cNvPicPr>
          <p:nvPr/>
        </p:nvPicPr>
        <p:blipFill>
          <a:blip r:embed="rId10"/>
          <a:stretch>
            <a:fillRect/>
          </a:stretch>
        </p:blipFill>
        <p:spPr>
          <a:xfrm>
            <a:off x="199505" y="4858955"/>
            <a:ext cx="2484258" cy="2493036"/>
          </a:xfrm>
          <a:prstGeom prst="rect">
            <a:avLst/>
          </a:prstGeom>
        </p:spPr>
      </p:pic>
      <p:sp>
        <p:nvSpPr>
          <p:cNvPr id="2" name="TextBox 1">
            <a:extLst>
              <a:ext uri="{FF2B5EF4-FFF2-40B4-BE49-F238E27FC236}">
                <a16:creationId xmlns:a16="http://schemas.microsoft.com/office/drawing/2014/main" id="{9D03A8D2-A98F-96E6-B07E-494CF7EB7772}"/>
              </a:ext>
            </a:extLst>
          </p:cNvPr>
          <p:cNvSpPr txBox="1"/>
          <p:nvPr/>
        </p:nvSpPr>
        <p:spPr>
          <a:xfrm>
            <a:off x="64431" y="5211053"/>
            <a:ext cx="2754405" cy="1133387"/>
          </a:xfrm>
          <a:prstGeom prst="rect">
            <a:avLst/>
          </a:prstGeom>
          <a:noFill/>
        </p:spPr>
        <p:txBody>
          <a:bodyPr wrap="square" rtlCol="0">
            <a:spAutoFit/>
          </a:bodyPr>
          <a:lstStyle/>
          <a:p>
            <a:pPr algn="ctr">
              <a:lnSpc>
                <a:spcPct val="107000"/>
              </a:lnSpc>
              <a:spcAft>
                <a:spcPts val="800"/>
              </a:spcAft>
            </a:pPr>
            <a:r>
              <a:rPr lang="en-GB" sz="1600" b="1">
                <a:solidFill>
                  <a:schemeClr val="bg1"/>
                </a:solidFill>
                <a:effectLst/>
                <a:latin typeface="Open Sans" panose="020B0606030504020204" pitchFamily="34" charset="0"/>
                <a:ea typeface="Open Sans" panose="020B0606030504020204" pitchFamily="34" charset="0"/>
                <a:cs typeface="Open Sans" panose="020B0606030504020204" pitchFamily="34" charset="0"/>
              </a:rPr>
              <a:t>6 steps </a:t>
            </a:r>
            <a:br>
              <a:rPr lang="en-GB" sz="1600" b="1">
                <a:solidFill>
                  <a:schemeClr val="bg1"/>
                </a:solidFill>
                <a:effectLst/>
                <a:latin typeface="Open Sans" panose="020B0606030504020204" pitchFamily="34" charset="0"/>
                <a:ea typeface="Open Sans" panose="020B0606030504020204" pitchFamily="34" charset="0"/>
                <a:cs typeface="Open Sans" panose="020B0606030504020204" pitchFamily="34" charset="0"/>
              </a:rPr>
            </a:br>
            <a:r>
              <a:rPr lang="en-GB" sz="1600" b="1">
                <a:solidFill>
                  <a:schemeClr val="bg1"/>
                </a:solidFill>
                <a:effectLst/>
                <a:latin typeface="Open Sans" panose="020B0606030504020204" pitchFamily="34" charset="0"/>
                <a:ea typeface="Open Sans" panose="020B0606030504020204" pitchFamily="34" charset="0"/>
                <a:cs typeface="Open Sans" panose="020B0606030504020204" pitchFamily="34" charset="0"/>
              </a:rPr>
              <a:t>to build your </a:t>
            </a:r>
            <a:br>
              <a:rPr lang="en-GB" sz="1600" b="1">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1600" b="1">
                <a:solidFill>
                  <a:schemeClr val="bg1"/>
                </a:solidFill>
                <a:effectLst/>
                <a:latin typeface="Open Sans" panose="020B0606030504020204" pitchFamily="34" charset="0"/>
                <a:ea typeface="Open Sans" panose="020B0606030504020204" pitchFamily="34" charset="0"/>
                <a:cs typeface="Open Sans" panose="020B0606030504020204" pitchFamily="34" charset="0"/>
              </a:rPr>
              <a:t>employee progression plan as a HR Manager </a:t>
            </a:r>
          </a:p>
        </p:txBody>
      </p:sp>
      <p:sp>
        <p:nvSpPr>
          <p:cNvPr id="18" name="TextBox 17">
            <a:extLst>
              <a:ext uri="{FF2B5EF4-FFF2-40B4-BE49-F238E27FC236}">
                <a16:creationId xmlns:a16="http://schemas.microsoft.com/office/drawing/2014/main" id="{DB2427DA-05A6-3983-D8B0-D69D07B30800}"/>
              </a:ext>
            </a:extLst>
          </p:cNvPr>
          <p:cNvSpPr txBox="1"/>
          <p:nvPr/>
        </p:nvSpPr>
        <p:spPr>
          <a:xfrm>
            <a:off x="468591" y="2608939"/>
            <a:ext cx="2885005" cy="1170320"/>
          </a:xfrm>
          <a:prstGeom prst="rect">
            <a:avLst/>
          </a:prstGeom>
          <a:noFill/>
        </p:spPr>
        <p:txBody>
          <a:bodyPr wrap="square" lIns="91440" tIns="45720" rIns="91440" bIns="45720" anchor="t">
            <a:spAutoFit/>
          </a:bodyPr>
          <a:lstStyle/>
          <a:p>
            <a:pPr>
              <a:lnSpc>
                <a:spcPct val="107000"/>
              </a:lnSpc>
            </a:pPr>
            <a:r>
              <a:rPr lang="en-GB" sz="1100">
                <a:effectLst/>
                <a:latin typeface="Open Sans"/>
                <a:ea typeface="Open Sans"/>
                <a:cs typeface="Open Sans"/>
              </a:rPr>
              <a:t>Identify Career Goals: having 1-2-1 meetings, discuss long-term career aspirations, identify their skills, knowledge, and experience – </a:t>
            </a:r>
            <a:r>
              <a:rPr lang="en-GB" sz="1100" i="1">
                <a:solidFill>
                  <a:schemeClr val="bg1">
                    <a:lumMod val="65000"/>
                  </a:schemeClr>
                </a:solidFill>
                <a:latin typeface="Open Sans"/>
                <a:ea typeface="Open Sans"/>
                <a:cs typeface="Open Sans"/>
              </a:rPr>
              <a:t>Help employee</a:t>
            </a:r>
            <a:r>
              <a:rPr lang="en-GB" sz="1100" i="1">
                <a:solidFill>
                  <a:schemeClr val="bg1">
                    <a:lumMod val="65000"/>
                  </a:schemeClr>
                </a:solidFill>
                <a:effectLst/>
                <a:latin typeface="Open Sans"/>
                <a:ea typeface="Open Sans"/>
                <a:cs typeface="Open Sans"/>
              </a:rPr>
              <a:t> empowerment and allows you to keep </a:t>
            </a:r>
            <a:r>
              <a:rPr lang="en-GB" sz="1100" i="1" spc="-5">
                <a:solidFill>
                  <a:schemeClr val="bg1">
                    <a:lumMod val="65000"/>
                  </a:schemeClr>
                </a:solidFill>
                <a:latin typeface="Open Sans"/>
                <a:ea typeface="Open Sans"/>
                <a:cs typeface="Open Sans"/>
              </a:rPr>
              <a:t>keeping</a:t>
            </a:r>
            <a:r>
              <a:rPr lang="en-GB" sz="1100" i="1" spc="-40">
                <a:solidFill>
                  <a:schemeClr val="bg1">
                    <a:lumMod val="65000"/>
                  </a:schemeClr>
                </a:solidFill>
                <a:latin typeface="Open Sans"/>
                <a:ea typeface="Open Sans"/>
                <a:cs typeface="Open Sans"/>
              </a:rPr>
              <a:t> </a:t>
            </a:r>
            <a:r>
              <a:rPr lang="en-GB" sz="1100" i="1" spc="-5">
                <a:solidFill>
                  <a:schemeClr val="bg1">
                    <a:lumMod val="65000"/>
                  </a:schemeClr>
                </a:solidFill>
                <a:latin typeface="Open Sans"/>
                <a:ea typeface="Open Sans"/>
                <a:cs typeface="Open Sans"/>
              </a:rPr>
              <a:t>desirable</a:t>
            </a:r>
            <a:r>
              <a:rPr lang="en-GB" sz="1100" i="1" spc="-30">
                <a:solidFill>
                  <a:schemeClr val="bg1">
                    <a:lumMod val="65000"/>
                  </a:schemeClr>
                </a:solidFill>
                <a:latin typeface="Open Sans"/>
                <a:ea typeface="Open Sans"/>
                <a:cs typeface="Open Sans"/>
              </a:rPr>
              <a:t> </a:t>
            </a:r>
            <a:r>
              <a:rPr lang="en-GB" sz="1100" i="1" spc="-5">
                <a:solidFill>
                  <a:schemeClr val="bg1">
                    <a:lumMod val="65000"/>
                  </a:schemeClr>
                </a:solidFill>
                <a:latin typeface="Open Sans"/>
                <a:ea typeface="Open Sans"/>
                <a:cs typeface="Open Sans"/>
              </a:rPr>
              <a:t>employees</a:t>
            </a:r>
            <a:endParaRPr lang="en-GB" sz="1100" i="1">
              <a:solidFill>
                <a:schemeClr val="bg1">
                  <a:lumMod val="65000"/>
                </a:schemeClr>
              </a:solidFill>
              <a:effectLst/>
              <a:latin typeface="Open Sans"/>
              <a:ea typeface="Open Sans"/>
              <a:cs typeface="Open Sans"/>
            </a:endParaRPr>
          </a:p>
        </p:txBody>
      </p:sp>
      <p:sp>
        <p:nvSpPr>
          <p:cNvPr id="29" name="TextBox 28">
            <a:extLst>
              <a:ext uri="{FF2B5EF4-FFF2-40B4-BE49-F238E27FC236}">
                <a16:creationId xmlns:a16="http://schemas.microsoft.com/office/drawing/2014/main" id="{97B5C6BB-356F-C092-74A6-CD6EEDAE1184}"/>
              </a:ext>
            </a:extLst>
          </p:cNvPr>
          <p:cNvSpPr txBox="1"/>
          <p:nvPr/>
        </p:nvSpPr>
        <p:spPr>
          <a:xfrm>
            <a:off x="6660869" y="1456775"/>
            <a:ext cx="2566257" cy="808042"/>
          </a:xfrm>
          <a:prstGeom prst="rect">
            <a:avLst/>
          </a:prstGeom>
          <a:noFill/>
        </p:spPr>
        <p:txBody>
          <a:bodyPr wrap="square" lIns="91440" tIns="45720" rIns="91440" bIns="45720" anchor="t">
            <a:spAutoFit/>
          </a:bodyPr>
          <a:lstStyle/>
          <a:p>
            <a:pPr>
              <a:lnSpc>
                <a:spcPct val="107000"/>
              </a:lnSpc>
            </a:pPr>
            <a:r>
              <a:rPr lang="en-GB" sz="1100">
                <a:effectLst/>
                <a:latin typeface="Open Sans"/>
                <a:ea typeface="Open Sans"/>
                <a:cs typeface="Open Sans"/>
              </a:rPr>
              <a:t>and Conduct a Skills Assessment to help find the gaps in the employee's skill set -</a:t>
            </a:r>
            <a:r>
              <a:rPr lang="en-GB" sz="1100">
                <a:latin typeface="Open Sans"/>
                <a:ea typeface="Open Sans"/>
                <a:cs typeface="Open Sans"/>
              </a:rPr>
              <a:t> </a:t>
            </a:r>
            <a:r>
              <a:rPr lang="en-GB" sz="1100" b="1" spc="-25">
                <a:solidFill>
                  <a:srgbClr val="27120D"/>
                </a:solidFill>
                <a:latin typeface="Open Sans"/>
                <a:ea typeface="Open Sans"/>
                <a:cs typeface="Open Sans"/>
              </a:rPr>
              <a:t> </a:t>
            </a:r>
            <a:r>
              <a:rPr lang="en-GB" sz="1100" i="1">
                <a:solidFill>
                  <a:schemeClr val="bg1">
                    <a:lumMod val="65000"/>
                  </a:schemeClr>
                </a:solidFill>
                <a:latin typeface="Open Sans"/>
                <a:ea typeface="Open Sans"/>
                <a:cs typeface="Open Sans"/>
              </a:rPr>
              <a:t>Employee</a:t>
            </a:r>
            <a:r>
              <a:rPr lang="en-GB" sz="1100" i="1" spc="10">
                <a:solidFill>
                  <a:schemeClr val="bg1">
                    <a:lumMod val="65000"/>
                  </a:schemeClr>
                </a:solidFill>
                <a:latin typeface="Open Sans"/>
                <a:ea typeface="Open Sans"/>
                <a:cs typeface="Open Sans"/>
              </a:rPr>
              <a:t> </a:t>
            </a:r>
            <a:r>
              <a:rPr lang="en-GB" sz="1100" i="1">
                <a:solidFill>
                  <a:schemeClr val="bg1">
                    <a:lumMod val="65000"/>
                  </a:schemeClr>
                </a:solidFill>
                <a:latin typeface="Open Sans"/>
                <a:ea typeface="Open Sans"/>
                <a:cs typeface="Open Sans"/>
              </a:rPr>
              <a:t>being</a:t>
            </a:r>
            <a:r>
              <a:rPr lang="en-GB" sz="1100" i="1" spc="-5">
                <a:solidFill>
                  <a:schemeClr val="bg1">
                    <a:lumMod val="65000"/>
                  </a:schemeClr>
                </a:solidFill>
                <a:latin typeface="Open Sans"/>
                <a:ea typeface="Open Sans"/>
                <a:cs typeface="Open Sans"/>
              </a:rPr>
              <a:t> </a:t>
            </a:r>
            <a:r>
              <a:rPr lang="en-GB" sz="1100" i="1">
                <a:solidFill>
                  <a:schemeClr val="bg1">
                    <a:lumMod val="65000"/>
                  </a:schemeClr>
                </a:solidFill>
                <a:latin typeface="Open Sans"/>
                <a:ea typeface="Open Sans"/>
                <a:cs typeface="Open Sans"/>
              </a:rPr>
              <a:t>the </a:t>
            </a:r>
            <a:r>
              <a:rPr lang="en-GB" sz="1100" i="1" spc="-5">
                <a:solidFill>
                  <a:schemeClr val="bg1">
                    <a:lumMod val="65000"/>
                  </a:schemeClr>
                </a:solidFill>
                <a:latin typeface="Open Sans"/>
                <a:ea typeface="Open Sans"/>
                <a:cs typeface="Open Sans"/>
              </a:rPr>
              <a:t>most</a:t>
            </a:r>
            <a:r>
              <a:rPr lang="en-GB" sz="1100" i="1">
                <a:solidFill>
                  <a:schemeClr val="bg1">
                    <a:lumMod val="65000"/>
                  </a:schemeClr>
                </a:solidFill>
                <a:latin typeface="Open Sans"/>
                <a:ea typeface="Open Sans"/>
                <a:cs typeface="Open Sans"/>
              </a:rPr>
              <a:t> valuable </a:t>
            </a:r>
            <a:r>
              <a:rPr lang="en-GB" sz="1100" i="1" spc="-5">
                <a:solidFill>
                  <a:schemeClr val="bg1">
                    <a:lumMod val="65000"/>
                  </a:schemeClr>
                </a:solidFill>
                <a:latin typeface="Open Sans"/>
                <a:ea typeface="Open Sans"/>
                <a:cs typeface="Open Sans"/>
              </a:rPr>
              <a:t>asset.</a:t>
            </a:r>
            <a:endParaRPr lang="en-GB" sz="1100">
              <a:solidFill>
                <a:schemeClr val="bg1">
                  <a:lumMod val="65000"/>
                </a:schemeClr>
              </a:solidFill>
              <a:effectLst/>
              <a:latin typeface="Open Sans"/>
              <a:ea typeface="Open Sans"/>
              <a:cs typeface="Open Sans"/>
            </a:endParaRPr>
          </a:p>
        </p:txBody>
      </p:sp>
      <p:sp>
        <p:nvSpPr>
          <p:cNvPr id="30" name="TextBox 29">
            <a:extLst>
              <a:ext uri="{FF2B5EF4-FFF2-40B4-BE49-F238E27FC236}">
                <a16:creationId xmlns:a16="http://schemas.microsoft.com/office/drawing/2014/main" id="{3BE4B956-3B57-6DF7-BC13-3DEE097DEA92}"/>
              </a:ext>
            </a:extLst>
          </p:cNvPr>
          <p:cNvSpPr txBox="1"/>
          <p:nvPr/>
        </p:nvSpPr>
        <p:spPr>
          <a:xfrm>
            <a:off x="2380252" y="4309297"/>
            <a:ext cx="2372673" cy="742896"/>
          </a:xfrm>
          <a:prstGeom prst="rect">
            <a:avLst/>
          </a:prstGeom>
          <a:noFill/>
        </p:spPr>
        <p:txBody>
          <a:bodyPr wrap="square" lIns="91440" tIns="45720" rIns="91440" bIns="45720" anchor="t">
            <a:spAutoFit/>
          </a:bodyPr>
          <a:lstStyle/>
          <a:p>
            <a:pPr>
              <a:lnSpc>
                <a:spcPct val="107000"/>
              </a:lnSpc>
            </a:pPr>
            <a:r>
              <a:rPr lang="en-GB" sz="1000">
                <a:effectLst/>
                <a:latin typeface="Open Sans"/>
                <a:ea typeface="Open Sans"/>
                <a:cs typeface="Open Sans"/>
              </a:rPr>
              <a:t>whether the resources are available to help the employee climb</a:t>
            </a:r>
            <a:r>
              <a:rPr lang="en-GB" sz="1000">
                <a:latin typeface="Open Sans"/>
                <a:ea typeface="Open Sans"/>
                <a:cs typeface="Open Sans"/>
              </a:rPr>
              <a:t> </a:t>
            </a:r>
            <a:r>
              <a:rPr lang="en-GB" sz="1000">
                <a:effectLst/>
                <a:latin typeface="Open Sans"/>
                <a:ea typeface="Open Sans"/>
                <a:cs typeface="Open Sans"/>
              </a:rPr>
              <a:t> progress path</a:t>
            </a:r>
            <a:r>
              <a:rPr lang="en-GB" sz="1000">
                <a:latin typeface="Open Sans"/>
                <a:ea typeface="Open Sans"/>
                <a:cs typeface="Open Sans"/>
              </a:rPr>
              <a:t> </a:t>
            </a:r>
            <a:r>
              <a:rPr lang="en-GB" sz="1000">
                <a:effectLst/>
                <a:latin typeface="Open Sans"/>
                <a:ea typeface="Open Sans"/>
                <a:cs typeface="Open Sans"/>
              </a:rPr>
              <a:t> -</a:t>
            </a:r>
            <a:r>
              <a:rPr lang="en-GB" sz="1000">
                <a:solidFill>
                  <a:schemeClr val="bg1">
                    <a:lumMod val="65000"/>
                  </a:schemeClr>
                </a:solidFill>
                <a:effectLst/>
                <a:latin typeface="Open Sans"/>
                <a:ea typeface="Open Sans"/>
                <a:cs typeface="Open Sans"/>
              </a:rPr>
              <a:t> </a:t>
            </a:r>
            <a:r>
              <a:rPr lang="en-GB" sz="1000" i="1">
                <a:solidFill>
                  <a:schemeClr val="bg1">
                    <a:lumMod val="65000"/>
                  </a:schemeClr>
                </a:solidFill>
                <a:effectLst/>
                <a:latin typeface="Open Sans"/>
                <a:ea typeface="Open Sans"/>
                <a:cs typeface="Open Sans"/>
              </a:rPr>
              <a:t>Attrition -loss of personnel</a:t>
            </a:r>
          </a:p>
        </p:txBody>
      </p:sp>
      <p:sp>
        <p:nvSpPr>
          <p:cNvPr id="31" name="TextBox 30">
            <a:extLst>
              <a:ext uri="{FF2B5EF4-FFF2-40B4-BE49-F238E27FC236}">
                <a16:creationId xmlns:a16="http://schemas.microsoft.com/office/drawing/2014/main" id="{29EF5B5C-A166-1AC7-A3F6-A79CE254D089}"/>
              </a:ext>
            </a:extLst>
          </p:cNvPr>
          <p:cNvSpPr txBox="1"/>
          <p:nvPr/>
        </p:nvSpPr>
        <p:spPr>
          <a:xfrm>
            <a:off x="8229855" y="2975222"/>
            <a:ext cx="2954727" cy="808042"/>
          </a:xfrm>
          <a:prstGeom prst="rect">
            <a:avLst/>
          </a:prstGeom>
          <a:noFill/>
        </p:spPr>
        <p:txBody>
          <a:bodyPr wrap="square" lIns="91440" tIns="45720" rIns="91440" bIns="45720" anchor="t">
            <a:spAutoFit/>
          </a:bodyPr>
          <a:lstStyle/>
          <a:p>
            <a:pPr lvl="0">
              <a:lnSpc>
                <a:spcPct val="107000"/>
              </a:lnSpc>
            </a:pPr>
            <a:r>
              <a:rPr lang="en-GB" sz="1100">
                <a:effectLst/>
                <a:latin typeface="Open Sans"/>
                <a:ea typeface="Open Sans"/>
                <a:cs typeface="Open Sans"/>
              </a:rPr>
              <a:t>and Develop a Training and Development Plan Based on the skills assessment and considerations - </a:t>
            </a:r>
            <a:r>
              <a:rPr lang="en-GB" sz="1100" i="1">
                <a:solidFill>
                  <a:schemeClr val="bg1">
                    <a:lumMod val="65000"/>
                  </a:schemeClr>
                </a:solidFill>
                <a:latin typeface="Open Sans"/>
                <a:ea typeface="Open Sans"/>
                <a:cs typeface="Open Sans"/>
              </a:rPr>
              <a:t>Learning</a:t>
            </a:r>
            <a:r>
              <a:rPr lang="en-GB" sz="1100" i="1" spc="-40">
                <a:solidFill>
                  <a:schemeClr val="bg1">
                    <a:lumMod val="65000"/>
                  </a:schemeClr>
                </a:solidFill>
                <a:latin typeface="Open Sans"/>
                <a:ea typeface="Open Sans"/>
                <a:cs typeface="Open Sans"/>
              </a:rPr>
              <a:t> </a:t>
            </a:r>
            <a:r>
              <a:rPr lang="en-GB" sz="1100" i="1" spc="-5">
                <a:solidFill>
                  <a:schemeClr val="bg1">
                    <a:lumMod val="65000"/>
                  </a:schemeClr>
                </a:solidFill>
                <a:latin typeface="Open Sans"/>
                <a:ea typeface="Open Sans"/>
                <a:cs typeface="Open Sans"/>
              </a:rPr>
              <a:t>new </a:t>
            </a:r>
            <a:r>
              <a:rPr lang="en-GB" sz="1100" i="1">
                <a:solidFill>
                  <a:schemeClr val="bg1">
                    <a:lumMod val="65000"/>
                  </a:schemeClr>
                </a:solidFill>
                <a:latin typeface="Open Sans"/>
                <a:ea typeface="Open Sans"/>
                <a:cs typeface="Open Sans"/>
              </a:rPr>
              <a:t>skills</a:t>
            </a:r>
            <a:r>
              <a:rPr lang="en-GB" sz="1100" i="1" spc="-25">
                <a:solidFill>
                  <a:schemeClr val="bg1">
                    <a:lumMod val="65000"/>
                  </a:schemeClr>
                </a:solidFill>
                <a:latin typeface="Open Sans"/>
                <a:ea typeface="Open Sans"/>
                <a:cs typeface="Open Sans"/>
              </a:rPr>
              <a:t> </a:t>
            </a:r>
            <a:r>
              <a:rPr lang="en-GB" sz="1100" i="1">
                <a:solidFill>
                  <a:schemeClr val="bg1">
                    <a:lumMod val="65000"/>
                  </a:schemeClr>
                </a:solidFill>
                <a:latin typeface="Open Sans"/>
                <a:ea typeface="Open Sans"/>
                <a:cs typeface="Open Sans"/>
              </a:rPr>
              <a:t>and</a:t>
            </a:r>
            <a:r>
              <a:rPr lang="en-GB" sz="1100" i="1" spc="-5">
                <a:solidFill>
                  <a:schemeClr val="bg1">
                    <a:lumMod val="65000"/>
                  </a:schemeClr>
                </a:solidFill>
                <a:latin typeface="Open Sans"/>
                <a:ea typeface="Open Sans"/>
                <a:cs typeface="Open Sans"/>
              </a:rPr>
              <a:t> </a:t>
            </a:r>
            <a:r>
              <a:rPr lang="en-GB" sz="1100" i="1">
                <a:solidFill>
                  <a:schemeClr val="bg1">
                    <a:lumMod val="65000"/>
                  </a:schemeClr>
                </a:solidFill>
                <a:latin typeface="Open Sans"/>
                <a:ea typeface="Open Sans"/>
                <a:cs typeface="Open Sans"/>
              </a:rPr>
              <a:t>advancing</a:t>
            </a:r>
            <a:r>
              <a:rPr lang="en-GB" sz="1100" i="1" spc="-40">
                <a:solidFill>
                  <a:schemeClr val="bg1">
                    <a:lumMod val="65000"/>
                  </a:schemeClr>
                </a:solidFill>
                <a:latin typeface="Open Sans"/>
                <a:ea typeface="Open Sans"/>
                <a:cs typeface="Open Sans"/>
              </a:rPr>
              <a:t> </a:t>
            </a:r>
            <a:r>
              <a:rPr lang="en-GB" sz="1100" i="1">
                <a:solidFill>
                  <a:schemeClr val="bg1">
                    <a:lumMod val="65000"/>
                  </a:schemeClr>
                </a:solidFill>
                <a:latin typeface="Open Sans"/>
                <a:ea typeface="Open Sans"/>
                <a:cs typeface="Open Sans"/>
              </a:rPr>
              <a:t>their</a:t>
            </a:r>
            <a:r>
              <a:rPr lang="en-GB" sz="1100" i="1" spc="-25">
                <a:solidFill>
                  <a:schemeClr val="bg1">
                    <a:lumMod val="65000"/>
                  </a:schemeClr>
                </a:solidFill>
                <a:latin typeface="Open Sans"/>
                <a:ea typeface="Open Sans"/>
                <a:cs typeface="Open Sans"/>
              </a:rPr>
              <a:t> career</a:t>
            </a:r>
            <a:endParaRPr lang="en-GB" sz="1100" i="1">
              <a:solidFill>
                <a:schemeClr val="bg1">
                  <a:lumMod val="65000"/>
                </a:schemeClr>
              </a:solidFill>
              <a:effectLst/>
              <a:latin typeface="Open Sans"/>
              <a:ea typeface="Open Sans"/>
              <a:cs typeface="Open Sans"/>
            </a:endParaRPr>
          </a:p>
        </p:txBody>
      </p:sp>
      <p:sp>
        <p:nvSpPr>
          <p:cNvPr id="32" name="TextBox 31">
            <a:extLst>
              <a:ext uri="{FF2B5EF4-FFF2-40B4-BE49-F238E27FC236}">
                <a16:creationId xmlns:a16="http://schemas.microsoft.com/office/drawing/2014/main" id="{EEF2F4CC-B3A3-0F7E-3DB7-64A19985187F}"/>
              </a:ext>
            </a:extLst>
          </p:cNvPr>
          <p:cNvSpPr txBox="1"/>
          <p:nvPr/>
        </p:nvSpPr>
        <p:spPr>
          <a:xfrm>
            <a:off x="3742298" y="5931288"/>
            <a:ext cx="2353702" cy="626903"/>
          </a:xfrm>
          <a:prstGeom prst="rect">
            <a:avLst/>
          </a:prstGeom>
          <a:noFill/>
        </p:spPr>
        <p:txBody>
          <a:bodyPr wrap="square" lIns="91440" tIns="45720" rIns="91440" bIns="45720" anchor="t">
            <a:spAutoFit/>
          </a:bodyPr>
          <a:lstStyle/>
          <a:p>
            <a:pPr lvl="0">
              <a:lnSpc>
                <a:spcPct val="107000"/>
              </a:lnSpc>
            </a:pPr>
            <a:r>
              <a:rPr lang="en-GB" sz="1100">
                <a:effectLst/>
                <a:latin typeface="Open Sans"/>
                <a:ea typeface="Open Sans"/>
                <a:cs typeface="Open Sans"/>
              </a:rPr>
              <a:t>Set Performance Expectations - </a:t>
            </a:r>
            <a:r>
              <a:rPr lang="en-GB" sz="1100" i="1">
                <a:solidFill>
                  <a:schemeClr val="bg1">
                    <a:lumMod val="65000"/>
                  </a:schemeClr>
                </a:solidFill>
                <a:effectLst/>
                <a:latin typeface="Open Sans"/>
                <a:ea typeface="Open Sans"/>
                <a:cs typeface="Open Sans"/>
              </a:rPr>
              <a:t>Career Planning bottom-up view of right people in right place</a:t>
            </a:r>
            <a:endParaRPr lang="en-GB" sz="1100">
              <a:solidFill>
                <a:schemeClr val="bg1">
                  <a:lumMod val="65000"/>
                </a:schemeClr>
              </a:solidFill>
              <a:effectLst/>
              <a:latin typeface="Open Sans"/>
              <a:ea typeface="Open Sans"/>
              <a:cs typeface="Open Sans"/>
            </a:endParaRPr>
          </a:p>
        </p:txBody>
      </p:sp>
      <p:sp>
        <p:nvSpPr>
          <p:cNvPr id="33" name="TextBox 32">
            <a:extLst>
              <a:ext uri="{FF2B5EF4-FFF2-40B4-BE49-F238E27FC236}">
                <a16:creationId xmlns:a16="http://schemas.microsoft.com/office/drawing/2014/main" id="{26901208-DBFA-B0FE-7020-911655C04112}"/>
              </a:ext>
            </a:extLst>
          </p:cNvPr>
          <p:cNvSpPr txBox="1"/>
          <p:nvPr/>
        </p:nvSpPr>
        <p:spPr>
          <a:xfrm>
            <a:off x="8685987" y="4865116"/>
            <a:ext cx="3098526" cy="989182"/>
          </a:xfrm>
          <a:prstGeom prst="rect">
            <a:avLst/>
          </a:prstGeom>
          <a:noFill/>
        </p:spPr>
        <p:txBody>
          <a:bodyPr wrap="square" lIns="91440" tIns="45720" rIns="91440" bIns="45720" anchor="t">
            <a:spAutoFit/>
          </a:bodyPr>
          <a:lstStyle/>
          <a:p>
            <a:pPr lvl="0">
              <a:lnSpc>
                <a:spcPct val="107000"/>
              </a:lnSpc>
              <a:spcAft>
                <a:spcPts val="800"/>
              </a:spcAft>
            </a:pPr>
            <a:r>
              <a:rPr lang="en-GB" sz="1100">
                <a:effectLst/>
                <a:latin typeface="Open Sans"/>
                <a:ea typeface="Open Sans"/>
                <a:cs typeface="Open Sans"/>
              </a:rPr>
              <a:t>Provide Feedback and Support, the managers can iron out the details make revisions and approve the plan. -</a:t>
            </a:r>
            <a:r>
              <a:rPr lang="en-GB" sz="1100" i="1">
                <a:solidFill>
                  <a:schemeClr val="accent1"/>
                </a:solidFill>
                <a:effectLst/>
                <a:latin typeface="Open Sans"/>
                <a:ea typeface="Open Sans"/>
                <a:cs typeface="Open Sans"/>
              </a:rPr>
              <a:t> </a:t>
            </a:r>
            <a:r>
              <a:rPr lang="en-GB" sz="1100" i="1">
                <a:solidFill>
                  <a:schemeClr val="bg1">
                    <a:lumMod val="65000"/>
                  </a:schemeClr>
                </a:solidFill>
                <a:effectLst/>
                <a:latin typeface="Open Sans"/>
                <a:ea typeface="Open Sans"/>
                <a:cs typeface="Open Sans"/>
              </a:rPr>
              <a:t>Succession Planning -top-down view of right people in right place</a:t>
            </a:r>
          </a:p>
        </p:txBody>
      </p:sp>
      <p:sp>
        <p:nvSpPr>
          <p:cNvPr id="8" name="TextBox 7">
            <a:extLst>
              <a:ext uri="{FF2B5EF4-FFF2-40B4-BE49-F238E27FC236}">
                <a16:creationId xmlns:a16="http://schemas.microsoft.com/office/drawing/2014/main" id="{00657D42-77CC-EB5E-B6B7-3BEAAE876E27}"/>
              </a:ext>
            </a:extLst>
          </p:cNvPr>
          <p:cNvSpPr txBox="1"/>
          <p:nvPr/>
        </p:nvSpPr>
        <p:spPr>
          <a:xfrm>
            <a:off x="2262613" y="329426"/>
            <a:ext cx="9150273" cy="374270"/>
          </a:xfrm>
          <a:prstGeom prst="rect">
            <a:avLst/>
          </a:prstGeom>
          <a:noFill/>
        </p:spPr>
        <p:txBody>
          <a:bodyPr wrap="square" lIns="91440" tIns="45720" rIns="91440" bIns="45720" anchor="t">
            <a:spAutoFit/>
          </a:bodyPr>
          <a:lstStyle/>
          <a:p>
            <a:pPr>
              <a:lnSpc>
                <a:spcPct val="107000"/>
              </a:lnSpc>
              <a:spcAft>
                <a:spcPts val="800"/>
              </a:spcAft>
            </a:pPr>
            <a:r>
              <a:rPr lang="en-GB">
                <a:effectLst/>
                <a:latin typeface="Open Sans"/>
                <a:ea typeface="Open Sans"/>
                <a:cs typeface="Open Sans"/>
              </a:rPr>
              <a:t>Provide Opportunities for Career Development</a:t>
            </a:r>
            <a:r>
              <a:rPr lang="en-GB">
                <a:latin typeface="Open Sans"/>
                <a:ea typeface="Open Sans"/>
                <a:cs typeface="Open Sans"/>
              </a:rPr>
              <a:t> </a:t>
            </a:r>
            <a:r>
              <a:rPr lang="en-GB">
                <a:effectLst/>
                <a:latin typeface="Open Sans"/>
                <a:ea typeface="Open Sans"/>
                <a:cs typeface="Open Sans"/>
              </a:rPr>
              <a:t> </a:t>
            </a:r>
            <a:r>
              <a:rPr lang="en-GB" sz="1600">
                <a:effectLst/>
                <a:latin typeface="Open Sans"/>
                <a:ea typeface="Open Sans"/>
                <a:cs typeface="Open Sans"/>
              </a:rPr>
              <a:t>Career Progression Plan (CPP)</a:t>
            </a:r>
          </a:p>
        </p:txBody>
      </p:sp>
      <p:sp>
        <p:nvSpPr>
          <p:cNvPr id="16" name="TextBox 15">
            <a:extLst>
              <a:ext uri="{FF2B5EF4-FFF2-40B4-BE49-F238E27FC236}">
                <a16:creationId xmlns:a16="http://schemas.microsoft.com/office/drawing/2014/main" id="{46180840-00FA-C1DA-F1E7-95816DC557A8}"/>
              </a:ext>
            </a:extLst>
          </p:cNvPr>
          <p:cNvSpPr txBox="1"/>
          <p:nvPr/>
        </p:nvSpPr>
        <p:spPr>
          <a:xfrm>
            <a:off x="3598905" y="1260056"/>
            <a:ext cx="1245287" cy="338554"/>
          </a:xfrm>
          <a:prstGeom prst="rect">
            <a:avLst/>
          </a:prstGeom>
          <a:noFill/>
        </p:spPr>
        <p:txBody>
          <a:bodyPr wrap="square">
            <a:spAutoFit/>
          </a:bodyPr>
          <a:lstStyle/>
          <a:p>
            <a:pPr algn="ctr"/>
            <a:r>
              <a:rPr lang="en-GB" sz="1600" b="1">
                <a:solidFill>
                  <a:schemeClr val="bg1"/>
                </a:solidFill>
                <a:effectLst/>
                <a:latin typeface="Open Sans" panose="020B0606030504020204" pitchFamily="34" charset="0"/>
                <a:ea typeface="Open Sans" panose="020B0606030504020204" pitchFamily="34" charset="0"/>
                <a:cs typeface="Open Sans" panose="020B0606030504020204" pitchFamily="34" charset="0"/>
              </a:rPr>
              <a:t>Evaluate</a:t>
            </a:r>
            <a:endParaRPr lang="en-GB" sz="1600">
              <a:solidFill>
                <a:schemeClr val="bg1"/>
              </a:solidFill>
            </a:endParaRPr>
          </a:p>
        </p:txBody>
      </p:sp>
      <p:sp>
        <p:nvSpPr>
          <p:cNvPr id="25" name="TextBox 24">
            <a:extLst>
              <a:ext uri="{FF2B5EF4-FFF2-40B4-BE49-F238E27FC236}">
                <a16:creationId xmlns:a16="http://schemas.microsoft.com/office/drawing/2014/main" id="{9EBEC967-2B33-F7B9-DFF5-42318B8E24FF}"/>
              </a:ext>
            </a:extLst>
          </p:cNvPr>
          <p:cNvSpPr txBox="1"/>
          <p:nvPr/>
        </p:nvSpPr>
        <p:spPr>
          <a:xfrm>
            <a:off x="3557635" y="2784676"/>
            <a:ext cx="1245287" cy="338554"/>
          </a:xfrm>
          <a:prstGeom prst="rect">
            <a:avLst/>
          </a:prstGeom>
          <a:noFill/>
        </p:spPr>
        <p:txBody>
          <a:bodyPr wrap="square">
            <a:spAutoFit/>
          </a:bodyPr>
          <a:lstStyle/>
          <a:p>
            <a:pPr algn="ctr"/>
            <a:r>
              <a:rPr lang="en-GB" sz="1600" b="1">
                <a:solidFill>
                  <a:schemeClr val="bg1"/>
                </a:solidFill>
                <a:effectLst/>
                <a:latin typeface="Open Sans" panose="020B0606030504020204" pitchFamily="34" charset="0"/>
                <a:ea typeface="Open Sans" panose="020B0606030504020204" pitchFamily="34" charset="0"/>
                <a:cs typeface="Open Sans" panose="020B0606030504020204" pitchFamily="34" charset="0"/>
              </a:rPr>
              <a:t>Organise</a:t>
            </a:r>
            <a:endParaRPr lang="en-GB" sz="1600">
              <a:solidFill>
                <a:schemeClr val="bg1"/>
              </a:solidFill>
            </a:endParaRPr>
          </a:p>
        </p:txBody>
      </p:sp>
      <p:sp>
        <p:nvSpPr>
          <p:cNvPr id="26" name="TextBox 25">
            <a:extLst>
              <a:ext uri="{FF2B5EF4-FFF2-40B4-BE49-F238E27FC236}">
                <a16:creationId xmlns:a16="http://schemas.microsoft.com/office/drawing/2014/main" id="{0A9CE691-47A7-A183-1328-99824529A447}"/>
              </a:ext>
            </a:extLst>
          </p:cNvPr>
          <p:cNvSpPr txBox="1"/>
          <p:nvPr/>
        </p:nvSpPr>
        <p:spPr>
          <a:xfrm>
            <a:off x="5085983" y="2784676"/>
            <a:ext cx="1245287" cy="369332"/>
          </a:xfrm>
          <a:prstGeom prst="rect">
            <a:avLst/>
          </a:prstGeom>
          <a:noFill/>
        </p:spPr>
        <p:txBody>
          <a:bodyPr wrap="square">
            <a:spAutoFit/>
          </a:bodyPr>
          <a:lstStyle/>
          <a:p>
            <a:pPr algn="ctr"/>
            <a:r>
              <a:rPr lang="en-GB" sz="1600" b="1">
                <a:solidFill>
                  <a:schemeClr val="bg1"/>
                </a:solidFill>
                <a:effectLst/>
                <a:latin typeface="Open Sans" panose="020B0606030504020204" pitchFamily="34" charset="0"/>
                <a:ea typeface="Open Sans" panose="020B0606030504020204" pitchFamily="34" charset="0"/>
                <a:cs typeface="Open Sans" panose="020B0606030504020204" pitchFamily="34" charset="0"/>
              </a:rPr>
              <a:t>Consider</a:t>
            </a:r>
            <a:r>
              <a:rPr lang="en-GB" sz="1800" b="1">
                <a:solidFill>
                  <a:schemeClr val="bg1"/>
                </a:solidFill>
                <a:effectLst/>
                <a:latin typeface="Open Sans" panose="020B0606030504020204" pitchFamily="34" charset="0"/>
                <a:ea typeface="Open Sans" panose="020B0606030504020204" pitchFamily="34" charset="0"/>
                <a:cs typeface="Open Sans" panose="020B0606030504020204" pitchFamily="34" charset="0"/>
              </a:rPr>
              <a:t> </a:t>
            </a:r>
          </a:p>
        </p:txBody>
      </p:sp>
      <p:sp>
        <p:nvSpPr>
          <p:cNvPr id="27" name="TextBox 26">
            <a:extLst>
              <a:ext uri="{FF2B5EF4-FFF2-40B4-BE49-F238E27FC236}">
                <a16:creationId xmlns:a16="http://schemas.microsoft.com/office/drawing/2014/main" id="{CBDA8587-A91A-FC6B-D628-22FBAE3B516E}"/>
              </a:ext>
            </a:extLst>
          </p:cNvPr>
          <p:cNvSpPr txBox="1"/>
          <p:nvPr/>
        </p:nvSpPr>
        <p:spPr>
          <a:xfrm>
            <a:off x="5085983" y="4302575"/>
            <a:ext cx="1245287" cy="338554"/>
          </a:xfrm>
          <a:prstGeom prst="rect">
            <a:avLst/>
          </a:prstGeom>
          <a:noFill/>
        </p:spPr>
        <p:txBody>
          <a:bodyPr wrap="square">
            <a:spAutoFit/>
          </a:bodyPr>
          <a:lstStyle/>
          <a:p>
            <a:pPr algn="ctr"/>
            <a:r>
              <a:rPr lang="en-GB" sz="1600" b="1">
                <a:solidFill>
                  <a:schemeClr val="bg1"/>
                </a:solidFill>
                <a:effectLst/>
                <a:latin typeface="Open Sans" panose="020B0606030504020204" pitchFamily="34" charset="0"/>
                <a:ea typeface="Open Sans" panose="020B0606030504020204" pitchFamily="34" charset="0"/>
                <a:cs typeface="Open Sans" panose="020B0606030504020204" pitchFamily="34" charset="0"/>
              </a:rPr>
              <a:t>Define</a:t>
            </a:r>
          </a:p>
        </p:txBody>
      </p:sp>
      <p:sp>
        <p:nvSpPr>
          <p:cNvPr id="34" name="TextBox 33">
            <a:extLst>
              <a:ext uri="{FF2B5EF4-FFF2-40B4-BE49-F238E27FC236}">
                <a16:creationId xmlns:a16="http://schemas.microsoft.com/office/drawing/2014/main" id="{A5EC6059-7E09-3ED7-791E-2C9D7D558AFC}"/>
              </a:ext>
            </a:extLst>
          </p:cNvPr>
          <p:cNvSpPr txBox="1"/>
          <p:nvPr/>
        </p:nvSpPr>
        <p:spPr>
          <a:xfrm>
            <a:off x="6541393" y="4302575"/>
            <a:ext cx="1390866" cy="338554"/>
          </a:xfrm>
          <a:prstGeom prst="rect">
            <a:avLst/>
          </a:prstGeom>
          <a:noFill/>
        </p:spPr>
        <p:txBody>
          <a:bodyPr wrap="square">
            <a:spAutoFit/>
          </a:bodyPr>
          <a:lstStyle/>
          <a:p>
            <a:pPr algn="ctr"/>
            <a:r>
              <a:rPr lang="en-GB" sz="1600" b="1">
                <a:solidFill>
                  <a:schemeClr val="bg1"/>
                </a:solidFill>
                <a:effectLst/>
                <a:latin typeface="Open Sans" panose="020B0606030504020204" pitchFamily="34" charset="0"/>
                <a:ea typeface="Open Sans" panose="020B0606030504020204" pitchFamily="34" charset="0"/>
                <a:cs typeface="Open Sans" panose="020B0606030504020204" pitchFamily="34" charset="0"/>
              </a:rPr>
              <a:t>Implement</a:t>
            </a:r>
          </a:p>
        </p:txBody>
      </p:sp>
      <p:sp>
        <p:nvSpPr>
          <p:cNvPr id="35" name="TextBox 34">
            <a:extLst>
              <a:ext uri="{FF2B5EF4-FFF2-40B4-BE49-F238E27FC236}">
                <a16:creationId xmlns:a16="http://schemas.microsoft.com/office/drawing/2014/main" id="{C85BA35B-2A24-D83B-9183-09AF4578D5EC}"/>
              </a:ext>
            </a:extLst>
          </p:cNvPr>
          <p:cNvSpPr txBox="1"/>
          <p:nvPr/>
        </p:nvSpPr>
        <p:spPr>
          <a:xfrm>
            <a:off x="6595230" y="5802257"/>
            <a:ext cx="1245287" cy="338554"/>
          </a:xfrm>
          <a:prstGeom prst="rect">
            <a:avLst/>
          </a:prstGeom>
          <a:noFill/>
        </p:spPr>
        <p:txBody>
          <a:bodyPr wrap="square">
            <a:spAutoFit/>
          </a:bodyPr>
          <a:lstStyle/>
          <a:p>
            <a:pPr algn="ctr"/>
            <a:r>
              <a:rPr lang="en-GB" sz="1600" b="1">
                <a:solidFill>
                  <a:srgbClr val="FFFFFF"/>
                </a:solidFill>
                <a:effectLst/>
                <a:latin typeface="Open Sans" panose="020B0606030504020204" pitchFamily="34" charset="0"/>
                <a:ea typeface="Open Sans" panose="020B0606030504020204" pitchFamily="34" charset="0"/>
                <a:cs typeface="Open Sans" panose="020B0606030504020204" pitchFamily="34" charset="0"/>
              </a:rPr>
              <a:t>Review</a:t>
            </a:r>
            <a:endParaRPr lang="en-GB" sz="1600">
              <a:solidFill>
                <a:srgbClr val="FFFFFF"/>
              </a:solidFill>
            </a:endParaRPr>
          </a:p>
        </p:txBody>
      </p:sp>
      <p:sp>
        <p:nvSpPr>
          <p:cNvPr id="11" name="TextBox 10">
            <a:extLst>
              <a:ext uri="{FF2B5EF4-FFF2-40B4-BE49-F238E27FC236}">
                <a16:creationId xmlns:a16="http://schemas.microsoft.com/office/drawing/2014/main" id="{A1209EF3-A9C5-A7BB-D282-CCD9ECAD2924}"/>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Strategies</a:t>
            </a:r>
            <a:endParaRPr lang="en-US" err="1">
              <a:ea typeface="+mj-ea"/>
              <a:cs typeface="+mj-cs"/>
            </a:endParaRPr>
          </a:p>
        </p:txBody>
      </p:sp>
      <p:sp>
        <p:nvSpPr>
          <p:cNvPr id="5" name="TextBox 4">
            <a:extLst>
              <a:ext uri="{FF2B5EF4-FFF2-40B4-BE49-F238E27FC236}">
                <a16:creationId xmlns:a16="http://schemas.microsoft.com/office/drawing/2014/main" id="{7570CEAC-1BDF-45E4-94DF-A7790CC2834C}"/>
              </a:ext>
            </a:extLst>
          </p:cNvPr>
          <p:cNvSpPr txBox="1"/>
          <p:nvPr/>
        </p:nvSpPr>
        <p:spPr>
          <a:xfrm>
            <a:off x="8240826" y="6295416"/>
            <a:ext cx="3621213" cy="299313"/>
          </a:xfrm>
          <a:prstGeom prst="rect">
            <a:avLst/>
          </a:prstGeom>
          <a:noFill/>
        </p:spPr>
        <p:txBody>
          <a:bodyPr wrap="square" lIns="91440" tIns="45720" rIns="91440" bIns="45720" anchor="t">
            <a:spAutoFit/>
          </a:bodyPr>
          <a:lstStyle/>
          <a:p>
            <a:pPr marL="12065" marR="5080" algn="ctr">
              <a:lnSpc>
                <a:spcPct val="150000"/>
              </a:lnSpc>
              <a:spcBef>
                <a:spcPts val="95"/>
              </a:spcBef>
              <a:tabLst>
                <a:tab pos="296545" algn="l"/>
              </a:tabLst>
            </a:pPr>
            <a:r>
              <a:rPr lang="en-GB" sz="1000" spc="-75">
                <a:solidFill>
                  <a:srgbClr val="A5A5A5"/>
                </a:solidFill>
                <a:ea typeface="+mn-lt"/>
                <a:cs typeface="+mn-lt"/>
              </a:rPr>
              <a:t>(Google 2022) </a:t>
            </a:r>
            <a:endParaRPr lang="en-GB" sz="1000" spc="-75">
              <a:solidFill>
                <a:srgbClr val="A5A5A5"/>
              </a:solidFill>
              <a:cs typeface="Calibri" panose="020F0502020204030204"/>
            </a:endParaRPr>
          </a:p>
        </p:txBody>
      </p:sp>
      <p:sp>
        <p:nvSpPr>
          <p:cNvPr id="36" name="TextBox 35">
            <a:extLst>
              <a:ext uri="{FF2B5EF4-FFF2-40B4-BE49-F238E27FC236}">
                <a16:creationId xmlns:a16="http://schemas.microsoft.com/office/drawing/2014/main" id="{5397F51F-968E-D5B6-68B4-E321D7390881}"/>
              </a:ext>
            </a:extLst>
          </p:cNvPr>
          <p:cNvSpPr txBox="1"/>
          <p:nvPr/>
        </p:nvSpPr>
        <p:spPr>
          <a:xfrm>
            <a:off x="118075" y="6582254"/>
            <a:ext cx="1391921" cy="246221"/>
          </a:xfrm>
          <a:prstGeom prst="rect">
            <a:avLst/>
          </a:prstGeom>
          <a:solidFill>
            <a:srgbClr val="FF912B"/>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Crystal Hall (2237516)</a:t>
            </a:r>
          </a:p>
        </p:txBody>
      </p:sp>
    </p:spTree>
    <p:extLst>
      <p:ext uri="{BB962C8B-B14F-4D97-AF65-F5344CB8AC3E}">
        <p14:creationId xmlns:p14="http://schemas.microsoft.com/office/powerpoint/2010/main" val="4157245496"/>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7" descr="Businesspeople clapping">
            <a:extLst>
              <a:ext uri="{FF2B5EF4-FFF2-40B4-BE49-F238E27FC236}">
                <a16:creationId xmlns:a16="http://schemas.microsoft.com/office/drawing/2014/main" id="{9DE6FE68-4EEE-15CD-0072-18D072485708}"/>
              </a:ext>
            </a:extLst>
          </p:cNvPr>
          <p:cNvPicPr>
            <a:picLocks noChangeAspect="1"/>
          </p:cNvPicPr>
          <p:nvPr/>
        </p:nvPicPr>
        <p:blipFill>
          <a:blip r:embed="rId2">
            <a:alphaModFix amt="5000"/>
          </a:blip>
          <a:stretch>
            <a:fillRect/>
          </a:stretch>
        </p:blipFill>
        <p:spPr>
          <a:xfrm>
            <a:off x="-2821" y="2734"/>
            <a:ext cx="12197642" cy="8150755"/>
          </a:xfrm>
          <a:prstGeom prst="rect">
            <a:avLst/>
          </a:prstGeom>
        </p:spPr>
      </p:pic>
      <p:pic>
        <p:nvPicPr>
          <p:cNvPr id="4" name="Picture 9" descr="A picture containing text, sign, vector graphics&#10;&#10;Description automatically generated">
            <a:extLst>
              <a:ext uri="{FF2B5EF4-FFF2-40B4-BE49-F238E27FC236}">
                <a16:creationId xmlns:a16="http://schemas.microsoft.com/office/drawing/2014/main" id="{80D3026D-A653-9673-63A3-B197E47D5385}"/>
              </a:ext>
            </a:extLst>
          </p:cNvPr>
          <p:cNvPicPr>
            <a:picLocks noChangeAspect="1"/>
          </p:cNvPicPr>
          <p:nvPr/>
        </p:nvPicPr>
        <p:blipFill>
          <a:blip r:embed="rId3"/>
          <a:stretch>
            <a:fillRect/>
          </a:stretch>
        </p:blipFill>
        <p:spPr>
          <a:xfrm>
            <a:off x="7282162" y="932185"/>
            <a:ext cx="4821381" cy="5329337"/>
          </a:xfrm>
          <a:prstGeom prst="rect">
            <a:avLst/>
          </a:prstGeom>
        </p:spPr>
      </p:pic>
      <p:cxnSp>
        <p:nvCxnSpPr>
          <p:cNvPr id="3" name="Straight Arrow Connector 2">
            <a:extLst>
              <a:ext uri="{FF2B5EF4-FFF2-40B4-BE49-F238E27FC236}">
                <a16:creationId xmlns:a16="http://schemas.microsoft.com/office/drawing/2014/main" id="{EDE6DB2F-7EDE-14C2-66ED-0154F1788B8C}"/>
              </a:ext>
            </a:extLst>
          </p:cNvPr>
          <p:cNvCxnSpPr/>
          <p:nvPr/>
        </p:nvCxnSpPr>
        <p:spPr>
          <a:xfrm flipV="1">
            <a:off x="119450" y="869090"/>
            <a:ext cx="6958911" cy="12358"/>
          </a:xfrm>
          <a:prstGeom prst="straightConnector1">
            <a:avLst/>
          </a:prstGeom>
          <a:ln>
            <a:solidFill>
              <a:srgbClr val="B74919"/>
            </a:solidFill>
          </a:ln>
        </p:spPr>
        <p:style>
          <a:lnRef idx="2">
            <a:schemeClr val="accent5"/>
          </a:lnRef>
          <a:fillRef idx="0">
            <a:schemeClr val="accent5"/>
          </a:fillRef>
          <a:effectRef idx="1">
            <a:schemeClr val="accent5"/>
          </a:effectRef>
          <a:fontRef idx="minor">
            <a:schemeClr val="tx1"/>
          </a:fontRef>
        </p:style>
      </p:cxnSp>
      <p:sp>
        <p:nvSpPr>
          <p:cNvPr id="6" name="TextBox 5">
            <a:extLst>
              <a:ext uri="{FF2B5EF4-FFF2-40B4-BE49-F238E27FC236}">
                <a16:creationId xmlns:a16="http://schemas.microsoft.com/office/drawing/2014/main" id="{2F497263-03BF-58C2-928B-A9C1C5CC015A}"/>
              </a:ext>
            </a:extLst>
          </p:cNvPr>
          <p:cNvSpPr txBox="1"/>
          <p:nvPr/>
        </p:nvSpPr>
        <p:spPr>
          <a:xfrm>
            <a:off x="0" y="-455223"/>
            <a:ext cx="10909300"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Strategies: </a:t>
            </a:r>
          </a:p>
        </p:txBody>
      </p:sp>
      <p:sp>
        <p:nvSpPr>
          <p:cNvPr id="18" name="TextBox 17">
            <a:extLst>
              <a:ext uri="{FF2B5EF4-FFF2-40B4-BE49-F238E27FC236}">
                <a16:creationId xmlns:a16="http://schemas.microsoft.com/office/drawing/2014/main" id="{ADB8DDA6-4838-35B9-7680-6C7C0A8D7324}"/>
              </a:ext>
            </a:extLst>
          </p:cNvPr>
          <p:cNvSpPr txBox="1"/>
          <p:nvPr/>
        </p:nvSpPr>
        <p:spPr>
          <a:xfrm>
            <a:off x="116019" y="1210886"/>
            <a:ext cx="5455332" cy="341632"/>
          </a:xfrm>
          <a:prstGeom prst="rect">
            <a:avLst/>
          </a:prstGeom>
          <a:noFill/>
        </p:spPr>
        <p:txBody>
          <a:bodyPr wrap="square" rtlCol="0">
            <a:spAutoFit/>
          </a:bodyPr>
          <a:lstStyle/>
          <a:p>
            <a:pPr>
              <a:lnSpc>
                <a:spcPct val="90000"/>
              </a:lnSpc>
              <a:spcBef>
                <a:spcPct val="0"/>
              </a:spcBef>
              <a:spcAft>
                <a:spcPts val="600"/>
              </a:spcAft>
            </a:pPr>
            <a:r>
              <a:rPr lang="en-GB" sz="1800">
                <a:latin typeface="Open Sans" panose="020B0606030504020204" pitchFamily="34" charset="0"/>
                <a:ea typeface="Open Sans" panose="020B0606030504020204" pitchFamily="34" charset="0"/>
                <a:cs typeface="Open Sans" panose="020B0606030504020204" pitchFamily="34" charset="0"/>
              </a:rPr>
              <a:t>Offer Competitive Compensation and Benefits</a:t>
            </a:r>
            <a:endParaRPr lang="en-US" sz="1800">
              <a:latin typeface="Open Sans" panose="020B0606030504020204" pitchFamily="34" charset="0"/>
              <a:ea typeface="Open Sans" panose="020B0606030504020204" pitchFamily="34" charset="0"/>
              <a:cs typeface="Open Sans" panose="020B0606030504020204" pitchFamily="34" charset="0"/>
            </a:endParaRPr>
          </a:p>
        </p:txBody>
      </p:sp>
      <p:sp>
        <p:nvSpPr>
          <p:cNvPr id="2" name="TextBox 1">
            <a:extLst>
              <a:ext uri="{FF2B5EF4-FFF2-40B4-BE49-F238E27FC236}">
                <a16:creationId xmlns:a16="http://schemas.microsoft.com/office/drawing/2014/main" id="{767673CE-A222-D844-1B8A-D9898BCB1CD9}"/>
              </a:ext>
            </a:extLst>
          </p:cNvPr>
          <p:cNvSpPr txBox="1"/>
          <p:nvPr/>
        </p:nvSpPr>
        <p:spPr>
          <a:xfrm>
            <a:off x="127497" y="1556871"/>
            <a:ext cx="622073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Open Sans"/>
              </a:rPr>
              <a:t>Measures to increase  employee satisfaction and will be expensive however the trade-off has its merits</a:t>
            </a:r>
            <a:endParaRPr lang="en-GB"/>
          </a:p>
        </p:txBody>
      </p:sp>
      <p:sp>
        <p:nvSpPr>
          <p:cNvPr id="5" name="TextBox 4">
            <a:extLst>
              <a:ext uri="{FF2B5EF4-FFF2-40B4-BE49-F238E27FC236}">
                <a16:creationId xmlns:a16="http://schemas.microsoft.com/office/drawing/2014/main" id="{FD30A1C1-A524-10A1-0FE1-700B0F7ADFE5}"/>
              </a:ext>
            </a:extLst>
          </p:cNvPr>
          <p:cNvSpPr txBox="1"/>
          <p:nvPr/>
        </p:nvSpPr>
        <p:spPr>
          <a:xfrm>
            <a:off x="2262613" y="329426"/>
            <a:ext cx="4784219" cy="374270"/>
          </a:xfrm>
          <a:prstGeom prst="rect">
            <a:avLst/>
          </a:prstGeom>
          <a:noFill/>
        </p:spPr>
        <p:txBody>
          <a:bodyPr wrap="square" lIns="91440" tIns="45720" rIns="91440" bIns="45720" anchor="t">
            <a:spAutoFit/>
          </a:bodyPr>
          <a:lstStyle/>
          <a:p>
            <a:pPr>
              <a:lnSpc>
                <a:spcPct val="107000"/>
              </a:lnSpc>
            </a:pPr>
            <a:r>
              <a:rPr lang="en-GB">
                <a:latin typeface="Open Sans"/>
                <a:ea typeface="Open Sans"/>
                <a:cs typeface="Open Sans"/>
              </a:rPr>
              <a:t>Compensation and Benefits</a:t>
            </a:r>
            <a:endParaRPr lang="en-US"/>
          </a:p>
        </p:txBody>
      </p:sp>
      <p:sp>
        <p:nvSpPr>
          <p:cNvPr id="9" name="TextBox 8">
            <a:extLst>
              <a:ext uri="{FF2B5EF4-FFF2-40B4-BE49-F238E27FC236}">
                <a16:creationId xmlns:a16="http://schemas.microsoft.com/office/drawing/2014/main" id="{A144FB67-A3F0-5613-CCF9-1153A4FC6AE0}"/>
              </a:ext>
            </a:extLst>
          </p:cNvPr>
          <p:cNvSpPr txBox="1"/>
          <p:nvPr/>
        </p:nvSpPr>
        <p:spPr>
          <a:xfrm>
            <a:off x="331964" y="6280475"/>
            <a:ext cx="11530075" cy="298543"/>
          </a:xfrm>
          <a:prstGeom prst="rect">
            <a:avLst/>
          </a:prstGeom>
          <a:noFill/>
        </p:spPr>
        <p:txBody>
          <a:bodyPr wrap="square" lIns="91440" tIns="45720" rIns="91440" bIns="45720" anchor="t">
            <a:spAutoFit/>
          </a:bodyPr>
          <a:lstStyle/>
          <a:p>
            <a:pPr marL="12065" marR="5080" algn="ctr">
              <a:lnSpc>
                <a:spcPct val="150000"/>
              </a:lnSpc>
              <a:spcBef>
                <a:spcPts val="95"/>
              </a:spcBef>
              <a:buClr>
                <a:srgbClr val="3891A7"/>
              </a:buClr>
              <a:buSzPct val="80357"/>
              <a:tabLst>
                <a:tab pos="296545" algn="l"/>
              </a:tabLst>
            </a:pPr>
            <a:r>
              <a:rPr lang="en-GB" sz="1000" spc="-75">
                <a:solidFill>
                  <a:srgbClr val="A5A5A5"/>
                </a:solidFill>
                <a:latin typeface="Open Sans"/>
                <a:ea typeface="+mn-lt"/>
                <a:cs typeface="+mn-lt"/>
              </a:rPr>
              <a:t>(Miller, S. 2017)</a:t>
            </a:r>
          </a:p>
        </p:txBody>
      </p:sp>
      <p:sp>
        <p:nvSpPr>
          <p:cNvPr id="10" name="TextBox 1">
            <a:extLst>
              <a:ext uri="{FF2B5EF4-FFF2-40B4-BE49-F238E27FC236}">
                <a16:creationId xmlns:a16="http://schemas.microsoft.com/office/drawing/2014/main" id="{861EDF99-6287-8DC1-D477-C1294F3E519F}"/>
              </a:ext>
            </a:extLst>
          </p:cNvPr>
          <p:cNvSpPr txBox="1"/>
          <p:nvPr/>
        </p:nvSpPr>
        <p:spPr>
          <a:xfrm>
            <a:off x="8790175" y="983673"/>
            <a:ext cx="1704110" cy="4616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200" b="1">
                <a:solidFill>
                  <a:schemeClr val="bg1">
                    <a:lumMod val="50000"/>
                  </a:schemeClr>
                </a:solidFill>
                <a:latin typeface="Open Sans"/>
              </a:rPr>
              <a:t>Compensation </a:t>
            </a:r>
            <a:endParaRPr lang="en-GB" sz="1200" b="1">
              <a:solidFill>
                <a:schemeClr val="bg1">
                  <a:lumMod val="50000"/>
                </a:schemeClr>
              </a:solidFill>
              <a:latin typeface="Calibri" panose="020F0502020204030204"/>
              <a:cs typeface="Calibri" panose="020F0502020204030204"/>
            </a:endParaRPr>
          </a:p>
          <a:p>
            <a:pPr algn="ctr"/>
            <a:r>
              <a:rPr lang="en-GB" sz="1200" b="1">
                <a:solidFill>
                  <a:schemeClr val="bg1">
                    <a:lumMod val="50000"/>
                  </a:schemeClr>
                </a:solidFill>
                <a:latin typeface="Open Sans"/>
              </a:rPr>
              <a:t>and Benefits</a:t>
            </a:r>
            <a:r>
              <a:rPr lang="en-GB" sz="1200" b="1">
                <a:solidFill>
                  <a:schemeClr val="bg1">
                    <a:lumMod val="50000"/>
                  </a:schemeClr>
                </a:solidFill>
                <a:latin typeface="Open Sans"/>
                <a:ea typeface="Open Sans"/>
                <a:cs typeface="Open Sans"/>
              </a:rPr>
              <a:t>​</a:t>
            </a:r>
            <a:endParaRPr lang="en-GB" sz="1200" b="1">
              <a:solidFill>
                <a:schemeClr val="bg1">
                  <a:lumMod val="50000"/>
                </a:schemeClr>
              </a:solidFill>
              <a:cs typeface="Calibri"/>
            </a:endParaRPr>
          </a:p>
        </p:txBody>
      </p:sp>
      <p:sp>
        <p:nvSpPr>
          <p:cNvPr id="19" name="TextBox 18">
            <a:extLst>
              <a:ext uri="{FF2B5EF4-FFF2-40B4-BE49-F238E27FC236}">
                <a16:creationId xmlns:a16="http://schemas.microsoft.com/office/drawing/2014/main" id="{9E6FA822-26EA-3801-AE51-75E92CDD2A94}"/>
              </a:ext>
            </a:extLst>
          </p:cNvPr>
          <p:cNvSpPr txBox="1"/>
          <p:nvPr/>
        </p:nvSpPr>
        <p:spPr>
          <a:xfrm>
            <a:off x="118075" y="6582254"/>
            <a:ext cx="1391921" cy="246221"/>
          </a:xfrm>
          <a:prstGeom prst="rect">
            <a:avLst/>
          </a:prstGeom>
          <a:solidFill>
            <a:srgbClr val="FF912B"/>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Crystal Hall (2237516)</a:t>
            </a:r>
          </a:p>
        </p:txBody>
      </p:sp>
      <p:sp>
        <p:nvSpPr>
          <p:cNvPr id="8" name="TextBox 7">
            <a:extLst>
              <a:ext uri="{FF2B5EF4-FFF2-40B4-BE49-F238E27FC236}">
                <a16:creationId xmlns:a16="http://schemas.microsoft.com/office/drawing/2014/main" id="{04749393-782D-E3DE-C270-C301E53F8816}"/>
              </a:ext>
            </a:extLst>
          </p:cNvPr>
          <p:cNvSpPr txBox="1"/>
          <p:nvPr/>
        </p:nvSpPr>
        <p:spPr>
          <a:xfrm>
            <a:off x="111868" y="2117688"/>
            <a:ext cx="6663286" cy="3707425"/>
          </a:xfrm>
          <a:prstGeom prst="rect">
            <a:avLst/>
          </a:prstGeom>
          <a:noFill/>
        </p:spPr>
        <p:txBody>
          <a:bodyPr wrap="square" lIns="91440" tIns="45720" rIns="91440" bIns="45720" rtlCol="0" anchor="t">
            <a:spAutoFit/>
          </a:bodyPr>
          <a:lstStyle/>
          <a:p>
            <a:pPr marL="297815" marR="5080" indent="-285750">
              <a:lnSpc>
                <a:spcPct val="150000"/>
              </a:lnSpc>
              <a:spcBef>
                <a:spcPts val="95"/>
              </a:spcBef>
              <a:buFont typeface="Arial,Sans-Serif"/>
              <a:buChar char="•"/>
            </a:pPr>
            <a:r>
              <a:rPr lang="en-GB" sz="1300">
                <a:solidFill>
                  <a:schemeClr val="tx1">
                    <a:lumMod val="95000"/>
                    <a:lumOff val="5000"/>
                  </a:schemeClr>
                </a:solidFill>
                <a:latin typeface="Open Sans"/>
                <a:ea typeface="Open Sans"/>
                <a:cs typeface="Open Sans"/>
              </a:rPr>
              <a:t>Pay rise prevent employees leaving of an organization </a:t>
            </a:r>
            <a:br>
              <a:rPr lang="en-GB" sz="1300">
                <a:solidFill>
                  <a:schemeClr val="tx1">
                    <a:lumMod val="95000"/>
                    <a:lumOff val="5000"/>
                  </a:schemeClr>
                </a:solidFill>
                <a:latin typeface="Open Sans"/>
                <a:ea typeface="Open Sans"/>
                <a:cs typeface="Open Sans"/>
              </a:rPr>
            </a:br>
            <a:endParaRPr lang="en-GB" sz="600">
              <a:solidFill>
                <a:srgbClr val="0D0D0D"/>
              </a:solidFill>
              <a:latin typeface="Open Sans"/>
              <a:ea typeface="Open Sans"/>
              <a:cs typeface="Open Sans"/>
            </a:endParaRPr>
          </a:p>
          <a:p>
            <a:pPr marL="297815" marR="5080" indent="-285750">
              <a:lnSpc>
                <a:spcPct val="150000"/>
              </a:lnSpc>
              <a:spcBef>
                <a:spcPts val="95"/>
              </a:spcBef>
              <a:buFont typeface="Arial,Sans-Serif"/>
              <a:buChar char="•"/>
            </a:pPr>
            <a:r>
              <a:rPr lang="en-GB" sz="1300">
                <a:solidFill>
                  <a:schemeClr val="tx1">
                    <a:lumMod val="95000"/>
                    <a:lumOff val="5000"/>
                  </a:schemeClr>
                </a:solidFill>
                <a:latin typeface="Open Sans"/>
                <a:ea typeface="Open Sans"/>
                <a:cs typeface="Open Sans"/>
              </a:rPr>
              <a:t>Perk and Bonus are great Incentives and can increase productivity. </a:t>
            </a:r>
            <a:br>
              <a:rPr lang="en-GB" sz="1300">
                <a:solidFill>
                  <a:schemeClr val="tx1">
                    <a:lumMod val="95000"/>
                    <a:lumOff val="5000"/>
                  </a:schemeClr>
                </a:solidFill>
                <a:latin typeface="Open Sans"/>
                <a:ea typeface="Open Sans"/>
                <a:cs typeface="Open Sans"/>
              </a:rPr>
            </a:br>
            <a:endParaRPr lang="en-GB" sz="600">
              <a:solidFill>
                <a:srgbClr val="0D0D0D"/>
              </a:solidFill>
              <a:effectLst/>
              <a:latin typeface="Open Sans" panose="020B0606030504020204" pitchFamily="34" charset="0"/>
              <a:ea typeface="Open Sans" panose="020B0606030504020204" pitchFamily="34" charset="0"/>
              <a:cs typeface="Open Sans" panose="020B0606030504020204" pitchFamily="34" charset="0"/>
            </a:endParaRPr>
          </a:p>
          <a:p>
            <a:pPr marL="297815" marR="5080" indent="-285750">
              <a:lnSpc>
                <a:spcPct val="150000"/>
              </a:lnSpc>
              <a:spcBef>
                <a:spcPts val="95"/>
              </a:spcBef>
              <a:buFont typeface="Arial,Sans-Serif"/>
              <a:buChar char="•"/>
            </a:pPr>
            <a:r>
              <a:rPr lang="en-GB" sz="1300">
                <a:solidFill>
                  <a:schemeClr val="tx1">
                    <a:lumMod val="95000"/>
                    <a:lumOff val="5000"/>
                  </a:schemeClr>
                </a:solidFill>
                <a:latin typeface="Open Sans"/>
                <a:ea typeface="Open Sans"/>
                <a:cs typeface="Open Sans"/>
              </a:rPr>
              <a:t>Achievement awards/Pay bonus will help the employee  to be more valued and committed and be accountable of their responsibilities.</a:t>
            </a:r>
            <a:endParaRPr lang="en-US" sz="1300">
              <a:solidFill>
                <a:schemeClr val="tx1">
                  <a:lumMod val="95000"/>
                  <a:lumOff val="5000"/>
                </a:schemeClr>
              </a:solidFill>
              <a:latin typeface="Open Sans"/>
              <a:ea typeface="Open Sans"/>
              <a:cs typeface="Open Sans"/>
            </a:endParaRPr>
          </a:p>
          <a:p>
            <a:pPr marL="297815" marR="5080" indent="-285750">
              <a:lnSpc>
                <a:spcPct val="150000"/>
              </a:lnSpc>
              <a:spcBef>
                <a:spcPts val="95"/>
              </a:spcBef>
              <a:buFont typeface="Arial,Sans-Serif"/>
              <a:buChar char="•"/>
            </a:pPr>
            <a:endParaRPr lang="en-GB" sz="600">
              <a:solidFill>
                <a:srgbClr val="0D0D0D"/>
              </a:solidFill>
              <a:latin typeface="Open Sans" panose="020B0606030504020204" pitchFamily="34" charset="0"/>
              <a:ea typeface="Open Sans" panose="020B0606030504020204" pitchFamily="34" charset="0"/>
              <a:cs typeface="Open Sans" panose="020B0606030504020204" pitchFamily="34" charset="0"/>
            </a:endParaRPr>
          </a:p>
          <a:p>
            <a:pPr marL="297815" marR="5080" indent="-285750">
              <a:lnSpc>
                <a:spcPct val="150000"/>
              </a:lnSpc>
              <a:spcBef>
                <a:spcPts val="95"/>
              </a:spcBef>
              <a:buFont typeface="Arial,Sans-Serif"/>
              <a:buChar char="•"/>
            </a:pPr>
            <a:r>
              <a:rPr lang="en-GB" sz="1300">
                <a:solidFill>
                  <a:schemeClr val="tx1">
                    <a:lumMod val="95000"/>
                    <a:lumOff val="5000"/>
                  </a:schemeClr>
                </a:solidFill>
                <a:latin typeface="Open Sans"/>
                <a:ea typeface="Open Sans"/>
                <a:cs typeface="Open Sans"/>
              </a:rPr>
              <a:t>Recognise and Reward Employees Compensation package to employees who contribute to the organization's success</a:t>
            </a:r>
            <a:endParaRPr lang="en-US" sz="1300">
              <a:solidFill>
                <a:schemeClr val="tx1">
                  <a:lumMod val="95000"/>
                  <a:lumOff val="5000"/>
                </a:schemeClr>
              </a:solidFill>
              <a:latin typeface="Open Sans"/>
              <a:ea typeface="Open Sans"/>
              <a:cs typeface="Open Sans"/>
            </a:endParaRPr>
          </a:p>
          <a:p>
            <a:pPr marL="297815" marR="5080" indent="-285750">
              <a:lnSpc>
                <a:spcPct val="150000"/>
              </a:lnSpc>
              <a:spcBef>
                <a:spcPts val="95"/>
              </a:spcBef>
              <a:buFont typeface="Arial,Sans-Serif"/>
              <a:buChar char="•"/>
            </a:pPr>
            <a:endParaRPr lang="en-GB" sz="600">
              <a:solidFill>
                <a:srgbClr val="0D0D0D"/>
              </a:solidFill>
              <a:latin typeface="Open Sans" panose="020B0606030504020204" pitchFamily="34" charset="0"/>
              <a:ea typeface="Open Sans" panose="020B0606030504020204" pitchFamily="34" charset="0"/>
              <a:cs typeface="Open Sans" panose="020B0606030504020204" pitchFamily="34" charset="0"/>
            </a:endParaRPr>
          </a:p>
          <a:p>
            <a:pPr marL="297815" marR="8255" indent="-285750">
              <a:lnSpc>
                <a:spcPct val="150000"/>
              </a:lnSpc>
              <a:spcBef>
                <a:spcPts val="600"/>
              </a:spcBef>
              <a:buFont typeface="Arial,Sans-Serif"/>
              <a:buChar char="•"/>
            </a:pPr>
            <a:r>
              <a:rPr lang="en-GB" sz="1300">
                <a:solidFill>
                  <a:schemeClr val="tx1">
                    <a:lumMod val="95000"/>
                    <a:lumOff val="5000"/>
                  </a:schemeClr>
                </a:solidFill>
                <a:latin typeface="Open Sans"/>
                <a:ea typeface="Open Sans"/>
                <a:cs typeface="Open Sans"/>
              </a:rPr>
              <a:t>Conducting a SWOT analysis to understand the organization's competitive position in the market is essential for offering a competitive salary to retain employees.</a:t>
            </a:r>
            <a:endParaRPr lang="en-US" sz="130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endParaRPr>
          </a:p>
          <a:p>
            <a:pPr>
              <a:lnSpc>
                <a:spcPct val="107000"/>
              </a:lnSpc>
              <a:spcAft>
                <a:spcPts val="800"/>
              </a:spcAft>
            </a:pPr>
            <a:endParaRPr lang="en-GB" sz="1400">
              <a:latin typeface="Open Sans"/>
              <a:ea typeface="Open Sans"/>
              <a:cs typeface="Open Sans"/>
            </a:endParaRPr>
          </a:p>
        </p:txBody>
      </p:sp>
    </p:spTree>
    <p:extLst>
      <p:ext uri="{BB962C8B-B14F-4D97-AF65-F5344CB8AC3E}">
        <p14:creationId xmlns:p14="http://schemas.microsoft.com/office/powerpoint/2010/main" val="2372540674"/>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705B708C-CA18-0A14-FAE3-0DB192C95C5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4032" y="0"/>
            <a:ext cx="12193579" cy="6858000"/>
          </a:xfrm>
          <a:prstGeom prst="rect">
            <a:avLst/>
          </a:prstGeom>
        </p:spPr>
      </p:pic>
      <p:sp>
        <p:nvSpPr>
          <p:cNvPr id="2" name="TextBox 1">
            <a:extLst>
              <a:ext uri="{FF2B5EF4-FFF2-40B4-BE49-F238E27FC236}">
                <a16:creationId xmlns:a16="http://schemas.microsoft.com/office/drawing/2014/main" id="{EBA245F3-EFCA-2D61-5A4A-8501F50B9BE1}"/>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Strategies</a:t>
            </a:r>
          </a:p>
        </p:txBody>
      </p:sp>
      <p:sp>
        <p:nvSpPr>
          <p:cNvPr id="16" name="TextBox 15">
            <a:extLst>
              <a:ext uri="{FF2B5EF4-FFF2-40B4-BE49-F238E27FC236}">
                <a16:creationId xmlns:a16="http://schemas.microsoft.com/office/drawing/2014/main" id="{71824FF5-598F-CD19-F168-F21ABFB628D8}"/>
              </a:ext>
            </a:extLst>
          </p:cNvPr>
          <p:cNvSpPr txBox="1"/>
          <p:nvPr/>
        </p:nvSpPr>
        <p:spPr>
          <a:xfrm>
            <a:off x="101908" y="998710"/>
            <a:ext cx="7105617" cy="639342"/>
          </a:xfrm>
          <a:prstGeom prst="rect">
            <a:avLst/>
          </a:prstGeom>
          <a:noFill/>
        </p:spPr>
        <p:txBody>
          <a:bodyPr wrap="square" lIns="91440" tIns="45720" rIns="91440" bIns="45720" rtlCol="0" anchor="t">
            <a:spAutoFit/>
          </a:bodyPr>
          <a:lstStyle/>
          <a:p>
            <a:pPr>
              <a:lnSpc>
                <a:spcPct val="107000"/>
              </a:lnSpc>
              <a:spcAft>
                <a:spcPts val="800"/>
              </a:spcAft>
            </a:pPr>
            <a:r>
              <a:rPr lang="en-GB">
                <a:latin typeface="Open Sans"/>
                <a:ea typeface="Open Sans"/>
                <a:cs typeface="Open Sans"/>
              </a:rPr>
              <a:t>Improve Communication between Employee and the Company. </a:t>
            </a:r>
            <a:br>
              <a:rPr lang="en-GB">
                <a:latin typeface="Open Sans"/>
                <a:ea typeface="Open Sans"/>
                <a:cs typeface="Open Sans"/>
              </a:rPr>
            </a:br>
            <a:r>
              <a:rPr lang="en-GB" sz="1600">
                <a:latin typeface="Open Sans"/>
                <a:ea typeface="Open Sans"/>
                <a:cs typeface="Open Sans"/>
              </a:rPr>
              <a:t>Here are a few the best practices to implement:</a:t>
            </a:r>
            <a:endParaRPr lang="en-US" sz="1600">
              <a:latin typeface="Open Sans"/>
              <a:ea typeface="Open Sans"/>
              <a:cs typeface="Open Sans"/>
            </a:endParaRPr>
          </a:p>
        </p:txBody>
      </p:sp>
      <p:sp>
        <p:nvSpPr>
          <p:cNvPr id="19" name="TextBox 18">
            <a:extLst>
              <a:ext uri="{FF2B5EF4-FFF2-40B4-BE49-F238E27FC236}">
                <a16:creationId xmlns:a16="http://schemas.microsoft.com/office/drawing/2014/main" id="{9CC68118-9C1A-2CD8-BCE5-A6CC18C53C63}"/>
              </a:ext>
            </a:extLst>
          </p:cNvPr>
          <p:cNvSpPr txBox="1"/>
          <p:nvPr/>
        </p:nvSpPr>
        <p:spPr>
          <a:xfrm>
            <a:off x="106888" y="1818864"/>
            <a:ext cx="7283411" cy="4524252"/>
          </a:xfrm>
          <a:prstGeom prst="rect">
            <a:avLst/>
          </a:prstGeom>
          <a:noFill/>
        </p:spPr>
        <p:txBody>
          <a:bodyPr wrap="square" lIns="91440" tIns="45720" rIns="91440" bIns="45720" rtlCol="0" anchor="t">
            <a:spAutoFit/>
          </a:bodyPr>
          <a:lstStyle/>
          <a:p>
            <a:pPr>
              <a:lnSpc>
                <a:spcPct val="107000"/>
              </a:lnSpc>
              <a:spcAft>
                <a:spcPts val="800"/>
              </a:spcAft>
            </a:pPr>
            <a:r>
              <a:rPr lang="en-GB" sz="1400" b="1">
                <a:latin typeface="Open Sans"/>
                <a:ea typeface="Open Sans"/>
                <a:cs typeface="Open Sans"/>
              </a:rPr>
              <a:t>Clearly Define the Feedback Process </a:t>
            </a:r>
            <a:r>
              <a:rPr lang="en-GB" sz="1400">
                <a:latin typeface="Open Sans"/>
                <a:ea typeface="Open Sans"/>
                <a:cs typeface="Open Sans"/>
              </a:rPr>
              <a:t>to ensure that you can develop transparent feedback and clear communication processes for all parties  - setting up goals and objective in a clear and concise manner</a:t>
            </a:r>
          </a:p>
          <a:p>
            <a:pPr>
              <a:lnSpc>
                <a:spcPct val="107000"/>
              </a:lnSpc>
              <a:spcAft>
                <a:spcPts val="800"/>
              </a:spcAft>
            </a:pPr>
            <a:endParaRPr lang="en-GB" sz="600">
              <a:effectLst/>
              <a:latin typeface="Open Sans" panose="020B0606030504020204" pitchFamily="34" charset="0"/>
              <a:ea typeface="Open Sans" panose="020B0606030504020204" pitchFamily="34" charset="0"/>
              <a:cs typeface="Open Sans" panose="020B0606030504020204" pitchFamily="34" charset="0"/>
            </a:endParaRPr>
          </a:p>
          <a:p>
            <a:pPr>
              <a:lnSpc>
                <a:spcPct val="107000"/>
              </a:lnSpc>
              <a:spcAft>
                <a:spcPts val="800"/>
              </a:spcAft>
            </a:pPr>
            <a:r>
              <a:rPr lang="en-GB" sz="1400" b="1">
                <a:latin typeface="Open Sans"/>
                <a:ea typeface="Open Sans"/>
                <a:cs typeface="Open Sans"/>
              </a:rPr>
              <a:t>Encourage Two-Way Communication:  </a:t>
            </a:r>
            <a:r>
              <a:rPr lang="en-GB" sz="1400">
                <a:latin typeface="Open Sans"/>
                <a:ea typeface="Open Sans"/>
                <a:cs typeface="Open Sans"/>
              </a:rPr>
              <a:t>This will encourage good honest communication and allows for trust and open discussions to be initiated between employees and management</a:t>
            </a:r>
          </a:p>
          <a:p>
            <a:pPr>
              <a:lnSpc>
                <a:spcPct val="107000"/>
              </a:lnSpc>
              <a:spcAft>
                <a:spcPts val="800"/>
              </a:spcAft>
            </a:pPr>
            <a:endParaRPr lang="en-GB" sz="600" b="1">
              <a:latin typeface="Open Sans" panose="020B0606030504020204" pitchFamily="34" charset="0"/>
              <a:ea typeface="Open Sans" panose="020B0606030504020204" pitchFamily="34" charset="0"/>
              <a:cs typeface="Open Sans" panose="020B0606030504020204" pitchFamily="34" charset="0"/>
            </a:endParaRPr>
          </a:p>
          <a:p>
            <a:pPr>
              <a:lnSpc>
                <a:spcPct val="107000"/>
              </a:lnSpc>
              <a:spcAft>
                <a:spcPts val="800"/>
              </a:spcAft>
            </a:pPr>
            <a:r>
              <a:rPr lang="en-GB" sz="1400" b="1">
                <a:latin typeface="Open Sans"/>
                <a:ea typeface="Open Sans"/>
                <a:cs typeface="Open Sans"/>
              </a:rPr>
              <a:t>Provide Regular Feedback and recognition:  </a:t>
            </a:r>
            <a:r>
              <a:rPr lang="en-GB" sz="1400">
                <a:latin typeface="Open Sans"/>
                <a:ea typeface="Open Sans"/>
                <a:cs typeface="Open Sans"/>
              </a:rPr>
              <a:t>This allows employees to recognise and improve their performance and goals by receiving quality training where necessary</a:t>
            </a:r>
          </a:p>
          <a:p>
            <a:pPr>
              <a:lnSpc>
                <a:spcPct val="107000"/>
              </a:lnSpc>
              <a:spcAft>
                <a:spcPts val="800"/>
              </a:spcAft>
            </a:pPr>
            <a:endParaRPr lang="en-GB" sz="600">
              <a:latin typeface="Open Sans" panose="020B0606030504020204" pitchFamily="34" charset="0"/>
              <a:ea typeface="Open Sans" panose="020B0606030504020204" pitchFamily="34" charset="0"/>
              <a:cs typeface="Open Sans" panose="020B0606030504020204" pitchFamily="34" charset="0"/>
            </a:endParaRPr>
          </a:p>
          <a:p>
            <a:pPr>
              <a:lnSpc>
                <a:spcPct val="107000"/>
              </a:lnSpc>
              <a:spcAft>
                <a:spcPts val="800"/>
              </a:spcAft>
            </a:pPr>
            <a:r>
              <a:rPr lang="en-GB" sz="1400" b="1">
                <a:latin typeface="Open Sans"/>
                <a:ea typeface="Open Sans"/>
                <a:cs typeface="Open Sans"/>
              </a:rPr>
              <a:t>Provide Actionable Feedback:  </a:t>
            </a:r>
            <a:r>
              <a:rPr lang="en-GB" sz="1400">
                <a:latin typeface="Open Sans"/>
                <a:ea typeface="Open Sans"/>
                <a:cs typeface="Open Sans"/>
              </a:rPr>
              <a:t>Allowing the employees to participate in the appraisal progress give transparency and trust it will help provide a guide for employees and management to focus on specifics on how outcomes can improve</a:t>
            </a:r>
          </a:p>
          <a:p>
            <a:pPr>
              <a:lnSpc>
                <a:spcPct val="107000"/>
              </a:lnSpc>
              <a:spcAft>
                <a:spcPts val="800"/>
              </a:spcAft>
            </a:pPr>
            <a:endParaRPr lang="en-GB" sz="600">
              <a:latin typeface="Open Sans" panose="020B0606030504020204" pitchFamily="34" charset="0"/>
              <a:ea typeface="Open Sans" panose="020B0606030504020204" pitchFamily="34" charset="0"/>
              <a:cs typeface="Open Sans" panose="020B0606030504020204" pitchFamily="34" charset="0"/>
            </a:endParaRPr>
          </a:p>
          <a:p>
            <a:pPr>
              <a:lnSpc>
                <a:spcPct val="107000"/>
              </a:lnSpc>
              <a:spcAft>
                <a:spcPts val="800"/>
              </a:spcAft>
            </a:pPr>
            <a:r>
              <a:rPr lang="en-GB" sz="1400" b="1">
                <a:latin typeface="Open Sans"/>
                <a:ea typeface="Open Sans"/>
                <a:cs typeface="Open Sans"/>
              </a:rPr>
              <a:t>Follow Up and Track Progress: </a:t>
            </a:r>
            <a:r>
              <a:rPr lang="en-GB" sz="1400">
                <a:latin typeface="Open Sans"/>
                <a:ea typeface="Open Sans"/>
                <a:cs typeface="Open Sans"/>
              </a:rPr>
              <a:t>This progress can allow you the recognize and appreciate employee's performance which can lead to incentives</a:t>
            </a:r>
          </a:p>
        </p:txBody>
      </p:sp>
      <p:cxnSp>
        <p:nvCxnSpPr>
          <p:cNvPr id="4" name="Straight Arrow Connector 3">
            <a:extLst>
              <a:ext uri="{FF2B5EF4-FFF2-40B4-BE49-F238E27FC236}">
                <a16:creationId xmlns:a16="http://schemas.microsoft.com/office/drawing/2014/main" id="{36441DF9-1496-EAA4-942C-FBF0684DBBC1}"/>
              </a:ext>
            </a:extLst>
          </p:cNvPr>
          <p:cNvCxnSpPr/>
          <p:nvPr/>
        </p:nvCxnSpPr>
        <p:spPr>
          <a:xfrm flipV="1">
            <a:off x="119450" y="869090"/>
            <a:ext cx="6958911" cy="12358"/>
          </a:xfrm>
          <a:prstGeom prst="straightConnector1">
            <a:avLst/>
          </a:prstGeom>
          <a:ln>
            <a:solidFill>
              <a:srgbClr val="B74919"/>
            </a:solidFill>
          </a:ln>
        </p:spPr>
        <p:style>
          <a:lnRef idx="2">
            <a:schemeClr val="accent5"/>
          </a:lnRef>
          <a:fillRef idx="0">
            <a:schemeClr val="accent5"/>
          </a:fillRef>
          <a:effectRef idx="1">
            <a:schemeClr val="accent5"/>
          </a:effectRef>
          <a:fontRef idx="minor">
            <a:schemeClr val="tx1"/>
          </a:fontRef>
        </p:style>
      </p:cxnSp>
      <p:sp>
        <p:nvSpPr>
          <p:cNvPr id="5" name="TextBox 4">
            <a:extLst>
              <a:ext uri="{FF2B5EF4-FFF2-40B4-BE49-F238E27FC236}">
                <a16:creationId xmlns:a16="http://schemas.microsoft.com/office/drawing/2014/main" id="{C2B069A5-9A7D-2012-6338-BF339EB93A3C}"/>
              </a:ext>
            </a:extLst>
          </p:cNvPr>
          <p:cNvSpPr txBox="1"/>
          <p:nvPr/>
        </p:nvSpPr>
        <p:spPr>
          <a:xfrm>
            <a:off x="2262613" y="329426"/>
            <a:ext cx="4784219" cy="374270"/>
          </a:xfrm>
          <a:prstGeom prst="rect">
            <a:avLst/>
          </a:prstGeom>
          <a:noFill/>
        </p:spPr>
        <p:txBody>
          <a:bodyPr wrap="square" lIns="91440" tIns="45720" rIns="91440" bIns="45720" anchor="t">
            <a:spAutoFit/>
          </a:bodyPr>
          <a:lstStyle/>
          <a:p>
            <a:pPr>
              <a:lnSpc>
                <a:spcPct val="107000"/>
              </a:lnSpc>
            </a:pPr>
            <a:r>
              <a:rPr lang="en-GB">
                <a:latin typeface="Open Sans"/>
                <a:ea typeface="Open Sans"/>
                <a:cs typeface="Open Sans"/>
              </a:rPr>
              <a:t>Communication - Feedback</a:t>
            </a:r>
            <a:endParaRPr lang="en-US"/>
          </a:p>
        </p:txBody>
      </p:sp>
      <p:sp>
        <p:nvSpPr>
          <p:cNvPr id="12" name="TextBox 11">
            <a:extLst>
              <a:ext uri="{FF2B5EF4-FFF2-40B4-BE49-F238E27FC236}">
                <a16:creationId xmlns:a16="http://schemas.microsoft.com/office/drawing/2014/main" id="{E07BE744-599D-7D4A-749F-F57799BA1B4A}"/>
              </a:ext>
            </a:extLst>
          </p:cNvPr>
          <p:cNvSpPr txBox="1"/>
          <p:nvPr/>
        </p:nvSpPr>
        <p:spPr>
          <a:xfrm>
            <a:off x="118075" y="6582254"/>
            <a:ext cx="1391921" cy="246221"/>
          </a:xfrm>
          <a:prstGeom prst="rect">
            <a:avLst/>
          </a:prstGeom>
          <a:solidFill>
            <a:srgbClr val="FF912B"/>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Crystal Hall (2237516)</a:t>
            </a:r>
          </a:p>
        </p:txBody>
      </p:sp>
    </p:spTree>
    <p:extLst>
      <p:ext uri="{BB962C8B-B14F-4D97-AF65-F5344CB8AC3E}">
        <p14:creationId xmlns:p14="http://schemas.microsoft.com/office/powerpoint/2010/main" val="3536230068"/>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picture containing wall, person, indoor&#10;&#10;Description automatically generated">
            <a:extLst>
              <a:ext uri="{FF2B5EF4-FFF2-40B4-BE49-F238E27FC236}">
                <a16:creationId xmlns:a16="http://schemas.microsoft.com/office/drawing/2014/main" id="{96AE45A9-3373-1B3C-0A8B-6E9695F3C43C}"/>
              </a:ext>
            </a:extLst>
          </p:cNvPr>
          <p:cNvPicPr>
            <a:picLocks noChangeAspect="1"/>
          </p:cNvPicPr>
          <p:nvPr/>
        </p:nvPicPr>
        <p:blipFill>
          <a:blip r:embed="rId2"/>
          <a:srcRect/>
          <a:stretch/>
        </p:blipFill>
        <p:spPr>
          <a:xfrm>
            <a:off x="27985" y="9962"/>
            <a:ext cx="12175867" cy="6848038"/>
          </a:xfrm>
          <a:prstGeom prst="rect">
            <a:avLst/>
          </a:prstGeom>
        </p:spPr>
      </p:pic>
      <p:sp>
        <p:nvSpPr>
          <p:cNvPr id="6" name="TextBox 5">
            <a:extLst>
              <a:ext uri="{FF2B5EF4-FFF2-40B4-BE49-F238E27FC236}">
                <a16:creationId xmlns:a16="http://schemas.microsoft.com/office/drawing/2014/main" id="{2F497263-03BF-58C2-928B-A9C1C5CC015A}"/>
              </a:ext>
            </a:extLst>
          </p:cNvPr>
          <p:cNvSpPr txBox="1"/>
          <p:nvPr/>
        </p:nvSpPr>
        <p:spPr>
          <a:xfrm>
            <a:off x="0" y="-455223"/>
            <a:ext cx="10909300"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Strategies: </a:t>
            </a:r>
          </a:p>
        </p:txBody>
      </p:sp>
      <p:cxnSp>
        <p:nvCxnSpPr>
          <p:cNvPr id="4" name="Straight Arrow Connector 3">
            <a:extLst>
              <a:ext uri="{FF2B5EF4-FFF2-40B4-BE49-F238E27FC236}">
                <a16:creationId xmlns:a16="http://schemas.microsoft.com/office/drawing/2014/main" id="{F7E21D04-2535-8CAE-9473-1B04799E53A9}"/>
              </a:ext>
            </a:extLst>
          </p:cNvPr>
          <p:cNvCxnSpPr/>
          <p:nvPr/>
        </p:nvCxnSpPr>
        <p:spPr>
          <a:xfrm flipV="1">
            <a:off x="119450" y="869090"/>
            <a:ext cx="6958911" cy="12358"/>
          </a:xfrm>
          <a:prstGeom prst="straightConnector1">
            <a:avLst/>
          </a:prstGeom>
          <a:ln>
            <a:solidFill>
              <a:srgbClr val="B74919"/>
            </a:solidFill>
          </a:ln>
        </p:spPr>
        <p:style>
          <a:lnRef idx="2">
            <a:schemeClr val="accent5"/>
          </a:lnRef>
          <a:fillRef idx="0">
            <a:schemeClr val="accent5"/>
          </a:fillRef>
          <a:effectRef idx="1">
            <a:schemeClr val="accent5"/>
          </a:effectRef>
          <a:fontRef idx="minor">
            <a:schemeClr val="tx1"/>
          </a:fontRef>
        </p:style>
      </p:cxnSp>
      <p:sp>
        <p:nvSpPr>
          <p:cNvPr id="5" name="TextBox 4">
            <a:extLst>
              <a:ext uri="{FF2B5EF4-FFF2-40B4-BE49-F238E27FC236}">
                <a16:creationId xmlns:a16="http://schemas.microsoft.com/office/drawing/2014/main" id="{71ED07D5-BE08-14D2-BD9B-EBDBDEECAE0F}"/>
              </a:ext>
            </a:extLst>
          </p:cNvPr>
          <p:cNvSpPr txBox="1"/>
          <p:nvPr/>
        </p:nvSpPr>
        <p:spPr>
          <a:xfrm>
            <a:off x="101908" y="998710"/>
            <a:ext cx="6941265" cy="671915"/>
          </a:xfrm>
          <a:prstGeom prst="rect">
            <a:avLst/>
          </a:prstGeom>
          <a:noFill/>
        </p:spPr>
        <p:txBody>
          <a:bodyPr wrap="square" lIns="91440" tIns="45720" rIns="91440" bIns="45720" rtlCol="0" anchor="t">
            <a:spAutoFit/>
          </a:bodyPr>
          <a:lstStyle/>
          <a:p>
            <a:pPr>
              <a:lnSpc>
                <a:spcPct val="107000"/>
              </a:lnSpc>
              <a:spcAft>
                <a:spcPts val="800"/>
              </a:spcAft>
            </a:pPr>
            <a:r>
              <a:rPr lang="en-GB">
                <a:ea typeface="+mn-lt"/>
                <a:cs typeface="+mn-lt"/>
              </a:rPr>
              <a:t>The following points are all significant factors that can aid in employee retention and foster a healthy work environment.</a:t>
            </a:r>
            <a:endParaRPr lang="en-US"/>
          </a:p>
        </p:txBody>
      </p:sp>
      <p:sp>
        <p:nvSpPr>
          <p:cNvPr id="11" name="TextBox 10">
            <a:extLst>
              <a:ext uri="{FF2B5EF4-FFF2-40B4-BE49-F238E27FC236}">
                <a16:creationId xmlns:a16="http://schemas.microsoft.com/office/drawing/2014/main" id="{4F4CD436-B7A5-CD0B-DCFA-8C24A5A2F5C1}"/>
              </a:ext>
            </a:extLst>
          </p:cNvPr>
          <p:cNvSpPr txBox="1"/>
          <p:nvPr/>
        </p:nvSpPr>
        <p:spPr>
          <a:xfrm>
            <a:off x="106888" y="1769059"/>
            <a:ext cx="7593041" cy="4635564"/>
          </a:xfrm>
          <a:prstGeom prst="rect">
            <a:avLst/>
          </a:prstGeom>
          <a:noFill/>
        </p:spPr>
        <p:txBody>
          <a:bodyPr wrap="square" lIns="91440" tIns="45720" rIns="91440" bIns="45720" rtlCol="0" anchor="t">
            <a:spAutoFit/>
          </a:bodyPr>
          <a:lstStyle/>
          <a:p>
            <a:r>
              <a:rPr lang="en-GB" sz="1400" b="1">
                <a:latin typeface="Open Sans"/>
                <a:ea typeface="+mn-lt"/>
                <a:cs typeface="+mn-lt"/>
              </a:rPr>
              <a:t>Believing in your employees </a:t>
            </a:r>
            <a:r>
              <a:rPr lang="en-GB" sz="1400">
                <a:latin typeface="Open Sans"/>
                <a:ea typeface="+mn-lt"/>
                <a:cs typeface="+mn-lt"/>
              </a:rPr>
              <a:t>is crucial for employee retention as it fosters a sense of trust, motivation, and loyalty.</a:t>
            </a:r>
            <a:endParaRPr lang="en-US" sz="1400">
              <a:latin typeface="Open Sans"/>
              <a:ea typeface="+mn-lt"/>
              <a:cs typeface="+mn-lt"/>
            </a:endParaRPr>
          </a:p>
          <a:p>
            <a:endParaRPr lang="en-GB" sz="1400">
              <a:latin typeface="Open Sans"/>
              <a:ea typeface="Open Sans"/>
              <a:cs typeface="Open Sans"/>
            </a:endParaRPr>
          </a:p>
          <a:p>
            <a:r>
              <a:rPr lang="en-GB" sz="1400" b="1">
                <a:latin typeface="Open Sans"/>
                <a:ea typeface="+mn-lt"/>
                <a:cs typeface="+mn-lt"/>
              </a:rPr>
              <a:t>Provide them information and knowledge -</a:t>
            </a:r>
            <a:r>
              <a:rPr lang="en-GB" sz="1400">
                <a:latin typeface="Open Sans"/>
                <a:ea typeface="+mn-lt"/>
                <a:cs typeface="+mn-lt"/>
              </a:rPr>
              <a:t>Providing employees information and knowledge about company culture promotes retention by introducing them to values, mission, and goals.</a:t>
            </a:r>
            <a:endParaRPr lang="en-GB" sz="1400" b="1">
              <a:latin typeface="Open Sans"/>
              <a:ea typeface="Open Sans"/>
              <a:cs typeface="Open Sans"/>
            </a:endParaRPr>
          </a:p>
          <a:p>
            <a:endParaRPr lang="en-GB" sz="1400">
              <a:latin typeface="Open Sans"/>
              <a:ea typeface="Open Sans"/>
              <a:cs typeface="Open Sans"/>
            </a:endParaRPr>
          </a:p>
          <a:p>
            <a:r>
              <a:rPr lang="en-GB" sz="1400" b="1">
                <a:latin typeface="Open Sans"/>
                <a:ea typeface="+mn-lt"/>
                <a:cs typeface="+mn-lt"/>
              </a:rPr>
              <a:t>Transparent Work Culture: </a:t>
            </a:r>
            <a:r>
              <a:rPr lang="en-GB" sz="1400">
                <a:latin typeface="Open Sans"/>
                <a:ea typeface="+mn-lt"/>
                <a:cs typeface="+mn-lt"/>
              </a:rPr>
              <a:t>An open and trustworthy workplace culture promotes communication.   It comprises keeping staff employees informed about company goals, policies, and changes through communication. </a:t>
            </a:r>
            <a:endParaRPr lang="en-GB" sz="1400">
              <a:latin typeface="Open Sans"/>
              <a:ea typeface="Open Sans"/>
              <a:cs typeface="Open Sans"/>
            </a:endParaRPr>
          </a:p>
          <a:p>
            <a:endParaRPr lang="en-GB" sz="1400" b="1">
              <a:latin typeface="Open Sans"/>
              <a:ea typeface="Open Sans"/>
              <a:cs typeface="Open Sans"/>
            </a:endParaRPr>
          </a:p>
          <a:p>
            <a:r>
              <a:rPr lang="en-GB" sz="1400" b="1">
                <a:latin typeface="Open Sans"/>
                <a:ea typeface="+mn-lt"/>
                <a:cs typeface="+mn-lt"/>
              </a:rPr>
              <a:t>Promote a Healthy Work-Life Balance</a:t>
            </a:r>
            <a:r>
              <a:rPr lang="en-GB" sz="1400">
                <a:latin typeface="Open Sans"/>
                <a:ea typeface="+mn-lt"/>
                <a:cs typeface="+mn-lt"/>
              </a:rPr>
              <a:t>: Promoting a healthy work-life balance is crucial for employee retention and well-being. Offering flexible work options, including remote work or flexible hours, as well as fostering a culture that emphasises work-life balance can help with this. </a:t>
            </a:r>
            <a:endParaRPr lang="en-GB" sz="1400">
              <a:latin typeface="Open Sans"/>
              <a:ea typeface="Open Sans"/>
              <a:cs typeface="Open Sans"/>
            </a:endParaRPr>
          </a:p>
          <a:p>
            <a:endParaRPr lang="en-GB" sz="1400">
              <a:latin typeface="Open Sans"/>
              <a:ea typeface="Open Sans"/>
              <a:cs typeface="Open Sans"/>
            </a:endParaRPr>
          </a:p>
          <a:p>
            <a:r>
              <a:rPr lang="en-GB" sz="1400" b="1">
                <a:latin typeface="Open Sans"/>
                <a:ea typeface="+mn-lt"/>
                <a:cs typeface="+mn-lt"/>
              </a:rPr>
              <a:t>Build a "Healthy Environment": </a:t>
            </a:r>
            <a:r>
              <a:rPr lang="en-GB" sz="1400">
                <a:latin typeface="Open Sans"/>
                <a:ea typeface="+mn-lt"/>
                <a:cs typeface="+mn-lt"/>
              </a:rPr>
              <a:t>An environment that supports both physical and emotional well-being is considered healthy. </a:t>
            </a:r>
            <a:endParaRPr lang="en-GB" sz="1400">
              <a:latin typeface="Open Sans"/>
              <a:ea typeface="Open Sans"/>
              <a:cs typeface="Open Sans"/>
            </a:endParaRPr>
          </a:p>
          <a:p>
            <a:endParaRPr lang="en-GB" sz="1400">
              <a:latin typeface="Open Sans"/>
              <a:ea typeface="Open Sans"/>
              <a:cs typeface="Open Sans"/>
            </a:endParaRPr>
          </a:p>
          <a:p>
            <a:pPr>
              <a:lnSpc>
                <a:spcPct val="107000"/>
              </a:lnSpc>
              <a:spcAft>
                <a:spcPts val="800"/>
              </a:spcAft>
            </a:pPr>
            <a:r>
              <a:rPr lang="en-GB" sz="1400">
                <a:latin typeface="Open Sans"/>
                <a:ea typeface="+mn-lt"/>
                <a:cs typeface="+mn-lt"/>
              </a:rPr>
              <a:t>This can entail offering tools and assistance for promoting the wellbeing of workers, including as wellness programmes, mental health resources, and ergonomic workplaces. </a:t>
            </a:r>
            <a:endParaRPr lang="en-GB" sz="1400">
              <a:latin typeface="Open Sans"/>
              <a:ea typeface="Open Sans"/>
              <a:cs typeface="Open Sans"/>
            </a:endParaRPr>
          </a:p>
        </p:txBody>
      </p:sp>
      <p:sp>
        <p:nvSpPr>
          <p:cNvPr id="9" name="TextBox 8">
            <a:extLst>
              <a:ext uri="{FF2B5EF4-FFF2-40B4-BE49-F238E27FC236}">
                <a16:creationId xmlns:a16="http://schemas.microsoft.com/office/drawing/2014/main" id="{383B9940-C2BF-F05F-ED58-BC1693522ABB}"/>
              </a:ext>
            </a:extLst>
          </p:cNvPr>
          <p:cNvSpPr txBox="1"/>
          <p:nvPr/>
        </p:nvSpPr>
        <p:spPr>
          <a:xfrm>
            <a:off x="2262613" y="329426"/>
            <a:ext cx="4784219" cy="375296"/>
          </a:xfrm>
          <a:prstGeom prst="rect">
            <a:avLst/>
          </a:prstGeom>
          <a:noFill/>
        </p:spPr>
        <p:txBody>
          <a:bodyPr wrap="square" lIns="91440" tIns="45720" rIns="91440" bIns="45720" anchor="t">
            <a:spAutoFit/>
          </a:bodyPr>
          <a:lstStyle/>
          <a:p>
            <a:pPr>
              <a:lnSpc>
                <a:spcPct val="107000"/>
              </a:lnSpc>
            </a:pPr>
            <a:r>
              <a:rPr lang="en-GB">
                <a:latin typeface="Open Sans"/>
                <a:ea typeface="Open Sans"/>
                <a:cs typeface="Open Sans"/>
              </a:rPr>
              <a:t>Work Culture</a:t>
            </a:r>
            <a:endParaRPr lang="en-US"/>
          </a:p>
        </p:txBody>
      </p:sp>
      <p:sp>
        <p:nvSpPr>
          <p:cNvPr id="15" name="TextBox 14">
            <a:extLst>
              <a:ext uri="{FF2B5EF4-FFF2-40B4-BE49-F238E27FC236}">
                <a16:creationId xmlns:a16="http://schemas.microsoft.com/office/drawing/2014/main" id="{89E069C9-905D-1E50-CF02-B713732D942F}"/>
              </a:ext>
            </a:extLst>
          </p:cNvPr>
          <p:cNvSpPr txBox="1"/>
          <p:nvPr/>
        </p:nvSpPr>
        <p:spPr>
          <a:xfrm>
            <a:off x="118075" y="6582254"/>
            <a:ext cx="1391921" cy="246221"/>
          </a:xfrm>
          <a:prstGeom prst="rect">
            <a:avLst/>
          </a:prstGeom>
          <a:solidFill>
            <a:srgbClr val="FF912B"/>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Crystal Hall (2237516)</a:t>
            </a:r>
          </a:p>
        </p:txBody>
      </p:sp>
    </p:spTree>
    <p:extLst>
      <p:ext uri="{BB962C8B-B14F-4D97-AF65-F5344CB8AC3E}">
        <p14:creationId xmlns:p14="http://schemas.microsoft.com/office/powerpoint/2010/main" val="502824573"/>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Businesspeople clapping">
            <a:extLst>
              <a:ext uri="{FF2B5EF4-FFF2-40B4-BE49-F238E27FC236}">
                <a16:creationId xmlns:a16="http://schemas.microsoft.com/office/drawing/2014/main" id="{E88F576E-6BFD-5750-2117-929499CEA126}"/>
              </a:ext>
            </a:extLst>
          </p:cNvPr>
          <p:cNvPicPr>
            <a:picLocks noChangeAspect="1"/>
          </p:cNvPicPr>
          <p:nvPr/>
        </p:nvPicPr>
        <p:blipFill>
          <a:blip r:embed="rId2">
            <a:alphaModFix amt="5000"/>
          </a:blip>
          <a:stretch>
            <a:fillRect/>
          </a:stretch>
        </p:blipFill>
        <p:spPr>
          <a:xfrm>
            <a:off x="-2821" y="2734"/>
            <a:ext cx="12197642" cy="8150755"/>
          </a:xfrm>
          <a:prstGeom prst="rect">
            <a:avLst/>
          </a:prstGeom>
        </p:spPr>
      </p:pic>
      <p:cxnSp>
        <p:nvCxnSpPr>
          <p:cNvPr id="4" name="Straight Arrow Connector 3">
            <a:extLst>
              <a:ext uri="{FF2B5EF4-FFF2-40B4-BE49-F238E27FC236}">
                <a16:creationId xmlns:a16="http://schemas.microsoft.com/office/drawing/2014/main" id="{7EB5380D-6406-EBC3-BC38-14A017F60B34}"/>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9" name="TextBox 8">
            <a:extLst>
              <a:ext uri="{FF2B5EF4-FFF2-40B4-BE49-F238E27FC236}">
                <a16:creationId xmlns:a16="http://schemas.microsoft.com/office/drawing/2014/main" id="{65190430-8B02-BBC2-8C41-6ECE0B69A971}"/>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Strategies</a:t>
            </a:r>
            <a:endParaRPr lang="en-US" err="1">
              <a:ea typeface="+mj-ea"/>
              <a:cs typeface="+mj-cs"/>
            </a:endParaRPr>
          </a:p>
        </p:txBody>
      </p:sp>
      <p:sp>
        <p:nvSpPr>
          <p:cNvPr id="7" name="TextBox 6">
            <a:extLst>
              <a:ext uri="{FF2B5EF4-FFF2-40B4-BE49-F238E27FC236}">
                <a16:creationId xmlns:a16="http://schemas.microsoft.com/office/drawing/2014/main" id="{21591532-34CE-B360-BF95-9EE909577936}"/>
              </a:ext>
            </a:extLst>
          </p:cNvPr>
          <p:cNvSpPr txBox="1"/>
          <p:nvPr/>
        </p:nvSpPr>
        <p:spPr>
          <a:xfrm>
            <a:off x="2262613" y="329426"/>
            <a:ext cx="4784219" cy="374270"/>
          </a:xfrm>
          <a:prstGeom prst="rect">
            <a:avLst/>
          </a:prstGeom>
          <a:noFill/>
        </p:spPr>
        <p:txBody>
          <a:bodyPr wrap="square" lIns="91440" tIns="45720" rIns="91440" bIns="45720" anchor="t">
            <a:spAutoFit/>
          </a:bodyPr>
          <a:lstStyle/>
          <a:p>
            <a:pPr>
              <a:lnSpc>
                <a:spcPct val="107000"/>
              </a:lnSpc>
            </a:pPr>
            <a:r>
              <a:rPr lang="en-GB">
                <a:latin typeface="Open Sans"/>
                <a:ea typeface="Open Sans"/>
                <a:cs typeface="Open Sans"/>
              </a:rPr>
              <a:t>Summary</a:t>
            </a:r>
            <a:endParaRPr lang="en-US"/>
          </a:p>
        </p:txBody>
      </p:sp>
      <p:grpSp>
        <p:nvGrpSpPr>
          <p:cNvPr id="41" name="Group 40">
            <a:extLst>
              <a:ext uri="{FF2B5EF4-FFF2-40B4-BE49-F238E27FC236}">
                <a16:creationId xmlns:a16="http://schemas.microsoft.com/office/drawing/2014/main" id="{EBF3BE82-ED53-C7FE-8CE0-70422F77210F}"/>
              </a:ext>
            </a:extLst>
          </p:cNvPr>
          <p:cNvGrpSpPr/>
          <p:nvPr/>
        </p:nvGrpSpPr>
        <p:grpSpPr>
          <a:xfrm>
            <a:off x="547173" y="1253509"/>
            <a:ext cx="10551424" cy="3068366"/>
            <a:chOff x="1144820" y="1791391"/>
            <a:chExt cx="9266483" cy="2694837"/>
          </a:xfrm>
        </p:grpSpPr>
        <p:grpSp>
          <p:nvGrpSpPr>
            <p:cNvPr id="30" name="Group 29">
              <a:extLst>
                <a:ext uri="{FF2B5EF4-FFF2-40B4-BE49-F238E27FC236}">
                  <a16:creationId xmlns:a16="http://schemas.microsoft.com/office/drawing/2014/main" id="{EE516062-FCBA-8824-2B43-3795531CBCF5}"/>
                </a:ext>
              </a:extLst>
            </p:cNvPr>
            <p:cNvGrpSpPr/>
            <p:nvPr/>
          </p:nvGrpSpPr>
          <p:grpSpPr>
            <a:xfrm>
              <a:off x="1144820" y="1791391"/>
              <a:ext cx="9266483" cy="2694837"/>
              <a:chOff x="1144820" y="1791391"/>
              <a:chExt cx="9266483" cy="2694837"/>
            </a:xfrm>
          </p:grpSpPr>
          <p:grpSp>
            <p:nvGrpSpPr>
              <p:cNvPr id="32" name="Group 31">
                <a:extLst>
                  <a:ext uri="{FF2B5EF4-FFF2-40B4-BE49-F238E27FC236}">
                    <a16:creationId xmlns:a16="http://schemas.microsoft.com/office/drawing/2014/main" id="{6B42DE85-7E5A-8CA8-473C-5B685AA1BF83}"/>
                  </a:ext>
                </a:extLst>
              </p:cNvPr>
              <p:cNvGrpSpPr/>
              <p:nvPr/>
            </p:nvGrpSpPr>
            <p:grpSpPr>
              <a:xfrm>
                <a:off x="1144820" y="1791391"/>
                <a:ext cx="9266483" cy="2694837"/>
                <a:chOff x="1144820" y="1791391"/>
                <a:chExt cx="9266483" cy="2694837"/>
              </a:xfrm>
            </p:grpSpPr>
            <p:pic>
              <p:nvPicPr>
                <p:cNvPr id="36" name="Picture 35" descr="Icon&#10;&#10;Description automatically generated">
                  <a:extLst>
                    <a:ext uri="{FF2B5EF4-FFF2-40B4-BE49-F238E27FC236}">
                      <a16:creationId xmlns:a16="http://schemas.microsoft.com/office/drawing/2014/main" id="{E7CC0BB6-EC73-FF80-D36B-9857F7D0120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144820" y="1791391"/>
                  <a:ext cx="9266483" cy="2694837"/>
                </a:xfrm>
                <a:prstGeom prst="rect">
                  <a:avLst/>
                </a:prstGeom>
              </p:spPr>
            </p:pic>
            <p:sp>
              <p:nvSpPr>
                <p:cNvPr id="37" name="TextBox 3">
                  <a:extLst>
                    <a:ext uri="{FF2B5EF4-FFF2-40B4-BE49-F238E27FC236}">
                      <a16:creationId xmlns:a16="http://schemas.microsoft.com/office/drawing/2014/main" id="{574719DF-E7DF-8296-B082-F745693B4CC7}"/>
                    </a:ext>
                  </a:extLst>
                </p:cNvPr>
                <p:cNvSpPr txBox="1"/>
                <p:nvPr/>
              </p:nvSpPr>
              <p:spPr>
                <a:xfrm>
                  <a:off x="1504135" y="2722850"/>
                  <a:ext cx="1834146" cy="723981"/>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7000"/>
                    </a:lnSpc>
                    <a:spcAft>
                      <a:spcPts val="800"/>
                    </a:spcAft>
                  </a:pPr>
                  <a:r>
                    <a:rPr lang="en-GB" sz="1300" b="1">
                      <a:effectLst/>
                      <a:latin typeface="Open Sans"/>
                      <a:ea typeface="Open Sans"/>
                      <a:cs typeface="Open Sans"/>
                    </a:rPr>
                    <a:t>Provide</a:t>
                  </a:r>
                  <a:br>
                    <a:rPr lang="en-GB" sz="1300" b="1">
                      <a:effectLst/>
                      <a:latin typeface="Open Sans" panose="020B0606030504020204" pitchFamily="34" charset="0"/>
                      <a:ea typeface="Open Sans" panose="020B0606030504020204" pitchFamily="34" charset="0"/>
                      <a:cs typeface="Open Sans" panose="020B0606030504020204" pitchFamily="34" charset="0"/>
                    </a:rPr>
                  </a:br>
                  <a:r>
                    <a:rPr lang="en-GB" sz="1300">
                      <a:effectLst/>
                      <a:latin typeface="Open Sans"/>
                      <a:ea typeface="Open Sans"/>
                      <a:cs typeface="Open Sans"/>
                    </a:rPr>
                    <a:t> Opportunities for Career Development</a:t>
                  </a:r>
                  <a:r>
                    <a:rPr lang="en-GB" sz="1300">
                      <a:latin typeface="Open Sans"/>
                      <a:ea typeface="Open Sans"/>
                      <a:cs typeface="Open Sans"/>
                    </a:rPr>
                    <a:t> </a:t>
                  </a:r>
                  <a:endParaRPr lang="en-GB" sz="1300">
                    <a:effectLst/>
                    <a:latin typeface="Open Sans" panose="020B0606030504020204" pitchFamily="34" charset="0"/>
                    <a:ea typeface="Open Sans" panose="020B0606030504020204" pitchFamily="34" charset="0"/>
                    <a:cs typeface="Open Sans" panose="020B0606030504020204" pitchFamily="34" charset="0"/>
                  </a:endParaRPr>
                </a:p>
              </p:txBody>
            </p:sp>
            <p:sp>
              <p:nvSpPr>
                <p:cNvPr id="38" name="TextBox 4">
                  <a:extLst>
                    <a:ext uri="{FF2B5EF4-FFF2-40B4-BE49-F238E27FC236}">
                      <a16:creationId xmlns:a16="http://schemas.microsoft.com/office/drawing/2014/main" id="{A02383BA-E2B8-1D77-1D35-F6DFABB91F77}"/>
                    </a:ext>
                  </a:extLst>
                </p:cNvPr>
                <p:cNvSpPr txBox="1"/>
                <p:nvPr/>
              </p:nvSpPr>
              <p:spPr>
                <a:xfrm>
                  <a:off x="3590038" y="2728070"/>
                  <a:ext cx="2066109" cy="824500"/>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7000"/>
                    </a:lnSpc>
                    <a:spcAft>
                      <a:spcPts val="800"/>
                    </a:spcAft>
                  </a:pPr>
                  <a:r>
                    <a:rPr lang="en-GB" sz="1300" b="1">
                      <a:effectLst/>
                      <a:latin typeface="Open Sans"/>
                      <a:ea typeface="Open Sans"/>
                      <a:cs typeface="Open Sans"/>
                    </a:rPr>
                    <a:t>Offer:</a:t>
                  </a:r>
                  <a:br>
                    <a:rPr lang="en-GB" sz="1300" b="1">
                      <a:effectLst/>
                      <a:latin typeface="Open Sans" panose="020B0606030504020204" pitchFamily="34" charset="0"/>
                      <a:ea typeface="Open Sans" panose="020B0606030504020204" pitchFamily="34" charset="0"/>
                      <a:cs typeface="Open Sans" panose="020B0606030504020204" pitchFamily="34" charset="0"/>
                    </a:rPr>
                  </a:br>
                  <a:r>
                    <a:rPr lang="en-GB" sz="1300">
                      <a:effectLst/>
                      <a:latin typeface="Open Sans"/>
                      <a:ea typeface="Open Sans"/>
                      <a:cs typeface="Open Sans"/>
                    </a:rPr>
                    <a:t> Competitive </a:t>
                  </a:r>
                  <a:br>
                    <a:rPr lang="en-GB" sz="1300">
                      <a:latin typeface="Open Sans"/>
                      <a:ea typeface="Open Sans"/>
                      <a:cs typeface="Open Sans"/>
                    </a:rPr>
                  </a:br>
                  <a:r>
                    <a:rPr lang="en-GB" sz="1300">
                      <a:effectLst/>
                      <a:latin typeface="Open Sans"/>
                      <a:ea typeface="Open Sans"/>
                      <a:cs typeface="Open Sans"/>
                    </a:rPr>
                    <a:t>Compensation and</a:t>
                  </a:r>
                  <a:br>
                    <a:rPr lang="en-GB" sz="1300">
                      <a:latin typeface="Open Sans"/>
                      <a:ea typeface="Open Sans"/>
                      <a:cs typeface="Open Sans"/>
                    </a:rPr>
                  </a:br>
                  <a:r>
                    <a:rPr lang="en-GB" sz="1300">
                      <a:latin typeface="Open Sans"/>
                      <a:ea typeface="Open Sans"/>
                      <a:cs typeface="Open Sans"/>
                    </a:rPr>
                    <a:t> </a:t>
                  </a:r>
                  <a:r>
                    <a:rPr lang="en-GB" sz="1300">
                      <a:effectLst/>
                      <a:latin typeface="Open Sans"/>
                      <a:ea typeface="Open Sans"/>
                      <a:cs typeface="Open Sans"/>
                    </a:rPr>
                    <a:t>Benefits</a:t>
                  </a:r>
                  <a:endParaRPr lang="en-US">
                    <a:cs typeface="Calibri" panose="020F0502020204030204"/>
                  </a:endParaRPr>
                </a:p>
              </p:txBody>
            </p:sp>
            <p:sp>
              <p:nvSpPr>
                <p:cNvPr id="39" name="TextBox 5">
                  <a:extLst>
                    <a:ext uri="{FF2B5EF4-FFF2-40B4-BE49-F238E27FC236}">
                      <a16:creationId xmlns:a16="http://schemas.microsoft.com/office/drawing/2014/main" id="{53B1D1F7-C634-6EC9-7120-B9CF448E4806}"/>
                    </a:ext>
                  </a:extLst>
                </p:cNvPr>
                <p:cNvSpPr txBox="1"/>
                <p:nvPr/>
              </p:nvSpPr>
              <p:spPr>
                <a:xfrm>
                  <a:off x="5865313" y="2726883"/>
                  <a:ext cx="2036636" cy="938014"/>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7000"/>
                    </a:lnSpc>
                    <a:spcAft>
                      <a:spcPts val="800"/>
                    </a:spcAft>
                  </a:pPr>
                  <a:r>
                    <a:rPr lang="en-GB" sz="1300" b="1">
                      <a:latin typeface="Open Sans"/>
                      <a:ea typeface="Open Sans"/>
                      <a:cs typeface="Open Sans"/>
                    </a:rPr>
                    <a:t>I</a:t>
                  </a:r>
                  <a:r>
                    <a:rPr lang="en-GB" sz="1300" b="1">
                      <a:effectLst/>
                      <a:latin typeface="Open Sans"/>
                      <a:ea typeface="Open Sans"/>
                      <a:cs typeface="Open Sans"/>
                    </a:rPr>
                    <a:t>mprove</a:t>
                  </a:r>
                  <a:br>
                    <a:rPr lang="en-GB" sz="1300" b="1">
                      <a:effectLst/>
                      <a:latin typeface="Open Sans" panose="020B0606030504020204" pitchFamily="34" charset="0"/>
                      <a:ea typeface="Open Sans" panose="020B0606030504020204" pitchFamily="34" charset="0"/>
                      <a:cs typeface="Open Sans" panose="020B0606030504020204" pitchFamily="34" charset="0"/>
                    </a:rPr>
                  </a:br>
                  <a:r>
                    <a:rPr lang="en-GB" sz="1300">
                      <a:effectLst/>
                      <a:latin typeface="Open Sans"/>
                      <a:ea typeface="Open Sans"/>
                      <a:cs typeface="Open Sans"/>
                    </a:rPr>
                    <a:t>Communication between the Employee</a:t>
                  </a:r>
                  <a:br>
                    <a:rPr lang="en-GB" sz="1300">
                      <a:latin typeface="Open Sans" panose="020B0606030504020204" pitchFamily="34" charset="0"/>
                      <a:ea typeface="Open Sans" panose="020B0606030504020204" pitchFamily="34" charset="0"/>
                      <a:cs typeface="Open Sans" panose="020B0606030504020204" pitchFamily="34" charset="0"/>
                    </a:rPr>
                  </a:br>
                  <a:r>
                    <a:rPr lang="en-GB" sz="1300">
                      <a:latin typeface="Open Sans"/>
                      <a:ea typeface="Open Sans"/>
                      <a:cs typeface="Open Sans"/>
                    </a:rPr>
                    <a:t>and the Company</a:t>
                  </a:r>
                  <a:endParaRPr lang="en-GB" sz="1300">
                    <a:effectLst/>
                    <a:latin typeface="Open Sans"/>
                    <a:ea typeface="Open Sans"/>
                    <a:cs typeface="Open Sans"/>
                  </a:endParaRPr>
                </a:p>
              </p:txBody>
            </p:sp>
            <p:sp>
              <p:nvSpPr>
                <p:cNvPr id="40" name="TextBox 6">
                  <a:extLst>
                    <a:ext uri="{FF2B5EF4-FFF2-40B4-BE49-F238E27FC236}">
                      <a16:creationId xmlns:a16="http://schemas.microsoft.com/office/drawing/2014/main" id="{7443F977-CF95-872B-500C-7468CE628A54}"/>
                    </a:ext>
                  </a:extLst>
                </p:cNvPr>
                <p:cNvSpPr txBox="1"/>
                <p:nvPr/>
              </p:nvSpPr>
              <p:spPr>
                <a:xfrm>
                  <a:off x="8166169" y="2725490"/>
                  <a:ext cx="1967363" cy="723981"/>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7000"/>
                    </a:lnSpc>
                    <a:spcAft>
                      <a:spcPts val="800"/>
                    </a:spcAft>
                  </a:pPr>
                  <a:r>
                    <a:rPr lang="en-GB" sz="1300" b="1">
                      <a:effectLst/>
                      <a:latin typeface="Open Sans"/>
                      <a:ea typeface="Open Sans"/>
                      <a:cs typeface="Open Sans"/>
                    </a:rPr>
                    <a:t>Engagement:</a:t>
                  </a:r>
                  <a:r>
                    <a:rPr lang="en-GB" sz="1300">
                      <a:effectLst/>
                      <a:latin typeface="Open Sans"/>
                      <a:ea typeface="Open Sans"/>
                      <a:cs typeface="Open Sans"/>
                    </a:rPr>
                    <a:t> </a:t>
                  </a:r>
                  <a:br>
                    <a:rPr lang="en-GB" sz="1300">
                      <a:effectLst/>
                      <a:latin typeface="Open Sans" panose="020B0606030504020204" pitchFamily="34" charset="0"/>
                      <a:ea typeface="Open Sans" panose="020B0606030504020204" pitchFamily="34" charset="0"/>
                      <a:cs typeface="Open Sans" panose="020B0606030504020204" pitchFamily="34" charset="0"/>
                    </a:rPr>
                  </a:br>
                  <a:r>
                    <a:rPr lang="en-GB" sz="1300">
                      <a:latin typeface="Open Sans"/>
                      <a:ea typeface="Open Sans"/>
                      <a:cs typeface="Open Sans"/>
                    </a:rPr>
                    <a:t>Building a</a:t>
                  </a:r>
                  <a:r>
                    <a:rPr lang="en-GB" sz="1300">
                      <a:effectLst/>
                      <a:latin typeface="Open Sans"/>
                      <a:ea typeface="Open Sans"/>
                      <a:cs typeface="Open Sans"/>
                    </a:rPr>
                    <a:t> Strong Company Culture</a:t>
                  </a:r>
                </a:p>
              </p:txBody>
            </p:sp>
          </p:grpSp>
          <p:pic>
            <p:nvPicPr>
              <p:cNvPr id="33" name="Picture 32" descr="Icon&#10;&#10;Description automatically generated">
                <a:extLst>
                  <a:ext uri="{FF2B5EF4-FFF2-40B4-BE49-F238E27FC236}">
                    <a16:creationId xmlns:a16="http://schemas.microsoft.com/office/drawing/2014/main" id="{977D416C-4300-9A2B-AFF9-74505614D7B6}"/>
                  </a:ext>
                </a:extLst>
              </p:cNvPr>
              <p:cNvPicPr>
                <a:picLocks noChangeAspect="1"/>
              </p:cNvPicPr>
              <p:nvPr/>
            </p:nvPicPr>
            <p:blipFill>
              <a:blip r:embed="rId4"/>
              <a:stretch>
                <a:fillRect/>
              </a:stretch>
            </p:blipFill>
            <p:spPr>
              <a:xfrm>
                <a:off x="2803027" y="2135094"/>
                <a:ext cx="549711" cy="481106"/>
              </a:xfrm>
              <a:prstGeom prst="rect">
                <a:avLst/>
              </a:prstGeom>
            </p:spPr>
          </p:pic>
          <p:pic>
            <p:nvPicPr>
              <p:cNvPr id="34" name="Picture 33" descr="Icon&#10;&#10;Description automatically generated">
                <a:extLst>
                  <a:ext uri="{FF2B5EF4-FFF2-40B4-BE49-F238E27FC236}">
                    <a16:creationId xmlns:a16="http://schemas.microsoft.com/office/drawing/2014/main" id="{DD8249EE-18EA-C90A-E9BB-C3C26AAD0914}"/>
                  </a:ext>
                </a:extLst>
              </p:cNvPr>
              <p:cNvPicPr>
                <a:picLocks noChangeAspect="1"/>
              </p:cNvPicPr>
              <p:nvPr/>
            </p:nvPicPr>
            <p:blipFill>
              <a:blip r:embed="rId5"/>
              <a:stretch>
                <a:fillRect/>
              </a:stretch>
            </p:blipFill>
            <p:spPr>
              <a:xfrm>
                <a:off x="5183524" y="2057876"/>
                <a:ext cx="312794" cy="498565"/>
              </a:xfrm>
              <a:prstGeom prst="rect">
                <a:avLst/>
              </a:prstGeom>
            </p:spPr>
          </p:pic>
          <p:pic>
            <p:nvPicPr>
              <p:cNvPr id="35" name="Picture 34" descr="A picture containing clipart&#10;&#10;Description automatically generated">
                <a:extLst>
                  <a:ext uri="{FF2B5EF4-FFF2-40B4-BE49-F238E27FC236}">
                    <a16:creationId xmlns:a16="http://schemas.microsoft.com/office/drawing/2014/main" id="{4BD1A444-F468-8F60-EDBD-C217606AA826}"/>
                  </a:ext>
                </a:extLst>
              </p:cNvPr>
              <p:cNvPicPr>
                <a:picLocks noChangeAspect="1"/>
              </p:cNvPicPr>
              <p:nvPr/>
            </p:nvPicPr>
            <p:blipFill>
              <a:blip r:embed="rId6"/>
              <a:stretch>
                <a:fillRect/>
              </a:stretch>
            </p:blipFill>
            <p:spPr>
              <a:xfrm>
                <a:off x="7328248" y="2134775"/>
                <a:ext cx="483444" cy="403382"/>
              </a:xfrm>
              <a:prstGeom prst="rect">
                <a:avLst/>
              </a:prstGeom>
            </p:spPr>
          </p:pic>
        </p:grpSp>
        <p:pic>
          <p:nvPicPr>
            <p:cNvPr id="31" name="Picture 30">
              <a:extLst>
                <a:ext uri="{FF2B5EF4-FFF2-40B4-BE49-F238E27FC236}">
                  <a16:creationId xmlns:a16="http://schemas.microsoft.com/office/drawing/2014/main" id="{E86030FA-B948-61A6-2D21-A82D863C80B6}"/>
                </a:ext>
              </a:extLst>
            </p:cNvPr>
            <p:cNvPicPr>
              <a:picLocks noChangeAspect="1"/>
            </p:cNvPicPr>
            <p:nvPr/>
          </p:nvPicPr>
          <p:blipFill>
            <a:blip r:embed="rId7"/>
            <a:stretch>
              <a:fillRect/>
            </a:stretch>
          </p:blipFill>
          <p:spPr>
            <a:xfrm>
              <a:off x="9593341" y="2099263"/>
              <a:ext cx="441393" cy="444178"/>
            </a:xfrm>
            <a:prstGeom prst="rect">
              <a:avLst/>
            </a:prstGeom>
          </p:spPr>
        </p:pic>
      </p:grpSp>
      <p:sp>
        <p:nvSpPr>
          <p:cNvPr id="10" name="TextBox 9">
            <a:extLst>
              <a:ext uri="{FF2B5EF4-FFF2-40B4-BE49-F238E27FC236}">
                <a16:creationId xmlns:a16="http://schemas.microsoft.com/office/drawing/2014/main" id="{EE06CA3E-BC4A-281F-EBE3-315B95E17BEB}"/>
              </a:ext>
            </a:extLst>
          </p:cNvPr>
          <p:cNvSpPr txBox="1"/>
          <p:nvPr/>
        </p:nvSpPr>
        <p:spPr>
          <a:xfrm>
            <a:off x="416571" y="4681487"/>
            <a:ext cx="3551073" cy="1768035"/>
          </a:xfrm>
          <a:prstGeom prst="rect">
            <a:avLst/>
          </a:prstGeom>
        </p:spPr>
        <p:txBody>
          <a:bodyPr vert="horz" lIns="91440" tIns="45720" rIns="91440" bIns="45720" rtlCol="0" anchor="t">
            <a:noAutofit/>
          </a:bodyPr>
          <a:lstStyle/>
          <a:p>
            <a:pPr>
              <a:lnSpc>
                <a:spcPct val="150000"/>
              </a:lnSpc>
            </a:pPr>
            <a:r>
              <a:rPr lang="en-US" sz="1200">
                <a:latin typeface="Open Sans"/>
                <a:ea typeface="+mn-lt"/>
                <a:cs typeface="+mn-lt"/>
              </a:rPr>
              <a:t>Brexit and the COVID-19 pandemic pushed </a:t>
            </a:r>
            <a:r>
              <a:rPr lang="en-US" sz="1200" err="1">
                <a:latin typeface="Open Sans"/>
                <a:ea typeface="+mn-lt"/>
                <a:cs typeface="+mn-lt"/>
              </a:rPr>
              <a:t>organisations</a:t>
            </a:r>
            <a:r>
              <a:rPr lang="en-US" sz="1200">
                <a:latin typeface="Open Sans"/>
                <a:ea typeface="+mn-lt"/>
                <a:cs typeface="+mn-lt"/>
              </a:rPr>
              <a:t> to adjust to new working conditions and legislation. In order to lessen the effects of these events and preserve their competitive edge, businesses had to adjust their workforce strategies and </a:t>
            </a:r>
            <a:r>
              <a:rPr lang="en-US" sz="1200" err="1">
                <a:latin typeface="Open Sans"/>
                <a:ea typeface="+mn-lt"/>
                <a:cs typeface="+mn-lt"/>
              </a:rPr>
              <a:t>labour</a:t>
            </a:r>
            <a:r>
              <a:rPr lang="en-US" sz="1200">
                <a:latin typeface="Open Sans"/>
                <a:ea typeface="+mn-lt"/>
                <a:cs typeface="+mn-lt"/>
              </a:rPr>
              <a:t> plans. </a:t>
            </a:r>
          </a:p>
          <a:p>
            <a:pPr>
              <a:lnSpc>
                <a:spcPct val="150000"/>
              </a:lnSpc>
            </a:pPr>
            <a:endParaRPr lang="en-US" sz="1200">
              <a:latin typeface="Open Sans"/>
              <a:ea typeface="+mn-lt"/>
              <a:cs typeface="+mn-lt"/>
            </a:endParaRPr>
          </a:p>
        </p:txBody>
      </p:sp>
      <p:sp>
        <p:nvSpPr>
          <p:cNvPr id="11" name="TextBox 10">
            <a:extLst>
              <a:ext uri="{FF2B5EF4-FFF2-40B4-BE49-F238E27FC236}">
                <a16:creationId xmlns:a16="http://schemas.microsoft.com/office/drawing/2014/main" id="{180B80A7-B2CD-7684-8EE3-0FC5B15E2735}"/>
              </a:ext>
            </a:extLst>
          </p:cNvPr>
          <p:cNvSpPr txBox="1"/>
          <p:nvPr/>
        </p:nvSpPr>
        <p:spPr>
          <a:xfrm>
            <a:off x="4291314" y="4681486"/>
            <a:ext cx="7052287" cy="1802897"/>
          </a:xfrm>
          <a:prstGeom prst="rect">
            <a:avLst/>
          </a:prstGeom>
        </p:spPr>
        <p:txBody>
          <a:bodyPr vert="horz" lIns="91440" tIns="45720" rIns="91440" bIns="45720" rtlCol="0" anchor="t">
            <a:noAutofit/>
          </a:bodyPr>
          <a:lstStyle/>
          <a:p>
            <a:pPr>
              <a:lnSpc>
                <a:spcPct val="150000"/>
              </a:lnSpc>
            </a:pPr>
            <a:r>
              <a:rPr lang="en-US" sz="1200">
                <a:latin typeface="Open Sans"/>
                <a:ea typeface="Open Sans"/>
                <a:cs typeface="Open Sans"/>
              </a:rPr>
              <a:t>By incorporating and combining these retention strategies, companies can create a comprehensive plan and a supportive work environment, helping to address the key factors influencing employee satisfaction and retention. </a:t>
            </a:r>
          </a:p>
          <a:p>
            <a:pPr>
              <a:lnSpc>
                <a:spcPct val="150000"/>
              </a:lnSpc>
            </a:pPr>
            <a:endParaRPr lang="en-US" sz="1200">
              <a:latin typeface="Open Sans"/>
              <a:ea typeface="Open Sans"/>
              <a:cs typeface="Open Sans"/>
            </a:endParaRPr>
          </a:p>
          <a:p>
            <a:pPr>
              <a:lnSpc>
                <a:spcPct val="150000"/>
              </a:lnSpc>
            </a:pPr>
            <a:r>
              <a:rPr lang="en-US" sz="1200">
                <a:latin typeface="Open Sans"/>
                <a:ea typeface="Open Sans"/>
                <a:cs typeface="Open Sans"/>
              </a:rPr>
              <a:t>It's important to regularly evaluate the effectiveness of these strategies, and adjust as needed, to ensure that they continue to meet the evolving needs of the employees and </a:t>
            </a:r>
            <a:r>
              <a:rPr lang="en-US" sz="1200" err="1">
                <a:latin typeface="Open Sans"/>
                <a:ea typeface="Open Sans"/>
                <a:cs typeface="Open Sans"/>
              </a:rPr>
              <a:t>organisation</a:t>
            </a:r>
            <a:r>
              <a:rPr lang="en-US" sz="1200">
                <a:latin typeface="Open Sans"/>
                <a:ea typeface="Open Sans"/>
                <a:cs typeface="Open Sans"/>
              </a:rPr>
              <a:t>.  </a:t>
            </a:r>
          </a:p>
        </p:txBody>
      </p:sp>
      <p:sp>
        <p:nvSpPr>
          <p:cNvPr id="13" name="TextBox 12">
            <a:extLst>
              <a:ext uri="{FF2B5EF4-FFF2-40B4-BE49-F238E27FC236}">
                <a16:creationId xmlns:a16="http://schemas.microsoft.com/office/drawing/2014/main" id="{4A181FC2-F233-93FE-5F55-633C7FBA7F6F}"/>
              </a:ext>
            </a:extLst>
          </p:cNvPr>
          <p:cNvSpPr txBox="1"/>
          <p:nvPr/>
        </p:nvSpPr>
        <p:spPr>
          <a:xfrm>
            <a:off x="118075" y="6582254"/>
            <a:ext cx="1391921" cy="246221"/>
          </a:xfrm>
          <a:prstGeom prst="rect">
            <a:avLst/>
          </a:prstGeom>
          <a:solidFill>
            <a:srgbClr val="FF912B"/>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Crystal Hall (2237516)</a:t>
            </a:r>
          </a:p>
        </p:txBody>
      </p:sp>
    </p:spTree>
    <p:extLst>
      <p:ext uri="{BB962C8B-B14F-4D97-AF65-F5344CB8AC3E}">
        <p14:creationId xmlns:p14="http://schemas.microsoft.com/office/powerpoint/2010/main" val="1406439771"/>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Businesspeople clapping">
            <a:extLst>
              <a:ext uri="{FF2B5EF4-FFF2-40B4-BE49-F238E27FC236}">
                <a16:creationId xmlns:a16="http://schemas.microsoft.com/office/drawing/2014/main" id="{34C23EEA-AD39-AFD9-5B17-CF6A6745A478}"/>
              </a:ext>
            </a:extLst>
          </p:cNvPr>
          <p:cNvPicPr>
            <a:picLocks noChangeAspect="1"/>
          </p:cNvPicPr>
          <p:nvPr/>
        </p:nvPicPr>
        <p:blipFill>
          <a:blip r:embed="rId2">
            <a:alphaModFix amt="5000"/>
          </a:blip>
          <a:stretch>
            <a:fillRect/>
          </a:stretch>
        </p:blipFill>
        <p:spPr>
          <a:xfrm>
            <a:off x="-2821" y="2734"/>
            <a:ext cx="12197642" cy="8150755"/>
          </a:xfrm>
          <a:prstGeom prst="rect">
            <a:avLst/>
          </a:prstGeom>
        </p:spPr>
      </p:pic>
      <p:sp>
        <p:nvSpPr>
          <p:cNvPr id="7" name="TextBox 6">
            <a:extLst>
              <a:ext uri="{FF2B5EF4-FFF2-40B4-BE49-F238E27FC236}">
                <a16:creationId xmlns:a16="http://schemas.microsoft.com/office/drawing/2014/main" id="{FC6D242C-8761-908C-CCFF-1FFE117090F6}"/>
              </a:ext>
            </a:extLst>
          </p:cNvPr>
          <p:cNvSpPr txBox="1"/>
          <p:nvPr/>
        </p:nvSpPr>
        <p:spPr>
          <a:xfrm>
            <a:off x="5199507" y="1093352"/>
            <a:ext cx="6275986" cy="6032421"/>
          </a:xfrm>
          <a:prstGeom prst="rect">
            <a:avLst/>
          </a:prstGeom>
          <a:noFill/>
        </p:spPr>
        <p:txBody>
          <a:bodyPr wrap="square" lIns="91440" tIns="45720" rIns="91440" bIns="45720" rtlCol="0" anchor="t">
            <a:spAutoFit/>
          </a:bodyPr>
          <a:lstStyle/>
          <a:p>
            <a:pPr marL="285750" indent="-285750">
              <a:lnSpc>
                <a:spcPct val="150000"/>
              </a:lnSpc>
              <a:buFont typeface="Arial" panose="020B0604020202020204" pitchFamily="34" charset="0"/>
              <a:buChar char="•"/>
            </a:pPr>
            <a:r>
              <a:rPr lang="en-GB" sz="1400">
                <a:latin typeface="Arial"/>
                <a:cs typeface="Arial"/>
              </a:rPr>
              <a:t>Physiological needs: Staff hospitality i.e. Cafeteria, Human necessities examples accommodation, warmth, air, and sleep </a:t>
            </a:r>
            <a:endParaRPr lang="en-GB">
              <a:latin typeface="Arial"/>
              <a:cs typeface="Arial"/>
            </a:endParaRPr>
          </a:p>
          <a:p>
            <a:pPr>
              <a:lnSpc>
                <a:spcPct val="150000"/>
              </a:lnSpc>
            </a:pPr>
            <a:endParaRPr lang="en-GB" sz="140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a:latin typeface="Arial"/>
                <a:cs typeface="Arial"/>
              </a:rPr>
              <a:t>Security needs: Economic stability : wages, benefits like retirement and medical. Psychological needs: Accolades and appraisals.</a:t>
            </a:r>
            <a:endParaRPr lang="en-GB">
              <a:latin typeface="Arial"/>
              <a:cs typeface="Arial"/>
            </a:endParaRPr>
          </a:p>
          <a:p>
            <a:pPr>
              <a:lnSpc>
                <a:spcPct val="150000"/>
              </a:lnSpc>
            </a:pPr>
            <a:endParaRPr lang="en-GB" sz="140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a:latin typeface="Arial"/>
                <a:cs typeface="Arial"/>
              </a:rPr>
              <a:t>Physical needs : Good working conditions, adequate break periods</a:t>
            </a:r>
            <a:r>
              <a:rPr lang="en-GB" sz="1400" i="1">
                <a:latin typeface="Arial"/>
                <a:cs typeface="Arial"/>
              </a:rPr>
              <a:t>.</a:t>
            </a:r>
            <a:endParaRPr lang="en-GB">
              <a:latin typeface="Arial"/>
              <a:cs typeface="Arial"/>
            </a:endParaRPr>
          </a:p>
          <a:p>
            <a:pPr>
              <a:lnSpc>
                <a:spcPct val="150000"/>
              </a:lnSpc>
            </a:pPr>
            <a:endParaRPr lang="en-GB" sz="1400" i="1">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a:latin typeface="Arial"/>
                <a:cs typeface="Arial"/>
              </a:rPr>
              <a:t>Affiliation needs: Promote social engagement, personal praises (when necessary), encourage personal inputs and good team cohesion.</a:t>
            </a:r>
            <a:endParaRPr lang="en-GB">
              <a:latin typeface="Arial"/>
              <a:cs typeface="Arial"/>
            </a:endParaRPr>
          </a:p>
          <a:p>
            <a:pPr>
              <a:lnSpc>
                <a:spcPct val="150000"/>
              </a:lnSpc>
            </a:pPr>
            <a:endParaRPr lang="en-GB" sz="140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a:latin typeface="Arial"/>
                <a:cs typeface="Arial"/>
              </a:rPr>
              <a:t>Esteem needs: Formatting challenging jobs and delegating responsibilities, give training and inclusivity. </a:t>
            </a:r>
            <a:endParaRPr lang="en-GB">
              <a:latin typeface="Arial"/>
              <a:cs typeface="Arial"/>
            </a:endParaRPr>
          </a:p>
          <a:p>
            <a:pPr>
              <a:lnSpc>
                <a:spcPct val="150000"/>
              </a:lnSpc>
            </a:pPr>
            <a:endParaRPr lang="en-GB" sz="140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a:latin typeface="Arial"/>
                <a:cs typeface="Arial"/>
              </a:rPr>
              <a:t>Self-actualisation: Provide training. Good challenges and encourage effective creativity. (Saul Mcleod 2018).</a:t>
            </a:r>
            <a:endParaRPr lang="en-GB">
              <a:latin typeface="Arial"/>
              <a:cs typeface="Arial"/>
            </a:endParaRPr>
          </a:p>
          <a:p>
            <a:endParaRPr lang="en-GB" sz="14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8B9AB81-DE87-3C00-1601-863869A0293F}"/>
              </a:ext>
            </a:extLst>
          </p:cNvPr>
          <p:cNvSpPr txBox="1"/>
          <p:nvPr/>
        </p:nvSpPr>
        <p:spPr>
          <a:xfrm>
            <a:off x="486137" y="173452"/>
            <a:ext cx="4006167" cy="4616648"/>
          </a:xfrm>
          <a:prstGeom prst="rect">
            <a:avLst/>
          </a:prstGeom>
          <a:noFill/>
        </p:spPr>
        <p:txBody>
          <a:bodyPr wrap="square" lIns="91440" tIns="45720" rIns="91440" bIns="45720" rtlCol="0" anchor="t">
            <a:spAutoFit/>
          </a:bodyPr>
          <a:lstStyle/>
          <a:p>
            <a:endParaRPr lang="en-GB" b="1">
              <a:latin typeface="Open Sans"/>
              <a:ea typeface="Open Sans"/>
              <a:cs typeface="Arial"/>
            </a:endParaRPr>
          </a:p>
          <a:p>
            <a:endParaRPr lang="en-GB" b="1" u="sng">
              <a:latin typeface="Open Sans"/>
              <a:ea typeface="Open Sans"/>
              <a:cs typeface="Arial" panose="020B0604020202020204" pitchFamily="34" charset="0"/>
            </a:endParaRPr>
          </a:p>
          <a:p>
            <a:endParaRPr lang="en-GB" sz="1400" b="1">
              <a:latin typeface="Open Sans"/>
              <a:ea typeface="Open Sans"/>
              <a:cs typeface="Arial"/>
            </a:endParaRPr>
          </a:p>
          <a:p>
            <a:endParaRPr lang="en-GB" sz="1400" b="1">
              <a:latin typeface="Open Sans"/>
              <a:ea typeface="Open Sans"/>
              <a:cs typeface="Arial"/>
            </a:endParaRPr>
          </a:p>
          <a:p>
            <a:endParaRPr lang="en-GB" sz="1400" b="1">
              <a:latin typeface="Open Sans"/>
              <a:ea typeface="Open Sans"/>
              <a:cs typeface="Arial"/>
            </a:endParaRPr>
          </a:p>
          <a:p>
            <a:endParaRPr lang="en-GB" sz="1400" b="1">
              <a:latin typeface="Open Sans"/>
              <a:ea typeface="Open Sans"/>
              <a:cs typeface="Arial"/>
            </a:endParaRPr>
          </a:p>
          <a:p>
            <a:endParaRPr lang="en-GB" sz="1400" b="1">
              <a:latin typeface="Open Sans"/>
              <a:ea typeface="Open Sans"/>
              <a:cs typeface="Arial"/>
            </a:endParaRPr>
          </a:p>
          <a:p>
            <a:r>
              <a:rPr lang="en-GB" sz="1600" b="1">
                <a:latin typeface="Open Sans"/>
                <a:ea typeface="Open Sans"/>
                <a:cs typeface="Arial"/>
              </a:rPr>
              <a:t>Maslow’s hierarchy of needs theory</a:t>
            </a:r>
            <a:r>
              <a:rPr lang="en-GB" sz="1600">
                <a:latin typeface="Open Sans"/>
                <a:ea typeface="Open Sans"/>
                <a:cs typeface="Arial"/>
              </a:rPr>
              <a:t>:</a:t>
            </a:r>
            <a:r>
              <a:rPr lang="en-GB" sz="1400">
                <a:latin typeface="Open Sans"/>
                <a:ea typeface="Open Sans"/>
                <a:cs typeface="Arial"/>
              </a:rPr>
              <a:t>  </a:t>
            </a:r>
            <a:endParaRPr lang="en-GB">
              <a:cs typeface="Calibri"/>
            </a:endParaRPr>
          </a:p>
          <a:p>
            <a:endParaRPr lang="en-GB" sz="1400">
              <a:latin typeface="Open Sans"/>
              <a:ea typeface="Open Sans"/>
              <a:cs typeface="Arial"/>
            </a:endParaRPr>
          </a:p>
          <a:p>
            <a:pPr>
              <a:lnSpc>
                <a:spcPct val="150000"/>
              </a:lnSpc>
            </a:pPr>
            <a:r>
              <a:rPr lang="en-GB" sz="1400">
                <a:latin typeface="Open Sans"/>
                <a:ea typeface="Open Sans"/>
                <a:cs typeface="Arial"/>
              </a:rPr>
              <a:t>According to Maslow, there are five main levels of needs to positively influence staff retention in the work-place. These are: Physiological needs, Security needs, Affiliation needs, Esteem needs, and Self-Actualisation needs.</a:t>
            </a:r>
            <a:endParaRPr lang="en-GB">
              <a:cs typeface="Calibri"/>
            </a:endParaRPr>
          </a:p>
          <a:p>
            <a:r>
              <a:rPr lang="en-GB" sz="1400">
                <a:latin typeface="Open Sans"/>
                <a:ea typeface="Open Sans"/>
                <a:cs typeface="Arial"/>
              </a:rPr>
              <a:t>  </a:t>
            </a:r>
          </a:p>
          <a:p>
            <a:endParaRPr lang="en-GB">
              <a:latin typeface="Open Sans"/>
              <a:ea typeface="Open Sans"/>
              <a:cs typeface="Arial"/>
            </a:endParaRPr>
          </a:p>
        </p:txBody>
      </p:sp>
      <p:cxnSp>
        <p:nvCxnSpPr>
          <p:cNvPr id="13" name="Straight Arrow Connector 12">
            <a:extLst>
              <a:ext uri="{FF2B5EF4-FFF2-40B4-BE49-F238E27FC236}">
                <a16:creationId xmlns:a16="http://schemas.microsoft.com/office/drawing/2014/main" id="{D5F80029-FF66-FFCF-0AB7-C15A2609EF2F}"/>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15" name="TextBox 14">
            <a:extLst>
              <a:ext uri="{FF2B5EF4-FFF2-40B4-BE49-F238E27FC236}">
                <a16:creationId xmlns:a16="http://schemas.microsoft.com/office/drawing/2014/main" id="{2460843C-0B1E-1595-063F-26F2FB210CB0}"/>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Theories</a:t>
            </a:r>
            <a:endParaRPr lang="en-US" err="1">
              <a:ea typeface="+mj-ea"/>
              <a:cs typeface="+mj-cs"/>
            </a:endParaRPr>
          </a:p>
        </p:txBody>
      </p:sp>
      <p:sp>
        <p:nvSpPr>
          <p:cNvPr id="3" name="TextBox 2">
            <a:extLst>
              <a:ext uri="{FF2B5EF4-FFF2-40B4-BE49-F238E27FC236}">
                <a16:creationId xmlns:a16="http://schemas.microsoft.com/office/drawing/2014/main" id="{90422527-FA14-B728-2746-7B6DC0E7FAF8}"/>
              </a:ext>
            </a:extLst>
          </p:cNvPr>
          <p:cNvSpPr txBox="1"/>
          <p:nvPr/>
        </p:nvSpPr>
        <p:spPr>
          <a:xfrm>
            <a:off x="2262613" y="329426"/>
            <a:ext cx="9150273" cy="374270"/>
          </a:xfrm>
          <a:prstGeom prst="rect">
            <a:avLst/>
          </a:prstGeom>
          <a:noFill/>
        </p:spPr>
        <p:txBody>
          <a:bodyPr wrap="square" lIns="91440" tIns="45720" rIns="91440" bIns="45720" anchor="t">
            <a:spAutoFit/>
          </a:bodyPr>
          <a:lstStyle/>
          <a:p>
            <a:pPr>
              <a:lnSpc>
                <a:spcPct val="107000"/>
              </a:lnSpc>
              <a:spcAft>
                <a:spcPts val="800"/>
              </a:spcAft>
            </a:pPr>
            <a:r>
              <a:rPr lang="en-GB">
                <a:latin typeface="Open Sans"/>
                <a:ea typeface="Open Sans"/>
                <a:cs typeface="Open Sans"/>
              </a:rPr>
              <a:t>Maslow's Hierarchy of Needs (Maximising employee's potential in the workforce)</a:t>
            </a:r>
            <a:endParaRPr lang="en-US">
              <a:latin typeface="Open Sans"/>
              <a:ea typeface="Open Sans"/>
              <a:cs typeface="Open Sans"/>
            </a:endParaRPr>
          </a:p>
        </p:txBody>
      </p:sp>
      <p:sp>
        <p:nvSpPr>
          <p:cNvPr id="10" name="TextBox 2">
            <a:extLst>
              <a:ext uri="{FF2B5EF4-FFF2-40B4-BE49-F238E27FC236}">
                <a16:creationId xmlns:a16="http://schemas.microsoft.com/office/drawing/2014/main" id="{08AA67C2-F59A-79FA-6BB9-7F6A68E476E6}"/>
              </a:ext>
            </a:extLst>
          </p:cNvPr>
          <p:cNvSpPr txBox="1"/>
          <p:nvPr/>
        </p:nvSpPr>
        <p:spPr>
          <a:xfrm>
            <a:off x="115463" y="6578351"/>
            <a:ext cx="2041477" cy="246221"/>
          </a:xfrm>
          <a:prstGeom prst="rect">
            <a:avLst/>
          </a:prstGeom>
          <a:solidFill>
            <a:srgbClr val="FFBC5E"/>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Franco </a:t>
            </a:r>
            <a:r>
              <a:rPr lang="en-GB" sz="1000" b="1" err="1">
                <a:solidFill>
                  <a:schemeClr val="bg1"/>
                </a:solidFill>
              </a:rPr>
              <a:t>Okojie-Aidonojie</a:t>
            </a:r>
            <a:r>
              <a:rPr lang="en-GB" sz="1000" b="1">
                <a:solidFill>
                  <a:schemeClr val="bg1"/>
                </a:solidFill>
              </a:rPr>
              <a:t> (</a:t>
            </a:r>
            <a:r>
              <a:rPr lang="en-GB" sz="1000" b="1">
                <a:solidFill>
                  <a:schemeClr val="bg1"/>
                </a:solidFill>
                <a:ea typeface="+mn-lt"/>
                <a:cs typeface="+mn-lt"/>
              </a:rPr>
              <a:t>1809189</a:t>
            </a:r>
            <a:r>
              <a:rPr lang="en-GB" sz="1000" b="1">
                <a:solidFill>
                  <a:schemeClr val="bg1"/>
                </a:solidFill>
              </a:rPr>
              <a:t>)</a:t>
            </a:r>
          </a:p>
        </p:txBody>
      </p:sp>
    </p:spTree>
    <p:extLst>
      <p:ext uri="{BB962C8B-B14F-4D97-AF65-F5344CB8AC3E}">
        <p14:creationId xmlns:p14="http://schemas.microsoft.com/office/powerpoint/2010/main" val="1193356140"/>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7" descr="Businesspeople clapping">
            <a:extLst>
              <a:ext uri="{FF2B5EF4-FFF2-40B4-BE49-F238E27FC236}">
                <a16:creationId xmlns:a16="http://schemas.microsoft.com/office/drawing/2014/main" id="{E7C4CADA-B2A3-3FAF-EE59-D2AF1580D7B7}"/>
              </a:ext>
            </a:extLst>
          </p:cNvPr>
          <p:cNvPicPr>
            <a:picLocks noChangeAspect="1"/>
          </p:cNvPicPr>
          <p:nvPr/>
        </p:nvPicPr>
        <p:blipFill>
          <a:blip r:embed="rId2">
            <a:alphaModFix amt="5000"/>
          </a:blip>
          <a:stretch>
            <a:fillRect/>
          </a:stretch>
        </p:blipFill>
        <p:spPr>
          <a:xfrm>
            <a:off x="-2821" y="2734"/>
            <a:ext cx="12197642" cy="8150755"/>
          </a:xfrm>
          <a:prstGeom prst="rect">
            <a:avLst/>
          </a:prstGeom>
        </p:spPr>
      </p:pic>
      <p:pic>
        <p:nvPicPr>
          <p:cNvPr id="7" name="Picture 7" descr="A picture containing chart&#10;&#10;Description automatically generated">
            <a:extLst>
              <a:ext uri="{FF2B5EF4-FFF2-40B4-BE49-F238E27FC236}">
                <a16:creationId xmlns:a16="http://schemas.microsoft.com/office/drawing/2014/main" id="{08FF3722-5527-BB4E-F621-98FE86662951}"/>
              </a:ext>
            </a:extLst>
          </p:cNvPr>
          <p:cNvPicPr>
            <a:picLocks noChangeAspect="1"/>
          </p:cNvPicPr>
          <p:nvPr/>
        </p:nvPicPr>
        <p:blipFill>
          <a:blip r:embed="rId3"/>
          <a:stretch>
            <a:fillRect/>
          </a:stretch>
        </p:blipFill>
        <p:spPr>
          <a:xfrm>
            <a:off x="463991" y="982820"/>
            <a:ext cx="11054642" cy="5756571"/>
          </a:xfrm>
          <a:prstGeom prst="rect">
            <a:avLst/>
          </a:prstGeom>
        </p:spPr>
      </p:pic>
      <p:cxnSp>
        <p:nvCxnSpPr>
          <p:cNvPr id="15" name="Straight Arrow Connector 14">
            <a:extLst>
              <a:ext uri="{FF2B5EF4-FFF2-40B4-BE49-F238E27FC236}">
                <a16:creationId xmlns:a16="http://schemas.microsoft.com/office/drawing/2014/main" id="{9663710A-5D6D-3157-08EF-F5148285E251}"/>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17" name="TextBox 16">
            <a:extLst>
              <a:ext uri="{FF2B5EF4-FFF2-40B4-BE49-F238E27FC236}">
                <a16:creationId xmlns:a16="http://schemas.microsoft.com/office/drawing/2014/main" id="{9F114A54-DCA0-6BBC-2827-B4C6432C27E1}"/>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Theories</a:t>
            </a:r>
            <a:endParaRPr lang="en-US" err="1">
              <a:ea typeface="+mj-ea"/>
              <a:cs typeface="+mj-cs"/>
            </a:endParaRPr>
          </a:p>
        </p:txBody>
      </p:sp>
      <p:sp>
        <p:nvSpPr>
          <p:cNvPr id="3" name="TextBox 2">
            <a:extLst>
              <a:ext uri="{FF2B5EF4-FFF2-40B4-BE49-F238E27FC236}">
                <a16:creationId xmlns:a16="http://schemas.microsoft.com/office/drawing/2014/main" id="{57CF36BF-3A52-DC00-EE8C-7309290AEA15}"/>
              </a:ext>
            </a:extLst>
          </p:cNvPr>
          <p:cNvSpPr txBox="1"/>
          <p:nvPr/>
        </p:nvSpPr>
        <p:spPr>
          <a:xfrm>
            <a:off x="2262613" y="329426"/>
            <a:ext cx="9150273" cy="369332"/>
          </a:xfrm>
          <a:prstGeom prst="rect">
            <a:avLst/>
          </a:prstGeom>
          <a:noFill/>
        </p:spPr>
        <p:txBody>
          <a:bodyPr wrap="square" lIns="91440" tIns="45720" rIns="91440" bIns="45720" anchor="t">
            <a:spAutoFit/>
          </a:bodyPr>
          <a:lstStyle/>
          <a:p>
            <a:r>
              <a:rPr lang="en-GB">
                <a:latin typeface="Open Sans"/>
                <a:ea typeface="Open Sans"/>
                <a:cs typeface="Open Sans"/>
              </a:rPr>
              <a:t>Maslow's Hierarchy of Needs</a:t>
            </a:r>
          </a:p>
        </p:txBody>
      </p:sp>
      <p:sp>
        <p:nvSpPr>
          <p:cNvPr id="2" name="TextBox 2">
            <a:extLst>
              <a:ext uri="{FF2B5EF4-FFF2-40B4-BE49-F238E27FC236}">
                <a16:creationId xmlns:a16="http://schemas.microsoft.com/office/drawing/2014/main" id="{57A85EF0-5A09-17EF-A2F9-079560F8C660}"/>
              </a:ext>
            </a:extLst>
          </p:cNvPr>
          <p:cNvSpPr txBox="1"/>
          <p:nvPr/>
        </p:nvSpPr>
        <p:spPr>
          <a:xfrm>
            <a:off x="115463" y="6578351"/>
            <a:ext cx="2041477" cy="246221"/>
          </a:xfrm>
          <a:prstGeom prst="rect">
            <a:avLst/>
          </a:prstGeom>
          <a:solidFill>
            <a:srgbClr val="FFBC5E"/>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Franco </a:t>
            </a:r>
            <a:r>
              <a:rPr lang="en-GB" sz="1000" b="1" err="1">
                <a:solidFill>
                  <a:schemeClr val="bg1"/>
                </a:solidFill>
              </a:rPr>
              <a:t>Okojie-Aidonojie</a:t>
            </a:r>
            <a:r>
              <a:rPr lang="en-GB" sz="1000" b="1">
                <a:solidFill>
                  <a:schemeClr val="bg1"/>
                </a:solidFill>
              </a:rPr>
              <a:t> (</a:t>
            </a:r>
            <a:r>
              <a:rPr lang="en-GB" sz="1000" b="1">
                <a:solidFill>
                  <a:schemeClr val="bg1"/>
                </a:solidFill>
                <a:ea typeface="+mn-lt"/>
                <a:cs typeface="+mn-lt"/>
              </a:rPr>
              <a:t>1809189</a:t>
            </a:r>
            <a:r>
              <a:rPr lang="en-GB" sz="1000" b="1">
                <a:solidFill>
                  <a:schemeClr val="bg1"/>
                </a:solidFill>
              </a:rPr>
              <a:t>)</a:t>
            </a:r>
          </a:p>
        </p:txBody>
      </p:sp>
    </p:spTree>
    <p:extLst>
      <p:ext uri="{BB962C8B-B14F-4D97-AF65-F5344CB8AC3E}">
        <p14:creationId xmlns:p14="http://schemas.microsoft.com/office/powerpoint/2010/main" val="1309391780"/>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n with beard wearing blue shirt and navy suit looking at watch holding tan leather passport holder and airplane ticket">
            <a:extLst>
              <a:ext uri="{FF2B5EF4-FFF2-40B4-BE49-F238E27FC236}">
                <a16:creationId xmlns:a16="http://schemas.microsoft.com/office/drawing/2014/main" id="{0CC360B1-293A-F594-9F9D-DAFD42DF8D2A}"/>
              </a:ext>
            </a:extLst>
          </p:cNvPr>
          <p:cNvPicPr>
            <a:picLocks noChangeAspect="1"/>
          </p:cNvPicPr>
          <p:nvPr/>
        </p:nvPicPr>
        <p:blipFill>
          <a:blip r:embed="rId2">
            <a:alphaModFix amt="5000"/>
            <a:extLst>
              <a:ext uri="{28A0092B-C50C-407E-A947-70E740481C1C}">
                <a14:useLocalDpi xmlns:a14="http://schemas.microsoft.com/office/drawing/2010/main" val="0"/>
              </a:ext>
            </a:extLst>
          </a:blip>
          <a:stretch>
            <a:fillRect/>
          </a:stretch>
        </p:blipFill>
        <p:spPr>
          <a:xfrm>
            <a:off x="-25744" y="0"/>
            <a:ext cx="12217744" cy="8145163"/>
          </a:xfrm>
          <a:prstGeom prst="rect">
            <a:avLst/>
          </a:prstGeom>
        </p:spPr>
      </p:pic>
      <p:sp>
        <p:nvSpPr>
          <p:cNvPr id="5" name="TextBox 4">
            <a:extLst>
              <a:ext uri="{FF2B5EF4-FFF2-40B4-BE49-F238E27FC236}">
                <a16:creationId xmlns:a16="http://schemas.microsoft.com/office/drawing/2014/main" id="{BA4F7CAD-11DA-CE75-DDA6-23B6CC45D196}"/>
              </a:ext>
            </a:extLst>
          </p:cNvPr>
          <p:cNvSpPr txBox="1"/>
          <p:nvPr/>
        </p:nvSpPr>
        <p:spPr>
          <a:xfrm>
            <a:off x="594784" y="898683"/>
            <a:ext cx="4430157" cy="4431983"/>
          </a:xfrm>
          <a:prstGeom prst="rect">
            <a:avLst/>
          </a:prstGeom>
          <a:noFill/>
        </p:spPr>
        <p:txBody>
          <a:bodyPr wrap="square" lIns="91440" tIns="45720" rIns="91440" bIns="45720" rtlCol="0" anchor="t">
            <a:spAutoFit/>
          </a:bodyPr>
          <a:lstStyle/>
          <a:p>
            <a:endParaRPr lang="en-GB" sz="1600" b="1">
              <a:latin typeface="Open Sans"/>
              <a:ea typeface="Open Sans"/>
              <a:cs typeface="Open Sans"/>
            </a:endParaRPr>
          </a:p>
          <a:p>
            <a:r>
              <a:rPr lang="en-GB" sz="1400">
                <a:latin typeface="Open Sans"/>
                <a:ea typeface="Open Sans"/>
                <a:cs typeface="Arial"/>
              </a:rPr>
              <a:t>Herzberg's Indicates two major factors in staff retention theories, according to Herzberg, the two essential factors theorising staff retention are: </a:t>
            </a:r>
          </a:p>
          <a:p>
            <a:pPr lvl="1"/>
            <a:endParaRPr lang="en-GB" sz="1400">
              <a:latin typeface="Open Sans"/>
              <a:ea typeface="Open Sans"/>
              <a:cs typeface="Arial"/>
            </a:endParaRPr>
          </a:p>
          <a:p>
            <a:pPr lvl="1"/>
            <a:r>
              <a:rPr lang="en-GB" sz="1400">
                <a:latin typeface="Open Sans"/>
                <a:ea typeface="Open Sans"/>
                <a:cs typeface="Arial"/>
              </a:rPr>
              <a:t>Motivational and Hygiene factors. </a:t>
            </a:r>
            <a:endParaRPr lang="en-US" sz="1400">
              <a:latin typeface="Open Sans"/>
              <a:ea typeface="Open Sans"/>
              <a:cs typeface="Calibri"/>
            </a:endParaRPr>
          </a:p>
          <a:p>
            <a:endParaRPr lang="en-GB" sz="1400" i="1">
              <a:latin typeface="Open Sans"/>
              <a:ea typeface="Open Sans"/>
              <a:cs typeface="Arial" panose="020B0604020202020204" pitchFamily="34" charset="0"/>
            </a:endParaRPr>
          </a:p>
          <a:p>
            <a:pPr marL="285750" indent="-285750">
              <a:buFont typeface="Arial" panose="020B0604020202020204" pitchFamily="34" charset="0"/>
              <a:buChar char="•"/>
            </a:pPr>
            <a:r>
              <a:rPr lang="en-GB" sz="1400">
                <a:latin typeface="Open Sans"/>
                <a:ea typeface="Open Sans"/>
                <a:cs typeface="Arial"/>
              </a:rPr>
              <a:t>Motivational factors entails rewards and benefits, personal growth, recognition and promotional opportunities according to (Frederick Herzberg 1959). </a:t>
            </a:r>
            <a:endParaRPr lang="en-GB" sz="1400">
              <a:latin typeface="Open Sans"/>
              <a:ea typeface="Open Sans"/>
              <a:cs typeface="Arial" panose="020B0604020202020204" pitchFamily="34" charset="0"/>
            </a:endParaRPr>
          </a:p>
          <a:p>
            <a:endParaRPr lang="en-GB" sz="1400">
              <a:latin typeface="Open Sans"/>
              <a:ea typeface="Open Sans"/>
              <a:cs typeface="Arial" panose="020B0604020202020204" pitchFamily="34" charset="0"/>
            </a:endParaRPr>
          </a:p>
          <a:p>
            <a:pPr marL="285750" indent="-285750">
              <a:buFont typeface="Arial" panose="020B0604020202020204" pitchFamily="34" charset="0"/>
              <a:buChar char="•"/>
            </a:pPr>
            <a:r>
              <a:rPr lang="en-GB" sz="1400">
                <a:latin typeface="Open Sans"/>
                <a:ea typeface="Open Sans"/>
                <a:cs typeface="Arial"/>
              </a:rPr>
              <a:t>Hygiene factors are also prominent in Herzberg’s theory as it encourages staff to work harder in their abilities and minimises employee disgruntlement. </a:t>
            </a:r>
          </a:p>
          <a:p>
            <a:pPr marL="742950" lvl="1" indent="-285750">
              <a:buFont typeface="Arial" panose="020B0604020202020204" pitchFamily="34" charset="0"/>
              <a:buChar char="•"/>
            </a:pPr>
            <a:endParaRPr lang="en-GB" sz="1400">
              <a:latin typeface="Open Sans"/>
              <a:ea typeface="Open Sans"/>
              <a:cs typeface="Arial"/>
            </a:endParaRPr>
          </a:p>
          <a:p>
            <a:pPr marL="742950" lvl="1" indent="-285750">
              <a:buFont typeface="Arial" panose="020B0604020202020204" pitchFamily="34" charset="0"/>
              <a:buChar char="•"/>
            </a:pPr>
            <a:r>
              <a:rPr lang="en-GB" sz="1400">
                <a:latin typeface="Open Sans"/>
                <a:ea typeface="Open Sans"/>
                <a:cs typeface="Arial"/>
              </a:rPr>
              <a:t>These are: Working conditions, policies, pay, and quality of supervision. (Merin 2021).</a:t>
            </a:r>
            <a:endParaRPr lang="en-GB">
              <a:cs typeface="Calibri" panose="020F0502020204030204"/>
            </a:endParaRPr>
          </a:p>
        </p:txBody>
      </p:sp>
      <p:sp>
        <p:nvSpPr>
          <p:cNvPr id="6" name="TextBox 5">
            <a:extLst>
              <a:ext uri="{FF2B5EF4-FFF2-40B4-BE49-F238E27FC236}">
                <a16:creationId xmlns:a16="http://schemas.microsoft.com/office/drawing/2014/main" id="{6C299739-7C30-2FF8-CD8A-C93786242199}"/>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Theories</a:t>
            </a:r>
            <a:endParaRPr lang="en-US" err="1">
              <a:ea typeface="+mj-ea"/>
              <a:cs typeface="+mj-cs"/>
            </a:endParaRPr>
          </a:p>
        </p:txBody>
      </p:sp>
      <p:cxnSp>
        <p:nvCxnSpPr>
          <p:cNvPr id="12" name="Straight Arrow Connector 11">
            <a:extLst>
              <a:ext uri="{FF2B5EF4-FFF2-40B4-BE49-F238E27FC236}">
                <a16:creationId xmlns:a16="http://schemas.microsoft.com/office/drawing/2014/main" id="{4EE7158E-0A92-2D37-3204-EDD9899AF7B7}"/>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pic>
        <p:nvPicPr>
          <p:cNvPr id="7" name="Picture 6" descr="Diagram, text&#10;&#10;Description automatically generated">
            <a:extLst>
              <a:ext uri="{FF2B5EF4-FFF2-40B4-BE49-F238E27FC236}">
                <a16:creationId xmlns:a16="http://schemas.microsoft.com/office/drawing/2014/main" id="{F3479EE9-26D8-E2C2-5C3B-1B0B728FA4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5469" y="1444689"/>
            <a:ext cx="5991979" cy="4034800"/>
          </a:xfrm>
          <a:prstGeom prst="rect">
            <a:avLst/>
          </a:prstGeom>
        </p:spPr>
      </p:pic>
      <p:sp>
        <p:nvSpPr>
          <p:cNvPr id="4" name="TextBox 3">
            <a:extLst>
              <a:ext uri="{FF2B5EF4-FFF2-40B4-BE49-F238E27FC236}">
                <a16:creationId xmlns:a16="http://schemas.microsoft.com/office/drawing/2014/main" id="{FDA14192-A073-2773-56EA-F006BAE86B98}"/>
              </a:ext>
            </a:extLst>
          </p:cNvPr>
          <p:cNvSpPr txBox="1"/>
          <p:nvPr/>
        </p:nvSpPr>
        <p:spPr>
          <a:xfrm>
            <a:off x="2262613" y="329426"/>
            <a:ext cx="9150273" cy="374270"/>
          </a:xfrm>
          <a:prstGeom prst="rect">
            <a:avLst/>
          </a:prstGeom>
          <a:noFill/>
        </p:spPr>
        <p:txBody>
          <a:bodyPr wrap="square" lIns="91440" tIns="45720" rIns="91440" bIns="45720" anchor="t">
            <a:spAutoFit/>
          </a:bodyPr>
          <a:lstStyle/>
          <a:p>
            <a:pPr>
              <a:lnSpc>
                <a:spcPct val="107000"/>
              </a:lnSpc>
              <a:spcAft>
                <a:spcPts val="800"/>
              </a:spcAft>
            </a:pPr>
            <a:r>
              <a:rPr lang="en-GB">
                <a:latin typeface="Open Sans"/>
                <a:ea typeface="Open Sans"/>
                <a:cs typeface="Open Sans"/>
              </a:rPr>
              <a:t>Herzberg's Two-Factor Theory of Motivation</a:t>
            </a:r>
            <a:endParaRPr lang="en-US"/>
          </a:p>
        </p:txBody>
      </p:sp>
      <p:sp>
        <p:nvSpPr>
          <p:cNvPr id="3" name="TextBox 2">
            <a:extLst>
              <a:ext uri="{FF2B5EF4-FFF2-40B4-BE49-F238E27FC236}">
                <a16:creationId xmlns:a16="http://schemas.microsoft.com/office/drawing/2014/main" id="{0040C93D-AA7D-D131-1B6C-CEE5BF427B0F}"/>
              </a:ext>
            </a:extLst>
          </p:cNvPr>
          <p:cNvSpPr txBox="1"/>
          <p:nvPr/>
        </p:nvSpPr>
        <p:spPr>
          <a:xfrm>
            <a:off x="115463" y="6578351"/>
            <a:ext cx="2041477" cy="246221"/>
          </a:xfrm>
          <a:prstGeom prst="rect">
            <a:avLst/>
          </a:prstGeom>
          <a:solidFill>
            <a:srgbClr val="FFBC5E"/>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Franco </a:t>
            </a:r>
            <a:r>
              <a:rPr lang="en-GB" sz="1000" b="1" err="1">
                <a:solidFill>
                  <a:schemeClr val="bg1"/>
                </a:solidFill>
              </a:rPr>
              <a:t>Okojie-Aidonojie</a:t>
            </a:r>
            <a:r>
              <a:rPr lang="en-GB" sz="1000" b="1">
                <a:solidFill>
                  <a:schemeClr val="bg1"/>
                </a:solidFill>
              </a:rPr>
              <a:t> (</a:t>
            </a:r>
            <a:r>
              <a:rPr lang="en-GB" sz="1000" b="1">
                <a:solidFill>
                  <a:schemeClr val="bg1"/>
                </a:solidFill>
                <a:ea typeface="+mn-lt"/>
                <a:cs typeface="+mn-lt"/>
              </a:rPr>
              <a:t>1809189</a:t>
            </a:r>
            <a:r>
              <a:rPr lang="en-GB" sz="1000" b="1">
                <a:solidFill>
                  <a:schemeClr val="bg1"/>
                </a:solidFill>
              </a:rPr>
              <a:t>)</a:t>
            </a:r>
          </a:p>
        </p:txBody>
      </p:sp>
    </p:spTree>
    <p:extLst>
      <p:ext uri="{BB962C8B-B14F-4D97-AF65-F5344CB8AC3E}">
        <p14:creationId xmlns:p14="http://schemas.microsoft.com/office/powerpoint/2010/main" val="2499251882"/>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Exchanging ideas in the boardroom">
            <a:extLst>
              <a:ext uri="{FF2B5EF4-FFF2-40B4-BE49-F238E27FC236}">
                <a16:creationId xmlns:a16="http://schemas.microsoft.com/office/drawing/2014/main" id="{B763F8B3-C69D-0A8C-B8B3-6249C0C621D4}"/>
              </a:ext>
            </a:extLst>
          </p:cNvPr>
          <p:cNvPicPr>
            <a:picLocks noChangeAspect="1"/>
          </p:cNvPicPr>
          <p:nvPr/>
        </p:nvPicPr>
        <p:blipFill>
          <a:blip r:embed="rId2">
            <a:alphaModFix amt="5000"/>
            <a:extLst>
              <a:ext uri="{28A0092B-C50C-407E-A947-70E740481C1C}">
                <a14:useLocalDpi xmlns:a14="http://schemas.microsoft.com/office/drawing/2010/main" val="0"/>
              </a:ext>
            </a:extLst>
          </a:blip>
          <a:stretch>
            <a:fillRect/>
          </a:stretch>
        </p:blipFill>
        <p:spPr>
          <a:xfrm>
            <a:off x="-44476" y="-1"/>
            <a:ext cx="12236476" cy="8167608"/>
          </a:xfrm>
          <a:prstGeom prst="rect">
            <a:avLst/>
          </a:prstGeom>
        </p:spPr>
      </p:pic>
      <p:sp>
        <p:nvSpPr>
          <p:cNvPr id="5" name="TextBox 4">
            <a:extLst>
              <a:ext uri="{FF2B5EF4-FFF2-40B4-BE49-F238E27FC236}">
                <a16:creationId xmlns:a16="http://schemas.microsoft.com/office/drawing/2014/main" id="{BA4F7CAD-11DA-CE75-DDA6-23B6CC45D196}"/>
              </a:ext>
            </a:extLst>
          </p:cNvPr>
          <p:cNvSpPr txBox="1"/>
          <p:nvPr/>
        </p:nvSpPr>
        <p:spPr>
          <a:xfrm>
            <a:off x="591008" y="913574"/>
            <a:ext cx="4428435" cy="5447645"/>
          </a:xfrm>
          <a:prstGeom prst="rect">
            <a:avLst/>
          </a:prstGeom>
          <a:noFill/>
        </p:spPr>
        <p:txBody>
          <a:bodyPr wrap="square" lIns="91440" tIns="45720" rIns="91440" bIns="45720" rtlCol="0" anchor="t">
            <a:spAutoFit/>
          </a:bodyPr>
          <a:lstStyle/>
          <a:p>
            <a:endParaRPr lang="en-GB" sz="1200" u="sng">
              <a:latin typeface="Open Sans"/>
              <a:ea typeface="Open Sans"/>
              <a:cs typeface="Arial"/>
            </a:endParaRPr>
          </a:p>
          <a:p>
            <a:r>
              <a:rPr lang="en-GB" sz="1400">
                <a:latin typeface="Open Sans"/>
                <a:ea typeface="Open Sans"/>
                <a:cs typeface="Arial"/>
              </a:rPr>
              <a:t>Robert Katz Three Skills Approach opined that there are three basic skill approaches needed for a good staff retention programme. These skills are: Technical skills, Human skills, and Conceptual skills.</a:t>
            </a:r>
          </a:p>
          <a:p>
            <a:endParaRPr lang="en-GB" sz="1400">
              <a:latin typeface="Open Sans"/>
              <a:ea typeface="Open Sans"/>
              <a:cs typeface="Arial" panose="020B0604020202020204" pitchFamily="34" charset="0"/>
            </a:endParaRPr>
          </a:p>
          <a:p>
            <a:pPr marL="285750" indent="-285750">
              <a:buFont typeface="Arial" panose="020B0604020202020204" pitchFamily="34" charset="0"/>
              <a:buChar char="•"/>
            </a:pPr>
            <a:r>
              <a:rPr lang="en-GB" sz="1400">
                <a:latin typeface="Open Sans"/>
                <a:ea typeface="Open Sans"/>
                <a:cs typeface="Arial"/>
              </a:rPr>
              <a:t>Technical skills are fundamental in the process of proficiency in a particular area, especially when it involves specific methodologies and processes like analytical skills. For example: Surgeons, Musicians, Engineers etc.</a:t>
            </a:r>
          </a:p>
          <a:p>
            <a:endParaRPr lang="en-GB" sz="1400">
              <a:latin typeface="Open Sans"/>
              <a:ea typeface="Open Sans"/>
              <a:cs typeface="Arial" panose="020B0604020202020204" pitchFamily="34" charset="0"/>
            </a:endParaRPr>
          </a:p>
          <a:p>
            <a:pPr marL="285750" indent="-285750">
              <a:buFont typeface="Arial" panose="020B0604020202020204" pitchFamily="34" charset="0"/>
              <a:buChar char="•"/>
            </a:pPr>
            <a:r>
              <a:rPr lang="en-GB" sz="1400">
                <a:latin typeface="Open Sans"/>
                <a:ea typeface="Open Sans"/>
                <a:cs typeface="Arial"/>
              </a:rPr>
              <a:t>Human skills: The expertise to understanding working as a team and enhancing efficient knowledge and comprehension in a group.</a:t>
            </a:r>
          </a:p>
          <a:p>
            <a:endParaRPr lang="en-GB" sz="1400">
              <a:latin typeface="Open Sans"/>
              <a:ea typeface="Open Sans"/>
              <a:cs typeface="Arial" panose="020B0604020202020204" pitchFamily="34" charset="0"/>
            </a:endParaRPr>
          </a:p>
          <a:p>
            <a:pPr marL="285750" indent="-285750">
              <a:buFont typeface="Arial" panose="020B0604020202020204" pitchFamily="34" charset="0"/>
              <a:buChar char="•"/>
            </a:pPr>
            <a:r>
              <a:rPr lang="en-GB" sz="1400">
                <a:latin typeface="Open Sans"/>
                <a:ea typeface="Open Sans"/>
                <a:cs typeface="Arial"/>
              </a:rPr>
              <a:t>Conceptual Skill: Entails the total understanding of theoretical and cognitive skills for the overall  comprehension of the whole entity of the company, and  to bolster good staff retention and relationship within the organisation thus enabling improvements and sustainability. (Razaghi 2015).</a:t>
            </a:r>
          </a:p>
          <a:p>
            <a:pPr marL="285750" indent="-285750">
              <a:buFont typeface="Arial" panose="020B0604020202020204" pitchFamily="34" charset="0"/>
              <a:buChar char="•"/>
            </a:pPr>
            <a:endParaRPr lang="en-GB" sz="1400">
              <a:latin typeface="Open Sans"/>
              <a:ea typeface="Open Sans"/>
              <a:cs typeface="Arial" panose="020B0604020202020204" pitchFamily="34" charset="0"/>
            </a:endParaRPr>
          </a:p>
          <a:p>
            <a:pPr marL="285750" indent="-285750">
              <a:buFont typeface="Arial" panose="020B0604020202020204" pitchFamily="34" charset="0"/>
              <a:buChar char="•"/>
            </a:pPr>
            <a:endParaRPr lang="en-GB" sz="1400">
              <a:latin typeface="Open Sans"/>
              <a:ea typeface="Open Sans"/>
              <a:cs typeface="Arial" panose="020B0604020202020204" pitchFamily="34" charset="0"/>
            </a:endParaRPr>
          </a:p>
        </p:txBody>
      </p:sp>
      <p:cxnSp>
        <p:nvCxnSpPr>
          <p:cNvPr id="8" name="Straight Arrow Connector 7">
            <a:extLst>
              <a:ext uri="{FF2B5EF4-FFF2-40B4-BE49-F238E27FC236}">
                <a16:creationId xmlns:a16="http://schemas.microsoft.com/office/drawing/2014/main" id="{E4A5D792-20C5-BE1A-74D9-F69DACEC67D1}"/>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10" name="TextBox 9">
            <a:extLst>
              <a:ext uri="{FF2B5EF4-FFF2-40B4-BE49-F238E27FC236}">
                <a16:creationId xmlns:a16="http://schemas.microsoft.com/office/drawing/2014/main" id="{E4FE6044-1A74-C399-7373-EA76555E9F00}"/>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Theories</a:t>
            </a:r>
            <a:endParaRPr lang="en-US" err="1">
              <a:ea typeface="+mj-ea"/>
              <a:cs typeface="+mj-cs"/>
            </a:endParaRPr>
          </a:p>
        </p:txBody>
      </p:sp>
      <p:pic>
        <p:nvPicPr>
          <p:cNvPr id="3" name="Picture 3" descr="Diagram&#10;&#10;Description automatically generated">
            <a:extLst>
              <a:ext uri="{FF2B5EF4-FFF2-40B4-BE49-F238E27FC236}">
                <a16:creationId xmlns:a16="http://schemas.microsoft.com/office/drawing/2014/main" id="{91B03B26-BBA3-CD55-A00D-E1A6A44DE79C}"/>
              </a:ext>
            </a:extLst>
          </p:cNvPr>
          <p:cNvPicPr>
            <a:picLocks noChangeAspect="1"/>
          </p:cNvPicPr>
          <p:nvPr/>
        </p:nvPicPr>
        <p:blipFill>
          <a:blip r:embed="rId3"/>
          <a:stretch>
            <a:fillRect/>
          </a:stretch>
        </p:blipFill>
        <p:spPr>
          <a:xfrm>
            <a:off x="6377049" y="1213606"/>
            <a:ext cx="4712524" cy="4945386"/>
          </a:xfrm>
          <a:prstGeom prst="rect">
            <a:avLst/>
          </a:prstGeom>
        </p:spPr>
      </p:pic>
      <p:sp>
        <p:nvSpPr>
          <p:cNvPr id="4" name="TextBox 3">
            <a:extLst>
              <a:ext uri="{FF2B5EF4-FFF2-40B4-BE49-F238E27FC236}">
                <a16:creationId xmlns:a16="http://schemas.microsoft.com/office/drawing/2014/main" id="{4F73967D-D9EE-F244-42D1-F44B5C4A1DB5}"/>
              </a:ext>
            </a:extLst>
          </p:cNvPr>
          <p:cNvSpPr txBox="1"/>
          <p:nvPr/>
        </p:nvSpPr>
        <p:spPr>
          <a:xfrm>
            <a:off x="2262613" y="329426"/>
            <a:ext cx="9150273" cy="375296"/>
          </a:xfrm>
          <a:prstGeom prst="rect">
            <a:avLst/>
          </a:prstGeom>
          <a:noFill/>
        </p:spPr>
        <p:txBody>
          <a:bodyPr wrap="square" lIns="91440" tIns="45720" rIns="91440" bIns="45720" anchor="t">
            <a:spAutoFit/>
          </a:bodyPr>
          <a:lstStyle/>
          <a:p>
            <a:pPr>
              <a:lnSpc>
                <a:spcPct val="107000"/>
              </a:lnSpc>
              <a:spcAft>
                <a:spcPts val="800"/>
              </a:spcAft>
            </a:pPr>
            <a:r>
              <a:rPr lang="en-GB">
                <a:latin typeface="Open Sans"/>
                <a:ea typeface="Open Sans"/>
                <a:cs typeface="Open Sans"/>
              </a:rPr>
              <a:t>Robert Katz Three Skills Approach</a:t>
            </a:r>
            <a:endParaRPr lang="en-US">
              <a:latin typeface="Calibri"/>
              <a:ea typeface="Open Sans"/>
              <a:cs typeface="Calibri"/>
            </a:endParaRPr>
          </a:p>
        </p:txBody>
      </p:sp>
      <p:sp>
        <p:nvSpPr>
          <p:cNvPr id="2" name="TextBox 2">
            <a:extLst>
              <a:ext uri="{FF2B5EF4-FFF2-40B4-BE49-F238E27FC236}">
                <a16:creationId xmlns:a16="http://schemas.microsoft.com/office/drawing/2014/main" id="{3A52121F-8653-DF3A-A6CD-6E578368B963}"/>
              </a:ext>
            </a:extLst>
          </p:cNvPr>
          <p:cNvSpPr txBox="1"/>
          <p:nvPr/>
        </p:nvSpPr>
        <p:spPr>
          <a:xfrm>
            <a:off x="115463" y="6578351"/>
            <a:ext cx="2041477" cy="246221"/>
          </a:xfrm>
          <a:prstGeom prst="rect">
            <a:avLst/>
          </a:prstGeom>
          <a:solidFill>
            <a:srgbClr val="FFBC5E"/>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Franco </a:t>
            </a:r>
            <a:r>
              <a:rPr lang="en-GB" sz="1000" b="1" err="1">
                <a:solidFill>
                  <a:schemeClr val="bg1"/>
                </a:solidFill>
              </a:rPr>
              <a:t>Okojie-Aidonojie</a:t>
            </a:r>
            <a:r>
              <a:rPr lang="en-GB" sz="1000" b="1">
                <a:solidFill>
                  <a:schemeClr val="bg1"/>
                </a:solidFill>
              </a:rPr>
              <a:t> (</a:t>
            </a:r>
            <a:r>
              <a:rPr lang="en-GB" sz="1000" b="1">
                <a:solidFill>
                  <a:schemeClr val="bg1"/>
                </a:solidFill>
                <a:ea typeface="+mn-lt"/>
                <a:cs typeface="+mn-lt"/>
              </a:rPr>
              <a:t>1809189</a:t>
            </a:r>
            <a:r>
              <a:rPr lang="en-GB" sz="1000" b="1">
                <a:solidFill>
                  <a:schemeClr val="bg1"/>
                </a:solidFill>
              </a:rPr>
              <a:t>)</a:t>
            </a:r>
          </a:p>
        </p:txBody>
      </p:sp>
    </p:spTree>
    <p:extLst>
      <p:ext uri="{BB962C8B-B14F-4D97-AF65-F5344CB8AC3E}">
        <p14:creationId xmlns:p14="http://schemas.microsoft.com/office/powerpoint/2010/main" val="565953696"/>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Exchanging ideas in the boardroom">
            <a:extLst>
              <a:ext uri="{FF2B5EF4-FFF2-40B4-BE49-F238E27FC236}">
                <a16:creationId xmlns:a16="http://schemas.microsoft.com/office/drawing/2014/main" id="{B763F8B3-C69D-0A8C-B8B3-6249C0C621D4}"/>
              </a:ext>
            </a:extLst>
          </p:cNvPr>
          <p:cNvPicPr>
            <a:picLocks noChangeAspect="1"/>
          </p:cNvPicPr>
          <p:nvPr/>
        </p:nvPicPr>
        <p:blipFill>
          <a:blip r:embed="rId2">
            <a:alphaModFix amt="5000"/>
            <a:extLst>
              <a:ext uri="{28A0092B-C50C-407E-A947-70E740481C1C}">
                <a14:useLocalDpi xmlns:a14="http://schemas.microsoft.com/office/drawing/2010/main" val="0"/>
              </a:ext>
            </a:extLst>
          </a:blip>
          <a:stretch>
            <a:fillRect/>
          </a:stretch>
        </p:blipFill>
        <p:spPr>
          <a:xfrm>
            <a:off x="-44476" y="-1"/>
            <a:ext cx="12236476" cy="8167608"/>
          </a:xfrm>
          <a:prstGeom prst="rect">
            <a:avLst/>
          </a:prstGeom>
        </p:spPr>
      </p:pic>
      <p:cxnSp>
        <p:nvCxnSpPr>
          <p:cNvPr id="8" name="Straight Arrow Connector 7">
            <a:extLst>
              <a:ext uri="{FF2B5EF4-FFF2-40B4-BE49-F238E27FC236}">
                <a16:creationId xmlns:a16="http://schemas.microsoft.com/office/drawing/2014/main" id="{E4A5D792-20C5-BE1A-74D9-F69DACEC67D1}"/>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10" name="TextBox 9">
            <a:extLst>
              <a:ext uri="{FF2B5EF4-FFF2-40B4-BE49-F238E27FC236}">
                <a16:creationId xmlns:a16="http://schemas.microsoft.com/office/drawing/2014/main" id="{E4FE6044-1A74-C399-7373-EA76555E9F00}"/>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Theories</a:t>
            </a:r>
            <a:endParaRPr lang="en-US" err="1">
              <a:ea typeface="+mj-ea"/>
              <a:cs typeface="+mj-cs"/>
            </a:endParaRPr>
          </a:p>
        </p:txBody>
      </p:sp>
      <p:sp>
        <p:nvSpPr>
          <p:cNvPr id="15" name="TextBox 14">
            <a:extLst>
              <a:ext uri="{FF2B5EF4-FFF2-40B4-BE49-F238E27FC236}">
                <a16:creationId xmlns:a16="http://schemas.microsoft.com/office/drawing/2014/main" id="{186E898C-2738-24B3-72D8-C5E914037588}"/>
              </a:ext>
            </a:extLst>
          </p:cNvPr>
          <p:cNvSpPr txBox="1"/>
          <p:nvPr/>
        </p:nvSpPr>
        <p:spPr>
          <a:xfrm>
            <a:off x="2262613" y="329426"/>
            <a:ext cx="9150273" cy="374270"/>
          </a:xfrm>
          <a:prstGeom prst="rect">
            <a:avLst/>
          </a:prstGeom>
          <a:noFill/>
        </p:spPr>
        <p:txBody>
          <a:bodyPr wrap="square" lIns="91440" tIns="45720" rIns="91440" bIns="45720" anchor="t">
            <a:spAutoFit/>
          </a:bodyPr>
          <a:lstStyle/>
          <a:p>
            <a:pPr>
              <a:lnSpc>
                <a:spcPct val="107000"/>
              </a:lnSpc>
              <a:spcAft>
                <a:spcPts val="800"/>
              </a:spcAft>
            </a:pPr>
            <a:r>
              <a:rPr lang="en-US">
                <a:latin typeface="Open Sans"/>
                <a:ea typeface="Open Sans"/>
                <a:cs typeface="Calibri"/>
              </a:rPr>
              <a:t>The Psychological Contract</a:t>
            </a:r>
          </a:p>
        </p:txBody>
      </p:sp>
      <p:sp>
        <p:nvSpPr>
          <p:cNvPr id="3" name="Content Placeholder 2">
            <a:extLst>
              <a:ext uri="{FF2B5EF4-FFF2-40B4-BE49-F238E27FC236}">
                <a16:creationId xmlns:a16="http://schemas.microsoft.com/office/drawing/2014/main" id="{818D0A82-B574-6AEA-D5FA-501BD10E6C6B}"/>
              </a:ext>
            </a:extLst>
          </p:cNvPr>
          <p:cNvSpPr txBox="1">
            <a:spLocks/>
          </p:cNvSpPr>
          <p:nvPr/>
        </p:nvSpPr>
        <p:spPr>
          <a:xfrm>
            <a:off x="479472" y="1258053"/>
            <a:ext cx="6313214" cy="4451305"/>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50000"/>
              </a:lnSpc>
            </a:pPr>
            <a:r>
              <a:rPr lang="en-US" sz="1600">
                <a:cs typeface="Calibri"/>
              </a:rPr>
              <a:t>The psychological contract is a different type of contract as opposed to the legal contract of employment. It centers on a small scope of the employment relationship between employer and employee. Essentially, the legal contract establishes the agreement often written and signed with references to the formal duties of the employer and the employee, whilst the psychological contract is an informal dialogue between the two parties of some decorum of the relationship between the employer/employee dynamics, arrangements and expectations in respect of each other. Usually, the psychological contract is built on faith, impartiality, and a sense of trust.</a:t>
            </a:r>
            <a:endParaRPr lang="en-US" sz="1600"/>
          </a:p>
          <a:p>
            <a:pPr algn="l">
              <a:lnSpc>
                <a:spcPct val="150000"/>
              </a:lnSpc>
            </a:pPr>
            <a:r>
              <a:rPr lang="en-US" sz="1600">
                <a:cs typeface="Calibri"/>
              </a:rPr>
              <a:t>It is important that the employer honors the agreement as any contravention can have huge impacts to people and organizations, outputs and rapid employee turnover. (cipd.co.uk 2023).</a:t>
            </a:r>
          </a:p>
        </p:txBody>
      </p:sp>
      <p:pic>
        <p:nvPicPr>
          <p:cNvPr id="18" name="Picture 17" descr="Diagram&#10;&#10;Description automatically generated">
            <a:extLst>
              <a:ext uri="{FF2B5EF4-FFF2-40B4-BE49-F238E27FC236}">
                <a16:creationId xmlns:a16="http://schemas.microsoft.com/office/drawing/2014/main" id="{073ED45E-0BB2-719C-A531-7B7B5DEA5B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86963" y="323275"/>
            <a:ext cx="3793524" cy="379352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20" name="Picture 19" descr="Diagram&#10;&#10;Description automatically generated">
            <a:extLst>
              <a:ext uri="{FF2B5EF4-FFF2-40B4-BE49-F238E27FC236}">
                <a16:creationId xmlns:a16="http://schemas.microsoft.com/office/drawing/2014/main" id="{21839603-088E-D3DF-1750-C6765DE54D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86963" y="4507915"/>
            <a:ext cx="3793524" cy="205128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 name="TextBox 2">
            <a:extLst>
              <a:ext uri="{FF2B5EF4-FFF2-40B4-BE49-F238E27FC236}">
                <a16:creationId xmlns:a16="http://schemas.microsoft.com/office/drawing/2014/main" id="{99077F30-4A45-3EE5-22B8-F7532E376942}"/>
              </a:ext>
            </a:extLst>
          </p:cNvPr>
          <p:cNvSpPr txBox="1"/>
          <p:nvPr/>
        </p:nvSpPr>
        <p:spPr>
          <a:xfrm>
            <a:off x="115463" y="6578351"/>
            <a:ext cx="2041477" cy="246221"/>
          </a:xfrm>
          <a:prstGeom prst="rect">
            <a:avLst/>
          </a:prstGeom>
          <a:solidFill>
            <a:srgbClr val="FFBC5E"/>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Franco </a:t>
            </a:r>
            <a:r>
              <a:rPr lang="en-GB" sz="1000" b="1" err="1">
                <a:solidFill>
                  <a:schemeClr val="bg1"/>
                </a:solidFill>
              </a:rPr>
              <a:t>Okojie-Aidonojie</a:t>
            </a:r>
            <a:r>
              <a:rPr lang="en-GB" sz="1000" b="1">
                <a:solidFill>
                  <a:schemeClr val="bg1"/>
                </a:solidFill>
              </a:rPr>
              <a:t> (</a:t>
            </a:r>
            <a:r>
              <a:rPr lang="en-GB" sz="1000" b="1">
                <a:solidFill>
                  <a:schemeClr val="bg1"/>
                </a:solidFill>
                <a:ea typeface="+mn-lt"/>
                <a:cs typeface="+mn-lt"/>
              </a:rPr>
              <a:t>1809189</a:t>
            </a:r>
            <a:r>
              <a:rPr lang="en-GB" sz="1000" b="1">
                <a:solidFill>
                  <a:schemeClr val="bg1"/>
                </a:solidFill>
              </a:rPr>
              <a:t>)</a:t>
            </a:r>
          </a:p>
        </p:txBody>
      </p:sp>
    </p:spTree>
    <p:extLst>
      <p:ext uri="{BB962C8B-B14F-4D97-AF65-F5344CB8AC3E}">
        <p14:creationId xmlns:p14="http://schemas.microsoft.com/office/powerpoint/2010/main" val="1952136034"/>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person, indoor&#10;&#10;Description automatically generated">
            <a:extLst>
              <a:ext uri="{FF2B5EF4-FFF2-40B4-BE49-F238E27FC236}">
                <a16:creationId xmlns:a16="http://schemas.microsoft.com/office/drawing/2014/main" id="{AF4FE99D-F487-E8F4-772F-9B4F9F07CE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7740" y="-57980"/>
            <a:ext cx="14178977" cy="7096851"/>
          </a:xfrm>
          <a:prstGeom prst="rect">
            <a:avLst/>
          </a:prstGeom>
        </p:spPr>
      </p:pic>
      <p:sp>
        <p:nvSpPr>
          <p:cNvPr id="5" name="TextBox 4">
            <a:extLst>
              <a:ext uri="{FF2B5EF4-FFF2-40B4-BE49-F238E27FC236}">
                <a16:creationId xmlns:a16="http://schemas.microsoft.com/office/drawing/2014/main" id="{BA4F7CAD-11DA-CE75-DDA6-23B6CC45D196}"/>
              </a:ext>
            </a:extLst>
          </p:cNvPr>
          <p:cNvSpPr txBox="1"/>
          <p:nvPr/>
        </p:nvSpPr>
        <p:spPr>
          <a:xfrm>
            <a:off x="256472" y="1444689"/>
            <a:ext cx="4978719" cy="4678204"/>
          </a:xfrm>
          <a:prstGeom prst="rect">
            <a:avLst/>
          </a:prstGeom>
          <a:noFill/>
        </p:spPr>
        <p:txBody>
          <a:bodyPr wrap="square" lIns="91440" tIns="45720" rIns="91440" bIns="45720" rtlCol="0" anchor="t">
            <a:spAutoFit/>
          </a:bodyPr>
          <a:lstStyle/>
          <a:p>
            <a:pPr defTabSz="576072">
              <a:spcAft>
                <a:spcPts val="600"/>
              </a:spcAft>
            </a:pPr>
            <a:r>
              <a:rPr lang="en-GB" sz="1800" kern="1200">
                <a:latin typeface="+mn-lt"/>
                <a:ea typeface="+mn-ea"/>
                <a:cs typeface="Calibri"/>
              </a:rPr>
              <a:t>Staff retention is the cornerstone of any organisation. It is a vital tool managers use in retaining employees. Managers employ different strategies to reduce the turnover rate in their organisation by implementing improved feedback and flexibility. </a:t>
            </a:r>
          </a:p>
          <a:p>
            <a:pPr defTabSz="576072">
              <a:spcAft>
                <a:spcPts val="600"/>
              </a:spcAft>
            </a:pPr>
            <a:endParaRPr lang="en-GB" sz="1800" kern="1200">
              <a:latin typeface="+mn-lt"/>
              <a:ea typeface="+mn-ea"/>
              <a:cs typeface="Calibri"/>
            </a:endParaRPr>
          </a:p>
          <a:p>
            <a:pPr defTabSz="576072">
              <a:spcAft>
                <a:spcPts val="600"/>
              </a:spcAft>
            </a:pPr>
            <a:r>
              <a:rPr lang="en-GB" sz="1800" kern="1200">
                <a:latin typeface="+mn-lt"/>
                <a:ea typeface="+mn-ea"/>
                <a:cs typeface="Calibri"/>
              </a:rPr>
              <a:t>Effective staff retention blueprint is dependent on the type of corporation, or industry it caters to. It is paramount that important procedures/tactics aligned with staff retention are introduced, as they can have immeasurably cost to every organisation. These programmes may require additional costs that can be very high, but the rewards can be enriching and a good investment in the long-term plan of any organisation.</a:t>
            </a:r>
          </a:p>
        </p:txBody>
      </p:sp>
      <p:cxnSp>
        <p:nvCxnSpPr>
          <p:cNvPr id="3" name="Straight Arrow Connector 2">
            <a:extLst>
              <a:ext uri="{FF2B5EF4-FFF2-40B4-BE49-F238E27FC236}">
                <a16:creationId xmlns:a16="http://schemas.microsoft.com/office/drawing/2014/main" id="{C08409A0-CE95-0F97-64FC-40B94AFF75C5}"/>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6" name="TextBox 5">
            <a:extLst>
              <a:ext uri="{FF2B5EF4-FFF2-40B4-BE49-F238E27FC236}">
                <a16:creationId xmlns:a16="http://schemas.microsoft.com/office/drawing/2014/main" id="{75E6BA07-42CC-EE66-F159-11471CD83596}"/>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Calibri Light"/>
                <a:ea typeface="+mj-ea"/>
                <a:cs typeface="Calibri Light"/>
              </a:rPr>
              <a:t>Conclusion</a:t>
            </a:r>
            <a:endParaRPr lang="en-US">
              <a:ea typeface="+mj-ea"/>
            </a:endParaRPr>
          </a:p>
        </p:txBody>
      </p:sp>
      <p:sp>
        <p:nvSpPr>
          <p:cNvPr id="2" name="TextBox 2">
            <a:extLst>
              <a:ext uri="{FF2B5EF4-FFF2-40B4-BE49-F238E27FC236}">
                <a16:creationId xmlns:a16="http://schemas.microsoft.com/office/drawing/2014/main" id="{BC3356CB-9AA2-E8CC-2414-7CC8EBCF2D41}"/>
              </a:ext>
            </a:extLst>
          </p:cNvPr>
          <p:cNvSpPr txBox="1"/>
          <p:nvPr/>
        </p:nvSpPr>
        <p:spPr>
          <a:xfrm>
            <a:off x="115463" y="6578351"/>
            <a:ext cx="2041477" cy="246221"/>
          </a:xfrm>
          <a:prstGeom prst="rect">
            <a:avLst/>
          </a:prstGeom>
          <a:solidFill>
            <a:srgbClr val="FFBC5E"/>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Franco </a:t>
            </a:r>
            <a:r>
              <a:rPr lang="en-GB" sz="1000" b="1" err="1">
                <a:solidFill>
                  <a:schemeClr val="bg1"/>
                </a:solidFill>
              </a:rPr>
              <a:t>Okojie-Aidonojie</a:t>
            </a:r>
            <a:r>
              <a:rPr lang="en-GB" sz="1000" b="1">
                <a:solidFill>
                  <a:schemeClr val="bg1"/>
                </a:solidFill>
              </a:rPr>
              <a:t> (</a:t>
            </a:r>
            <a:r>
              <a:rPr lang="en-GB" sz="1000" b="1">
                <a:solidFill>
                  <a:schemeClr val="bg1"/>
                </a:solidFill>
                <a:ea typeface="+mn-lt"/>
                <a:cs typeface="+mn-lt"/>
              </a:rPr>
              <a:t>1809189</a:t>
            </a:r>
            <a:r>
              <a:rPr lang="en-GB" sz="1000" b="1">
                <a:solidFill>
                  <a:schemeClr val="bg1"/>
                </a:solidFill>
              </a:rPr>
              <a:t>)</a:t>
            </a:r>
          </a:p>
        </p:txBody>
      </p:sp>
    </p:spTree>
    <p:extLst>
      <p:ext uri="{BB962C8B-B14F-4D97-AF65-F5344CB8AC3E}">
        <p14:creationId xmlns:p14="http://schemas.microsoft.com/office/powerpoint/2010/main" val="3833607701"/>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person, indoor&#10;&#10;Description automatically generated">
            <a:extLst>
              <a:ext uri="{FF2B5EF4-FFF2-40B4-BE49-F238E27FC236}">
                <a16:creationId xmlns:a16="http://schemas.microsoft.com/office/drawing/2014/main" id="{AF4FE99D-F487-E8F4-772F-9B4F9F07CE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7740" y="-57980"/>
            <a:ext cx="14178977" cy="7096851"/>
          </a:xfrm>
          <a:prstGeom prst="rect">
            <a:avLst/>
          </a:prstGeom>
        </p:spPr>
      </p:pic>
      <p:sp>
        <p:nvSpPr>
          <p:cNvPr id="5" name="TextBox 4">
            <a:extLst>
              <a:ext uri="{FF2B5EF4-FFF2-40B4-BE49-F238E27FC236}">
                <a16:creationId xmlns:a16="http://schemas.microsoft.com/office/drawing/2014/main" id="{BA4F7CAD-11DA-CE75-DDA6-23B6CC45D196}"/>
              </a:ext>
            </a:extLst>
          </p:cNvPr>
          <p:cNvSpPr txBox="1"/>
          <p:nvPr/>
        </p:nvSpPr>
        <p:spPr>
          <a:xfrm>
            <a:off x="256472" y="1069738"/>
            <a:ext cx="6109133" cy="4955203"/>
          </a:xfrm>
          <a:prstGeom prst="rect">
            <a:avLst/>
          </a:prstGeom>
          <a:noFill/>
        </p:spPr>
        <p:txBody>
          <a:bodyPr wrap="square" lIns="91440" tIns="45720" rIns="91440" bIns="45720" rtlCol="0" anchor="t">
            <a:spAutoFit/>
          </a:bodyPr>
          <a:lstStyle/>
          <a:p>
            <a:pPr defTabSz="576072">
              <a:spcAft>
                <a:spcPts val="600"/>
              </a:spcAft>
            </a:pPr>
            <a:r>
              <a:rPr lang="en-GB" sz="1800" kern="1200">
                <a:latin typeface="+mn-lt"/>
                <a:ea typeface="+mn-ea"/>
                <a:cs typeface="Calibri"/>
              </a:rPr>
              <a:t>We have looked at the facts and data, policies, regulations, strategies and theories, and we have established the importance and necessities of a good retention programme. Fundamentally, organisations are centred on people with basic human necessities, therefore compassionate managers can implement change more effectively above generous salary increases. </a:t>
            </a:r>
          </a:p>
          <a:p>
            <a:pPr defTabSz="576072">
              <a:spcAft>
                <a:spcPts val="600"/>
              </a:spcAft>
            </a:pPr>
            <a:endParaRPr lang="en-GB" sz="1800" kern="1200">
              <a:latin typeface="+mn-lt"/>
              <a:ea typeface="+mn-ea"/>
              <a:cs typeface="Calibri"/>
            </a:endParaRPr>
          </a:p>
          <a:p>
            <a:pPr defTabSz="576072">
              <a:spcAft>
                <a:spcPts val="600"/>
              </a:spcAft>
            </a:pPr>
            <a:r>
              <a:rPr lang="en-GB" sz="1800" kern="1200">
                <a:latin typeface="+mn-lt"/>
                <a:ea typeface="+mn-ea"/>
                <a:cs typeface="Calibri"/>
              </a:rPr>
              <a:t>Finally, Brexit and the Covid-19 pandemic have been mentioned by my colleagues in strategies, data, policies and laws highlighting the volatility of the employment sector and the reformation of how staff retention has evolved following Brexit in the UK and the pandemic globally. The implementation of sound strategies and training has become pivotal and will help minimise employee turnover and provide stability to an organisation and help compete and have a stronghold in the ever-competitive human resources environment. </a:t>
            </a:r>
          </a:p>
        </p:txBody>
      </p:sp>
      <p:cxnSp>
        <p:nvCxnSpPr>
          <p:cNvPr id="3" name="Straight Arrow Connector 2">
            <a:extLst>
              <a:ext uri="{FF2B5EF4-FFF2-40B4-BE49-F238E27FC236}">
                <a16:creationId xmlns:a16="http://schemas.microsoft.com/office/drawing/2014/main" id="{C08409A0-CE95-0F97-64FC-40B94AFF75C5}"/>
              </a:ext>
            </a:extLst>
          </p:cNvPr>
          <p:cNvCxnSpPr/>
          <p:nvPr/>
        </p:nvCxnSpPr>
        <p:spPr>
          <a:xfrm flipV="1">
            <a:off x="119450" y="869090"/>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6" name="TextBox 5">
            <a:extLst>
              <a:ext uri="{FF2B5EF4-FFF2-40B4-BE49-F238E27FC236}">
                <a16:creationId xmlns:a16="http://schemas.microsoft.com/office/drawing/2014/main" id="{75E6BA07-42CC-EE66-F159-11471CD83596}"/>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Calibri Light"/>
                <a:ea typeface="+mj-ea"/>
                <a:cs typeface="Calibri Light"/>
              </a:rPr>
              <a:t>Conclusion</a:t>
            </a:r>
            <a:endParaRPr lang="en-US">
              <a:ea typeface="+mj-ea"/>
            </a:endParaRPr>
          </a:p>
        </p:txBody>
      </p:sp>
      <p:sp>
        <p:nvSpPr>
          <p:cNvPr id="4" name="TextBox 3">
            <a:extLst>
              <a:ext uri="{FF2B5EF4-FFF2-40B4-BE49-F238E27FC236}">
                <a16:creationId xmlns:a16="http://schemas.microsoft.com/office/drawing/2014/main" id="{8F02BA4B-E370-BBA1-FEAC-9B42705FB4ED}"/>
              </a:ext>
            </a:extLst>
          </p:cNvPr>
          <p:cNvSpPr txBox="1"/>
          <p:nvPr/>
        </p:nvSpPr>
        <p:spPr>
          <a:xfrm>
            <a:off x="2911724" y="329426"/>
            <a:ext cx="2405162" cy="388381"/>
          </a:xfrm>
          <a:prstGeom prst="rect">
            <a:avLst/>
          </a:prstGeom>
          <a:noFill/>
        </p:spPr>
        <p:txBody>
          <a:bodyPr wrap="square" lIns="91440" tIns="45720" rIns="91440" bIns="45720" anchor="t">
            <a:spAutoFit/>
          </a:bodyPr>
          <a:lstStyle/>
          <a:p>
            <a:pPr>
              <a:lnSpc>
                <a:spcPct val="107000"/>
              </a:lnSpc>
              <a:spcAft>
                <a:spcPts val="800"/>
              </a:spcAft>
            </a:pPr>
            <a:r>
              <a:rPr lang="en-US">
                <a:latin typeface="Open Sans"/>
                <a:ea typeface="Open Sans"/>
                <a:cs typeface="Calibri"/>
              </a:rPr>
              <a:t>Continued</a:t>
            </a:r>
            <a:endParaRPr lang="en-US"/>
          </a:p>
        </p:txBody>
      </p:sp>
      <p:sp>
        <p:nvSpPr>
          <p:cNvPr id="2" name="TextBox 2">
            <a:extLst>
              <a:ext uri="{FF2B5EF4-FFF2-40B4-BE49-F238E27FC236}">
                <a16:creationId xmlns:a16="http://schemas.microsoft.com/office/drawing/2014/main" id="{7915FFAA-BF9E-D42A-21BB-14BBACD47BCE}"/>
              </a:ext>
            </a:extLst>
          </p:cNvPr>
          <p:cNvSpPr txBox="1"/>
          <p:nvPr/>
        </p:nvSpPr>
        <p:spPr>
          <a:xfrm>
            <a:off x="115463" y="6578351"/>
            <a:ext cx="2041477" cy="246221"/>
          </a:xfrm>
          <a:prstGeom prst="rect">
            <a:avLst/>
          </a:prstGeom>
          <a:solidFill>
            <a:srgbClr val="FFBC5E"/>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b="1">
                <a:solidFill>
                  <a:schemeClr val="bg1"/>
                </a:solidFill>
              </a:rPr>
              <a:t>Franco </a:t>
            </a:r>
            <a:r>
              <a:rPr lang="en-GB" sz="1000" b="1" err="1">
                <a:solidFill>
                  <a:schemeClr val="bg1"/>
                </a:solidFill>
              </a:rPr>
              <a:t>Okojie-Aidonojie</a:t>
            </a:r>
            <a:r>
              <a:rPr lang="en-GB" sz="1000" b="1">
                <a:solidFill>
                  <a:schemeClr val="bg1"/>
                </a:solidFill>
              </a:rPr>
              <a:t> (</a:t>
            </a:r>
            <a:r>
              <a:rPr lang="en-GB" sz="1000" b="1">
                <a:solidFill>
                  <a:schemeClr val="bg1"/>
                </a:solidFill>
                <a:ea typeface="+mn-lt"/>
                <a:cs typeface="+mn-lt"/>
              </a:rPr>
              <a:t>1809189</a:t>
            </a:r>
            <a:r>
              <a:rPr lang="en-GB" sz="1000" b="1">
                <a:solidFill>
                  <a:schemeClr val="bg1"/>
                </a:solidFill>
              </a:rPr>
              <a:t>)</a:t>
            </a:r>
          </a:p>
        </p:txBody>
      </p:sp>
    </p:spTree>
    <p:extLst>
      <p:ext uri="{BB962C8B-B14F-4D97-AF65-F5344CB8AC3E}">
        <p14:creationId xmlns:p14="http://schemas.microsoft.com/office/powerpoint/2010/main" val="2658423635"/>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indoor&#10;&#10;Description automatically generated">
            <a:extLst>
              <a:ext uri="{FF2B5EF4-FFF2-40B4-BE49-F238E27FC236}">
                <a16:creationId xmlns:a16="http://schemas.microsoft.com/office/drawing/2014/main" id="{3EC0B11A-86B4-2C0E-F93E-179BD0F62CCC}"/>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12358"/>
            <a:ext cx="13652390" cy="6833284"/>
          </a:xfrm>
          <a:prstGeom prst="rect">
            <a:avLst/>
          </a:prstGeom>
        </p:spPr>
      </p:pic>
      <p:sp>
        <p:nvSpPr>
          <p:cNvPr id="5" name="TextBox 4">
            <a:extLst>
              <a:ext uri="{FF2B5EF4-FFF2-40B4-BE49-F238E27FC236}">
                <a16:creationId xmlns:a16="http://schemas.microsoft.com/office/drawing/2014/main" id="{BA4F7CAD-11DA-CE75-DDA6-23B6CC45D196}"/>
              </a:ext>
            </a:extLst>
          </p:cNvPr>
          <p:cNvSpPr txBox="1"/>
          <p:nvPr/>
        </p:nvSpPr>
        <p:spPr>
          <a:xfrm>
            <a:off x="-293024" y="-338977"/>
            <a:ext cx="11629506" cy="6298584"/>
          </a:xfrm>
          <a:prstGeom prst="rect">
            <a:avLst/>
          </a:prstGeom>
          <a:noFill/>
        </p:spPr>
        <p:txBody>
          <a:bodyPr wrap="square" lIns="91440" tIns="45720" rIns="91440" bIns="45720" rtlCol="0" anchor="t">
            <a:spAutoFit/>
          </a:bodyPr>
          <a:lstStyle/>
          <a:p>
            <a:pPr>
              <a:lnSpc>
                <a:spcPct val="150000"/>
              </a:lnSpc>
            </a:pPr>
            <a:endParaRPr lang="en-GB">
              <a:effectLst/>
            </a:endParaRPr>
          </a:p>
          <a:p>
            <a:pPr>
              <a:lnSpc>
                <a:spcPct val="150000"/>
              </a:lnSpc>
            </a:pPr>
            <a:endParaRPr lang="en-GB">
              <a:effectLst/>
            </a:endParaRPr>
          </a:p>
          <a:p>
            <a:pPr>
              <a:lnSpc>
                <a:spcPct val="150000"/>
              </a:lnSpc>
            </a:pPr>
            <a:endParaRPr lang="en-GB">
              <a:effectLst/>
            </a:endParaRPr>
          </a:p>
          <a:p>
            <a:pPr marL="1143000" lvl="2" indent="-228600">
              <a:lnSpc>
                <a:spcPct val="150000"/>
              </a:lnSpc>
              <a:spcAft>
                <a:spcPts val="800"/>
              </a:spcAft>
              <a:buFont typeface="+mj-lt"/>
              <a:buAutoNum type="arabicPeriod"/>
              <a:tabLst>
                <a:tab pos="1371600" algn="l"/>
              </a:tabLst>
            </a:pPr>
            <a:r>
              <a:rPr lang="en-US" sz="1100" kern="100">
                <a:effectLst/>
                <a:latin typeface="Calibri"/>
                <a:ea typeface="Calibri" panose="020F0502020204030204" pitchFamily="34" charset="0"/>
                <a:cs typeface="Arial"/>
              </a:rPr>
              <a:t>Arco, L. (2008) “Feedback for improving staff training and performance in behavioral treatment programs,” Behavioral Interventions, 23(1), pp. 39–64. Available at: </a:t>
            </a:r>
            <a:r>
              <a:rPr lang="en-US" sz="1100" u="sng" kern="100">
                <a:solidFill>
                  <a:srgbClr val="0563C1"/>
                </a:solidFill>
                <a:effectLst/>
                <a:latin typeface="Calibri"/>
                <a:ea typeface="Calibri" panose="020F0502020204030204" pitchFamily="34" charset="0"/>
                <a:cs typeface="Arial"/>
                <a:hlinkClick r:id="rId3"/>
              </a:rPr>
              <a:t>https://doi.org/10.1002/bin.247</a:t>
            </a:r>
            <a:r>
              <a:rPr lang="en-US" sz="1100" kern="100">
                <a:effectLst/>
                <a:latin typeface="Calibri"/>
                <a:ea typeface="Calibri" panose="020F0502020204030204" pitchFamily="34" charset="0"/>
                <a:cs typeface="Arial"/>
              </a:rPr>
              <a:t>.</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a:tabLst>
                <a:tab pos="1371600" algn="l"/>
              </a:tabLst>
            </a:pPr>
            <a:r>
              <a:rPr lang="en-US" sz="1100" kern="100">
                <a:effectLst/>
                <a:latin typeface="Calibri"/>
                <a:ea typeface="Calibri" panose="020F0502020204030204" pitchFamily="34" charset="0"/>
                <a:cs typeface="Arial"/>
              </a:rPr>
              <a:t>Ashton, E. (2021) “U.K. Firms Brace for a Great British Resignation in 2022,” Bloomberg.com, 20 December. Available at: </a:t>
            </a:r>
            <a:r>
              <a:rPr lang="en-US" sz="1100" u="sng" kern="100">
                <a:solidFill>
                  <a:srgbClr val="0563C1"/>
                </a:solidFill>
                <a:effectLst/>
                <a:latin typeface="Calibri"/>
                <a:ea typeface="Calibri" panose="020F0502020204030204" pitchFamily="34" charset="0"/>
                <a:cs typeface="Arial"/>
                <a:hlinkClick r:id="rId4"/>
              </a:rPr>
              <a:t>https://www.bloomberg.com/news/articles/2021-12-20/u-k-firms-fear-great-british-resignation-after-staff-departures?leadSource=uverify%20wall</a:t>
            </a:r>
            <a:r>
              <a:rPr lang="en-US" sz="1100" kern="100">
                <a:effectLst/>
                <a:latin typeface="Calibri"/>
                <a:ea typeface="Calibri" panose="020F0502020204030204" pitchFamily="34" charset="0"/>
                <a:cs typeface="Arial"/>
              </a:rPr>
              <a:t>.</a:t>
            </a:r>
            <a:r>
              <a:rPr lang="en-US" sz="1100" kern="100">
                <a:latin typeface="Calibri"/>
                <a:ea typeface="Calibri" panose="020F0502020204030204" pitchFamily="34" charset="0"/>
                <a:cs typeface="Arial"/>
              </a:rPr>
              <a:t> </a:t>
            </a:r>
            <a:endParaRPr lang="en-GB" sz="1100" kern="100">
              <a:latin typeface="Calibri" panose="020F0502020204030204" pitchFamily="34" charset="0"/>
              <a:ea typeface="Calibri" panose="020F0502020204030204" pitchFamily="34" charset="0"/>
              <a:cs typeface="Arial" panose="020B0604020202020204" pitchFamily="34" charset="0"/>
            </a:endParaRPr>
          </a:p>
          <a:p>
            <a:pPr marL="1143000" lvl="2" indent="-228600">
              <a:lnSpc>
                <a:spcPct val="150000"/>
              </a:lnSpc>
              <a:spcAft>
                <a:spcPts val="800"/>
              </a:spcAft>
              <a:buFont typeface="+mj-lt"/>
              <a:buAutoNum type="arabicPeriod"/>
              <a:tabLst>
                <a:tab pos="1371600" algn="l"/>
              </a:tabLst>
            </a:pPr>
            <a:r>
              <a:rPr lang="en-US" sz="1100" kern="100">
                <a:effectLst/>
                <a:latin typeface="Calibri"/>
                <a:ea typeface="Calibri" panose="020F0502020204030204" pitchFamily="34" charset="0"/>
                <a:cs typeface="Arial"/>
              </a:rPr>
              <a:t>Boitnott, J. (2019). 4 Ways to Figure out Why That Employee Quit. [online] https://www.inc.com. Available at: </a:t>
            </a:r>
            <a:r>
              <a:rPr lang="en-US" sz="1100" u="sng" kern="100">
                <a:solidFill>
                  <a:srgbClr val="0563C1"/>
                </a:solidFill>
                <a:effectLst/>
                <a:latin typeface="Calibri"/>
                <a:ea typeface="Calibri" panose="020F0502020204030204" pitchFamily="34" charset="0"/>
                <a:cs typeface="Arial"/>
                <a:hlinkClick r:id="rId5"/>
              </a:rPr>
              <a:t>https://www.inc.com/john-boitnott/4-ways-to-figure-out-why-that-employee-quit.html</a:t>
            </a:r>
            <a:r>
              <a:rPr lang="en-US" sz="1100" kern="100">
                <a:effectLst/>
                <a:latin typeface="Calibri"/>
                <a:ea typeface="Calibri" panose="020F0502020204030204" pitchFamily="34" charset="0"/>
                <a:cs typeface="Arial"/>
              </a:rPr>
              <a:t> [Accessed 12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a:tabLst>
                <a:tab pos="1371600" algn="l"/>
              </a:tabLst>
            </a:pPr>
            <a:r>
              <a:rPr lang="en-US" sz="1100" kern="100">
                <a:effectLst/>
                <a:latin typeface="Calibri"/>
                <a:ea typeface="Calibri" panose="020F0502020204030204" pitchFamily="34" charset="0"/>
                <a:cs typeface="Arial"/>
              </a:rPr>
              <a:t>CIPD (2021). Employee Turnover &amp; Retention | Factsheets. [online] CIPD. Available at: </a:t>
            </a:r>
            <a:r>
              <a:rPr lang="en-US" sz="1100" u="sng" kern="100">
                <a:solidFill>
                  <a:srgbClr val="0563C1"/>
                </a:solidFill>
                <a:effectLst/>
                <a:latin typeface="Calibri"/>
                <a:ea typeface="Calibri" panose="020F0502020204030204" pitchFamily="34" charset="0"/>
                <a:cs typeface="Arial"/>
                <a:hlinkClick r:id="rId6"/>
              </a:rPr>
              <a:t>https://www.cipd.co.uk/knowledge/strategy/resourcing/turnover-retention-factsheet#7171</a:t>
            </a:r>
            <a:r>
              <a:rPr lang="en-US" sz="1100" kern="100">
                <a:latin typeface="Calibri"/>
                <a:ea typeface="Calibri" panose="020F0502020204030204" pitchFamily="34" charset="0"/>
                <a:cs typeface="Arial"/>
              </a:rPr>
              <a:t> </a:t>
            </a:r>
            <a:r>
              <a:rPr lang="en-US" sz="1100" kern="100">
                <a:effectLst/>
                <a:latin typeface="Calibri"/>
                <a:ea typeface="Calibri" panose="020F0502020204030204" pitchFamily="34" charset="0"/>
                <a:cs typeface="Arial"/>
              </a:rPr>
              <a:t> [Accessed 10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a:tabLst>
                <a:tab pos="1371600" algn="l"/>
              </a:tabLst>
            </a:pPr>
            <a:r>
              <a:rPr lang="en-US" sz="1100" kern="100">
                <a:effectLst/>
                <a:latin typeface="Calibri"/>
                <a:ea typeface="Calibri" panose="020F0502020204030204" pitchFamily="34" charset="0"/>
                <a:cs typeface="Arial"/>
              </a:rPr>
              <a:t>Forbes (2019). Council Post: Have a Turnover Problem? 15 Ways to Find out Why Employees Are Really Leaving. [online] Forbes. Available at: </a:t>
            </a:r>
            <a:r>
              <a:rPr lang="en-US" sz="1100" u="sng" kern="100">
                <a:solidFill>
                  <a:srgbClr val="0563C1"/>
                </a:solidFill>
                <a:effectLst/>
                <a:latin typeface="Calibri"/>
                <a:ea typeface="Calibri" panose="020F0502020204030204" pitchFamily="34" charset="0"/>
                <a:cs typeface="Arial"/>
                <a:hlinkClick r:id="rId7"/>
              </a:rPr>
              <a:t>https://www.forbes.com/sites/forbescoachescouncil/2019/04/04/have-a-turnover-problem-15-ways-to-find-out-why-employees-are-really-leaving/?sh=1cb3c2be5f48</a:t>
            </a:r>
            <a:r>
              <a:rPr lang="en-US" sz="1100" kern="100">
                <a:effectLst/>
                <a:latin typeface="Calibri"/>
                <a:ea typeface="Calibri" panose="020F0502020204030204" pitchFamily="34" charset="0"/>
                <a:cs typeface="Arial"/>
              </a:rPr>
              <a:t> [Accessed 11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a:tabLst>
                <a:tab pos="1371600" algn="l"/>
              </a:tabLst>
            </a:pPr>
            <a:r>
              <a:rPr lang="en-US" sz="1100" kern="100">
                <a:effectLst/>
                <a:latin typeface="Calibri"/>
                <a:ea typeface="Calibri" panose="020F0502020204030204" pitchFamily="34" charset="0"/>
                <a:cs typeface="Arial"/>
              </a:rPr>
              <a:t>Francis-</a:t>
            </a:r>
            <a:r>
              <a:rPr lang="en-US" sz="1100" kern="100" err="1">
                <a:effectLst/>
                <a:latin typeface="Calibri"/>
                <a:ea typeface="Calibri" panose="020F0502020204030204" pitchFamily="34" charset="0"/>
                <a:cs typeface="Arial"/>
              </a:rPr>
              <a:t>Devine,Powell</a:t>
            </a:r>
            <a:r>
              <a:rPr lang="en-US" sz="1100" kern="100">
                <a:effectLst/>
                <a:latin typeface="Calibri"/>
                <a:ea typeface="Calibri" panose="020F0502020204030204" pitchFamily="34" charset="0"/>
                <a:cs typeface="Arial"/>
              </a:rPr>
              <a:t>. (2023) “UK </a:t>
            </a:r>
            <a:r>
              <a:rPr lang="en-US" sz="1100" kern="100" err="1">
                <a:effectLst/>
                <a:latin typeface="Calibri"/>
                <a:ea typeface="Calibri" panose="020F0502020204030204" pitchFamily="34" charset="0"/>
                <a:cs typeface="Arial"/>
              </a:rPr>
              <a:t>labour</a:t>
            </a:r>
            <a:r>
              <a:rPr lang="en-US" sz="1100" kern="100">
                <a:effectLst/>
                <a:latin typeface="Calibri"/>
                <a:ea typeface="Calibri" panose="020F0502020204030204" pitchFamily="34" charset="0"/>
                <a:cs typeface="Arial"/>
              </a:rPr>
              <a:t> market statistics,” 14 March. Available at: </a:t>
            </a:r>
            <a:r>
              <a:rPr lang="en-US" sz="1100" u="sng" kern="100">
                <a:solidFill>
                  <a:srgbClr val="0563C1"/>
                </a:solidFill>
                <a:effectLst/>
                <a:latin typeface="Calibri"/>
                <a:ea typeface="Calibri" panose="020F0502020204030204" pitchFamily="34" charset="0"/>
                <a:cs typeface="Arial"/>
                <a:hlinkClick r:id="rId8"/>
              </a:rPr>
              <a:t>https://www.ons.gov.uk/releases/uklabourmarketmarch2023</a:t>
            </a:r>
            <a:r>
              <a:rPr lang="en-US" sz="1100" kern="100">
                <a:effectLst/>
                <a:latin typeface="Calibri"/>
                <a:ea typeface="Calibri" panose="020F0502020204030204" pitchFamily="34" charset="0"/>
                <a:cs typeface="Arial"/>
              </a:rPr>
              <a:t>. [Accessed 31 March.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a:tabLst>
                <a:tab pos="1371600" algn="l"/>
              </a:tabLst>
            </a:pPr>
            <a:r>
              <a:rPr lang="en-US" sz="1100" kern="100">
                <a:effectLst/>
                <a:latin typeface="Calibri"/>
                <a:ea typeface="Calibri" panose="020F0502020204030204" pitchFamily="34" charset="0"/>
                <a:cs typeface="Arial"/>
              </a:rPr>
              <a:t>Google (2022) Google terms of service. </a:t>
            </a:r>
            <a:r>
              <a:rPr lang="en-GB" sz="1100" kern="100">
                <a:effectLst/>
                <a:latin typeface="Calibri"/>
                <a:ea typeface="Calibri" panose="020F0502020204030204" pitchFamily="34" charset="0"/>
                <a:cs typeface="Arial"/>
              </a:rPr>
              <a:t>Available at: </a:t>
            </a:r>
            <a:r>
              <a:rPr lang="en-GB" sz="1100" u="sng" kern="100">
                <a:solidFill>
                  <a:srgbClr val="0563C1"/>
                </a:solidFill>
                <a:effectLst/>
                <a:latin typeface="Calibri"/>
                <a:ea typeface="Calibri" panose="020F0502020204030204" pitchFamily="34" charset="0"/>
                <a:cs typeface="Arial"/>
                <a:hlinkClick r:id="rId9"/>
              </a:rPr>
              <a:t>https://www.process.st/career-progression-plan</a:t>
            </a:r>
            <a:r>
              <a:rPr lang="en-GB" sz="1100" kern="100">
                <a:effectLst/>
                <a:latin typeface="Calibri"/>
                <a:ea typeface="Calibri" panose="020F0502020204030204" pitchFamily="34" charset="0"/>
                <a:cs typeface="Arial"/>
              </a:rPr>
              <a:t>  March 30, 2022</a:t>
            </a:r>
          </a:p>
          <a:p>
            <a:pPr marL="1143000" lvl="2" indent="-228600">
              <a:lnSpc>
                <a:spcPct val="150000"/>
              </a:lnSpc>
              <a:spcAft>
                <a:spcPts val="800"/>
              </a:spcAft>
              <a:buFont typeface="+mj-lt"/>
              <a:buAutoNum type="arabicPeriod"/>
              <a:tabLst>
                <a:tab pos="1371600" algn="l"/>
              </a:tabLst>
            </a:pPr>
            <a:r>
              <a:rPr lang="en-US" sz="1100" kern="100">
                <a:effectLst/>
                <a:latin typeface="Calibri"/>
                <a:ea typeface="Calibri" panose="020F0502020204030204" pitchFamily="34" charset="0"/>
                <a:cs typeface="Arial"/>
              </a:rPr>
              <a:t>GOV (2010). Equality Act 2010. [online] Legislation.gov.uk. Available at: </a:t>
            </a:r>
            <a:r>
              <a:rPr lang="en-US" sz="1100" u="sng" kern="100">
                <a:solidFill>
                  <a:srgbClr val="0563C1"/>
                </a:solidFill>
                <a:effectLst/>
                <a:latin typeface="Calibri"/>
                <a:ea typeface="Calibri" panose="020F0502020204030204" pitchFamily="34" charset="0"/>
                <a:cs typeface="Arial"/>
                <a:hlinkClick r:id="rId10"/>
              </a:rPr>
              <a:t>https://www.legislation.gov.uk/ukpga/2010/15/contents</a:t>
            </a:r>
            <a:r>
              <a:rPr lang="en-US" sz="1100" kern="100">
                <a:effectLst/>
                <a:latin typeface="Calibri"/>
                <a:ea typeface="Calibri" panose="020F0502020204030204" pitchFamily="34" charset="0"/>
                <a:cs typeface="Arial"/>
              </a:rPr>
              <a:t> [Accessed 13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a:tabLst>
                <a:tab pos="1371600" algn="l"/>
              </a:tabLst>
            </a:pPr>
            <a:r>
              <a:rPr lang="en-US" sz="1100" kern="100">
                <a:effectLst/>
                <a:latin typeface="Calibri"/>
                <a:ea typeface="Calibri" panose="020F0502020204030204" pitchFamily="34" charset="0"/>
                <a:cs typeface="Arial"/>
              </a:rPr>
              <a:t>Gov.uk (1974). Health and Safety at Work etc. Act 1974. [online] Legislation.gov.uk. Available at: </a:t>
            </a:r>
            <a:r>
              <a:rPr lang="en-US" sz="1100" u="sng" kern="100">
                <a:solidFill>
                  <a:srgbClr val="0563C1"/>
                </a:solidFill>
                <a:effectLst/>
                <a:latin typeface="Calibri"/>
                <a:ea typeface="Calibri" panose="020F0502020204030204" pitchFamily="34" charset="0"/>
                <a:cs typeface="Arial"/>
                <a:hlinkClick r:id="rId11"/>
              </a:rPr>
              <a:t>https://www.legislation.gov.uk/ukpga/1974/37/contents</a:t>
            </a:r>
            <a:r>
              <a:rPr lang="en-US" sz="1100" kern="100">
                <a:effectLst/>
                <a:latin typeface="Calibri"/>
                <a:ea typeface="Calibri" panose="020F0502020204030204" pitchFamily="34" charset="0"/>
                <a:cs typeface="Arial"/>
              </a:rPr>
              <a:t> [Accessed 13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a:tabLst>
                <a:tab pos="1371600" algn="l"/>
              </a:tabLst>
            </a:pPr>
            <a:r>
              <a:rPr lang="en-US" sz="1100" kern="100">
                <a:effectLst/>
                <a:latin typeface="Calibri"/>
                <a:ea typeface="Calibri" panose="020F0502020204030204" pitchFamily="34" charset="0"/>
                <a:cs typeface="Arial"/>
              </a:rPr>
              <a:t>Gov.</a:t>
            </a:r>
            <a:r>
              <a:rPr lang="en-US" sz="1100" kern="100">
                <a:latin typeface="Calibri"/>
                <a:ea typeface="Calibri" panose="020F0502020204030204" pitchFamily="34" charset="0"/>
                <a:cs typeface="Arial"/>
              </a:rPr>
              <a:t>uk </a:t>
            </a:r>
            <a:r>
              <a:rPr lang="en-US" sz="1100" kern="100">
                <a:effectLst/>
                <a:latin typeface="Calibri"/>
                <a:ea typeface="Calibri" panose="020F0502020204030204" pitchFamily="34" charset="0"/>
                <a:cs typeface="Arial"/>
              </a:rPr>
              <a:t>(1998). National Minimum Wage Act 1998. [online] Legislation.gov.uk. Available at: </a:t>
            </a:r>
            <a:r>
              <a:rPr lang="en-US" sz="1100" u="sng" kern="100">
                <a:solidFill>
                  <a:srgbClr val="0563C1"/>
                </a:solidFill>
                <a:effectLst/>
                <a:latin typeface="Calibri"/>
                <a:ea typeface="Calibri" panose="020F0502020204030204" pitchFamily="34" charset="0"/>
                <a:cs typeface="Arial"/>
                <a:hlinkClick r:id="rId12"/>
              </a:rPr>
              <a:t>https://www.legislation.gov.uk/ukpga/1998/39/contents</a:t>
            </a:r>
            <a:r>
              <a:rPr lang="en-US" sz="1100" kern="100">
                <a:effectLst/>
                <a:latin typeface="Calibri"/>
                <a:ea typeface="Calibri" panose="020F0502020204030204" pitchFamily="34" charset="0"/>
                <a:cs typeface="Arial"/>
              </a:rPr>
              <a:t> [Accessed 13 Apr. 2023].​</a:t>
            </a:r>
            <a:endParaRPr lang="en-GB" sz="1100" kern="100">
              <a:effectLst/>
              <a:latin typeface="Calibri"/>
              <a:ea typeface="Calibri" panose="020F0502020204030204" pitchFamily="34" charset="0"/>
              <a:cs typeface="Arial"/>
            </a:endParaRPr>
          </a:p>
        </p:txBody>
      </p:sp>
      <p:cxnSp>
        <p:nvCxnSpPr>
          <p:cNvPr id="3" name="Straight Arrow Connector 2">
            <a:extLst>
              <a:ext uri="{FF2B5EF4-FFF2-40B4-BE49-F238E27FC236}">
                <a16:creationId xmlns:a16="http://schemas.microsoft.com/office/drawing/2014/main" id="{C08409A0-CE95-0F97-64FC-40B94AFF75C5}"/>
              </a:ext>
            </a:extLst>
          </p:cNvPr>
          <p:cNvCxnSpPr/>
          <p:nvPr/>
        </p:nvCxnSpPr>
        <p:spPr>
          <a:xfrm flipV="1">
            <a:off x="108867" y="890257"/>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
        <p:nvSpPr>
          <p:cNvPr id="6" name="TextBox 5">
            <a:extLst>
              <a:ext uri="{FF2B5EF4-FFF2-40B4-BE49-F238E27FC236}">
                <a16:creationId xmlns:a16="http://schemas.microsoft.com/office/drawing/2014/main" id="{75E6BA07-42CC-EE66-F159-11471CD83596}"/>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References</a:t>
            </a:r>
            <a:endParaRPr lang="en-US">
              <a:ea typeface="+mj-ea"/>
              <a:cs typeface="+mj-cs"/>
            </a:endParaRPr>
          </a:p>
        </p:txBody>
      </p:sp>
    </p:spTree>
    <p:extLst>
      <p:ext uri="{BB962C8B-B14F-4D97-AF65-F5344CB8AC3E}">
        <p14:creationId xmlns:p14="http://schemas.microsoft.com/office/powerpoint/2010/main" val="1404867754"/>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indoor&#10;&#10;Description automatically generated">
            <a:extLst>
              <a:ext uri="{FF2B5EF4-FFF2-40B4-BE49-F238E27FC236}">
                <a16:creationId xmlns:a16="http://schemas.microsoft.com/office/drawing/2014/main" id="{52B05892-5BFA-6348-60F2-21B619C0F988}"/>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12358"/>
            <a:ext cx="13652390" cy="6833284"/>
          </a:xfrm>
          <a:prstGeom prst="rect">
            <a:avLst/>
          </a:prstGeom>
        </p:spPr>
      </p:pic>
      <p:sp>
        <p:nvSpPr>
          <p:cNvPr id="5" name="TextBox 4">
            <a:extLst>
              <a:ext uri="{FF2B5EF4-FFF2-40B4-BE49-F238E27FC236}">
                <a16:creationId xmlns:a16="http://schemas.microsoft.com/office/drawing/2014/main" id="{BA4F7CAD-11DA-CE75-DDA6-23B6CC45D196}"/>
              </a:ext>
            </a:extLst>
          </p:cNvPr>
          <p:cNvSpPr txBox="1"/>
          <p:nvPr/>
        </p:nvSpPr>
        <p:spPr>
          <a:xfrm>
            <a:off x="-282863" y="-338753"/>
            <a:ext cx="11453090" cy="7106497"/>
          </a:xfrm>
          <a:prstGeom prst="rect">
            <a:avLst/>
          </a:prstGeom>
          <a:noFill/>
        </p:spPr>
        <p:txBody>
          <a:bodyPr wrap="square" lIns="91440" tIns="45720" rIns="91440" bIns="45720" rtlCol="0" anchor="t">
            <a:spAutoFit/>
          </a:bodyPr>
          <a:lstStyle/>
          <a:p>
            <a:pPr>
              <a:lnSpc>
                <a:spcPct val="150000"/>
              </a:lnSpc>
            </a:pPr>
            <a:endParaRPr lang="en-GB">
              <a:effectLst/>
            </a:endParaRPr>
          </a:p>
          <a:p>
            <a:pPr>
              <a:lnSpc>
                <a:spcPct val="150000"/>
              </a:lnSpc>
            </a:pPr>
            <a:endParaRPr lang="en-GB">
              <a:effectLst/>
            </a:endParaRPr>
          </a:p>
          <a:p>
            <a:pPr>
              <a:lnSpc>
                <a:spcPct val="150000"/>
              </a:lnSpc>
            </a:pPr>
            <a:endParaRPr lang="en-GB">
              <a:effectLst/>
            </a:endParaRPr>
          </a:p>
          <a:p>
            <a:pPr marL="1143000" lvl="2" indent="-228600">
              <a:lnSpc>
                <a:spcPct val="150000"/>
              </a:lnSpc>
              <a:spcAft>
                <a:spcPts val="800"/>
              </a:spcAft>
              <a:buFont typeface="+mj-lt"/>
              <a:buAutoNum type="arabicPeriod" startAt="11"/>
              <a:tabLst>
                <a:tab pos="1371600" algn="l"/>
              </a:tabLst>
            </a:pPr>
            <a:r>
              <a:rPr lang="en-US" sz="1100" kern="100">
                <a:effectLst/>
                <a:latin typeface="Calibri"/>
                <a:ea typeface="Calibri" panose="020F0502020204030204" pitchFamily="34" charset="0"/>
                <a:cs typeface="Arial"/>
              </a:rPr>
              <a:t>GOV.UK (2000). The Part-time Workers (Prevention of Less </a:t>
            </a:r>
            <a:r>
              <a:rPr lang="en-US" sz="1100" kern="100" err="1">
                <a:effectLst/>
                <a:latin typeface="Calibri"/>
                <a:ea typeface="Calibri" panose="020F0502020204030204" pitchFamily="34" charset="0"/>
                <a:cs typeface="Arial"/>
              </a:rPr>
              <a:t>Favourable</a:t>
            </a:r>
            <a:r>
              <a:rPr lang="en-US" sz="1100" kern="100">
                <a:effectLst/>
                <a:latin typeface="Calibri"/>
                <a:ea typeface="Calibri" panose="020F0502020204030204" pitchFamily="34" charset="0"/>
                <a:cs typeface="Arial"/>
              </a:rPr>
              <a:t> Treatment) Regulations 2000. [online] Legislation.gov.uk. Available at: </a:t>
            </a:r>
            <a:r>
              <a:rPr lang="en-US" sz="1100" kern="100">
                <a:effectLst/>
                <a:latin typeface="Calibri"/>
                <a:ea typeface="Calibri" panose="020F0502020204030204" pitchFamily="34" charset="0"/>
                <a:cs typeface="Arial"/>
                <a:hlinkClick r:id="rId3"/>
              </a:rPr>
              <a:t>https://www.legislation.gov.uk/uksi/2000/1551/contents/made</a:t>
            </a:r>
            <a:r>
              <a:rPr lang="en-US" sz="1100" kern="100">
                <a:effectLst/>
                <a:latin typeface="Calibri"/>
                <a:ea typeface="Calibri" panose="020F0502020204030204" pitchFamily="34" charset="0"/>
                <a:cs typeface="Arial"/>
              </a:rPr>
              <a:t>  [Accessed 13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11"/>
              <a:tabLst>
                <a:tab pos="1371600" algn="l"/>
              </a:tabLst>
            </a:pPr>
            <a:r>
              <a:rPr lang="en-US" sz="1100" kern="100">
                <a:effectLst/>
                <a:latin typeface="Calibri"/>
                <a:ea typeface="Calibri" panose="020F0502020204030204" pitchFamily="34" charset="0"/>
                <a:cs typeface="Arial"/>
              </a:rPr>
              <a:t>GOV.UK (2006). The Transfer of Undertakings (Protection of Employment) Regulations 2006. [online] Legislation.gov.uk. Available at: </a:t>
            </a:r>
            <a:r>
              <a:rPr lang="en-US" sz="1100" u="sng" kern="100">
                <a:solidFill>
                  <a:srgbClr val="0563C1"/>
                </a:solidFill>
                <a:effectLst/>
                <a:latin typeface="Calibri"/>
                <a:ea typeface="Calibri" panose="020F0502020204030204" pitchFamily="34" charset="0"/>
                <a:cs typeface="Arial"/>
                <a:hlinkClick r:id="rId4"/>
              </a:rPr>
              <a:t>https://www.legislation.gov.uk/uksi/2006/246/contents/made</a:t>
            </a:r>
            <a:r>
              <a:rPr lang="en-US" sz="1100" kern="100">
                <a:effectLst/>
                <a:latin typeface="Calibri"/>
                <a:ea typeface="Calibri" panose="020F0502020204030204" pitchFamily="34" charset="0"/>
                <a:cs typeface="Arial"/>
              </a:rPr>
              <a:t> [Accessed 13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11"/>
              <a:tabLst>
                <a:tab pos="1371600" algn="l"/>
              </a:tabLst>
            </a:pPr>
            <a:r>
              <a:rPr lang="en-US" sz="1100" kern="100">
                <a:effectLst/>
                <a:latin typeface="Calibri"/>
                <a:ea typeface="Calibri" panose="020F0502020204030204" pitchFamily="34" charset="0"/>
                <a:cs typeface="Arial"/>
              </a:rPr>
              <a:t>GOV.UK (2010). The Agency Workers Regulations 2010. [online] Legislation.gov.uk. Available at: </a:t>
            </a:r>
            <a:r>
              <a:rPr lang="en-US" sz="1100" u="sng" kern="100">
                <a:solidFill>
                  <a:srgbClr val="0563C1"/>
                </a:solidFill>
                <a:effectLst/>
                <a:latin typeface="Calibri"/>
                <a:ea typeface="Calibri" panose="020F0502020204030204" pitchFamily="34" charset="0"/>
                <a:cs typeface="Arial"/>
                <a:hlinkClick r:id="rId5"/>
              </a:rPr>
              <a:t>https://www.legislation.gov.uk/uksi/2010/93/contents/made</a:t>
            </a:r>
            <a:r>
              <a:rPr lang="en-US" sz="1100" kern="100">
                <a:effectLst/>
                <a:latin typeface="Calibri"/>
                <a:ea typeface="Calibri" panose="020F0502020204030204" pitchFamily="34" charset="0"/>
                <a:cs typeface="Arial"/>
              </a:rPr>
              <a:t> [Accessed 13 Apr. 2023].​</a:t>
            </a:r>
            <a:endParaRPr lang="en-US" sz="1100" kern="100">
              <a:latin typeface="Calibri"/>
              <a:cs typeface="Arial"/>
            </a:endParaRPr>
          </a:p>
          <a:p>
            <a:pPr marL="1143000" lvl="2" indent="-228600">
              <a:lnSpc>
                <a:spcPct val="150000"/>
              </a:lnSpc>
              <a:spcAft>
                <a:spcPts val="800"/>
              </a:spcAft>
              <a:buAutoNum type="arabicPeriod" startAt="11"/>
              <a:tabLst>
                <a:tab pos="1371600" algn="l"/>
              </a:tabLst>
            </a:pPr>
            <a:r>
              <a:rPr lang="en-US" sz="1200" kern="100">
                <a:latin typeface="Times New Roman"/>
                <a:cs typeface="Times New Roman"/>
              </a:rPr>
              <a:t>Health and Safety Executive (2019). </a:t>
            </a:r>
            <a:r>
              <a:rPr lang="en-US" sz="1200" i="1" kern="100">
                <a:latin typeface="Times New Roman"/>
                <a:cs typeface="Times New Roman"/>
              </a:rPr>
              <a:t>Health and Safety at Work Act 1974</a:t>
            </a:r>
            <a:r>
              <a:rPr lang="en-US" sz="1200" kern="100">
                <a:latin typeface="Times New Roman"/>
                <a:cs typeface="Times New Roman"/>
              </a:rPr>
              <a:t>. [online] Hse.gov.uk. Available at: </a:t>
            </a:r>
            <a:r>
              <a:rPr lang="en-US" sz="1200" kern="100">
                <a:latin typeface="Times New Roman"/>
                <a:cs typeface="Times New Roman"/>
                <a:hlinkClick r:id="rId6"/>
              </a:rPr>
              <a:t>https://www.hse.gov.uk/legislation/hswa.htm</a:t>
            </a:r>
            <a:r>
              <a:rPr lang="en-US" sz="1200" kern="100">
                <a:latin typeface="Times New Roman"/>
                <a:cs typeface="Times New Roman"/>
              </a:rPr>
              <a:t> [Accessed 20 Apr. 2023].</a:t>
            </a:r>
            <a:endParaRPr lang="en-US" sz="1100" kern="100">
              <a:latin typeface="Calibri"/>
              <a:cs typeface="Arial"/>
            </a:endParaRPr>
          </a:p>
          <a:p>
            <a:pPr marL="1143000" lvl="2" indent="-228600">
              <a:lnSpc>
                <a:spcPct val="150000"/>
              </a:lnSpc>
              <a:spcAft>
                <a:spcPts val="800"/>
              </a:spcAft>
              <a:buFont typeface="+mj-lt"/>
              <a:buAutoNum type="arabicPeriod" startAt="11"/>
              <a:tabLst>
                <a:tab pos="1371600" algn="l"/>
              </a:tabLst>
            </a:pPr>
            <a:r>
              <a:rPr lang="en-US" sz="1100" kern="100">
                <a:effectLst/>
                <a:latin typeface="Calibri"/>
                <a:ea typeface="Calibri" panose="020F0502020204030204" pitchFamily="34" charset="0"/>
                <a:cs typeface="Arial"/>
              </a:rPr>
              <a:t>Hirsch, A. (2016) “Viewpoint: Where Do You Go from Here? Planning Your Career Next Steps As an HR Generalist: The path to leadership positions may be winding, but use that to your advantage,” Society for Human Resource Management.</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11"/>
              <a:tabLst>
                <a:tab pos="1371600" algn="l"/>
              </a:tabLst>
            </a:pPr>
            <a:r>
              <a:rPr lang="en-US" sz="1100" kern="100">
                <a:effectLst/>
                <a:latin typeface="Calibri"/>
                <a:ea typeface="Calibri" panose="020F0502020204030204" pitchFamily="34" charset="0"/>
                <a:cs typeface="Arial"/>
              </a:rPr>
              <a:t>Holliday, M. (2022). 10 Employee Retention Metrics to Track Now. [online] Oracle NetSuite. Available at: </a:t>
            </a:r>
            <a:r>
              <a:rPr lang="en-US" sz="1100" u="sng" kern="100">
                <a:solidFill>
                  <a:srgbClr val="0563C1"/>
                </a:solidFill>
                <a:effectLst/>
                <a:latin typeface="Calibri"/>
                <a:ea typeface="Calibri" panose="020F0502020204030204" pitchFamily="34" charset="0"/>
                <a:cs typeface="Arial"/>
                <a:hlinkClick r:id="rId7"/>
              </a:rPr>
              <a:t>https://www.netsuite.com/portal/resource/articles/human-resources/employee-retention-metrics.shtml</a:t>
            </a:r>
            <a:r>
              <a:rPr lang="en-US" sz="1100" kern="100">
                <a:effectLst/>
                <a:latin typeface="Calibri"/>
                <a:ea typeface="Calibri" panose="020F0502020204030204" pitchFamily="34" charset="0"/>
                <a:cs typeface="Arial"/>
              </a:rPr>
              <a:t> [Accessed 16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11"/>
              <a:tabLst>
                <a:tab pos="1371600" algn="l"/>
              </a:tabLst>
            </a:pPr>
            <a:r>
              <a:rPr lang="en-US" sz="1100" kern="100">
                <a:effectLst/>
                <a:latin typeface="Calibri"/>
                <a:ea typeface="Calibri" panose="020F0502020204030204" pitchFamily="34" charset="0"/>
                <a:cs typeface="Arial"/>
              </a:rPr>
              <a:t>ILO (2022). ILO Declaration on Fundamental Principles and Rights at Work (DECLARATION). [online] Ilo.org. Available at: </a:t>
            </a:r>
            <a:r>
              <a:rPr lang="en-US" sz="1100" u="sng" kern="100">
                <a:solidFill>
                  <a:srgbClr val="0563C1"/>
                </a:solidFill>
                <a:effectLst/>
                <a:latin typeface="Calibri"/>
                <a:ea typeface="Calibri" panose="020F0502020204030204" pitchFamily="34" charset="0"/>
                <a:cs typeface="Arial"/>
                <a:hlinkClick r:id="rId8"/>
              </a:rPr>
              <a:t>https://www.ilo.org/declaration/lang--en/index.htm</a:t>
            </a:r>
            <a:r>
              <a:rPr lang="en-US" sz="1100" kern="100">
                <a:effectLst/>
                <a:latin typeface="Calibri"/>
                <a:ea typeface="Calibri" panose="020F0502020204030204" pitchFamily="34" charset="0"/>
                <a:cs typeface="Arial"/>
              </a:rPr>
              <a:t> [Accessed 11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11"/>
              <a:tabLst>
                <a:tab pos="1371600" algn="l"/>
              </a:tabLst>
            </a:pPr>
            <a:r>
              <a:rPr lang="en-US" sz="1100" kern="100">
                <a:effectLst/>
                <a:latin typeface="Calibri"/>
                <a:ea typeface="Calibri" panose="020F0502020204030204" pitchFamily="34" charset="0"/>
                <a:cs typeface="Arial"/>
              </a:rPr>
              <a:t>Indeed (2021). 10 Benefits of Employee Retention. [online] Indeed Career Guide. Available at: </a:t>
            </a:r>
            <a:r>
              <a:rPr lang="en-US" sz="1100" u="sng" kern="100">
                <a:solidFill>
                  <a:srgbClr val="0563C1"/>
                </a:solidFill>
                <a:effectLst/>
                <a:latin typeface="Calibri"/>
                <a:ea typeface="Calibri" panose="020F0502020204030204" pitchFamily="34" charset="0"/>
                <a:cs typeface="Arial"/>
                <a:hlinkClick r:id="rId9"/>
              </a:rPr>
              <a:t>https://www.indeed.com/career-advice/career-development/benefits-of-employee-retention</a:t>
            </a:r>
            <a:r>
              <a:rPr lang="en-US" sz="1100" kern="100">
                <a:effectLst/>
                <a:latin typeface="Calibri"/>
                <a:ea typeface="Calibri" panose="020F0502020204030204" pitchFamily="34" charset="0"/>
                <a:cs typeface="Arial"/>
              </a:rPr>
              <a:t> [Accessed 9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11"/>
              <a:tabLst>
                <a:tab pos="1371600" algn="l"/>
              </a:tabLst>
            </a:pPr>
            <a:r>
              <a:rPr lang="en-US" sz="1100" kern="100">
                <a:effectLst/>
                <a:latin typeface="Calibri"/>
                <a:ea typeface="Calibri" panose="020F0502020204030204" pitchFamily="34" charset="0"/>
                <a:cs typeface="Arial"/>
              </a:rPr>
              <a:t>Khalid, K. and Nawab, S. (2018). Employee Participation and Employee Retention in View of Compensation. SAGE Open, 8(4), pp.1–17. </a:t>
            </a:r>
            <a:r>
              <a:rPr lang="en-US" sz="1100" kern="100" err="1">
                <a:effectLst/>
                <a:latin typeface="Calibri"/>
                <a:ea typeface="Calibri" panose="020F0502020204030204" pitchFamily="34" charset="0"/>
                <a:cs typeface="Arial"/>
              </a:rPr>
              <a:t>doi:</a:t>
            </a:r>
            <a:r>
              <a:rPr lang="en-US" sz="1100" kern="100" err="1">
                <a:effectLst/>
                <a:latin typeface="Calibri"/>
                <a:ea typeface="Calibri" panose="020F0502020204030204" pitchFamily="34" charset="0"/>
                <a:cs typeface="Arial"/>
                <a:hlinkClick r:id="rId10"/>
              </a:rPr>
              <a:t>https</a:t>
            </a:r>
            <a:r>
              <a:rPr lang="en-US" sz="1100" kern="100">
                <a:effectLst/>
                <a:latin typeface="Calibri"/>
                <a:ea typeface="Calibri" panose="020F0502020204030204" pitchFamily="34" charset="0"/>
                <a:cs typeface="Arial"/>
                <a:hlinkClick r:id="rId10"/>
              </a:rPr>
              <a:t>://doi.org/10.1177/2158244018810067</a:t>
            </a:r>
            <a:r>
              <a:rPr lang="en-US" sz="1100" kern="100">
                <a:effectLst/>
                <a:latin typeface="Calibri"/>
                <a:ea typeface="Calibri" panose="020F0502020204030204" pitchFamily="34" charset="0"/>
                <a:cs typeface="Arial"/>
              </a:rPr>
              <a:t> .​</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11"/>
              <a:tabLst>
                <a:tab pos="1371600" algn="l"/>
              </a:tabLst>
            </a:pPr>
            <a:r>
              <a:rPr lang="en-US" sz="1100" kern="100">
                <a:effectLst/>
                <a:latin typeface="Calibri"/>
                <a:ea typeface="Calibri" panose="020F0502020204030204" pitchFamily="34" charset="0"/>
                <a:cs typeface="Arial"/>
              </a:rPr>
              <a:t>Legislation.gov.uk (1996). Employment Rights Act 1996. [online] Legislation.gov.uk. Available at: </a:t>
            </a:r>
            <a:r>
              <a:rPr lang="en-US" sz="1100" u="sng" kern="100">
                <a:solidFill>
                  <a:srgbClr val="0563C1"/>
                </a:solidFill>
                <a:effectLst/>
                <a:latin typeface="Calibri"/>
                <a:ea typeface="Calibri" panose="020F0502020204030204" pitchFamily="34" charset="0"/>
                <a:cs typeface="Arial"/>
                <a:hlinkClick r:id="rId11"/>
              </a:rPr>
              <a:t>https://www.legislation.gov.uk/ukpga/1996/18/contents</a:t>
            </a:r>
            <a:r>
              <a:rPr lang="en-US" sz="1100" kern="100">
                <a:effectLst/>
                <a:latin typeface="Calibri"/>
                <a:ea typeface="Calibri" panose="020F0502020204030204" pitchFamily="34" charset="0"/>
                <a:cs typeface="Arial"/>
              </a:rPr>
              <a:t> [Accessed 13 Apr. 2023</a:t>
            </a:r>
            <a:r>
              <a:rPr lang="en-US" sz="1100" kern="100">
                <a:latin typeface="Calibri"/>
                <a:ea typeface="Calibri" panose="020F0502020204030204" pitchFamily="34" charset="0"/>
                <a:cs typeface="Arial"/>
              </a:rPr>
              <a:t>]</a:t>
            </a:r>
            <a:r>
              <a:rPr lang="en-US" sz="1100" kern="100">
                <a:effectLst/>
                <a:latin typeface="Calibri"/>
                <a:ea typeface="Calibri" panose="020F0502020204030204" pitchFamily="34" charset="0"/>
                <a:cs typeface="Arial"/>
              </a:rPr>
              <a:t>​</a:t>
            </a:r>
            <a:endParaRPr lang="en-GB" sz="1100" kern="100">
              <a:effectLst/>
              <a:latin typeface="Calibri"/>
              <a:ea typeface="Calibri" panose="020F0502020204030204" pitchFamily="34" charset="0"/>
              <a:cs typeface="Arial"/>
            </a:endParaRPr>
          </a:p>
        </p:txBody>
      </p:sp>
      <p:sp>
        <p:nvSpPr>
          <p:cNvPr id="6" name="TextBox 5">
            <a:extLst>
              <a:ext uri="{FF2B5EF4-FFF2-40B4-BE49-F238E27FC236}">
                <a16:creationId xmlns:a16="http://schemas.microsoft.com/office/drawing/2014/main" id="{75E6BA07-42CC-EE66-F159-11471CD83596}"/>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References</a:t>
            </a:r>
            <a:endParaRPr lang="en-US">
              <a:ea typeface="+mj-ea"/>
              <a:cs typeface="+mj-cs"/>
            </a:endParaRPr>
          </a:p>
        </p:txBody>
      </p:sp>
      <p:sp>
        <p:nvSpPr>
          <p:cNvPr id="4" name="TextBox 3">
            <a:extLst>
              <a:ext uri="{FF2B5EF4-FFF2-40B4-BE49-F238E27FC236}">
                <a16:creationId xmlns:a16="http://schemas.microsoft.com/office/drawing/2014/main" id="{ABF59A3F-AC6C-F758-6047-CE093F44D809}"/>
              </a:ext>
            </a:extLst>
          </p:cNvPr>
          <p:cNvSpPr txBox="1"/>
          <p:nvPr/>
        </p:nvSpPr>
        <p:spPr>
          <a:xfrm>
            <a:off x="3454108" y="329426"/>
            <a:ext cx="1491965" cy="374270"/>
          </a:xfrm>
          <a:prstGeom prst="rect">
            <a:avLst/>
          </a:prstGeom>
          <a:noFill/>
        </p:spPr>
        <p:txBody>
          <a:bodyPr wrap="square" lIns="91440" tIns="45720" rIns="91440" bIns="45720" anchor="t">
            <a:spAutoFit/>
          </a:bodyPr>
          <a:lstStyle/>
          <a:p>
            <a:pPr>
              <a:lnSpc>
                <a:spcPct val="107000"/>
              </a:lnSpc>
              <a:spcAft>
                <a:spcPts val="800"/>
              </a:spcAft>
            </a:pPr>
            <a:r>
              <a:rPr lang="en-US">
                <a:latin typeface="Open Sans"/>
                <a:ea typeface="Open Sans"/>
                <a:cs typeface="Calibri"/>
              </a:rPr>
              <a:t>Continued</a:t>
            </a:r>
          </a:p>
        </p:txBody>
      </p:sp>
      <p:cxnSp>
        <p:nvCxnSpPr>
          <p:cNvPr id="11" name="Straight Arrow Connector 10">
            <a:extLst>
              <a:ext uri="{FF2B5EF4-FFF2-40B4-BE49-F238E27FC236}">
                <a16:creationId xmlns:a16="http://schemas.microsoft.com/office/drawing/2014/main" id="{6D263E00-28FE-E55B-EF71-FAE0DA733790}"/>
              </a:ext>
            </a:extLst>
          </p:cNvPr>
          <p:cNvCxnSpPr/>
          <p:nvPr/>
        </p:nvCxnSpPr>
        <p:spPr>
          <a:xfrm flipV="1">
            <a:off x="108867" y="890257"/>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Tree>
    <p:extLst>
      <p:ext uri="{BB962C8B-B14F-4D97-AF65-F5344CB8AC3E}">
        <p14:creationId xmlns:p14="http://schemas.microsoft.com/office/powerpoint/2010/main" val="1472880565"/>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indoor&#10;&#10;Description automatically generated">
            <a:extLst>
              <a:ext uri="{FF2B5EF4-FFF2-40B4-BE49-F238E27FC236}">
                <a16:creationId xmlns:a16="http://schemas.microsoft.com/office/drawing/2014/main" id="{52B05892-5BFA-6348-60F2-21B619C0F988}"/>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22749"/>
            <a:ext cx="13652390" cy="6833284"/>
          </a:xfrm>
          <a:prstGeom prst="rect">
            <a:avLst/>
          </a:prstGeom>
        </p:spPr>
      </p:pic>
      <p:sp>
        <p:nvSpPr>
          <p:cNvPr id="5" name="TextBox 4">
            <a:extLst>
              <a:ext uri="{FF2B5EF4-FFF2-40B4-BE49-F238E27FC236}">
                <a16:creationId xmlns:a16="http://schemas.microsoft.com/office/drawing/2014/main" id="{BA4F7CAD-11DA-CE75-DDA6-23B6CC45D196}"/>
              </a:ext>
            </a:extLst>
          </p:cNvPr>
          <p:cNvSpPr txBox="1"/>
          <p:nvPr/>
        </p:nvSpPr>
        <p:spPr>
          <a:xfrm>
            <a:off x="-282863" y="-588137"/>
            <a:ext cx="11453090" cy="7439922"/>
          </a:xfrm>
          <a:prstGeom prst="rect">
            <a:avLst/>
          </a:prstGeom>
          <a:noFill/>
        </p:spPr>
        <p:txBody>
          <a:bodyPr wrap="square" lIns="91440" tIns="45720" rIns="91440" bIns="45720" rtlCol="0" anchor="t">
            <a:spAutoFit/>
          </a:bodyPr>
          <a:lstStyle/>
          <a:p>
            <a:pPr>
              <a:lnSpc>
                <a:spcPct val="150000"/>
              </a:lnSpc>
            </a:pPr>
            <a:endParaRPr lang="en-GB">
              <a:effectLst/>
            </a:endParaRPr>
          </a:p>
          <a:p>
            <a:pPr>
              <a:lnSpc>
                <a:spcPct val="150000"/>
              </a:lnSpc>
            </a:pPr>
            <a:endParaRPr lang="en-GB">
              <a:effectLst/>
            </a:endParaRPr>
          </a:p>
          <a:p>
            <a:pPr>
              <a:lnSpc>
                <a:spcPct val="150000"/>
              </a:lnSpc>
            </a:pPr>
            <a:endParaRPr lang="en-GB">
              <a:effectLst/>
            </a:endParaRPr>
          </a:p>
          <a:p>
            <a:endParaRPr lang="en-GB">
              <a:effectLst/>
            </a:endParaRPr>
          </a:p>
          <a:p>
            <a:pPr marL="1143000" lvl="2" indent="-228600">
              <a:lnSpc>
                <a:spcPct val="150000"/>
              </a:lnSpc>
              <a:spcAft>
                <a:spcPts val="800"/>
              </a:spcAft>
              <a:buAutoNum type="arabicPeriod" startAt="21"/>
              <a:tabLst>
                <a:tab pos="1371600" algn="l"/>
              </a:tabLst>
            </a:pPr>
            <a:r>
              <a:rPr lang="en-US" sz="1100" kern="100">
                <a:latin typeface="Calibri"/>
                <a:ea typeface="Calibri" panose="020F0502020204030204" pitchFamily="34" charset="0"/>
                <a:cs typeface="Calibri"/>
              </a:rPr>
              <a:t>McLeod, S. (2018). Maslow’s Hierarchy of Needs. [online] Canada College. Simply Psychology. Available at: </a:t>
            </a:r>
            <a:r>
              <a:rPr lang="en-US" sz="1100" kern="100">
                <a:latin typeface="Calibri"/>
                <a:ea typeface="Calibri" panose="020F0502020204030204" pitchFamily="34" charset="0"/>
                <a:cs typeface="Calibri"/>
                <a:hlinkClick r:id="rId3"/>
              </a:rPr>
              <a:t>https://canadacollege.edu/dreamers/docs/Maslows-Hierarchy-of-Needs.pdf</a:t>
            </a:r>
            <a:r>
              <a:rPr lang="en-US" sz="1100" kern="100">
                <a:latin typeface="Calibri"/>
                <a:ea typeface="Calibri" panose="020F0502020204030204" pitchFamily="34" charset="0"/>
                <a:cs typeface="Calibri"/>
              </a:rPr>
              <a:t> [Accessed 7 Apr. 2023].</a:t>
            </a:r>
            <a:endParaRPr lang="en-GB" sz="1100" kern="100">
              <a:latin typeface="Calibri"/>
              <a:ea typeface="Calibri" panose="020F0502020204030204" pitchFamily="34" charset="0"/>
              <a:cs typeface="Calibri"/>
            </a:endParaRPr>
          </a:p>
          <a:p>
            <a:pPr marL="1143000" lvl="2" indent="-228600">
              <a:lnSpc>
                <a:spcPct val="150000"/>
              </a:lnSpc>
              <a:spcAft>
                <a:spcPts val="800"/>
              </a:spcAft>
              <a:buAutoNum type="arabicPeriod" startAt="21"/>
              <a:tabLst>
                <a:tab pos="1371600" algn="l"/>
              </a:tabLst>
            </a:pPr>
            <a:r>
              <a:rPr lang="en-US" sz="1100" kern="100">
                <a:effectLst/>
                <a:latin typeface="Calibri"/>
                <a:ea typeface="Calibri" panose="020F0502020204030204" pitchFamily="34" charset="0"/>
                <a:cs typeface="Arial"/>
              </a:rPr>
              <a:t>Merin (2021). Employee Retention Theories - Analysis &amp; Implementation | HR Shelf. [online] HRSHELF. Available at: </a:t>
            </a:r>
            <a:r>
              <a:rPr lang="en-US" sz="1100" u="sng" kern="100">
                <a:solidFill>
                  <a:srgbClr val="0563C1"/>
                </a:solidFill>
                <a:effectLst/>
                <a:latin typeface="Calibri"/>
                <a:ea typeface="Calibri" panose="020F0502020204030204" pitchFamily="34" charset="0"/>
                <a:cs typeface="Arial"/>
                <a:hlinkClick r:id="rId4"/>
              </a:rPr>
              <a:t>https://hrshelf.com/employee-retention-theories/</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21"/>
              <a:tabLst>
                <a:tab pos="1371600" algn="l"/>
              </a:tabLst>
            </a:pPr>
            <a:r>
              <a:rPr lang="en-US" sz="1100" kern="100">
                <a:effectLst/>
                <a:latin typeface="Calibri"/>
                <a:ea typeface="Calibri" panose="020F0502020204030204" pitchFamily="34" charset="0"/>
                <a:cs typeface="Arial"/>
              </a:rPr>
              <a:t>Miller, B.S. (2023) “How to Win the ‘Great Resignation,’” Gallup.com, 30 March. Available at: </a:t>
            </a:r>
            <a:r>
              <a:rPr lang="en-US" sz="1100" u="sng" kern="100">
                <a:solidFill>
                  <a:srgbClr val="0563C1"/>
                </a:solidFill>
                <a:effectLst/>
                <a:latin typeface="Calibri"/>
                <a:ea typeface="Calibri" panose="020F0502020204030204" pitchFamily="34" charset="0"/>
                <a:cs typeface="Arial"/>
                <a:hlinkClick r:id="rId5"/>
              </a:rPr>
              <a:t>https://www.gallup.com/workplace/356729/win-great-resignation.aspx</a:t>
            </a:r>
            <a:r>
              <a:rPr lang="en-US" sz="1100" kern="100">
                <a:effectLst/>
                <a:latin typeface="Calibri"/>
                <a:ea typeface="Calibri" panose="020F0502020204030204" pitchFamily="34" charset="0"/>
                <a:cs typeface="Arial"/>
              </a:rPr>
              <a:t>.</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21"/>
              <a:tabLst>
                <a:tab pos="1371600" algn="l"/>
              </a:tabLst>
            </a:pPr>
            <a:r>
              <a:rPr lang="en-US" sz="1100" kern="100">
                <a:effectLst/>
                <a:latin typeface="Calibri"/>
                <a:ea typeface="Calibri" panose="020F0502020204030204" pitchFamily="34" charset="0"/>
                <a:cs typeface="Arial"/>
              </a:rPr>
              <a:t>Miller, S. (Jun 18, 2017) ‘SHRM Benefits Survey Tracks Most, Least Popular Perks: Employers offer health, wellness and career development benefits to attract talent and control costs’,  Alexandria: Society for Human Resource Management; </a:t>
            </a:r>
            <a:r>
              <a:rPr lang="en-US" sz="1100" kern="100" err="1">
                <a:effectLst/>
                <a:latin typeface="Calibri"/>
                <a:ea typeface="Calibri" panose="020F0502020204030204" pitchFamily="34" charset="0"/>
                <a:cs typeface="Arial"/>
              </a:rPr>
              <a:t>HRNews</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21"/>
              <a:tabLst>
                <a:tab pos="1371600" algn="l"/>
              </a:tabLst>
            </a:pPr>
            <a:r>
              <a:rPr lang="en-US" sz="1100" kern="100">
                <a:effectLst/>
                <a:latin typeface="Calibri"/>
                <a:ea typeface="Calibri" panose="020F0502020204030204" pitchFamily="34" charset="0"/>
                <a:cs typeface="Arial"/>
              </a:rPr>
              <a:t>Pendell, B.R. (2023) “5 Ways Managers Can Stop Employee Turnover,” Gallup.com, 30 March. Available at: </a:t>
            </a:r>
            <a:r>
              <a:rPr lang="en-US" sz="1100" u="sng" kern="100">
                <a:solidFill>
                  <a:srgbClr val="0563C1"/>
                </a:solidFill>
                <a:effectLst/>
                <a:latin typeface="Calibri"/>
                <a:ea typeface="Calibri" panose="020F0502020204030204" pitchFamily="34" charset="0"/>
                <a:cs typeface="Arial"/>
                <a:hlinkClick r:id="rId6"/>
              </a:rPr>
              <a:t>https://www.gallup.com/workplace/357104/ways-managers-stop-employee-turnover.aspx</a:t>
            </a:r>
            <a:r>
              <a:rPr lang="en-US" sz="1100" kern="100">
                <a:effectLst/>
                <a:latin typeface="Calibri"/>
                <a:ea typeface="Calibri" panose="020F0502020204030204" pitchFamily="34" charset="0"/>
                <a:cs typeface="Arial"/>
              </a:rPr>
              <a:t>.</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21"/>
              <a:tabLst>
                <a:tab pos="1371600" algn="l"/>
              </a:tabLst>
            </a:pPr>
            <a:r>
              <a:rPr lang="en-US" sz="1100" kern="100">
                <a:effectLst/>
                <a:latin typeface="Calibri"/>
                <a:ea typeface="Calibri" panose="020F0502020204030204" pitchFamily="34" charset="0"/>
                <a:cs typeface="Arial"/>
              </a:rPr>
              <a:t>Razaghi, M. (2015). (PDF) PRIORITIZING MANAGERIAL SKILLS BASED ON KATZ’S THEORY. [online] ResearchGate. Available at: </a:t>
            </a:r>
            <a:r>
              <a:rPr lang="en-US" sz="1100" u="sng" kern="100">
                <a:solidFill>
                  <a:srgbClr val="0563C1"/>
                </a:solidFill>
                <a:effectLst/>
                <a:latin typeface="Calibri"/>
                <a:ea typeface="Calibri" panose="020F0502020204030204" pitchFamily="34" charset="0"/>
                <a:cs typeface="Arial"/>
                <a:hlinkClick r:id="rId7"/>
              </a:rPr>
              <a:t>https://www.researchgate.net/publication/277325697_PRIORITIZING_MANAGERIAL_SKILLS_BASED_ON_KATZ</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21"/>
              <a:tabLst>
                <a:tab pos="1371600" algn="l"/>
              </a:tabLst>
            </a:pPr>
            <a:r>
              <a:rPr lang="en-US" sz="1100" kern="100">
                <a:effectLst/>
                <a:latin typeface="Calibri"/>
                <a:ea typeface="Calibri" panose="020F0502020204030204" pitchFamily="34" charset="0"/>
                <a:cs typeface="Arial"/>
              </a:rPr>
              <a:t>Rodríguez-Sánchez, J.-L. et al. (2020) “Investing Time and Resources for Work–Life Balance: The </a:t>
            </a:r>
            <a:r>
              <a:rPr lang="en-US" sz="1100" kern="100" err="1">
                <a:effectLst/>
                <a:latin typeface="Calibri"/>
                <a:ea typeface="Calibri" panose="020F0502020204030204" pitchFamily="34" charset="0"/>
                <a:cs typeface="Arial"/>
              </a:rPr>
              <a:t>Eect</a:t>
            </a:r>
            <a:r>
              <a:rPr lang="en-US" sz="1100" kern="100">
                <a:effectLst/>
                <a:latin typeface="Calibri"/>
                <a:ea typeface="Calibri" panose="020F0502020204030204" pitchFamily="34" charset="0"/>
                <a:cs typeface="Arial"/>
              </a:rPr>
              <a:t> on Talent Retention,” International Journal of Environmental Research and Public Health.</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21"/>
              <a:tabLst>
                <a:tab pos="1371600" algn="l"/>
              </a:tabLst>
            </a:pPr>
            <a:r>
              <a:rPr lang="en-GB" sz="1100" kern="100">
                <a:effectLst/>
                <a:latin typeface="Calibri"/>
                <a:ea typeface="Calibri" panose="020F0502020204030204" pitchFamily="34" charset="0"/>
                <a:cs typeface="Arial"/>
              </a:rPr>
              <a:t>Sandhya, K. and Kumar, D.P. (2014). </a:t>
            </a:r>
            <a:r>
              <a:rPr lang="en-US" sz="1100" kern="100">
                <a:effectLst/>
                <a:latin typeface="Calibri"/>
                <a:ea typeface="Calibri" panose="020F0502020204030204" pitchFamily="34" charset="0"/>
                <a:cs typeface="Arial"/>
              </a:rPr>
              <a:t>Journal of Strategic Human Resource Management. Journal of Strategic Human Resource Management, 3(3), pp.42–46.​</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21"/>
              <a:tabLst>
                <a:tab pos="1371600" algn="l"/>
              </a:tabLst>
            </a:pPr>
            <a:r>
              <a:rPr lang="en-US" sz="1100" kern="100">
                <a:effectLst/>
                <a:latin typeface="Calibri"/>
                <a:ea typeface="Calibri" panose="020F0502020204030204" pitchFamily="34" charset="0"/>
                <a:cs typeface="Arial"/>
              </a:rPr>
              <a:t>SHRM (2021). How Do I Calculate retention? Is Retention Related to turnover? [online] SHRM. Available at: </a:t>
            </a:r>
            <a:r>
              <a:rPr lang="en-US" sz="1100" u="sng" kern="100">
                <a:solidFill>
                  <a:srgbClr val="0563C1"/>
                </a:solidFill>
                <a:effectLst/>
                <a:latin typeface="Calibri"/>
                <a:ea typeface="Calibri" panose="020F0502020204030204" pitchFamily="34" charset="0"/>
                <a:cs typeface="Arial"/>
                <a:hlinkClick r:id="rId8"/>
              </a:rPr>
              <a:t>https://www.shrm.org/resourcesandtools/tools-and-samples/hr-qa/pages/calculatingretentionandturnover.aspx</a:t>
            </a:r>
            <a:r>
              <a:rPr lang="en-US" sz="1100" kern="100">
                <a:effectLst/>
                <a:latin typeface="Calibri"/>
                <a:ea typeface="Calibri" panose="020F0502020204030204" pitchFamily="34" charset="0"/>
                <a:cs typeface="Arial"/>
              </a:rPr>
              <a:t> [Accessed 10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21"/>
              <a:tabLst>
                <a:tab pos="1371600" algn="l"/>
              </a:tabLst>
            </a:pPr>
            <a:r>
              <a:rPr lang="en-US" sz="1100" kern="100">
                <a:effectLst/>
                <a:latin typeface="Calibri"/>
                <a:ea typeface="Calibri" panose="020F0502020204030204" pitchFamily="34" charset="0"/>
                <a:cs typeface="Arial"/>
              </a:rPr>
              <a:t>Statista (2022). Infographic: Why People Are Quitting Their Jobs. [online] Statista Infographics. Available at: </a:t>
            </a:r>
            <a:r>
              <a:rPr lang="en-US" sz="1100" u="sng" kern="100">
                <a:solidFill>
                  <a:srgbClr val="0563C1"/>
                </a:solidFill>
                <a:effectLst/>
                <a:latin typeface="Calibri"/>
                <a:ea typeface="Calibri" panose="020F0502020204030204" pitchFamily="34" charset="0"/>
                <a:cs typeface="Arial"/>
                <a:hlinkClick r:id="rId9"/>
              </a:rPr>
              <a:t>https://www.statista.com/chart/27830/reasons-for-quitting-previous-job/</a:t>
            </a:r>
            <a:r>
              <a:rPr lang="en-US" sz="1100" kern="100">
                <a:effectLst/>
                <a:latin typeface="Calibri"/>
                <a:ea typeface="Calibri" panose="020F0502020204030204" pitchFamily="34" charset="0"/>
                <a:cs typeface="Arial"/>
              </a:rPr>
              <a:t> [Accessed 11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21"/>
              <a:tabLst>
                <a:tab pos="1371600" algn="l"/>
              </a:tabLst>
            </a:pPr>
            <a:endParaRPr lang="en-US" sz="1100" kern="100">
              <a:effectLst/>
              <a:latin typeface="Calibri" panose="020F050202020403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75E6BA07-42CC-EE66-F159-11471CD83596}"/>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References</a:t>
            </a:r>
            <a:endParaRPr lang="en-US">
              <a:ea typeface="+mj-ea"/>
              <a:cs typeface="+mj-cs"/>
            </a:endParaRPr>
          </a:p>
        </p:txBody>
      </p:sp>
      <p:sp>
        <p:nvSpPr>
          <p:cNvPr id="4" name="TextBox 3">
            <a:extLst>
              <a:ext uri="{FF2B5EF4-FFF2-40B4-BE49-F238E27FC236}">
                <a16:creationId xmlns:a16="http://schemas.microsoft.com/office/drawing/2014/main" id="{ABF59A3F-AC6C-F758-6047-CE093F44D809}"/>
              </a:ext>
            </a:extLst>
          </p:cNvPr>
          <p:cNvSpPr txBox="1"/>
          <p:nvPr/>
        </p:nvSpPr>
        <p:spPr>
          <a:xfrm>
            <a:off x="3454108" y="329426"/>
            <a:ext cx="1491965" cy="374270"/>
          </a:xfrm>
          <a:prstGeom prst="rect">
            <a:avLst/>
          </a:prstGeom>
          <a:noFill/>
        </p:spPr>
        <p:txBody>
          <a:bodyPr wrap="square" lIns="91440" tIns="45720" rIns="91440" bIns="45720" anchor="t">
            <a:spAutoFit/>
          </a:bodyPr>
          <a:lstStyle/>
          <a:p>
            <a:pPr>
              <a:lnSpc>
                <a:spcPct val="107000"/>
              </a:lnSpc>
              <a:spcAft>
                <a:spcPts val="800"/>
              </a:spcAft>
            </a:pPr>
            <a:r>
              <a:rPr lang="en-US">
                <a:latin typeface="Open Sans"/>
                <a:ea typeface="Open Sans"/>
                <a:cs typeface="Calibri"/>
              </a:rPr>
              <a:t>Continued</a:t>
            </a:r>
          </a:p>
        </p:txBody>
      </p:sp>
      <p:cxnSp>
        <p:nvCxnSpPr>
          <p:cNvPr id="11" name="Straight Arrow Connector 10">
            <a:extLst>
              <a:ext uri="{FF2B5EF4-FFF2-40B4-BE49-F238E27FC236}">
                <a16:creationId xmlns:a16="http://schemas.microsoft.com/office/drawing/2014/main" id="{6D263E00-28FE-E55B-EF71-FAE0DA733790}"/>
              </a:ext>
            </a:extLst>
          </p:cNvPr>
          <p:cNvCxnSpPr/>
          <p:nvPr/>
        </p:nvCxnSpPr>
        <p:spPr>
          <a:xfrm flipV="1">
            <a:off x="108867" y="890257"/>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Tree>
    <p:extLst>
      <p:ext uri="{BB962C8B-B14F-4D97-AF65-F5344CB8AC3E}">
        <p14:creationId xmlns:p14="http://schemas.microsoft.com/office/powerpoint/2010/main" val="1840989363"/>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indoor&#10;&#10;Description automatically generated">
            <a:extLst>
              <a:ext uri="{FF2B5EF4-FFF2-40B4-BE49-F238E27FC236}">
                <a16:creationId xmlns:a16="http://schemas.microsoft.com/office/drawing/2014/main" id="{52B05892-5BFA-6348-60F2-21B619C0F988}"/>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22749"/>
            <a:ext cx="13652390" cy="6833284"/>
          </a:xfrm>
          <a:prstGeom prst="rect">
            <a:avLst/>
          </a:prstGeom>
        </p:spPr>
      </p:pic>
      <p:sp>
        <p:nvSpPr>
          <p:cNvPr id="5" name="TextBox 4">
            <a:extLst>
              <a:ext uri="{FF2B5EF4-FFF2-40B4-BE49-F238E27FC236}">
                <a16:creationId xmlns:a16="http://schemas.microsoft.com/office/drawing/2014/main" id="{BA4F7CAD-11DA-CE75-DDA6-23B6CC45D196}"/>
              </a:ext>
            </a:extLst>
          </p:cNvPr>
          <p:cNvSpPr txBox="1"/>
          <p:nvPr/>
        </p:nvSpPr>
        <p:spPr>
          <a:xfrm>
            <a:off x="-282863" y="-858303"/>
            <a:ext cx="11453090" cy="6749989"/>
          </a:xfrm>
          <a:prstGeom prst="rect">
            <a:avLst/>
          </a:prstGeom>
          <a:noFill/>
        </p:spPr>
        <p:txBody>
          <a:bodyPr wrap="square" lIns="91440" tIns="45720" rIns="91440" bIns="45720" rtlCol="0" anchor="t">
            <a:spAutoFit/>
          </a:bodyPr>
          <a:lstStyle/>
          <a:p>
            <a:pPr>
              <a:lnSpc>
                <a:spcPct val="150000"/>
              </a:lnSpc>
            </a:pPr>
            <a:endParaRPr lang="en-GB">
              <a:effectLst/>
            </a:endParaRPr>
          </a:p>
          <a:p>
            <a:pPr>
              <a:lnSpc>
                <a:spcPct val="150000"/>
              </a:lnSpc>
            </a:pPr>
            <a:endParaRPr lang="en-GB">
              <a:effectLst/>
            </a:endParaRPr>
          </a:p>
          <a:p>
            <a:pPr>
              <a:lnSpc>
                <a:spcPct val="150000"/>
              </a:lnSpc>
            </a:pPr>
            <a:endParaRPr lang="en-GB">
              <a:effectLst/>
            </a:endParaRPr>
          </a:p>
          <a:p>
            <a:endParaRPr lang="en-GB">
              <a:effectLst/>
            </a:endParaRPr>
          </a:p>
          <a:p>
            <a:endParaRPr lang="en-GB">
              <a:effectLst/>
            </a:endParaRPr>
          </a:p>
          <a:p>
            <a:pPr marL="1143000" lvl="2" indent="-228600">
              <a:lnSpc>
                <a:spcPct val="150000"/>
              </a:lnSpc>
              <a:spcAft>
                <a:spcPts val="800"/>
              </a:spcAft>
              <a:buAutoNum type="arabicPeriod"/>
              <a:tabLst>
                <a:tab pos="1371600" algn="l"/>
              </a:tabLst>
            </a:pPr>
            <a:endParaRPr lang="en-US" sz="1100" kern="100">
              <a:effectLst/>
              <a:latin typeface="Calibri"/>
              <a:ea typeface="Calibri" panose="020F0502020204030204" pitchFamily="34" charset="0"/>
              <a:cs typeface="Arial"/>
            </a:endParaRPr>
          </a:p>
          <a:p>
            <a:pPr marL="1143000" lvl="2" indent="-228600">
              <a:lnSpc>
                <a:spcPct val="150000"/>
              </a:lnSpc>
              <a:spcAft>
                <a:spcPts val="800"/>
              </a:spcAft>
              <a:buFont typeface="Calibri Light" panose="020F0302020204030204"/>
              <a:buAutoNum type="arabicPeriod" startAt="31"/>
              <a:tabLst>
                <a:tab pos="1371600" algn="l"/>
              </a:tabLst>
            </a:pPr>
            <a:r>
              <a:rPr lang="en-GB" sz="1100" kern="100">
                <a:effectLst/>
                <a:latin typeface="Calibri"/>
                <a:ea typeface="Calibri" panose="020F0502020204030204" pitchFamily="34" charset="0"/>
                <a:cs typeface="Arial"/>
              </a:rPr>
              <a:t>Tait, J. (2023) “Legal considerations when managing flexible working requests,” </a:t>
            </a:r>
            <a:r>
              <a:rPr lang="en-GB" sz="1100" kern="100">
                <a:effectLst/>
                <a:latin typeface="Calibri"/>
                <a:ea typeface="Calibri" panose="020F0502020204030204" pitchFamily="34" charset="0"/>
                <a:cs typeface="Arial"/>
                <a:hlinkClick r:id="rId3"/>
              </a:rPr>
              <a:t>https://www.peoplemanagement.co.uk</a:t>
            </a:r>
            <a:r>
              <a:rPr lang="en-GB" sz="1100" kern="100">
                <a:effectLst/>
                <a:latin typeface="Calibri"/>
                <a:ea typeface="Calibri" panose="020F0502020204030204" pitchFamily="34" charset="0"/>
                <a:cs typeface="Arial"/>
              </a:rPr>
              <a:t> , 13 April. Available at: </a:t>
            </a:r>
            <a:r>
              <a:rPr lang="en-GB" sz="1100" kern="100">
                <a:effectLst/>
                <a:latin typeface="Calibri"/>
                <a:ea typeface="Calibri" panose="020F0502020204030204" pitchFamily="34" charset="0"/>
                <a:cs typeface="Arial"/>
                <a:hlinkClick r:id="rId4"/>
              </a:rPr>
              <a:t>https://www.peoplemanagement.co.uk/article/1819495/legal-considerations-when-managing-flexible-working-requests</a:t>
            </a:r>
            <a:r>
              <a:rPr lang="en-GB" sz="1100" kern="100">
                <a:effectLst/>
                <a:latin typeface="Calibri"/>
                <a:ea typeface="Calibri" panose="020F0502020204030204" pitchFamily="34" charset="0"/>
                <a:cs typeface="Arial"/>
              </a:rPr>
              <a:t>  The UK Government (1999). The Maternity and Parental Leave etc. Regulations 1999. [online] Legislation.gov.uk. Available at: </a:t>
            </a:r>
            <a:r>
              <a:rPr lang="en-GB" sz="1100" kern="100">
                <a:effectLst/>
                <a:latin typeface="Calibri"/>
                <a:ea typeface="Calibri" panose="020F0502020204030204" pitchFamily="34" charset="0"/>
                <a:cs typeface="Arial"/>
                <a:hlinkClick r:id="rId5"/>
              </a:rPr>
              <a:t>https://www.legislation.gov.uk/uksi/1999/3312/regulation/18/made</a:t>
            </a:r>
            <a:r>
              <a:rPr lang="en-GB" sz="1100" kern="100">
                <a:effectLst/>
                <a:latin typeface="Calibri"/>
                <a:ea typeface="Calibri" panose="020F0502020204030204" pitchFamily="34" charset="0"/>
                <a:cs typeface="Arial"/>
              </a:rPr>
              <a:t>  [Accessed 13 Apr. 2023].​</a:t>
            </a:r>
            <a:endParaRPr lang="en-US" sz="1100" kern="100">
              <a:effectLst/>
              <a:latin typeface="Calibri"/>
              <a:ea typeface="Calibri" panose="020F0502020204030204" pitchFamily="34" charset="0"/>
              <a:cs typeface="Arial"/>
            </a:endParaRPr>
          </a:p>
          <a:p>
            <a:pPr marL="1143000" lvl="2" indent="-228600">
              <a:lnSpc>
                <a:spcPct val="150000"/>
              </a:lnSpc>
              <a:spcAft>
                <a:spcPts val="800"/>
              </a:spcAft>
              <a:buFont typeface="Calibri Light" panose="020F0302020204030204"/>
              <a:buAutoNum type="arabicPeriod" startAt="31"/>
              <a:tabLst>
                <a:tab pos="1371600" algn="l"/>
              </a:tabLst>
            </a:pPr>
            <a:r>
              <a:rPr lang="en-US" sz="1100" kern="100">
                <a:effectLst/>
                <a:latin typeface="Calibri"/>
                <a:ea typeface="Calibri" panose="020F0502020204030204" pitchFamily="34" charset="0"/>
                <a:cs typeface="Arial"/>
              </a:rPr>
              <a:t>Thompson A, The importance of staff retention | Page Personnel (December 2014). Available at: </a:t>
            </a:r>
            <a:r>
              <a:rPr lang="en-US" sz="1100" u="sng" kern="100">
                <a:solidFill>
                  <a:srgbClr val="0563C1"/>
                </a:solidFill>
                <a:effectLst/>
                <a:latin typeface="Calibri"/>
                <a:ea typeface="Calibri" panose="020F0502020204030204" pitchFamily="34" charset="0"/>
                <a:cs typeface="Arial"/>
                <a:hlinkClick r:id="rId6"/>
              </a:rPr>
              <a:t>https://www.pagepersonnel.co.uk/advice/management-advice/employee-development-and-retention/importance-staff-retention</a:t>
            </a:r>
            <a:r>
              <a:rPr lang="en-US" sz="1100" kern="100">
                <a:effectLst/>
                <a:latin typeface="Calibri"/>
                <a:ea typeface="Calibri" panose="020F0502020204030204" pitchFamily="34" charset="0"/>
                <a:cs typeface="Arial"/>
              </a:rPr>
              <a:t>.</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31"/>
              <a:tabLst>
                <a:tab pos="1371600" algn="l"/>
              </a:tabLst>
            </a:pPr>
            <a:r>
              <a:rPr lang="en-US" sz="1100" kern="100">
                <a:effectLst/>
                <a:latin typeface="Calibri"/>
                <a:ea typeface="Calibri" panose="020F0502020204030204" pitchFamily="34" charset="0"/>
                <a:cs typeface="Arial"/>
              </a:rPr>
              <a:t>UK Government (1999). Employment Relations Act 1999. [online] Legislation.gov.uk. Available at: </a:t>
            </a:r>
            <a:r>
              <a:rPr lang="en-US" sz="1100" u="sng" kern="100">
                <a:solidFill>
                  <a:srgbClr val="0563C1"/>
                </a:solidFill>
                <a:effectLst/>
                <a:latin typeface="Calibri"/>
                <a:ea typeface="Calibri" panose="020F0502020204030204" pitchFamily="34" charset="0"/>
                <a:cs typeface="Arial"/>
                <a:hlinkClick r:id="rId7"/>
              </a:rPr>
              <a:t>https://www.legislation.gov.uk/ukpga/1999/26/contents</a:t>
            </a:r>
            <a:r>
              <a:rPr lang="en-US" sz="1100" kern="100">
                <a:effectLst/>
                <a:latin typeface="Calibri"/>
                <a:ea typeface="Calibri" panose="020F0502020204030204" pitchFamily="34" charset="0"/>
                <a:cs typeface="Arial"/>
              </a:rPr>
              <a:t> [Accessed 13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31"/>
              <a:tabLst>
                <a:tab pos="1371600" algn="l"/>
              </a:tabLst>
            </a:pPr>
            <a:r>
              <a:rPr lang="en-US" sz="1100" kern="100">
                <a:effectLst/>
                <a:latin typeface="Calibri"/>
                <a:ea typeface="Calibri" panose="020F0502020204030204" pitchFamily="34" charset="0"/>
                <a:cs typeface="Arial"/>
              </a:rPr>
              <a:t>UN (2023). The Ten Principles | UN Global Compact. [online] unglobalcompact.org. Available at: </a:t>
            </a:r>
            <a:r>
              <a:rPr lang="en-US" sz="1100" u="sng" kern="100">
                <a:solidFill>
                  <a:srgbClr val="0563C1"/>
                </a:solidFill>
                <a:effectLst/>
                <a:latin typeface="Calibri"/>
                <a:ea typeface="Calibri" panose="020F0502020204030204" pitchFamily="34" charset="0"/>
                <a:cs typeface="Arial"/>
                <a:hlinkClick r:id="rId8"/>
              </a:rPr>
              <a:t>https://unglobalcompact.org/what-is-gc/mission/principles</a:t>
            </a:r>
            <a:r>
              <a:rPr lang="en-US" sz="1100" kern="100">
                <a:effectLst/>
                <a:latin typeface="Calibri"/>
                <a:ea typeface="Calibri" panose="020F0502020204030204" pitchFamily="34" charset="0"/>
                <a:cs typeface="Arial"/>
              </a:rPr>
              <a:t> [Accessed 11 Apr. 2023].​</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31"/>
              <a:tabLst>
                <a:tab pos="1371600" algn="l"/>
              </a:tabLst>
            </a:pPr>
            <a:r>
              <a:rPr lang="en-US" sz="1100" kern="100">
                <a:effectLst/>
                <a:latin typeface="Calibri"/>
                <a:ea typeface="Calibri" panose="020F0502020204030204" pitchFamily="34" charset="0"/>
                <a:cs typeface="Arial"/>
              </a:rPr>
              <a:t>Unleashing the Human Element at Work: Transforming Workplaces Through Recognition (2022). Available at: </a:t>
            </a:r>
            <a:r>
              <a:rPr lang="en-US" sz="1100" u="sng" kern="100">
                <a:solidFill>
                  <a:srgbClr val="0563C1"/>
                </a:solidFill>
                <a:effectLst/>
                <a:latin typeface="Calibri"/>
                <a:ea typeface="Calibri" panose="020F0502020204030204" pitchFamily="34" charset="0"/>
                <a:cs typeface="Arial"/>
                <a:hlinkClick r:id="rId9"/>
              </a:rPr>
              <a:t>https://www.workhuman.com/resources/reports-guides/unleashing-the-human-element-at-work-transforming-workplaces-through-recognition</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31"/>
              <a:tabLst>
                <a:tab pos="1371600" algn="l"/>
              </a:tabLst>
            </a:pPr>
            <a:r>
              <a:rPr lang="en-US" sz="1100" kern="100">
                <a:effectLst/>
                <a:latin typeface="Calibri"/>
                <a:ea typeface="Calibri" panose="020F0502020204030204" pitchFamily="34" charset="0"/>
                <a:cs typeface="Arial"/>
              </a:rPr>
              <a:t>Van Der Merwe, M. (2023) “Employee Retention Statistics And Insights 2022,” People Managing People [Preprint]. Available at: </a:t>
            </a:r>
            <a:r>
              <a:rPr lang="en-US" sz="1100" u="sng" kern="100">
                <a:solidFill>
                  <a:srgbClr val="0563C1"/>
                </a:solidFill>
                <a:effectLst/>
                <a:latin typeface="Calibri"/>
                <a:ea typeface="Calibri" panose="020F0502020204030204" pitchFamily="34" charset="0"/>
                <a:cs typeface="Arial"/>
                <a:hlinkClick r:id="rId10"/>
              </a:rPr>
              <a:t>https://peoplemanagingpeople.com/articles/employee-retention-statistics/</a:t>
            </a:r>
            <a:r>
              <a:rPr lang="en-US" sz="1100" kern="100">
                <a:effectLst/>
                <a:latin typeface="Calibri"/>
                <a:ea typeface="Calibri" panose="020F0502020204030204" pitchFamily="34" charset="0"/>
                <a:cs typeface="Arial"/>
              </a:rPr>
              <a:t>.</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31"/>
              <a:tabLst>
                <a:tab pos="1371600" algn="l"/>
              </a:tabLst>
            </a:pPr>
            <a:r>
              <a:rPr lang="en-US" sz="1100" kern="100">
                <a:effectLst/>
                <a:latin typeface="Calibri"/>
                <a:ea typeface="Calibri" panose="020F0502020204030204" pitchFamily="34" charset="0"/>
                <a:cs typeface="Arial"/>
              </a:rPr>
              <a:t>Weinstein, M. ; and Hirsch, P. M (2022) “For Love and Money: Rethinking Motivations for the ‘Great Resignation,’ Sage Journals</a:t>
            </a:r>
            <a:endParaRPr lang="en-GB" sz="1100" kern="100">
              <a:effectLst/>
              <a:latin typeface="Calibri"/>
              <a:ea typeface="Calibri" panose="020F0502020204030204" pitchFamily="34" charset="0"/>
              <a:cs typeface="Arial"/>
            </a:endParaRPr>
          </a:p>
          <a:p>
            <a:pPr marL="1143000" lvl="2" indent="-228600">
              <a:lnSpc>
                <a:spcPct val="150000"/>
              </a:lnSpc>
              <a:spcAft>
                <a:spcPts val="800"/>
              </a:spcAft>
              <a:buFont typeface="+mj-lt"/>
              <a:buAutoNum type="arabicPeriod" startAt="31"/>
              <a:tabLst>
                <a:tab pos="1371600" algn="l"/>
              </a:tabLst>
            </a:pPr>
            <a:r>
              <a:rPr lang="en-US" sz="1100" kern="100" err="1">
                <a:effectLst/>
                <a:latin typeface="Calibri"/>
                <a:ea typeface="Calibri" panose="020F0502020204030204" pitchFamily="34" charset="0"/>
                <a:cs typeface="Arial"/>
              </a:rPr>
              <a:t>Xuecheng</a:t>
            </a:r>
            <a:r>
              <a:rPr lang="en-US" sz="1100" kern="100">
                <a:effectLst/>
                <a:latin typeface="Calibri"/>
                <a:ea typeface="Calibri" panose="020F0502020204030204" pitchFamily="34" charset="0"/>
                <a:cs typeface="Arial"/>
              </a:rPr>
              <a:t>, W., Iqbal, Q. and Saina, B. (2022). Factors Affecting Employee’s Retention: Integration of Situational Leadership with Social Exchange Theory. Frontiers in Psychology, 13(872105). </a:t>
            </a:r>
            <a:r>
              <a:rPr lang="en-US" sz="1100" kern="100" err="1">
                <a:effectLst/>
                <a:latin typeface="Calibri"/>
                <a:ea typeface="Calibri" panose="020F0502020204030204" pitchFamily="34" charset="0"/>
                <a:cs typeface="Arial"/>
              </a:rPr>
              <a:t>doi</a:t>
            </a:r>
            <a:r>
              <a:rPr lang="en-US" sz="1100" kern="100">
                <a:effectLst/>
                <a:latin typeface="Calibri"/>
                <a:ea typeface="Calibri" panose="020F0502020204030204" pitchFamily="34" charset="0"/>
                <a:cs typeface="Arial"/>
              </a:rPr>
              <a:t>:</a:t>
            </a:r>
            <a:r>
              <a:rPr lang="en-US" sz="1100" kern="100">
                <a:effectLst/>
                <a:latin typeface="Calibri"/>
                <a:ea typeface="Calibri" panose="020F0502020204030204" pitchFamily="34" charset="0"/>
                <a:cs typeface="Arial"/>
                <a:hlinkClick r:id="rId11"/>
              </a:rPr>
              <a:t>https://doi.org/10.3389/fpsyg.2022.872105</a:t>
            </a:r>
            <a:r>
              <a:rPr lang="en-US" sz="1100" kern="100">
                <a:effectLst/>
                <a:latin typeface="Calibri"/>
                <a:ea typeface="Calibri" panose="020F0502020204030204" pitchFamily="34" charset="0"/>
                <a:cs typeface="Arial"/>
              </a:rPr>
              <a:t> </a:t>
            </a:r>
            <a:endParaRPr lang="en-GB" sz="1100" kern="100">
              <a:effectLst/>
              <a:latin typeface="Calibri"/>
              <a:ea typeface="Calibri" panose="020F0502020204030204" pitchFamily="34" charset="0"/>
              <a:cs typeface="Arial"/>
            </a:endParaRPr>
          </a:p>
        </p:txBody>
      </p:sp>
      <p:sp>
        <p:nvSpPr>
          <p:cNvPr id="6" name="TextBox 5">
            <a:extLst>
              <a:ext uri="{FF2B5EF4-FFF2-40B4-BE49-F238E27FC236}">
                <a16:creationId xmlns:a16="http://schemas.microsoft.com/office/drawing/2014/main" id="{75E6BA07-42CC-EE66-F159-11471CD83596}"/>
              </a:ext>
            </a:extLst>
          </p:cNvPr>
          <p:cNvSpPr txBox="1"/>
          <p:nvPr/>
        </p:nvSpPr>
        <p:spPr>
          <a:xfrm>
            <a:off x="0" y="-45522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References</a:t>
            </a:r>
            <a:endParaRPr lang="en-US">
              <a:ea typeface="+mj-ea"/>
              <a:cs typeface="+mj-cs"/>
            </a:endParaRPr>
          </a:p>
        </p:txBody>
      </p:sp>
      <p:sp>
        <p:nvSpPr>
          <p:cNvPr id="4" name="TextBox 3">
            <a:extLst>
              <a:ext uri="{FF2B5EF4-FFF2-40B4-BE49-F238E27FC236}">
                <a16:creationId xmlns:a16="http://schemas.microsoft.com/office/drawing/2014/main" id="{ABF59A3F-AC6C-F758-6047-CE093F44D809}"/>
              </a:ext>
            </a:extLst>
          </p:cNvPr>
          <p:cNvSpPr txBox="1"/>
          <p:nvPr/>
        </p:nvSpPr>
        <p:spPr>
          <a:xfrm>
            <a:off x="3454108" y="329426"/>
            <a:ext cx="1491965" cy="374270"/>
          </a:xfrm>
          <a:prstGeom prst="rect">
            <a:avLst/>
          </a:prstGeom>
          <a:noFill/>
        </p:spPr>
        <p:txBody>
          <a:bodyPr wrap="square" lIns="91440" tIns="45720" rIns="91440" bIns="45720" anchor="t">
            <a:spAutoFit/>
          </a:bodyPr>
          <a:lstStyle/>
          <a:p>
            <a:pPr>
              <a:lnSpc>
                <a:spcPct val="107000"/>
              </a:lnSpc>
              <a:spcAft>
                <a:spcPts val="800"/>
              </a:spcAft>
            </a:pPr>
            <a:r>
              <a:rPr lang="en-US">
                <a:latin typeface="Open Sans"/>
                <a:ea typeface="Open Sans"/>
                <a:cs typeface="Calibri"/>
              </a:rPr>
              <a:t>Continued</a:t>
            </a:r>
          </a:p>
        </p:txBody>
      </p:sp>
      <p:cxnSp>
        <p:nvCxnSpPr>
          <p:cNvPr id="11" name="Straight Arrow Connector 10">
            <a:extLst>
              <a:ext uri="{FF2B5EF4-FFF2-40B4-BE49-F238E27FC236}">
                <a16:creationId xmlns:a16="http://schemas.microsoft.com/office/drawing/2014/main" id="{6D263E00-28FE-E55B-EF71-FAE0DA733790}"/>
              </a:ext>
            </a:extLst>
          </p:cNvPr>
          <p:cNvCxnSpPr/>
          <p:nvPr/>
        </p:nvCxnSpPr>
        <p:spPr>
          <a:xfrm flipV="1">
            <a:off x="108867" y="890257"/>
            <a:ext cx="6958911" cy="12358"/>
          </a:xfrm>
          <a:prstGeom prst="straightConnector1">
            <a:avLst/>
          </a:prstGeom>
        </p:spPr>
        <p:style>
          <a:lnRef idx="2">
            <a:schemeClr val="accent5"/>
          </a:lnRef>
          <a:fillRef idx="0">
            <a:schemeClr val="accent5"/>
          </a:fillRef>
          <a:effectRef idx="1">
            <a:schemeClr val="accent5"/>
          </a:effectRef>
          <a:fontRef idx="minor">
            <a:schemeClr val="tx1"/>
          </a:fontRef>
        </p:style>
      </p:cxnSp>
    </p:spTree>
    <p:extLst>
      <p:ext uri="{BB962C8B-B14F-4D97-AF65-F5344CB8AC3E}">
        <p14:creationId xmlns:p14="http://schemas.microsoft.com/office/powerpoint/2010/main" val="3309009567"/>
      </p:ext>
    </p:extLst>
  </p:cSld>
  <p:clrMapOvr>
    <a:masterClrMapping/>
  </p:clrMapOvr>
  <p:transition spd="slow">
    <p:push dir="u"/>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World Presentation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tf02804891_win32_fixed.potx" id="{67E1CE12-4E7F-4E00-8450-70E8A44C0BA6}" vid="{5B359CD9-B23F-44EB-BBF8-9808683E469B}"/>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5257</Words>
  <Application>Microsoft Office PowerPoint</Application>
  <PresentationFormat>Widescreen</PresentationFormat>
  <Paragraphs>355</Paragraphs>
  <Slides>30</Slides>
  <Notes>0</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30</vt:i4>
      </vt:variant>
    </vt:vector>
  </HeadingPairs>
  <TitlesOfParts>
    <vt:vector size="42" baseType="lpstr">
      <vt:lpstr>Arial</vt:lpstr>
      <vt:lpstr>Arial,Sans-Serif</vt:lpstr>
      <vt:lpstr>Calibri</vt:lpstr>
      <vt:lpstr>Calibri Light</vt:lpstr>
      <vt:lpstr>Century Gothic</vt:lpstr>
      <vt:lpstr>Open Sans</vt:lpstr>
      <vt:lpstr>Times New Roman</vt:lpstr>
      <vt:lpstr>Wingdings</vt:lpstr>
      <vt:lpstr>Office Theme</vt:lpstr>
      <vt:lpstr>Office Theme</vt:lpstr>
      <vt:lpstr>World Presentation 16x9</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Ways to find out Why employees leave (Boitnott, 2019)(Forbes, 2019): Feedback and internal interviews and surveys. Hiring an independent retention consultant Exit interviews Keeping Track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Faucher</dc:creator>
  <cp:lastModifiedBy>Alison Faucher</cp:lastModifiedBy>
  <cp:revision>14</cp:revision>
  <dcterms:created xsi:type="dcterms:W3CDTF">2023-04-04T09:31:35Z</dcterms:created>
  <dcterms:modified xsi:type="dcterms:W3CDTF">2023-04-24T11:30:51Z</dcterms:modified>
</cp:coreProperties>
</file>