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7" r:id="rId2"/>
    <p:sldId id="259" r:id="rId3"/>
    <p:sldId id="260" r:id="rId4"/>
    <p:sldId id="261" r:id="rId5"/>
    <p:sldId id="262" r:id="rId6"/>
    <p:sldId id="264" r:id="rId7"/>
    <p:sldId id="265" r:id="rId8"/>
    <p:sldId id="268" r:id="rId9"/>
    <p:sldId id="269" r:id="rId10"/>
    <p:sldId id="270" r:id="rId11"/>
    <p:sldId id="267"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70" d="100"/>
          <a:sy n="70" d="100"/>
        </p:scale>
        <p:origin x="364"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88218D-7271-4D0E-B2B5-0C2C06FEFE23}" type="datetimeFigureOut">
              <a:rPr lang="en-US" smtClean="0"/>
              <a:t>7/10/2026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420E48-8593-4CC7-AAD7-232E7CBD4E64}" type="slidenum">
              <a:rPr lang="en-US" smtClean="0"/>
              <a:t>‹#›</a:t>
            </a:fld>
            <a:endParaRPr lang="en-US"/>
          </a:p>
        </p:txBody>
      </p:sp>
    </p:spTree>
    <p:extLst>
      <p:ext uri="{BB962C8B-B14F-4D97-AF65-F5344CB8AC3E}">
        <p14:creationId xmlns:p14="http://schemas.microsoft.com/office/powerpoint/2010/main" val="8465768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Isaac is a four-year-old boy attending a Children’s Centre in London. He demonstrates several developmental concerns, including withdrawal from play, separation anxiety, language delays, and difficulties engaging with peers. His family circumstances, including maternal post-natal depression and disrupted childcare arrangements, may have influenced his development. This presentation uses Bowlby’s Attachment Theory to </a:t>
            </a:r>
            <a:r>
              <a:rPr lang="en-US" dirty="0" err="1"/>
              <a:t>analyse</a:t>
            </a:r>
            <a:r>
              <a:rPr lang="en-US" dirty="0"/>
              <a:t> these experiences and propose appropriate support strategies.</a:t>
            </a:r>
          </a:p>
        </p:txBody>
      </p:sp>
      <p:sp>
        <p:nvSpPr>
          <p:cNvPr id="4" name="Slide Number Placeholder 3"/>
          <p:cNvSpPr>
            <a:spLocks noGrp="1"/>
          </p:cNvSpPr>
          <p:nvPr>
            <p:ph type="sldNum" sz="quarter" idx="5"/>
          </p:nvPr>
        </p:nvSpPr>
        <p:spPr/>
        <p:txBody>
          <a:bodyPr/>
          <a:lstStyle/>
          <a:p>
            <a:fld id="{87420E48-8593-4CC7-AAD7-232E7CBD4E64}" type="slidenum">
              <a:rPr lang="en-US" smtClean="0"/>
              <a:t>2</a:t>
            </a:fld>
            <a:endParaRPr lang="en-US"/>
          </a:p>
        </p:txBody>
      </p:sp>
    </p:spTree>
    <p:extLst>
      <p:ext uri="{BB962C8B-B14F-4D97-AF65-F5344CB8AC3E}">
        <p14:creationId xmlns:p14="http://schemas.microsoft.com/office/powerpoint/2010/main" val="1800781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Bowlby’s Attachment Theory suggests that children are biologically programmed to seek close relationships with caregivers for protection and survival. These early relationships influence emotional, social, and cognitive development. According to Bowlby, children require sensitive and responsive caregiving to develop secure attachments. Secure attachment provides confidence and emotional security, enabling children to explore their environment and develop healthy relationships.</a:t>
            </a:r>
          </a:p>
        </p:txBody>
      </p:sp>
      <p:sp>
        <p:nvSpPr>
          <p:cNvPr id="4" name="Slide Number Placeholder 3"/>
          <p:cNvSpPr>
            <a:spLocks noGrp="1"/>
          </p:cNvSpPr>
          <p:nvPr>
            <p:ph type="sldNum" sz="quarter" idx="5"/>
          </p:nvPr>
        </p:nvSpPr>
        <p:spPr/>
        <p:txBody>
          <a:bodyPr/>
          <a:lstStyle/>
          <a:p>
            <a:fld id="{87420E48-8593-4CC7-AAD7-232E7CBD4E64}" type="slidenum">
              <a:rPr lang="en-US" smtClean="0"/>
              <a:t>3</a:t>
            </a:fld>
            <a:endParaRPr lang="en-US"/>
          </a:p>
        </p:txBody>
      </p:sp>
    </p:spTree>
    <p:extLst>
      <p:ext uri="{BB962C8B-B14F-4D97-AF65-F5344CB8AC3E}">
        <p14:creationId xmlns:p14="http://schemas.microsoft.com/office/powerpoint/2010/main" val="18836438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Several concepts are central to Bowlby’s theory. Attachment refers to the emotional bond formed between a child and caregiver. A secure base enables children to explore while feeling protected. Internal working models are expectations about relationships developed through early experiences. Separation anxiety occurs when children fear losing contact with attachment figures. These concepts help explain Isaac’s emotional and behavioural difficulties.</a:t>
            </a:r>
          </a:p>
        </p:txBody>
      </p:sp>
      <p:sp>
        <p:nvSpPr>
          <p:cNvPr id="4" name="Slide Number Placeholder 3"/>
          <p:cNvSpPr>
            <a:spLocks noGrp="1"/>
          </p:cNvSpPr>
          <p:nvPr>
            <p:ph type="sldNum" sz="quarter" idx="5"/>
          </p:nvPr>
        </p:nvSpPr>
        <p:spPr/>
        <p:txBody>
          <a:bodyPr/>
          <a:lstStyle/>
          <a:p>
            <a:fld id="{87420E48-8593-4CC7-AAD7-232E7CBD4E64}" type="slidenum">
              <a:rPr lang="en-US" smtClean="0"/>
              <a:t>4</a:t>
            </a:fld>
            <a:endParaRPr lang="en-US"/>
          </a:p>
        </p:txBody>
      </p:sp>
    </p:spTree>
    <p:extLst>
      <p:ext uri="{BB962C8B-B14F-4D97-AF65-F5344CB8AC3E}">
        <p14:creationId xmlns:p14="http://schemas.microsoft.com/office/powerpoint/2010/main" val="37885682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Bowlby’s theory is highly relevant because many of Isaac’s </a:t>
            </a:r>
            <a:r>
              <a:rPr lang="en-US" dirty="0" err="1"/>
              <a:t>behaviours</a:t>
            </a:r>
            <a:r>
              <a:rPr lang="en-US" dirty="0"/>
              <a:t> reflect attachment-related concerns. His distress during separation, reluctance to engage independently, and withdrawn </a:t>
            </a:r>
            <a:r>
              <a:rPr lang="en-US" dirty="0" err="1"/>
              <a:t>behaviour</a:t>
            </a:r>
            <a:r>
              <a:rPr lang="en-US" dirty="0"/>
              <a:t> may indicate feelings of insecurity. Maternal depression may have affected the consistency of emotional support available to him. The theory helps practitioners understand how early relationships influence his emotional wellbeing and current developmental challenges.</a:t>
            </a:r>
          </a:p>
        </p:txBody>
      </p:sp>
      <p:sp>
        <p:nvSpPr>
          <p:cNvPr id="4" name="Slide Number Placeholder 3"/>
          <p:cNvSpPr>
            <a:spLocks noGrp="1"/>
          </p:cNvSpPr>
          <p:nvPr>
            <p:ph type="sldNum" sz="quarter" idx="5"/>
          </p:nvPr>
        </p:nvSpPr>
        <p:spPr/>
        <p:txBody>
          <a:bodyPr/>
          <a:lstStyle/>
          <a:p>
            <a:fld id="{87420E48-8593-4CC7-AAD7-232E7CBD4E64}" type="slidenum">
              <a:rPr lang="en-US" smtClean="0"/>
              <a:t>5</a:t>
            </a:fld>
            <a:endParaRPr lang="en-US"/>
          </a:p>
        </p:txBody>
      </p:sp>
    </p:spTree>
    <p:extLst>
      <p:ext uri="{BB962C8B-B14F-4D97-AF65-F5344CB8AC3E}">
        <p14:creationId xmlns:p14="http://schemas.microsoft.com/office/powerpoint/2010/main" val="23245542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Secure attachment supports children’s ability to regulate emotions, communicate effectively, and develop positive social relationships. Children who feel safe and supported are more likely to explore and engage with others. Isaac’s language delay and reluctance to participate in group activities may stem from limited social confidence. His emotional insecurity may also reduce opportunities for communication and social learning.</a:t>
            </a:r>
          </a:p>
        </p:txBody>
      </p:sp>
      <p:sp>
        <p:nvSpPr>
          <p:cNvPr id="4" name="Slide Number Placeholder 3"/>
          <p:cNvSpPr>
            <a:spLocks noGrp="1"/>
          </p:cNvSpPr>
          <p:nvPr>
            <p:ph type="sldNum" sz="quarter" idx="5"/>
          </p:nvPr>
        </p:nvSpPr>
        <p:spPr/>
        <p:txBody>
          <a:bodyPr/>
          <a:lstStyle/>
          <a:p>
            <a:fld id="{87420E48-8593-4CC7-AAD7-232E7CBD4E64}" type="slidenum">
              <a:rPr lang="en-US" smtClean="0"/>
              <a:t>6</a:t>
            </a:fld>
            <a:endParaRPr lang="en-US"/>
          </a:p>
        </p:txBody>
      </p:sp>
    </p:spTree>
    <p:extLst>
      <p:ext uri="{BB962C8B-B14F-4D97-AF65-F5344CB8AC3E}">
        <p14:creationId xmlns:p14="http://schemas.microsoft.com/office/powerpoint/2010/main" val="21502311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Development is influenced by both nature and nurture factors. Biological influences include temperament, genetics, and brain development. Some children are naturally more sensitive to stress or change. Environmental influences include parenting quality, social experiences, and stability of caregiving. Isaac’s difficulties are likely the result of interactions between his individual characteristics and challenging environmental circumstances rather than one factor alone.</a:t>
            </a:r>
          </a:p>
        </p:txBody>
      </p:sp>
      <p:sp>
        <p:nvSpPr>
          <p:cNvPr id="4" name="Slide Number Placeholder 3"/>
          <p:cNvSpPr>
            <a:spLocks noGrp="1"/>
          </p:cNvSpPr>
          <p:nvPr>
            <p:ph type="sldNum" sz="quarter" idx="5"/>
          </p:nvPr>
        </p:nvSpPr>
        <p:spPr/>
        <p:txBody>
          <a:bodyPr/>
          <a:lstStyle/>
          <a:p>
            <a:fld id="{87420E48-8593-4CC7-AAD7-232E7CBD4E64}" type="slidenum">
              <a:rPr lang="en-US" smtClean="0"/>
              <a:t>7</a:t>
            </a:fld>
            <a:endParaRPr lang="en-US"/>
          </a:p>
        </p:txBody>
      </p:sp>
    </p:spTree>
    <p:extLst>
      <p:ext uri="{BB962C8B-B14F-4D97-AF65-F5344CB8AC3E}">
        <p14:creationId xmlns:p14="http://schemas.microsoft.com/office/powerpoint/2010/main" val="394934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One major strength of Bowlby’s theory is that it highlights the importance of early relationships in child development. It helps practitioners understand </a:t>
            </a:r>
            <a:r>
              <a:rPr lang="en-US" dirty="0" err="1"/>
              <a:t>behaviours</a:t>
            </a:r>
            <a:r>
              <a:rPr lang="en-US" dirty="0"/>
              <a:t> such as separation anxiety, emotional distress, and social withdrawal. The theory has informed many attachment-based interventions used in early years settings. Furthermore, research evidence supports the connection between secure attachment and positive emotional, social, and developmental outcomes.</a:t>
            </a:r>
          </a:p>
        </p:txBody>
      </p:sp>
      <p:sp>
        <p:nvSpPr>
          <p:cNvPr id="4" name="Slide Number Placeholder 3"/>
          <p:cNvSpPr>
            <a:spLocks noGrp="1"/>
          </p:cNvSpPr>
          <p:nvPr>
            <p:ph type="sldNum" sz="quarter" idx="5"/>
          </p:nvPr>
        </p:nvSpPr>
        <p:spPr/>
        <p:txBody>
          <a:bodyPr/>
          <a:lstStyle/>
          <a:p>
            <a:fld id="{87420E48-8593-4CC7-AAD7-232E7CBD4E64}" type="slidenum">
              <a:rPr lang="en-US" smtClean="0"/>
              <a:t>8</a:t>
            </a:fld>
            <a:endParaRPr lang="en-US"/>
          </a:p>
        </p:txBody>
      </p:sp>
    </p:spTree>
    <p:extLst>
      <p:ext uri="{BB962C8B-B14F-4D97-AF65-F5344CB8AC3E}">
        <p14:creationId xmlns:p14="http://schemas.microsoft.com/office/powerpoint/2010/main" val="15049438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Despite its value, Bowlby’s theory has several limitations. Critics argue that it places too much emphasis on the mother-child relationship and may overlook the role of fathers, extended family members, and other caregivers. The theory was largely developed within Western societies and may not reflect cultural differences. It also does not fully explain why some children remain resilient despite adversity.</a:t>
            </a:r>
          </a:p>
        </p:txBody>
      </p:sp>
      <p:sp>
        <p:nvSpPr>
          <p:cNvPr id="4" name="Slide Number Placeholder 3"/>
          <p:cNvSpPr>
            <a:spLocks noGrp="1"/>
          </p:cNvSpPr>
          <p:nvPr>
            <p:ph type="sldNum" sz="quarter" idx="5"/>
          </p:nvPr>
        </p:nvSpPr>
        <p:spPr/>
        <p:txBody>
          <a:bodyPr/>
          <a:lstStyle/>
          <a:p>
            <a:fld id="{87420E48-8593-4CC7-AAD7-232E7CBD4E64}" type="slidenum">
              <a:rPr lang="en-US" smtClean="0"/>
              <a:t>9</a:t>
            </a:fld>
            <a:endParaRPr lang="en-US"/>
          </a:p>
        </p:txBody>
      </p:sp>
    </p:spTree>
    <p:extLst>
      <p:ext uri="{BB962C8B-B14F-4D97-AF65-F5344CB8AC3E}">
        <p14:creationId xmlns:p14="http://schemas.microsoft.com/office/powerpoint/2010/main" val="8013389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proposed interventions are based on Bowlby’s Attachment Theory and aim to strengthen Isaac’s sense of security and confidence. A consistent key worker can provide a stable and trusting relationship within the setting. Gradual separation routines may reduce anxiety, while play-based activities encourage social interaction. Collaboration with speech and language professionals can help address communication delays and support overall development.</a:t>
            </a:r>
          </a:p>
        </p:txBody>
      </p:sp>
      <p:sp>
        <p:nvSpPr>
          <p:cNvPr id="4" name="Slide Number Placeholder 3"/>
          <p:cNvSpPr>
            <a:spLocks noGrp="1"/>
          </p:cNvSpPr>
          <p:nvPr>
            <p:ph type="sldNum" sz="quarter" idx="5"/>
          </p:nvPr>
        </p:nvSpPr>
        <p:spPr/>
        <p:txBody>
          <a:bodyPr/>
          <a:lstStyle/>
          <a:p>
            <a:fld id="{87420E48-8593-4CC7-AAD7-232E7CBD4E64}" type="slidenum">
              <a:rPr lang="en-US" smtClean="0"/>
              <a:t>10</a:t>
            </a:fld>
            <a:endParaRPr lang="en-US"/>
          </a:p>
        </p:txBody>
      </p:sp>
    </p:spTree>
    <p:extLst>
      <p:ext uri="{BB962C8B-B14F-4D97-AF65-F5344CB8AC3E}">
        <p14:creationId xmlns:p14="http://schemas.microsoft.com/office/powerpoint/2010/main" val="2141634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In conclusion, this presentation applied Bowlby’s Attachment Theory to understand Isaac’s developmental experiences and current needs. The theory helped explain how disrupted caregiving and maternal mental health difficulties may affect attachment and development. Attachment-based support, play opportunities, and multi-agency collaboration were proposed as interventions. The key message is that secure and responsive relationships are fundamental to healthy child development and wellbeing.</a:t>
            </a:r>
          </a:p>
        </p:txBody>
      </p:sp>
      <p:sp>
        <p:nvSpPr>
          <p:cNvPr id="4" name="Slide Number Placeholder 3"/>
          <p:cNvSpPr>
            <a:spLocks noGrp="1"/>
          </p:cNvSpPr>
          <p:nvPr>
            <p:ph type="sldNum" sz="quarter" idx="5"/>
          </p:nvPr>
        </p:nvSpPr>
        <p:spPr/>
        <p:txBody>
          <a:bodyPr/>
          <a:lstStyle/>
          <a:p>
            <a:fld id="{87420E48-8593-4CC7-AAD7-232E7CBD4E64}" type="slidenum">
              <a:rPr lang="en-US" smtClean="0"/>
              <a:t>11</a:t>
            </a:fld>
            <a:endParaRPr lang="en-US"/>
          </a:p>
        </p:txBody>
      </p:sp>
    </p:spTree>
    <p:extLst>
      <p:ext uri="{BB962C8B-B14F-4D97-AF65-F5344CB8AC3E}">
        <p14:creationId xmlns:p14="http://schemas.microsoft.com/office/powerpoint/2010/main" val="29414176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420E48-8593-4CC7-AAD7-232E7CBD4E64}" type="slidenum">
              <a:rPr lang="en-US" smtClean="0"/>
              <a:t>12</a:t>
            </a:fld>
            <a:endParaRPr lang="en-US"/>
          </a:p>
        </p:txBody>
      </p:sp>
    </p:spTree>
    <p:extLst>
      <p:ext uri="{BB962C8B-B14F-4D97-AF65-F5344CB8AC3E}">
        <p14:creationId xmlns:p14="http://schemas.microsoft.com/office/powerpoint/2010/main" val="1502321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10/07/2026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cureus.com/articles/165878?utm_source=copilot.com" TargetMode="External"/><Relationship Id="rId3" Type="http://schemas.openxmlformats.org/officeDocument/2006/relationships/hyperlink" Target="https://journal.unnes.ac.id/sju/jpe/article/download/43210/17567?utm_source=copilot.com" TargetMode="External"/><Relationship Id="rId7" Type="http://schemas.openxmlformats.org/officeDocument/2006/relationships/hyperlink" Target="https://www.mdpi.com/1660-4601/16/14/2554?utm_source=copilot.com"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www.earlyyears.tv/attachment-theory-in-early-years-psychology/?utm_source=copilot.com" TargetMode="External"/><Relationship Id="rId5" Type="http://schemas.openxmlformats.org/officeDocument/2006/relationships/hyperlink" Target="https://www.academia.edu/download/40421889/attachment_theory_.pdf?utm_source=copilot.com" TargetMode="External"/><Relationship Id="rId4" Type="http://schemas.openxmlformats.org/officeDocument/2006/relationships/hyperlink" Target="https://www.ronitbaras.com/family-matters/parenting-family/attachment-theory-main-characteristics/?utm_source=copilot.com" TargetMode="External"/><Relationship Id="rId9" Type="http://schemas.openxmlformats.org/officeDocument/2006/relationships/hyperlink" Target="https://unique2brilliance.com/personality-development/factors-affecting-personality-development/?utm_source=copilo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77358" y="2206970"/>
            <a:ext cx="9058843" cy="1388148"/>
          </a:xfrm>
        </p:spPr>
        <p:txBody>
          <a:bodyPr>
            <a:normAutofit fontScale="90000"/>
          </a:bodyPr>
          <a:lstStyle/>
          <a:p>
            <a:pPr algn="l">
              <a:lnSpc>
                <a:spcPct val="150000"/>
              </a:lnSpc>
            </a:pPr>
            <a:r>
              <a:rPr lang="en-GB" sz="2200" dirty="0">
                <a:latin typeface="Arial" panose="020B0604020202020204" pitchFamily="34" charset="0"/>
                <a:cs typeface="Arial" panose="020B0604020202020204" pitchFamily="34" charset="0"/>
              </a:rPr>
              <a:t>Student name: Mamle Larissa Dion</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2508557</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Lou Wells</a:t>
            </a:r>
            <a:br>
              <a:rPr lang="en-GB" sz="2200" dirty="0">
                <a:latin typeface="Arial" panose="020B0604020202020204" pitchFamily="34" charset="0"/>
                <a:cs typeface="Arial" panose="020B0604020202020204" pitchFamily="34" charset="0"/>
              </a:rPr>
            </a:br>
            <a:br>
              <a:rPr lang="en-GB" sz="1125" dirty="0"/>
            </a:br>
            <a:endParaRPr lang="en-GB" sz="1125" dirty="0"/>
          </a:p>
        </p:txBody>
      </p:sp>
      <p:sp>
        <p:nvSpPr>
          <p:cNvPr id="4" name="TextBox 3">
            <a:extLst>
              <a:ext uri="{FF2B5EF4-FFF2-40B4-BE49-F238E27FC236}">
                <a16:creationId xmlns:a16="http://schemas.microsoft.com/office/drawing/2014/main" id="{0DB5D689-0DBF-6610-F166-1771F1505D35}"/>
              </a:ext>
            </a:extLst>
          </p:cNvPr>
          <p:cNvSpPr txBox="1"/>
          <p:nvPr/>
        </p:nvSpPr>
        <p:spPr>
          <a:xfrm>
            <a:off x="3792474" y="1137806"/>
            <a:ext cx="8581941" cy="954107"/>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LCHS4010</a:t>
            </a:r>
          </a:p>
          <a:p>
            <a:pPr algn="ctr"/>
            <a:r>
              <a:rPr lang="en-GB" sz="2800" b="1" dirty="0">
                <a:latin typeface="Arial" panose="020B0604020202020204" pitchFamily="34" charset="0"/>
                <a:cs typeface="Arial" panose="020B0604020202020204" pitchFamily="34" charset="0"/>
              </a:rPr>
              <a:t>Psychology in Health and Social Care</a:t>
            </a:r>
            <a:endParaRPr lang="en-GB" sz="28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AAAED82-4801-850D-93E5-B8C54A07AAAB}"/>
              </a:ext>
            </a:extLst>
          </p:cNvPr>
          <p:cNvSpPr txBox="1"/>
          <p:nvPr/>
        </p:nvSpPr>
        <p:spPr>
          <a:xfrm>
            <a:off x="177358" y="3238502"/>
            <a:ext cx="11671742" cy="872034"/>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I confirm that I have not presented any AI generated materials as my own </a:t>
            </a:r>
            <a:r>
              <a:rPr lang="en-GB" dirty="0" err="1">
                <a:latin typeface="Arial" panose="020B0604020202020204" pitchFamily="34" charset="0"/>
                <a:cs typeface="Arial" panose="020B0604020202020204" pitchFamily="34" charset="0"/>
              </a:rPr>
              <a:t>work.I</a:t>
            </a:r>
            <a:r>
              <a:rPr lang="en-GB" dirty="0">
                <a:latin typeface="Arial" panose="020B0604020202020204" pitchFamily="34" charset="0"/>
                <a:cs typeface="Arial" panose="020B0604020202020204" pitchFamily="34" charset="0"/>
              </a:rPr>
              <a:t> confirm I have copies of my drafts, notes, and other resources I used, which I may be asked to provide in evidence</a:t>
            </a: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Introduction to Isaac’s Case</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a:xfrm>
            <a:off x="838200" y="1825625"/>
            <a:ext cx="10377196" cy="4351338"/>
          </a:xfrm>
        </p:spPr>
        <p:txBody>
          <a:bodyPr>
            <a:normAutofit fontScale="92500" lnSpcReduction="20000"/>
          </a:bodyPr>
          <a:lstStyle/>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Isaac is a four-year-old child attending a Children’s Centre in London and presenting with social, emotional, and developmental difficulties.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He experiences distress during separation from his mother and demonstrates withdrawn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during play activities.</a:t>
            </a:r>
          </a:p>
          <a:p>
            <a:pPr>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Staff have observed delays in language development and difficulties participating in group interactions with peers.</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Bowlby’s Attachment Theory provides a valuable perspective for examining how Isaac’s early relationships and experiences may have shaped his emotional, social, and developmental outcomes (Bowlby and Ainsworth, 2013).</a:t>
            </a:r>
          </a:p>
          <a:p>
            <a:pPr>
              <a:lnSpc>
                <a:spcPct val="150000"/>
              </a:lnSpc>
              <a:buFont typeface="Wingdings" panose="05000000000000000000" pitchFamily="2" charset="2"/>
              <a:buChar char="Ø"/>
            </a:pPr>
            <a:r>
              <a:rPr lang="en-GB" sz="1800" dirty="0">
                <a:latin typeface="Arial" panose="020B0604020202020204" pitchFamily="34" charset="0"/>
                <a:cs typeface="Arial" panose="020B0604020202020204" pitchFamily="34" charset="0"/>
              </a:rPr>
              <a:t>This presentation applies Bowlby’s Attachment Theory to explore the factors influencing Isaac’s development and to propose appropriate strategies to support his emotional and developmental needs.</a:t>
            </a:r>
          </a:p>
          <a:p>
            <a:pPr marL="0" indent="0">
              <a:buNone/>
            </a:pPr>
            <a:endParaRPr lang="en-GB"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7F01D-4213-1985-63C0-5664C2D84F11}"/>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Overview of Bowlby’s Attachment Theory</a:t>
            </a:r>
          </a:p>
        </p:txBody>
      </p:sp>
      <p:sp>
        <p:nvSpPr>
          <p:cNvPr id="3" name="Content Placeholder 2">
            <a:extLst>
              <a:ext uri="{FF2B5EF4-FFF2-40B4-BE49-F238E27FC236}">
                <a16:creationId xmlns:a16="http://schemas.microsoft.com/office/drawing/2014/main" id="{DFEED3BF-198D-C434-CD24-F4805DD61705}"/>
              </a:ext>
            </a:extLst>
          </p:cNvPr>
          <p:cNvSpPr>
            <a:spLocks noGrp="1"/>
          </p:cNvSpPr>
          <p:nvPr>
            <p:ph idx="1"/>
          </p:nvPr>
        </p:nvSpPr>
        <p:spPr>
          <a:xfrm>
            <a:off x="266700" y="1690688"/>
            <a:ext cx="7791450" cy="4910138"/>
          </a:xfrm>
        </p:spPr>
        <p:txBody>
          <a:bodyPr>
            <a:normAutofit fontScale="77500" lnSpcReduction="20000"/>
          </a:bodyPr>
          <a:lstStyle/>
          <a:p>
            <a:pPr>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 According to Bowlby (1969), children have a natural tendency to form close emotional connections with a primary caregiver because these relationships are essential for protection and healthy development.</a:t>
            </a:r>
          </a:p>
          <a:p>
            <a:pPr>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A secure attachment is more likely to develop when caregivers respond consistently and sensitively to a child’s emotional and physical needs, helping the child feel safe and supported.</a:t>
            </a:r>
          </a:p>
          <a:p>
            <a:pPr>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Feeling secure in the caregiver’s presence gives children the confidence to explore their environment, develop independence, and gain new experiences.</a:t>
            </a:r>
          </a:p>
          <a:p>
            <a:pPr>
              <a:lnSpc>
                <a:spcPct val="150000"/>
              </a:lnSpc>
              <a:buFont typeface="Wingdings" panose="05000000000000000000" pitchFamily="2" charset="2"/>
              <a:buChar char="Ø"/>
            </a:pPr>
            <a:r>
              <a:rPr lang="en-GB" sz="2200" dirty="0">
                <a:latin typeface="Arial" panose="020B0604020202020204" pitchFamily="34" charset="0"/>
                <a:cs typeface="Arial" panose="020B0604020202020204" pitchFamily="34" charset="0"/>
              </a:rPr>
              <a:t>Early attachment experiences can have a lasting influence on emotional wellbeing, behaviour, relationships, and overall development, while insecure attachments may increase the likelihood of social and emotional difficulties later in life.</a:t>
            </a:r>
            <a:endParaRPr lang="en-US" dirty="0"/>
          </a:p>
        </p:txBody>
      </p:sp>
      <p:pic>
        <p:nvPicPr>
          <p:cNvPr id="4" name="Picture 3">
            <a:extLst>
              <a:ext uri="{FF2B5EF4-FFF2-40B4-BE49-F238E27FC236}">
                <a16:creationId xmlns:a16="http://schemas.microsoft.com/office/drawing/2014/main" id="{96114F95-54C8-2810-9B22-0BBD7E138E53}"/>
              </a:ext>
            </a:extLst>
          </p:cNvPr>
          <p:cNvPicPr>
            <a:picLocks noChangeAspect="1"/>
          </p:cNvPicPr>
          <p:nvPr/>
        </p:nvPicPr>
        <p:blipFill>
          <a:blip r:embed="rId3"/>
          <a:stretch>
            <a:fillRect/>
          </a:stretch>
        </p:blipFill>
        <p:spPr>
          <a:xfrm>
            <a:off x="8783293" y="1498379"/>
            <a:ext cx="3237257" cy="3237257"/>
          </a:xfrm>
          <a:prstGeom prst="rect">
            <a:avLst/>
          </a:prstGeom>
        </p:spPr>
      </p:pic>
      <p:sp>
        <p:nvSpPr>
          <p:cNvPr id="6" name="TextBox 5">
            <a:extLst>
              <a:ext uri="{FF2B5EF4-FFF2-40B4-BE49-F238E27FC236}">
                <a16:creationId xmlns:a16="http://schemas.microsoft.com/office/drawing/2014/main" id="{F8F49789-8E22-4DA3-3FBF-4B4FBA117A6C}"/>
              </a:ext>
            </a:extLst>
          </p:cNvPr>
          <p:cNvSpPr txBox="1"/>
          <p:nvPr/>
        </p:nvSpPr>
        <p:spPr>
          <a:xfrm>
            <a:off x="9374886" y="4686426"/>
            <a:ext cx="2512314" cy="369332"/>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(Early Years TV, n.d.)</a:t>
            </a:r>
          </a:p>
        </p:txBody>
      </p:sp>
    </p:spTree>
    <p:extLst>
      <p:ext uri="{BB962C8B-B14F-4D97-AF65-F5344CB8AC3E}">
        <p14:creationId xmlns:p14="http://schemas.microsoft.com/office/powerpoint/2010/main" val="715436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6F8BF-6861-3D94-7934-8538BFA468BD}"/>
              </a:ext>
            </a:extLst>
          </p:cNvPr>
          <p:cNvSpPr>
            <a:spLocks noGrp="1"/>
          </p:cNvSpPr>
          <p:nvPr>
            <p:ph type="title"/>
          </p:nvPr>
        </p:nvSpPr>
        <p:spPr/>
        <p:txBody>
          <a:bodyPr/>
          <a:lstStyle/>
          <a:p>
            <a:r>
              <a:rPr lang="en-US" dirty="0"/>
              <a:t>Key </a:t>
            </a:r>
            <a:r>
              <a:rPr lang="en-US" dirty="0">
                <a:latin typeface="Arial" panose="020B0604020202020204" pitchFamily="34" charset="0"/>
                <a:cs typeface="Arial" panose="020B0604020202020204" pitchFamily="34" charset="0"/>
              </a:rPr>
              <a:t>Concepts</a:t>
            </a:r>
            <a:r>
              <a:rPr lang="en-US" dirty="0"/>
              <a:t> of Attachment Theory</a:t>
            </a:r>
          </a:p>
        </p:txBody>
      </p:sp>
      <p:sp>
        <p:nvSpPr>
          <p:cNvPr id="3" name="Content Placeholder 2">
            <a:extLst>
              <a:ext uri="{FF2B5EF4-FFF2-40B4-BE49-F238E27FC236}">
                <a16:creationId xmlns:a16="http://schemas.microsoft.com/office/drawing/2014/main" id="{383C21EC-7F30-8FDD-CC21-07EF907A651C}"/>
              </a:ext>
            </a:extLst>
          </p:cNvPr>
          <p:cNvSpPr>
            <a:spLocks noGrp="1"/>
          </p:cNvSpPr>
          <p:nvPr>
            <p:ph idx="1"/>
          </p:nvPr>
        </p:nvSpPr>
        <p:spPr>
          <a:xfrm>
            <a:off x="838200" y="1825625"/>
            <a:ext cx="6504992" cy="4351338"/>
          </a:xfrm>
        </p:spPr>
        <p:txBody>
          <a:bodyPr>
            <a:normAutofit fontScale="47500" lnSpcReduction="20000"/>
          </a:bodyPr>
          <a:lstStyle/>
          <a:p>
            <a:pPr>
              <a:lnSpc>
                <a:spcPct val="170000"/>
              </a:lnSpc>
              <a:buFont typeface="Wingdings" panose="05000000000000000000" pitchFamily="2" charset="2"/>
              <a:buChar char="Ø"/>
            </a:pPr>
            <a:r>
              <a:rPr lang="en-GB" dirty="0">
                <a:latin typeface="Arial" panose="020B0604020202020204" pitchFamily="34" charset="0"/>
                <a:cs typeface="Arial" panose="020B0604020202020204" pitchFamily="34" charset="0"/>
              </a:rPr>
              <a:t>Attachment describes the strong and enduring emotional connection that develops between a child and their primary caregiver (Bowlby, 1969).</a:t>
            </a:r>
          </a:p>
          <a:p>
            <a:pPr>
              <a:lnSpc>
                <a:spcPct val="170000"/>
              </a:lnSpc>
              <a:buFont typeface="Wingdings" panose="05000000000000000000" pitchFamily="2" charset="2"/>
              <a:buChar char="Ø"/>
            </a:pPr>
            <a:r>
              <a:rPr lang="en-GB" dirty="0">
                <a:latin typeface="Arial" panose="020B0604020202020204" pitchFamily="34" charset="0"/>
                <a:cs typeface="Arial" panose="020B0604020202020204" pitchFamily="34" charset="0"/>
              </a:rPr>
              <a:t> A secure base gives children the confidence to explore their environment, knowing that support and comfort are available when needed.</a:t>
            </a:r>
          </a:p>
          <a:p>
            <a:pPr>
              <a:lnSpc>
                <a:spcPct val="170000"/>
              </a:lnSpc>
              <a:buFont typeface="Wingdings" panose="05000000000000000000" pitchFamily="2" charset="2"/>
              <a:buChar char="Ø"/>
            </a:pPr>
            <a:r>
              <a:rPr lang="en-GB" dirty="0">
                <a:latin typeface="Arial" panose="020B0604020202020204" pitchFamily="34" charset="0"/>
                <a:cs typeface="Arial" panose="020B0604020202020204" pitchFamily="34" charset="0"/>
              </a:rPr>
              <a:t> Internal working models are the beliefs and expectations about relationships that children develop from their early interactions with caregivers.</a:t>
            </a:r>
          </a:p>
          <a:p>
            <a:pPr>
              <a:lnSpc>
                <a:spcPct val="170000"/>
              </a:lnSpc>
              <a:buFont typeface="Wingdings" panose="05000000000000000000" pitchFamily="2" charset="2"/>
              <a:buChar char="Ø"/>
            </a:pPr>
            <a:r>
              <a:rPr lang="en-GB" dirty="0">
                <a:latin typeface="Arial" panose="020B0604020202020204" pitchFamily="34" charset="0"/>
                <a:cs typeface="Arial" panose="020B0604020202020204" pitchFamily="34" charset="0"/>
              </a:rPr>
              <a:t> Separation anxiety can arise when children feel uncertain about the presence or responsiveness of their attachment figure, leading to feelings of distress and insecurity (Astuti et al., 2020).</a:t>
            </a:r>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E351504-40E8-108A-AB74-78A9AA265D88}"/>
              </a:ext>
            </a:extLst>
          </p:cNvPr>
          <p:cNvPicPr>
            <a:picLocks noChangeAspect="1"/>
          </p:cNvPicPr>
          <p:nvPr/>
        </p:nvPicPr>
        <p:blipFill>
          <a:blip r:embed="rId3"/>
          <a:stretch>
            <a:fillRect/>
          </a:stretch>
        </p:blipFill>
        <p:spPr>
          <a:xfrm>
            <a:off x="7542346" y="2026462"/>
            <a:ext cx="3377477" cy="3383573"/>
          </a:xfrm>
          <a:prstGeom prst="rect">
            <a:avLst/>
          </a:prstGeom>
        </p:spPr>
      </p:pic>
      <p:sp>
        <p:nvSpPr>
          <p:cNvPr id="6" name="TextBox 5">
            <a:extLst>
              <a:ext uri="{FF2B5EF4-FFF2-40B4-BE49-F238E27FC236}">
                <a16:creationId xmlns:a16="http://schemas.microsoft.com/office/drawing/2014/main" id="{8E0AE320-7821-7371-460E-6DF048539BDF}"/>
              </a:ext>
            </a:extLst>
          </p:cNvPr>
          <p:cNvSpPr txBox="1"/>
          <p:nvPr/>
        </p:nvSpPr>
        <p:spPr>
          <a:xfrm>
            <a:off x="7893606" y="5607309"/>
            <a:ext cx="5423417" cy="276999"/>
          </a:xfrm>
          <a:prstGeom prst="rect">
            <a:avLst/>
          </a:prstGeom>
          <a:noFill/>
        </p:spPr>
        <p:txBody>
          <a:bodyPr wrap="square">
            <a:spAutoFit/>
          </a:bodyPr>
          <a:lstStyle/>
          <a:p>
            <a:r>
              <a:rPr lang="en-US" sz="1200" dirty="0"/>
              <a:t>(adapted from Baras, 2015).</a:t>
            </a:r>
          </a:p>
        </p:txBody>
      </p:sp>
    </p:spTree>
    <p:extLst>
      <p:ext uri="{BB962C8B-B14F-4D97-AF65-F5344CB8AC3E}">
        <p14:creationId xmlns:p14="http://schemas.microsoft.com/office/powerpoint/2010/main" val="6629911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374B1-F3DA-D28B-1811-8083A2642E08}"/>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Why Bowlby’s Theory is Relevant to Isaac</a:t>
            </a:r>
          </a:p>
        </p:txBody>
      </p:sp>
      <p:sp>
        <p:nvSpPr>
          <p:cNvPr id="3" name="Content Placeholder 2">
            <a:extLst>
              <a:ext uri="{FF2B5EF4-FFF2-40B4-BE49-F238E27FC236}">
                <a16:creationId xmlns:a16="http://schemas.microsoft.com/office/drawing/2014/main" id="{B9FA373A-128B-13FD-C67E-1143C5A1A0CF}"/>
              </a:ext>
            </a:extLst>
          </p:cNvPr>
          <p:cNvSpPr>
            <a:spLocks noGrp="1"/>
          </p:cNvSpPr>
          <p:nvPr>
            <p:ph idx="1"/>
          </p:nvPr>
        </p:nvSpPr>
        <p:spPr>
          <a:xfrm>
            <a:off x="838200" y="1825625"/>
            <a:ext cx="6411686" cy="4351338"/>
          </a:xfrm>
        </p:spPr>
        <p:txBody>
          <a:bodyPr>
            <a:normAutofit fontScale="55000" lnSpcReduction="20000"/>
          </a:bodyPr>
          <a:lstStyle/>
          <a:p>
            <a:pPr>
              <a:lnSpc>
                <a:spcPct val="170000"/>
              </a:lnSpc>
              <a:buFont typeface="Wingdings" panose="05000000000000000000" pitchFamily="2" charset="2"/>
              <a:buChar char="Ø"/>
            </a:pPr>
            <a:r>
              <a:rPr lang="en-US" dirty="0"/>
              <a:t>Isaac’s intense distress during separation suggests possible attachment insecurity and anxiety.</a:t>
            </a:r>
          </a:p>
          <a:p>
            <a:pPr>
              <a:lnSpc>
                <a:spcPct val="170000"/>
              </a:lnSpc>
              <a:buFont typeface="Wingdings" panose="05000000000000000000" pitchFamily="2" charset="2"/>
              <a:buChar char="Ø"/>
            </a:pPr>
            <a:r>
              <a:rPr lang="en-US" dirty="0"/>
              <a:t>His reluctance to engage in independent play may indicate a lack of confidence in exploring unfamiliar situations.</a:t>
            </a:r>
          </a:p>
          <a:p>
            <a:pPr>
              <a:lnSpc>
                <a:spcPct val="170000"/>
              </a:lnSpc>
              <a:buFont typeface="Wingdings" panose="05000000000000000000" pitchFamily="2" charset="2"/>
              <a:buChar char="Ø"/>
            </a:pPr>
            <a:r>
              <a:rPr lang="en-US" dirty="0"/>
              <a:t>Maternal post-natal depression may have affected opportunities for consistent and responsive caregiving (</a:t>
            </a:r>
            <a:r>
              <a:rPr lang="en-US" dirty="0" err="1"/>
              <a:t>Saharoy</a:t>
            </a:r>
            <a:r>
              <a:rPr lang="en-US" dirty="0"/>
              <a:t>, et al., 2023).</a:t>
            </a:r>
          </a:p>
          <a:p>
            <a:pPr>
              <a:lnSpc>
                <a:spcPct val="170000"/>
              </a:lnSpc>
              <a:buFont typeface="Wingdings" panose="05000000000000000000" pitchFamily="2" charset="2"/>
              <a:buChar char="Ø"/>
            </a:pPr>
            <a:r>
              <a:rPr lang="en-US" dirty="0"/>
              <a:t>Bowlby’s theory helps explain how early caregiving experiences may influence Isaac’s emotional and social functioning.</a:t>
            </a:r>
          </a:p>
          <a:p>
            <a:pPr>
              <a:buFont typeface="Wingdings" panose="05000000000000000000" pitchFamily="2" charset="2"/>
              <a:buChar char="Ø"/>
            </a:pPr>
            <a:endParaRPr lang="en-US" dirty="0"/>
          </a:p>
        </p:txBody>
      </p:sp>
      <p:pic>
        <p:nvPicPr>
          <p:cNvPr id="4" name="Picture 3">
            <a:extLst>
              <a:ext uri="{FF2B5EF4-FFF2-40B4-BE49-F238E27FC236}">
                <a16:creationId xmlns:a16="http://schemas.microsoft.com/office/drawing/2014/main" id="{C1BB266D-C286-1C3E-81E9-A083204F7612}"/>
              </a:ext>
            </a:extLst>
          </p:cNvPr>
          <p:cNvPicPr>
            <a:picLocks noChangeAspect="1"/>
          </p:cNvPicPr>
          <p:nvPr/>
        </p:nvPicPr>
        <p:blipFill>
          <a:blip r:embed="rId3"/>
          <a:stretch>
            <a:fillRect/>
          </a:stretch>
        </p:blipFill>
        <p:spPr>
          <a:xfrm>
            <a:off x="7499596" y="2056016"/>
            <a:ext cx="3761558" cy="3231160"/>
          </a:xfrm>
          <a:prstGeom prst="rect">
            <a:avLst/>
          </a:prstGeom>
        </p:spPr>
      </p:pic>
    </p:spTree>
    <p:extLst>
      <p:ext uri="{BB962C8B-B14F-4D97-AF65-F5344CB8AC3E}">
        <p14:creationId xmlns:p14="http://schemas.microsoft.com/office/powerpoint/2010/main" val="3488285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94B00-E64D-DEFB-97AB-E02E50DC839E}"/>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Social, Emotional and Language Development</a:t>
            </a:r>
          </a:p>
        </p:txBody>
      </p:sp>
      <p:sp>
        <p:nvSpPr>
          <p:cNvPr id="3" name="Content Placeholder 2">
            <a:extLst>
              <a:ext uri="{FF2B5EF4-FFF2-40B4-BE49-F238E27FC236}">
                <a16:creationId xmlns:a16="http://schemas.microsoft.com/office/drawing/2014/main" id="{64EA9AA6-FDC5-985C-775C-941421FD4D40}"/>
              </a:ext>
            </a:extLst>
          </p:cNvPr>
          <p:cNvSpPr>
            <a:spLocks noGrp="1"/>
          </p:cNvSpPr>
          <p:nvPr>
            <p:ph idx="1"/>
          </p:nvPr>
        </p:nvSpPr>
        <p:spPr>
          <a:xfrm>
            <a:off x="838200" y="1825625"/>
            <a:ext cx="6057122" cy="4351338"/>
          </a:xfrm>
        </p:spPr>
        <p:txBody>
          <a:bodyPr>
            <a:normAutofit fontScale="55000" lnSpcReduction="20000"/>
          </a:bodyPr>
          <a:lstStyle/>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Secure attachment supports emotional regulation and the development of positive social relationships.</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Children who feel emotionally secure are more likely to communicate confidently with adults and peers (Von </a:t>
            </a:r>
            <a:r>
              <a:rPr lang="en-US" dirty="0" err="1">
                <a:latin typeface="Arial" panose="020B0604020202020204" pitchFamily="34" charset="0"/>
                <a:cs typeface="Arial" panose="020B0604020202020204" pitchFamily="34" charset="0"/>
              </a:rPr>
              <a:t>Salisch</a:t>
            </a:r>
            <a:r>
              <a:rPr lang="en-US" dirty="0">
                <a:latin typeface="Arial" panose="020B0604020202020204" pitchFamily="34" charset="0"/>
                <a:cs typeface="Arial" panose="020B0604020202020204" pitchFamily="34" charset="0"/>
              </a:rPr>
              <a:t>, 2001).</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Isaac’s limited participation in group activities may reflect low confidence and social anxiety.</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Language delays may be linked to reduced social interaction and fewer opportunities for responsive communication (Kong and Carta, 2013).</a:t>
            </a:r>
          </a:p>
          <a:p>
            <a:pPr>
              <a:buFont typeface="Wingdings" panose="05000000000000000000" pitchFamily="2" charset="2"/>
              <a:buChar char="Ø"/>
            </a:pPr>
            <a:endParaRPr lang="en-US" dirty="0"/>
          </a:p>
        </p:txBody>
      </p:sp>
      <p:pic>
        <p:nvPicPr>
          <p:cNvPr id="4" name="Picture 3">
            <a:extLst>
              <a:ext uri="{FF2B5EF4-FFF2-40B4-BE49-F238E27FC236}">
                <a16:creationId xmlns:a16="http://schemas.microsoft.com/office/drawing/2014/main" id="{4D6B7178-C2E6-B10C-2C07-9998C8B1E363}"/>
              </a:ext>
            </a:extLst>
          </p:cNvPr>
          <p:cNvPicPr>
            <a:picLocks noChangeAspect="1"/>
          </p:cNvPicPr>
          <p:nvPr/>
        </p:nvPicPr>
        <p:blipFill>
          <a:blip r:embed="rId3"/>
          <a:stretch>
            <a:fillRect/>
          </a:stretch>
        </p:blipFill>
        <p:spPr>
          <a:xfrm>
            <a:off x="6970396" y="2248799"/>
            <a:ext cx="4383404" cy="2920237"/>
          </a:xfrm>
          <a:prstGeom prst="rect">
            <a:avLst/>
          </a:prstGeom>
        </p:spPr>
      </p:pic>
    </p:spTree>
    <p:extLst>
      <p:ext uri="{BB962C8B-B14F-4D97-AF65-F5344CB8AC3E}">
        <p14:creationId xmlns:p14="http://schemas.microsoft.com/office/powerpoint/2010/main" val="1341735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514CF-9525-A6D1-2DF5-01DEAA06178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Biological and Environmental Influences</a:t>
            </a:r>
          </a:p>
        </p:txBody>
      </p:sp>
      <p:sp>
        <p:nvSpPr>
          <p:cNvPr id="3" name="Content Placeholder 2">
            <a:extLst>
              <a:ext uri="{FF2B5EF4-FFF2-40B4-BE49-F238E27FC236}">
                <a16:creationId xmlns:a16="http://schemas.microsoft.com/office/drawing/2014/main" id="{861DBB86-C6E4-177E-F634-7C1E40DE91AF}"/>
              </a:ext>
            </a:extLst>
          </p:cNvPr>
          <p:cNvSpPr>
            <a:spLocks noGrp="1"/>
          </p:cNvSpPr>
          <p:nvPr>
            <p:ph idx="1"/>
          </p:nvPr>
        </p:nvSpPr>
        <p:spPr>
          <a:xfrm>
            <a:off x="838200" y="1825625"/>
            <a:ext cx="5478624" cy="4351338"/>
          </a:xfrm>
        </p:spPr>
        <p:txBody>
          <a:bodyPr>
            <a:normAutofit fontScale="55000" lnSpcReduction="20000"/>
          </a:bodyPr>
          <a:lstStyle/>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Biological factors such as temperament and early brain development may influence Isaac’s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and emotional responses (Rothbart et al., 2007).</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Some children are naturally more sensitive to stress and environmental changes than others.</a:t>
            </a:r>
          </a:p>
          <a:p>
            <a:pPr>
              <a:lnSpc>
                <a:spcPct val="170000"/>
              </a:lnSpc>
              <a:buFont typeface="Wingdings" panose="05000000000000000000" pitchFamily="2" charset="2"/>
              <a:buChar char="Ø"/>
            </a:pPr>
            <a:r>
              <a:rPr lang="en-US" dirty="0">
                <a:latin typeface="Arial" panose="020B0604020202020204" pitchFamily="34" charset="0"/>
                <a:cs typeface="Arial" panose="020B0604020202020204" pitchFamily="34" charset="0"/>
              </a:rPr>
              <a:t>Environmental influences include parenting quality, caregiver responsiveness, and social experiences.</a:t>
            </a:r>
          </a:p>
          <a:p>
            <a:pPr>
              <a:lnSpc>
                <a:spcPct val="170000"/>
              </a:lnSpc>
              <a:buFont typeface="Wingdings" panose="05000000000000000000" pitchFamily="2" charset="2"/>
              <a:buChar char="Ø"/>
            </a:pPr>
            <a:r>
              <a:rPr lang="en-GB" dirty="0">
                <a:latin typeface="Arial" panose="020B0604020202020204" pitchFamily="34" charset="0"/>
                <a:cs typeface="Arial" panose="020B0604020202020204" pitchFamily="34" charset="0"/>
              </a:rPr>
              <a:t>Isaac’s developmental outcomes are likely the result of the interaction between his biological characteristics and the environmental influences he has experienced.</a:t>
            </a:r>
            <a:endParaRPr lang="en-US"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5F475BB-D3CB-BCB9-24C5-570CD301D1B8}"/>
              </a:ext>
            </a:extLst>
          </p:cNvPr>
          <p:cNvPicPr>
            <a:picLocks noChangeAspect="1"/>
          </p:cNvPicPr>
          <p:nvPr/>
        </p:nvPicPr>
        <p:blipFill>
          <a:blip r:embed="rId3"/>
          <a:stretch>
            <a:fillRect/>
          </a:stretch>
        </p:blipFill>
        <p:spPr>
          <a:xfrm>
            <a:off x="6096000" y="2135756"/>
            <a:ext cx="5151566" cy="3731075"/>
          </a:xfrm>
          <a:prstGeom prst="rect">
            <a:avLst/>
          </a:prstGeom>
        </p:spPr>
      </p:pic>
      <p:sp>
        <p:nvSpPr>
          <p:cNvPr id="6" name="TextBox 5">
            <a:extLst>
              <a:ext uri="{FF2B5EF4-FFF2-40B4-BE49-F238E27FC236}">
                <a16:creationId xmlns:a16="http://schemas.microsoft.com/office/drawing/2014/main" id="{08D3C8BB-22D7-4846-CBE4-2A3E7AFD2187}"/>
              </a:ext>
            </a:extLst>
          </p:cNvPr>
          <p:cNvSpPr txBox="1"/>
          <p:nvPr/>
        </p:nvSpPr>
        <p:spPr>
          <a:xfrm>
            <a:off x="6463128" y="6038462"/>
            <a:ext cx="6097554" cy="276999"/>
          </a:xfrm>
          <a:prstGeom prst="rect">
            <a:avLst/>
          </a:prstGeom>
          <a:noFill/>
        </p:spPr>
        <p:txBody>
          <a:bodyPr wrap="square">
            <a:spAutoFit/>
          </a:bodyPr>
          <a:lstStyle/>
          <a:p>
            <a:r>
              <a:rPr lang="en-GB" sz="1200" dirty="0"/>
              <a:t>(adapted from Unique 2 Brilliance, 2026).</a:t>
            </a:r>
            <a:endParaRPr lang="en-US" sz="1200" dirty="0"/>
          </a:p>
        </p:txBody>
      </p:sp>
    </p:spTree>
    <p:extLst>
      <p:ext uri="{BB962C8B-B14F-4D97-AF65-F5344CB8AC3E}">
        <p14:creationId xmlns:p14="http://schemas.microsoft.com/office/powerpoint/2010/main" val="1262845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BA30A-C743-21F9-C65F-7DA8357A75FC}"/>
              </a:ext>
            </a:extLst>
          </p:cNvPr>
          <p:cNvSpPr>
            <a:spLocks noGrp="1"/>
          </p:cNvSpPr>
          <p:nvPr>
            <p:ph type="title"/>
          </p:nvPr>
        </p:nvSpPr>
        <p:spPr/>
        <p:txBody>
          <a:bodyPr/>
          <a:lstStyle/>
          <a:p>
            <a:r>
              <a:rPr lang="en-US" u="sng" dirty="0">
                <a:latin typeface="Arial" panose="020B0604020202020204" pitchFamily="34" charset="0"/>
                <a:cs typeface="Arial" panose="020B0604020202020204" pitchFamily="34" charset="0"/>
              </a:rPr>
              <a:t>Strengths of Bowlby’s Attachment Theory</a:t>
            </a:r>
          </a:p>
        </p:txBody>
      </p:sp>
      <p:sp>
        <p:nvSpPr>
          <p:cNvPr id="3" name="Content Placeholder 2">
            <a:extLst>
              <a:ext uri="{FF2B5EF4-FFF2-40B4-BE49-F238E27FC236}">
                <a16:creationId xmlns:a16="http://schemas.microsoft.com/office/drawing/2014/main" id="{8EA34732-D6A6-05CD-E5F8-64904BE04094}"/>
              </a:ext>
            </a:extLst>
          </p:cNvPr>
          <p:cNvSpPr>
            <a:spLocks noGrp="1"/>
          </p:cNvSpPr>
          <p:nvPr>
            <p:ph idx="1"/>
          </p:nvPr>
        </p:nvSpPr>
        <p:spPr/>
        <p:txBody>
          <a:bodyPr>
            <a:normAutofit fontScale="85000" lnSpcReduction="20000"/>
          </a:bodyPr>
          <a:lstStyle/>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 theory </a:t>
            </a:r>
            <a:r>
              <a:rPr lang="en-US" dirty="0" err="1">
                <a:latin typeface="Arial" panose="020B0604020202020204" pitchFamily="34" charset="0"/>
                <a:cs typeface="Arial" panose="020B0604020202020204" pitchFamily="34" charset="0"/>
              </a:rPr>
              <a:t>emphasises</a:t>
            </a:r>
            <a:r>
              <a:rPr lang="en-US" dirty="0">
                <a:latin typeface="Arial" panose="020B0604020202020204" pitchFamily="34" charset="0"/>
                <a:cs typeface="Arial" panose="020B0604020202020204" pitchFamily="34" charset="0"/>
              </a:rPr>
              <a:t> the importance of early relationships in development(Fletcher and Gallichan,2016).</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helps explain emotional and behavioural difficulties in young children.</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 theory informs attachment-based interventions used in early years settings.</a:t>
            </a:r>
          </a:p>
          <a:p>
            <a:pPr>
              <a:lnSpc>
                <a:spcPct val="150000"/>
              </a:lnSpc>
              <a:buFont typeface="Wingdings" panose="05000000000000000000" pitchFamily="2" charset="2"/>
              <a:buChar char="Ø"/>
            </a:pPr>
            <a:r>
              <a:rPr lang="en-GB" dirty="0">
                <a:latin typeface="Arial" panose="020B0604020202020204" pitchFamily="34" charset="0"/>
                <a:cs typeface="Arial" panose="020B0604020202020204" pitchFamily="34" charset="0"/>
              </a:rPr>
              <a:t>Evidence from research suggests that children who develop secure attachments are more likely to experience positive emotional, social, and developmental outcomes.</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9527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7070-0CA3-A2D6-3EC3-3A22E0ED99D5}"/>
              </a:ext>
            </a:extLst>
          </p:cNvPr>
          <p:cNvSpPr>
            <a:spLocks noGrp="1"/>
          </p:cNvSpPr>
          <p:nvPr>
            <p:ph type="title"/>
          </p:nvPr>
        </p:nvSpPr>
        <p:spPr/>
        <p:txBody>
          <a:bodyPr/>
          <a:lstStyle/>
          <a:p>
            <a:r>
              <a:rPr lang="en-US" u="sng" dirty="0">
                <a:latin typeface="Arial" panose="020B0604020202020204" pitchFamily="34" charset="0"/>
                <a:cs typeface="Arial" panose="020B0604020202020204" pitchFamily="34" charset="0"/>
              </a:rPr>
              <a:t>Limitations of Bowlby’s Attachment Theory</a:t>
            </a:r>
          </a:p>
        </p:txBody>
      </p:sp>
      <p:sp>
        <p:nvSpPr>
          <p:cNvPr id="3" name="Content Placeholder 2">
            <a:extLst>
              <a:ext uri="{FF2B5EF4-FFF2-40B4-BE49-F238E27FC236}">
                <a16:creationId xmlns:a16="http://schemas.microsoft.com/office/drawing/2014/main" id="{FBB9556D-2462-07A9-9748-C78DB2BF652E}"/>
              </a:ext>
            </a:extLst>
          </p:cNvPr>
          <p:cNvSpPr>
            <a:spLocks noGrp="1"/>
          </p:cNvSpPr>
          <p:nvPr>
            <p:ph idx="1"/>
          </p:nvPr>
        </p:nvSpPr>
        <p:spPr/>
        <p:txBody>
          <a:bodyPr>
            <a:normAutofit fontScale="85000" lnSpcReduction="10000"/>
          </a:bodyPr>
          <a:lstStyle/>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 theory places significant emphasis on the mother-child relationship.</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It may underestimate the role of other caregivers and social influences.</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Cultural differences in attachment practices are not fully considered(Lee,2003)</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Some children demonstrate resilience despite early attachment difficulties.</a:t>
            </a:r>
          </a:p>
        </p:txBody>
      </p:sp>
    </p:spTree>
    <p:extLst>
      <p:ext uri="{BB962C8B-B14F-4D97-AF65-F5344CB8AC3E}">
        <p14:creationId xmlns:p14="http://schemas.microsoft.com/office/powerpoint/2010/main" val="3847809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2826C-F88F-ECFC-1375-8A274FF7CB3A}"/>
              </a:ext>
            </a:extLst>
          </p:cNvPr>
          <p:cNvSpPr>
            <a:spLocks noGrp="1"/>
          </p:cNvSpPr>
          <p:nvPr>
            <p:ph type="title"/>
          </p:nvPr>
        </p:nvSpPr>
        <p:spPr/>
        <p:txBody>
          <a:bodyPr/>
          <a:lstStyle/>
          <a:p>
            <a:r>
              <a:rPr lang="en-US" u="sng" dirty="0">
                <a:latin typeface="Arial" panose="020B0604020202020204" pitchFamily="34" charset="0"/>
                <a:cs typeface="Arial" panose="020B0604020202020204" pitchFamily="34" charset="0"/>
              </a:rPr>
              <a:t>Support</a:t>
            </a:r>
            <a:r>
              <a:rPr lang="en-US" dirty="0">
                <a:latin typeface="Arial" panose="020B0604020202020204" pitchFamily="34" charset="0"/>
                <a:cs typeface="Arial" panose="020B0604020202020204" pitchFamily="34" charset="0"/>
              </a:rPr>
              <a:t> </a:t>
            </a:r>
            <a:r>
              <a:rPr lang="en-US" u="sng" dirty="0">
                <a:latin typeface="Arial" panose="020B0604020202020204" pitchFamily="34" charset="0"/>
                <a:cs typeface="Arial" panose="020B0604020202020204" pitchFamily="34" charset="0"/>
              </a:rPr>
              <a:t>Strategies and Interventions</a:t>
            </a:r>
          </a:p>
        </p:txBody>
      </p:sp>
      <p:sp>
        <p:nvSpPr>
          <p:cNvPr id="3" name="Content Placeholder 2">
            <a:extLst>
              <a:ext uri="{FF2B5EF4-FFF2-40B4-BE49-F238E27FC236}">
                <a16:creationId xmlns:a16="http://schemas.microsoft.com/office/drawing/2014/main" id="{2906AEBD-64DE-9E15-6579-77DA7CFF6BF5}"/>
              </a:ext>
            </a:extLst>
          </p:cNvPr>
          <p:cNvSpPr>
            <a:spLocks noGrp="1"/>
          </p:cNvSpPr>
          <p:nvPr>
            <p:ph idx="1"/>
          </p:nvPr>
        </p:nvSpPr>
        <p:spPr/>
        <p:txBody>
          <a:bodyPr>
            <a:normAutofit fontScale="85000" lnSpcReduction="20000"/>
          </a:bodyPr>
          <a:lstStyle/>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A consistent key worker should provide stability and emotional security for Isaac.</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Gradual separation routines can reduce anxiety and promote independence.</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Play-based activities should encourage social interaction and confidence building.</a:t>
            </a:r>
          </a:p>
          <a:p>
            <a:pPr>
              <a:lnSpc>
                <a:spcPct val="150000"/>
              </a:lnSpc>
              <a:buFont typeface="Wingdings" panose="05000000000000000000" pitchFamily="2" charset="2"/>
              <a:buChar char="Ø"/>
            </a:pPr>
            <a:r>
              <a:rPr lang="en-US" dirty="0">
                <a:latin typeface="Arial" panose="020B0604020202020204" pitchFamily="34" charset="0"/>
                <a:cs typeface="Arial" panose="020B0604020202020204" pitchFamily="34" charset="0"/>
              </a:rPr>
              <a:t>Multi-agency support, including speech and language services, can address developmental needs.</a:t>
            </a:r>
          </a:p>
        </p:txBody>
      </p:sp>
    </p:spTree>
    <p:extLst>
      <p:ext uri="{BB962C8B-B14F-4D97-AF65-F5344CB8AC3E}">
        <p14:creationId xmlns:p14="http://schemas.microsoft.com/office/powerpoint/2010/main" val="16176860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1872D4-C6FB-005C-FAAA-505022982053}"/>
              </a:ext>
            </a:extLst>
          </p:cNvPr>
          <p:cNvSpPr>
            <a:spLocks noGrp="1"/>
          </p:cNvSpPr>
          <p:nvPr>
            <p:ph type="title"/>
          </p:nvPr>
        </p:nvSpPr>
        <p:spPr/>
        <p:txBody>
          <a:bodyPr/>
          <a:lstStyle/>
          <a:p>
            <a:r>
              <a:rPr lang="en-US" u="sng"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108ECE26-8BAF-B182-DF41-F9F41A563428}"/>
              </a:ext>
            </a:extLst>
          </p:cNvPr>
          <p:cNvSpPr>
            <a:spLocks noGrp="1"/>
          </p:cNvSpPr>
          <p:nvPr>
            <p:ph idx="1"/>
          </p:nvPr>
        </p:nvSpPr>
        <p:spPr>
          <a:xfrm>
            <a:off x="838200" y="1825625"/>
            <a:ext cx="5525278" cy="4351338"/>
          </a:xfrm>
        </p:spPr>
        <p:txBody>
          <a:bodyPr>
            <a:normAutofit fontScale="70000" lnSpcReduction="20000"/>
          </a:bodyPr>
          <a:lstStyle/>
          <a:p>
            <a:pPr>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This presentation examined Isaac’s development using Bowlby’s Attachment Theory.</a:t>
            </a:r>
          </a:p>
          <a:p>
            <a:pPr>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 theory helped explain the impact of attachment experiences on his wellbeing.</a:t>
            </a:r>
          </a:p>
          <a:p>
            <a:pPr>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Attachment-based support and multi-agency interventions were proposed.</a:t>
            </a:r>
          </a:p>
          <a:p>
            <a:pPr>
              <a:lnSpc>
                <a:spcPct val="160000"/>
              </a:lnSpc>
              <a:buFont typeface="Wingdings" panose="05000000000000000000" pitchFamily="2" charset="2"/>
              <a:buChar char="Ø"/>
            </a:pPr>
            <a:r>
              <a:rPr lang="en-US" dirty="0">
                <a:latin typeface="Arial" panose="020B0604020202020204" pitchFamily="34" charset="0"/>
                <a:cs typeface="Arial" panose="020B0604020202020204" pitchFamily="34" charset="0"/>
              </a:rPr>
              <a:t>The key message is that secure relationships are essential for healthy child development.</a:t>
            </a:r>
          </a:p>
        </p:txBody>
      </p:sp>
      <p:pic>
        <p:nvPicPr>
          <p:cNvPr id="4" name="Picture 3">
            <a:extLst>
              <a:ext uri="{FF2B5EF4-FFF2-40B4-BE49-F238E27FC236}">
                <a16:creationId xmlns:a16="http://schemas.microsoft.com/office/drawing/2014/main" id="{0F891BB8-A239-A4F7-C966-830675C48B3F}"/>
              </a:ext>
            </a:extLst>
          </p:cNvPr>
          <p:cNvPicPr>
            <a:picLocks noChangeAspect="1"/>
          </p:cNvPicPr>
          <p:nvPr/>
        </p:nvPicPr>
        <p:blipFill>
          <a:blip r:embed="rId3"/>
          <a:stretch>
            <a:fillRect/>
          </a:stretch>
        </p:blipFill>
        <p:spPr>
          <a:xfrm>
            <a:off x="6363478" y="1965960"/>
            <a:ext cx="5271796" cy="3423635"/>
          </a:xfrm>
          <a:prstGeom prst="rect">
            <a:avLst/>
          </a:prstGeom>
        </p:spPr>
      </p:pic>
    </p:spTree>
    <p:extLst>
      <p:ext uri="{BB962C8B-B14F-4D97-AF65-F5344CB8AC3E}">
        <p14:creationId xmlns:p14="http://schemas.microsoft.com/office/powerpoint/2010/main" val="355677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0" y="136525"/>
            <a:ext cx="7830312" cy="357251"/>
          </a:xfrm>
        </p:spPr>
        <p:txBody>
          <a:bodyPr>
            <a:normAutofit fontScale="90000"/>
          </a:bodyPr>
          <a:lstStyle/>
          <a:p>
            <a:r>
              <a:rPr lang="en-GB" u="sng"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64008" y="804672"/>
            <a:ext cx="11932920" cy="4668203"/>
          </a:xfrm>
        </p:spPr>
        <p:txBody>
          <a:bodyPr>
            <a:normAutofit fontScale="25000" lnSpcReduction="20000"/>
          </a:bodyPr>
          <a:lstStyle/>
          <a:p>
            <a:pPr>
              <a:lnSpc>
                <a:spcPct val="170000"/>
              </a:lnSpc>
            </a:pPr>
            <a:r>
              <a:rPr lang="en-GB" sz="4400" dirty="0">
                <a:latin typeface="Arial" panose="020B0604020202020204" pitchFamily="34" charset="0"/>
                <a:cs typeface="Arial" panose="020B0604020202020204" pitchFamily="34" charset="0"/>
              </a:rPr>
              <a:t>Astuti, U., Hartono, H. and </a:t>
            </a:r>
            <a:r>
              <a:rPr lang="en-GB" sz="4400" dirty="0" err="1">
                <a:latin typeface="Arial" panose="020B0604020202020204" pitchFamily="34" charset="0"/>
                <a:cs typeface="Arial" panose="020B0604020202020204" pitchFamily="34" charset="0"/>
              </a:rPr>
              <a:t>Sunawan</a:t>
            </a:r>
            <a:r>
              <a:rPr lang="en-GB" sz="4400" dirty="0">
                <a:latin typeface="Arial" panose="020B0604020202020204" pitchFamily="34" charset="0"/>
                <a:cs typeface="Arial" panose="020B0604020202020204" pitchFamily="34" charset="0"/>
              </a:rPr>
              <a:t>, S. (2020) ‘The influence of parental attachment toward early childhood children's separation anxiety’, </a:t>
            </a:r>
            <a:r>
              <a:rPr lang="en-GB" sz="4400" i="1" dirty="0">
                <a:latin typeface="Arial" panose="020B0604020202020204" pitchFamily="34" charset="0"/>
                <a:cs typeface="Arial" panose="020B0604020202020204" pitchFamily="34" charset="0"/>
              </a:rPr>
              <a:t>Journal of Primary Education</a:t>
            </a:r>
            <a:r>
              <a:rPr lang="en-GB" sz="4400" dirty="0">
                <a:latin typeface="Arial" panose="020B0604020202020204" pitchFamily="34" charset="0"/>
                <a:cs typeface="Arial" panose="020B0604020202020204" pitchFamily="34" charset="0"/>
              </a:rPr>
              <a:t>, 9(5), pp. 501–510. Available at: </a:t>
            </a:r>
            <a:r>
              <a:rPr lang="en-GB" sz="4400" dirty="0">
                <a:latin typeface="Arial" panose="020B0604020202020204" pitchFamily="34" charset="0"/>
                <a:cs typeface="Arial" panose="020B0604020202020204" pitchFamily="34" charset="0"/>
                <a:hlinkClick r:id="rId3" tooltip="journal.unnes.ac.id"/>
              </a:rPr>
              <a:t>https://journal.unnes.ac.id/sju/jpe/article/download/43210/17567</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Baras, R. (no date) </a:t>
            </a:r>
            <a:r>
              <a:rPr lang="en-GB" sz="4400" i="1" dirty="0">
                <a:latin typeface="Arial" panose="020B0604020202020204" pitchFamily="34" charset="0"/>
                <a:cs typeface="Arial" panose="020B0604020202020204" pitchFamily="34" charset="0"/>
              </a:rPr>
              <a:t>Attachment theory: main characteristics</a:t>
            </a:r>
            <a:r>
              <a:rPr lang="en-GB" sz="4400" dirty="0">
                <a:latin typeface="Arial" panose="020B0604020202020204" pitchFamily="34" charset="0"/>
                <a:cs typeface="Arial" panose="020B0604020202020204" pitchFamily="34" charset="0"/>
              </a:rPr>
              <a:t>. Available at: </a:t>
            </a:r>
            <a:r>
              <a:rPr lang="en-GB" sz="4400" dirty="0">
                <a:latin typeface="Arial" panose="020B0604020202020204" pitchFamily="34" charset="0"/>
                <a:cs typeface="Arial" panose="020B0604020202020204" pitchFamily="34" charset="0"/>
                <a:hlinkClick r:id="rId4" tooltip="www.ronitbaras.com"/>
              </a:rPr>
              <a:t>https://www.ronitbaras.com/family-matters/parenting-family/attachment-theory-main-characteristics/</a:t>
            </a:r>
            <a:r>
              <a:rPr lang="en-GB" sz="4400" dirty="0">
                <a:latin typeface="Arial" panose="020B0604020202020204" pitchFamily="34" charset="0"/>
                <a:cs typeface="Arial" panose="020B0604020202020204" pitchFamily="34" charset="0"/>
              </a:rPr>
              <a:t> (Accessed: 9 July 2026).</a:t>
            </a:r>
          </a:p>
          <a:p>
            <a:pPr>
              <a:lnSpc>
                <a:spcPct val="170000"/>
              </a:lnSpc>
            </a:pPr>
            <a:r>
              <a:rPr lang="en-GB" sz="4400" dirty="0">
                <a:latin typeface="Arial" panose="020B0604020202020204" pitchFamily="34" charset="0"/>
                <a:cs typeface="Arial" panose="020B0604020202020204" pitchFamily="34" charset="0"/>
              </a:rPr>
              <a:t>Bowlby, J. and Ainsworth, M. (2013) ‘The origins of attachment theory’, in </a:t>
            </a:r>
            <a:r>
              <a:rPr lang="en-GB" sz="4400" i="1" dirty="0">
                <a:latin typeface="Arial" panose="020B0604020202020204" pitchFamily="34" charset="0"/>
                <a:cs typeface="Arial" panose="020B0604020202020204" pitchFamily="34" charset="0"/>
              </a:rPr>
              <a:t>Attachment theory: Social, developmental, and clinical perspectives</a:t>
            </a:r>
            <a:r>
              <a:rPr lang="en-GB" sz="4400" dirty="0">
                <a:latin typeface="Arial" panose="020B0604020202020204" pitchFamily="34" charset="0"/>
                <a:cs typeface="Arial" panose="020B0604020202020204" pitchFamily="34" charset="0"/>
              </a:rPr>
              <a:t>. pp. 759–775. Available at: </a:t>
            </a:r>
            <a:r>
              <a:rPr lang="en-GB" sz="4400" dirty="0">
                <a:latin typeface="Arial" panose="020B0604020202020204" pitchFamily="34" charset="0"/>
                <a:cs typeface="Arial" panose="020B0604020202020204" pitchFamily="34" charset="0"/>
                <a:hlinkClick r:id="rId5" tooltip="www.academia.edu"/>
              </a:rPr>
              <a:t>https://www.academia.edu/download/40421889/attachment_theory_.pdf</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Early Years TV (no date) </a:t>
            </a:r>
            <a:r>
              <a:rPr lang="en-GB" sz="4400" i="1" dirty="0">
                <a:latin typeface="Arial" panose="020B0604020202020204" pitchFamily="34" charset="0"/>
                <a:cs typeface="Arial" panose="020B0604020202020204" pitchFamily="34" charset="0"/>
              </a:rPr>
              <a:t>Attachment theory in early years psychology</a:t>
            </a:r>
            <a:r>
              <a:rPr lang="en-GB" sz="4400" dirty="0">
                <a:latin typeface="Arial" panose="020B0604020202020204" pitchFamily="34" charset="0"/>
                <a:cs typeface="Arial" panose="020B0604020202020204" pitchFamily="34" charset="0"/>
              </a:rPr>
              <a:t>. Available at: </a:t>
            </a:r>
            <a:r>
              <a:rPr lang="en-GB" sz="4400" dirty="0">
                <a:latin typeface="Arial" panose="020B0604020202020204" pitchFamily="34" charset="0"/>
                <a:cs typeface="Arial" panose="020B0604020202020204" pitchFamily="34" charset="0"/>
                <a:hlinkClick r:id="rId6" tooltip="www.earlyyears.tv"/>
              </a:rPr>
              <a:t>https://www.earlyyears.tv/attachment-theory-in-early-years-psychology/</a:t>
            </a:r>
            <a:r>
              <a:rPr lang="en-GB" sz="4400" dirty="0">
                <a:latin typeface="Arial" panose="020B0604020202020204" pitchFamily="34" charset="0"/>
                <a:cs typeface="Arial" panose="020B0604020202020204" pitchFamily="34" charset="0"/>
              </a:rPr>
              <a:t> (Accessed: 9 July 2026).</a:t>
            </a:r>
          </a:p>
          <a:p>
            <a:pPr>
              <a:lnSpc>
                <a:spcPct val="170000"/>
              </a:lnSpc>
            </a:pPr>
            <a:r>
              <a:rPr lang="en-GB" sz="4400" dirty="0">
                <a:latin typeface="Arial" panose="020B0604020202020204" pitchFamily="34" charset="0"/>
                <a:cs typeface="Arial" panose="020B0604020202020204" pitchFamily="34" charset="0"/>
              </a:rPr>
              <a:t>Kong, N.Y. and Carta, J.J. (2013) ‘Responsive interaction interventions for children with or at risk for developmental delays: A research synthesis’, </a:t>
            </a:r>
            <a:r>
              <a:rPr lang="en-GB" sz="4400" i="1" dirty="0">
                <a:latin typeface="Arial" panose="020B0604020202020204" pitchFamily="34" charset="0"/>
                <a:cs typeface="Arial" panose="020B0604020202020204" pitchFamily="34" charset="0"/>
              </a:rPr>
              <a:t>Topics in Early Childhood Special Education</a:t>
            </a:r>
            <a:r>
              <a:rPr lang="en-GB" sz="4400" dirty="0">
                <a:latin typeface="Arial" panose="020B0604020202020204" pitchFamily="34" charset="0"/>
                <a:cs typeface="Arial" panose="020B0604020202020204" pitchFamily="34" charset="0"/>
              </a:rPr>
              <a:t>, 33(1), pp. 4–17.</a:t>
            </a:r>
          </a:p>
          <a:p>
            <a:pPr>
              <a:lnSpc>
                <a:spcPct val="170000"/>
              </a:lnSpc>
            </a:pPr>
            <a:r>
              <a:rPr lang="en-GB" sz="4400" dirty="0" err="1">
                <a:latin typeface="Arial" panose="020B0604020202020204" pitchFamily="34" charset="0"/>
                <a:cs typeface="Arial" panose="020B0604020202020204" pitchFamily="34" charset="0"/>
              </a:rPr>
              <a:t>Mónaco</a:t>
            </a:r>
            <a:r>
              <a:rPr lang="en-GB" sz="4400" dirty="0">
                <a:latin typeface="Arial" panose="020B0604020202020204" pitchFamily="34" charset="0"/>
                <a:cs typeface="Arial" panose="020B0604020202020204" pitchFamily="34" charset="0"/>
              </a:rPr>
              <a:t>, E., Schoeps, K. and Montoya-Castilla, I. (2019) ‘Attachment styles and well-being in adolescents: How does emotional development affect this relationship?’, </a:t>
            </a:r>
            <a:r>
              <a:rPr lang="en-GB" sz="4400" i="1" dirty="0">
                <a:latin typeface="Arial" panose="020B0604020202020204" pitchFamily="34" charset="0"/>
                <a:cs typeface="Arial" panose="020B0604020202020204" pitchFamily="34" charset="0"/>
              </a:rPr>
              <a:t>International Journal of Environmental Research and Public Health</a:t>
            </a:r>
            <a:r>
              <a:rPr lang="en-GB" sz="4400" dirty="0">
                <a:latin typeface="Arial" panose="020B0604020202020204" pitchFamily="34" charset="0"/>
                <a:cs typeface="Arial" panose="020B0604020202020204" pitchFamily="34" charset="0"/>
              </a:rPr>
              <a:t>, 16(14), p. 2554. Available at: </a:t>
            </a:r>
            <a:r>
              <a:rPr lang="en-GB" sz="4400" dirty="0">
                <a:latin typeface="Arial" panose="020B0604020202020204" pitchFamily="34" charset="0"/>
                <a:cs typeface="Arial" panose="020B0604020202020204" pitchFamily="34" charset="0"/>
                <a:hlinkClick r:id="rId7" tooltip="www.mdpi.com"/>
              </a:rPr>
              <a:t>https://www.mdpi.com/1660-4601/16/14/2554</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Rothbart, M.K., Sheese, B.E. and Posner, M.I. (2007) ‘Temperament and emotion regulation’, in </a:t>
            </a:r>
            <a:r>
              <a:rPr lang="en-GB" sz="4400" i="1" dirty="0">
                <a:latin typeface="Arial" panose="020B0604020202020204" pitchFamily="34" charset="0"/>
                <a:cs typeface="Arial" panose="020B0604020202020204" pitchFamily="34" charset="0"/>
              </a:rPr>
              <a:t>Handbook of emotion regulation</a:t>
            </a:r>
            <a:r>
              <a:rPr lang="en-GB" sz="4400" dirty="0">
                <a:latin typeface="Arial" panose="020B0604020202020204" pitchFamily="34" charset="0"/>
                <a:cs typeface="Arial" panose="020B0604020202020204" pitchFamily="34" charset="0"/>
              </a:rPr>
              <a:t>. pp. 331–350.</a:t>
            </a:r>
          </a:p>
          <a:p>
            <a:pPr>
              <a:lnSpc>
                <a:spcPct val="170000"/>
              </a:lnSpc>
            </a:pPr>
            <a:r>
              <a:rPr lang="en-GB" sz="4400" dirty="0" err="1">
                <a:latin typeface="Arial" panose="020B0604020202020204" pitchFamily="34" charset="0"/>
                <a:cs typeface="Arial" panose="020B0604020202020204" pitchFamily="34" charset="0"/>
              </a:rPr>
              <a:t>Saharoy</a:t>
            </a:r>
            <a:r>
              <a:rPr lang="en-GB" sz="4400" dirty="0">
                <a:latin typeface="Arial" panose="020B0604020202020204" pitchFamily="34" charset="0"/>
                <a:cs typeface="Arial" panose="020B0604020202020204" pitchFamily="34" charset="0"/>
              </a:rPr>
              <a:t>, R., Potdukhe, A., Wanjari, M. and </a:t>
            </a:r>
            <a:r>
              <a:rPr lang="en-GB" sz="4400" dirty="0" err="1">
                <a:latin typeface="Arial" panose="020B0604020202020204" pitchFamily="34" charset="0"/>
                <a:cs typeface="Arial" panose="020B0604020202020204" pitchFamily="34" charset="0"/>
              </a:rPr>
              <a:t>Taksande</a:t>
            </a:r>
            <a:r>
              <a:rPr lang="en-GB" sz="4400" dirty="0">
                <a:latin typeface="Arial" panose="020B0604020202020204" pitchFamily="34" charset="0"/>
                <a:cs typeface="Arial" panose="020B0604020202020204" pitchFamily="34" charset="0"/>
              </a:rPr>
              <a:t>, A.B. (2023) ‘Postpartum depression and maternal care: exploring the complex effects on mothers and infants’, </a:t>
            </a:r>
            <a:r>
              <a:rPr lang="en-GB" sz="4400" i="1" dirty="0" err="1">
                <a:latin typeface="Arial" panose="020B0604020202020204" pitchFamily="34" charset="0"/>
                <a:cs typeface="Arial" panose="020B0604020202020204" pitchFamily="34" charset="0"/>
              </a:rPr>
              <a:t>Cureus</a:t>
            </a:r>
            <a:r>
              <a:rPr lang="en-GB" sz="4400" dirty="0">
                <a:latin typeface="Arial" panose="020B0604020202020204" pitchFamily="34" charset="0"/>
                <a:cs typeface="Arial" panose="020B0604020202020204" pitchFamily="34" charset="0"/>
              </a:rPr>
              <a:t>, 15(7). Available at: </a:t>
            </a:r>
            <a:r>
              <a:rPr lang="en-GB" sz="4400" dirty="0">
                <a:latin typeface="Arial" panose="020B0604020202020204" pitchFamily="34" charset="0"/>
                <a:cs typeface="Arial" panose="020B0604020202020204" pitchFamily="34" charset="0"/>
                <a:hlinkClick r:id="rId8" tooltip="www.cureus.com"/>
              </a:rPr>
              <a:t>https://www.cureus.com/articles/165878</a:t>
            </a:r>
            <a:endParaRPr lang="en-GB" sz="4400" dirty="0">
              <a:latin typeface="Arial" panose="020B0604020202020204" pitchFamily="34" charset="0"/>
              <a:cs typeface="Arial" panose="020B0604020202020204" pitchFamily="34" charset="0"/>
            </a:endParaRPr>
          </a:p>
          <a:p>
            <a:pPr>
              <a:lnSpc>
                <a:spcPct val="170000"/>
              </a:lnSpc>
            </a:pPr>
            <a:r>
              <a:rPr lang="en-GB" sz="4400" dirty="0">
                <a:latin typeface="Arial" panose="020B0604020202020204" pitchFamily="34" charset="0"/>
                <a:cs typeface="Arial" panose="020B0604020202020204" pitchFamily="34" charset="0"/>
              </a:rPr>
              <a:t>Unique 2 Brilliance (no date) </a:t>
            </a:r>
            <a:r>
              <a:rPr lang="en-GB" sz="4400" i="1" dirty="0">
                <a:latin typeface="Arial" panose="020B0604020202020204" pitchFamily="34" charset="0"/>
                <a:cs typeface="Arial" panose="020B0604020202020204" pitchFamily="34" charset="0"/>
              </a:rPr>
              <a:t>Factors affecting personality development</a:t>
            </a:r>
            <a:r>
              <a:rPr lang="en-GB" sz="4400" dirty="0">
                <a:latin typeface="Arial" panose="020B0604020202020204" pitchFamily="34" charset="0"/>
                <a:cs typeface="Arial" panose="020B0604020202020204" pitchFamily="34" charset="0"/>
              </a:rPr>
              <a:t>. Available at: </a:t>
            </a:r>
            <a:r>
              <a:rPr lang="en-GB" sz="4400" dirty="0">
                <a:latin typeface="Arial" panose="020B0604020202020204" pitchFamily="34" charset="0"/>
                <a:cs typeface="Arial" panose="020B0604020202020204" pitchFamily="34" charset="0"/>
                <a:hlinkClick r:id="rId9" tooltip="unique2brilliance.com"/>
              </a:rPr>
              <a:t>https://unique2brilliance.com/personality-development/factors-affecting-personality-development/</a:t>
            </a:r>
            <a:r>
              <a:rPr lang="en-GB" sz="4400" dirty="0">
                <a:latin typeface="Arial" panose="020B0604020202020204" pitchFamily="34" charset="0"/>
                <a:cs typeface="Arial" panose="020B0604020202020204" pitchFamily="34" charset="0"/>
              </a:rPr>
              <a:t> (Accessed: 9 July 2026).</a:t>
            </a:r>
          </a:p>
          <a:p>
            <a:pPr>
              <a:lnSpc>
                <a:spcPct val="170000"/>
              </a:lnSpc>
            </a:pPr>
            <a:r>
              <a:rPr lang="en-GB" sz="4400" dirty="0">
                <a:latin typeface="Arial" panose="020B0604020202020204" pitchFamily="34" charset="0"/>
                <a:cs typeface="Arial" panose="020B0604020202020204" pitchFamily="34" charset="0"/>
              </a:rPr>
              <a:t>Von </a:t>
            </a:r>
            <a:r>
              <a:rPr lang="en-GB" sz="4400" dirty="0" err="1">
                <a:latin typeface="Arial" panose="020B0604020202020204" pitchFamily="34" charset="0"/>
                <a:cs typeface="Arial" panose="020B0604020202020204" pitchFamily="34" charset="0"/>
              </a:rPr>
              <a:t>Salisch</a:t>
            </a:r>
            <a:r>
              <a:rPr lang="en-GB" sz="4400" dirty="0">
                <a:latin typeface="Arial" panose="020B0604020202020204" pitchFamily="34" charset="0"/>
                <a:cs typeface="Arial" panose="020B0604020202020204" pitchFamily="34" charset="0"/>
              </a:rPr>
              <a:t>, M. (2001) ‘Children’s emotional development: Challenges in their relationships to parents, peers, and friends’, </a:t>
            </a:r>
            <a:r>
              <a:rPr lang="en-GB" sz="4400" i="1" dirty="0">
                <a:latin typeface="Arial" panose="020B0604020202020204" pitchFamily="34" charset="0"/>
                <a:cs typeface="Arial" panose="020B0604020202020204" pitchFamily="34" charset="0"/>
              </a:rPr>
              <a:t>International Journal of </a:t>
            </a:r>
            <a:r>
              <a:rPr lang="en-GB" sz="4400" i="1" dirty="0" err="1">
                <a:latin typeface="Arial" panose="020B0604020202020204" pitchFamily="34" charset="0"/>
                <a:cs typeface="Arial" panose="020B0604020202020204" pitchFamily="34" charset="0"/>
              </a:rPr>
              <a:t>Behavioral</a:t>
            </a:r>
            <a:r>
              <a:rPr lang="en-GB" sz="4400" i="1" dirty="0">
                <a:latin typeface="Arial" panose="020B0604020202020204" pitchFamily="34" charset="0"/>
                <a:cs typeface="Arial" panose="020B0604020202020204" pitchFamily="34" charset="0"/>
              </a:rPr>
              <a:t> Development</a:t>
            </a:r>
            <a:r>
              <a:rPr lang="en-GB" sz="4400" dirty="0">
                <a:latin typeface="Arial" panose="020B0604020202020204" pitchFamily="34" charset="0"/>
                <a:cs typeface="Arial" panose="020B0604020202020204" pitchFamily="34" charset="0"/>
              </a:rPr>
              <a:t>, 25(4), pp. 310–319.</a:t>
            </a:r>
          </a:p>
          <a:p>
            <a:pPr marL="0" indent="0">
              <a:buNone/>
            </a:pPr>
            <a:endParaRPr lang="en-US"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299</TotalTime>
  <Words>2017</Words>
  <Application>Microsoft Office PowerPoint</Application>
  <PresentationFormat>Widescreen</PresentationFormat>
  <Paragraphs>90</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Times New Roman</vt:lpstr>
      <vt:lpstr>Wingdings</vt:lpstr>
      <vt:lpstr>Office Theme</vt:lpstr>
      <vt:lpstr>Student name: Mamle Larissa Dion Student number: 2508557 Lecturer’s name: Lou Wells  </vt:lpstr>
      <vt:lpstr>Introduction to Isaac’s Case</vt:lpstr>
      <vt:lpstr>Overview of Bowlby’s Attachment Theory</vt:lpstr>
      <vt:lpstr>Key Concepts of Attachment Theory</vt:lpstr>
      <vt:lpstr>Why Bowlby’s Theory is Relevant to Isaac</vt:lpstr>
      <vt:lpstr>Social, Emotional and Language Development</vt:lpstr>
      <vt:lpstr>Biological and Environmental Influences</vt:lpstr>
      <vt:lpstr>Strengths of Bowlby’s Attachment Theory</vt:lpstr>
      <vt:lpstr>Limitations of Bowlby’s Attachment Theory</vt:lpstr>
      <vt:lpstr>Support Strategies and Interventions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Larissa Dion (2508557)</cp:lastModifiedBy>
  <cp:revision>16</cp:revision>
  <dcterms:created xsi:type="dcterms:W3CDTF">2025-10-14T20:52:47Z</dcterms:created>
  <dcterms:modified xsi:type="dcterms:W3CDTF">2026-07-10T11:45:21Z</dcterms:modified>
</cp:coreProperties>
</file>