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2.xml" ContentType="application/vnd.openxmlformats-officedocument.theme+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theme/theme3.xml" ContentType="application/vnd.openxmlformats-officedocument.theme+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theme/theme4.xml" ContentType="application/vnd.openxmlformats-officedocument.theme+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theme/theme5.xml" ContentType="application/vnd.openxmlformats-officedocument.theme+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theme/theme6.xml" ContentType="application/vnd.openxmlformats-officedocument.theme+xml"/>
  <Override PartName="/ppt/theme/theme7.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 id="2147483669" r:id="rId2"/>
    <p:sldMasterId id="2147483681" r:id="rId3"/>
    <p:sldMasterId id="2147483693" r:id="rId4"/>
    <p:sldMasterId id="2147483705" r:id="rId5"/>
    <p:sldMasterId id="2147483717" r:id="rId6"/>
  </p:sldMasterIdLst>
  <p:notesMasterIdLst>
    <p:notesMasterId r:id="rId73"/>
  </p:notesMasterIdLst>
  <p:sldIdLst>
    <p:sldId id="256" r:id="rId7"/>
    <p:sldId id="296" r:id="rId8"/>
    <p:sldId id="297" r:id="rId9"/>
    <p:sldId id="300" r:id="rId10"/>
    <p:sldId id="301" r:id="rId11"/>
    <p:sldId id="298" r:id="rId12"/>
    <p:sldId id="302" r:id="rId13"/>
    <p:sldId id="303" r:id="rId14"/>
    <p:sldId id="304" r:id="rId15"/>
    <p:sldId id="305" r:id="rId16"/>
    <p:sldId id="306" r:id="rId17"/>
    <p:sldId id="308" r:id="rId18"/>
    <p:sldId id="299" r:id="rId19"/>
    <p:sldId id="309" r:id="rId20"/>
    <p:sldId id="310" r:id="rId21"/>
    <p:sldId id="311" r:id="rId22"/>
    <p:sldId id="313" r:id="rId23"/>
    <p:sldId id="314" r:id="rId24"/>
    <p:sldId id="315" r:id="rId25"/>
    <p:sldId id="316" r:id="rId26"/>
    <p:sldId id="317" r:id="rId27"/>
    <p:sldId id="318" r:id="rId28"/>
    <p:sldId id="319" r:id="rId29"/>
    <p:sldId id="320" r:id="rId30"/>
    <p:sldId id="322" r:id="rId31"/>
    <p:sldId id="323" r:id="rId32"/>
    <p:sldId id="324" r:id="rId33"/>
    <p:sldId id="326" r:id="rId34"/>
    <p:sldId id="327" r:id="rId35"/>
    <p:sldId id="328" r:id="rId36"/>
    <p:sldId id="329" r:id="rId37"/>
    <p:sldId id="330" r:id="rId38"/>
    <p:sldId id="267" r:id="rId39"/>
    <p:sldId id="273" r:id="rId40"/>
    <p:sldId id="268" r:id="rId41"/>
    <p:sldId id="269" r:id="rId42"/>
    <p:sldId id="270" r:id="rId43"/>
    <p:sldId id="271" r:id="rId44"/>
    <p:sldId id="272" r:id="rId45"/>
    <p:sldId id="257" r:id="rId46"/>
    <p:sldId id="258" r:id="rId47"/>
    <p:sldId id="259" r:id="rId48"/>
    <p:sldId id="261" r:id="rId49"/>
    <p:sldId id="262" r:id="rId50"/>
    <p:sldId id="263" r:id="rId51"/>
    <p:sldId id="264" r:id="rId52"/>
    <p:sldId id="265" r:id="rId53"/>
    <p:sldId id="266" r:id="rId54"/>
    <p:sldId id="276" r:id="rId55"/>
    <p:sldId id="294" r:id="rId56"/>
    <p:sldId id="278" r:id="rId57"/>
    <p:sldId id="279" r:id="rId58"/>
    <p:sldId id="280" r:id="rId59"/>
    <p:sldId id="281" r:id="rId60"/>
    <p:sldId id="282" r:id="rId61"/>
    <p:sldId id="283" r:id="rId62"/>
    <p:sldId id="284" r:id="rId63"/>
    <p:sldId id="285" r:id="rId64"/>
    <p:sldId id="286" r:id="rId65"/>
    <p:sldId id="287" r:id="rId66"/>
    <p:sldId id="288" r:id="rId67"/>
    <p:sldId id="289" r:id="rId68"/>
    <p:sldId id="290" r:id="rId69"/>
    <p:sldId id="291" r:id="rId70"/>
    <p:sldId id="292" r:id="rId71"/>
    <p:sldId id="293" r:id="rId7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0376" autoAdjust="0"/>
    <p:restoredTop sz="94660"/>
  </p:normalViewPr>
  <p:slideViewPr>
    <p:cSldViewPr snapToGrid="0">
      <p:cViewPr varScale="1">
        <p:scale>
          <a:sx n="110" d="100"/>
          <a:sy n="110" d="100"/>
        </p:scale>
        <p:origin x="324" y="108"/>
      </p:cViewPr>
      <p:guideLst/>
    </p:cSldViewPr>
  </p:slideViewPr>
  <p:notesTextViewPr>
    <p:cViewPr>
      <p:scale>
        <a:sx n="1" d="1"/>
        <a:sy n="1" d="1"/>
      </p:scale>
      <p:origin x="0" y="-114"/>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39" Type="http://schemas.openxmlformats.org/officeDocument/2006/relationships/slide" Target="slides/slide33.xml"/><Relationship Id="rId21" Type="http://schemas.openxmlformats.org/officeDocument/2006/relationships/slide" Target="slides/slide15.xml"/><Relationship Id="rId34" Type="http://schemas.openxmlformats.org/officeDocument/2006/relationships/slide" Target="slides/slide28.xml"/><Relationship Id="rId42" Type="http://schemas.openxmlformats.org/officeDocument/2006/relationships/slide" Target="slides/slide36.xml"/><Relationship Id="rId47" Type="http://schemas.openxmlformats.org/officeDocument/2006/relationships/slide" Target="slides/slide41.xml"/><Relationship Id="rId50" Type="http://schemas.openxmlformats.org/officeDocument/2006/relationships/slide" Target="slides/slide44.xml"/><Relationship Id="rId55" Type="http://schemas.openxmlformats.org/officeDocument/2006/relationships/slide" Target="slides/slide49.xml"/><Relationship Id="rId63" Type="http://schemas.openxmlformats.org/officeDocument/2006/relationships/slide" Target="slides/slide57.xml"/><Relationship Id="rId68" Type="http://schemas.openxmlformats.org/officeDocument/2006/relationships/slide" Target="slides/slide62.xml"/><Relationship Id="rId76" Type="http://schemas.openxmlformats.org/officeDocument/2006/relationships/theme" Target="theme/theme1.xml"/><Relationship Id="rId7" Type="http://schemas.openxmlformats.org/officeDocument/2006/relationships/slide" Target="slides/slide1.xml"/><Relationship Id="rId71" Type="http://schemas.openxmlformats.org/officeDocument/2006/relationships/slide" Target="slides/slide65.xml"/><Relationship Id="rId2" Type="http://schemas.openxmlformats.org/officeDocument/2006/relationships/slideMaster" Target="slideMasters/slideMaster2.xml"/><Relationship Id="rId16" Type="http://schemas.openxmlformats.org/officeDocument/2006/relationships/slide" Target="slides/slide10.xml"/><Relationship Id="rId29" Type="http://schemas.openxmlformats.org/officeDocument/2006/relationships/slide" Target="slides/slide2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slide" Target="slides/slide26.xml"/><Relationship Id="rId37" Type="http://schemas.openxmlformats.org/officeDocument/2006/relationships/slide" Target="slides/slide31.xml"/><Relationship Id="rId40" Type="http://schemas.openxmlformats.org/officeDocument/2006/relationships/slide" Target="slides/slide34.xml"/><Relationship Id="rId45" Type="http://schemas.openxmlformats.org/officeDocument/2006/relationships/slide" Target="slides/slide39.xml"/><Relationship Id="rId53" Type="http://schemas.openxmlformats.org/officeDocument/2006/relationships/slide" Target="slides/slide47.xml"/><Relationship Id="rId58" Type="http://schemas.openxmlformats.org/officeDocument/2006/relationships/slide" Target="slides/slide52.xml"/><Relationship Id="rId66" Type="http://schemas.openxmlformats.org/officeDocument/2006/relationships/slide" Target="slides/slide60.xml"/><Relationship Id="rId74" Type="http://schemas.openxmlformats.org/officeDocument/2006/relationships/presProps" Target="presProps.xml"/><Relationship Id="rId5" Type="http://schemas.openxmlformats.org/officeDocument/2006/relationships/slideMaster" Target="slideMasters/slideMaster5.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slide" Target="slides/slide30.xml"/><Relationship Id="rId49" Type="http://schemas.openxmlformats.org/officeDocument/2006/relationships/slide" Target="slides/slide43.xml"/><Relationship Id="rId57" Type="http://schemas.openxmlformats.org/officeDocument/2006/relationships/slide" Target="slides/slide51.xml"/><Relationship Id="rId61" Type="http://schemas.openxmlformats.org/officeDocument/2006/relationships/slide" Target="slides/slide55.xml"/><Relationship Id="rId10" Type="http://schemas.openxmlformats.org/officeDocument/2006/relationships/slide" Target="slides/slide4.xml"/><Relationship Id="rId19" Type="http://schemas.openxmlformats.org/officeDocument/2006/relationships/slide" Target="slides/slide13.xml"/><Relationship Id="rId31" Type="http://schemas.openxmlformats.org/officeDocument/2006/relationships/slide" Target="slides/slide25.xml"/><Relationship Id="rId44" Type="http://schemas.openxmlformats.org/officeDocument/2006/relationships/slide" Target="slides/slide38.xml"/><Relationship Id="rId52" Type="http://schemas.openxmlformats.org/officeDocument/2006/relationships/slide" Target="slides/slide46.xml"/><Relationship Id="rId60" Type="http://schemas.openxmlformats.org/officeDocument/2006/relationships/slide" Target="slides/slide54.xml"/><Relationship Id="rId65" Type="http://schemas.openxmlformats.org/officeDocument/2006/relationships/slide" Target="slides/slide59.xml"/><Relationship Id="rId73" Type="http://schemas.openxmlformats.org/officeDocument/2006/relationships/notesMaster" Target="notesMasters/notesMaster1.xml"/><Relationship Id="rId4" Type="http://schemas.openxmlformats.org/officeDocument/2006/relationships/slideMaster" Target="slideMasters/slideMaster4.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slide" Target="slides/slide29.xml"/><Relationship Id="rId43" Type="http://schemas.openxmlformats.org/officeDocument/2006/relationships/slide" Target="slides/slide37.xml"/><Relationship Id="rId48" Type="http://schemas.openxmlformats.org/officeDocument/2006/relationships/slide" Target="slides/slide42.xml"/><Relationship Id="rId56" Type="http://schemas.openxmlformats.org/officeDocument/2006/relationships/slide" Target="slides/slide50.xml"/><Relationship Id="rId64" Type="http://schemas.openxmlformats.org/officeDocument/2006/relationships/slide" Target="slides/slide58.xml"/><Relationship Id="rId69" Type="http://schemas.openxmlformats.org/officeDocument/2006/relationships/slide" Target="slides/slide63.xml"/><Relationship Id="rId77" Type="http://schemas.openxmlformats.org/officeDocument/2006/relationships/tableStyles" Target="tableStyles.xml"/><Relationship Id="rId8" Type="http://schemas.openxmlformats.org/officeDocument/2006/relationships/slide" Target="slides/slide2.xml"/><Relationship Id="rId51" Type="http://schemas.openxmlformats.org/officeDocument/2006/relationships/slide" Target="slides/slide45.xml"/><Relationship Id="rId72" Type="http://schemas.openxmlformats.org/officeDocument/2006/relationships/slide" Target="slides/slide66.xml"/><Relationship Id="rId3" Type="http://schemas.openxmlformats.org/officeDocument/2006/relationships/slideMaster" Target="slideMasters/slideMaster3.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slide" Target="slides/slide32.xml"/><Relationship Id="rId46" Type="http://schemas.openxmlformats.org/officeDocument/2006/relationships/slide" Target="slides/slide40.xml"/><Relationship Id="rId59" Type="http://schemas.openxmlformats.org/officeDocument/2006/relationships/slide" Target="slides/slide53.xml"/><Relationship Id="rId67" Type="http://schemas.openxmlformats.org/officeDocument/2006/relationships/slide" Target="slides/slide61.xml"/><Relationship Id="rId20" Type="http://schemas.openxmlformats.org/officeDocument/2006/relationships/slide" Target="slides/slide14.xml"/><Relationship Id="rId41" Type="http://schemas.openxmlformats.org/officeDocument/2006/relationships/slide" Target="slides/slide35.xml"/><Relationship Id="rId54" Type="http://schemas.openxmlformats.org/officeDocument/2006/relationships/slide" Target="slides/slide48.xml"/><Relationship Id="rId62" Type="http://schemas.openxmlformats.org/officeDocument/2006/relationships/slide" Target="slides/slide56.xml"/><Relationship Id="rId70" Type="http://schemas.openxmlformats.org/officeDocument/2006/relationships/slide" Target="slides/slide64.xml"/><Relationship Id="rId75"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Master" Target="slideMasters/slideMaster6.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21100D6-E31F-4FB2-AF59-DCF018DFB269}" type="doc">
      <dgm:prSet loTypeId="urn:microsoft.com/office/officeart/2005/8/layout/process1" loCatId="process" qsTypeId="urn:microsoft.com/office/officeart/2005/8/quickstyle/simple1" qsCatId="simple" csTypeId="urn:microsoft.com/office/officeart/2005/8/colors/accent1_2" csCatId="accent1" phldr="1"/>
      <dgm:spPr/>
    </dgm:pt>
    <dgm:pt modelId="{950CE45D-5338-48AD-BE9C-CF6D5B821A22}">
      <dgm:prSet phldrT="[Text]"/>
      <dgm:spPr/>
      <dgm:t>
        <a:bodyPr/>
        <a:lstStyle/>
        <a:p>
          <a:r>
            <a:rPr lang="en-GB" dirty="0" smtClean="0"/>
            <a:t>UK COURT / NATIONAL COURT OF A MS SAYS THEY DON’T UNDERSTAND A POINT OF EU LAW AND ASK COURT OF JUSTICE OF EU TO CLARIFY THE POINT</a:t>
          </a:r>
          <a:endParaRPr lang="en-GB" dirty="0"/>
        </a:p>
      </dgm:t>
    </dgm:pt>
    <dgm:pt modelId="{FAB82DD7-7D18-4C7A-B720-3CB4F5FA18B1}" type="parTrans" cxnId="{A844409E-300C-47FD-9242-3152FC90448A}">
      <dgm:prSet/>
      <dgm:spPr/>
      <dgm:t>
        <a:bodyPr/>
        <a:lstStyle/>
        <a:p>
          <a:endParaRPr lang="en-GB"/>
        </a:p>
      </dgm:t>
    </dgm:pt>
    <dgm:pt modelId="{3CFECD1F-F234-4724-A50E-9E8E2EB67968}" type="sibTrans" cxnId="{A844409E-300C-47FD-9242-3152FC90448A}">
      <dgm:prSet/>
      <dgm:spPr/>
      <dgm:t>
        <a:bodyPr/>
        <a:lstStyle/>
        <a:p>
          <a:endParaRPr lang="en-GB"/>
        </a:p>
      </dgm:t>
    </dgm:pt>
    <dgm:pt modelId="{B98B13F3-C10C-424F-B2CA-E77ADDDDEDBE}">
      <dgm:prSet phldrT="[Text]"/>
      <dgm:spPr/>
      <dgm:t>
        <a:bodyPr/>
        <a:lstStyle/>
        <a:p>
          <a:r>
            <a:rPr lang="en-GB" dirty="0" smtClean="0"/>
            <a:t>COURT OF JUSTICE OF THE EU EXPLAINS/INTERPRETS/CLARIFIES THE POINT/S</a:t>
          </a:r>
          <a:endParaRPr lang="en-GB" dirty="0"/>
        </a:p>
      </dgm:t>
    </dgm:pt>
    <dgm:pt modelId="{57E37540-83C4-4231-9C2D-9FE6063232A8}" type="parTrans" cxnId="{99E03CEA-1462-4737-B53F-A9D3918EF651}">
      <dgm:prSet/>
      <dgm:spPr/>
      <dgm:t>
        <a:bodyPr/>
        <a:lstStyle/>
        <a:p>
          <a:endParaRPr lang="en-GB"/>
        </a:p>
      </dgm:t>
    </dgm:pt>
    <dgm:pt modelId="{B1D35C47-E27D-4647-9ECC-18A026BB5311}" type="sibTrans" cxnId="{99E03CEA-1462-4737-B53F-A9D3918EF651}">
      <dgm:prSet/>
      <dgm:spPr/>
      <dgm:t>
        <a:bodyPr/>
        <a:lstStyle/>
        <a:p>
          <a:endParaRPr lang="en-GB"/>
        </a:p>
      </dgm:t>
    </dgm:pt>
    <dgm:pt modelId="{668455F5-766B-49AD-B9B4-EFD45A9E2CC7}">
      <dgm:prSet phldrT="[Text]"/>
      <dgm:spPr/>
      <dgm:t>
        <a:bodyPr/>
        <a:lstStyle/>
        <a:p>
          <a:r>
            <a:rPr lang="en-GB" dirty="0" smtClean="0"/>
            <a:t>THE ANSWER IS SENT BACK TO THE NATIONAL COURT WHO MAKE THE FINAL DECISION</a:t>
          </a:r>
          <a:endParaRPr lang="en-GB" dirty="0"/>
        </a:p>
      </dgm:t>
    </dgm:pt>
    <dgm:pt modelId="{565B8AC7-CC12-4196-B7EC-737178DBDF87}" type="parTrans" cxnId="{50571EC0-6FAC-4CBC-BDE3-C7CBDDAD9AF6}">
      <dgm:prSet/>
      <dgm:spPr/>
      <dgm:t>
        <a:bodyPr/>
        <a:lstStyle/>
        <a:p>
          <a:endParaRPr lang="en-GB"/>
        </a:p>
      </dgm:t>
    </dgm:pt>
    <dgm:pt modelId="{E5066B83-8DD7-49F5-91D4-8790799C0573}" type="sibTrans" cxnId="{50571EC0-6FAC-4CBC-BDE3-C7CBDDAD9AF6}">
      <dgm:prSet/>
      <dgm:spPr/>
      <dgm:t>
        <a:bodyPr/>
        <a:lstStyle/>
        <a:p>
          <a:endParaRPr lang="en-GB"/>
        </a:p>
      </dgm:t>
    </dgm:pt>
    <dgm:pt modelId="{5C54B2C0-AAEA-4057-9799-DDC88A7C481B}" type="pres">
      <dgm:prSet presAssocID="{021100D6-E31F-4FB2-AF59-DCF018DFB269}" presName="Name0" presStyleCnt="0">
        <dgm:presLayoutVars>
          <dgm:dir/>
          <dgm:resizeHandles val="exact"/>
        </dgm:presLayoutVars>
      </dgm:prSet>
      <dgm:spPr/>
    </dgm:pt>
    <dgm:pt modelId="{CCD35ED5-3058-4363-A141-3FF9E2A37C68}" type="pres">
      <dgm:prSet presAssocID="{950CE45D-5338-48AD-BE9C-CF6D5B821A22}" presName="node" presStyleLbl="node1" presStyleIdx="0" presStyleCnt="3">
        <dgm:presLayoutVars>
          <dgm:bulletEnabled val="1"/>
        </dgm:presLayoutVars>
      </dgm:prSet>
      <dgm:spPr/>
      <dgm:t>
        <a:bodyPr/>
        <a:lstStyle/>
        <a:p>
          <a:endParaRPr lang="en-GB"/>
        </a:p>
      </dgm:t>
    </dgm:pt>
    <dgm:pt modelId="{1DFA62C4-0166-4A88-86C8-D4274860C4B1}" type="pres">
      <dgm:prSet presAssocID="{3CFECD1F-F234-4724-A50E-9E8E2EB67968}" presName="sibTrans" presStyleLbl="sibTrans2D1" presStyleIdx="0" presStyleCnt="2"/>
      <dgm:spPr/>
      <dgm:t>
        <a:bodyPr/>
        <a:lstStyle/>
        <a:p>
          <a:endParaRPr lang="en-GB"/>
        </a:p>
      </dgm:t>
    </dgm:pt>
    <dgm:pt modelId="{ACD4B4E3-A642-4685-A2C3-D3A511B43708}" type="pres">
      <dgm:prSet presAssocID="{3CFECD1F-F234-4724-A50E-9E8E2EB67968}" presName="connectorText" presStyleLbl="sibTrans2D1" presStyleIdx="0" presStyleCnt="2"/>
      <dgm:spPr/>
      <dgm:t>
        <a:bodyPr/>
        <a:lstStyle/>
        <a:p>
          <a:endParaRPr lang="en-GB"/>
        </a:p>
      </dgm:t>
    </dgm:pt>
    <dgm:pt modelId="{BB76EDD6-B983-4CC1-811D-941F74ED0E3B}" type="pres">
      <dgm:prSet presAssocID="{B98B13F3-C10C-424F-B2CA-E77ADDDDEDBE}" presName="node" presStyleLbl="node1" presStyleIdx="1" presStyleCnt="3">
        <dgm:presLayoutVars>
          <dgm:bulletEnabled val="1"/>
        </dgm:presLayoutVars>
      </dgm:prSet>
      <dgm:spPr/>
      <dgm:t>
        <a:bodyPr/>
        <a:lstStyle/>
        <a:p>
          <a:endParaRPr lang="en-GB"/>
        </a:p>
      </dgm:t>
    </dgm:pt>
    <dgm:pt modelId="{185ED0DA-6F5F-453C-BBEC-92055769F9B9}" type="pres">
      <dgm:prSet presAssocID="{B1D35C47-E27D-4647-9ECC-18A026BB5311}" presName="sibTrans" presStyleLbl="sibTrans2D1" presStyleIdx="1" presStyleCnt="2"/>
      <dgm:spPr/>
      <dgm:t>
        <a:bodyPr/>
        <a:lstStyle/>
        <a:p>
          <a:endParaRPr lang="en-GB"/>
        </a:p>
      </dgm:t>
    </dgm:pt>
    <dgm:pt modelId="{224B66DA-786C-4363-8536-D26692779416}" type="pres">
      <dgm:prSet presAssocID="{B1D35C47-E27D-4647-9ECC-18A026BB5311}" presName="connectorText" presStyleLbl="sibTrans2D1" presStyleIdx="1" presStyleCnt="2"/>
      <dgm:spPr/>
      <dgm:t>
        <a:bodyPr/>
        <a:lstStyle/>
        <a:p>
          <a:endParaRPr lang="en-GB"/>
        </a:p>
      </dgm:t>
    </dgm:pt>
    <dgm:pt modelId="{17F485BE-41C5-4EB4-B6FF-4ABABFA6DDF6}" type="pres">
      <dgm:prSet presAssocID="{668455F5-766B-49AD-B9B4-EFD45A9E2CC7}" presName="node" presStyleLbl="node1" presStyleIdx="2" presStyleCnt="3">
        <dgm:presLayoutVars>
          <dgm:bulletEnabled val="1"/>
        </dgm:presLayoutVars>
      </dgm:prSet>
      <dgm:spPr/>
      <dgm:t>
        <a:bodyPr/>
        <a:lstStyle/>
        <a:p>
          <a:endParaRPr lang="en-GB"/>
        </a:p>
      </dgm:t>
    </dgm:pt>
  </dgm:ptLst>
  <dgm:cxnLst>
    <dgm:cxn modelId="{99E03CEA-1462-4737-B53F-A9D3918EF651}" srcId="{021100D6-E31F-4FB2-AF59-DCF018DFB269}" destId="{B98B13F3-C10C-424F-B2CA-E77ADDDDEDBE}" srcOrd="1" destOrd="0" parTransId="{57E37540-83C4-4231-9C2D-9FE6063232A8}" sibTransId="{B1D35C47-E27D-4647-9ECC-18A026BB5311}"/>
    <dgm:cxn modelId="{78D8B8D0-9906-4CB8-BF57-46207B6C6793}" type="presOf" srcId="{3CFECD1F-F234-4724-A50E-9E8E2EB67968}" destId="{ACD4B4E3-A642-4685-A2C3-D3A511B43708}" srcOrd="1" destOrd="0" presId="urn:microsoft.com/office/officeart/2005/8/layout/process1"/>
    <dgm:cxn modelId="{316D985E-45D7-4660-8C5E-B6137E54A3AC}" type="presOf" srcId="{950CE45D-5338-48AD-BE9C-CF6D5B821A22}" destId="{CCD35ED5-3058-4363-A141-3FF9E2A37C68}" srcOrd="0" destOrd="0" presId="urn:microsoft.com/office/officeart/2005/8/layout/process1"/>
    <dgm:cxn modelId="{50571EC0-6FAC-4CBC-BDE3-C7CBDDAD9AF6}" srcId="{021100D6-E31F-4FB2-AF59-DCF018DFB269}" destId="{668455F5-766B-49AD-B9B4-EFD45A9E2CC7}" srcOrd="2" destOrd="0" parTransId="{565B8AC7-CC12-4196-B7EC-737178DBDF87}" sibTransId="{E5066B83-8DD7-49F5-91D4-8790799C0573}"/>
    <dgm:cxn modelId="{4F15A142-925C-4B57-A1FF-CD7B5C9F156E}" type="presOf" srcId="{3CFECD1F-F234-4724-A50E-9E8E2EB67968}" destId="{1DFA62C4-0166-4A88-86C8-D4274860C4B1}" srcOrd="0" destOrd="0" presId="urn:microsoft.com/office/officeart/2005/8/layout/process1"/>
    <dgm:cxn modelId="{D07CD7C3-6577-449B-BEF6-0A5733654A61}" type="presOf" srcId="{668455F5-766B-49AD-B9B4-EFD45A9E2CC7}" destId="{17F485BE-41C5-4EB4-B6FF-4ABABFA6DDF6}" srcOrd="0" destOrd="0" presId="urn:microsoft.com/office/officeart/2005/8/layout/process1"/>
    <dgm:cxn modelId="{F5D38DD3-46A4-4A00-8F21-DE8536A3BE62}" type="presOf" srcId="{B1D35C47-E27D-4647-9ECC-18A026BB5311}" destId="{224B66DA-786C-4363-8536-D26692779416}" srcOrd="1" destOrd="0" presId="urn:microsoft.com/office/officeart/2005/8/layout/process1"/>
    <dgm:cxn modelId="{BA7204F9-B4A5-4896-B5C4-2B3130A5D1D1}" type="presOf" srcId="{B1D35C47-E27D-4647-9ECC-18A026BB5311}" destId="{185ED0DA-6F5F-453C-BBEC-92055769F9B9}" srcOrd="0" destOrd="0" presId="urn:microsoft.com/office/officeart/2005/8/layout/process1"/>
    <dgm:cxn modelId="{A844409E-300C-47FD-9242-3152FC90448A}" srcId="{021100D6-E31F-4FB2-AF59-DCF018DFB269}" destId="{950CE45D-5338-48AD-BE9C-CF6D5B821A22}" srcOrd="0" destOrd="0" parTransId="{FAB82DD7-7D18-4C7A-B720-3CB4F5FA18B1}" sibTransId="{3CFECD1F-F234-4724-A50E-9E8E2EB67968}"/>
    <dgm:cxn modelId="{AFE15DA6-562C-43C5-80F4-B25944B57D27}" type="presOf" srcId="{021100D6-E31F-4FB2-AF59-DCF018DFB269}" destId="{5C54B2C0-AAEA-4057-9799-DDC88A7C481B}" srcOrd="0" destOrd="0" presId="urn:microsoft.com/office/officeart/2005/8/layout/process1"/>
    <dgm:cxn modelId="{71004E9B-6DF5-4FB3-B3C8-A188D94F7F94}" type="presOf" srcId="{B98B13F3-C10C-424F-B2CA-E77ADDDDEDBE}" destId="{BB76EDD6-B983-4CC1-811D-941F74ED0E3B}" srcOrd="0" destOrd="0" presId="urn:microsoft.com/office/officeart/2005/8/layout/process1"/>
    <dgm:cxn modelId="{A31D0B2D-9626-489E-B796-452628EFDC0F}" type="presParOf" srcId="{5C54B2C0-AAEA-4057-9799-DDC88A7C481B}" destId="{CCD35ED5-3058-4363-A141-3FF9E2A37C68}" srcOrd="0" destOrd="0" presId="urn:microsoft.com/office/officeart/2005/8/layout/process1"/>
    <dgm:cxn modelId="{70DD6360-C165-4420-ACEA-9C170A0C67A0}" type="presParOf" srcId="{5C54B2C0-AAEA-4057-9799-DDC88A7C481B}" destId="{1DFA62C4-0166-4A88-86C8-D4274860C4B1}" srcOrd="1" destOrd="0" presId="urn:microsoft.com/office/officeart/2005/8/layout/process1"/>
    <dgm:cxn modelId="{C6DD709C-0FAE-4D67-85DD-137A9A827E5B}" type="presParOf" srcId="{1DFA62C4-0166-4A88-86C8-D4274860C4B1}" destId="{ACD4B4E3-A642-4685-A2C3-D3A511B43708}" srcOrd="0" destOrd="0" presId="urn:microsoft.com/office/officeart/2005/8/layout/process1"/>
    <dgm:cxn modelId="{38B120BE-0566-4AD5-863F-BB1BFF4E8FE5}" type="presParOf" srcId="{5C54B2C0-AAEA-4057-9799-DDC88A7C481B}" destId="{BB76EDD6-B983-4CC1-811D-941F74ED0E3B}" srcOrd="2" destOrd="0" presId="urn:microsoft.com/office/officeart/2005/8/layout/process1"/>
    <dgm:cxn modelId="{C303E48D-DF93-4542-8099-CED697AC28C2}" type="presParOf" srcId="{5C54B2C0-AAEA-4057-9799-DDC88A7C481B}" destId="{185ED0DA-6F5F-453C-BBEC-92055769F9B9}" srcOrd="3" destOrd="0" presId="urn:microsoft.com/office/officeart/2005/8/layout/process1"/>
    <dgm:cxn modelId="{3B8744BA-F97B-491E-B7F5-9967A4856EA4}" type="presParOf" srcId="{185ED0DA-6F5F-453C-BBEC-92055769F9B9}" destId="{224B66DA-786C-4363-8536-D26692779416}" srcOrd="0" destOrd="0" presId="urn:microsoft.com/office/officeart/2005/8/layout/process1"/>
    <dgm:cxn modelId="{142F7B11-52DE-4EAA-9BB6-D335067A3D3D}" type="presParOf" srcId="{5C54B2C0-AAEA-4057-9799-DDC88A7C481B}" destId="{17F485BE-41C5-4EB4-B6FF-4ABABFA6DDF6}" srcOrd="4"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CD35ED5-3058-4363-A141-3FF9E2A37C68}">
      <dsp:nvSpPr>
        <dsp:cNvPr id="0" name=""/>
        <dsp:cNvSpPr/>
      </dsp:nvSpPr>
      <dsp:spPr>
        <a:xfrm>
          <a:off x="10351" y="1634974"/>
          <a:ext cx="3094030" cy="1856418"/>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lvl="0" algn="ctr" defTabSz="666750">
            <a:lnSpc>
              <a:spcPct val="90000"/>
            </a:lnSpc>
            <a:spcBef>
              <a:spcPct val="0"/>
            </a:spcBef>
            <a:spcAft>
              <a:spcPct val="35000"/>
            </a:spcAft>
          </a:pPr>
          <a:r>
            <a:rPr lang="en-GB" sz="1500" kern="1200" dirty="0" smtClean="0"/>
            <a:t>UK COURT / NATIONAL COURT OF A MS SAYS THEY DON’T UNDERSTAND A POINT OF EU LAW AND ASK COURT OF JUSTICE OF EU TO CLARIFY THE POINT</a:t>
          </a:r>
          <a:endParaRPr lang="en-GB" sz="1500" kern="1200" dirty="0"/>
        </a:p>
      </dsp:txBody>
      <dsp:txXfrm>
        <a:off x="64724" y="1689347"/>
        <a:ext cx="2985284" cy="1747672"/>
      </dsp:txXfrm>
    </dsp:sp>
    <dsp:sp modelId="{1DFA62C4-0166-4A88-86C8-D4274860C4B1}">
      <dsp:nvSpPr>
        <dsp:cNvPr id="0" name=""/>
        <dsp:cNvSpPr/>
      </dsp:nvSpPr>
      <dsp:spPr>
        <a:xfrm>
          <a:off x="3413784" y="2179524"/>
          <a:ext cx="655934" cy="767319"/>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533400">
            <a:lnSpc>
              <a:spcPct val="90000"/>
            </a:lnSpc>
            <a:spcBef>
              <a:spcPct val="0"/>
            </a:spcBef>
            <a:spcAft>
              <a:spcPct val="35000"/>
            </a:spcAft>
          </a:pPr>
          <a:endParaRPr lang="en-GB" sz="1200" kern="1200"/>
        </a:p>
      </dsp:txBody>
      <dsp:txXfrm>
        <a:off x="3413784" y="2332988"/>
        <a:ext cx="459154" cy="460391"/>
      </dsp:txXfrm>
    </dsp:sp>
    <dsp:sp modelId="{BB76EDD6-B983-4CC1-811D-941F74ED0E3B}">
      <dsp:nvSpPr>
        <dsp:cNvPr id="0" name=""/>
        <dsp:cNvSpPr/>
      </dsp:nvSpPr>
      <dsp:spPr>
        <a:xfrm>
          <a:off x="4341993" y="1634974"/>
          <a:ext cx="3094030" cy="1856418"/>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lvl="0" algn="ctr" defTabSz="666750">
            <a:lnSpc>
              <a:spcPct val="90000"/>
            </a:lnSpc>
            <a:spcBef>
              <a:spcPct val="0"/>
            </a:spcBef>
            <a:spcAft>
              <a:spcPct val="35000"/>
            </a:spcAft>
          </a:pPr>
          <a:r>
            <a:rPr lang="en-GB" sz="1500" kern="1200" dirty="0" smtClean="0"/>
            <a:t>COURT OF JUSTICE OF THE EU EXPLAINS/INTERPRETS/CLARIFIES THE POINT/S</a:t>
          </a:r>
          <a:endParaRPr lang="en-GB" sz="1500" kern="1200" dirty="0"/>
        </a:p>
      </dsp:txBody>
      <dsp:txXfrm>
        <a:off x="4396366" y="1689347"/>
        <a:ext cx="2985284" cy="1747672"/>
      </dsp:txXfrm>
    </dsp:sp>
    <dsp:sp modelId="{185ED0DA-6F5F-453C-BBEC-92055769F9B9}">
      <dsp:nvSpPr>
        <dsp:cNvPr id="0" name=""/>
        <dsp:cNvSpPr/>
      </dsp:nvSpPr>
      <dsp:spPr>
        <a:xfrm>
          <a:off x="7745427" y="2179524"/>
          <a:ext cx="655934" cy="767319"/>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533400">
            <a:lnSpc>
              <a:spcPct val="90000"/>
            </a:lnSpc>
            <a:spcBef>
              <a:spcPct val="0"/>
            </a:spcBef>
            <a:spcAft>
              <a:spcPct val="35000"/>
            </a:spcAft>
          </a:pPr>
          <a:endParaRPr lang="en-GB" sz="1200" kern="1200"/>
        </a:p>
      </dsp:txBody>
      <dsp:txXfrm>
        <a:off x="7745427" y="2332988"/>
        <a:ext cx="459154" cy="460391"/>
      </dsp:txXfrm>
    </dsp:sp>
    <dsp:sp modelId="{17F485BE-41C5-4EB4-B6FF-4ABABFA6DDF6}">
      <dsp:nvSpPr>
        <dsp:cNvPr id="0" name=""/>
        <dsp:cNvSpPr/>
      </dsp:nvSpPr>
      <dsp:spPr>
        <a:xfrm>
          <a:off x="8673636" y="1634974"/>
          <a:ext cx="3094030" cy="1856418"/>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lvl="0" algn="ctr" defTabSz="666750">
            <a:lnSpc>
              <a:spcPct val="90000"/>
            </a:lnSpc>
            <a:spcBef>
              <a:spcPct val="0"/>
            </a:spcBef>
            <a:spcAft>
              <a:spcPct val="35000"/>
            </a:spcAft>
          </a:pPr>
          <a:r>
            <a:rPr lang="en-GB" sz="1500" kern="1200" dirty="0" smtClean="0"/>
            <a:t>THE ANSWER IS SENT BACK TO THE NATIONAL COURT WHO MAKE THE FINAL DECISION</a:t>
          </a:r>
          <a:endParaRPr lang="en-GB" sz="1500" kern="1200" dirty="0"/>
        </a:p>
      </dsp:txBody>
      <dsp:txXfrm>
        <a:off x="8728009" y="1689347"/>
        <a:ext cx="2985284" cy="1747672"/>
      </dsp:txXfrm>
    </dsp:sp>
  </dsp:spTree>
</dsp:drawing>
</file>

<file path=ppt/diagrams/layout1.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64C04A2-385A-44FA-A743-9DAA25315205}" type="datetimeFigureOut">
              <a:rPr lang="en-GB" smtClean="0"/>
              <a:t>23/11/2017</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9251160-DA22-43C4-9627-4F6AA536D962}" type="slidenum">
              <a:rPr lang="en-GB" smtClean="0"/>
              <a:t>‹#›</a:t>
            </a:fld>
            <a:endParaRPr lang="en-GB"/>
          </a:p>
        </p:txBody>
      </p:sp>
    </p:spTree>
    <p:extLst>
      <p:ext uri="{BB962C8B-B14F-4D97-AF65-F5344CB8AC3E}">
        <p14:creationId xmlns:p14="http://schemas.microsoft.com/office/powerpoint/2010/main" val="27481021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 Single European Act (SEA) was the first major attempt made by member states to amend the arrangements made in the Treaty of Rome (1957). Although the European Community had been in operation for nearly thirty years, it had not achieved its aim of establishing a genuine common market. The SEA’s main purpose was to set a deadline for the creation of a full single market by 1992. It also created deeper integration by making it easier to pass laws, strengthening the EU Parliament and laying the basis for a European foreign policy. In these ways it took the process of European integration to a new level, laying the groundwork for the rapid changes of the 1990s and 2000s. </a:t>
            </a:r>
          </a:p>
          <a:p>
            <a:endParaRPr lang="en-GB" dirty="0" smtClean="0"/>
          </a:p>
          <a:p>
            <a:r>
              <a:rPr lang="en-GB" dirty="0" smtClean="0"/>
              <a:t>What did the Single European Act do? The SEA swept away restrictive practices in a range of areas of private enterprise and the public sector, in order to reach the target of a full single market by 1992. It sought to improve democracy by strengthening the power of the Parliament to discuss new laws, and it gave the Parliament the power to veto the admission of new member states. The SEA made it easier for laws to be passed by the Council of Ministers by increasing the number of areas covered by Qualified Majority Voting (QMV). The Treaty also officially included the comitology procedure. Finally, it laid the tentative groundwork for the creation of common European Foreign, Justice and Home Affairs policies, which would emerge in the Maastricht Treaty (1992). Opinion has been divided on the SEA’s impact on the direction of the European project. The SEA embodied a vision of a European Community where integration was real and covered a large number of areas. It also made it easier to pass EU legislation by loosening the voting rules in the Council of Ministers, which suggests a vision of ever deeper union. However, it also emphasised the role of the European Parliament, and represented a push for deregulation, led by British Prime Minister Margaret Thatcher and Commissioner Arthur Cockfield. This latter emphasis suggested the EU might have shifted focus to creating a freer, more open market. </a:t>
            </a:r>
          </a:p>
          <a:p>
            <a:endParaRPr lang="en-GB" dirty="0"/>
          </a:p>
        </p:txBody>
      </p:sp>
      <p:sp>
        <p:nvSpPr>
          <p:cNvPr id="4" name="Slide Number Placeholder 3"/>
          <p:cNvSpPr>
            <a:spLocks noGrp="1"/>
          </p:cNvSpPr>
          <p:nvPr>
            <p:ph type="sldNum" sz="quarter" idx="10"/>
          </p:nvPr>
        </p:nvSpPr>
        <p:spPr/>
        <p:txBody>
          <a:bodyPr/>
          <a:lstStyle/>
          <a:p>
            <a:fld id="{7D47B954-97C9-40E0-9940-4B9B6955FC25}" type="slidenum">
              <a:rPr lang="en-GB" smtClean="0"/>
              <a:t>4</a:t>
            </a:fld>
            <a:endParaRPr lang="en-GB"/>
          </a:p>
        </p:txBody>
      </p:sp>
    </p:spTree>
    <p:extLst>
      <p:ext uri="{BB962C8B-B14F-4D97-AF65-F5344CB8AC3E}">
        <p14:creationId xmlns:p14="http://schemas.microsoft.com/office/powerpoint/2010/main" val="419898470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smtClean="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smtClean="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smtClean="0"/>
          </a:p>
          <a:p>
            <a:r>
              <a:rPr lang="en-GB" dirty="0" smtClean="0"/>
              <a:t>The next big Treaty change was the </a:t>
            </a:r>
            <a:r>
              <a:rPr lang="en-GB" b="1" dirty="0" smtClean="0"/>
              <a:t>Treaty on European Union (TEU)</a:t>
            </a:r>
            <a:r>
              <a:rPr lang="en-GB" dirty="0" smtClean="0"/>
              <a:t> commonly known as the </a:t>
            </a:r>
            <a:r>
              <a:rPr lang="en-GB" b="1" dirty="0" smtClean="0"/>
              <a:t>Maastricht Treaty</a:t>
            </a:r>
            <a:r>
              <a:rPr lang="en-GB" dirty="0" smtClean="0"/>
              <a:t>. This was signed in February 1992, and came into force on the 1st November 1993. It was this Treaty that marked the changeover from the European Economic Community (EEC) to the European Union. It introduced a number of significant changes including:</a:t>
            </a:r>
          </a:p>
          <a:p>
            <a:pPr marL="0" indent="0">
              <a:buNone/>
            </a:pPr>
            <a:r>
              <a:rPr lang="en-GB" dirty="0" smtClean="0"/>
              <a:t>a) it established economic and monetary union</a:t>
            </a:r>
            <a:br>
              <a:rPr lang="en-GB" dirty="0" smtClean="0"/>
            </a:br>
            <a:r>
              <a:rPr lang="en-GB" dirty="0" smtClean="0"/>
              <a:t>b) it established the implementation of a common foreign and security policy</a:t>
            </a:r>
            <a:br>
              <a:rPr lang="en-GB" dirty="0" smtClean="0"/>
            </a:br>
            <a:r>
              <a:rPr lang="en-GB" dirty="0" smtClean="0"/>
              <a:t>c) it started to give the European Parliament teeth, by introducing the co decision procedure</a:t>
            </a:r>
            <a:br>
              <a:rPr lang="en-GB" dirty="0" smtClean="0"/>
            </a:br>
            <a:r>
              <a:rPr lang="en-GB" dirty="0" smtClean="0"/>
              <a:t>d) it enshrined the principle of proportionality and subsidiarity.</a:t>
            </a:r>
            <a:br>
              <a:rPr lang="en-GB" dirty="0" smtClean="0"/>
            </a:br>
            <a:r>
              <a:rPr lang="en-GB" dirty="0" smtClean="0"/>
              <a:t>e) It provided a mechanism for developing cooperation between Member States on justice and home affairs issues.</a:t>
            </a:r>
            <a:br>
              <a:rPr lang="en-GB" dirty="0" smtClean="0"/>
            </a:br>
            <a:r>
              <a:rPr lang="en-GB" dirty="0" smtClean="0"/>
              <a:t>f) It introduced the concept of being a "citizen of the Union"</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smtClean="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smtClean="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t>The Maastricht Treaty was only ever intended to be a stop-gap Treaty, as it was clear that a number of changes were likely to occur in the very near future. One fundamental change that had to be planned for was the potential accession to the EU of up to 12 countries, and the </a:t>
            </a:r>
            <a:r>
              <a:rPr lang="en-GB" b="1" dirty="0" smtClean="0"/>
              <a:t>Amsterdam Treaty</a:t>
            </a:r>
            <a:r>
              <a:rPr lang="en-GB" dirty="0" smtClean="0"/>
              <a:t>, which was signed in 1997, started the reform process which was needed to take account of the changes that enlargement would bring.</a:t>
            </a:r>
          </a:p>
          <a:p>
            <a:endParaRPr lang="en-GB" dirty="0"/>
          </a:p>
        </p:txBody>
      </p:sp>
      <p:sp>
        <p:nvSpPr>
          <p:cNvPr id="4" name="Slide Number Placeholder 3"/>
          <p:cNvSpPr>
            <a:spLocks noGrp="1"/>
          </p:cNvSpPr>
          <p:nvPr>
            <p:ph type="sldNum" sz="quarter" idx="10"/>
          </p:nvPr>
        </p:nvSpPr>
        <p:spPr/>
        <p:txBody>
          <a:bodyPr/>
          <a:lstStyle/>
          <a:p>
            <a:fld id="{7D47B954-97C9-40E0-9940-4B9B6955FC25}" type="slidenum">
              <a:rPr lang="en-GB" smtClean="0"/>
              <a:t>5</a:t>
            </a:fld>
            <a:endParaRPr lang="en-GB"/>
          </a:p>
        </p:txBody>
      </p:sp>
    </p:spTree>
    <p:extLst>
      <p:ext uri="{BB962C8B-B14F-4D97-AF65-F5344CB8AC3E}">
        <p14:creationId xmlns:p14="http://schemas.microsoft.com/office/powerpoint/2010/main" val="298250669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TERMINOLOGY ALERT</a:t>
            </a:r>
          </a:p>
          <a:p>
            <a:r>
              <a:rPr lang="en-GB" dirty="0" smtClean="0"/>
              <a:t>A number of Member States are monarchies, with a HEAD OF STATE who is their Queen or King, or have a President who has only a ceremonial role.</a:t>
            </a:r>
          </a:p>
          <a:p>
            <a:r>
              <a:rPr lang="en-GB" dirty="0" smtClean="0"/>
              <a:t>These states will send the HEAD OF GOVERNMENT (The Prime minister in the case of the UK, or the Chancellor, in the case of Germany) to the European Council.</a:t>
            </a:r>
          </a:p>
          <a:p>
            <a:r>
              <a:rPr lang="en-GB" dirty="0" smtClean="0"/>
              <a:t>Member States which have an elected President with full powers, such as France, will send the President, as head of state, to the European Council</a:t>
            </a:r>
          </a:p>
          <a:p>
            <a:endParaRPr lang="en-GB" dirty="0" smtClean="0"/>
          </a:p>
          <a:p>
            <a:endParaRPr lang="en-GB" dirty="0"/>
          </a:p>
        </p:txBody>
      </p:sp>
      <p:sp>
        <p:nvSpPr>
          <p:cNvPr id="4" name="Slide Number Placeholder 3"/>
          <p:cNvSpPr>
            <a:spLocks noGrp="1"/>
          </p:cNvSpPr>
          <p:nvPr>
            <p:ph type="sldNum" sz="quarter" idx="10"/>
          </p:nvPr>
        </p:nvSpPr>
        <p:spPr/>
        <p:txBody>
          <a:bodyPr/>
          <a:lstStyle/>
          <a:p>
            <a:fld id="{7D47B954-97C9-40E0-9940-4B9B6955FC25}" type="slidenum">
              <a:rPr lang="en-GB" smtClean="0"/>
              <a:t>7</a:t>
            </a:fld>
            <a:endParaRPr lang="en-GB"/>
          </a:p>
        </p:txBody>
      </p:sp>
    </p:spTree>
    <p:extLst>
      <p:ext uri="{BB962C8B-B14F-4D97-AF65-F5344CB8AC3E}">
        <p14:creationId xmlns:p14="http://schemas.microsoft.com/office/powerpoint/2010/main" val="150475658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JONATHAN</a:t>
            </a:r>
            <a:r>
              <a:rPr lang="en-GB" baseline="0" dirty="0" smtClean="0"/>
              <a:t> HILL</a:t>
            </a:r>
            <a:endParaRPr lang="en-GB" dirty="0"/>
          </a:p>
        </p:txBody>
      </p:sp>
      <p:sp>
        <p:nvSpPr>
          <p:cNvPr id="4" name="Slide Number Placeholder 3"/>
          <p:cNvSpPr>
            <a:spLocks noGrp="1"/>
          </p:cNvSpPr>
          <p:nvPr>
            <p:ph type="sldNum" sz="quarter" idx="10"/>
          </p:nvPr>
        </p:nvSpPr>
        <p:spPr/>
        <p:txBody>
          <a:bodyPr/>
          <a:lstStyle/>
          <a:p>
            <a:fld id="{7D47B954-97C9-40E0-9940-4B9B6955FC25}" type="slidenum">
              <a:rPr lang="en-GB" smtClean="0"/>
              <a:t>8</a:t>
            </a:fld>
            <a:endParaRPr lang="en-GB"/>
          </a:p>
        </p:txBody>
      </p:sp>
    </p:spTree>
    <p:extLst>
      <p:ext uri="{BB962C8B-B14F-4D97-AF65-F5344CB8AC3E}">
        <p14:creationId xmlns:p14="http://schemas.microsoft.com/office/powerpoint/2010/main" val="366094034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a:t>
            </a:r>
            <a:r>
              <a:rPr lang="en-GB" baseline="0" dirty="0" smtClean="0"/>
              <a:t> Vice-presidents, together with the President of the European Commission and the High representative for Foreign Affairs and Security lead project teams of Commissioners covering priority areas including “Energy union with a forward-looking climate change policy”</a:t>
            </a:r>
          </a:p>
          <a:p>
            <a:endParaRPr lang="en-GB" baseline="0" dirty="0" smtClean="0"/>
          </a:p>
          <a:p>
            <a:r>
              <a:rPr lang="en-GB" baseline="0" dirty="0" smtClean="0"/>
              <a:t>Each of the other 20 Commissioners has a “portfolio” (area of responsibility). One or more departments of the European Commission, known as DIRECTORATES GENERAL may be allocated to each portfolio, together with other responsibilities.</a:t>
            </a:r>
          </a:p>
          <a:p>
            <a:endParaRPr lang="en-GB" baseline="0" dirty="0" smtClean="0"/>
          </a:p>
          <a:p>
            <a:r>
              <a:rPr lang="en-GB" baseline="0" dirty="0" smtClean="0"/>
              <a:t>The Commission works under the PRINCIPLE OF COLLECTIVE RESPONSIBILITY which means that each Commissioner has an equal say in decisions, as well as sharing responsibility for them.</a:t>
            </a:r>
          </a:p>
          <a:p>
            <a:endParaRPr lang="en-GB" baseline="0" dirty="0" smtClean="0"/>
          </a:p>
          <a:p>
            <a:r>
              <a:rPr lang="en-GB" dirty="0" smtClean="0"/>
              <a:t>JONATHAN</a:t>
            </a:r>
            <a:r>
              <a:rPr lang="en-GB" baseline="0" dirty="0" smtClean="0"/>
              <a:t> HILLS PORTFOLIO</a:t>
            </a:r>
          </a:p>
          <a:p>
            <a:r>
              <a:rPr lang="en-GB" baseline="0" dirty="0" smtClean="0"/>
              <a:t>His portfolio is Financial Stability, Financial Services and Capital Markets Union to which is allocated the Directorate-General Financial Stability, Financial Services and Capital Markets Union. </a:t>
            </a:r>
            <a:endParaRPr lang="en-GB" dirty="0"/>
          </a:p>
        </p:txBody>
      </p:sp>
      <p:sp>
        <p:nvSpPr>
          <p:cNvPr id="4" name="Slide Number Placeholder 3"/>
          <p:cNvSpPr>
            <a:spLocks noGrp="1"/>
          </p:cNvSpPr>
          <p:nvPr>
            <p:ph type="sldNum" sz="quarter" idx="10"/>
          </p:nvPr>
        </p:nvSpPr>
        <p:spPr/>
        <p:txBody>
          <a:bodyPr/>
          <a:lstStyle/>
          <a:p>
            <a:fld id="{9AD50285-0962-42EC-8767-F29748015557}" type="slidenum">
              <a:rPr lang="en-GB" smtClean="0"/>
              <a:t>9</a:t>
            </a:fld>
            <a:endParaRPr lang="en-GB"/>
          </a:p>
        </p:txBody>
      </p:sp>
    </p:spTree>
    <p:extLst>
      <p:ext uri="{BB962C8B-B14F-4D97-AF65-F5344CB8AC3E}">
        <p14:creationId xmlns:p14="http://schemas.microsoft.com/office/powerpoint/2010/main" val="254043646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u="sng" dirty="0" smtClean="0"/>
              <a:t>LEGISLATIVE FUNCTION</a:t>
            </a:r>
            <a:r>
              <a:rPr lang="en-GB" dirty="0" smtClean="0"/>
              <a:t>: The Council of the EU has a LEGISLATIVE function as it is responsible, together with the European Parliament, for passing the laws of the EU proposed by the European Commission. It also passes secondary legislation in the form of Directives and Regulations</a:t>
            </a:r>
          </a:p>
          <a:p>
            <a:endParaRPr lang="en-GB" dirty="0" smtClean="0"/>
          </a:p>
          <a:p>
            <a:r>
              <a:rPr lang="en-GB" b="1" u="sng" dirty="0" smtClean="0"/>
              <a:t>EXECUTIVE </a:t>
            </a:r>
            <a:r>
              <a:rPr lang="en-GB" b="1" u="sng" dirty="0" err="1" smtClean="0"/>
              <a:t>FUNCTIONS:</a:t>
            </a:r>
            <a:r>
              <a:rPr lang="en-GB" dirty="0" err="1" smtClean="0"/>
              <a:t>In</a:t>
            </a:r>
            <a:r>
              <a:rPr lang="en-GB" dirty="0" smtClean="0"/>
              <a:t> coordinating the economic and police and judicial policies of the Member States. It will also make international agreements with non-EU states and international organisations. In addition it must formally approve, together with the European Parliament, the EU budget.</a:t>
            </a:r>
          </a:p>
          <a:p>
            <a:endParaRPr lang="en-GB" b="1" u="sng" dirty="0" smtClean="0"/>
          </a:p>
          <a:p>
            <a:r>
              <a:rPr lang="en-GB" b="1" u="sng" dirty="0" smtClean="0"/>
              <a:t>MEMBERSHIP </a:t>
            </a:r>
            <a:r>
              <a:rPr lang="en-GB" dirty="0" smtClean="0"/>
              <a:t>is not fixed and will vary on the topics being discussed at individual meetings. A government minister from each member state with responsibility for those particular topics will attend</a:t>
            </a:r>
          </a:p>
          <a:p>
            <a:r>
              <a:rPr lang="en-GB" b="1" u="none" dirty="0" smtClean="0"/>
              <a:t>SO,</a:t>
            </a:r>
            <a:r>
              <a:rPr lang="en-GB" b="1" u="none" baseline="0" dirty="0" smtClean="0"/>
              <a:t> FOR EXAMPLE, THE UK GOVERNMENT SECRETARY OF STATE FOR TRANSPORT WOULD ATTEND A MEETING WITH OTHER TRANSPORT MINISTERS TO DISCUSS HIGH-SPEED RAIL SERVICES BETWEEN DIFFERENT MEMBER STATES. THE UK’s CHANCELOR OF THE EXCHEQUER WOULD ATTEND A MEETING WITH OTHER FINANCE MINISTERS TO DISCUSS THE ECONOMIC PROBLEMS OF SOUTHERN EUROPEAN COUNTRIES SUCH AS GREECE AND ITALY. </a:t>
            </a:r>
            <a:endParaRPr lang="en-GB" b="1" u="none" dirty="0"/>
          </a:p>
        </p:txBody>
      </p:sp>
      <p:sp>
        <p:nvSpPr>
          <p:cNvPr id="4" name="Slide Number Placeholder 3"/>
          <p:cNvSpPr>
            <a:spLocks noGrp="1"/>
          </p:cNvSpPr>
          <p:nvPr>
            <p:ph type="sldNum" sz="quarter" idx="10"/>
          </p:nvPr>
        </p:nvSpPr>
        <p:spPr/>
        <p:txBody>
          <a:bodyPr/>
          <a:lstStyle/>
          <a:p>
            <a:fld id="{9AD50285-0962-42EC-8767-F29748015557}" type="slidenum">
              <a:rPr lang="en-GB" smtClean="0"/>
              <a:t>10</a:t>
            </a:fld>
            <a:endParaRPr lang="en-GB"/>
          </a:p>
        </p:txBody>
      </p:sp>
    </p:spTree>
    <p:extLst>
      <p:ext uri="{BB962C8B-B14F-4D97-AF65-F5344CB8AC3E}">
        <p14:creationId xmlns:p14="http://schemas.microsoft.com/office/powerpoint/2010/main" val="174371578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 conditions</a:t>
            </a:r>
            <a:r>
              <a:rPr lang="en-GB" baseline="0" dirty="0" smtClean="0"/>
              <a:t> which must be satisfied in order for a particular piece of EU law to have direct effect vary according to the types of EU law at issue.</a:t>
            </a:r>
          </a:p>
          <a:p>
            <a:r>
              <a:rPr lang="en-GB" baseline="0" dirty="0" smtClean="0"/>
              <a:t>The position in relation to Treaty Articles is relatively simple.</a:t>
            </a:r>
          </a:p>
          <a:p>
            <a:r>
              <a:rPr lang="en-GB" baseline="0" dirty="0" smtClean="0"/>
              <a:t>The only precondition is that</a:t>
            </a:r>
          </a:p>
          <a:p>
            <a:r>
              <a:rPr lang="en-GB" baseline="0" dirty="0" smtClean="0"/>
              <a:t>THE PROVISION IN QUESTION MUST BE SUFFICIENTLY CLEAR, PRECISE, AND UNCONDITIONAL, FOR RELIANCE TO BE PLACED ON IT IN THE NATIONAL COURTS.</a:t>
            </a:r>
          </a:p>
          <a:p>
            <a:endParaRPr lang="en-GB" baseline="0" dirty="0" smtClean="0"/>
          </a:p>
          <a:p>
            <a:r>
              <a:rPr lang="en-GB" baseline="0" dirty="0" smtClean="0"/>
              <a:t>It is not necessary for an EU law to be clear in its entirety for direct effect to apply, but only the rights that are sufficiently clear will be capable of having direct effect.</a:t>
            </a:r>
          </a:p>
          <a:p>
            <a:r>
              <a:rPr lang="en-GB" baseline="0" dirty="0" smtClean="0"/>
              <a:t>An example of this is provided by </a:t>
            </a:r>
            <a:r>
              <a:rPr lang="en-GB" baseline="0" dirty="0" err="1" smtClean="0"/>
              <a:t>Defrenne</a:t>
            </a:r>
            <a:r>
              <a:rPr lang="en-GB" baseline="0" dirty="0" smtClean="0"/>
              <a:t> v SABENA [1976]</a:t>
            </a:r>
          </a:p>
          <a:p>
            <a:r>
              <a:rPr lang="en-GB" baseline="0" dirty="0" smtClean="0"/>
              <a:t>Involved a dispute over the policy of the Belgian airline, SABENA, to compulsorily retire its female air hostesses, but not its male crew at age 40. Belgian legislation concerning the provision of retirement pensions for civil aviation air crews excluded air hostesses from the pension scheme in question. </a:t>
            </a:r>
            <a:r>
              <a:rPr lang="en-GB" baseline="0" dirty="0" err="1" smtClean="0"/>
              <a:t>Defrenne</a:t>
            </a:r>
            <a:r>
              <a:rPr lang="en-GB" baseline="0" dirty="0" smtClean="0"/>
              <a:t>, an air hostess employed by the SABENA airline, claimed that its exclusion infringed the principle of equality contained in what now is Art 157 TFEU.</a:t>
            </a:r>
          </a:p>
          <a:p>
            <a:r>
              <a:rPr lang="en-GB" baseline="0" dirty="0" smtClean="0"/>
              <a:t>The Court of Justice held that what is now Art 157 TFEU imposed a clear and unconditional prohibition on direct discrimination (discrimination based directly on grounds of sex) and was directly effective to this extent. </a:t>
            </a:r>
          </a:p>
          <a:p>
            <a:r>
              <a:rPr lang="en-GB" baseline="0" dirty="0" smtClean="0"/>
              <a:t>It noted, however, that it was not sufficiently clear in respect of more indirect discrimination (factors other than sex that still results in discrimination between men and women) since it did not identify what might constitute such discrimination. </a:t>
            </a:r>
          </a:p>
        </p:txBody>
      </p:sp>
      <p:sp>
        <p:nvSpPr>
          <p:cNvPr id="4" name="Slide Number Placeholder 3"/>
          <p:cNvSpPr>
            <a:spLocks noGrp="1"/>
          </p:cNvSpPr>
          <p:nvPr>
            <p:ph type="sldNum" sz="quarter" idx="10"/>
          </p:nvPr>
        </p:nvSpPr>
        <p:spPr/>
        <p:txBody>
          <a:bodyPr/>
          <a:lstStyle/>
          <a:p>
            <a:fld id="{8710F154-298A-4EFA-86A4-87C99FF03EB9}" type="slidenum">
              <a:rPr lang="en-GB" smtClean="0"/>
              <a:t>17</a:t>
            </a:fld>
            <a:endParaRPr lang="en-GB"/>
          </a:p>
        </p:txBody>
      </p:sp>
    </p:spTree>
    <p:extLst>
      <p:ext uri="{BB962C8B-B14F-4D97-AF65-F5344CB8AC3E}">
        <p14:creationId xmlns:p14="http://schemas.microsoft.com/office/powerpoint/2010/main" val="35040580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smtClean="0"/>
              <a:t>Politi</a:t>
            </a:r>
            <a:r>
              <a:rPr lang="en-GB" dirty="0" smtClean="0"/>
              <a:t> SAS v </a:t>
            </a:r>
            <a:r>
              <a:rPr lang="en-GB" dirty="0" err="1" smtClean="0"/>
              <a:t>Ministero</a:t>
            </a:r>
            <a:r>
              <a:rPr lang="en-GB" dirty="0" smtClean="0"/>
              <a:t> </a:t>
            </a:r>
            <a:r>
              <a:rPr lang="en-GB" dirty="0" err="1" smtClean="0"/>
              <a:t>delle</a:t>
            </a:r>
            <a:r>
              <a:rPr lang="en-GB" dirty="0" smtClean="0"/>
              <a:t> </a:t>
            </a:r>
            <a:r>
              <a:rPr lang="en-GB" dirty="0" err="1" smtClean="0"/>
              <a:t>Finanze</a:t>
            </a:r>
            <a:r>
              <a:rPr lang="en-GB" dirty="0" smtClean="0"/>
              <a:t> [1973</a:t>
            </a:r>
          </a:p>
          <a:p>
            <a:r>
              <a:rPr lang="en-GB" dirty="0" smtClean="0"/>
              <a:t>Italy</a:t>
            </a:r>
            <a:r>
              <a:rPr lang="en-GB" baseline="0" dirty="0" smtClean="0"/>
              <a:t> had levied (imposed) taxes on pork, contrary to the provisions of a Regulation. An importer </a:t>
            </a:r>
            <a:r>
              <a:rPr lang="en-GB" baseline="0" dirty="0" err="1" smtClean="0"/>
              <a:t>Politi</a:t>
            </a:r>
            <a:r>
              <a:rPr lang="en-GB" baseline="0" dirty="0" smtClean="0"/>
              <a:t> sought to rely on the regulation to challenge the Italian taxes.</a:t>
            </a:r>
          </a:p>
          <a:p>
            <a:r>
              <a:rPr lang="en-GB" baseline="0" dirty="0" smtClean="0"/>
              <a:t>The Italian Court made a reference to the Court of Justice under Article 267 TFEU (on the preliminary reference procedure). </a:t>
            </a:r>
          </a:p>
          <a:p>
            <a:r>
              <a:rPr lang="en-GB" baseline="0" dirty="0" smtClean="0"/>
              <a:t>The Court of Justice ruled that EU regulations could be directly effective because, by reason of their nature and function within the EU legal system, they created individual rights that national courts must protect.</a:t>
            </a:r>
          </a:p>
          <a:p>
            <a:endParaRPr lang="en-GB" baseline="0" dirty="0" smtClean="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t>Just like Treaty Articles, Regulations must be sufficiently clear and unconditional if they are to have direct effect. – SABENA case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t>As Advocate</a:t>
            </a:r>
            <a:r>
              <a:rPr lang="en-GB" baseline="0" dirty="0" smtClean="0"/>
              <a:t> General Warner stated, in R v Secretary of State for Home Affairs, ex p. </a:t>
            </a:r>
            <a:r>
              <a:rPr lang="en-GB" baseline="0" dirty="0" err="1" smtClean="0"/>
              <a:t>Santillo</a:t>
            </a:r>
            <a:r>
              <a:rPr lang="en-GB" baseline="0" dirty="0" smtClean="0"/>
              <a:t> [1980]: ‘Unquestionably every provision of every regulation is directly applicable, but not every provision of every regulation has direct effect, in the sense of conferring on private persons rights enforceable by them in national courts’,</a:t>
            </a:r>
            <a:endParaRPr lang="en-GB" dirty="0" smtClean="0"/>
          </a:p>
          <a:p>
            <a:endParaRPr lang="en-GB" baseline="0" dirty="0" smtClean="0"/>
          </a:p>
          <a:p>
            <a:endParaRPr lang="en-GB" baseline="0" dirty="0" smtClean="0"/>
          </a:p>
          <a:p>
            <a:endParaRPr lang="en-GB" dirty="0"/>
          </a:p>
        </p:txBody>
      </p:sp>
      <p:sp>
        <p:nvSpPr>
          <p:cNvPr id="4" name="Slide Number Placeholder 3"/>
          <p:cNvSpPr>
            <a:spLocks noGrp="1"/>
          </p:cNvSpPr>
          <p:nvPr>
            <p:ph type="sldNum" sz="quarter" idx="10"/>
          </p:nvPr>
        </p:nvSpPr>
        <p:spPr/>
        <p:txBody>
          <a:bodyPr/>
          <a:lstStyle/>
          <a:p>
            <a:fld id="{8710F154-298A-4EFA-86A4-87C99FF03EB9}" type="slidenum">
              <a:rPr lang="en-GB" smtClean="0"/>
              <a:t>18</a:t>
            </a:fld>
            <a:endParaRPr lang="en-GB"/>
          </a:p>
        </p:txBody>
      </p:sp>
    </p:spTree>
    <p:extLst>
      <p:ext uri="{BB962C8B-B14F-4D97-AF65-F5344CB8AC3E}">
        <p14:creationId xmlns:p14="http://schemas.microsoft.com/office/powerpoint/2010/main" val="350627076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 regulation</a:t>
            </a:r>
            <a:r>
              <a:rPr lang="en-GB" baseline="0" dirty="0" smtClean="0"/>
              <a:t> will have direct effect and thus be directly enforceable in the national courts if the Regulation is sufficiently clear, precise and unconditional (</a:t>
            </a:r>
            <a:r>
              <a:rPr lang="en-GB" baseline="0" dirty="0" err="1" smtClean="0"/>
              <a:t>Politi</a:t>
            </a:r>
            <a:r>
              <a:rPr lang="en-GB" baseline="0" dirty="0" smtClean="0"/>
              <a:t>). </a:t>
            </a:r>
          </a:p>
          <a:p>
            <a:r>
              <a:rPr lang="en-GB" baseline="0" dirty="0" smtClean="0"/>
              <a:t>The Regulation in this question is clear as to the prohibition, over a specified level, of a specified substance. It also appears to be clear that compensation must be provided. However, it is not clear on the facts, as to the amount or source of the compensation and it therefore cannot have direct effect. </a:t>
            </a:r>
            <a:endParaRPr lang="en-GB" dirty="0"/>
          </a:p>
        </p:txBody>
      </p:sp>
      <p:sp>
        <p:nvSpPr>
          <p:cNvPr id="4" name="Slide Number Placeholder 3"/>
          <p:cNvSpPr>
            <a:spLocks noGrp="1"/>
          </p:cNvSpPr>
          <p:nvPr>
            <p:ph type="sldNum" sz="quarter" idx="10"/>
          </p:nvPr>
        </p:nvSpPr>
        <p:spPr/>
        <p:txBody>
          <a:bodyPr/>
          <a:lstStyle/>
          <a:p>
            <a:fld id="{8710F154-298A-4EFA-86A4-87C99FF03EB9}" type="slidenum">
              <a:rPr lang="en-GB" smtClean="0"/>
              <a:t>19</a:t>
            </a:fld>
            <a:endParaRPr lang="en-GB"/>
          </a:p>
        </p:txBody>
      </p:sp>
    </p:spTree>
    <p:extLst>
      <p:ext uri="{BB962C8B-B14F-4D97-AF65-F5344CB8AC3E}">
        <p14:creationId xmlns:p14="http://schemas.microsoft.com/office/powerpoint/2010/main" val="92968474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Article</a:t>
            </a:r>
            <a:r>
              <a:rPr lang="en-GB" baseline="0" dirty="0" smtClean="0"/>
              <a:t> 288 TFEU provides that Regulations and Decisions like Treaty Articles are binding in their entirety and that Regulations are, are, like Treaty Articles directly applicable in the member states.</a:t>
            </a:r>
          </a:p>
          <a:p>
            <a:r>
              <a:rPr lang="en-GB" baseline="0" dirty="0" smtClean="0"/>
              <a:t>However, in contrast, Directives are only binding on Member States, as to the result to be achieved. The detail of their transposition into national law is therefore left to the discretion of the Member states.</a:t>
            </a:r>
          </a:p>
          <a:p>
            <a:endParaRPr lang="en-GB" baseline="0" dirty="0" smtClean="0"/>
          </a:p>
          <a:p>
            <a:r>
              <a:rPr lang="en-GB" baseline="0" dirty="0" smtClean="0"/>
              <a:t>Direct effect should therefore not be necessary since it should be possible to rely, in a national court, on the national law that transposed the provisions of the Directive. Unfortunately, the position is not so simple, as a MS may have adopted national transposing legislation that does not accurately reflect the objectives of the Directive, or it may have failed to adopt any transposing legislation at all. The Court of Justice has therefore recognised that in certain circumstances that a Directive may have Direct Effect. </a:t>
            </a:r>
          </a:p>
          <a:p>
            <a:endParaRPr lang="en-GB" baseline="0" dirty="0" smtClean="0"/>
          </a:p>
          <a:p>
            <a:r>
              <a:rPr lang="en-GB" baseline="0" dirty="0" smtClean="0"/>
              <a:t>Van </a:t>
            </a:r>
            <a:r>
              <a:rPr lang="en-GB" baseline="0" dirty="0" err="1" smtClean="0"/>
              <a:t>Duyn</a:t>
            </a:r>
            <a:r>
              <a:rPr lang="en-GB" baseline="0" dirty="0" smtClean="0"/>
              <a:t> v Home Office [1974] – is the case which first established direct effect in relation to Directives. Van </a:t>
            </a:r>
            <a:r>
              <a:rPr lang="en-GB" baseline="0" dirty="0" err="1" smtClean="0"/>
              <a:t>Duyn</a:t>
            </a:r>
            <a:r>
              <a:rPr lang="en-GB" baseline="0" dirty="0" smtClean="0"/>
              <a:t>, a Dutch national applied for permission to enter the UK to work for the Church of Scientology. As the </a:t>
            </a:r>
            <a:r>
              <a:rPr lang="en-GB" baseline="0" dirty="0" err="1" smtClean="0"/>
              <a:t>Uk</a:t>
            </a:r>
            <a:r>
              <a:rPr lang="en-GB" baseline="0" dirty="0" smtClean="0"/>
              <a:t> authorities officially disproves of this organisation, permission was refused under what is now Article 45 TFEU, which allowed member states to derogate (detract from) on public policy grounds from the right to freedom of movement for workers. Van </a:t>
            </a:r>
            <a:r>
              <a:rPr lang="en-GB" baseline="0" dirty="0" err="1" smtClean="0"/>
              <a:t>Duyn</a:t>
            </a:r>
            <a:r>
              <a:rPr lang="en-GB" baseline="0" dirty="0" smtClean="0"/>
              <a:t> sought to enforce Directive 64/221 which stated that such derogations could be based only on the personal conduct of the applicant. </a:t>
            </a:r>
          </a:p>
          <a:p>
            <a:endParaRPr lang="en-GB" baseline="0" dirty="0" smtClean="0"/>
          </a:p>
          <a:p>
            <a:r>
              <a:rPr lang="en-GB" baseline="0" dirty="0" smtClean="0"/>
              <a:t>The Court of Justice held that it was possible to rely directly on a Directive to enforce rights contained in it, reasoning that in order for Directives to have useful effect, they must be capable of producing direct effects, subject to the nature and wording of the Directive in question.</a:t>
            </a:r>
          </a:p>
          <a:p>
            <a:endParaRPr lang="en-GB" baseline="0" dirty="0" smtClean="0"/>
          </a:p>
          <a:p>
            <a:r>
              <a:rPr lang="en-GB" baseline="0" dirty="0" smtClean="0"/>
              <a:t>On the facts, Van </a:t>
            </a:r>
            <a:r>
              <a:rPr lang="en-GB" baseline="0" dirty="0" err="1" smtClean="0"/>
              <a:t>Duyn</a:t>
            </a:r>
            <a:r>
              <a:rPr lang="en-GB" baseline="0" dirty="0" smtClean="0"/>
              <a:t> lost because the Court held that personal conduct could include membership of a particular organisation. </a:t>
            </a:r>
          </a:p>
          <a:p>
            <a:endParaRPr lang="en-GB" dirty="0"/>
          </a:p>
        </p:txBody>
      </p:sp>
      <p:sp>
        <p:nvSpPr>
          <p:cNvPr id="4" name="Slide Number Placeholder 3"/>
          <p:cNvSpPr>
            <a:spLocks noGrp="1"/>
          </p:cNvSpPr>
          <p:nvPr>
            <p:ph type="sldNum" sz="quarter" idx="10"/>
          </p:nvPr>
        </p:nvSpPr>
        <p:spPr/>
        <p:txBody>
          <a:bodyPr/>
          <a:lstStyle/>
          <a:p>
            <a:fld id="{8710F154-298A-4EFA-86A4-87C99FF03EB9}" type="slidenum">
              <a:rPr lang="en-GB" smtClean="0">
                <a:solidFill>
                  <a:prstClr val="black"/>
                </a:solidFill>
              </a:rPr>
              <a:pPr/>
              <a:t>20</a:t>
            </a:fld>
            <a:endParaRPr lang="en-GB">
              <a:solidFill>
                <a:prstClr val="black"/>
              </a:solidFill>
            </a:endParaRPr>
          </a:p>
        </p:txBody>
      </p:sp>
    </p:spTree>
    <p:extLst>
      <p:ext uri="{BB962C8B-B14F-4D97-AF65-F5344CB8AC3E}">
        <p14:creationId xmlns:p14="http://schemas.microsoft.com/office/powerpoint/2010/main" val="287511367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1. </a:t>
            </a:r>
            <a:r>
              <a:rPr lang="en-GB" dirty="0" err="1" smtClean="0"/>
              <a:t>Frankovich</a:t>
            </a:r>
            <a:r>
              <a:rPr lang="en-GB" baseline="0" dirty="0" smtClean="0"/>
              <a:t> and others v Italy (1991)</a:t>
            </a:r>
            <a:endParaRPr lang="en-GB" dirty="0" smtClean="0"/>
          </a:p>
          <a:p>
            <a:r>
              <a:rPr lang="en-GB" dirty="0" smtClean="0"/>
              <a:t>2. </a:t>
            </a:r>
            <a:r>
              <a:rPr lang="en-GB" dirty="0" err="1" smtClean="0"/>
              <a:t>Ratti</a:t>
            </a:r>
            <a:r>
              <a:rPr lang="en-GB" dirty="0" smtClean="0"/>
              <a:t> (1979)</a:t>
            </a:r>
          </a:p>
          <a:p>
            <a:r>
              <a:rPr lang="en-GB" dirty="0" smtClean="0"/>
              <a:t>3. Marshall</a:t>
            </a:r>
            <a:r>
              <a:rPr lang="en-GB" baseline="0" dirty="0" smtClean="0"/>
              <a:t> </a:t>
            </a:r>
            <a:r>
              <a:rPr lang="en-GB" baseline="0" smtClean="0"/>
              <a:t>v Southampton (1986)</a:t>
            </a:r>
            <a:endParaRPr lang="en-GB" dirty="0"/>
          </a:p>
        </p:txBody>
      </p:sp>
      <p:sp>
        <p:nvSpPr>
          <p:cNvPr id="4" name="Slide Number Placeholder 3"/>
          <p:cNvSpPr>
            <a:spLocks noGrp="1"/>
          </p:cNvSpPr>
          <p:nvPr>
            <p:ph type="sldNum" sz="quarter" idx="10"/>
          </p:nvPr>
        </p:nvSpPr>
        <p:spPr/>
        <p:txBody>
          <a:bodyPr/>
          <a:lstStyle/>
          <a:p>
            <a:fld id="{19251160-DA22-43C4-9627-4F6AA536D962}" type="slidenum">
              <a:rPr lang="en-GB" smtClean="0"/>
              <a:t>21</a:t>
            </a:fld>
            <a:endParaRPr lang="en-GB"/>
          </a:p>
        </p:txBody>
      </p:sp>
    </p:spTree>
    <p:extLst>
      <p:ext uri="{BB962C8B-B14F-4D97-AF65-F5344CB8AC3E}">
        <p14:creationId xmlns:p14="http://schemas.microsoft.com/office/powerpoint/2010/main" val="12740054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 comments made in the previous review question would apply equally here,</a:t>
            </a:r>
            <a:r>
              <a:rPr lang="en-GB" baseline="0" dirty="0" smtClean="0"/>
              <a:t> but with the authority of Van </a:t>
            </a:r>
            <a:r>
              <a:rPr lang="en-GB" baseline="0" dirty="0" err="1" smtClean="0"/>
              <a:t>Duyn</a:t>
            </a:r>
            <a:r>
              <a:rPr lang="en-GB" baseline="0" dirty="0" smtClean="0"/>
              <a:t> here rather than </a:t>
            </a:r>
            <a:r>
              <a:rPr lang="en-GB" baseline="0" dirty="0" err="1" smtClean="0"/>
              <a:t>Politi</a:t>
            </a:r>
            <a:r>
              <a:rPr lang="en-GB" baseline="0" dirty="0" smtClean="0"/>
              <a:t> because a Directive rather than a regulation is at issue.</a:t>
            </a:r>
          </a:p>
          <a:p>
            <a:endParaRPr lang="en-GB" baseline="0" dirty="0" smtClean="0"/>
          </a:p>
          <a:p>
            <a:r>
              <a:rPr lang="en-GB" baseline="0" dirty="0" smtClean="0"/>
              <a:t>There are two further conditions which must be satisfied in order for a Directive to have direct effect:</a:t>
            </a:r>
          </a:p>
          <a:p>
            <a:pPr marL="171450" indent="-171450">
              <a:buFontTx/>
              <a:buChar char="-"/>
            </a:pPr>
            <a:r>
              <a:rPr lang="en-GB" baseline="0" dirty="0" smtClean="0"/>
              <a:t>The deadline set out in the Directive for its transposition must have passed (</a:t>
            </a:r>
            <a:r>
              <a:rPr lang="en-GB" baseline="0" dirty="0" err="1" smtClean="0"/>
              <a:t>Ratti</a:t>
            </a:r>
            <a:r>
              <a:rPr lang="en-GB" baseline="0" dirty="0" smtClean="0"/>
              <a:t>) and the defendant must be the State or an emanation of the State. </a:t>
            </a:r>
          </a:p>
          <a:p>
            <a:pPr marL="171450" indent="-171450">
              <a:buFontTx/>
              <a:buChar char="-"/>
            </a:pPr>
            <a:endParaRPr lang="en-GB" baseline="0" dirty="0" smtClean="0"/>
          </a:p>
          <a:p>
            <a:pPr marL="0" indent="0">
              <a:buFontTx/>
              <a:buNone/>
            </a:pPr>
            <a:r>
              <a:rPr lang="en-GB" baseline="0" dirty="0" smtClean="0"/>
              <a:t>The deadline for the transposition is not specified; it would be necessary to check the full text Directive to ascertain this, but given that the Directive dates from 2000, it is highly likely that it has passed. If it has passed then the Directive is capable of direct effect, if the other two conditions are also met. If it has not passed then the Directive would not be capable of direct effect. </a:t>
            </a:r>
            <a:endParaRPr lang="en-GB" dirty="0"/>
          </a:p>
        </p:txBody>
      </p:sp>
      <p:sp>
        <p:nvSpPr>
          <p:cNvPr id="4" name="Slide Number Placeholder 3"/>
          <p:cNvSpPr>
            <a:spLocks noGrp="1"/>
          </p:cNvSpPr>
          <p:nvPr>
            <p:ph type="sldNum" sz="quarter" idx="10"/>
          </p:nvPr>
        </p:nvSpPr>
        <p:spPr/>
        <p:txBody>
          <a:bodyPr/>
          <a:lstStyle/>
          <a:p>
            <a:fld id="{8710F154-298A-4EFA-86A4-87C99FF03EB9}" type="slidenum">
              <a:rPr lang="en-GB" smtClean="0">
                <a:solidFill>
                  <a:prstClr val="black"/>
                </a:solidFill>
              </a:rPr>
              <a:pPr/>
              <a:t>22</a:t>
            </a:fld>
            <a:endParaRPr lang="en-GB" dirty="0">
              <a:solidFill>
                <a:prstClr val="black"/>
              </a:solidFill>
            </a:endParaRPr>
          </a:p>
        </p:txBody>
      </p:sp>
    </p:spTree>
    <p:extLst>
      <p:ext uri="{BB962C8B-B14F-4D97-AF65-F5344CB8AC3E}">
        <p14:creationId xmlns:p14="http://schemas.microsoft.com/office/powerpoint/2010/main" val="398574393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u="sng" dirty="0" smtClean="0"/>
              <a:t>What constitutes an authority or an emanation of the state?</a:t>
            </a:r>
          </a:p>
          <a:p>
            <a:endParaRPr lang="en-GB" b="1" u="sng" dirty="0" smtClean="0"/>
          </a:p>
          <a:p>
            <a:r>
              <a:rPr lang="en-GB" dirty="0" smtClean="0"/>
              <a:t> The most important of the cases on what constitutes an authority or emanation of the State for the purposes of the direct effect of Directives is Foster v British Gas [1990]. British Gas employees were compulsorily retired by British gas at the age of 60, in accordance with this retirement policy. Mrs Foster alleged that this was contrary to the Equal Treatment Directive. </a:t>
            </a:r>
          </a:p>
          <a:p>
            <a:r>
              <a:rPr lang="en-GB" dirty="0" smtClean="0"/>
              <a:t>The CJ ruled that, as the deadline for transposition of the Directive had passed without appropriate measures being taken by the UK, the Directive itself could be directly effective.</a:t>
            </a:r>
          </a:p>
          <a:p>
            <a:r>
              <a:rPr lang="en-GB" dirty="0" smtClean="0"/>
              <a:t>The CJ held that the Directive could be relied upon against British Gas because it was an emanation of the Member State. This was because it satisfies the following three criteria:</a:t>
            </a:r>
          </a:p>
          <a:p>
            <a:r>
              <a:rPr lang="en-GB" dirty="0" smtClean="0"/>
              <a:t>It had been made responsible by the state for providing a public service; and</a:t>
            </a:r>
          </a:p>
          <a:p>
            <a:r>
              <a:rPr lang="en-GB" dirty="0" smtClean="0"/>
              <a:t>It provided that service under the control of the State; and</a:t>
            </a:r>
          </a:p>
          <a:p>
            <a:r>
              <a:rPr lang="en-GB" dirty="0" smtClean="0"/>
              <a:t>It had been given special powers to provide that service, beyond those normally applicable in relations between individuals. </a:t>
            </a:r>
          </a:p>
          <a:p>
            <a:endParaRPr lang="en-GB" dirty="0"/>
          </a:p>
        </p:txBody>
      </p:sp>
      <p:sp>
        <p:nvSpPr>
          <p:cNvPr id="4" name="Slide Number Placeholder 3"/>
          <p:cNvSpPr>
            <a:spLocks noGrp="1"/>
          </p:cNvSpPr>
          <p:nvPr>
            <p:ph type="sldNum" sz="quarter" idx="10"/>
          </p:nvPr>
        </p:nvSpPr>
        <p:spPr/>
        <p:txBody>
          <a:bodyPr/>
          <a:lstStyle/>
          <a:p>
            <a:fld id="{8710F154-298A-4EFA-86A4-87C99FF03EB9}" type="slidenum">
              <a:rPr lang="en-GB" smtClean="0">
                <a:solidFill>
                  <a:prstClr val="black"/>
                </a:solidFill>
              </a:rPr>
              <a:pPr/>
              <a:t>23</a:t>
            </a:fld>
            <a:endParaRPr lang="en-GB" dirty="0">
              <a:solidFill>
                <a:prstClr val="black"/>
              </a:solidFill>
            </a:endParaRPr>
          </a:p>
        </p:txBody>
      </p:sp>
    </p:spTree>
    <p:extLst>
      <p:ext uri="{BB962C8B-B14F-4D97-AF65-F5344CB8AC3E}">
        <p14:creationId xmlns:p14="http://schemas.microsoft.com/office/powerpoint/2010/main" val="409660974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Van</a:t>
            </a:r>
            <a:r>
              <a:rPr lang="en-GB" baseline="0" dirty="0" smtClean="0"/>
              <a:t> Colson</a:t>
            </a:r>
          </a:p>
          <a:p>
            <a:r>
              <a:rPr lang="en-GB" baseline="0" dirty="0" smtClean="0"/>
              <a:t>2 men were appointed as social workers, and 2 disappointed female social workers alleged that they had been discriminated against contrary to Directive 76/207 (Equal Treatment  Directive) which prohibited discrimination at work on grounds of sex and required that alleged victims be able to pursue claims before the courts. The applicants sought an order that they be offered a contract of employment, payment of 6 months ‘ salary, or their travel expenses. Under German law, they were only entitled to recover their travel expenses by way of compensation. </a:t>
            </a:r>
          </a:p>
          <a:p>
            <a:endParaRPr lang="en-GB" baseline="0" dirty="0" smtClean="0"/>
          </a:p>
          <a:p>
            <a:r>
              <a:rPr lang="en-GB" dirty="0" smtClean="0"/>
              <a:t>- The CJ held that the provisions of the Directive were not sufficiently clear and unconditional to be directly effective.</a:t>
            </a:r>
          </a:p>
          <a:p>
            <a:r>
              <a:rPr lang="en-GB" dirty="0" smtClean="0"/>
              <a:t>However, national law should be interpreted  in light of its provisions, which required that an effective remedy be available.</a:t>
            </a:r>
          </a:p>
          <a:p>
            <a:endParaRPr lang="en-GB" dirty="0" smtClean="0"/>
          </a:p>
          <a:p>
            <a:r>
              <a:rPr lang="en-GB" dirty="0" smtClean="0"/>
              <a:t>The</a:t>
            </a:r>
            <a:r>
              <a:rPr lang="en-GB" baseline="0" dirty="0" smtClean="0"/>
              <a:t> scope of the Von Colson principle was extended in </a:t>
            </a:r>
            <a:r>
              <a:rPr lang="en-GB" baseline="0" dirty="0" err="1" smtClean="0"/>
              <a:t>Marleasing</a:t>
            </a:r>
            <a:r>
              <a:rPr lang="en-GB" baseline="0" dirty="0" smtClean="0"/>
              <a:t> [1990]</a:t>
            </a:r>
            <a:endParaRPr lang="en-GB" dirty="0"/>
          </a:p>
        </p:txBody>
      </p:sp>
      <p:sp>
        <p:nvSpPr>
          <p:cNvPr id="4" name="Slide Number Placeholder 3"/>
          <p:cNvSpPr>
            <a:spLocks noGrp="1"/>
          </p:cNvSpPr>
          <p:nvPr>
            <p:ph type="sldNum" sz="quarter" idx="10"/>
          </p:nvPr>
        </p:nvSpPr>
        <p:spPr/>
        <p:txBody>
          <a:bodyPr/>
          <a:lstStyle/>
          <a:p>
            <a:fld id="{8710F154-298A-4EFA-86A4-87C99FF03EB9}" type="slidenum">
              <a:rPr lang="en-GB" smtClean="0"/>
              <a:t>24</a:t>
            </a:fld>
            <a:endParaRPr lang="en-GB" dirty="0"/>
          </a:p>
        </p:txBody>
      </p:sp>
    </p:spTree>
    <p:extLst>
      <p:ext uri="{BB962C8B-B14F-4D97-AF65-F5344CB8AC3E}">
        <p14:creationId xmlns:p14="http://schemas.microsoft.com/office/powerpoint/2010/main" val="194781151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smtClean="0"/>
              <a:t>Marleasing</a:t>
            </a:r>
            <a:r>
              <a:rPr lang="en-GB" dirty="0" smtClean="0"/>
              <a:t> [1990]</a:t>
            </a:r>
          </a:p>
          <a:p>
            <a:r>
              <a:rPr lang="en-GB" dirty="0" smtClean="0"/>
              <a:t>The</a:t>
            </a:r>
            <a:r>
              <a:rPr lang="en-GB" baseline="0" dirty="0" smtClean="0"/>
              <a:t> case concerned a horizontal action between individuals in Spain and turned on whether or not an unimplemented Directive could be relied upon. When the case was referred, the CJ mentioned the interpretation obligation that was relied on in Von Colson and observed:</a:t>
            </a:r>
          </a:p>
          <a:p>
            <a:endParaRPr lang="en-GB" baseline="0" dirty="0" smtClean="0"/>
          </a:p>
          <a:p>
            <a:r>
              <a:rPr lang="en-GB" baseline="0" dirty="0" smtClean="0"/>
              <a:t>“ It follows that, in applying national law, whether the provisions in question were adopted before or after the Directive, the national court called upon to interpret it is required to do so, as far as is possible, in the light of the wording and purpose of the Directive”.</a:t>
            </a:r>
          </a:p>
          <a:p>
            <a:endParaRPr lang="en-GB" baseline="0" dirty="0" smtClean="0"/>
          </a:p>
          <a:p>
            <a:r>
              <a:rPr lang="en-GB" baseline="0" dirty="0" smtClean="0"/>
              <a:t>This is a significant extension of the original obligation in Von Colson. It means that the interpretation obligation on national courts is not confined to National law that implements the Directive: the obligation also applies to the interpretation of national law that pre-dates the Directive.</a:t>
            </a:r>
          </a:p>
          <a:p>
            <a:endParaRPr lang="en-GB" baseline="0" dirty="0" smtClean="0"/>
          </a:p>
          <a:p>
            <a:r>
              <a:rPr lang="en-GB" baseline="0" dirty="0" smtClean="0"/>
              <a:t>QUESTION: According to </a:t>
            </a:r>
            <a:r>
              <a:rPr lang="en-GB" baseline="0" dirty="0" err="1" smtClean="0"/>
              <a:t>Marleasing</a:t>
            </a:r>
            <a:r>
              <a:rPr lang="en-GB" baseline="0" dirty="0" smtClean="0"/>
              <a:t>, a national court should interpret the older, established legislation to achieve the purposes of the later Directive. </a:t>
            </a:r>
            <a:endParaRPr lang="en-GB" dirty="0"/>
          </a:p>
        </p:txBody>
      </p:sp>
      <p:sp>
        <p:nvSpPr>
          <p:cNvPr id="4" name="Slide Number Placeholder 3"/>
          <p:cNvSpPr>
            <a:spLocks noGrp="1"/>
          </p:cNvSpPr>
          <p:nvPr>
            <p:ph type="sldNum" sz="quarter" idx="10"/>
          </p:nvPr>
        </p:nvSpPr>
        <p:spPr/>
        <p:txBody>
          <a:bodyPr/>
          <a:lstStyle/>
          <a:p>
            <a:fld id="{8710F154-298A-4EFA-86A4-87C99FF03EB9}" type="slidenum">
              <a:rPr lang="en-GB" smtClean="0"/>
              <a:t>25</a:t>
            </a:fld>
            <a:endParaRPr lang="en-GB" dirty="0"/>
          </a:p>
        </p:txBody>
      </p:sp>
    </p:spTree>
    <p:extLst>
      <p:ext uri="{BB962C8B-B14F-4D97-AF65-F5344CB8AC3E}">
        <p14:creationId xmlns:p14="http://schemas.microsoft.com/office/powerpoint/2010/main" val="47378179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Whilst the Von </a:t>
            </a:r>
            <a:r>
              <a:rPr lang="en-GB" dirty="0" err="1" smtClean="0"/>
              <a:t>colson</a:t>
            </a:r>
            <a:r>
              <a:rPr lang="en-GB" dirty="0" smtClean="0"/>
              <a:t> principle of</a:t>
            </a:r>
            <a:r>
              <a:rPr lang="en-GB" baseline="0" dirty="0" smtClean="0"/>
              <a:t> indirect effect is one of many key innovations by the CJ, its scope is rather limited in the UK. The CJ has stated that this obligation applies “as far as possible”. This point was emphasised in Wagner </a:t>
            </a:r>
            <a:r>
              <a:rPr lang="en-GB" baseline="0" dirty="0" err="1" smtClean="0"/>
              <a:t>Miret</a:t>
            </a:r>
            <a:r>
              <a:rPr lang="en-GB" baseline="0" dirty="0" smtClean="0"/>
              <a:t> [1993]. </a:t>
            </a:r>
          </a:p>
          <a:p>
            <a:endParaRPr lang="en-GB" baseline="0" dirty="0" smtClean="0"/>
          </a:p>
          <a:p>
            <a:r>
              <a:rPr lang="en-GB" baseline="0" dirty="0" smtClean="0"/>
              <a:t>Wagner </a:t>
            </a:r>
            <a:r>
              <a:rPr lang="en-GB" baseline="0" dirty="0" err="1" smtClean="0"/>
              <a:t>Miret</a:t>
            </a:r>
            <a:r>
              <a:rPr lang="en-GB" baseline="0" dirty="0" smtClean="0"/>
              <a:t> [1993], the Court took a more restricted approach to what was ‘possible’.</a:t>
            </a:r>
          </a:p>
          <a:p>
            <a:r>
              <a:rPr lang="en-GB" baseline="0" dirty="0" smtClean="0"/>
              <a:t>WM was a senior manager in a company which became insolvent. Directive 80/897 obliged Member States to set up a fund to recompense employees whose employers became insolvent. Although Spain had set up such a fund, it did not cover payments to higher management staff. The Spanish Court made a preliminary reference to the CJ under Article 267 TFEU. </a:t>
            </a:r>
          </a:p>
          <a:p>
            <a:r>
              <a:rPr lang="en-GB" baseline="0" dirty="0" smtClean="0"/>
              <a:t>CJ ruled that the Directive 80/897 was not sufficiently precise to be directly effective. </a:t>
            </a:r>
          </a:p>
          <a:p>
            <a:r>
              <a:rPr lang="en-GB" baseline="0" dirty="0" smtClean="0"/>
              <a:t>The Spanish law quite clearly restricted the coverage of the existing fund by excluding higher management staff and the CJ considered that it could therefore not be interpreted as permitting higher management employees to claim from it, despite the obligation in the directive to establish a fund which covered all employees.</a:t>
            </a:r>
          </a:p>
          <a:p>
            <a:endParaRPr lang="en-GB" baseline="0" dirty="0" smtClean="0"/>
          </a:p>
          <a:p>
            <a:r>
              <a:rPr lang="en-GB" baseline="0" dirty="0" smtClean="0"/>
              <a:t>The only remedy available to Wagner </a:t>
            </a:r>
            <a:r>
              <a:rPr lang="en-GB" baseline="0" dirty="0" err="1" smtClean="0"/>
              <a:t>Miret</a:t>
            </a:r>
            <a:r>
              <a:rPr lang="en-GB" baseline="0" dirty="0" smtClean="0"/>
              <a:t> was that the State should recompense him for his losses since its failure to transpose the Directive had caused his loss. </a:t>
            </a:r>
          </a:p>
          <a:p>
            <a:endParaRPr lang="en-GB" baseline="0" dirty="0" smtClean="0"/>
          </a:p>
          <a:p>
            <a:r>
              <a:rPr lang="en-GB" baseline="0" dirty="0" smtClean="0"/>
              <a:t>This means that a national court is not expected to override the wording of national law to give effect to a Directive. Instead, the obligation applies if the wording of the national law provides scope for such an interpretation. The opportunity for such scope is severely limited </a:t>
            </a:r>
            <a:endParaRPr lang="en-GB" dirty="0"/>
          </a:p>
        </p:txBody>
      </p:sp>
      <p:sp>
        <p:nvSpPr>
          <p:cNvPr id="4" name="Slide Number Placeholder 3"/>
          <p:cNvSpPr>
            <a:spLocks noGrp="1"/>
          </p:cNvSpPr>
          <p:nvPr>
            <p:ph type="sldNum" sz="quarter" idx="10"/>
          </p:nvPr>
        </p:nvSpPr>
        <p:spPr/>
        <p:txBody>
          <a:bodyPr/>
          <a:lstStyle/>
          <a:p>
            <a:fld id="{8710F154-298A-4EFA-86A4-87C99FF03EB9}" type="slidenum">
              <a:rPr lang="en-GB" smtClean="0"/>
              <a:t>26</a:t>
            </a:fld>
            <a:endParaRPr lang="en-GB" dirty="0"/>
          </a:p>
        </p:txBody>
      </p:sp>
    </p:spTree>
    <p:extLst>
      <p:ext uri="{BB962C8B-B14F-4D97-AF65-F5344CB8AC3E}">
        <p14:creationId xmlns:p14="http://schemas.microsoft.com/office/powerpoint/2010/main" val="327377740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 case concerned a Directive that required Member States to set up a scheme whereby employees of insolvent companies would receive part of their salary. The Directive was not implemented in Italy and the deadline for implementation had long passed. In fact, the Commission had already brought a successful action under the enforcement procedure (now Article 258 TFEU) and the CJ held that Italy was in breach (Commission v Italy [1989]). The Italian Court made reference to the CJ, asking if the relevant provision could be directly effective and whether Italy could be liable for damages resulting from the breach. The CJ confirmed that the provisions were not sufficiently clear to be directly effective. It then observed:</a:t>
            </a:r>
          </a:p>
          <a:p>
            <a:r>
              <a:rPr lang="en-GB" dirty="0" smtClean="0"/>
              <a:t>“It must be held that the full effectiveness of Community rules would be impaired and the protection of those which they grant would be weakened if individuals were unable to obtain compensation when their rights are infringed by a breach of Community law for which a MS can be held responsible”</a:t>
            </a:r>
          </a:p>
          <a:p>
            <a:endParaRPr lang="en-GB" dirty="0" smtClean="0"/>
          </a:p>
          <a:p>
            <a:r>
              <a:rPr lang="en-GB" dirty="0" smtClean="0"/>
              <a:t>This was a ground breaking decision and was reported heavily in the media. It meant that in the national court, Italy was liable in damages to individuals who had suffered loss as a result of Italy’s failure to implement. </a:t>
            </a:r>
          </a:p>
          <a:p>
            <a:r>
              <a:rPr lang="en-GB" dirty="0" smtClean="0"/>
              <a:t>The CJ referred to the following criteria for liability to be established in the case:</a:t>
            </a:r>
          </a:p>
          <a:p>
            <a:r>
              <a:rPr lang="en-GB" dirty="0" smtClean="0"/>
              <a:t>The intended result from the Directive must involve conferring rights on individuals</a:t>
            </a:r>
          </a:p>
          <a:p>
            <a:r>
              <a:rPr lang="en-GB" dirty="0" smtClean="0"/>
              <a:t>Those rights from the Directive must be identifiable; and</a:t>
            </a:r>
          </a:p>
          <a:p>
            <a:r>
              <a:rPr lang="en-GB" dirty="0" smtClean="0"/>
              <a:t>There must be a causal link between the breach by the Member State and the loss suffered by the individual</a:t>
            </a:r>
          </a:p>
          <a:p>
            <a:endParaRPr lang="en-GB" dirty="0"/>
          </a:p>
        </p:txBody>
      </p:sp>
      <p:sp>
        <p:nvSpPr>
          <p:cNvPr id="4" name="Slide Number Placeholder 3"/>
          <p:cNvSpPr>
            <a:spLocks noGrp="1"/>
          </p:cNvSpPr>
          <p:nvPr>
            <p:ph type="sldNum" sz="quarter" idx="10"/>
          </p:nvPr>
        </p:nvSpPr>
        <p:spPr/>
        <p:txBody>
          <a:bodyPr/>
          <a:lstStyle/>
          <a:p>
            <a:fld id="{7FB667E1-E601-4AAF-B95C-B25720D70A60}" type="slidenum">
              <a:rPr lang="en-GB" smtClean="0"/>
              <a:t>28</a:t>
            </a:fld>
            <a:endParaRPr lang="en-GB"/>
          </a:p>
        </p:txBody>
      </p:sp>
    </p:spTree>
    <p:extLst>
      <p:ext uri="{BB962C8B-B14F-4D97-AF65-F5344CB8AC3E}">
        <p14:creationId xmlns:p14="http://schemas.microsoft.com/office/powerpoint/2010/main" val="293326289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 case concerned</a:t>
            </a:r>
            <a:r>
              <a:rPr lang="en-GB" baseline="0" dirty="0" smtClean="0"/>
              <a:t> a Directive that required Member States to set up a scheme whereby employees of insolvent companies would receive part of their salary. The Directive was not implemented in Italy and the deadline for implementation had long passed. In fact, the Commission had already brought a successful action under the enforcement procedure (now Article 258 TFEU) and the CJ held that Italy was in breach (Commission v Italy [1989]). The Italian Court made reference to the CJ, asking if the relevant provision could be directly effective and whether Italy could be liable for damages resulting from the breach. The CJ confirmed that the provisions were not sufficiently clear to be directly effective. It then observed:</a:t>
            </a:r>
          </a:p>
          <a:p>
            <a:r>
              <a:rPr lang="en-GB" baseline="0" dirty="0" smtClean="0"/>
              <a:t>“It must be held that the full effectiveness of Community rules would be impaired and the protection of those which they grant would be weakened if individuals were unable to obtain compensation when their rights are infringed by a breach of Community law for which a MS can be held responsible”</a:t>
            </a:r>
          </a:p>
          <a:p>
            <a:endParaRPr lang="en-GB" baseline="0" dirty="0" smtClean="0"/>
          </a:p>
          <a:p>
            <a:r>
              <a:rPr lang="en-GB" baseline="0" dirty="0" smtClean="0"/>
              <a:t>This was a ground breaking decision and was reported heavily in the media. It meant that in the national court, Italy was liable in damages to individuals who had suffered loss as a result of Italy’s failure to implement. </a:t>
            </a:r>
          </a:p>
          <a:p>
            <a:r>
              <a:rPr lang="en-GB" baseline="0" dirty="0" smtClean="0"/>
              <a:t>The CJ referred to the following criteria for liability to be established in the case:</a:t>
            </a:r>
          </a:p>
          <a:p>
            <a:pPr marL="171450" indent="-171450">
              <a:buFontTx/>
              <a:buChar char="-"/>
            </a:pPr>
            <a:r>
              <a:rPr lang="en-GB" baseline="0" dirty="0" smtClean="0"/>
              <a:t>The intended result from the Directive must involve conferring rights on individuals</a:t>
            </a:r>
          </a:p>
          <a:p>
            <a:pPr marL="171450" indent="-171450">
              <a:buFontTx/>
              <a:buChar char="-"/>
            </a:pPr>
            <a:r>
              <a:rPr lang="en-GB" baseline="0" dirty="0" smtClean="0"/>
              <a:t>Those rights from the Directive must be identifiable; and</a:t>
            </a:r>
          </a:p>
          <a:p>
            <a:pPr marL="171450" indent="-171450">
              <a:buFontTx/>
              <a:buChar char="-"/>
            </a:pPr>
            <a:r>
              <a:rPr lang="en-GB" baseline="0" dirty="0" smtClean="0"/>
              <a:t>There must be a causal link between the breach by the Member State and the loss suffered by the individual</a:t>
            </a:r>
            <a:endParaRPr lang="en-GB" dirty="0"/>
          </a:p>
        </p:txBody>
      </p:sp>
      <p:sp>
        <p:nvSpPr>
          <p:cNvPr id="4" name="Slide Number Placeholder 3"/>
          <p:cNvSpPr>
            <a:spLocks noGrp="1"/>
          </p:cNvSpPr>
          <p:nvPr>
            <p:ph type="sldNum" sz="quarter" idx="10"/>
          </p:nvPr>
        </p:nvSpPr>
        <p:spPr/>
        <p:txBody>
          <a:bodyPr/>
          <a:lstStyle/>
          <a:p>
            <a:fld id="{7FB667E1-E601-4AAF-B95C-B25720D70A60}" type="slidenum">
              <a:rPr lang="en-GB" smtClean="0"/>
              <a:t>29</a:t>
            </a:fld>
            <a:endParaRPr lang="en-GB"/>
          </a:p>
        </p:txBody>
      </p:sp>
    </p:spTree>
    <p:extLst>
      <p:ext uri="{BB962C8B-B14F-4D97-AF65-F5344CB8AC3E}">
        <p14:creationId xmlns:p14="http://schemas.microsoft.com/office/powerpoint/2010/main" val="130044963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smtClean="0"/>
              <a:t>Francovich</a:t>
            </a:r>
            <a:r>
              <a:rPr lang="en-GB" dirty="0" smtClean="0"/>
              <a:t> itself was concerned with Italy’s failure to implement a Directive so there was some uncertainty</a:t>
            </a:r>
            <a:r>
              <a:rPr lang="en-GB" baseline="0" dirty="0" smtClean="0"/>
              <a:t> about whether the principle applied only to a state’s failure to implement. Alternatively, was it a wider principle that applied to all state breaches that caused loss to individuals and not just those resulting from a failure to implement?</a:t>
            </a:r>
          </a:p>
          <a:p>
            <a:r>
              <a:rPr lang="en-GB" baseline="0" dirty="0" smtClean="0"/>
              <a:t>Did the principle apply only to a breach by governments or did it cover breaches by any organs of the state: executive, legislature (parliament) or even the judiciary.</a:t>
            </a:r>
          </a:p>
          <a:p>
            <a:r>
              <a:rPr lang="en-GB" baseline="0" dirty="0" smtClean="0"/>
              <a:t>Furthermore, was the principle applicable only in the absence of direct and indirect effect?</a:t>
            </a:r>
          </a:p>
          <a:p>
            <a:endParaRPr lang="en-GB" baseline="0" dirty="0" smtClean="0"/>
          </a:p>
          <a:p>
            <a:r>
              <a:rPr lang="en-GB" baseline="0" dirty="0" smtClean="0"/>
              <a:t>Some of these uncertainties arising from </a:t>
            </a:r>
            <a:r>
              <a:rPr lang="en-GB" baseline="0" dirty="0" err="1" smtClean="0"/>
              <a:t>Francovich</a:t>
            </a:r>
            <a:r>
              <a:rPr lang="en-GB" baseline="0" dirty="0" smtClean="0"/>
              <a:t> were resolved in the following joint cases.</a:t>
            </a:r>
            <a:endParaRPr lang="en-GB" dirty="0"/>
          </a:p>
        </p:txBody>
      </p:sp>
      <p:sp>
        <p:nvSpPr>
          <p:cNvPr id="4" name="Slide Number Placeholder 3"/>
          <p:cNvSpPr>
            <a:spLocks noGrp="1"/>
          </p:cNvSpPr>
          <p:nvPr>
            <p:ph type="sldNum" sz="quarter" idx="10"/>
          </p:nvPr>
        </p:nvSpPr>
        <p:spPr/>
        <p:txBody>
          <a:bodyPr/>
          <a:lstStyle/>
          <a:p>
            <a:fld id="{7FB667E1-E601-4AAF-B95C-B25720D70A60}" type="slidenum">
              <a:rPr lang="en-GB" smtClean="0"/>
              <a:t>30</a:t>
            </a:fld>
            <a:endParaRPr lang="en-GB"/>
          </a:p>
        </p:txBody>
      </p:sp>
    </p:spTree>
    <p:extLst>
      <p:ext uri="{BB962C8B-B14F-4D97-AF65-F5344CB8AC3E}">
        <p14:creationId xmlns:p14="http://schemas.microsoft.com/office/powerpoint/2010/main" val="31739805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smtClean="0"/>
              <a:t>Factortame</a:t>
            </a:r>
            <a:r>
              <a:rPr lang="en-GB" baseline="0" dirty="0" smtClean="0"/>
              <a:t> reference was from a compensation claim for losses resulting from the </a:t>
            </a:r>
            <a:r>
              <a:rPr lang="en-GB" baseline="0" dirty="0" err="1" smtClean="0"/>
              <a:t>Uk</a:t>
            </a:r>
            <a:r>
              <a:rPr lang="en-GB" baseline="0" dirty="0" smtClean="0"/>
              <a:t> rules on the registration of ships being in breach on the rules of freedom of establishment.</a:t>
            </a:r>
          </a:p>
          <a:p>
            <a:endParaRPr lang="en-GB" baseline="0" dirty="0" smtClean="0"/>
          </a:p>
          <a:p>
            <a:r>
              <a:rPr lang="en-GB" baseline="0" dirty="0" smtClean="0"/>
              <a:t>The reference in Brasserie du </a:t>
            </a:r>
            <a:r>
              <a:rPr lang="en-GB" baseline="0" dirty="0" err="1" smtClean="0"/>
              <a:t>Pecheur</a:t>
            </a:r>
            <a:r>
              <a:rPr lang="en-GB" baseline="0" dirty="0" smtClean="0"/>
              <a:t> v Germany resulted from the German beer purity laws being in breach of the free movement of goods RULES.  An exported of beer based in France was seeking compensation for losses resulting from having to cease exporting beer to Germany . Interestingly, the EU rules that had been breached were directly effective and so it was argued that the individuals already had a remedy under national law. </a:t>
            </a:r>
          </a:p>
          <a:p>
            <a:endParaRPr lang="en-GB" baseline="0" dirty="0" smtClean="0"/>
          </a:p>
          <a:p>
            <a:r>
              <a:rPr lang="en-GB" baseline="0" dirty="0" smtClean="0"/>
              <a:t>As expected the CJ adopted a wide approach to the state liability principle. It made it clear that……..</a:t>
            </a:r>
          </a:p>
          <a:p>
            <a:pPr marL="171450" indent="-171450">
              <a:buFontTx/>
              <a:buChar char="-"/>
            </a:pPr>
            <a:r>
              <a:rPr lang="en-GB" baseline="0" dirty="0" smtClean="0"/>
              <a:t>The principle applied not just to a breach by the government but any organ of the state.</a:t>
            </a:r>
          </a:p>
          <a:p>
            <a:pPr marL="171450" indent="-171450">
              <a:buFontTx/>
              <a:buChar char="-"/>
            </a:pPr>
            <a:r>
              <a:rPr lang="en-GB" baseline="0" dirty="0" smtClean="0"/>
              <a:t>The CJ observed that direct effect was a “minimum guarantee”. As a result the full effectiveness of EU law would be “impaired” if the state liability principle only applied in the absence of direct effect.</a:t>
            </a:r>
          </a:p>
          <a:p>
            <a:pPr marL="171450" indent="-171450">
              <a:buFontTx/>
              <a:buChar char="-"/>
            </a:pPr>
            <a:r>
              <a:rPr lang="en-GB" baseline="0" dirty="0" smtClean="0"/>
              <a:t>The CJ also confirmed that the principle applies to all breaches of EU law, not just a failure to implement a directive.</a:t>
            </a:r>
          </a:p>
          <a:p>
            <a:pPr marL="171450" indent="-171450">
              <a:buFontTx/>
              <a:buChar char="-"/>
            </a:pPr>
            <a:endParaRPr lang="en-GB" baseline="0" dirty="0" smtClean="0"/>
          </a:p>
          <a:p>
            <a:pPr marL="0" indent="0">
              <a:buFontTx/>
              <a:buNone/>
            </a:pPr>
            <a:r>
              <a:rPr lang="en-GB" baseline="0" dirty="0" smtClean="0"/>
              <a:t>The CJ also clarified the criteria to be satisfied in order for there to be liability:</a:t>
            </a:r>
          </a:p>
          <a:p>
            <a:pPr marL="0" indent="0">
              <a:buFontTx/>
              <a:buNone/>
            </a:pPr>
            <a:endParaRPr lang="en-GB" baseline="0" dirty="0" smtClean="0"/>
          </a:p>
          <a:p>
            <a:pPr marL="171450" indent="-171450">
              <a:buFont typeface="Wingdings" panose="05000000000000000000" pitchFamily="2" charset="2"/>
              <a:buChar char="v"/>
            </a:pPr>
            <a:r>
              <a:rPr lang="en-GB" baseline="0" dirty="0" smtClean="0"/>
              <a:t> the rule infringed must be intended to confer rights on individuals</a:t>
            </a:r>
          </a:p>
          <a:p>
            <a:pPr marL="171450" indent="-171450">
              <a:buFont typeface="Wingdings" panose="05000000000000000000" pitchFamily="2" charset="2"/>
              <a:buChar char="v"/>
            </a:pPr>
            <a:r>
              <a:rPr lang="en-GB" baseline="0" dirty="0" smtClean="0"/>
              <a:t>The breach must be sufficiently serious; and</a:t>
            </a:r>
          </a:p>
          <a:p>
            <a:pPr marL="171450" indent="-171450">
              <a:buFont typeface="Wingdings" panose="05000000000000000000" pitchFamily="2" charset="2"/>
              <a:buChar char="v"/>
            </a:pPr>
            <a:r>
              <a:rPr lang="en-GB" baseline="0" dirty="0" smtClean="0"/>
              <a:t>There must be a direct causal link between the breach and the loss suffered by the individual.</a:t>
            </a:r>
            <a:endParaRPr lang="en-GB" dirty="0"/>
          </a:p>
        </p:txBody>
      </p:sp>
      <p:sp>
        <p:nvSpPr>
          <p:cNvPr id="4" name="Slide Number Placeholder 3"/>
          <p:cNvSpPr>
            <a:spLocks noGrp="1"/>
          </p:cNvSpPr>
          <p:nvPr>
            <p:ph type="sldNum" sz="quarter" idx="10"/>
          </p:nvPr>
        </p:nvSpPr>
        <p:spPr/>
        <p:txBody>
          <a:bodyPr/>
          <a:lstStyle/>
          <a:p>
            <a:fld id="{7FB667E1-E601-4AAF-B95C-B25720D70A60}" type="slidenum">
              <a:rPr lang="en-GB" smtClean="0"/>
              <a:t>31</a:t>
            </a:fld>
            <a:endParaRPr lang="en-GB"/>
          </a:p>
        </p:txBody>
      </p:sp>
    </p:spTree>
    <p:extLst>
      <p:ext uri="{BB962C8B-B14F-4D97-AF65-F5344CB8AC3E}">
        <p14:creationId xmlns:p14="http://schemas.microsoft.com/office/powerpoint/2010/main" val="195713695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FB667E1-E601-4AAF-B95C-B25720D70A60}" type="slidenum">
              <a:rPr lang="en-GB" smtClean="0"/>
              <a:t>32</a:t>
            </a:fld>
            <a:endParaRPr lang="en-GB"/>
          </a:p>
        </p:txBody>
      </p:sp>
    </p:spTree>
    <p:extLst>
      <p:ext uri="{BB962C8B-B14F-4D97-AF65-F5344CB8AC3E}">
        <p14:creationId xmlns:p14="http://schemas.microsoft.com/office/powerpoint/2010/main" val="321925097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Article 267 TFEU governs</a:t>
            </a:r>
            <a:r>
              <a:rPr lang="en-GB" baseline="0" dirty="0" smtClean="0"/>
              <a:t> preliminary references</a:t>
            </a:r>
          </a:p>
          <a:p>
            <a:pPr marL="171450" indent="-171450">
              <a:buFontTx/>
              <a:buChar char="-"/>
            </a:pPr>
            <a:r>
              <a:rPr lang="en-GB" baseline="0" dirty="0" smtClean="0"/>
              <a:t>Probably the easiest part of EU law</a:t>
            </a:r>
          </a:p>
          <a:p>
            <a:pPr marL="171450" indent="-171450">
              <a:buFontTx/>
              <a:buChar char="-"/>
            </a:pPr>
            <a:endParaRPr lang="en-GB" dirty="0"/>
          </a:p>
        </p:txBody>
      </p:sp>
      <p:sp>
        <p:nvSpPr>
          <p:cNvPr id="4" name="Slide Number Placeholder 3"/>
          <p:cNvSpPr>
            <a:spLocks noGrp="1"/>
          </p:cNvSpPr>
          <p:nvPr>
            <p:ph type="sldNum" sz="quarter" idx="10"/>
          </p:nvPr>
        </p:nvSpPr>
        <p:spPr/>
        <p:txBody>
          <a:bodyPr/>
          <a:lstStyle/>
          <a:p>
            <a:fld id="{7B78FEA5-77F4-48B3-85CC-1A79C71E1DA3}" type="slidenum">
              <a:rPr lang="en-GB" smtClean="0"/>
              <a:t>34</a:t>
            </a:fld>
            <a:endParaRPr lang="en-GB"/>
          </a:p>
        </p:txBody>
      </p:sp>
    </p:spTree>
    <p:extLst>
      <p:ext uri="{BB962C8B-B14F-4D97-AF65-F5344CB8AC3E}">
        <p14:creationId xmlns:p14="http://schemas.microsoft.com/office/powerpoint/2010/main" val="282365040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4FEFF3E-1411-40C8-BE02-F31BEE686BE3}" type="slidenum">
              <a:rPr lang="en-GB" smtClean="0"/>
              <a:t>40</a:t>
            </a:fld>
            <a:endParaRPr lang="en-GB"/>
          </a:p>
        </p:txBody>
      </p:sp>
    </p:spTree>
    <p:extLst>
      <p:ext uri="{BB962C8B-B14F-4D97-AF65-F5344CB8AC3E}">
        <p14:creationId xmlns:p14="http://schemas.microsoft.com/office/powerpoint/2010/main" val="320198913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Drafted by the European</a:t>
            </a:r>
            <a:r>
              <a:rPr lang="en-GB" baseline="0" dirty="0" smtClean="0"/>
              <a:t> Council</a:t>
            </a:r>
            <a:endParaRPr lang="en-GB" dirty="0" smtClean="0"/>
          </a:p>
          <a:p>
            <a:endParaRPr lang="en-GB" dirty="0" smtClean="0"/>
          </a:p>
          <a:p>
            <a:r>
              <a:rPr lang="en-GB" dirty="0" smtClean="0"/>
              <a:t>formally the Convention for the Protection of Human Rights and Fundamental Freedoms</a:t>
            </a:r>
          </a:p>
          <a:p>
            <a:endParaRPr lang="en-GB" dirty="0" smtClean="0"/>
          </a:p>
          <a:p>
            <a:r>
              <a:rPr lang="en-GB" dirty="0" smtClean="0"/>
              <a:t>The European Convention on Human Rights is a treaty that was drafted in 1950. Each of the numbered “articles” protects a basic human right. Taken together, they allow people to lead free and dignified lives.</a:t>
            </a:r>
          </a:p>
          <a:p>
            <a:endParaRPr lang="en-GB" dirty="0" smtClean="0"/>
          </a:p>
          <a:p>
            <a:r>
              <a:rPr lang="en-GB" dirty="0" smtClean="0"/>
              <a:t>47 states, including the UK, have signed up. That means that the UK commits to protecting the Convention rights. If a person’s rights are being breached, and they can’t get a remedy in the UK through the Human Rights Act, the Convention lets them take their case to the European Court of Human Rights</a:t>
            </a:r>
          </a:p>
          <a:p>
            <a:endParaRPr lang="en-GB" dirty="0" smtClean="0"/>
          </a:p>
          <a:p>
            <a:endParaRPr lang="en-GB" dirty="0" smtClean="0"/>
          </a:p>
          <a:p>
            <a:r>
              <a:rPr lang="en-GB" dirty="0" smtClean="0"/>
              <a:t>As a result, people who believe</a:t>
            </a:r>
            <a:r>
              <a:rPr lang="en-GB" baseline="0" dirty="0" smtClean="0"/>
              <a:t> that the UK government or the UK’s laws are responsible for a breach of any of the rights listed in the convention can challenge them at the European Court of Human Rights in Strasbourg.</a:t>
            </a:r>
            <a:endParaRPr lang="en-GB" dirty="0" smtClean="0"/>
          </a:p>
          <a:p>
            <a:r>
              <a:rPr lang="en-GB" dirty="0" smtClean="0"/>
              <a:t>By signing the treaty, the government</a:t>
            </a:r>
            <a:r>
              <a:rPr lang="en-GB" baseline="0" dirty="0" smtClean="0"/>
              <a:t> agreed that to abide by any judgement delivered by the Strasbourg court which goes against the UK. To comply, the government might have to ask Parliament to change the law. </a:t>
            </a:r>
          </a:p>
          <a:p>
            <a:endParaRPr lang="en-GB" baseline="0" dirty="0" smtClean="0"/>
          </a:p>
          <a:p>
            <a:endParaRPr lang="en-GB" dirty="0" smtClean="0"/>
          </a:p>
          <a:p>
            <a:endParaRPr lang="en-GB" dirty="0"/>
          </a:p>
        </p:txBody>
      </p:sp>
      <p:sp>
        <p:nvSpPr>
          <p:cNvPr id="4" name="Slide Number Placeholder 3"/>
          <p:cNvSpPr>
            <a:spLocks noGrp="1"/>
          </p:cNvSpPr>
          <p:nvPr>
            <p:ph type="sldNum" sz="quarter" idx="10"/>
          </p:nvPr>
        </p:nvSpPr>
        <p:spPr/>
        <p:txBody>
          <a:bodyPr/>
          <a:lstStyle/>
          <a:p>
            <a:fld id="{14FEFF3E-1411-40C8-BE02-F31BEE686BE3}" type="slidenum">
              <a:rPr lang="en-GB" smtClean="0"/>
              <a:t>41</a:t>
            </a:fld>
            <a:endParaRPr lang="en-GB"/>
          </a:p>
        </p:txBody>
      </p:sp>
    </p:spTree>
    <p:extLst>
      <p:ext uri="{BB962C8B-B14F-4D97-AF65-F5344CB8AC3E}">
        <p14:creationId xmlns:p14="http://schemas.microsoft.com/office/powerpoint/2010/main" val="150331846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From 1996 to 2000, the only way in which an individual</a:t>
            </a:r>
            <a:r>
              <a:rPr lang="en-GB" baseline="0" dirty="0" smtClean="0"/>
              <a:t> could enforce the European Convention on Human Rights against the government was to complain to the European Court on Human Rights in Strasbourg.</a:t>
            </a:r>
          </a:p>
          <a:p>
            <a:endParaRPr lang="en-GB" baseline="0" dirty="0" smtClean="0"/>
          </a:p>
          <a:p>
            <a:r>
              <a:rPr lang="en-GB" baseline="0" dirty="0" smtClean="0"/>
              <a:t>But when the Human Rights Act was brought into force, courts in the UK were required to give effect to other laws in a way that was compatible with human rights.</a:t>
            </a:r>
          </a:p>
          <a:p>
            <a:endParaRPr lang="en-GB" baseline="0" dirty="0" smtClean="0"/>
          </a:p>
          <a:p>
            <a:r>
              <a:rPr lang="en-GB" baseline="0" dirty="0" smtClean="0"/>
              <a:t>The act also required courts in the UK to take into account decisions by the human rights court in Strasbourg.</a:t>
            </a:r>
          </a:p>
          <a:p>
            <a:endParaRPr lang="en-GB" baseline="0" dirty="0" smtClean="0"/>
          </a:p>
          <a:p>
            <a:r>
              <a:rPr lang="en-GB" sz="1200" b="0" i="0" kern="1200" dirty="0" smtClean="0">
                <a:solidFill>
                  <a:schemeClr val="tx1"/>
                </a:solidFill>
                <a:effectLst/>
                <a:latin typeface="+mn-lt"/>
                <a:ea typeface="+mn-ea"/>
                <a:cs typeface="+mn-cs"/>
              </a:rPr>
              <a:t>The Human Rights Act 1998 (the Act or the HRA) sets out the fundamental rights and freedoms that everyone in the UK is entitled to.</a:t>
            </a:r>
          </a:p>
          <a:p>
            <a:r>
              <a:rPr lang="en-GB" sz="1200" b="0" i="0" kern="1200" dirty="0" smtClean="0">
                <a:solidFill>
                  <a:schemeClr val="tx1"/>
                </a:solidFill>
                <a:effectLst/>
                <a:latin typeface="+mn-lt"/>
                <a:ea typeface="+mn-ea"/>
                <a:cs typeface="+mn-cs"/>
              </a:rPr>
              <a:t>In practice, the Act has three main effects:</a:t>
            </a:r>
          </a:p>
          <a:p>
            <a:r>
              <a:rPr lang="en-GB" sz="1200" b="0" i="0" kern="1200" dirty="0" smtClean="0">
                <a:solidFill>
                  <a:schemeClr val="tx1"/>
                </a:solidFill>
                <a:effectLst/>
                <a:latin typeface="+mn-lt"/>
                <a:ea typeface="+mn-ea"/>
                <a:cs typeface="+mn-cs"/>
              </a:rPr>
              <a:t>1. It incorporates the rights set out in the European Convention on Human Rights (ECHR) into domestic British law. This means that if your human rights have been breached, you can take your case to a British court rather than having to seek justice from the European Court of Human Rights in Strasbourg, France.</a:t>
            </a:r>
            <a:br>
              <a:rPr lang="en-GB" sz="1200" b="0" i="0" kern="1200" dirty="0" smtClean="0">
                <a:solidFill>
                  <a:schemeClr val="tx1"/>
                </a:solidFill>
                <a:effectLst/>
                <a:latin typeface="+mn-lt"/>
                <a:ea typeface="+mn-ea"/>
                <a:cs typeface="+mn-cs"/>
              </a:rPr>
            </a:br>
            <a:r>
              <a:rPr lang="en-GB" sz="1200" b="0" i="0" kern="1200" dirty="0" smtClean="0">
                <a:solidFill>
                  <a:schemeClr val="tx1"/>
                </a:solidFill>
                <a:effectLst/>
                <a:latin typeface="+mn-lt"/>
                <a:ea typeface="+mn-ea"/>
                <a:cs typeface="+mn-cs"/>
              </a:rPr>
              <a:t/>
            </a:r>
            <a:br>
              <a:rPr lang="en-GB" sz="1200" b="0" i="0" kern="1200" dirty="0" smtClean="0">
                <a:solidFill>
                  <a:schemeClr val="tx1"/>
                </a:solidFill>
                <a:effectLst/>
                <a:latin typeface="+mn-lt"/>
                <a:ea typeface="+mn-ea"/>
                <a:cs typeface="+mn-cs"/>
              </a:rPr>
            </a:br>
            <a:r>
              <a:rPr lang="en-GB" sz="1200" b="0" i="0" kern="1200" dirty="0" smtClean="0">
                <a:solidFill>
                  <a:schemeClr val="tx1"/>
                </a:solidFill>
                <a:effectLst/>
                <a:latin typeface="+mn-lt"/>
                <a:ea typeface="+mn-ea"/>
                <a:cs typeface="+mn-cs"/>
              </a:rPr>
              <a:t>2. It requires all public bodies (like courts, police, local authorities, hospitals and publicly funded schools) and other bodies carrying out public functions to respect and protect your human rights.</a:t>
            </a:r>
            <a:br>
              <a:rPr lang="en-GB" sz="1200" b="0" i="0" kern="1200" dirty="0" smtClean="0">
                <a:solidFill>
                  <a:schemeClr val="tx1"/>
                </a:solidFill>
                <a:effectLst/>
                <a:latin typeface="+mn-lt"/>
                <a:ea typeface="+mn-ea"/>
                <a:cs typeface="+mn-cs"/>
              </a:rPr>
            </a:br>
            <a:r>
              <a:rPr lang="en-GB" sz="1200" b="0" i="0" kern="1200" dirty="0" smtClean="0">
                <a:solidFill>
                  <a:schemeClr val="tx1"/>
                </a:solidFill>
                <a:effectLst/>
                <a:latin typeface="+mn-lt"/>
                <a:ea typeface="+mn-ea"/>
                <a:cs typeface="+mn-cs"/>
              </a:rPr>
              <a:t/>
            </a:r>
            <a:br>
              <a:rPr lang="en-GB" sz="1200" b="0" i="0" kern="1200" dirty="0" smtClean="0">
                <a:solidFill>
                  <a:schemeClr val="tx1"/>
                </a:solidFill>
                <a:effectLst/>
                <a:latin typeface="+mn-lt"/>
                <a:ea typeface="+mn-ea"/>
                <a:cs typeface="+mn-cs"/>
              </a:rPr>
            </a:br>
            <a:r>
              <a:rPr lang="en-GB" sz="1200" b="0" i="0" kern="1200" dirty="0" smtClean="0">
                <a:solidFill>
                  <a:schemeClr val="tx1"/>
                </a:solidFill>
                <a:effectLst/>
                <a:latin typeface="+mn-lt"/>
                <a:ea typeface="+mn-ea"/>
                <a:cs typeface="+mn-cs"/>
              </a:rPr>
              <a:t>3. In practice it means that Parliament will nearly always seek to ensure that new laws are compatible with the rights set out in the European Convention on Human Rights (although ultimately Parliament is sovereign and can pass laws which are incompatible). The courts will also where possible interpret laws in a way which is compatible with Convention rights.</a:t>
            </a:r>
          </a:p>
          <a:p>
            <a:r>
              <a:rPr lang="en-GB" sz="1200" b="0" i="0" kern="1200" dirty="0" smtClean="0">
                <a:solidFill>
                  <a:schemeClr val="tx1"/>
                </a:solidFill>
                <a:effectLst/>
                <a:latin typeface="+mn-lt"/>
                <a:ea typeface="+mn-ea"/>
                <a:cs typeface="+mn-cs"/>
              </a:rPr>
              <a:t>The Human Rights Act came into force in the UK in October 2000.</a:t>
            </a:r>
          </a:p>
          <a:p>
            <a:endParaRPr lang="en-GB" baseline="0" dirty="0" smtClean="0"/>
          </a:p>
          <a:p>
            <a:endParaRPr lang="en-GB" baseline="0" dirty="0" smtClean="0"/>
          </a:p>
          <a:p>
            <a:endParaRPr lang="en-GB" dirty="0"/>
          </a:p>
        </p:txBody>
      </p:sp>
      <p:sp>
        <p:nvSpPr>
          <p:cNvPr id="4" name="Slide Number Placeholder 3"/>
          <p:cNvSpPr>
            <a:spLocks noGrp="1"/>
          </p:cNvSpPr>
          <p:nvPr>
            <p:ph type="sldNum" sz="quarter" idx="10"/>
          </p:nvPr>
        </p:nvSpPr>
        <p:spPr/>
        <p:txBody>
          <a:bodyPr/>
          <a:lstStyle/>
          <a:p>
            <a:fld id="{14FEFF3E-1411-40C8-BE02-F31BEE686BE3}" type="slidenum">
              <a:rPr lang="en-GB" smtClean="0"/>
              <a:t>42</a:t>
            </a:fld>
            <a:endParaRPr lang="en-GB"/>
          </a:p>
        </p:txBody>
      </p:sp>
    </p:spTree>
    <p:extLst>
      <p:ext uri="{BB962C8B-B14F-4D97-AF65-F5344CB8AC3E}">
        <p14:creationId xmlns:p14="http://schemas.microsoft.com/office/powerpoint/2010/main" val="203696859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ctr">
              <a:buNone/>
            </a:pPr>
            <a:r>
              <a:rPr lang="en-GB" b="1" i="1" dirty="0" smtClean="0">
                <a:latin typeface="Times New Roman" panose="02020603050405020304" pitchFamily="18" charset="0"/>
                <a:cs typeface="Times New Roman" panose="02020603050405020304" pitchFamily="18" charset="0"/>
              </a:rPr>
              <a:t>The Charter of Fundamental Rights of the EU brings together in a single document, the fundamental rights protected in the EU. The Charter contains rights and freedoms under six titles:</a:t>
            </a:r>
          </a:p>
          <a:p>
            <a:pPr marL="0" indent="0" algn="ctr">
              <a:buNone/>
            </a:pPr>
            <a:r>
              <a:rPr lang="en-GB" b="1" i="1" dirty="0" smtClean="0">
                <a:latin typeface="Times New Roman" panose="02020603050405020304" pitchFamily="18" charset="0"/>
                <a:cs typeface="Times New Roman" panose="02020603050405020304" pitchFamily="18" charset="0"/>
              </a:rPr>
              <a:t>1. Dignity</a:t>
            </a:r>
          </a:p>
          <a:p>
            <a:pPr marL="0" indent="0" algn="ctr">
              <a:buNone/>
            </a:pPr>
            <a:r>
              <a:rPr lang="en-GB" b="1" i="1" dirty="0" smtClean="0">
                <a:latin typeface="Times New Roman" panose="02020603050405020304" pitchFamily="18" charset="0"/>
                <a:cs typeface="Times New Roman" panose="02020603050405020304" pitchFamily="18" charset="0"/>
              </a:rPr>
              <a:t>2. Freedoms</a:t>
            </a:r>
          </a:p>
          <a:p>
            <a:pPr marL="0" indent="0" algn="ctr">
              <a:buNone/>
            </a:pPr>
            <a:r>
              <a:rPr lang="en-GB" b="1" i="1" dirty="0" smtClean="0">
                <a:latin typeface="Times New Roman" panose="02020603050405020304" pitchFamily="18" charset="0"/>
                <a:cs typeface="Times New Roman" panose="02020603050405020304" pitchFamily="18" charset="0"/>
              </a:rPr>
              <a:t>3.Equality</a:t>
            </a:r>
          </a:p>
          <a:p>
            <a:pPr marL="0" indent="0" algn="ctr">
              <a:buNone/>
            </a:pPr>
            <a:r>
              <a:rPr lang="en-GB" b="1" i="1" dirty="0" smtClean="0">
                <a:latin typeface="Times New Roman" panose="02020603050405020304" pitchFamily="18" charset="0"/>
                <a:cs typeface="Times New Roman" panose="02020603050405020304" pitchFamily="18" charset="0"/>
              </a:rPr>
              <a:t>4.Solidarity</a:t>
            </a:r>
          </a:p>
          <a:p>
            <a:pPr marL="0" indent="0" algn="ctr">
              <a:buNone/>
            </a:pPr>
            <a:r>
              <a:rPr lang="en-GB" b="1" i="1" dirty="0" smtClean="0">
                <a:latin typeface="Times New Roman" panose="02020603050405020304" pitchFamily="18" charset="0"/>
                <a:cs typeface="Times New Roman" panose="02020603050405020304" pitchFamily="18" charset="0"/>
              </a:rPr>
              <a:t>5.Citizen’s Rights</a:t>
            </a:r>
          </a:p>
          <a:p>
            <a:pPr marL="0" indent="0" algn="ctr">
              <a:buNone/>
            </a:pPr>
            <a:r>
              <a:rPr lang="en-GB" b="1" i="1" dirty="0" smtClean="0">
                <a:latin typeface="Times New Roman" panose="02020603050405020304" pitchFamily="18" charset="0"/>
                <a:cs typeface="Times New Roman" panose="02020603050405020304" pitchFamily="18" charset="0"/>
              </a:rPr>
              <a:t>6. Justice</a:t>
            </a:r>
            <a:endParaRPr lang="en-GB" i="1" dirty="0" smtClean="0">
              <a:latin typeface="Times New Roman" panose="02020603050405020304" pitchFamily="18" charset="0"/>
              <a:cs typeface="Times New Roman" panose="02020603050405020304" pitchFamily="18" charset="0"/>
            </a:endParaRPr>
          </a:p>
          <a:p>
            <a:endParaRPr lang="en-GB" dirty="0"/>
          </a:p>
        </p:txBody>
      </p:sp>
      <p:sp>
        <p:nvSpPr>
          <p:cNvPr id="4" name="Slide Number Placeholder 3"/>
          <p:cNvSpPr>
            <a:spLocks noGrp="1"/>
          </p:cNvSpPr>
          <p:nvPr>
            <p:ph type="sldNum" sz="quarter" idx="10"/>
          </p:nvPr>
        </p:nvSpPr>
        <p:spPr/>
        <p:txBody>
          <a:bodyPr/>
          <a:lstStyle/>
          <a:p>
            <a:fld id="{14FEFF3E-1411-40C8-BE02-F31BEE686BE3}" type="slidenum">
              <a:rPr lang="en-GB" smtClean="0"/>
              <a:t>43</a:t>
            </a:fld>
            <a:endParaRPr lang="en-GB"/>
          </a:p>
        </p:txBody>
      </p:sp>
    </p:spTree>
    <p:extLst>
      <p:ext uri="{BB962C8B-B14F-4D97-AF65-F5344CB8AC3E}">
        <p14:creationId xmlns:p14="http://schemas.microsoft.com/office/powerpoint/2010/main" val="236925589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 rights of every individual in the EU</a:t>
            </a:r>
            <a:r>
              <a:rPr lang="en-GB" baseline="0" dirty="0" smtClean="0"/>
              <a:t> were established at different times, in different ways and in different forms.</a:t>
            </a:r>
          </a:p>
          <a:p>
            <a:endParaRPr lang="en-GB" dirty="0" smtClean="0"/>
          </a:p>
          <a:p>
            <a:r>
              <a:rPr lang="en-GB" dirty="0" smtClean="0"/>
              <a:t>For</a:t>
            </a:r>
            <a:r>
              <a:rPr lang="en-GB" baseline="0" dirty="0" smtClean="0"/>
              <a:t> this reason, the EU decided to clarify things and to include them all in a single document which has been updated in the lights of changes in society, social progress and scientific and technological developments.</a:t>
            </a:r>
          </a:p>
          <a:p>
            <a:endParaRPr lang="en-GB" dirty="0"/>
          </a:p>
        </p:txBody>
      </p:sp>
      <p:sp>
        <p:nvSpPr>
          <p:cNvPr id="4" name="Slide Number Placeholder 3"/>
          <p:cNvSpPr>
            <a:spLocks noGrp="1"/>
          </p:cNvSpPr>
          <p:nvPr>
            <p:ph type="sldNum" sz="quarter" idx="10"/>
          </p:nvPr>
        </p:nvSpPr>
        <p:spPr/>
        <p:txBody>
          <a:bodyPr/>
          <a:lstStyle/>
          <a:p>
            <a:fld id="{14FEFF3E-1411-40C8-BE02-F31BEE686BE3}" type="slidenum">
              <a:rPr lang="en-GB" smtClean="0"/>
              <a:t>44</a:t>
            </a:fld>
            <a:endParaRPr lang="en-GB"/>
          </a:p>
        </p:txBody>
      </p:sp>
    </p:spTree>
    <p:extLst>
      <p:ext uri="{BB962C8B-B14F-4D97-AF65-F5344CB8AC3E}">
        <p14:creationId xmlns:p14="http://schemas.microsoft.com/office/powerpoint/2010/main" val="309393038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4FEFF3E-1411-40C8-BE02-F31BEE686BE3}" type="slidenum">
              <a:rPr lang="en-GB" smtClean="0"/>
              <a:t>45</a:t>
            </a:fld>
            <a:endParaRPr lang="en-GB"/>
          </a:p>
        </p:txBody>
      </p:sp>
    </p:spTree>
    <p:extLst>
      <p:ext uri="{BB962C8B-B14F-4D97-AF65-F5344CB8AC3E}">
        <p14:creationId xmlns:p14="http://schemas.microsoft.com/office/powerpoint/2010/main" val="560339056"/>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For example, some potential Charter rights are expressed as principles, and Article 52(5) of the Charter provides that these are only justiciable when and if they are implemented by the EU institutions or the Member States.  This presumably means that, if there is no such implementation, the rights which are expressed as principles, have no legal effect at all.  This seems contrary to the principle of effectiveness, and the position is further confused by the lack of clarity in the body of the Charter as to which apparent rights are in fact merely principles, since although Article 49 is the only Article to contain rights referred to in this way, several Articles contain rights which are not expressed to be either rights or principles. </a:t>
            </a:r>
          </a:p>
          <a:p>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A further difficulty with the Charter which remains to be resolved is when it will apply to action (or inaction) by the Member States which allegedly violates human rights, since it only applies when they are </a:t>
            </a:r>
            <a:r>
              <a:rPr lang="en-US" sz="1200" kern="1200" dirty="0" smtClean="0">
                <a:solidFill>
                  <a:schemeClr val="tx1"/>
                </a:solidFill>
                <a:effectLst/>
                <a:latin typeface="+mn-lt"/>
                <a:ea typeface="+mn-ea"/>
                <a:cs typeface="+mn-cs"/>
              </a:rPr>
              <a:t>“</a:t>
            </a:r>
            <a:r>
              <a:rPr lang="en-GB" sz="1200" kern="1200" dirty="0" smtClean="0">
                <a:solidFill>
                  <a:schemeClr val="tx1"/>
                </a:solidFill>
                <a:effectLst/>
                <a:latin typeface="+mn-lt"/>
                <a:ea typeface="+mn-ea"/>
                <a:cs typeface="+mn-cs"/>
              </a:rPr>
              <a:t>implementing</a:t>
            </a:r>
            <a:r>
              <a:rPr lang="en-US" sz="1200" kern="1200" dirty="0" smtClean="0">
                <a:solidFill>
                  <a:schemeClr val="tx1"/>
                </a:solidFill>
                <a:effectLst/>
                <a:latin typeface="+mn-lt"/>
                <a:ea typeface="+mn-ea"/>
                <a:cs typeface="+mn-cs"/>
              </a:rPr>
              <a:t>”</a:t>
            </a:r>
            <a:r>
              <a:rPr lang="en-GB" sz="1200" kern="1200" dirty="0" smtClean="0">
                <a:solidFill>
                  <a:schemeClr val="tx1"/>
                </a:solidFill>
                <a:effectLst/>
                <a:latin typeface="+mn-lt"/>
                <a:ea typeface="+mn-ea"/>
                <a:cs typeface="+mn-cs"/>
              </a:rPr>
              <a:t> EU law and it is unclear exactly what this means.  </a:t>
            </a:r>
            <a:endParaRPr lang="en-GB" dirty="0"/>
          </a:p>
        </p:txBody>
      </p:sp>
      <p:sp>
        <p:nvSpPr>
          <p:cNvPr id="4" name="Slide Number Placeholder 3"/>
          <p:cNvSpPr>
            <a:spLocks noGrp="1"/>
          </p:cNvSpPr>
          <p:nvPr>
            <p:ph type="sldNum" sz="quarter" idx="10"/>
          </p:nvPr>
        </p:nvSpPr>
        <p:spPr/>
        <p:txBody>
          <a:bodyPr/>
          <a:lstStyle/>
          <a:p>
            <a:fld id="{14FEFF3E-1411-40C8-BE02-F31BEE686BE3}" type="slidenum">
              <a:rPr lang="en-GB" smtClean="0"/>
              <a:t>46</a:t>
            </a:fld>
            <a:endParaRPr lang="en-GB"/>
          </a:p>
        </p:txBody>
      </p:sp>
    </p:spTree>
    <p:extLst>
      <p:ext uri="{BB962C8B-B14F-4D97-AF65-F5344CB8AC3E}">
        <p14:creationId xmlns:p14="http://schemas.microsoft.com/office/powerpoint/2010/main" val="2302941142"/>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 Charter can be seen as the overarching framework for human rights in</a:t>
            </a:r>
            <a:r>
              <a:rPr lang="en-GB" baseline="0" dirty="0" smtClean="0"/>
              <a:t> the EU, of which the European Convention of Human Rights forms only one part, albeit an important one.</a:t>
            </a:r>
          </a:p>
          <a:p>
            <a:endParaRPr lang="en-GB" baseline="0" dirty="0" smtClean="0"/>
          </a:p>
          <a:p>
            <a:r>
              <a:rPr lang="en-GB" baseline="0" dirty="0" smtClean="0"/>
              <a:t>Unlike the European Convention, which has been incorporated into UK law by the Human Rights Act 1998, the Charter of Fundamental Rights only applies to matters concerning EU law but it can be raised in courts in the UK on such matters.</a:t>
            </a:r>
            <a:endParaRPr lang="en-GB" dirty="0"/>
          </a:p>
        </p:txBody>
      </p:sp>
      <p:sp>
        <p:nvSpPr>
          <p:cNvPr id="4" name="Slide Number Placeholder 3"/>
          <p:cNvSpPr>
            <a:spLocks noGrp="1"/>
          </p:cNvSpPr>
          <p:nvPr>
            <p:ph type="sldNum" sz="quarter" idx="10"/>
          </p:nvPr>
        </p:nvSpPr>
        <p:spPr/>
        <p:txBody>
          <a:bodyPr/>
          <a:lstStyle/>
          <a:p>
            <a:fld id="{14FEFF3E-1411-40C8-BE02-F31BEE686BE3}" type="slidenum">
              <a:rPr lang="en-GB" smtClean="0"/>
              <a:t>47</a:t>
            </a:fld>
            <a:endParaRPr lang="en-GB"/>
          </a:p>
        </p:txBody>
      </p:sp>
    </p:spTree>
    <p:extLst>
      <p:ext uri="{BB962C8B-B14F-4D97-AF65-F5344CB8AC3E}">
        <p14:creationId xmlns:p14="http://schemas.microsoft.com/office/powerpoint/2010/main" val="205991295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We would</a:t>
            </a:r>
            <a:r>
              <a:rPr lang="en-GB" baseline="0" dirty="0" smtClean="0"/>
              <a:t> still be signed up to the European Convention on Human Rights</a:t>
            </a:r>
          </a:p>
          <a:p>
            <a:pPr marL="171450" indent="-171450">
              <a:buFontTx/>
              <a:buChar char="-"/>
            </a:pPr>
            <a:r>
              <a:rPr lang="en-GB" baseline="0" dirty="0" smtClean="0"/>
              <a:t>It follows that any country can be a member of the council of Europe (which is completely separate from the EU). It is not the policy of the UK to leave the Council of Europe or to pull out of the convention. So, if the UK leaves the EU it will still be possible for people to complain to the human rights court and it will still be the responsibility of the UK to abide by the court’s judgements.</a:t>
            </a:r>
          </a:p>
          <a:p>
            <a:pPr marL="171450" indent="-171450">
              <a:buFontTx/>
              <a:buChar char="-"/>
            </a:pPr>
            <a:endParaRPr lang="en-GB" baseline="0" dirty="0" smtClean="0"/>
          </a:p>
          <a:p>
            <a:pPr marL="171450" indent="-171450">
              <a:buFontTx/>
              <a:buChar char="-"/>
            </a:pPr>
            <a:r>
              <a:rPr lang="en-GB" baseline="0" dirty="0" smtClean="0"/>
              <a:t>The Human Rights Act is also separate from the EU,</a:t>
            </a:r>
          </a:p>
          <a:p>
            <a:pPr marL="0" indent="0">
              <a:buFontTx/>
              <a:buNone/>
            </a:pPr>
            <a:r>
              <a:rPr lang="en-GB" baseline="0" dirty="0" smtClean="0"/>
              <a:t>The Courts in the UK will still have to take account decisions by the human rights court in Strasbourg.</a:t>
            </a:r>
          </a:p>
          <a:p>
            <a:pPr marL="0" indent="0">
              <a:buFontTx/>
              <a:buNone/>
            </a:pPr>
            <a:r>
              <a:rPr lang="en-GB" baseline="0" dirty="0" smtClean="0"/>
              <a:t>There will be no obligation on parliament to change the Human Rights Act – although that is something that the government is </a:t>
            </a:r>
            <a:r>
              <a:rPr lang="en-GB" baseline="0" smtClean="0"/>
              <a:t>separately committed to. </a:t>
            </a:r>
            <a:endParaRPr lang="en-GB" baseline="0" dirty="0" smtClean="0"/>
          </a:p>
          <a:p>
            <a:pPr marL="171450" indent="-171450">
              <a:buFontTx/>
              <a:buChar char="-"/>
            </a:pPr>
            <a:endParaRPr lang="en-GB" baseline="0" dirty="0" smtClean="0"/>
          </a:p>
          <a:p>
            <a:pPr marL="0" indent="0">
              <a:buFontTx/>
              <a:buNone/>
            </a:pPr>
            <a:r>
              <a:rPr lang="en-GB" baseline="0" dirty="0" smtClean="0"/>
              <a:t> </a:t>
            </a:r>
            <a:endParaRPr lang="en-GB" dirty="0"/>
          </a:p>
        </p:txBody>
      </p:sp>
      <p:sp>
        <p:nvSpPr>
          <p:cNvPr id="4" name="Slide Number Placeholder 3"/>
          <p:cNvSpPr>
            <a:spLocks noGrp="1"/>
          </p:cNvSpPr>
          <p:nvPr>
            <p:ph type="sldNum" sz="quarter" idx="10"/>
          </p:nvPr>
        </p:nvSpPr>
        <p:spPr/>
        <p:txBody>
          <a:bodyPr/>
          <a:lstStyle/>
          <a:p>
            <a:fld id="{14FEFF3E-1411-40C8-BE02-F31BEE686BE3}" type="slidenum">
              <a:rPr lang="en-GB" smtClean="0"/>
              <a:t>48</a:t>
            </a:fld>
            <a:endParaRPr lang="en-GB"/>
          </a:p>
        </p:txBody>
      </p:sp>
    </p:spTree>
    <p:extLst>
      <p:ext uri="{BB962C8B-B14F-4D97-AF65-F5344CB8AC3E}">
        <p14:creationId xmlns:p14="http://schemas.microsoft.com/office/powerpoint/2010/main" val="3201660709"/>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3897669-CCED-4A4F-A64E-9623B363075C}" type="slidenum">
              <a:rPr lang="en-GB" smtClean="0"/>
              <a:t>49</a:t>
            </a:fld>
            <a:endParaRPr lang="en-GB"/>
          </a:p>
        </p:txBody>
      </p:sp>
    </p:spTree>
    <p:extLst>
      <p:ext uri="{BB962C8B-B14F-4D97-AF65-F5344CB8AC3E}">
        <p14:creationId xmlns:p14="http://schemas.microsoft.com/office/powerpoint/2010/main" val="2670090997"/>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In order</a:t>
            </a:r>
            <a:r>
              <a:rPr lang="en-GB" baseline="0" dirty="0" smtClean="0"/>
              <a:t> to understand free movement of goods, firstly we need to understand what is meant by ‘goods’.</a:t>
            </a:r>
          </a:p>
          <a:p>
            <a:endParaRPr lang="en-GB" baseline="0" dirty="0" smtClean="0"/>
          </a:p>
          <a:p>
            <a:r>
              <a:rPr lang="en-GB" baseline="0" dirty="0" smtClean="0"/>
              <a:t>Commission v Italy [1968], the Italian government subjected exports of articles of an artistic, historical or archaeological nature to tax. The Commission argued that the articles fell under the provisions relating to the Customs Union. The Italian government disputed this and argues that the articles did not constitute ‘goods’  as the articles in question could not be compared to consumer goods or articles of general use.</a:t>
            </a:r>
          </a:p>
          <a:p>
            <a:endParaRPr lang="en-GB" baseline="0" dirty="0" smtClean="0"/>
          </a:p>
          <a:p>
            <a:r>
              <a:rPr lang="en-GB" dirty="0" smtClean="0">
                <a:solidFill>
                  <a:srgbClr val="FF0000"/>
                </a:solidFill>
              </a:rPr>
              <a:t>Commission v Italy [1968]:</a:t>
            </a:r>
          </a:p>
          <a:p>
            <a:pPr marL="0" indent="0">
              <a:buNone/>
            </a:pPr>
            <a:r>
              <a:rPr lang="en-GB" dirty="0" smtClean="0">
                <a:solidFill>
                  <a:schemeClr val="bg1"/>
                </a:solidFill>
              </a:rPr>
              <a:t>‘Goods’:  understood products which can be valued in money and which are capable of forming the subject of commercial transactions. </a:t>
            </a:r>
          </a:p>
          <a:p>
            <a:endParaRPr lang="en-GB" baseline="0" dirty="0" smtClean="0"/>
          </a:p>
          <a:p>
            <a:r>
              <a:rPr lang="en-GB" baseline="0" dirty="0" smtClean="0"/>
              <a:t>The scope of goods is therefore defined widely</a:t>
            </a:r>
          </a:p>
          <a:p>
            <a:endParaRPr lang="en-GB" dirty="0"/>
          </a:p>
        </p:txBody>
      </p:sp>
      <p:sp>
        <p:nvSpPr>
          <p:cNvPr id="4" name="Slide Number Placeholder 3"/>
          <p:cNvSpPr>
            <a:spLocks noGrp="1"/>
          </p:cNvSpPr>
          <p:nvPr>
            <p:ph type="sldNum" sz="quarter" idx="10"/>
          </p:nvPr>
        </p:nvSpPr>
        <p:spPr/>
        <p:txBody>
          <a:bodyPr/>
          <a:lstStyle/>
          <a:p>
            <a:fld id="{43897669-CCED-4A4F-A64E-9623B363075C}" type="slidenum">
              <a:rPr lang="en-GB" smtClean="0">
                <a:solidFill>
                  <a:prstClr val="black"/>
                </a:solidFill>
              </a:rPr>
              <a:pPr/>
              <a:t>51</a:t>
            </a:fld>
            <a:endParaRPr lang="en-GB">
              <a:solidFill>
                <a:prstClr val="black"/>
              </a:solidFill>
            </a:endParaRPr>
          </a:p>
        </p:txBody>
      </p:sp>
    </p:spTree>
    <p:extLst>
      <p:ext uri="{BB962C8B-B14F-4D97-AF65-F5344CB8AC3E}">
        <p14:creationId xmlns:p14="http://schemas.microsoft.com/office/powerpoint/2010/main" val="4246592155"/>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Before</a:t>
            </a:r>
            <a:r>
              <a:rPr lang="en-GB" baseline="0" dirty="0" smtClean="0"/>
              <a:t> the EU, countries could trade but often charges would be put into place.</a:t>
            </a:r>
          </a:p>
          <a:p>
            <a:endParaRPr lang="en-GB" baseline="0" dirty="0" smtClean="0"/>
          </a:p>
          <a:p>
            <a:r>
              <a:rPr lang="en-GB" baseline="0" dirty="0" smtClean="0"/>
              <a:t>Article 30 stops countries being able to put charges or borders up so that they can trade freely with each other. </a:t>
            </a:r>
          </a:p>
          <a:p>
            <a:endParaRPr lang="en-GB" baseline="0" dirty="0" smtClean="0"/>
          </a:p>
          <a:p>
            <a:r>
              <a:rPr lang="en-GB" baseline="0" dirty="0" smtClean="0"/>
              <a:t>Article 30 looks at when countries have tried to impose charges and creates borders and says this is not allowed.</a:t>
            </a:r>
            <a:endParaRPr lang="en-GB" dirty="0"/>
          </a:p>
        </p:txBody>
      </p:sp>
      <p:sp>
        <p:nvSpPr>
          <p:cNvPr id="4" name="Slide Number Placeholder 3"/>
          <p:cNvSpPr>
            <a:spLocks noGrp="1"/>
          </p:cNvSpPr>
          <p:nvPr>
            <p:ph type="sldNum" sz="quarter" idx="10"/>
          </p:nvPr>
        </p:nvSpPr>
        <p:spPr/>
        <p:txBody>
          <a:bodyPr/>
          <a:lstStyle/>
          <a:p>
            <a:fld id="{43897669-CCED-4A4F-A64E-9623B363075C}" type="slidenum">
              <a:rPr lang="en-GB" smtClean="0">
                <a:solidFill>
                  <a:prstClr val="black"/>
                </a:solidFill>
              </a:rPr>
              <a:pPr/>
              <a:t>52</a:t>
            </a:fld>
            <a:endParaRPr lang="en-GB">
              <a:solidFill>
                <a:prstClr val="black"/>
              </a:solidFill>
            </a:endParaRPr>
          </a:p>
        </p:txBody>
      </p:sp>
    </p:spTree>
    <p:extLst>
      <p:ext uri="{BB962C8B-B14F-4D97-AF65-F5344CB8AC3E}">
        <p14:creationId xmlns:p14="http://schemas.microsoft.com/office/powerpoint/2010/main" val="279462974"/>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Most Q’s that include a value of money will normally</a:t>
            </a:r>
            <a:r>
              <a:rPr lang="en-GB" baseline="0" dirty="0" smtClean="0"/>
              <a:t> be Art 30</a:t>
            </a:r>
          </a:p>
          <a:p>
            <a:r>
              <a:rPr lang="en-GB" baseline="0" dirty="0" smtClean="0"/>
              <a:t>Q’s on number of goods ‘300 sausages’ Art 34</a:t>
            </a:r>
          </a:p>
          <a:p>
            <a:endParaRPr lang="en-GB" baseline="0" dirty="0"/>
          </a:p>
          <a:p>
            <a:r>
              <a:rPr lang="en-GB" baseline="0" dirty="0" smtClean="0"/>
              <a:t>Look at the effect of the border/charge not the purpose of it – it doesn’t matter what reasons the country gives for putting up the border, the fact is that if the border is in place, it is not allowed.</a:t>
            </a:r>
          </a:p>
          <a:p>
            <a:endParaRPr lang="en-GB" baseline="0" dirty="0" smtClean="0"/>
          </a:p>
          <a:p>
            <a:r>
              <a:rPr lang="en-GB" baseline="0" dirty="0" err="1" smtClean="0"/>
              <a:t>Diamondarbeiders</a:t>
            </a:r>
            <a:r>
              <a:rPr lang="en-GB" baseline="0" dirty="0" smtClean="0"/>
              <a:t> (1969)</a:t>
            </a:r>
          </a:p>
          <a:p>
            <a:r>
              <a:rPr lang="en-GB" baseline="0" dirty="0" smtClean="0"/>
              <a:t>The reason for setting charges was good, but this did not matter as the rule is no borders/charges.</a:t>
            </a:r>
          </a:p>
        </p:txBody>
      </p:sp>
      <p:sp>
        <p:nvSpPr>
          <p:cNvPr id="4" name="Slide Number Placeholder 3"/>
          <p:cNvSpPr>
            <a:spLocks noGrp="1"/>
          </p:cNvSpPr>
          <p:nvPr>
            <p:ph type="sldNum" sz="quarter" idx="10"/>
          </p:nvPr>
        </p:nvSpPr>
        <p:spPr/>
        <p:txBody>
          <a:bodyPr/>
          <a:lstStyle/>
          <a:p>
            <a:fld id="{43897669-CCED-4A4F-A64E-9623B363075C}" type="slidenum">
              <a:rPr lang="en-GB" smtClean="0">
                <a:solidFill>
                  <a:prstClr val="black"/>
                </a:solidFill>
              </a:rPr>
              <a:pPr/>
              <a:t>53</a:t>
            </a:fld>
            <a:endParaRPr lang="en-GB">
              <a:solidFill>
                <a:prstClr val="black"/>
              </a:solidFill>
            </a:endParaRPr>
          </a:p>
        </p:txBody>
      </p:sp>
    </p:spTree>
    <p:extLst>
      <p:ext uri="{BB962C8B-B14F-4D97-AF65-F5344CB8AC3E}">
        <p14:creationId xmlns:p14="http://schemas.microsoft.com/office/powerpoint/2010/main" val="3010699412"/>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Rather than calling them custom duties,</a:t>
            </a:r>
            <a:r>
              <a:rPr lang="en-GB" baseline="0" dirty="0" smtClean="0"/>
              <a:t> countries will try and get around this limitation by calling them something different i.e. custom charges/taxes.</a:t>
            </a:r>
          </a:p>
          <a:p>
            <a:endParaRPr lang="en-GB" baseline="0" dirty="0" smtClean="0"/>
          </a:p>
          <a:p>
            <a:r>
              <a:rPr lang="en-GB" baseline="0" dirty="0" smtClean="0"/>
              <a:t>In order to avoid this loophole </a:t>
            </a:r>
            <a:r>
              <a:rPr lang="en-GB" baseline="0" dirty="0" err="1" smtClean="0"/>
              <a:t>Eu</a:t>
            </a:r>
            <a:r>
              <a:rPr lang="en-GB" baseline="0" dirty="0" smtClean="0"/>
              <a:t> says that a charge which has the equivalent effect of customs duty will not be allowed.</a:t>
            </a:r>
          </a:p>
          <a:p>
            <a:endParaRPr lang="en-GB" baseline="0" dirty="0" smtClean="0"/>
          </a:p>
          <a:p>
            <a:r>
              <a:rPr lang="en-GB" baseline="0" dirty="0" smtClean="0"/>
              <a:t>Commission v Italy (1969)- Any charge imposed when goods cross a frontier will fall under Article 30 and will be banned. Therefore, it doesn’t matter what the country calls the charge. </a:t>
            </a:r>
            <a:endParaRPr lang="en-GB" dirty="0"/>
          </a:p>
        </p:txBody>
      </p:sp>
      <p:sp>
        <p:nvSpPr>
          <p:cNvPr id="4" name="Slide Number Placeholder 3"/>
          <p:cNvSpPr>
            <a:spLocks noGrp="1"/>
          </p:cNvSpPr>
          <p:nvPr>
            <p:ph type="sldNum" sz="quarter" idx="10"/>
          </p:nvPr>
        </p:nvSpPr>
        <p:spPr/>
        <p:txBody>
          <a:bodyPr/>
          <a:lstStyle/>
          <a:p>
            <a:fld id="{43897669-CCED-4A4F-A64E-9623B363075C}" type="slidenum">
              <a:rPr lang="en-GB" smtClean="0">
                <a:solidFill>
                  <a:prstClr val="black"/>
                </a:solidFill>
              </a:rPr>
              <a:pPr/>
              <a:t>54</a:t>
            </a:fld>
            <a:endParaRPr lang="en-GB">
              <a:solidFill>
                <a:prstClr val="black"/>
              </a:solidFill>
            </a:endParaRPr>
          </a:p>
        </p:txBody>
      </p:sp>
    </p:spTree>
    <p:extLst>
      <p:ext uri="{BB962C8B-B14F-4D97-AF65-F5344CB8AC3E}">
        <p14:creationId xmlns:p14="http://schemas.microsoft.com/office/powerpoint/2010/main" val="2397752849"/>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3897669-CCED-4A4F-A64E-9623B363075C}" type="slidenum">
              <a:rPr lang="en-GB" smtClean="0">
                <a:solidFill>
                  <a:prstClr val="black"/>
                </a:solidFill>
              </a:rPr>
              <a:pPr/>
              <a:t>55</a:t>
            </a:fld>
            <a:endParaRPr lang="en-GB">
              <a:solidFill>
                <a:prstClr val="black"/>
              </a:solidFill>
            </a:endParaRPr>
          </a:p>
        </p:txBody>
      </p:sp>
    </p:spTree>
    <p:extLst>
      <p:ext uri="{BB962C8B-B14F-4D97-AF65-F5344CB8AC3E}">
        <p14:creationId xmlns:p14="http://schemas.microsoft.com/office/powerpoint/2010/main" val="672784126"/>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Remember to look at the EFFECT and not the purpose of the charge</a:t>
            </a:r>
            <a:endParaRPr lang="en-GB" dirty="0"/>
          </a:p>
        </p:txBody>
      </p:sp>
      <p:sp>
        <p:nvSpPr>
          <p:cNvPr id="4" name="Slide Number Placeholder 3"/>
          <p:cNvSpPr>
            <a:spLocks noGrp="1"/>
          </p:cNvSpPr>
          <p:nvPr>
            <p:ph type="sldNum" sz="quarter" idx="10"/>
          </p:nvPr>
        </p:nvSpPr>
        <p:spPr/>
        <p:txBody>
          <a:bodyPr/>
          <a:lstStyle/>
          <a:p>
            <a:fld id="{43897669-CCED-4A4F-A64E-9623B363075C}" type="slidenum">
              <a:rPr lang="en-GB" smtClean="0">
                <a:solidFill>
                  <a:prstClr val="black"/>
                </a:solidFill>
              </a:rPr>
              <a:pPr/>
              <a:t>56</a:t>
            </a:fld>
            <a:endParaRPr lang="en-GB">
              <a:solidFill>
                <a:prstClr val="black"/>
              </a:solidFill>
            </a:endParaRPr>
          </a:p>
        </p:txBody>
      </p:sp>
    </p:spTree>
    <p:extLst>
      <p:ext uri="{BB962C8B-B14F-4D97-AF65-F5344CB8AC3E}">
        <p14:creationId xmlns:p14="http://schemas.microsoft.com/office/powerpoint/2010/main" val="1024385746"/>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3897669-CCED-4A4F-A64E-9623B363075C}" type="slidenum">
              <a:rPr lang="en-GB" smtClean="0">
                <a:solidFill>
                  <a:prstClr val="black"/>
                </a:solidFill>
              </a:rPr>
              <a:pPr/>
              <a:t>57</a:t>
            </a:fld>
            <a:endParaRPr lang="en-GB">
              <a:solidFill>
                <a:prstClr val="black"/>
              </a:solidFill>
            </a:endParaRPr>
          </a:p>
        </p:txBody>
      </p:sp>
    </p:spTree>
    <p:extLst>
      <p:ext uri="{BB962C8B-B14F-4D97-AF65-F5344CB8AC3E}">
        <p14:creationId xmlns:p14="http://schemas.microsoft.com/office/powerpoint/2010/main" val="3824173913"/>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In</a:t>
            </a:r>
            <a:r>
              <a:rPr lang="en-GB" baseline="0" dirty="0" smtClean="0"/>
              <a:t> this it was decided that beer and wine would compete with one another – i.e. when in a bar someone would choose between a wine or beer. </a:t>
            </a:r>
            <a:endParaRPr lang="en-GB" dirty="0"/>
          </a:p>
        </p:txBody>
      </p:sp>
      <p:sp>
        <p:nvSpPr>
          <p:cNvPr id="4" name="Slide Number Placeholder 3"/>
          <p:cNvSpPr>
            <a:spLocks noGrp="1"/>
          </p:cNvSpPr>
          <p:nvPr>
            <p:ph type="sldNum" sz="quarter" idx="10"/>
          </p:nvPr>
        </p:nvSpPr>
        <p:spPr/>
        <p:txBody>
          <a:bodyPr/>
          <a:lstStyle/>
          <a:p>
            <a:fld id="{43897669-CCED-4A4F-A64E-9623B363075C}" type="slidenum">
              <a:rPr lang="en-GB" smtClean="0">
                <a:solidFill>
                  <a:prstClr val="black"/>
                </a:solidFill>
              </a:rPr>
              <a:pPr/>
              <a:t>58</a:t>
            </a:fld>
            <a:endParaRPr lang="en-GB">
              <a:solidFill>
                <a:prstClr val="black"/>
              </a:solidFill>
            </a:endParaRPr>
          </a:p>
        </p:txBody>
      </p:sp>
    </p:spTree>
    <p:extLst>
      <p:ext uri="{BB962C8B-B14F-4D97-AF65-F5344CB8AC3E}">
        <p14:creationId xmlns:p14="http://schemas.microsoft.com/office/powerpoint/2010/main" val="3865823790"/>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QUOTA – Limiting the number of cars</a:t>
            </a:r>
            <a:r>
              <a:rPr lang="en-GB" baseline="0" dirty="0" smtClean="0"/>
              <a:t> that Germany can import</a:t>
            </a:r>
            <a:endParaRPr lang="en-GB" dirty="0" smtClean="0"/>
          </a:p>
          <a:p>
            <a:r>
              <a:rPr lang="en-GB" dirty="0" smtClean="0"/>
              <a:t>BAN – complete ban on French</a:t>
            </a:r>
            <a:r>
              <a:rPr lang="en-GB" baseline="0" dirty="0" smtClean="0"/>
              <a:t> chickens entering the UK would not be allowed under Article 34</a:t>
            </a:r>
          </a:p>
          <a:p>
            <a:endParaRPr lang="en-GB" baseline="0" dirty="0" smtClean="0"/>
          </a:p>
          <a:p>
            <a:r>
              <a:rPr lang="en-GB" baseline="0" dirty="0" smtClean="0"/>
              <a:t>Loophole: States may try and get around this by not introducing a ‘ban’ or ‘quota’ but by introducing something like a licensing agreement which acts in the same way as a quantitative restriction.</a:t>
            </a:r>
          </a:p>
          <a:p>
            <a:endParaRPr lang="en-GB" baseline="0" dirty="0" smtClean="0"/>
          </a:p>
          <a:p>
            <a:r>
              <a:rPr lang="en-GB" baseline="0" dirty="0" smtClean="0"/>
              <a:t>MEQR – Article 34 does not allow Measures Equivalent to quantitative restrictions</a:t>
            </a:r>
          </a:p>
          <a:p>
            <a:endParaRPr lang="en-GB" baseline="0" dirty="0" smtClean="0"/>
          </a:p>
          <a:p>
            <a:r>
              <a:rPr lang="en-GB" b="1" u="sng" baseline="0" dirty="0" smtClean="0"/>
              <a:t>Look at the effect not the purpose of the restriction</a:t>
            </a:r>
          </a:p>
          <a:p>
            <a:r>
              <a:rPr lang="en-GB" dirty="0" smtClean="0"/>
              <a:t> If effect of the restriction is to hinder</a:t>
            </a:r>
            <a:r>
              <a:rPr lang="en-GB" baseline="0" dirty="0" smtClean="0"/>
              <a:t> free movement of goods in the EU then this is why it will be banned under Article 34.</a:t>
            </a:r>
            <a:endParaRPr lang="en-GB" dirty="0"/>
          </a:p>
        </p:txBody>
      </p:sp>
      <p:sp>
        <p:nvSpPr>
          <p:cNvPr id="4" name="Slide Number Placeholder 3"/>
          <p:cNvSpPr>
            <a:spLocks noGrp="1"/>
          </p:cNvSpPr>
          <p:nvPr>
            <p:ph type="sldNum" sz="quarter" idx="10"/>
          </p:nvPr>
        </p:nvSpPr>
        <p:spPr/>
        <p:txBody>
          <a:bodyPr/>
          <a:lstStyle/>
          <a:p>
            <a:fld id="{43897669-CCED-4A4F-A64E-9623B363075C}" type="slidenum">
              <a:rPr lang="en-GB" smtClean="0">
                <a:solidFill>
                  <a:prstClr val="black"/>
                </a:solidFill>
              </a:rPr>
              <a:pPr/>
              <a:t>59</a:t>
            </a:fld>
            <a:endParaRPr lang="en-GB">
              <a:solidFill>
                <a:prstClr val="black"/>
              </a:solidFill>
            </a:endParaRPr>
          </a:p>
        </p:txBody>
      </p:sp>
    </p:spTree>
    <p:extLst>
      <p:ext uri="{BB962C8B-B14F-4D97-AF65-F5344CB8AC3E}">
        <p14:creationId xmlns:p14="http://schemas.microsoft.com/office/powerpoint/2010/main" val="4036941877"/>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Directive 70/50</a:t>
            </a:r>
          </a:p>
          <a:p>
            <a:r>
              <a:rPr lang="en-GB" dirty="0" smtClean="0"/>
              <a:t>Gave a non exhaustive list of what would constitute an MEQR.</a:t>
            </a:r>
          </a:p>
          <a:p>
            <a:r>
              <a:rPr lang="en-GB" dirty="0" smtClean="0"/>
              <a:t>X: Non-exhaustive list-</a:t>
            </a:r>
            <a:r>
              <a:rPr lang="en-GB" baseline="0" dirty="0" smtClean="0"/>
              <a:t> they gave a list of the sort of things that may be considered to be MEQR but there also may be other things</a:t>
            </a:r>
          </a:p>
          <a:p>
            <a:endParaRPr lang="en-GB" baseline="0" dirty="0" smtClean="0"/>
          </a:p>
          <a:p>
            <a:r>
              <a:rPr lang="en-GB" baseline="0" dirty="0" smtClean="0"/>
              <a:t>It was useful as a starting point on what the EU says MEQRs are.</a:t>
            </a:r>
            <a:endParaRPr lang="en-GB" dirty="0" smtClean="0"/>
          </a:p>
          <a:p>
            <a:endParaRPr lang="en-GB" dirty="0" smtClean="0"/>
          </a:p>
          <a:p>
            <a:endParaRPr lang="en-GB" dirty="0" smtClean="0"/>
          </a:p>
          <a:p>
            <a:endParaRPr lang="en-GB" dirty="0" smtClean="0"/>
          </a:p>
          <a:p>
            <a:r>
              <a:rPr lang="en-GB" dirty="0" smtClean="0"/>
              <a:t>DASSONVILLE (1974)</a:t>
            </a:r>
          </a:p>
          <a:p>
            <a:r>
              <a:rPr lang="en-GB" dirty="0" smtClean="0"/>
              <a:t>- ‘Any measure capable of hindering intra-community trade’</a:t>
            </a:r>
          </a:p>
          <a:p>
            <a:r>
              <a:rPr lang="en-GB" dirty="0" smtClean="0"/>
              <a:t>- Very broad: It could be argued that any measure is capable of this</a:t>
            </a:r>
          </a:p>
          <a:p>
            <a:r>
              <a:rPr lang="en-GB" dirty="0" smtClean="0"/>
              <a:t>- Too broad to be useful</a:t>
            </a:r>
          </a:p>
          <a:p>
            <a:endParaRPr lang="en-GB" dirty="0"/>
          </a:p>
        </p:txBody>
      </p:sp>
      <p:sp>
        <p:nvSpPr>
          <p:cNvPr id="4" name="Slide Number Placeholder 3"/>
          <p:cNvSpPr>
            <a:spLocks noGrp="1"/>
          </p:cNvSpPr>
          <p:nvPr>
            <p:ph type="sldNum" sz="quarter" idx="10"/>
          </p:nvPr>
        </p:nvSpPr>
        <p:spPr/>
        <p:txBody>
          <a:bodyPr/>
          <a:lstStyle/>
          <a:p>
            <a:fld id="{43897669-CCED-4A4F-A64E-9623B363075C}" type="slidenum">
              <a:rPr lang="en-GB" smtClean="0">
                <a:solidFill>
                  <a:prstClr val="black"/>
                </a:solidFill>
              </a:rPr>
              <a:pPr/>
              <a:t>60</a:t>
            </a:fld>
            <a:endParaRPr lang="en-GB">
              <a:solidFill>
                <a:prstClr val="black"/>
              </a:solidFill>
            </a:endParaRPr>
          </a:p>
        </p:txBody>
      </p:sp>
    </p:spTree>
    <p:extLst>
      <p:ext uri="{BB962C8B-B14F-4D97-AF65-F5344CB8AC3E}">
        <p14:creationId xmlns:p14="http://schemas.microsoft.com/office/powerpoint/2010/main" val="4264685500"/>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Cassis distinguished</a:t>
            </a:r>
            <a:r>
              <a:rPr lang="en-GB" baseline="0" dirty="0" smtClean="0"/>
              <a:t> between</a:t>
            </a:r>
          </a:p>
          <a:p>
            <a:r>
              <a:rPr lang="en-GB" baseline="0" dirty="0" smtClean="0"/>
              <a:t>Distinctly applicable measures and Indistinctly applicable measures</a:t>
            </a:r>
          </a:p>
          <a:p>
            <a:endParaRPr lang="en-GB" baseline="0" dirty="0" smtClean="0"/>
          </a:p>
          <a:p>
            <a:r>
              <a:rPr lang="en-GB" baseline="0" dirty="0" smtClean="0"/>
              <a:t>DISTINCTLY APPLICABLE MEASURES: Is a measure that only applies to imports and these are not allowed under any circumstances</a:t>
            </a:r>
          </a:p>
          <a:p>
            <a:r>
              <a:rPr lang="en-GB" baseline="0" dirty="0" smtClean="0"/>
              <a:t>e.g. UK banned all imports of fish = not allowed</a:t>
            </a:r>
          </a:p>
          <a:p>
            <a:endParaRPr lang="en-GB" baseline="0" dirty="0" smtClean="0"/>
          </a:p>
          <a:p>
            <a:r>
              <a:rPr lang="en-GB" baseline="0" dirty="0" smtClean="0"/>
              <a:t>INDISTINTLY APPLICABLE MEASURES = Measures that apply to imported and domestic goods</a:t>
            </a:r>
          </a:p>
          <a:p>
            <a:endParaRPr lang="en-GB" baseline="0" dirty="0" smtClean="0"/>
          </a:p>
          <a:p>
            <a:r>
              <a:rPr lang="en-GB" baseline="0" dirty="0" smtClean="0"/>
              <a:t>e.g. If measure UK passed affected not only imported fish but also fish from the UK= IDM</a:t>
            </a:r>
            <a:endParaRPr lang="en-GB" dirty="0"/>
          </a:p>
        </p:txBody>
      </p:sp>
      <p:sp>
        <p:nvSpPr>
          <p:cNvPr id="4" name="Slide Number Placeholder 3"/>
          <p:cNvSpPr>
            <a:spLocks noGrp="1"/>
          </p:cNvSpPr>
          <p:nvPr>
            <p:ph type="sldNum" sz="quarter" idx="10"/>
          </p:nvPr>
        </p:nvSpPr>
        <p:spPr/>
        <p:txBody>
          <a:bodyPr/>
          <a:lstStyle/>
          <a:p>
            <a:fld id="{43897669-CCED-4A4F-A64E-9623B363075C}" type="slidenum">
              <a:rPr lang="en-GB" smtClean="0">
                <a:solidFill>
                  <a:prstClr val="black"/>
                </a:solidFill>
              </a:rPr>
              <a:pPr/>
              <a:t>61</a:t>
            </a:fld>
            <a:endParaRPr lang="en-GB">
              <a:solidFill>
                <a:prstClr val="black"/>
              </a:solidFill>
            </a:endParaRPr>
          </a:p>
        </p:txBody>
      </p:sp>
    </p:spTree>
    <p:extLst>
      <p:ext uri="{BB962C8B-B14F-4D97-AF65-F5344CB8AC3E}">
        <p14:creationId xmlns:p14="http://schemas.microsoft.com/office/powerpoint/2010/main" val="4114538914"/>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This is a non-exhaustive list</a:t>
            </a:r>
            <a:r>
              <a:rPr lang="en-GB" baseline="0" dirty="0" smtClean="0"/>
              <a:t> that can be expanded on by case by case basis</a:t>
            </a:r>
          </a:p>
          <a:p>
            <a:endParaRPr lang="en-GB" baseline="0" dirty="0" smtClean="0"/>
          </a:p>
          <a:p>
            <a:r>
              <a:rPr lang="en-GB" baseline="0" dirty="0" err="1" smtClean="0"/>
              <a:t>Clinetheque</a:t>
            </a:r>
            <a:r>
              <a:rPr lang="en-GB" baseline="0" dirty="0" smtClean="0"/>
              <a:t> (1985)</a:t>
            </a:r>
          </a:p>
          <a:p>
            <a:endParaRPr lang="en-GB" baseline="0" dirty="0" smtClean="0"/>
          </a:p>
          <a:p>
            <a:r>
              <a:rPr lang="en-GB" baseline="0" dirty="0" smtClean="0"/>
              <a:t>French rule said a film had to have been in cinema for at least a year before it could go on video. This was in order to protect the French film industry. </a:t>
            </a:r>
          </a:p>
          <a:p>
            <a:r>
              <a:rPr lang="en-GB" baseline="0" dirty="0" smtClean="0"/>
              <a:t>This rule applied to films across the world (not just to France) therefore it was an IDM.</a:t>
            </a:r>
          </a:p>
          <a:p>
            <a:r>
              <a:rPr lang="en-GB" baseline="0" dirty="0" smtClean="0"/>
              <a:t>Because the aim was to protect French films industry this would fall under ‘protecting a states culture’ and the restriction was allowed. </a:t>
            </a:r>
            <a:endParaRPr lang="en-GB" dirty="0"/>
          </a:p>
        </p:txBody>
      </p:sp>
      <p:sp>
        <p:nvSpPr>
          <p:cNvPr id="4" name="Slide Number Placeholder 3"/>
          <p:cNvSpPr>
            <a:spLocks noGrp="1"/>
          </p:cNvSpPr>
          <p:nvPr>
            <p:ph type="sldNum" sz="quarter" idx="10"/>
          </p:nvPr>
        </p:nvSpPr>
        <p:spPr/>
        <p:txBody>
          <a:bodyPr/>
          <a:lstStyle/>
          <a:p>
            <a:fld id="{43897669-CCED-4A4F-A64E-9623B363075C}" type="slidenum">
              <a:rPr lang="en-GB" smtClean="0">
                <a:solidFill>
                  <a:prstClr val="black"/>
                </a:solidFill>
              </a:rPr>
              <a:pPr/>
              <a:t>62</a:t>
            </a:fld>
            <a:endParaRPr lang="en-GB">
              <a:solidFill>
                <a:prstClr val="black"/>
              </a:solidFill>
            </a:endParaRPr>
          </a:p>
        </p:txBody>
      </p:sp>
    </p:spTree>
    <p:extLst>
      <p:ext uri="{BB962C8B-B14F-4D97-AF65-F5344CB8AC3E}">
        <p14:creationId xmlns:p14="http://schemas.microsoft.com/office/powerpoint/2010/main" val="798136717"/>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solidFill>
                  <a:schemeClr val="bg1"/>
                </a:solidFill>
              </a:rPr>
              <a:t>2</a:t>
            </a:r>
            <a:r>
              <a:rPr lang="en-GB" b="1" u="sng" dirty="0" smtClean="0">
                <a:solidFill>
                  <a:schemeClr val="bg1"/>
                </a:solidFill>
              </a:rPr>
              <a:t>. MUTUAL RECOGNITION </a:t>
            </a:r>
          </a:p>
          <a:p>
            <a:pPr>
              <a:buFontTx/>
              <a:buChar char="-"/>
            </a:pPr>
            <a:r>
              <a:rPr lang="en-GB" dirty="0" smtClean="0">
                <a:solidFill>
                  <a:schemeClr val="bg1"/>
                </a:solidFill>
              </a:rPr>
              <a:t>If something is allowed in one MS it should be allowed in all of them</a:t>
            </a:r>
          </a:p>
          <a:p>
            <a:pPr>
              <a:buFontTx/>
              <a:buChar char="-"/>
            </a:pPr>
            <a:r>
              <a:rPr lang="en-GB" b="1" dirty="0" smtClean="0">
                <a:solidFill>
                  <a:srgbClr val="FF0000"/>
                </a:solidFill>
              </a:rPr>
              <a:t>WALTER RAU (1982)- </a:t>
            </a:r>
            <a:r>
              <a:rPr lang="en-GB" dirty="0" smtClean="0">
                <a:solidFill>
                  <a:srgbClr val="FF0000"/>
                </a:solidFill>
              </a:rPr>
              <a:t>Belgian government said that all margarine should only be packaged in cube shaped packaging. </a:t>
            </a:r>
          </a:p>
          <a:p>
            <a:r>
              <a:rPr lang="en-GB" dirty="0" smtClean="0"/>
              <a:t>European</a:t>
            </a:r>
            <a:r>
              <a:rPr lang="en-GB" baseline="0" dirty="0" smtClean="0"/>
              <a:t> Court of Justice said why should margarine be packaged as cubes. If it sold in Italy in spherical packages and it doesn’t affect the quality of goods itself then what’s the problem</a:t>
            </a:r>
          </a:p>
          <a:p>
            <a:endParaRPr lang="en-GB" baseline="0" dirty="0" smtClean="0"/>
          </a:p>
          <a:p>
            <a:r>
              <a:rPr lang="en-GB" baseline="0" dirty="0" smtClean="0"/>
              <a:t>COM v GERMANY (1987)</a:t>
            </a:r>
          </a:p>
          <a:p>
            <a:r>
              <a:rPr lang="en-GB" baseline="0" dirty="0" smtClean="0"/>
              <a:t>Germany developed beer purity laws that applied to German beers and imported beers = IDM.</a:t>
            </a:r>
          </a:p>
          <a:p>
            <a:r>
              <a:rPr lang="en-GB" baseline="0" dirty="0" smtClean="0"/>
              <a:t>Not a ban or a quota = MEQR</a:t>
            </a:r>
          </a:p>
          <a:p>
            <a:r>
              <a:rPr lang="en-GB" baseline="0" dirty="0" smtClean="0"/>
              <a:t>Germany is basically saying that Beer can only be sold in Germany if it passes certain purity test. i.e. You could drink a beer in France but wouldn’t be able to drink it in Germany.</a:t>
            </a:r>
          </a:p>
          <a:p>
            <a:endParaRPr lang="en-GB" dirty="0"/>
          </a:p>
        </p:txBody>
      </p:sp>
      <p:sp>
        <p:nvSpPr>
          <p:cNvPr id="4" name="Slide Number Placeholder 3"/>
          <p:cNvSpPr>
            <a:spLocks noGrp="1"/>
          </p:cNvSpPr>
          <p:nvPr>
            <p:ph type="sldNum" sz="quarter" idx="10"/>
          </p:nvPr>
        </p:nvSpPr>
        <p:spPr/>
        <p:txBody>
          <a:bodyPr/>
          <a:lstStyle/>
          <a:p>
            <a:fld id="{43897669-CCED-4A4F-A64E-9623B363075C}" type="slidenum">
              <a:rPr lang="en-GB" smtClean="0">
                <a:solidFill>
                  <a:prstClr val="black"/>
                </a:solidFill>
              </a:rPr>
              <a:pPr/>
              <a:t>63</a:t>
            </a:fld>
            <a:endParaRPr lang="en-GB">
              <a:solidFill>
                <a:prstClr val="black"/>
              </a:solidFill>
            </a:endParaRPr>
          </a:p>
        </p:txBody>
      </p:sp>
    </p:spTree>
    <p:extLst>
      <p:ext uri="{BB962C8B-B14F-4D97-AF65-F5344CB8AC3E}">
        <p14:creationId xmlns:p14="http://schemas.microsoft.com/office/powerpoint/2010/main" val="3256272572"/>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GB" sz="1200" kern="1200" dirty="0" smtClean="0">
                <a:solidFill>
                  <a:schemeClr val="tx1"/>
                </a:solidFill>
                <a:effectLst/>
                <a:latin typeface="+mn-lt"/>
                <a:ea typeface="+mn-ea"/>
                <a:cs typeface="+mn-cs"/>
              </a:rPr>
              <a:t>The judgement of the Court of Justice in </a:t>
            </a:r>
            <a:r>
              <a:rPr lang="en-GB" sz="1200" i="1" kern="1200" dirty="0" smtClean="0">
                <a:solidFill>
                  <a:schemeClr val="tx1"/>
                </a:solidFill>
                <a:effectLst/>
                <a:latin typeface="+mn-lt"/>
                <a:ea typeface="+mn-ea"/>
                <a:cs typeface="+mn-cs"/>
              </a:rPr>
              <a:t>Keck</a:t>
            </a:r>
            <a:r>
              <a:rPr lang="en-GB" sz="1200" kern="1200" dirty="0" smtClean="0">
                <a:solidFill>
                  <a:schemeClr val="tx1"/>
                </a:solidFill>
                <a:effectLst/>
                <a:latin typeface="+mn-lt"/>
                <a:ea typeface="+mn-ea"/>
                <a:cs typeface="+mn-cs"/>
              </a:rPr>
              <a:t> concerned equal burden rules in an attempt to bring consistency to this area of law.</a:t>
            </a:r>
            <a:r>
              <a:rPr lang="en-GB" sz="1200" b="1" kern="1200" dirty="0" smtClean="0">
                <a:solidFill>
                  <a:schemeClr val="tx1"/>
                </a:solidFill>
                <a:effectLst/>
                <a:latin typeface="+mn-lt"/>
                <a:ea typeface="+mn-ea"/>
                <a:cs typeface="+mn-cs"/>
              </a:rPr>
              <a:t>  </a:t>
            </a:r>
            <a:r>
              <a:rPr lang="en-GB" sz="1200" kern="1200" dirty="0" smtClean="0">
                <a:solidFill>
                  <a:schemeClr val="tx1"/>
                </a:solidFill>
                <a:effectLst/>
                <a:latin typeface="+mn-lt"/>
                <a:ea typeface="+mn-ea"/>
                <a:cs typeface="+mn-cs"/>
              </a:rPr>
              <a:t>In this case, the Court said that certain selling arrangements do not fall within the </a:t>
            </a:r>
            <a:r>
              <a:rPr lang="en-GB" sz="1200" i="1" kern="1200" dirty="0" err="1" smtClean="0">
                <a:solidFill>
                  <a:schemeClr val="tx1"/>
                </a:solidFill>
                <a:effectLst/>
                <a:latin typeface="+mn-lt"/>
                <a:ea typeface="+mn-ea"/>
                <a:cs typeface="+mn-cs"/>
              </a:rPr>
              <a:t>Dassonville</a:t>
            </a:r>
            <a:r>
              <a:rPr lang="en-GB" sz="1200" kern="1200" dirty="0" smtClean="0">
                <a:solidFill>
                  <a:schemeClr val="tx1"/>
                </a:solidFill>
                <a:effectLst/>
                <a:latin typeface="+mn-lt"/>
                <a:ea typeface="+mn-ea"/>
                <a:cs typeface="+mn-cs"/>
              </a:rPr>
              <a:t> formula “...provided that those provisions apply to all affected traders operating within the national territory and provided they affect in the same manner, in law and in fact, the marketing of domestic products and of those from other Member States…”</a:t>
            </a:r>
          </a:p>
          <a:p>
            <a:r>
              <a:rPr lang="en-GB" sz="1200" kern="1200" dirty="0" smtClean="0">
                <a:solidFill>
                  <a:schemeClr val="tx1"/>
                </a:solidFill>
                <a:effectLst/>
                <a:latin typeface="+mn-lt"/>
                <a:ea typeface="+mn-ea"/>
                <a:cs typeface="+mn-cs"/>
              </a:rPr>
              <a:t>The difficulty exposed in subsequent cases has been in identifying what is or is not a selling arrangement, but broadly, they can be defined as rules relating to the market circumstances in which the goods are sold.  However, such </a:t>
            </a:r>
            <a:r>
              <a:rPr lang="en-US" sz="1200" kern="1200" dirty="0" smtClean="0">
                <a:solidFill>
                  <a:schemeClr val="tx1"/>
                </a:solidFill>
                <a:effectLst/>
                <a:latin typeface="+mn-lt"/>
                <a:ea typeface="+mn-ea"/>
                <a:cs typeface="+mn-cs"/>
              </a:rPr>
              <a:t>‘</a:t>
            </a:r>
            <a:r>
              <a:rPr lang="en-GB" sz="1200" kern="1200" dirty="0" smtClean="0">
                <a:solidFill>
                  <a:schemeClr val="tx1"/>
                </a:solidFill>
                <a:effectLst/>
                <a:latin typeface="+mn-lt"/>
                <a:ea typeface="+mn-ea"/>
                <a:cs typeface="+mn-cs"/>
              </a:rPr>
              <a:t>selling arrangements</a:t>
            </a:r>
            <a:r>
              <a:rPr lang="en-US" sz="1200" kern="1200" dirty="0" smtClean="0">
                <a:solidFill>
                  <a:schemeClr val="tx1"/>
                </a:solidFill>
                <a:effectLst/>
                <a:latin typeface="+mn-lt"/>
                <a:ea typeface="+mn-ea"/>
                <a:cs typeface="+mn-cs"/>
              </a:rPr>
              <a:t>’</a:t>
            </a:r>
            <a:r>
              <a:rPr lang="en-GB" sz="1200" kern="1200" dirty="0" smtClean="0">
                <a:solidFill>
                  <a:schemeClr val="tx1"/>
                </a:solidFill>
                <a:effectLst/>
                <a:latin typeface="+mn-lt"/>
                <a:ea typeface="+mn-ea"/>
                <a:cs typeface="+mn-cs"/>
              </a:rPr>
              <a:t> cannot be discriminatory in effect (</a:t>
            </a:r>
            <a:r>
              <a:rPr lang="en-GB" sz="1200" i="1" kern="1200" dirty="0" smtClean="0">
                <a:solidFill>
                  <a:schemeClr val="tx1"/>
                </a:solidFill>
                <a:effectLst/>
                <a:latin typeface="+mn-lt"/>
                <a:ea typeface="+mn-ea"/>
                <a:cs typeface="+mn-cs"/>
              </a:rPr>
              <a:t>De </a:t>
            </a:r>
            <a:r>
              <a:rPr lang="en-GB" sz="1200" i="1" kern="1200" dirty="0" err="1" smtClean="0">
                <a:solidFill>
                  <a:schemeClr val="tx1"/>
                </a:solidFill>
                <a:effectLst/>
                <a:latin typeface="+mn-lt"/>
                <a:ea typeface="+mn-ea"/>
                <a:cs typeface="+mn-cs"/>
              </a:rPr>
              <a:t>Agostini</a:t>
            </a:r>
            <a:r>
              <a:rPr lang="en-GB" sz="1200" kern="1200" dirty="0" smtClean="0">
                <a:solidFill>
                  <a:schemeClr val="tx1"/>
                </a:solidFill>
                <a:effectLst/>
                <a:latin typeface="+mn-lt"/>
                <a:ea typeface="+mn-ea"/>
                <a:cs typeface="+mn-cs"/>
              </a:rPr>
              <a:t>).  In </a:t>
            </a:r>
            <a:r>
              <a:rPr lang="en-GB" sz="1200" i="1" kern="1200" dirty="0" smtClean="0">
                <a:solidFill>
                  <a:schemeClr val="tx1"/>
                </a:solidFill>
                <a:effectLst/>
                <a:latin typeface="+mn-lt"/>
                <a:ea typeface="+mn-ea"/>
                <a:cs typeface="+mn-cs"/>
              </a:rPr>
              <a:t>De </a:t>
            </a:r>
            <a:r>
              <a:rPr lang="en-GB" sz="1200" i="1" kern="1200" dirty="0" err="1" smtClean="0">
                <a:solidFill>
                  <a:schemeClr val="tx1"/>
                </a:solidFill>
                <a:effectLst/>
                <a:latin typeface="+mn-lt"/>
                <a:ea typeface="+mn-ea"/>
                <a:cs typeface="+mn-cs"/>
              </a:rPr>
              <a:t>Agostini</a:t>
            </a:r>
            <a:r>
              <a:rPr lang="en-GB" sz="1200" kern="1200" dirty="0" smtClean="0">
                <a:solidFill>
                  <a:schemeClr val="tx1"/>
                </a:solidFill>
                <a:effectLst/>
                <a:latin typeface="+mn-lt"/>
                <a:ea typeface="+mn-ea"/>
                <a:cs typeface="+mn-cs"/>
              </a:rPr>
              <a:t> and </a:t>
            </a:r>
            <a:r>
              <a:rPr lang="en-GB" sz="1200" i="1" kern="1200" dirty="0" smtClean="0">
                <a:solidFill>
                  <a:schemeClr val="tx1"/>
                </a:solidFill>
                <a:effectLst/>
                <a:latin typeface="+mn-lt"/>
                <a:ea typeface="+mn-ea"/>
                <a:cs typeface="+mn-cs"/>
              </a:rPr>
              <a:t>Gourmet International</a:t>
            </a:r>
            <a:r>
              <a:rPr lang="en-GB" sz="1200" kern="1200" dirty="0" smtClean="0">
                <a:solidFill>
                  <a:schemeClr val="tx1"/>
                </a:solidFill>
                <a:effectLst/>
                <a:latin typeface="+mn-lt"/>
                <a:ea typeface="+mn-ea"/>
                <a:cs typeface="+mn-cs"/>
              </a:rPr>
              <a:t>, the Court of Justice recognised that restrictions upon advertising, despite amounting to selling arrangements, may have less impact on domestic products.  In the instant case, the restriction upon advertising would hinder market access in a way not applicable to domestic products and as such, the restriction would not fall outside of Article 34 TFEU.  </a:t>
            </a:r>
            <a:endParaRPr lang="en-GB" dirty="0" smtClean="0"/>
          </a:p>
          <a:p>
            <a:endParaRPr lang="en-GB" dirty="0" smtClean="0"/>
          </a:p>
          <a:p>
            <a:r>
              <a:rPr lang="en-GB" dirty="0" err="1" smtClean="0"/>
              <a:t>Hunermund</a:t>
            </a:r>
            <a:r>
              <a:rPr lang="en-GB" baseline="0" dirty="0" smtClean="0"/>
              <a:t> (1992) – selling arrangement was do to with the way the product was being sold. In this case it was concerning the advertisement of pharmaceutical goods on a notice board</a:t>
            </a:r>
          </a:p>
          <a:p>
            <a:endParaRPr lang="en-GB" baseline="0" dirty="0" smtClean="0"/>
          </a:p>
          <a:p>
            <a:pPr marL="0" marR="0" lvl="0" indent="0" algn="l" defTabSz="914400" rtl="0" eaLnBrk="1" fontAlgn="auto" latinLnBrk="0" hangingPunct="1">
              <a:lnSpc>
                <a:spcPct val="100000"/>
              </a:lnSpc>
              <a:spcBef>
                <a:spcPts val="0"/>
              </a:spcBef>
              <a:spcAft>
                <a:spcPts val="0"/>
              </a:spcAft>
              <a:buClrTx/>
              <a:buSzTx/>
              <a:buFontTx/>
              <a:buNone/>
              <a:tabLst/>
              <a:defRPr/>
            </a:pPr>
            <a:r>
              <a:rPr lang="en-GB" b="1" baseline="0" dirty="0" smtClean="0">
                <a:solidFill>
                  <a:srgbClr val="92D050"/>
                </a:solidFill>
              </a:rPr>
              <a:t>De </a:t>
            </a:r>
            <a:r>
              <a:rPr lang="en-GB" b="1" baseline="0" dirty="0" err="1" smtClean="0">
                <a:solidFill>
                  <a:srgbClr val="92D050"/>
                </a:solidFill>
              </a:rPr>
              <a:t>Agostini</a:t>
            </a:r>
            <a:r>
              <a:rPr lang="en-GB" b="1" baseline="0" dirty="0" smtClean="0">
                <a:solidFill>
                  <a:srgbClr val="92D050"/>
                </a:solidFill>
              </a:rPr>
              <a:t> - </a:t>
            </a:r>
            <a:r>
              <a:rPr lang="en-GB" sz="1200" b="0" i="0" kern="1200" dirty="0" smtClean="0">
                <a:solidFill>
                  <a:schemeClr val="tx1"/>
                </a:solidFill>
                <a:effectLst/>
                <a:latin typeface="+mn-lt"/>
                <a:ea typeface="+mn-ea"/>
                <a:cs typeface="+mn-cs"/>
              </a:rPr>
              <a:t>De </a:t>
            </a:r>
            <a:r>
              <a:rPr lang="en-GB" sz="1200" b="0" i="0" kern="1200" dirty="0" err="1" smtClean="0">
                <a:solidFill>
                  <a:schemeClr val="tx1"/>
                </a:solidFill>
                <a:effectLst/>
                <a:latin typeface="+mn-lt"/>
                <a:ea typeface="+mn-ea"/>
                <a:cs typeface="+mn-cs"/>
              </a:rPr>
              <a:t>Agostini</a:t>
            </a:r>
            <a:r>
              <a:rPr lang="en-GB" sz="1200" b="0" i="0" kern="1200" dirty="0" smtClean="0">
                <a:solidFill>
                  <a:schemeClr val="tx1"/>
                </a:solidFill>
                <a:effectLst/>
                <a:latin typeface="+mn-lt"/>
                <a:ea typeface="+mn-ea"/>
                <a:cs typeface="+mn-cs"/>
              </a:rPr>
              <a:t> and TV-Shop cases: </a:t>
            </a:r>
          </a:p>
          <a:p>
            <a:r>
              <a:rPr lang="en-GB" sz="1200" b="0" i="0" kern="1200" dirty="0" smtClean="0">
                <a:solidFill>
                  <a:schemeClr val="tx1"/>
                </a:solidFill>
                <a:effectLst/>
                <a:latin typeface="+mn-lt"/>
                <a:ea typeface="+mn-ea"/>
                <a:cs typeface="+mn-cs"/>
              </a:rPr>
              <a:t>Broadcasters established in the United Kingdom and in Sweden broadcast programmes via satellite to Denmark, Sweden and Norway. In those programmes they have broadcast various forms of advertising prohibited by the Swedish Marketing Practices Law.</a:t>
            </a:r>
          </a:p>
          <a:p>
            <a:r>
              <a:rPr lang="en-GB" sz="1200" b="0" i="1" kern="1200" dirty="0" smtClean="0">
                <a:solidFill>
                  <a:schemeClr val="tx1"/>
                </a:solidFill>
                <a:effectLst/>
                <a:latin typeface="+mn-lt"/>
                <a:ea typeface="+mn-ea"/>
                <a:cs typeface="+mn-cs"/>
              </a:rPr>
              <a:t>Case C-34/95</a:t>
            </a:r>
            <a:r>
              <a:rPr lang="en-GB" sz="1200" b="0" i="0" kern="1200" dirty="0" smtClean="0">
                <a:solidFill>
                  <a:schemeClr val="tx1"/>
                </a:solidFill>
                <a:effectLst/>
                <a:latin typeface="+mn-lt"/>
                <a:ea typeface="+mn-ea"/>
                <a:cs typeface="+mn-cs"/>
              </a:rPr>
              <a:t> concerned advertising for a children's magazine on dinosaurs which is published in a series by the company De </a:t>
            </a:r>
            <a:r>
              <a:rPr lang="en-GB" sz="1200" b="0" i="0" kern="1200" dirty="0" err="1" smtClean="0">
                <a:solidFill>
                  <a:schemeClr val="tx1"/>
                </a:solidFill>
                <a:effectLst/>
                <a:latin typeface="+mn-lt"/>
                <a:ea typeface="+mn-ea"/>
                <a:cs typeface="+mn-cs"/>
              </a:rPr>
              <a:t>Agostin</a:t>
            </a:r>
            <a:endParaRPr lang="en-GB" sz="1200" b="0" i="0" kern="1200" dirty="0" smtClean="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kern="1200" dirty="0" smtClean="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smtClean="0">
                <a:solidFill>
                  <a:schemeClr val="tx1"/>
                </a:solidFill>
                <a:effectLst/>
                <a:latin typeface="+mn-lt"/>
                <a:ea typeface="+mn-ea"/>
                <a:cs typeface="+mn-cs"/>
              </a:rPr>
              <a:t>selling arrangement may discriminate against foreign traders / could be a MEQR / if not affect all traders in the same way (access to market impact foreign trader more) / justify: necessary to satisfy overriding requirements of general public importance / or Article 36 TFEU derogations</a:t>
            </a:r>
          </a:p>
          <a:p>
            <a:endParaRPr lang="en-GB" b="1" baseline="0" dirty="0" smtClean="0">
              <a:solidFill>
                <a:srgbClr val="92D050"/>
              </a:solidFill>
            </a:endParaRPr>
          </a:p>
          <a:p>
            <a:endParaRPr lang="en-GB" dirty="0"/>
          </a:p>
        </p:txBody>
      </p:sp>
      <p:sp>
        <p:nvSpPr>
          <p:cNvPr id="4" name="Slide Number Placeholder 3"/>
          <p:cNvSpPr>
            <a:spLocks noGrp="1"/>
          </p:cNvSpPr>
          <p:nvPr>
            <p:ph type="sldNum" sz="quarter" idx="10"/>
          </p:nvPr>
        </p:nvSpPr>
        <p:spPr/>
        <p:txBody>
          <a:bodyPr/>
          <a:lstStyle/>
          <a:p>
            <a:fld id="{43897669-CCED-4A4F-A64E-9623B363075C}" type="slidenum">
              <a:rPr lang="en-GB" smtClean="0">
                <a:solidFill>
                  <a:prstClr val="black"/>
                </a:solidFill>
              </a:rPr>
              <a:pPr/>
              <a:t>64</a:t>
            </a:fld>
            <a:endParaRPr lang="en-GB">
              <a:solidFill>
                <a:prstClr val="black"/>
              </a:solidFill>
            </a:endParaRPr>
          </a:p>
        </p:txBody>
      </p:sp>
    </p:spTree>
    <p:extLst>
      <p:ext uri="{BB962C8B-B14F-4D97-AF65-F5344CB8AC3E}">
        <p14:creationId xmlns:p14="http://schemas.microsoft.com/office/powerpoint/2010/main" val="77793696"/>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3897669-CCED-4A4F-A64E-9623B363075C}" type="slidenum">
              <a:rPr lang="en-GB" smtClean="0">
                <a:solidFill>
                  <a:prstClr val="black"/>
                </a:solidFill>
              </a:rPr>
              <a:pPr/>
              <a:t>65</a:t>
            </a:fld>
            <a:endParaRPr lang="en-GB">
              <a:solidFill>
                <a:prstClr val="black"/>
              </a:solidFill>
            </a:endParaRPr>
          </a:p>
        </p:txBody>
      </p:sp>
    </p:spTree>
    <p:extLst>
      <p:ext uri="{BB962C8B-B14F-4D97-AF65-F5344CB8AC3E}">
        <p14:creationId xmlns:p14="http://schemas.microsoft.com/office/powerpoint/2010/main" val="1142934067"/>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400" b="1" u="sng" dirty="0" smtClean="0">
                <a:solidFill>
                  <a:srgbClr val="0070C0"/>
                </a:solidFill>
              </a:rPr>
              <a:t>PUBLIC MORALITY</a:t>
            </a:r>
          </a:p>
          <a:p>
            <a:pPr marL="0" indent="0">
              <a:buNone/>
            </a:pPr>
            <a:r>
              <a:rPr lang="en-GB" b="1" dirty="0" smtClean="0">
                <a:solidFill>
                  <a:srgbClr val="FF0000"/>
                </a:solidFill>
              </a:rPr>
              <a:t>Henn v Darby (1979)</a:t>
            </a:r>
          </a:p>
          <a:p>
            <a:r>
              <a:rPr lang="en-GB" b="0" u="none" dirty="0" smtClean="0">
                <a:solidFill>
                  <a:srgbClr val="0070C0"/>
                </a:solidFill>
              </a:rPr>
              <a:t>UK</a:t>
            </a:r>
            <a:r>
              <a:rPr lang="en-GB" b="0" u="none" baseline="0" dirty="0" smtClean="0">
                <a:solidFill>
                  <a:srgbClr val="0070C0"/>
                </a:solidFill>
              </a:rPr>
              <a:t> banned importing of violent/child pornography</a:t>
            </a:r>
          </a:p>
          <a:p>
            <a:r>
              <a:rPr lang="en-GB" b="0" u="none" baseline="0" dirty="0" smtClean="0">
                <a:solidFill>
                  <a:srgbClr val="0070C0"/>
                </a:solidFill>
              </a:rPr>
              <a:t>Quantitative restriction was allowed as it was to protect public morality</a:t>
            </a:r>
            <a:endParaRPr lang="en-GB" b="0" u="none" dirty="0" smtClean="0">
              <a:solidFill>
                <a:srgbClr val="0070C0"/>
              </a:solidFill>
            </a:endParaRPr>
          </a:p>
          <a:p>
            <a:endParaRPr lang="en-GB" b="1" u="sng" dirty="0" smtClean="0">
              <a:solidFill>
                <a:srgbClr val="0070C0"/>
              </a:solidFill>
            </a:endParaRPr>
          </a:p>
          <a:p>
            <a:endParaRPr lang="en-GB" b="1" u="sng" dirty="0" smtClean="0">
              <a:solidFill>
                <a:srgbClr val="0070C0"/>
              </a:solidFill>
            </a:endParaRPr>
          </a:p>
          <a:p>
            <a:r>
              <a:rPr lang="en-GB" sz="1400" b="1" u="sng" dirty="0" smtClean="0">
                <a:solidFill>
                  <a:srgbClr val="0070C0"/>
                </a:solidFill>
              </a:rPr>
              <a:t>PUBLIC POLICY</a:t>
            </a:r>
          </a:p>
          <a:p>
            <a:r>
              <a:rPr lang="en-GB" b="1" dirty="0" smtClean="0">
                <a:solidFill>
                  <a:srgbClr val="FF0000"/>
                </a:solidFill>
              </a:rPr>
              <a:t>Thompson (1978)</a:t>
            </a:r>
          </a:p>
          <a:p>
            <a:r>
              <a:rPr lang="en-GB" b="0" dirty="0" smtClean="0">
                <a:solidFill>
                  <a:srgbClr val="FF0000"/>
                </a:solidFill>
              </a:rPr>
              <a:t>Thompson</a:t>
            </a:r>
            <a:r>
              <a:rPr lang="en-GB" b="0" baseline="0" dirty="0" smtClean="0">
                <a:solidFill>
                  <a:srgbClr val="FF0000"/>
                </a:solidFill>
              </a:rPr>
              <a:t> was trying to export his coin collection</a:t>
            </a:r>
          </a:p>
          <a:p>
            <a:r>
              <a:rPr lang="en-GB" b="0" baseline="0" dirty="0" smtClean="0">
                <a:solidFill>
                  <a:srgbClr val="FF0000"/>
                </a:solidFill>
              </a:rPr>
              <a:t>They said that the coins were items of interest to the royal mint and therefore the restriction was allowed on public policy grounds</a:t>
            </a:r>
            <a:endParaRPr lang="en-GB" b="0" dirty="0" smtClean="0">
              <a:solidFill>
                <a:srgbClr val="FF0000"/>
              </a:solidFill>
            </a:endParaRPr>
          </a:p>
          <a:p>
            <a:endParaRPr lang="en-GB" b="1" u="sng" dirty="0" smtClean="0">
              <a:solidFill>
                <a:srgbClr val="0070C0"/>
              </a:solidFill>
            </a:endParaRPr>
          </a:p>
          <a:p>
            <a:r>
              <a:rPr lang="en-GB" sz="1400" b="1" u="sng" dirty="0" smtClean="0">
                <a:solidFill>
                  <a:srgbClr val="0070C0"/>
                </a:solidFill>
              </a:rPr>
              <a:t>NATIONAL SECURITY</a:t>
            </a:r>
          </a:p>
          <a:p>
            <a:r>
              <a:rPr lang="en-GB" b="1" dirty="0" smtClean="0">
                <a:solidFill>
                  <a:srgbClr val="FF0000"/>
                </a:solidFill>
              </a:rPr>
              <a:t>Campus oil (1983)</a:t>
            </a:r>
          </a:p>
          <a:p>
            <a:r>
              <a:rPr lang="en-GB" b="0" dirty="0" smtClean="0">
                <a:solidFill>
                  <a:srgbClr val="FF0000"/>
                </a:solidFill>
              </a:rPr>
              <a:t>There</a:t>
            </a:r>
            <a:r>
              <a:rPr lang="en-GB" b="0" baseline="0" dirty="0" smtClean="0">
                <a:solidFill>
                  <a:srgbClr val="FF0000"/>
                </a:solidFill>
              </a:rPr>
              <a:t> was a restriction on Irish exports of oil at a time during an oil crisis</a:t>
            </a:r>
          </a:p>
          <a:p>
            <a:r>
              <a:rPr lang="en-GB" b="0" baseline="0" dirty="0" smtClean="0">
                <a:solidFill>
                  <a:srgbClr val="FF0000"/>
                </a:solidFill>
              </a:rPr>
              <a:t>The Irish ban was allowed on grounds of national security as if the export was allowed Ireland could have ran out of power/electricity.</a:t>
            </a:r>
            <a:endParaRPr lang="en-GB" b="0" dirty="0" smtClean="0">
              <a:solidFill>
                <a:srgbClr val="FF0000"/>
              </a:solidFill>
            </a:endParaRPr>
          </a:p>
          <a:p>
            <a:r>
              <a:rPr lang="en-GB" dirty="0" smtClean="0">
                <a:solidFill>
                  <a:srgbClr val="0070C0"/>
                </a:solidFill>
              </a:rPr>
              <a:t>PROTECTION OF LIFE OR HEALTH OF HUMANS, ANIMALS OR PLANTS</a:t>
            </a:r>
          </a:p>
          <a:p>
            <a:r>
              <a:rPr lang="en-GB" dirty="0" smtClean="0">
                <a:solidFill>
                  <a:srgbClr val="0070C0"/>
                </a:solidFill>
              </a:rPr>
              <a:t>PROTECTION OF NATIONAL TREASURES – Italian arts case</a:t>
            </a:r>
          </a:p>
          <a:p>
            <a:r>
              <a:rPr lang="en-GB" dirty="0" smtClean="0">
                <a:solidFill>
                  <a:srgbClr val="0070C0"/>
                </a:solidFill>
              </a:rPr>
              <a:t>PROTECTION OF INDUSTRIAL/COMMERCIAL PROPERTY</a:t>
            </a:r>
          </a:p>
          <a:p>
            <a:endParaRPr lang="en-GB" dirty="0"/>
          </a:p>
        </p:txBody>
      </p:sp>
      <p:sp>
        <p:nvSpPr>
          <p:cNvPr id="4" name="Slide Number Placeholder 3"/>
          <p:cNvSpPr>
            <a:spLocks noGrp="1"/>
          </p:cNvSpPr>
          <p:nvPr>
            <p:ph type="sldNum" sz="quarter" idx="10"/>
          </p:nvPr>
        </p:nvSpPr>
        <p:spPr/>
        <p:txBody>
          <a:bodyPr/>
          <a:lstStyle/>
          <a:p>
            <a:fld id="{43897669-CCED-4A4F-A64E-9623B363075C}" type="slidenum">
              <a:rPr lang="en-GB" smtClean="0">
                <a:solidFill>
                  <a:prstClr val="black"/>
                </a:solidFill>
              </a:rPr>
              <a:pPr/>
              <a:t>66</a:t>
            </a:fld>
            <a:endParaRPr lang="en-GB">
              <a:solidFill>
                <a:prstClr val="black"/>
              </a:solidFill>
            </a:endParaRPr>
          </a:p>
        </p:txBody>
      </p:sp>
    </p:spTree>
    <p:extLst>
      <p:ext uri="{BB962C8B-B14F-4D97-AF65-F5344CB8AC3E}">
        <p14:creationId xmlns:p14="http://schemas.microsoft.com/office/powerpoint/2010/main" val="394346093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11/23/2017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2A54C80-263E-416B-A8E0-580EDEADCBDC}" type="datetimeFigureOut">
              <a:rPr lang="en-US" dirty="0"/>
              <a:t>11/23/2017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11/23/2017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42A54C80-263E-416B-A8E0-580EDEADCBDC}" type="datetimeFigureOut">
              <a:rPr lang="en-US" dirty="0"/>
              <a:t>11/23/2017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11/23/2017</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11/23/2017</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11/23/2017</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smtClean="0"/>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11/23/2017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11/23/2017</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11/23/2017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11/23/2017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11/23/2017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11/23/2017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11/23/2017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dirty="0"/>
              <a:t>11/23/2017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11/23/2017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Rectangle 7"/>
          <p:cNvSpPr/>
          <p:nvPr/>
        </p:nvSpPr>
        <p:spPr>
          <a:xfrm>
            <a:off x="-6843" y="3887812"/>
            <a:ext cx="12195668" cy="4572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Rectangle 6"/>
          <p:cNvSpPr/>
          <p:nvPr/>
        </p:nvSpPr>
        <p:spPr>
          <a:xfrm>
            <a:off x="-6843" y="2059012"/>
            <a:ext cx="12195668" cy="18288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75488" y="2166364"/>
            <a:ext cx="11247120" cy="1739347"/>
          </a:xfrm>
        </p:spPr>
        <p:txBody>
          <a:bodyPr tIns="45720" bIns="45720" anchor="ctr">
            <a:normAutofit/>
          </a:bodyPr>
          <a:lstStyle>
            <a:lvl1pPr algn="ctr">
              <a:lnSpc>
                <a:spcPct val="80000"/>
              </a:lnSpc>
              <a:defRPr sz="6000" spc="150" baseline="0">
                <a:solidFill>
                  <a:schemeClr val="bg1"/>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347472" y="3913632"/>
            <a:ext cx="11506200" cy="457200"/>
          </a:xfrm>
        </p:spPr>
        <p:txBody>
          <a:bodyPr>
            <a:normAutofit/>
          </a:bodyPr>
          <a:lstStyle>
            <a:lvl1pPr marL="0" indent="0" algn="ctr">
              <a:spcBef>
                <a:spcPts val="0"/>
              </a:spcBef>
              <a:spcAft>
                <a:spcPts val="0"/>
              </a:spcAft>
              <a:buNone/>
              <a:defRPr sz="2000">
                <a:solidFill>
                  <a:srgbClr val="FFFFFF"/>
                </a:solidFill>
              </a:defRPr>
            </a:lvl1pPr>
            <a:lvl2pPr marL="457200" indent="0" algn="ctr">
              <a:buNone/>
              <a:defRPr sz="2000"/>
            </a:lvl2pPr>
            <a:lvl3pPr marL="914400" indent="0" algn="ctr">
              <a:buNone/>
              <a:defRPr sz="20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96DFF08F-DC6B-4601-B491-B0F83F6DD2DA}" type="datetimeFigureOut">
              <a:rPr lang="en-US" dirty="0">
                <a:solidFill>
                  <a:srgbClr val="2C2C2C"/>
                </a:solidFill>
              </a:rPr>
              <a:pPr/>
              <a:t>11/23/2017</a:t>
            </a:fld>
            <a:endParaRPr lang="en-US" dirty="0">
              <a:solidFill>
                <a:srgbClr val="2C2C2C"/>
              </a:solidFill>
            </a:endParaRPr>
          </a:p>
        </p:txBody>
      </p:sp>
      <p:sp>
        <p:nvSpPr>
          <p:cNvPr id="5" name="Footer Placeholder 4"/>
          <p:cNvSpPr>
            <a:spLocks noGrp="1"/>
          </p:cNvSpPr>
          <p:nvPr>
            <p:ph type="ftr" sz="quarter" idx="11"/>
          </p:nvPr>
        </p:nvSpPr>
        <p:spPr/>
        <p:txBody>
          <a:bodyPr/>
          <a:lstStyle/>
          <a:p>
            <a:endParaRPr lang="en-US" dirty="0">
              <a:solidFill>
                <a:srgbClr val="2C2C2C"/>
              </a:solidFill>
            </a:endParaRPr>
          </a:p>
        </p:txBody>
      </p:sp>
      <p:sp>
        <p:nvSpPr>
          <p:cNvPr id="6" name="Slide Number Placeholder 5"/>
          <p:cNvSpPr>
            <a:spLocks noGrp="1"/>
          </p:cNvSpPr>
          <p:nvPr>
            <p:ph type="sldNum" sz="quarter" idx="12"/>
          </p:nvPr>
        </p:nvSpPr>
        <p:spPr/>
        <p:txBody>
          <a:bodyPr/>
          <a:lstStyle/>
          <a:p>
            <a:fld id="{4FAB73BC-B049-4115-A692-8D63A059BFB8}" type="slidenum">
              <a:rPr lang="en-US" dirty="0">
                <a:solidFill>
                  <a:srgbClr val="2C2C2C"/>
                </a:solidFill>
              </a:rPr>
              <a:pPr/>
              <a:t>‹#›</a:t>
            </a:fld>
            <a:endParaRPr lang="en-US" dirty="0">
              <a:solidFill>
                <a:srgbClr val="2C2C2C"/>
              </a:solidFill>
            </a:endParaRPr>
          </a:p>
        </p:txBody>
      </p:sp>
    </p:spTree>
    <p:extLst>
      <p:ext uri="{BB962C8B-B14F-4D97-AF65-F5344CB8AC3E}">
        <p14:creationId xmlns:p14="http://schemas.microsoft.com/office/powerpoint/2010/main" val="3029842794"/>
      </p:ext>
    </p:extLst>
  </p:cSld>
  <p:clrMapOvr>
    <a:overrideClrMapping bg1="lt1" tx1="dk1" bg2="lt2" tx2="dk2" accent1="accent1" accent2="accent2" accent3="accent3" accent4="accent4" accent5="accent5" accent6="accent6" hlink="hlink" folHlink="folHlink"/>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6DFF08F-DC6B-4601-B491-B0F83F6DD2DA}" type="datetimeFigureOut">
              <a:rPr lang="en-US" dirty="0">
                <a:solidFill>
                  <a:srgbClr val="FFFFFF"/>
                </a:solidFill>
              </a:rPr>
              <a:pPr/>
              <a:t>11/23/2017</a:t>
            </a:fld>
            <a:endParaRPr lang="en-US" dirty="0">
              <a:solidFill>
                <a:srgbClr val="FFFFFF"/>
              </a:solidFill>
            </a:endParaRPr>
          </a:p>
        </p:txBody>
      </p:sp>
      <p:sp>
        <p:nvSpPr>
          <p:cNvPr id="5" name="Footer Placeholder 4"/>
          <p:cNvSpPr>
            <a:spLocks noGrp="1"/>
          </p:cNvSpPr>
          <p:nvPr>
            <p:ph type="ftr" sz="quarter" idx="11"/>
          </p:nvPr>
        </p:nvSpPr>
        <p:spPr/>
        <p:txBody>
          <a:bodyPr/>
          <a:lstStyle/>
          <a:p>
            <a:endParaRPr lang="en-US" dirty="0">
              <a:solidFill>
                <a:srgbClr val="FFFFFF"/>
              </a:solidFill>
            </a:endParaRPr>
          </a:p>
        </p:txBody>
      </p:sp>
      <p:sp>
        <p:nvSpPr>
          <p:cNvPr id="6" name="Slide Number Placeholder 5"/>
          <p:cNvSpPr>
            <a:spLocks noGrp="1"/>
          </p:cNvSpPr>
          <p:nvPr>
            <p:ph type="sldNum" sz="quarter" idx="12"/>
          </p:nvPr>
        </p:nvSpPr>
        <p:spPr/>
        <p:txBody>
          <a:bodyPr/>
          <a:lstStyle/>
          <a:p>
            <a:fld id="{4FAB73BC-B049-4115-A692-8D63A059BFB8}" type="slidenum">
              <a:rPr lang="en-US" dirty="0">
                <a:solidFill>
                  <a:srgbClr val="FFFFFF"/>
                </a:solidFill>
              </a:rPr>
              <a:pPr/>
              <a:t>‹#›</a:t>
            </a:fld>
            <a:endParaRPr lang="en-US" dirty="0">
              <a:solidFill>
                <a:srgbClr val="FFFFFF"/>
              </a:solidFill>
            </a:endParaRPr>
          </a:p>
        </p:txBody>
      </p:sp>
    </p:spTree>
    <p:extLst>
      <p:ext uri="{BB962C8B-B14F-4D97-AF65-F5344CB8AC3E}">
        <p14:creationId xmlns:p14="http://schemas.microsoft.com/office/powerpoint/2010/main" val="111218487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Rectangle 6"/>
          <p:cNvSpPr/>
          <p:nvPr/>
        </p:nvSpPr>
        <p:spPr>
          <a:xfrm>
            <a:off x="-6843" y="2059012"/>
            <a:ext cx="12195668" cy="18288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6843" y="3887812"/>
            <a:ext cx="12195668" cy="4572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75488" y="2167128"/>
            <a:ext cx="11247120" cy="1737360"/>
          </a:xfrm>
        </p:spPr>
        <p:txBody>
          <a:bodyPr anchor="ctr">
            <a:noAutofit/>
          </a:bodyPr>
          <a:lstStyle>
            <a:lvl1pPr algn="ctr">
              <a:lnSpc>
                <a:spcPct val="80000"/>
              </a:lnSpc>
              <a:defRPr sz="6000" b="0" spc="150" baseline="0">
                <a:solidFill>
                  <a:schemeClr val="bg1"/>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347472" y="3913212"/>
            <a:ext cx="11503152" cy="457200"/>
          </a:xfrm>
        </p:spPr>
        <p:txBody>
          <a:bodyPr anchor="t">
            <a:normAutofit/>
          </a:bodyPr>
          <a:lstStyle>
            <a:lvl1pPr marL="0" indent="0" algn="ctr">
              <a:buNone/>
              <a:defRPr sz="200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solidFill>
                  <a:schemeClr val="tx2"/>
                </a:solidFill>
              </a:defRPr>
            </a:lvl1pPr>
          </a:lstStyle>
          <a:p>
            <a:fld id="{96DFF08F-DC6B-4601-B491-B0F83F6DD2DA}" type="datetimeFigureOut">
              <a:rPr lang="en-US" dirty="0">
                <a:solidFill>
                  <a:srgbClr val="F56617"/>
                </a:solidFill>
              </a:rPr>
              <a:pPr/>
              <a:t>11/23/2017</a:t>
            </a:fld>
            <a:endParaRPr lang="en-US" dirty="0">
              <a:solidFill>
                <a:srgbClr val="F56617"/>
              </a:solidFill>
            </a:endParaRPr>
          </a:p>
        </p:txBody>
      </p:sp>
      <p:sp>
        <p:nvSpPr>
          <p:cNvPr id="5" name="Footer Placeholder 4"/>
          <p:cNvSpPr>
            <a:spLocks noGrp="1"/>
          </p:cNvSpPr>
          <p:nvPr>
            <p:ph type="ftr" sz="quarter" idx="11"/>
          </p:nvPr>
        </p:nvSpPr>
        <p:spPr/>
        <p:txBody>
          <a:bodyPr/>
          <a:lstStyle>
            <a:lvl1pPr>
              <a:defRPr>
                <a:solidFill>
                  <a:schemeClr val="tx2"/>
                </a:solidFill>
              </a:defRPr>
            </a:lvl1pPr>
          </a:lstStyle>
          <a:p>
            <a:endParaRPr lang="en-US" dirty="0">
              <a:solidFill>
                <a:srgbClr val="F56617"/>
              </a:solidFill>
            </a:endParaRPr>
          </a:p>
        </p:txBody>
      </p:sp>
      <p:sp>
        <p:nvSpPr>
          <p:cNvPr id="6" name="Slide Number Placeholder 5"/>
          <p:cNvSpPr>
            <a:spLocks noGrp="1"/>
          </p:cNvSpPr>
          <p:nvPr>
            <p:ph type="sldNum" sz="quarter" idx="12"/>
          </p:nvPr>
        </p:nvSpPr>
        <p:spPr/>
        <p:txBody>
          <a:bodyPr/>
          <a:lstStyle>
            <a:lvl1pPr>
              <a:defRPr>
                <a:solidFill>
                  <a:schemeClr val="tx2"/>
                </a:solidFill>
              </a:defRPr>
            </a:lvl1pPr>
          </a:lstStyle>
          <a:p>
            <a:fld id="{4FAB73BC-B049-4115-A692-8D63A059BFB8}" type="slidenum">
              <a:rPr lang="en-US" dirty="0">
                <a:solidFill>
                  <a:srgbClr val="F56617"/>
                </a:solidFill>
              </a:rPr>
              <a:pPr/>
              <a:t>‹#›</a:t>
            </a:fld>
            <a:endParaRPr lang="en-US" dirty="0">
              <a:solidFill>
                <a:srgbClr val="F56617"/>
              </a:solidFill>
            </a:endParaRPr>
          </a:p>
        </p:txBody>
      </p:sp>
    </p:spTree>
    <p:extLst>
      <p:ext uri="{BB962C8B-B14F-4D97-AF65-F5344CB8AC3E}">
        <p14:creationId xmlns:p14="http://schemas.microsoft.com/office/powerpoint/2010/main" val="1007182197"/>
      </p:ext>
    </p:extLst>
  </p:cSld>
  <p:clrMapOvr>
    <a:overrideClrMapping bg1="lt1" tx1="dk1" bg2="lt2" tx2="dk2" accent1="accent1" accent2="accent2" accent3="accent3" accent4="accent4" accent5="accent5" accent6="accent6" hlink="hlink" folHlink="folHlink"/>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205344" y="2011680"/>
            <a:ext cx="4754880" cy="420624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230391" y="2011680"/>
            <a:ext cx="4754880" cy="420624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96DFF08F-DC6B-4601-B491-B0F83F6DD2DA}" type="datetimeFigureOut">
              <a:rPr lang="en-US" dirty="0">
                <a:solidFill>
                  <a:srgbClr val="FFFFFF"/>
                </a:solidFill>
              </a:rPr>
              <a:pPr/>
              <a:t>11/23/2017</a:t>
            </a:fld>
            <a:endParaRPr lang="en-US" dirty="0">
              <a:solidFill>
                <a:srgbClr val="FFFFFF"/>
              </a:solidFill>
            </a:endParaRPr>
          </a:p>
        </p:txBody>
      </p:sp>
      <p:sp>
        <p:nvSpPr>
          <p:cNvPr id="6" name="Footer Placeholder 5"/>
          <p:cNvSpPr>
            <a:spLocks noGrp="1"/>
          </p:cNvSpPr>
          <p:nvPr>
            <p:ph type="ftr" sz="quarter" idx="11"/>
          </p:nvPr>
        </p:nvSpPr>
        <p:spPr/>
        <p:txBody>
          <a:bodyPr/>
          <a:lstStyle/>
          <a:p>
            <a:endParaRPr lang="en-US" dirty="0">
              <a:solidFill>
                <a:srgbClr val="FFFFFF"/>
              </a:solidFill>
            </a:endParaRPr>
          </a:p>
        </p:txBody>
      </p:sp>
      <p:sp>
        <p:nvSpPr>
          <p:cNvPr id="7" name="Slide Number Placeholder 6"/>
          <p:cNvSpPr>
            <a:spLocks noGrp="1"/>
          </p:cNvSpPr>
          <p:nvPr>
            <p:ph type="sldNum" sz="quarter" idx="12"/>
          </p:nvPr>
        </p:nvSpPr>
        <p:spPr/>
        <p:txBody>
          <a:bodyPr/>
          <a:lstStyle/>
          <a:p>
            <a:fld id="{4FAB73BC-B049-4115-A692-8D63A059BFB8}" type="slidenum">
              <a:rPr lang="en-US" dirty="0">
                <a:solidFill>
                  <a:srgbClr val="FFFFFF"/>
                </a:solidFill>
              </a:rPr>
              <a:pPr/>
              <a:t>‹#›</a:t>
            </a:fld>
            <a:endParaRPr lang="en-US" dirty="0">
              <a:solidFill>
                <a:srgbClr val="FFFFFF"/>
              </a:solidFill>
            </a:endParaRPr>
          </a:p>
        </p:txBody>
      </p:sp>
    </p:spTree>
    <p:extLst>
      <p:ext uri="{BB962C8B-B14F-4D97-AF65-F5344CB8AC3E}">
        <p14:creationId xmlns:p14="http://schemas.microsoft.com/office/powerpoint/2010/main" val="411293524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207008" y="1913470"/>
            <a:ext cx="4754880" cy="743094"/>
          </a:xfrm>
        </p:spPr>
        <p:txBody>
          <a:bodyPr anchor="ctr">
            <a:normAutofit/>
          </a:bodyPr>
          <a:lstStyle>
            <a:lvl1pPr marL="0" indent="0">
              <a:buNone/>
              <a:defRPr sz="21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207008" y="2656566"/>
            <a:ext cx="4754880" cy="35661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231230" y="1913470"/>
            <a:ext cx="4754880" cy="743094"/>
          </a:xfrm>
        </p:spPr>
        <p:txBody>
          <a:bodyPr anchor="ctr">
            <a:normAutofit/>
          </a:bodyPr>
          <a:lstStyle>
            <a:lvl1pPr marL="0" indent="0">
              <a:buNone/>
              <a:defRPr sz="21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231230" y="2656564"/>
            <a:ext cx="4754880" cy="35661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96DFF08F-DC6B-4601-B491-B0F83F6DD2DA}" type="datetimeFigureOut">
              <a:rPr lang="en-US" dirty="0">
                <a:solidFill>
                  <a:srgbClr val="FFFFFF"/>
                </a:solidFill>
              </a:rPr>
              <a:pPr/>
              <a:t>11/23/2017</a:t>
            </a:fld>
            <a:endParaRPr lang="en-US" dirty="0">
              <a:solidFill>
                <a:srgbClr val="FFFFFF"/>
              </a:solidFill>
            </a:endParaRPr>
          </a:p>
        </p:txBody>
      </p:sp>
      <p:sp>
        <p:nvSpPr>
          <p:cNvPr id="8" name="Footer Placeholder 7"/>
          <p:cNvSpPr>
            <a:spLocks noGrp="1"/>
          </p:cNvSpPr>
          <p:nvPr>
            <p:ph type="ftr" sz="quarter" idx="11"/>
          </p:nvPr>
        </p:nvSpPr>
        <p:spPr/>
        <p:txBody>
          <a:bodyPr/>
          <a:lstStyle/>
          <a:p>
            <a:endParaRPr lang="en-US" dirty="0">
              <a:solidFill>
                <a:srgbClr val="FFFFFF"/>
              </a:solidFill>
            </a:endParaRPr>
          </a:p>
        </p:txBody>
      </p:sp>
      <p:sp>
        <p:nvSpPr>
          <p:cNvPr id="9" name="Slide Number Placeholder 8"/>
          <p:cNvSpPr>
            <a:spLocks noGrp="1"/>
          </p:cNvSpPr>
          <p:nvPr>
            <p:ph type="sldNum" sz="quarter" idx="12"/>
          </p:nvPr>
        </p:nvSpPr>
        <p:spPr/>
        <p:txBody>
          <a:bodyPr/>
          <a:lstStyle/>
          <a:p>
            <a:fld id="{4FAB73BC-B049-4115-A692-8D63A059BFB8}" type="slidenum">
              <a:rPr lang="en-US" dirty="0">
                <a:solidFill>
                  <a:srgbClr val="FFFFFF"/>
                </a:solidFill>
              </a:rPr>
              <a:pPr/>
              <a:t>‹#›</a:t>
            </a:fld>
            <a:endParaRPr lang="en-US" dirty="0">
              <a:solidFill>
                <a:srgbClr val="FFFFFF"/>
              </a:solidFill>
            </a:endParaRPr>
          </a:p>
        </p:txBody>
      </p:sp>
    </p:spTree>
    <p:extLst>
      <p:ext uri="{BB962C8B-B14F-4D97-AF65-F5344CB8AC3E}">
        <p14:creationId xmlns:p14="http://schemas.microsoft.com/office/powerpoint/2010/main" val="82405857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96DFF08F-DC6B-4601-B491-B0F83F6DD2DA}" type="datetimeFigureOut">
              <a:rPr lang="en-US" dirty="0">
                <a:solidFill>
                  <a:srgbClr val="FFFFFF"/>
                </a:solidFill>
              </a:rPr>
              <a:pPr/>
              <a:t>11/23/2017</a:t>
            </a:fld>
            <a:endParaRPr lang="en-US" dirty="0">
              <a:solidFill>
                <a:srgbClr val="FFFFFF"/>
              </a:solidFill>
            </a:endParaRPr>
          </a:p>
        </p:txBody>
      </p:sp>
      <p:sp>
        <p:nvSpPr>
          <p:cNvPr id="4" name="Footer Placeholder 3"/>
          <p:cNvSpPr>
            <a:spLocks noGrp="1"/>
          </p:cNvSpPr>
          <p:nvPr>
            <p:ph type="ftr" sz="quarter" idx="11"/>
          </p:nvPr>
        </p:nvSpPr>
        <p:spPr/>
        <p:txBody>
          <a:bodyPr/>
          <a:lstStyle/>
          <a:p>
            <a:endParaRPr lang="en-US" dirty="0">
              <a:solidFill>
                <a:srgbClr val="FFFFFF"/>
              </a:solidFill>
            </a:endParaRPr>
          </a:p>
        </p:txBody>
      </p:sp>
      <p:sp>
        <p:nvSpPr>
          <p:cNvPr id="5" name="Slide Number Placeholder 4"/>
          <p:cNvSpPr>
            <a:spLocks noGrp="1"/>
          </p:cNvSpPr>
          <p:nvPr>
            <p:ph type="sldNum" sz="quarter" idx="12"/>
          </p:nvPr>
        </p:nvSpPr>
        <p:spPr/>
        <p:txBody>
          <a:bodyPr/>
          <a:lstStyle/>
          <a:p>
            <a:fld id="{4FAB73BC-B049-4115-A692-8D63A059BFB8}" type="slidenum">
              <a:rPr lang="en-US" dirty="0">
                <a:solidFill>
                  <a:srgbClr val="FFFFFF"/>
                </a:solidFill>
              </a:rPr>
              <a:pPr/>
              <a:t>‹#›</a:t>
            </a:fld>
            <a:endParaRPr lang="en-US" dirty="0">
              <a:solidFill>
                <a:srgbClr val="FFFFFF"/>
              </a:solidFill>
            </a:endParaRPr>
          </a:p>
        </p:txBody>
      </p:sp>
    </p:spTree>
    <p:extLst>
      <p:ext uri="{BB962C8B-B14F-4D97-AF65-F5344CB8AC3E}">
        <p14:creationId xmlns:p14="http://schemas.microsoft.com/office/powerpoint/2010/main" val="68808711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6DFF08F-DC6B-4601-B491-B0F83F6DD2DA}" type="datetimeFigureOut">
              <a:rPr lang="en-US" dirty="0">
                <a:solidFill>
                  <a:srgbClr val="FFFFFF"/>
                </a:solidFill>
              </a:rPr>
              <a:pPr/>
              <a:t>11/23/2017</a:t>
            </a:fld>
            <a:endParaRPr lang="en-US" dirty="0">
              <a:solidFill>
                <a:srgbClr val="FFFFFF"/>
              </a:solidFill>
            </a:endParaRPr>
          </a:p>
        </p:txBody>
      </p:sp>
      <p:sp>
        <p:nvSpPr>
          <p:cNvPr id="3" name="Footer Placeholder 2"/>
          <p:cNvSpPr>
            <a:spLocks noGrp="1"/>
          </p:cNvSpPr>
          <p:nvPr>
            <p:ph type="ftr" sz="quarter" idx="11"/>
          </p:nvPr>
        </p:nvSpPr>
        <p:spPr/>
        <p:txBody>
          <a:bodyPr/>
          <a:lstStyle/>
          <a:p>
            <a:endParaRPr lang="en-US" dirty="0">
              <a:solidFill>
                <a:srgbClr val="FFFFFF"/>
              </a:solidFill>
            </a:endParaRPr>
          </a:p>
        </p:txBody>
      </p:sp>
      <p:sp>
        <p:nvSpPr>
          <p:cNvPr id="4" name="Slide Number Placeholder 3"/>
          <p:cNvSpPr>
            <a:spLocks noGrp="1"/>
          </p:cNvSpPr>
          <p:nvPr>
            <p:ph type="sldNum" sz="quarter" idx="12"/>
          </p:nvPr>
        </p:nvSpPr>
        <p:spPr/>
        <p:txBody>
          <a:bodyPr/>
          <a:lstStyle/>
          <a:p>
            <a:fld id="{4FAB73BC-B049-4115-A692-8D63A059BFB8}" type="slidenum">
              <a:rPr lang="en-US" dirty="0">
                <a:solidFill>
                  <a:srgbClr val="FFFFFF"/>
                </a:solidFill>
              </a:rPr>
              <a:pPr/>
              <a:t>‹#›</a:t>
            </a:fld>
            <a:endParaRPr lang="en-US" dirty="0">
              <a:solidFill>
                <a:srgbClr val="FFFFFF"/>
              </a:solidFill>
            </a:endParaRPr>
          </a:p>
        </p:txBody>
      </p:sp>
    </p:spTree>
    <p:extLst>
      <p:ext uri="{BB962C8B-B14F-4D97-AF65-F5344CB8AC3E}">
        <p14:creationId xmlns:p14="http://schemas.microsoft.com/office/powerpoint/2010/main" val="166962547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a:xfrm>
            <a:off x="1207008" y="2120054"/>
            <a:ext cx="6126480" cy="41148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7789023" y="2147486"/>
            <a:ext cx="3200400" cy="3432319"/>
          </a:xfrm>
        </p:spPr>
        <p:txBody>
          <a:bodyPr>
            <a:normAutofit/>
          </a:bodyPr>
          <a:lstStyle>
            <a:lvl1pPr marL="0" indent="0">
              <a:lnSpc>
                <a:spcPct val="95000"/>
              </a:lnSpc>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6DFF08F-DC6B-4601-B491-B0F83F6DD2DA}" type="datetimeFigureOut">
              <a:rPr lang="en-US" dirty="0">
                <a:solidFill>
                  <a:srgbClr val="FFFFFF"/>
                </a:solidFill>
              </a:rPr>
              <a:pPr/>
              <a:t>11/23/2017</a:t>
            </a:fld>
            <a:endParaRPr lang="en-US" dirty="0">
              <a:solidFill>
                <a:srgbClr val="FFFFFF"/>
              </a:solidFill>
            </a:endParaRPr>
          </a:p>
        </p:txBody>
      </p:sp>
      <p:sp>
        <p:nvSpPr>
          <p:cNvPr id="6" name="Footer Placeholder 5"/>
          <p:cNvSpPr>
            <a:spLocks noGrp="1"/>
          </p:cNvSpPr>
          <p:nvPr>
            <p:ph type="ftr" sz="quarter" idx="11"/>
          </p:nvPr>
        </p:nvSpPr>
        <p:spPr/>
        <p:txBody>
          <a:bodyPr/>
          <a:lstStyle/>
          <a:p>
            <a:endParaRPr lang="en-US" dirty="0">
              <a:solidFill>
                <a:srgbClr val="FFFFFF"/>
              </a:solidFill>
            </a:endParaRPr>
          </a:p>
        </p:txBody>
      </p:sp>
      <p:sp>
        <p:nvSpPr>
          <p:cNvPr id="7" name="Slide Number Placeholder 6"/>
          <p:cNvSpPr>
            <a:spLocks noGrp="1"/>
          </p:cNvSpPr>
          <p:nvPr>
            <p:ph type="sldNum" sz="quarter" idx="12"/>
          </p:nvPr>
        </p:nvSpPr>
        <p:spPr/>
        <p:txBody>
          <a:bodyPr/>
          <a:lstStyle/>
          <a:p>
            <a:fld id="{4FAB73BC-B049-4115-A692-8D63A059BFB8}" type="slidenum">
              <a:rPr lang="en-US" dirty="0">
                <a:solidFill>
                  <a:srgbClr val="FFFFFF"/>
                </a:solidFill>
              </a:rPr>
              <a:pPr/>
              <a:t>‹#›</a:t>
            </a:fld>
            <a:endParaRPr lang="en-US" dirty="0">
              <a:solidFill>
                <a:srgbClr val="FFFFFF"/>
              </a:solidFill>
            </a:endParaRPr>
          </a:p>
        </p:txBody>
      </p:sp>
    </p:spTree>
    <p:extLst>
      <p:ext uri="{BB962C8B-B14F-4D97-AF65-F5344CB8AC3E}">
        <p14:creationId xmlns:p14="http://schemas.microsoft.com/office/powerpoint/2010/main" val="425102833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280160" y="2211494"/>
            <a:ext cx="6126480" cy="3931920"/>
          </a:xfrm>
          <a:solidFill>
            <a:schemeClr val="tx2">
              <a:lumMod val="60000"/>
              <a:lumOff val="40000"/>
            </a:schemeClr>
          </a:solidFill>
        </p:spPr>
        <p:txBody>
          <a:bodyPr tIns="365760" anchor="t"/>
          <a:lstStyle>
            <a:lvl1pPr marL="0" indent="0" algn="ctr">
              <a:buNone/>
              <a:defRPr sz="3200">
                <a:solidFill>
                  <a:schemeClr val="tx1">
                    <a:lumMod val="50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7790688" y="2150621"/>
            <a:ext cx="3200400" cy="3429000"/>
          </a:xfrm>
        </p:spPr>
        <p:txBody>
          <a:bodyPr>
            <a:normAutofit/>
          </a:bodyPr>
          <a:lstStyle>
            <a:lvl1pPr marL="0" indent="0">
              <a:lnSpc>
                <a:spcPct val="95000"/>
              </a:lnSpc>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6DFF08F-DC6B-4601-B491-B0F83F6DD2DA}" type="datetimeFigureOut">
              <a:rPr lang="en-US" dirty="0">
                <a:solidFill>
                  <a:srgbClr val="FFFFFF"/>
                </a:solidFill>
              </a:rPr>
              <a:pPr/>
              <a:t>11/23/2017</a:t>
            </a:fld>
            <a:endParaRPr lang="en-US" dirty="0">
              <a:solidFill>
                <a:srgbClr val="FFFFFF"/>
              </a:solidFill>
            </a:endParaRPr>
          </a:p>
        </p:txBody>
      </p:sp>
      <p:sp>
        <p:nvSpPr>
          <p:cNvPr id="6" name="Footer Placeholder 5"/>
          <p:cNvSpPr>
            <a:spLocks noGrp="1"/>
          </p:cNvSpPr>
          <p:nvPr>
            <p:ph type="ftr" sz="quarter" idx="11"/>
          </p:nvPr>
        </p:nvSpPr>
        <p:spPr/>
        <p:txBody>
          <a:bodyPr/>
          <a:lstStyle/>
          <a:p>
            <a:endParaRPr lang="en-US" dirty="0">
              <a:solidFill>
                <a:srgbClr val="FFFFFF"/>
              </a:solidFill>
            </a:endParaRPr>
          </a:p>
        </p:txBody>
      </p:sp>
      <p:sp>
        <p:nvSpPr>
          <p:cNvPr id="7" name="Slide Number Placeholder 6"/>
          <p:cNvSpPr>
            <a:spLocks noGrp="1"/>
          </p:cNvSpPr>
          <p:nvPr>
            <p:ph type="sldNum" sz="quarter" idx="12"/>
          </p:nvPr>
        </p:nvSpPr>
        <p:spPr/>
        <p:txBody>
          <a:bodyPr/>
          <a:lstStyle/>
          <a:p>
            <a:fld id="{4FAB73BC-B049-4115-A692-8D63A059BFB8}" type="slidenum">
              <a:rPr lang="en-US" dirty="0">
                <a:solidFill>
                  <a:srgbClr val="FFFFFF"/>
                </a:solidFill>
              </a:rPr>
              <a:pPr/>
              <a:t>‹#›</a:t>
            </a:fld>
            <a:endParaRPr lang="en-US" dirty="0">
              <a:solidFill>
                <a:srgbClr val="FFFFFF"/>
              </a:solidFill>
            </a:endParaRPr>
          </a:p>
        </p:txBody>
      </p:sp>
    </p:spTree>
    <p:extLst>
      <p:ext uri="{BB962C8B-B14F-4D97-AF65-F5344CB8AC3E}">
        <p14:creationId xmlns:p14="http://schemas.microsoft.com/office/powerpoint/2010/main" val="1963058751"/>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6DFF08F-DC6B-4601-B491-B0F83F6DD2DA}" type="datetimeFigureOut">
              <a:rPr lang="en-US" dirty="0">
                <a:solidFill>
                  <a:srgbClr val="FFFFFF"/>
                </a:solidFill>
              </a:rPr>
              <a:pPr/>
              <a:t>11/23/2017</a:t>
            </a:fld>
            <a:endParaRPr lang="en-US" dirty="0">
              <a:solidFill>
                <a:srgbClr val="FFFFFF"/>
              </a:solidFill>
            </a:endParaRPr>
          </a:p>
        </p:txBody>
      </p:sp>
      <p:sp>
        <p:nvSpPr>
          <p:cNvPr id="5" name="Footer Placeholder 4"/>
          <p:cNvSpPr>
            <a:spLocks noGrp="1"/>
          </p:cNvSpPr>
          <p:nvPr>
            <p:ph type="ftr" sz="quarter" idx="11"/>
          </p:nvPr>
        </p:nvSpPr>
        <p:spPr/>
        <p:txBody>
          <a:bodyPr/>
          <a:lstStyle/>
          <a:p>
            <a:endParaRPr lang="en-US" dirty="0">
              <a:solidFill>
                <a:srgbClr val="FFFFFF"/>
              </a:solidFill>
            </a:endParaRPr>
          </a:p>
        </p:txBody>
      </p:sp>
      <p:sp>
        <p:nvSpPr>
          <p:cNvPr id="6" name="Slide Number Placeholder 5"/>
          <p:cNvSpPr>
            <a:spLocks noGrp="1"/>
          </p:cNvSpPr>
          <p:nvPr>
            <p:ph type="sldNum" sz="quarter" idx="12"/>
          </p:nvPr>
        </p:nvSpPr>
        <p:spPr/>
        <p:txBody>
          <a:bodyPr/>
          <a:lstStyle/>
          <a:p>
            <a:fld id="{4FAB73BC-B049-4115-A692-8D63A059BFB8}" type="slidenum">
              <a:rPr lang="en-US" dirty="0">
                <a:solidFill>
                  <a:srgbClr val="FFFFFF"/>
                </a:solidFill>
              </a:rPr>
              <a:pPr/>
              <a:t>‹#›</a:t>
            </a:fld>
            <a:endParaRPr lang="en-US" dirty="0">
              <a:solidFill>
                <a:srgbClr val="FFFFFF"/>
              </a:solidFill>
            </a:endParaRPr>
          </a:p>
        </p:txBody>
      </p:sp>
    </p:spTree>
    <p:extLst>
      <p:ext uri="{BB962C8B-B14F-4D97-AF65-F5344CB8AC3E}">
        <p14:creationId xmlns:p14="http://schemas.microsoft.com/office/powerpoint/2010/main" val="51620798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9019312" y="0"/>
            <a:ext cx="27432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9160624" y="274638"/>
            <a:ext cx="2402380" cy="5897562"/>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838199" y="274638"/>
            <a:ext cx="7973291" cy="5897562"/>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a:xfrm>
            <a:off x="838200" y="6422854"/>
            <a:ext cx="2743196" cy="365125"/>
          </a:xfrm>
        </p:spPr>
        <p:txBody>
          <a:bodyPr/>
          <a:lstStyle/>
          <a:p>
            <a:fld id="{96DFF08F-DC6B-4601-B491-B0F83F6DD2DA}" type="datetimeFigureOut">
              <a:rPr lang="en-US" dirty="0">
                <a:solidFill>
                  <a:srgbClr val="FFFFFF"/>
                </a:solidFill>
              </a:rPr>
              <a:pPr/>
              <a:t>11/23/2017</a:t>
            </a:fld>
            <a:endParaRPr lang="en-US" dirty="0">
              <a:solidFill>
                <a:srgbClr val="FFFFFF"/>
              </a:solidFill>
            </a:endParaRPr>
          </a:p>
        </p:txBody>
      </p:sp>
      <p:sp>
        <p:nvSpPr>
          <p:cNvPr id="5" name="Footer Placeholder 4"/>
          <p:cNvSpPr>
            <a:spLocks noGrp="1"/>
          </p:cNvSpPr>
          <p:nvPr>
            <p:ph type="ftr" sz="quarter" idx="11"/>
          </p:nvPr>
        </p:nvSpPr>
        <p:spPr>
          <a:xfrm>
            <a:off x="3776135" y="6422854"/>
            <a:ext cx="4279669" cy="365125"/>
          </a:xfrm>
        </p:spPr>
        <p:txBody>
          <a:bodyPr/>
          <a:lstStyle/>
          <a:p>
            <a:endParaRPr lang="en-US" dirty="0">
              <a:solidFill>
                <a:srgbClr val="FFFFFF"/>
              </a:solidFill>
            </a:endParaRPr>
          </a:p>
        </p:txBody>
      </p:sp>
      <p:sp>
        <p:nvSpPr>
          <p:cNvPr id="6" name="Slide Number Placeholder 5"/>
          <p:cNvSpPr>
            <a:spLocks noGrp="1"/>
          </p:cNvSpPr>
          <p:nvPr>
            <p:ph type="sldNum" sz="quarter" idx="12"/>
          </p:nvPr>
        </p:nvSpPr>
        <p:spPr>
          <a:xfrm>
            <a:off x="8073048" y="6422854"/>
            <a:ext cx="879759" cy="365125"/>
          </a:xfrm>
        </p:spPr>
        <p:txBody>
          <a:bodyPr/>
          <a:lstStyle/>
          <a:p>
            <a:fld id="{4FAB73BC-B049-4115-A692-8D63A059BFB8}" type="slidenum">
              <a:rPr lang="en-US" dirty="0">
                <a:solidFill>
                  <a:srgbClr val="FFFFFF"/>
                </a:solidFill>
              </a:rPr>
              <a:pPr/>
              <a:t>‹#›</a:t>
            </a:fld>
            <a:endParaRPr lang="en-US" dirty="0">
              <a:solidFill>
                <a:srgbClr val="FFFFFF"/>
              </a:solidFill>
            </a:endParaRPr>
          </a:p>
        </p:txBody>
      </p:sp>
    </p:spTree>
    <p:extLst>
      <p:ext uri="{BB962C8B-B14F-4D97-AF65-F5344CB8AC3E}">
        <p14:creationId xmlns:p14="http://schemas.microsoft.com/office/powerpoint/2010/main" val="72721567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69848" y="1298448"/>
            <a:ext cx="7315200" cy="3255264"/>
          </a:xfrm>
        </p:spPr>
        <p:txBody>
          <a:bodyPr anchor="b">
            <a:normAutofit/>
          </a:bodyPr>
          <a:lstStyle>
            <a:lvl1pPr algn="l">
              <a:defRPr sz="5900" spc="-100" baseline="0">
                <a:solidFill>
                  <a:srgbClr val="FFFFFF"/>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100015" y="4670246"/>
            <a:ext cx="7315200" cy="914400"/>
          </a:xfrm>
        </p:spPr>
        <p:txBody>
          <a:bodyPr anchor="t">
            <a:normAutofit/>
          </a:bodyPr>
          <a:lstStyle>
            <a:lvl1pPr marL="0" indent="0" algn="l">
              <a:buNone/>
              <a:defRPr sz="2200" cap="none" spc="0" baseline="0">
                <a:solidFill>
                  <a:schemeClr val="accent1">
                    <a:lumMod val="20000"/>
                    <a:lumOff val="80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5586B75A-687E-405C-8A0B-8D00578BA2C3}" type="datetimeFigureOut">
              <a:rPr lang="en-US" dirty="0">
                <a:solidFill>
                  <a:srgbClr val="000000">
                    <a:lumMod val="50000"/>
                    <a:lumOff val="50000"/>
                  </a:srgbClr>
                </a:solidFill>
              </a:rPr>
              <a:pPr/>
              <a:t>11/23/2017</a:t>
            </a:fld>
            <a:endParaRPr lang="en-US" dirty="0">
              <a:solidFill>
                <a:srgbClr val="000000">
                  <a:lumMod val="50000"/>
                  <a:lumOff val="50000"/>
                </a:srgbClr>
              </a:solidFill>
            </a:endParaRPr>
          </a:p>
        </p:txBody>
      </p:sp>
      <p:sp>
        <p:nvSpPr>
          <p:cNvPr id="5" name="Footer Placeholder 4"/>
          <p:cNvSpPr>
            <a:spLocks noGrp="1"/>
          </p:cNvSpPr>
          <p:nvPr>
            <p:ph type="ftr" sz="quarter" idx="11"/>
          </p:nvPr>
        </p:nvSpPr>
        <p:spPr/>
        <p:txBody>
          <a:bodyPr/>
          <a:lstStyle/>
          <a:p>
            <a:endParaRPr lang="en-US" dirty="0">
              <a:solidFill>
                <a:srgbClr val="000000">
                  <a:lumMod val="50000"/>
                  <a:lumOff val="50000"/>
                </a:srgbClr>
              </a:solidFill>
            </a:endParaRPr>
          </a:p>
        </p:txBody>
      </p:sp>
      <p:sp>
        <p:nvSpPr>
          <p:cNvPr id="6" name="Slide Number Placeholder 5"/>
          <p:cNvSpPr>
            <a:spLocks noGrp="1"/>
          </p:cNvSpPr>
          <p:nvPr>
            <p:ph type="sldNum" sz="quarter" idx="12"/>
          </p:nvPr>
        </p:nvSpPr>
        <p:spPr/>
        <p:txBody>
          <a:bodyPr/>
          <a:lstStyle/>
          <a:p>
            <a:fld id="{4FAB73BC-B049-4115-A692-8D63A059BFB8}" type="slidenum">
              <a:rPr lang="en-US" dirty="0">
                <a:solidFill>
                  <a:srgbClr val="40BAD2"/>
                </a:solidFill>
              </a:rPr>
              <a:pPr/>
              <a:t>‹#›</a:t>
            </a:fld>
            <a:endParaRPr lang="en-US" dirty="0">
              <a:solidFill>
                <a:srgbClr val="40BAD2"/>
              </a:solidFill>
            </a:endParaRPr>
          </a:p>
        </p:txBody>
      </p:sp>
    </p:spTree>
    <p:extLst>
      <p:ext uri="{BB962C8B-B14F-4D97-AF65-F5344CB8AC3E}">
        <p14:creationId xmlns:p14="http://schemas.microsoft.com/office/powerpoint/2010/main" val="2174052348"/>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5586B75A-687E-405C-8A0B-8D00578BA2C3}" type="datetimeFigureOut">
              <a:rPr lang="en-US" dirty="0">
                <a:solidFill>
                  <a:srgbClr val="000000">
                    <a:lumMod val="50000"/>
                    <a:lumOff val="50000"/>
                  </a:srgbClr>
                </a:solidFill>
              </a:rPr>
              <a:pPr/>
              <a:t>11/23/2017</a:t>
            </a:fld>
            <a:endParaRPr lang="en-US" dirty="0">
              <a:solidFill>
                <a:srgbClr val="000000">
                  <a:lumMod val="50000"/>
                  <a:lumOff val="50000"/>
                </a:srgbClr>
              </a:solidFill>
            </a:endParaRPr>
          </a:p>
        </p:txBody>
      </p:sp>
      <p:sp>
        <p:nvSpPr>
          <p:cNvPr id="5" name="Footer Placeholder 4"/>
          <p:cNvSpPr>
            <a:spLocks noGrp="1"/>
          </p:cNvSpPr>
          <p:nvPr>
            <p:ph type="ftr" sz="quarter" idx="11"/>
          </p:nvPr>
        </p:nvSpPr>
        <p:spPr/>
        <p:txBody>
          <a:bodyPr/>
          <a:lstStyle/>
          <a:p>
            <a:endParaRPr lang="en-US" dirty="0">
              <a:solidFill>
                <a:srgbClr val="000000">
                  <a:lumMod val="50000"/>
                  <a:lumOff val="50000"/>
                </a:srgbClr>
              </a:solidFill>
            </a:endParaRPr>
          </a:p>
        </p:txBody>
      </p:sp>
      <p:sp>
        <p:nvSpPr>
          <p:cNvPr id="6" name="Slide Number Placeholder 5"/>
          <p:cNvSpPr>
            <a:spLocks noGrp="1"/>
          </p:cNvSpPr>
          <p:nvPr>
            <p:ph type="sldNum" sz="quarter" idx="12"/>
          </p:nvPr>
        </p:nvSpPr>
        <p:spPr/>
        <p:txBody>
          <a:bodyPr/>
          <a:lstStyle/>
          <a:p>
            <a:fld id="{4FAB73BC-B049-4115-A692-8D63A059BFB8}" type="slidenum">
              <a:rPr lang="en-US" dirty="0">
                <a:solidFill>
                  <a:srgbClr val="40BAD2"/>
                </a:solidFill>
              </a:rPr>
              <a:pPr/>
              <a:t>‹#›</a:t>
            </a:fld>
            <a:endParaRPr lang="en-US" dirty="0">
              <a:solidFill>
                <a:srgbClr val="40BAD2"/>
              </a:solidFill>
            </a:endParaRPr>
          </a:p>
        </p:txBody>
      </p:sp>
    </p:spTree>
    <p:extLst>
      <p:ext uri="{BB962C8B-B14F-4D97-AF65-F5344CB8AC3E}">
        <p14:creationId xmlns:p14="http://schemas.microsoft.com/office/powerpoint/2010/main" val="1495998285"/>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867912" y="1298448"/>
            <a:ext cx="7315200" cy="3255264"/>
          </a:xfrm>
        </p:spPr>
        <p:txBody>
          <a:bodyPr anchor="b">
            <a:normAutofit/>
          </a:bodyPr>
          <a:lstStyle>
            <a:lvl1pPr>
              <a:defRPr sz="5900" b="0" spc="-100" baseline="0">
                <a:solidFill>
                  <a:schemeClr val="tx1">
                    <a:lumMod val="65000"/>
                    <a:lumOff val="35000"/>
                  </a:schemeClr>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3886200" y="4672584"/>
            <a:ext cx="7315200" cy="914400"/>
          </a:xfrm>
        </p:spPr>
        <p:txBody>
          <a:bodyPr anchor="t">
            <a:normAutofit/>
          </a:bodyPr>
          <a:lstStyle>
            <a:lvl1pPr marL="0" indent="0">
              <a:buNone/>
              <a:defRPr sz="2200" cap="none" spc="0" baseline="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5586B75A-687E-405C-8A0B-8D00578BA2C3}" type="datetimeFigureOut">
              <a:rPr lang="en-US" dirty="0">
                <a:solidFill>
                  <a:srgbClr val="000000">
                    <a:lumMod val="50000"/>
                    <a:lumOff val="50000"/>
                  </a:srgbClr>
                </a:solidFill>
              </a:rPr>
              <a:pPr/>
              <a:t>11/23/2017</a:t>
            </a:fld>
            <a:endParaRPr lang="en-US" dirty="0">
              <a:solidFill>
                <a:srgbClr val="000000">
                  <a:lumMod val="50000"/>
                  <a:lumOff val="50000"/>
                </a:srgbClr>
              </a:solidFill>
            </a:endParaRPr>
          </a:p>
        </p:txBody>
      </p:sp>
      <p:sp>
        <p:nvSpPr>
          <p:cNvPr id="5" name="Footer Placeholder 4"/>
          <p:cNvSpPr>
            <a:spLocks noGrp="1"/>
          </p:cNvSpPr>
          <p:nvPr>
            <p:ph type="ftr" sz="quarter" idx="11"/>
          </p:nvPr>
        </p:nvSpPr>
        <p:spPr/>
        <p:txBody>
          <a:bodyPr/>
          <a:lstStyle/>
          <a:p>
            <a:endParaRPr lang="en-US" dirty="0">
              <a:solidFill>
                <a:srgbClr val="000000">
                  <a:lumMod val="50000"/>
                  <a:lumOff val="50000"/>
                </a:srgbClr>
              </a:solidFill>
            </a:endParaRPr>
          </a:p>
        </p:txBody>
      </p:sp>
      <p:sp>
        <p:nvSpPr>
          <p:cNvPr id="6" name="Slide Number Placeholder 5"/>
          <p:cNvSpPr>
            <a:spLocks noGrp="1"/>
          </p:cNvSpPr>
          <p:nvPr>
            <p:ph type="sldNum" sz="quarter" idx="12"/>
          </p:nvPr>
        </p:nvSpPr>
        <p:spPr/>
        <p:txBody>
          <a:bodyPr/>
          <a:lstStyle/>
          <a:p>
            <a:fld id="{4FAB73BC-B049-4115-A692-8D63A059BFB8}" type="slidenum">
              <a:rPr lang="en-US" dirty="0">
                <a:solidFill>
                  <a:srgbClr val="40BAD2"/>
                </a:solidFill>
              </a:rPr>
              <a:pPr/>
              <a:t>‹#›</a:t>
            </a:fld>
            <a:endParaRPr lang="en-US" dirty="0">
              <a:solidFill>
                <a:srgbClr val="40BAD2"/>
              </a:solidFill>
            </a:endParaRPr>
          </a:p>
        </p:txBody>
      </p:sp>
    </p:spTree>
    <p:extLst>
      <p:ext uri="{BB962C8B-B14F-4D97-AF65-F5344CB8AC3E}">
        <p14:creationId xmlns:p14="http://schemas.microsoft.com/office/powerpoint/2010/main" val="3379760307"/>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3867912"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7818120"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8" name="Date Placeholder 7"/>
          <p:cNvSpPr>
            <a:spLocks noGrp="1"/>
          </p:cNvSpPr>
          <p:nvPr>
            <p:ph type="dt" sz="half" idx="10"/>
          </p:nvPr>
        </p:nvSpPr>
        <p:spPr/>
        <p:txBody>
          <a:bodyPr/>
          <a:lstStyle/>
          <a:p>
            <a:fld id="{5586B75A-687E-405C-8A0B-8D00578BA2C3}" type="datetimeFigureOut">
              <a:rPr lang="en-US" dirty="0">
                <a:solidFill>
                  <a:srgbClr val="000000">
                    <a:lumMod val="50000"/>
                    <a:lumOff val="50000"/>
                  </a:srgbClr>
                </a:solidFill>
              </a:rPr>
              <a:pPr/>
              <a:t>11/23/2017</a:t>
            </a:fld>
            <a:endParaRPr lang="en-US" dirty="0">
              <a:solidFill>
                <a:srgbClr val="000000">
                  <a:lumMod val="50000"/>
                  <a:lumOff val="50000"/>
                </a:srgbClr>
              </a:solidFill>
            </a:endParaRPr>
          </a:p>
        </p:txBody>
      </p:sp>
      <p:sp>
        <p:nvSpPr>
          <p:cNvPr id="9" name="Footer Placeholder 8"/>
          <p:cNvSpPr>
            <a:spLocks noGrp="1"/>
          </p:cNvSpPr>
          <p:nvPr>
            <p:ph type="ftr" sz="quarter" idx="11"/>
          </p:nvPr>
        </p:nvSpPr>
        <p:spPr/>
        <p:txBody>
          <a:bodyPr/>
          <a:lstStyle/>
          <a:p>
            <a:endParaRPr lang="en-US" dirty="0">
              <a:solidFill>
                <a:srgbClr val="000000">
                  <a:lumMod val="50000"/>
                  <a:lumOff val="50000"/>
                </a:srgbClr>
              </a:solidFill>
            </a:endParaRPr>
          </a:p>
        </p:txBody>
      </p:sp>
      <p:sp>
        <p:nvSpPr>
          <p:cNvPr id="10" name="Slide Number Placeholder 9"/>
          <p:cNvSpPr>
            <a:spLocks noGrp="1"/>
          </p:cNvSpPr>
          <p:nvPr>
            <p:ph type="sldNum" sz="quarter" idx="12"/>
          </p:nvPr>
        </p:nvSpPr>
        <p:spPr/>
        <p:txBody>
          <a:bodyPr/>
          <a:lstStyle/>
          <a:p>
            <a:fld id="{4FAB73BC-B049-4115-A692-8D63A059BFB8}" type="slidenum">
              <a:rPr lang="en-US" dirty="0">
                <a:solidFill>
                  <a:srgbClr val="40BAD2"/>
                </a:solidFill>
              </a:rPr>
              <a:pPr/>
              <a:t>‹#›</a:t>
            </a:fld>
            <a:endParaRPr lang="en-US" dirty="0">
              <a:solidFill>
                <a:srgbClr val="40BAD2"/>
              </a:solidFill>
            </a:endParaRPr>
          </a:p>
        </p:txBody>
      </p:sp>
    </p:spTree>
    <p:extLst>
      <p:ext uri="{BB962C8B-B14F-4D97-AF65-F5344CB8AC3E}">
        <p14:creationId xmlns:p14="http://schemas.microsoft.com/office/powerpoint/2010/main" val="1298893857"/>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3867912" y="1023586"/>
            <a:ext cx="3474720" cy="807720"/>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3867912"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7818463" y="1023586"/>
            <a:ext cx="3474720" cy="813171"/>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7818463"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2" name="Date Placeholder 1"/>
          <p:cNvSpPr>
            <a:spLocks noGrp="1"/>
          </p:cNvSpPr>
          <p:nvPr>
            <p:ph type="dt" sz="half" idx="10"/>
          </p:nvPr>
        </p:nvSpPr>
        <p:spPr/>
        <p:txBody>
          <a:bodyPr/>
          <a:lstStyle/>
          <a:p>
            <a:fld id="{5586B75A-687E-405C-8A0B-8D00578BA2C3}" type="datetimeFigureOut">
              <a:rPr lang="en-US" dirty="0">
                <a:solidFill>
                  <a:srgbClr val="000000">
                    <a:lumMod val="50000"/>
                    <a:lumOff val="50000"/>
                  </a:srgbClr>
                </a:solidFill>
              </a:rPr>
              <a:pPr/>
              <a:t>11/23/2017</a:t>
            </a:fld>
            <a:endParaRPr lang="en-US" dirty="0">
              <a:solidFill>
                <a:srgbClr val="000000">
                  <a:lumMod val="50000"/>
                  <a:lumOff val="50000"/>
                </a:srgbClr>
              </a:solidFill>
            </a:endParaRPr>
          </a:p>
        </p:txBody>
      </p:sp>
      <p:sp>
        <p:nvSpPr>
          <p:cNvPr id="11" name="Footer Placeholder 10"/>
          <p:cNvSpPr>
            <a:spLocks noGrp="1"/>
          </p:cNvSpPr>
          <p:nvPr>
            <p:ph type="ftr" sz="quarter" idx="11"/>
          </p:nvPr>
        </p:nvSpPr>
        <p:spPr/>
        <p:txBody>
          <a:bodyPr/>
          <a:lstStyle/>
          <a:p>
            <a:endParaRPr lang="en-US" dirty="0">
              <a:solidFill>
                <a:srgbClr val="000000">
                  <a:lumMod val="50000"/>
                  <a:lumOff val="50000"/>
                </a:srgbClr>
              </a:solidFill>
            </a:endParaRPr>
          </a:p>
        </p:txBody>
      </p:sp>
      <p:sp>
        <p:nvSpPr>
          <p:cNvPr id="12" name="Slide Number Placeholder 11"/>
          <p:cNvSpPr>
            <a:spLocks noGrp="1"/>
          </p:cNvSpPr>
          <p:nvPr>
            <p:ph type="sldNum" sz="quarter" idx="12"/>
          </p:nvPr>
        </p:nvSpPr>
        <p:spPr/>
        <p:txBody>
          <a:bodyPr/>
          <a:lstStyle/>
          <a:p>
            <a:fld id="{4FAB73BC-B049-4115-A692-8D63A059BFB8}" type="slidenum">
              <a:rPr lang="en-US" dirty="0">
                <a:solidFill>
                  <a:srgbClr val="40BAD2"/>
                </a:solidFill>
              </a:rPr>
              <a:pPr/>
              <a:t>‹#›</a:t>
            </a:fld>
            <a:endParaRPr lang="en-US" dirty="0">
              <a:solidFill>
                <a:srgbClr val="40BAD2"/>
              </a:solidFill>
            </a:endParaRPr>
          </a:p>
        </p:txBody>
      </p:sp>
    </p:spTree>
    <p:extLst>
      <p:ext uri="{BB962C8B-B14F-4D97-AF65-F5344CB8AC3E}">
        <p14:creationId xmlns:p14="http://schemas.microsoft.com/office/powerpoint/2010/main" val="3289747993"/>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mtClean="0"/>
              <a:t>Click to edit Master title style</a:t>
            </a:r>
            <a:endParaRPr lang="en-US" dirty="0"/>
          </a:p>
        </p:txBody>
      </p:sp>
      <p:sp>
        <p:nvSpPr>
          <p:cNvPr id="2" name="Date Placeholder 1"/>
          <p:cNvSpPr>
            <a:spLocks noGrp="1"/>
          </p:cNvSpPr>
          <p:nvPr>
            <p:ph type="dt" sz="half" idx="10"/>
          </p:nvPr>
        </p:nvSpPr>
        <p:spPr/>
        <p:txBody>
          <a:bodyPr/>
          <a:lstStyle/>
          <a:p>
            <a:fld id="{5586B75A-687E-405C-8A0B-8D00578BA2C3}" type="datetimeFigureOut">
              <a:rPr lang="en-US" dirty="0">
                <a:solidFill>
                  <a:srgbClr val="000000">
                    <a:lumMod val="50000"/>
                    <a:lumOff val="50000"/>
                  </a:srgbClr>
                </a:solidFill>
              </a:rPr>
              <a:pPr/>
              <a:t>11/23/2017</a:t>
            </a:fld>
            <a:endParaRPr lang="en-US" dirty="0">
              <a:solidFill>
                <a:srgbClr val="000000">
                  <a:lumMod val="50000"/>
                  <a:lumOff val="50000"/>
                </a:srgbClr>
              </a:solidFill>
            </a:endParaRPr>
          </a:p>
        </p:txBody>
      </p:sp>
      <p:sp>
        <p:nvSpPr>
          <p:cNvPr id="7" name="Footer Placeholder 6"/>
          <p:cNvSpPr>
            <a:spLocks noGrp="1"/>
          </p:cNvSpPr>
          <p:nvPr>
            <p:ph type="ftr" sz="quarter" idx="11"/>
          </p:nvPr>
        </p:nvSpPr>
        <p:spPr/>
        <p:txBody>
          <a:bodyPr/>
          <a:lstStyle/>
          <a:p>
            <a:endParaRPr lang="en-US" dirty="0">
              <a:solidFill>
                <a:srgbClr val="000000">
                  <a:lumMod val="50000"/>
                  <a:lumOff val="50000"/>
                </a:srgbClr>
              </a:solidFill>
            </a:endParaRPr>
          </a:p>
        </p:txBody>
      </p:sp>
      <p:sp>
        <p:nvSpPr>
          <p:cNvPr id="8" name="Slide Number Placeholder 7"/>
          <p:cNvSpPr>
            <a:spLocks noGrp="1"/>
          </p:cNvSpPr>
          <p:nvPr>
            <p:ph type="sldNum" sz="quarter" idx="12"/>
          </p:nvPr>
        </p:nvSpPr>
        <p:spPr/>
        <p:txBody>
          <a:bodyPr/>
          <a:lstStyle/>
          <a:p>
            <a:fld id="{4FAB73BC-B049-4115-A692-8D63A059BFB8}" type="slidenum">
              <a:rPr lang="en-US" dirty="0">
                <a:solidFill>
                  <a:srgbClr val="40BAD2"/>
                </a:solidFill>
              </a:rPr>
              <a:pPr/>
              <a:t>‹#›</a:t>
            </a:fld>
            <a:endParaRPr lang="en-US" dirty="0">
              <a:solidFill>
                <a:srgbClr val="40BAD2"/>
              </a:solidFill>
            </a:endParaRPr>
          </a:p>
        </p:txBody>
      </p:sp>
    </p:spTree>
    <p:extLst>
      <p:ext uri="{BB962C8B-B14F-4D97-AF65-F5344CB8AC3E}">
        <p14:creationId xmlns:p14="http://schemas.microsoft.com/office/powerpoint/2010/main" val="2662204499"/>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5586B75A-687E-405C-8A0B-8D00578BA2C3}" type="datetimeFigureOut">
              <a:rPr lang="en-US" dirty="0">
                <a:solidFill>
                  <a:srgbClr val="000000">
                    <a:lumMod val="50000"/>
                    <a:lumOff val="50000"/>
                  </a:srgbClr>
                </a:solidFill>
              </a:rPr>
              <a:pPr/>
              <a:t>11/23/2017</a:t>
            </a:fld>
            <a:endParaRPr lang="en-US" dirty="0">
              <a:solidFill>
                <a:srgbClr val="000000">
                  <a:lumMod val="50000"/>
                  <a:lumOff val="50000"/>
                </a:srgbClr>
              </a:solidFill>
            </a:endParaRPr>
          </a:p>
        </p:txBody>
      </p:sp>
      <p:sp>
        <p:nvSpPr>
          <p:cNvPr id="6" name="Footer Placeholder 5"/>
          <p:cNvSpPr>
            <a:spLocks noGrp="1"/>
          </p:cNvSpPr>
          <p:nvPr>
            <p:ph type="ftr" sz="quarter" idx="11"/>
          </p:nvPr>
        </p:nvSpPr>
        <p:spPr/>
        <p:txBody>
          <a:bodyPr/>
          <a:lstStyle/>
          <a:p>
            <a:endParaRPr lang="en-US" dirty="0">
              <a:solidFill>
                <a:srgbClr val="000000">
                  <a:lumMod val="50000"/>
                  <a:lumOff val="50000"/>
                </a:srgbClr>
              </a:solidFill>
            </a:endParaRPr>
          </a:p>
        </p:txBody>
      </p:sp>
      <p:sp>
        <p:nvSpPr>
          <p:cNvPr id="7" name="Slide Number Placeholder 6"/>
          <p:cNvSpPr>
            <a:spLocks noGrp="1"/>
          </p:cNvSpPr>
          <p:nvPr>
            <p:ph type="sldNum" sz="quarter" idx="12"/>
          </p:nvPr>
        </p:nvSpPr>
        <p:spPr/>
        <p:txBody>
          <a:bodyPr/>
          <a:lstStyle/>
          <a:p>
            <a:fld id="{4FAB73BC-B049-4115-A692-8D63A059BFB8}" type="slidenum">
              <a:rPr lang="en-US" dirty="0">
                <a:solidFill>
                  <a:srgbClr val="40BAD2"/>
                </a:solidFill>
              </a:rPr>
              <a:pPr/>
              <a:t>‹#›</a:t>
            </a:fld>
            <a:endParaRPr lang="en-US" dirty="0">
              <a:solidFill>
                <a:srgbClr val="40BAD2"/>
              </a:solidFill>
            </a:endParaRPr>
          </a:p>
        </p:txBody>
      </p:sp>
    </p:spTree>
    <p:extLst>
      <p:ext uri="{BB962C8B-B14F-4D97-AF65-F5344CB8AC3E}">
        <p14:creationId xmlns:p14="http://schemas.microsoft.com/office/powerpoint/2010/main" val="3758652912"/>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baseline="0"/>
            </a:lvl1pPr>
          </a:lstStyle>
          <a:p>
            <a:r>
              <a:rPr lang="en-US" smtClean="0"/>
              <a:t>Click to edit Master title style</a:t>
            </a:r>
            <a:endParaRPr lang="en-US" dirty="0"/>
          </a:p>
        </p:txBody>
      </p:sp>
      <p:sp>
        <p:nvSpPr>
          <p:cNvPr id="3" name="Content Placeholder 2"/>
          <p:cNvSpPr>
            <a:spLocks noGrp="1"/>
          </p:cNvSpPr>
          <p:nvPr>
            <p:ph idx="1"/>
          </p:nvPr>
        </p:nvSpPr>
        <p:spPr>
          <a:xfrm>
            <a:off x="3867912" y="868680"/>
            <a:ext cx="731520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256032" y="3494176"/>
            <a:ext cx="2834640" cy="2321990"/>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8" name="Date Placeholder 7"/>
          <p:cNvSpPr>
            <a:spLocks noGrp="1"/>
          </p:cNvSpPr>
          <p:nvPr>
            <p:ph type="dt" sz="half" idx="10"/>
          </p:nvPr>
        </p:nvSpPr>
        <p:spPr/>
        <p:txBody>
          <a:bodyPr/>
          <a:lstStyle/>
          <a:p>
            <a:fld id="{5586B75A-687E-405C-8A0B-8D00578BA2C3}" type="datetimeFigureOut">
              <a:rPr lang="en-US" dirty="0">
                <a:solidFill>
                  <a:srgbClr val="000000">
                    <a:lumMod val="50000"/>
                    <a:lumOff val="50000"/>
                  </a:srgbClr>
                </a:solidFill>
              </a:rPr>
              <a:pPr/>
              <a:t>11/23/2017</a:t>
            </a:fld>
            <a:endParaRPr lang="en-US" dirty="0">
              <a:solidFill>
                <a:srgbClr val="000000">
                  <a:lumMod val="50000"/>
                  <a:lumOff val="50000"/>
                </a:srgbClr>
              </a:solidFill>
            </a:endParaRPr>
          </a:p>
        </p:txBody>
      </p:sp>
      <p:sp>
        <p:nvSpPr>
          <p:cNvPr id="9" name="Footer Placeholder 8"/>
          <p:cNvSpPr>
            <a:spLocks noGrp="1"/>
          </p:cNvSpPr>
          <p:nvPr>
            <p:ph type="ftr" sz="quarter" idx="11"/>
          </p:nvPr>
        </p:nvSpPr>
        <p:spPr/>
        <p:txBody>
          <a:bodyPr/>
          <a:lstStyle/>
          <a:p>
            <a:endParaRPr lang="en-US" dirty="0">
              <a:solidFill>
                <a:srgbClr val="000000">
                  <a:lumMod val="50000"/>
                  <a:lumOff val="50000"/>
                </a:srgbClr>
              </a:solidFill>
            </a:endParaRPr>
          </a:p>
        </p:txBody>
      </p:sp>
      <p:sp>
        <p:nvSpPr>
          <p:cNvPr id="10" name="Slide Number Placeholder 9"/>
          <p:cNvSpPr>
            <a:spLocks noGrp="1"/>
          </p:cNvSpPr>
          <p:nvPr>
            <p:ph type="sldNum" sz="quarter" idx="12"/>
          </p:nvPr>
        </p:nvSpPr>
        <p:spPr/>
        <p:txBody>
          <a:bodyPr/>
          <a:lstStyle/>
          <a:p>
            <a:fld id="{4FAB73BC-B049-4115-A692-8D63A059BFB8}" type="slidenum">
              <a:rPr lang="en-US" dirty="0">
                <a:solidFill>
                  <a:srgbClr val="40BAD2"/>
                </a:solidFill>
              </a:rPr>
              <a:pPr/>
              <a:t>‹#›</a:t>
            </a:fld>
            <a:endParaRPr lang="en-US" dirty="0">
              <a:solidFill>
                <a:srgbClr val="40BAD2"/>
              </a:solidFill>
            </a:endParaRPr>
          </a:p>
        </p:txBody>
      </p:sp>
    </p:spTree>
    <p:extLst>
      <p:ext uri="{BB962C8B-B14F-4D97-AF65-F5344CB8AC3E}">
        <p14:creationId xmlns:p14="http://schemas.microsoft.com/office/powerpoint/2010/main" val="3383260786"/>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3570644" y="767419"/>
            <a:ext cx="8115230" cy="5330952"/>
          </a:xfrm>
          <a:solidFill>
            <a:schemeClr val="bg1">
              <a:lumMod val="75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smtClean="0"/>
              <a:t>Click icon to add picture</a:t>
            </a:r>
            <a:endParaRPr lang="en-US" dirty="0"/>
          </a:p>
        </p:txBody>
      </p:sp>
      <p:sp>
        <p:nvSpPr>
          <p:cNvPr id="4" name="Text Placeholder 3"/>
          <p:cNvSpPr>
            <a:spLocks noGrp="1"/>
          </p:cNvSpPr>
          <p:nvPr>
            <p:ph type="body" sz="half" idx="2"/>
          </p:nvPr>
        </p:nvSpPr>
        <p:spPr>
          <a:xfrm>
            <a:off x="256032" y="3493008"/>
            <a:ext cx="2834640" cy="2322576"/>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8" name="Date Placeholder 7"/>
          <p:cNvSpPr>
            <a:spLocks noGrp="1"/>
          </p:cNvSpPr>
          <p:nvPr>
            <p:ph type="dt" sz="half" idx="10"/>
          </p:nvPr>
        </p:nvSpPr>
        <p:spPr/>
        <p:txBody>
          <a:bodyPr/>
          <a:lstStyle/>
          <a:p>
            <a:fld id="{5586B75A-687E-405C-8A0B-8D00578BA2C3}" type="datetimeFigureOut">
              <a:rPr lang="en-US" dirty="0">
                <a:solidFill>
                  <a:srgbClr val="000000">
                    <a:lumMod val="50000"/>
                    <a:lumOff val="50000"/>
                  </a:srgbClr>
                </a:solidFill>
              </a:rPr>
              <a:pPr/>
              <a:t>11/23/2017</a:t>
            </a:fld>
            <a:endParaRPr lang="en-US" dirty="0">
              <a:solidFill>
                <a:srgbClr val="000000">
                  <a:lumMod val="50000"/>
                  <a:lumOff val="50000"/>
                </a:srgbClr>
              </a:solidFill>
            </a:endParaRPr>
          </a:p>
        </p:txBody>
      </p:sp>
      <p:sp>
        <p:nvSpPr>
          <p:cNvPr id="9" name="Footer Placeholder 8"/>
          <p:cNvSpPr>
            <a:spLocks noGrp="1"/>
          </p:cNvSpPr>
          <p:nvPr>
            <p:ph type="ftr" sz="quarter" idx="11"/>
          </p:nvPr>
        </p:nvSpPr>
        <p:spPr>
          <a:xfrm>
            <a:off x="3499101" y="6356350"/>
            <a:ext cx="5911517" cy="365125"/>
          </a:xfrm>
        </p:spPr>
        <p:txBody>
          <a:bodyPr/>
          <a:lstStyle/>
          <a:p>
            <a:endParaRPr lang="en-US" dirty="0">
              <a:solidFill>
                <a:srgbClr val="000000">
                  <a:lumMod val="50000"/>
                  <a:lumOff val="50000"/>
                </a:srgbClr>
              </a:solidFill>
            </a:endParaRPr>
          </a:p>
        </p:txBody>
      </p:sp>
      <p:sp>
        <p:nvSpPr>
          <p:cNvPr id="10" name="Slide Number Placeholder 9"/>
          <p:cNvSpPr>
            <a:spLocks noGrp="1"/>
          </p:cNvSpPr>
          <p:nvPr>
            <p:ph type="sldNum" sz="quarter" idx="12"/>
          </p:nvPr>
        </p:nvSpPr>
        <p:spPr/>
        <p:txBody>
          <a:bodyPr/>
          <a:lstStyle/>
          <a:p>
            <a:fld id="{4FAB73BC-B049-4115-A692-8D63A059BFB8}" type="slidenum">
              <a:rPr lang="en-US" dirty="0">
                <a:solidFill>
                  <a:srgbClr val="40BAD2"/>
                </a:solidFill>
              </a:rPr>
              <a:pPr/>
              <a:t>‹#›</a:t>
            </a:fld>
            <a:endParaRPr lang="en-US" dirty="0">
              <a:solidFill>
                <a:srgbClr val="40BAD2"/>
              </a:solidFill>
            </a:endParaRPr>
          </a:p>
        </p:txBody>
      </p:sp>
    </p:spTree>
    <p:extLst>
      <p:ext uri="{BB962C8B-B14F-4D97-AF65-F5344CB8AC3E}">
        <p14:creationId xmlns:p14="http://schemas.microsoft.com/office/powerpoint/2010/main" val="1263186196"/>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5586B75A-687E-405C-8A0B-8D00578BA2C3}" type="datetimeFigureOut">
              <a:rPr lang="en-US" dirty="0">
                <a:solidFill>
                  <a:srgbClr val="000000">
                    <a:lumMod val="50000"/>
                    <a:lumOff val="50000"/>
                  </a:srgbClr>
                </a:solidFill>
              </a:rPr>
              <a:pPr/>
              <a:t>11/23/2017</a:t>
            </a:fld>
            <a:endParaRPr lang="en-US" dirty="0">
              <a:solidFill>
                <a:srgbClr val="000000">
                  <a:lumMod val="50000"/>
                  <a:lumOff val="50000"/>
                </a:srgbClr>
              </a:solidFill>
            </a:endParaRPr>
          </a:p>
        </p:txBody>
      </p:sp>
      <p:sp>
        <p:nvSpPr>
          <p:cNvPr id="8" name="Footer Placeholder 7"/>
          <p:cNvSpPr>
            <a:spLocks noGrp="1"/>
          </p:cNvSpPr>
          <p:nvPr>
            <p:ph type="ftr" sz="quarter" idx="11"/>
          </p:nvPr>
        </p:nvSpPr>
        <p:spPr/>
        <p:txBody>
          <a:bodyPr/>
          <a:lstStyle/>
          <a:p>
            <a:endParaRPr lang="en-US" dirty="0">
              <a:solidFill>
                <a:srgbClr val="000000">
                  <a:lumMod val="50000"/>
                  <a:lumOff val="50000"/>
                </a:srgbClr>
              </a:solidFill>
            </a:endParaRPr>
          </a:p>
        </p:txBody>
      </p:sp>
      <p:sp>
        <p:nvSpPr>
          <p:cNvPr id="9" name="Slide Number Placeholder 8"/>
          <p:cNvSpPr>
            <a:spLocks noGrp="1"/>
          </p:cNvSpPr>
          <p:nvPr>
            <p:ph type="sldNum" sz="quarter" idx="12"/>
          </p:nvPr>
        </p:nvSpPr>
        <p:spPr/>
        <p:txBody>
          <a:bodyPr/>
          <a:lstStyle/>
          <a:p>
            <a:fld id="{4FAB73BC-B049-4115-A692-8D63A059BFB8}" type="slidenum">
              <a:rPr lang="en-US" dirty="0">
                <a:solidFill>
                  <a:srgbClr val="40BAD2"/>
                </a:solidFill>
              </a:rPr>
              <a:pPr/>
              <a:t>‹#›</a:t>
            </a:fld>
            <a:endParaRPr lang="en-US" dirty="0">
              <a:solidFill>
                <a:srgbClr val="40BAD2"/>
              </a:solidFill>
            </a:endParaRPr>
          </a:p>
        </p:txBody>
      </p:sp>
    </p:spTree>
    <p:extLst>
      <p:ext uri="{BB962C8B-B14F-4D97-AF65-F5344CB8AC3E}">
        <p14:creationId xmlns:p14="http://schemas.microsoft.com/office/powerpoint/2010/main" val="816171041"/>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81000" y="990600"/>
            <a:ext cx="2819400" cy="4953000"/>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3867912" y="868680"/>
            <a:ext cx="7315200" cy="5120640"/>
          </a:xfrm>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5586B75A-687E-405C-8A0B-8D00578BA2C3}" type="datetimeFigureOut">
              <a:rPr lang="en-US" dirty="0">
                <a:solidFill>
                  <a:srgbClr val="000000">
                    <a:lumMod val="50000"/>
                    <a:lumOff val="50000"/>
                  </a:srgbClr>
                </a:solidFill>
              </a:rPr>
              <a:pPr/>
              <a:t>11/23/2017</a:t>
            </a:fld>
            <a:endParaRPr lang="en-US" dirty="0">
              <a:solidFill>
                <a:srgbClr val="000000">
                  <a:lumMod val="50000"/>
                  <a:lumOff val="50000"/>
                </a:srgbClr>
              </a:solidFill>
            </a:endParaRPr>
          </a:p>
        </p:txBody>
      </p:sp>
      <p:sp>
        <p:nvSpPr>
          <p:cNvPr id="8" name="Footer Placeholder 7"/>
          <p:cNvSpPr>
            <a:spLocks noGrp="1"/>
          </p:cNvSpPr>
          <p:nvPr>
            <p:ph type="ftr" sz="quarter" idx="11"/>
          </p:nvPr>
        </p:nvSpPr>
        <p:spPr/>
        <p:txBody>
          <a:bodyPr/>
          <a:lstStyle/>
          <a:p>
            <a:endParaRPr lang="en-US" dirty="0">
              <a:solidFill>
                <a:srgbClr val="000000">
                  <a:lumMod val="50000"/>
                  <a:lumOff val="50000"/>
                </a:srgbClr>
              </a:solidFill>
            </a:endParaRPr>
          </a:p>
        </p:txBody>
      </p:sp>
      <p:sp>
        <p:nvSpPr>
          <p:cNvPr id="9" name="Slide Number Placeholder 8"/>
          <p:cNvSpPr>
            <a:spLocks noGrp="1"/>
          </p:cNvSpPr>
          <p:nvPr>
            <p:ph type="sldNum" sz="quarter" idx="12"/>
          </p:nvPr>
        </p:nvSpPr>
        <p:spPr/>
        <p:txBody>
          <a:bodyPr/>
          <a:lstStyle/>
          <a:p>
            <a:fld id="{4FAB73BC-B049-4115-A692-8D63A059BFB8}" type="slidenum">
              <a:rPr lang="en-US" dirty="0">
                <a:solidFill>
                  <a:srgbClr val="40BAD2"/>
                </a:solidFill>
              </a:rPr>
              <a:pPr/>
              <a:t>‹#›</a:t>
            </a:fld>
            <a:endParaRPr lang="en-US" dirty="0">
              <a:solidFill>
                <a:srgbClr val="40BAD2"/>
              </a:solidFill>
            </a:endParaRPr>
          </a:p>
        </p:txBody>
      </p:sp>
    </p:spTree>
    <p:extLst>
      <p:ext uri="{BB962C8B-B14F-4D97-AF65-F5344CB8AC3E}">
        <p14:creationId xmlns:p14="http://schemas.microsoft.com/office/powerpoint/2010/main" val="1701007451"/>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69848" y="1298448"/>
            <a:ext cx="7315200" cy="3255264"/>
          </a:xfrm>
        </p:spPr>
        <p:txBody>
          <a:bodyPr anchor="b">
            <a:normAutofit/>
          </a:bodyPr>
          <a:lstStyle>
            <a:lvl1pPr algn="l">
              <a:defRPr sz="5900" spc="-100" baseline="0">
                <a:solidFill>
                  <a:srgbClr val="FFFFFF"/>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100015" y="4670246"/>
            <a:ext cx="7315200" cy="914400"/>
          </a:xfrm>
        </p:spPr>
        <p:txBody>
          <a:bodyPr anchor="t">
            <a:normAutofit/>
          </a:bodyPr>
          <a:lstStyle>
            <a:lvl1pPr marL="0" indent="0" algn="l">
              <a:buNone/>
              <a:defRPr sz="2200" cap="none" spc="0" baseline="0">
                <a:solidFill>
                  <a:schemeClr val="accent1">
                    <a:lumMod val="20000"/>
                    <a:lumOff val="80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5586B75A-687E-405C-8A0B-8D00578BA2C3}" type="datetimeFigureOut">
              <a:rPr lang="en-US" dirty="0">
                <a:solidFill>
                  <a:srgbClr val="000000">
                    <a:lumMod val="50000"/>
                    <a:lumOff val="50000"/>
                  </a:srgbClr>
                </a:solidFill>
              </a:rPr>
              <a:pPr/>
              <a:t>11/23/2017</a:t>
            </a:fld>
            <a:endParaRPr lang="en-US" dirty="0">
              <a:solidFill>
                <a:srgbClr val="000000">
                  <a:lumMod val="50000"/>
                  <a:lumOff val="50000"/>
                </a:srgbClr>
              </a:solidFill>
            </a:endParaRPr>
          </a:p>
        </p:txBody>
      </p:sp>
      <p:sp>
        <p:nvSpPr>
          <p:cNvPr id="5" name="Footer Placeholder 4"/>
          <p:cNvSpPr>
            <a:spLocks noGrp="1"/>
          </p:cNvSpPr>
          <p:nvPr>
            <p:ph type="ftr" sz="quarter" idx="11"/>
          </p:nvPr>
        </p:nvSpPr>
        <p:spPr/>
        <p:txBody>
          <a:bodyPr/>
          <a:lstStyle/>
          <a:p>
            <a:endParaRPr lang="en-US" dirty="0">
              <a:solidFill>
                <a:srgbClr val="000000">
                  <a:lumMod val="50000"/>
                  <a:lumOff val="50000"/>
                </a:srgbClr>
              </a:solidFill>
            </a:endParaRPr>
          </a:p>
        </p:txBody>
      </p:sp>
      <p:sp>
        <p:nvSpPr>
          <p:cNvPr id="6" name="Slide Number Placeholder 5"/>
          <p:cNvSpPr>
            <a:spLocks noGrp="1"/>
          </p:cNvSpPr>
          <p:nvPr>
            <p:ph type="sldNum" sz="quarter" idx="12"/>
          </p:nvPr>
        </p:nvSpPr>
        <p:spPr/>
        <p:txBody>
          <a:bodyPr/>
          <a:lstStyle/>
          <a:p>
            <a:fld id="{4FAB73BC-B049-4115-A692-8D63A059BFB8}" type="slidenum">
              <a:rPr lang="en-US" dirty="0">
                <a:solidFill>
                  <a:srgbClr val="40BAD2"/>
                </a:solidFill>
              </a:rPr>
              <a:pPr/>
              <a:t>‹#›</a:t>
            </a:fld>
            <a:endParaRPr lang="en-US" dirty="0">
              <a:solidFill>
                <a:srgbClr val="40BAD2"/>
              </a:solidFill>
            </a:endParaRPr>
          </a:p>
        </p:txBody>
      </p:sp>
    </p:spTree>
    <p:extLst>
      <p:ext uri="{BB962C8B-B14F-4D97-AF65-F5344CB8AC3E}">
        <p14:creationId xmlns:p14="http://schemas.microsoft.com/office/powerpoint/2010/main" val="1013218625"/>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5586B75A-687E-405C-8A0B-8D00578BA2C3}" type="datetimeFigureOut">
              <a:rPr lang="en-US" dirty="0">
                <a:solidFill>
                  <a:srgbClr val="000000">
                    <a:lumMod val="50000"/>
                    <a:lumOff val="50000"/>
                  </a:srgbClr>
                </a:solidFill>
              </a:rPr>
              <a:pPr/>
              <a:t>11/23/2017</a:t>
            </a:fld>
            <a:endParaRPr lang="en-US" dirty="0">
              <a:solidFill>
                <a:srgbClr val="000000">
                  <a:lumMod val="50000"/>
                  <a:lumOff val="50000"/>
                </a:srgbClr>
              </a:solidFill>
            </a:endParaRPr>
          </a:p>
        </p:txBody>
      </p:sp>
      <p:sp>
        <p:nvSpPr>
          <p:cNvPr id="5" name="Footer Placeholder 4"/>
          <p:cNvSpPr>
            <a:spLocks noGrp="1"/>
          </p:cNvSpPr>
          <p:nvPr>
            <p:ph type="ftr" sz="quarter" idx="11"/>
          </p:nvPr>
        </p:nvSpPr>
        <p:spPr/>
        <p:txBody>
          <a:bodyPr/>
          <a:lstStyle/>
          <a:p>
            <a:endParaRPr lang="en-US" dirty="0">
              <a:solidFill>
                <a:srgbClr val="000000">
                  <a:lumMod val="50000"/>
                  <a:lumOff val="50000"/>
                </a:srgbClr>
              </a:solidFill>
            </a:endParaRPr>
          </a:p>
        </p:txBody>
      </p:sp>
      <p:sp>
        <p:nvSpPr>
          <p:cNvPr id="6" name="Slide Number Placeholder 5"/>
          <p:cNvSpPr>
            <a:spLocks noGrp="1"/>
          </p:cNvSpPr>
          <p:nvPr>
            <p:ph type="sldNum" sz="quarter" idx="12"/>
          </p:nvPr>
        </p:nvSpPr>
        <p:spPr/>
        <p:txBody>
          <a:bodyPr/>
          <a:lstStyle/>
          <a:p>
            <a:fld id="{4FAB73BC-B049-4115-A692-8D63A059BFB8}" type="slidenum">
              <a:rPr lang="en-US" dirty="0">
                <a:solidFill>
                  <a:srgbClr val="40BAD2"/>
                </a:solidFill>
              </a:rPr>
              <a:pPr/>
              <a:t>‹#›</a:t>
            </a:fld>
            <a:endParaRPr lang="en-US" dirty="0">
              <a:solidFill>
                <a:srgbClr val="40BAD2"/>
              </a:solidFill>
            </a:endParaRPr>
          </a:p>
        </p:txBody>
      </p:sp>
    </p:spTree>
    <p:extLst>
      <p:ext uri="{BB962C8B-B14F-4D97-AF65-F5344CB8AC3E}">
        <p14:creationId xmlns:p14="http://schemas.microsoft.com/office/powerpoint/2010/main" val="1634686072"/>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867912" y="1298448"/>
            <a:ext cx="7315200" cy="3255264"/>
          </a:xfrm>
        </p:spPr>
        <p:txBody>
          <a:bodyPr anchor="b">
            <a:normAutofit/>
          </a:bodyPr>
          <a:lstStyle>
            <a:lvl1pPr>
              <a:defRPr sz="5900" b="0" spc="-100" baseline="0">
                <a:solidFill>
                  <a:schemeClr val="tx1">
                    <a:lumMod val="65000"/>
                    <a:lumOff val="35000"/>
                  </a:schemeClr>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3886200" y="4672584"/>
            <a:ext cx="7315200" cy="914400"/>
          </a:xfrm>
        </p:spPr>
        <p:txBody>
          <a:bodyPr anchor="t">
            <a:normAutofit/>
          </a:bodyPr>
          <a:lstStyle>
            <a:lvl1pPr marL="0" indent="0">
              <a:buNone/>
              <a:defRPr sz="2200" cap="none" spc="0" baseline="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5586B75A-687E-405C-8A0B-8D00578BA2C3}" type="datetimeFigureOut">
              <a:rPr lang="en-US" dirty="0">
                <a:solidFill>
                  <a:srgbClr val="000000">
                    <a:lumMod val="50000"/>
                    <a:lumOff val="50000"/>
                  </a:srgbClr>
                </a:solidFill>
              </a:rPr>
              <a:pPr/>
              <a:t>11/23/2017</a:t>
            </a:fld>
            <a:endParaRPr lang="en-US" dirty="0">
              <a:solidFill>
                <a:srgbClr val="000000">
                  <a:lumMod val="50000"/>
                  <a:lumOff val="50000"/>
                </a:srgbClr>
              </a:solidFill>
            </a:endParaRPr>
          </a:p>
        </p:txBody>
      </p:sp>
      <p:sp>
        <p:nvSpPr>
          <p:cNvPr id="5" name="Footer Placeholder 4"/>
          <p:cNvSpPr>
            <a:spLocks noGrp="1"/>
          </p:cNvSpPr>
          <p:nvPr>
            <p:ph type="ftr" sz="quarter" idx="11"/>
          </p:nvPr>
        </p:nvSpPr>
        <p:spPr/>
        <p:txBody>
          <a:bodyPr/>
          <a:lstStyle/>
          <a:p>
            <a:endParaRPr lang="en-US" dirty="0">
              <a:solidFill>
                <a:srgbClr val="000000">
                  <a:lumMod val="50000"/>
                  <a:lumOff val="50000"/>
                </a:srgbClr>
              </a:solidFill>
            </a:endParaRPr>
          </a:p>
        </p:txBody>
      </p:sp>
      <p:sp>
        <p:nvSpPr>
          <p:cNvPr id="6" name="Slide Number Placeholder 5"/>
          <p:cNvSpPr>
            <a:spLocks noGrp="1"/>
          </p:cNvSpPr>
          <p:nvPr>
            <p:ph type="sldNum" sz="quarter" idx="12"/>
          </p:nvPr>
        </p:nvSpPr>
        <p:spPr/>
        <p:txBody>
          <a:bodyPr/>
          <a:lstStyle/>
          <a:p>
            <a:fld id="{4FAB73BC-B049-4115-A692-8D63A059BFB8}" type="slidenum">
              <a:rPr lang="en-US" dirty="0">
                <a:solidFill>
                  <a:srgbClr val="40BAD2"/>
                </a:solidFill>
              </a:rPr>
              <a:pPr/>
              <a:t>‹#›</a:t>
            </a:fld>
            <a:endParaRPr lang="en-US" dirty="0">
              <a:solidFill>
                <a:srgbClr val="40BAD2"/>
              </a:solidFill>
            </a:endParaRPr>
          </a:p>
        </p:txBody>
      </p:sp>
    </p:spTree>
    <p:extLst>
      <p:ext uri="{BB962C8B-B14F-4D97-AF65-F5344CB8AC3E}">
        <p14:creationId xmlns:p14="http://schemas.microsoft.com/office/powerpoint/2010/main" val="3126273038"/>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3867912"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7818120"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8" name="Date Placeholder 7"/>
          <p:cNvSpPr>
            <a:spLocks noGrp="1"/>
          </p:cNvSpPr>
          <p:nvPr>
            <p:ph type="dt" sz="half" idx="10"/>
          </p:nvPr>
        </p:nvSpPr>
        <p:spPr/>
        <p:txBody>
          <a:bodyPr/>
          <a:lstStyle/>
          <a:p>
            <a:fld id="{5586B75A-687E-405C-8A0B-8D00578BA2C3}" type="datetimeFigureOut">
              <a:rPr lang="en-US" dirty="0">
                <a:solidFill>
                  <a:srgbClr val="000000">
                    <a:lumMod val="50000"/>
                    <a:lumOff val="50000"/>
                  </a:srgbClr>
                </a:solidFill>
              </a:rPr>
              <a:pPr/>
              <a:t>11/23/2017</a:t>
            </a:fld>
            <a:endParaRPr lang="en-US" dirty="0">
              <a:solidFill>
                <a:srgbClr val="000000">
                  <a:lumMod val="50000"/>
                  <a:lumOff val="50000"/>
                </a:srgbClr>
              </a:solidFill>
            </a:endParaRPr>
          </a:p>
        </p:txBody>
      </p:sp>
      <p:sp>
        <p:nvSpPr>
          <p:cNvPr id="9" name="Footer Placeholder 8"/>
          <p:cNvSpPr>
            <a:spLocks noGrp="1"/>
          </p:cNvSpPr>
          <p:nvPr>
            <p:ph type="ftr" sz="quarter" idx="11"/>
          </p:nvPr>
        </p:nvSpPr>
        <p:spPr/>
        <p:txBody>
          <a:bodyPr/>
          <a:lstStyle/>
          <a:p>
            <a:endParaRPr lang="en-US" dirty="0">
              <a:solidFill>
                <a:srgbClr val="000000">
                  <a:lumMod val="50000"/>
                  <a:lumOff val="50000"/>
                </a:srgbClr>
              </a:solidFill>
            </a:endParaRPr>
          </a:p>
        </p:txBody>
      </p:sp>
      <p:sp>
        <p:nvSpPr>
          <p:cNvPr id="10" name="Slide Number Placeholder 9"/>
          <p:cNvSpPr>
            <a:spLocks noGrp="1"/>
          </p:cNvSpPr>
          <p:nvPr>
            <p:ph type="sldNum" sz="quarter" idx="12"/>
          </p:nvPr>
        </p:nvSpPr>
        <p:spPr/>
        <p:txBody>
          <a:bodyPr/>
          <a:lstStyle/>
          <a:p>
            <a:fld id="{4FAB73BC-B049-4115-A692-8D63A059BFB8}" type="slidenum">
              <a:rPr lang="en-US" dirty="0">
                <a:solidFill>
                  <a:srgbClr val="40BAD2"/>
                </a:solidFill>
              </a:rPr>
              <a:pPr/>
              <a:t>‹#›</a:t>
            </a:fld>
            <a:endParaRPr lang="en-US" dirty="0">
              <a:solidFill>
                <a:srgbClr val="40BAD2"/>
              </a:solidFill>
            </a:endParaRPr>
          </a:p>
        </p:txBody>
      </p:sp>
    </p:spTree>
    <p:extLst>
      <p:ext uri="{BB962C8B-B14F-4D97-AF65-F5344CB8AC3E}">
        <p14:creationId xmlns:p14="http://schemas.microsoft.com/office/powerpoint/2010/main" val="3688988640"/>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3867912" y="1023586"/>
            <a:ext cx="3474720" cy="807720"/>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3867912"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7818463" y="1023586"/>
            <a:ext cx="3474720" cy="813171"/>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7818463"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2" name="Date Placeholder 1"/>
          <p:cNvSpPr>
            <a:spLocks noGrp="1"/>
          </p:cNvSpPr>
          <p:nvPr>
            <p:ph type="dt" sz="half" idx="10"/>
          </p:nvPr>
        </p:nvSpPr>
        <p:spPr/>
        <p:txBody>
          <a:bodyPr/>
          <a:lstStyle/>
          <a:p>
            <a:fld id="{5586B75A-687E-405C-8A0B-8D00578BA2C3}" type="datetimeFigureOut">
              <a:rPr lang="en-US" dirty="0">
                <a:solidFill>
                  <a:srgbClr val="000000">
                    <a:lumMod val="50000"/>
                    <a:lumOff val="50000"/>
                  </a:srgbClr>
                </a:solidFill>
              </a:rPr>
              <a:pPr/>
              <a:t>11/23/2017</a:t>
            </a:fld>
            <a:endParaRPr lang="en-US" dirty="0">
              <a:solidFill>
                <a:srgbClr val="000000">
                  <a:lumMod val="50000"/>
                  <a:lumOff val="50000"/>
                </a:srgbClr>
              </a:solidFill>
            </a:endParaRPr>
          </a:p>
        </p:txBody>
      </p:sp>
      <p:sp>
        <p:nvSpPr>
          <p:cNvPr id="11" name="Footer Placeholder 10"/>
          <p:cNvSpPr>
            <a:spLocks noGrp="1"/>
          </p:cNvSpPr>
          <p:nvPr>
            <p:ph type="ftr" sz="quarter" idx="11"/>
          </p:nvPr>
        </p:nvSpPr>
        <p:spPr/>
        <p:txBody>
          <a:bodyPr/>
          <a:lstStyle/>
          <a:p>
            <a:endParaRPr lang="en-US" dirty="0">
              <a:solidFill>
                <a:srgbClr val="000000">
                  <a:lumMod val="50000"/>
                  <a:lumOff val="50000"/>
                </a:srgbClr>
              </a:solidFill>
            </a:endParaRPr>
          </a:p>
        </p:txBody>
      </p:sp>
      <p:sp>
        <p:nvSpPr>
          <p:cNvPr id="12" name="Slide Number Placeholder 11"/>
          <p:cNvSpPr>
            <a:spLocks noGrp="1"/>
          </p:cNvSpPr>
          <p:nvPr>
            <p:ph type="sldNum" sz="quarter" idx="12"/>
          </p:nvPr>
        </p:nvSpPr>
        <p:spPr/>
        <p:txBody>
          <a:bodyPr/>
          <a:lstStyle/>
          <a:p>
            <a:fld id="{4FAB73BC-B049-4115-A692-8D63A059BFB8}" type="slidenum">
              <a:rPr lang="en-US" dirty="0">
                <a:solidFill>
                  <a:srgbClr val="40BAD2"/>
                </a:solidFill>
              </a:rPr>
              <a:pPr/>
              <a:t>‹#›</a:t>
            </a:fld>
            <a:endParaRPr lang="en-US" dirty="0">
              <a:solidFill>
                <a:srgbClr val="40BAD2"/>
              </a:solidFill>
            </a:endParaRPr>
          </a:p>
        </p:txBody>
      </p:sp>
    </p:spTree>
    <p:extLst>
      <p:ext uri="{BB962C8B-B14F-4D97-AF65-F5344CB8AC3E}">
        <p14:creationId xmlns:p14="http://schemas.microsoft.com/office/powerpoint/2010/main" val="2790477761"/>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mtClean="0"/>
              <a:t>Click to edit Master title style</a:t>
            </a:r>
            <a:endParaRPr lang="en-US" dirty="0"/>
          </a:p>
        </p:txBody>
      </p:sp>
      <p:sp>
        <p:nvSpPr>
          <p:cNvPr id="2" name="Date Placeholder 1"/>
          <p:cNvSpPr>
            <a:spLocks noGrp="1"/>
          </p:cNvSpPr>
          <p:nvPr>
            <p:ph type="dt" sz="half" idx="10"/>
          </p:nvPr>
        </p:nvSpPr>
        <p:spPr/>
        <p:txBody>
          <a:bodyPr/>
          <a:lstStyle/>
          <a:p>
            <a:fld id="{5586B75A-687E-405C-8A0B-8D00578BA2C3}" type="datetimeFigureOut">
              <a:rPr lang="en-US" dirty="0">
                <a:solidFill>
                  <a:srgbClr val="000000">
                    <a:lumMod val="50000"/>
                    <a:lumOff val="50000"/>
                  </a:srgbClr>
                </a:solidFill>
              </a:rPr>
              <a:pPr/>
              <a:t>11/23/2017</a:t>
            </a:fld>
            <a:endParaRPr lang="en-US" dirty="0">
              <a:solidFill>
                <a:srgbClr val="000000">
                  <a:lumMod val="50000"/>
                  <a:lumOff val="50000"/>
                </a:srgbClr>
              </a:solidFill>
            </a:endParaRPr>
          </a:p>
        </p:txBody>
      </p:sp>
      <p:sp>
        <p:nvSpPr>
          <p:cNvPr id="7" name="Footer Placeholder 6"/>
          <p:cNvSpPr>
            <a:spLocks noGrp="1"/>
          </p:cNvSpPr>
          <p:nvPr>
            <p:ph type="ftr" sz="quarter" idx="11"/>
          </p:nvPr>
        </p:nvSpPr>
        <p:spPr/>
        <p:txBody>
          <a:bodyPr/>
          <a:lstStyle/>
          <a:p>
            <a:endParaRPr lang="en-US" dirty="0">
              <a:solidFill>
                <a:srgbClr val="000000">
                  <a:lumMod val="50000"/>
                  <a:lumOff val="50000"/>
                </a:srgbClr>
              </a:solidFill>
            </a:endParaRPr>
          </a:p>
        </p:txBody>
      </p:sp>
      <p:sp>
        <p:nvSpPr>
          <p:cNvPr id="8" name="Slide Number Placeholder 7"/>
          <p:cNvSpPr>
            <a:spLocks noGrp="1"/>
          </p:cNvSpPr>
          <p:nvPr>
            <p:ph type="sldNum" sz="quarter" idx="12"/>
          </p:nvPr>
        </p:nvSpPr>
        <p:spPr/>
        <p:txBody>
          <a:bodyPr/>
          <a:lstStyle/>
          <a:p>
            <a:fld id="{4FAB73BC-B049-4115-A692-8D63A059BFB8}" type="slidenum">
              <a:rPr lang="en-US" dirty="0">
                <a:solidFill>
                  <a:srgbClr val="40BAD2"/>
                </a:solidFill>
              </a:rPr>
              <a:pPr/>
              <a:t>‹#›</a:t>
            </a:fld>
            <a:endParaRPr lang="en-US" dirty="0">
              <a:solidFill>
                <a:srgbClr val="40BAD2"/>
              </a:solidFill>
            </a:endParaRPr>
          </a:p>
        </p:txBody>
      </p:sp>
    </p:spTree>
    <p:extLst>
      <p:ext uri="{BB962C8B-B14F-4D97-AF65-F5344CB8AC3E}">
        <p14:creationId xmlns:p14="http://schemas.microsoft.com/office/powerpoint/2010/main" val="3129058468"/>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5586B75A-687E-405C-8A0B-8D00578BA2C3}" type="datetimeFigureOut">
              <a:rPr lang="en-US" dirty="0">
                <a:solidFill>
                  <a:srgbClr val="000000">
                    <a:lumMod val="50000"/>
                    <a:lumOff val="50000"/>
                  </a:srgbClr>
                </a:solidFill>
              </a:rPr>
              <a:pPr/>
              <a:t>11/23/2017</a:t>
            </a:fld>
            <a:endParaRPr lang="en-US" dirty="0">
              <a:solidFill>
                <a:srgbClr val="000000">
                  <a:lumMod val="50000"/>
                  <a:lumOff val="50000"/>
                </a:srgbClr>
              </a:solidFill>
            </a:endParaRPr>
          </a:p>
        </p:txBody>
      </p:sp>
      <p:sp>
        <p:nvSpPr>
          <p:cNvPr id="6" name="Footer Placeholder 5"/>
          <p:cNvSpPr>
            <a:spLocks noGrp="1"/>
          </p:cNvSpPr>
          <p:nvPr>
            <p:ph type="ftr" sz="quarter" idx="11"/>
          </p:nvPr>
        </p:nvSpPr>
        <p:spPr/>
        <p:txBody>
          <a:bodyPr/>
          <a:lstStyle/>
          <a:p>
            <a:endParaRPr lang="en-US" dirty="0">
              <a:solidFill>
                <a:srgbClr val="000000">
                  <a:lumMod val="50000"/>
                  <a:lumOff val="50000"/>
                </a:srgbClr>
              </a:solidFill>
            </a:endParaRPr>
          </a:p>
        </p:txBody>
      </p:sp>
      <p:sp>
        <p:nvSpPr>
          <p:cNvPr id="7" name="Slide Number Placeholder 6"/>
          <p:cNvSpPr>
            <a:spLocks noGrp="1"/>
          </p:cNvSpPr>
          <p:nvPr>
            <p:ph type="sldNum" sz="quarter" idx="12"/>
          </p:nvPr>
        </p:nvSpPr>
        <p:spPr/>
        <p:txBody>
          <a:bodyPr/>
          <a:lstStyle/>
          <a:p>
            <a:fld id="{4FAB73BC-B049-4115-A692-8D63A059BFB8}" type="slidenum">
              <a:rPr lang="en-US" dirty="0">
                <a:solidFill>
                  <a:srgbClr val="40BAD2"/>
                </a:solidFill>
              </a:rPr>
              <a:pPr/>
              <a:t>‹#›</a:t>
            </a:fld>
            <a:endParaRPr lang="en-US" dirty="0">
              <a:solidFill>
                <a:srgbClr val="40BAD2"/>
              </a:solidFill>
            </a:endParaRPr>
          </a:p>
        </p:txBody>
      </p:sp>
    </p:spTree>
    <p:extLst>
      <p:ext uri="{BB962C8B-B14F-4D97-AF65-F5344CB8AC3E}">
        <p14:creationId xmlns:p14="http://schemas.microsoft.com/office/powerpoint/2010/main" val="2967859382"/>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baseline="0"/>
            </a:lvl1pPr>
          </a:lstStyle>
          <a:p>
            <a:r>
              <a:rPr lang="en-US" smtClean="0"/>
              <a:t>Click to edit Master title style</a:t>
            </a:r>
            <a:endParaRPr lang="en-US" dirty="0"/>
          </a:p>
        </p:txBody>
      </p:sp>
      <p:sp>
        <p:nvSpPr>
          <p:cNvPr id="3" name="Content Placeholder 2"/>
          <p:cNvSpPr>
            <a:spLocks noGrp="1"/>
          </p:cNvSpPr>
          <p:nvPr>
            <p:ph idx="1"/>
          </p:nvPr>
        </p:nvSpPr>
        <p:spPr>
          <a:xfrm>
            <a:off x="3867912" y="868680"/>
            <a:ext cx="731520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256032" y="3494176"/>
            <a:ext cx="2834640" cy="2321990"/>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8" name="Date Placeholder 7"/>
          <p:cNvSpPr>
            <a:spLocks noGrp="1"/>
          </p:cNvSpPr>
          <p:nvPr>
            <p:ph type="dt" sz="half" idx="10"/>
          </p:nvPr>
        </p:nvSpPr>
        <p:spPr/>
        <p:txBody>
          <a:bodyPr/>
          <a:lstStyle/>
          <a:p>
            <a:fld id="{5586B75A-687E-405C-8A0B-8D00578BA2C3}" type="datetimeFigureOut">
              <a:rPr lang="en-US" dirty="0">
                <a:solidFill>
                  <a:srgbClr val="000000">
                    <a:lumMod val="50000"/>
                    <a:lumOff val="50000"/>
                  </a:srgbClr>
                </a:solidFill>
              </a:rPr>
              <a:pPr/>
              <a:t>11/23/2017</a:t>
            </a:fld>
            <a:endParaRPr lang="en-US" dirty="0">
              <a:solidFill>
                <a:srgbClr val="000000">
                  <a:lumMod val="50000"/>
                  <a:lumOff val="50000"/>
                </a:srgbClr>
              </a:solidFill>
            </a:endParaRPr>
          </a:p>
        </p:txBody>
      </p:sp>
      <p:sp>
        <p:nvSpPr>
          <p:cNvPr id="9" name="Footer Placeholder 8"/>
          <p:cNvSpPr>
            <a:spLocks noGrp="1"/>
          </p:cNvSpPr>
          <p:nvPr>
            <p:ph type="ftr" sz="quarter" idx="11"/>
          </p:nvPr>
        </p:nvSpPr>
        <p:spPr/>
        <p:txBody>
          <a:bodyPr/>
          <a:lstStyle/>
          <a:p>
            <a:endParaRPr lang="en-US" dirty="0">
              <a:solidFill>
                <a:srgbClr val="000000">
                  <a:lumMod val="50000"/>
                  <a:lumOff val="50000"/>
                </a:srgbClr>
              </a:solidFill>
            </a:endParaRPr>
          </a:p>
        </p:txBody>
      </p:sp>
      <p:sp>
        <p:nvSpPr>
          <p:cNvPr id="10" name="Slide Number Placeholder 9"/>
          <p:cNvSpPr>
            <a:spLocks noGrp="1"/>
          </p:cNvSpPr>
          <p:nvPr>
            <p:ph type="sldNum" sz="quarter" idx="12"/>
          </p:nvPr>
        </p:nvSpPr>
        <p:spPr/>
        <p:txBody>
          <a:bodyPr/>
          <a:lstStyle/>
          <a:p>
            <a:fld id="{4FAB73BC-B049-4115-A692-8D63A059BFB8}" type="slidenum">
              <a:rPr lang="en-US" dirty="0">
                <a:solidFill>
                  <a:srgbClr val="40BAD2"/>
                </a:solidFill>
              </a:rPr>
              <a:pPr/>
              <a:t>‹#›</a:t>
            </a:fld>
            <a:endParaRPr lang="en-US" dirty="0">
              <a:solidFill>
                <a:srgbClr val="40BAD2"/>
              </a:solidFill>
            </a:endParaRPr>
          </a:p>
        </p:txBody>
      </p:sp>
    </p:spTree>
    <p:extLst>
      <p:ext uri="{BB962C8B-B14F-4D97-AF65-F5344CB8AC3E}">
        <p14:creationId xmlns:p14="http://schemas.microsoft.com/office/powerpoint/2010/main" val="1085094155"/>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3570644" y="767419"/>
            <a:ext cx="8115230" cy="5330952"/>
          </a:xfrm>
          <a:solidFill>
            <a:schemeClr val="bg1">
              <a:lumMod val="75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smtClean="0"/>
              <a:t>Click icon to add picture</a:t>
            </a:r>
            <a:endParaRPr lang="en-US" dirty="0"/>
          </a:p>
        </p:txBody>
      </p:sp>
      <p:sp>
        <p:nvSpPr>
          <p:cNvPr id="4" name="Text Placeholder 3"/>
          <p:cNvSpPr>
            <a:spLocks noGrp="1"/>
          </p:cNvSpPr>
          <p:nvPr>
            <p:ph type="body" sz="half" idx="2"/>
          </p:nvPr>
        </p:nvSpPr>
        <p:spPr>
          <a:xfrm>
            <a:off x="256032" y="3493008"/>
            <a:ext cx="2834640" cy="2322576"/>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8" name="Date Placeholder 7"/>
          <p:cNvSpPr>
            <a:spLocks noGrp="1"/>
          </p:cNvSpPr>
          <p:nvPr>
            <p:ph type="dt" sz="half" idx="10"/>
          </p:nvPr>
        </p:nvSpPr>
        <p:spPr/>
        <p:txBody>
          <a:bodyPr/>
          <a:lstStyle/>
          <a:p>
            <a:fld id="{5586B75A-687E-405C-8A0B-8D00578BA2C3}" type="datetimeFigureOut">
              <a:rPr lang="en-US" dirty="0">
                <a:solidFill>
                  <a:srgbClr val="000000">
                    <a:lumMod val="50000"/>
                    <a:lumOff val="50000"/>
                  </a:srgbClr>
                </a:solidFill>
              </a:rPr>
              <a:pPr/>
              <a:t>11/23/2017</a:t>
            </a:fld>
            <a:endParaRPr lang="en-US" dirty="0">
              <a:solidFill>
                <a:srgbClr val="000000">
                  <a:lumMod val="50000"/>
                  <a:lumOff val="50000"/>
                </a:srgbClr>
              </a:solidFill>
            </a:endParaRPr>
          </a:p>
        </p:txBody>
      </p:sp>
      <p:sp>
        <p:nvSpPr>
          <p:cNvPr id="9" name="Footer Placeholder 8"/>
          <p:cNvSpPr>
            <a:spLocks noGrp="1"/>
          </p:cNvSpPr>
          <p:nvPr>
            <p:ph type="ftr" sz="quarter" idx="11"/>
          </p:nvPr>
        </p:nvSpPr>
        <p:spPr>
          <a:xfrm>
            <a:off x="3499101" y="6356350"/>
            <a:ext cx="5911517" cy="365125"/>
          </a:xfrm>
        </p:spPr>
        <p:txBody>
          <a:bodyPr/>
          <a:lstStyle/>
          <a:p>
            <a:endParaRPr lang="en-US" dirty="0">
              <a:solidFill>
                <a:srgbClr val="000000">
                  <a:lumMod val="50000"/>
                  <a:lumOff val="50000"/>
                </a:srgbClr>
              </a:solidFill>
            </a:endParaRPr>
          </a:p>
        </p:txBody>
      </p:sp>
      <p:sp>
        <p:nvSpPr>
          <p:cNvPr id="10" name="Slide Number Placeholder 9"/>
          <p:cNvSpPr>
            <a:spLocks noGrp="1"/>
          </p:cNvSpPr>
          <p:nvPr>
            <p:ph type="sldNum" sz="quarter" idx="12"/>
          </p:nvPr>
        </p:nvSpPr>
        <p:spPr/>
        <p:txBody>
          <a:bodyPr/>
          <a:lstStyle/>
          <a:p>
            <a:fld id="{4FAB73BC-B049-4115-A692-8D63A059BFB8}" type="slidenum">
              <a:rPr lang="en-US" dirty="0">
                <a:solidFill>
                  <a:srgbClr val="40BAD2"/>
                </a:solidFill>
              </a:rPr>
              <a:pPr/>
              <a:t>‹#›</a:t>
            </a:fld>
            <a:endParaRPr lang="en-US" dirty="0">
              <a:solidFill>
                <a:srgbClr val="40BAD2"/>
              </a:solidFill>
            </a:endParaRPr>
          </a:p>
        </p:txBody>
      </p:sp>
    </p:spTree>
    <p:extLst>
      <p:ext uri="{BB962C8B-B14F-4D97-AF65-F5344CB8AC3E}">
        <p14:creationId xmlns:p14="http://schemas.microsoft.com/office/powerpoint/2010/main" val="2501404980"/>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5586B75A-687E-405C-8A0B-8D00578BA2C3}" type="datetimeFigureOut">
              <a:rPr lang="en-US" dirty="0">
                <a:solidFill>
                  <a:srgbClr val="000000">
                    <a:lumMod val="50000"/>
                    <a:lumOff val="50000"/>
                  </a:srgbClr>
                </a:solidFill>
              </a:rPr>
              <a:pPr/>
              <a:t>11/23/2017</a:t>
            </a:fld>
            <a:endParaRPr lang="en-US" dirty="0">
              <a:solidFill>
                <a:srgbClr val="000000">
                  <a:lumMod val="50000"/>
                  <a:lumOff val="50000"/>
                </a:srgbClr>
              </a:solidFill>
            </a:endParaRPr>
          </a:p>
        </p:txBody>
      </p:sp>
      <p:sp>
        <p:nvSpPr>
          <p:cNvPr id="8" name="Footer Placeholder 7"/>
          <p:cNvSpPr>
            <a:spLocks noGrp="1"/>
          </p:cNvSpPr>
          <p:nvPr>
            <p:ph type="ftr" sz="quarter" idx="11"/>
          </p:nvPr>
        </p:nvSpPr>
        <p:spPr/>
        <p:txBody>
          <a:bodyPr/>
          <a:lstStyle/>
          <a:p>
            <a:endParaRPr lang="en-US" dirty="0">
              <a:solidFill>
                <a:srgbClr val="000000">
                  <a:lumMod val="50000"/>
                  <a:lumOff val="50000"/>
                </a:srgbClr>
              </a:solidFill>
            </a:endParaRPr>
          </a:p>
        </p:txBody>
      </p:sp>
      <p:sp>
        <p:nvSpPr>
          <p:cNvPr id="9" name="Slide Number Placeholder 8"/>
          <p:cNvSpPr>
            <a:spLocks noGrp="1"/>
          </p:cNvSpPr>
          <p:nvPr>
            <p:ph type="sldNum" sz="quarter" idx="12"/>
          </p:nvPr>
        </p:nvSpPr>
        <p:spPr/>
        <p:txBody>
          <a:bodyPr/>
          <a:lstStyle/>
          <a:p>
            <a:fld id="{4FAB73BC-B049-4115-A692-8D63A059BFB8}" type="slidenum">
              <a:rPr lang="en-US" dirty="0">
                <a:solidFill>
                  <a:srgbClr val="40BAD2"/>
                </a:solidFill>
              </a:rPr>
              <a:pPr/>
              <a:t>‹#›</a:t>
            </a:fld>
            <a:endParaRPr lang="en-US" dirty="0">
              <a:solidFill>
                <a:srgbClr val="40BAD2"/>
              </a:solidFill>
            </a:endParaRPr>
          </a:p>
        </p:txBody>
      </p:sp>
    </p:spTree>
    <p:extLst>
      <p:ext uri="{BB962C8B-B14F-4D97-AF65-F5344CB8AC3E}">
        <p14:creationId xmlns:p14="http://schemas.microsoft.com/office/powerpoint/2010/main" val="3359896980"/>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81000" y="990600"/>
            <a:ext cx="2819400" cy="4953000"/>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3867912" y="868680"/>
            <a:ext cx="7315200" cy="5120640"/>
          </a:xfrm>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5586B75A-687E-405C-8A0B-8D00578BA2C3}" type="datetimeFigureOut">
              <a:rPr lang="en-US" dirty="0">
                <a:solidFill>
                  <a:srgbClr val="000000">
                    <a:lumMod val="50000"/>
                    <a:lumOff val="50000"/>
                  </a:srgbClr>
                </a:solidFill>
              </a:rPr>
              <a:pPr/>
              <a:t>11/23/2017</a:t>
            </a:fld>
            <a:endParaRPr lang="en-US" dirty="0">
              <a:solidFill>
                <a:srgbClr val="000000">
                  <a:lumMod val="50000"/>
                  <a:lumOff val="50000"/>
                </a:srgbClr>
              </a:solidFill>
            </a:endParaRPr>
          </a:p>
        </p:txBody>
      </p:sp>
      <p:sp>
        <p:nvSpPr>
          <p:cNvPr id="8" name="Footer Placeholder 7"/>
          <p:cNvSpPr>
            <a:spLocks noGrp="1"/>
          </p:cNvSpPr>
          <p:nvPr>
            <p:ph type="ftr" sz="quarter" idx="11"/>
          </p:nvPr>
        </p:nvSpPr>
        <p:spPr/>
        <p:txBody>
          <a:bodyPr/>
          <a:lstStyle/>
          <a:p>
            <a:endParaRPr lang="en-US" dirty="0">
              <a:solidFill>
                <a:srgbClr val="000000">
                  <a:lumMod val="50000"/>
                  <a:lumOff val="50000"/>
                </a:srgbClr>
              </a:solidFill>
            </a:endParaRPr>
          </a:p>
        </p:txBody>
      </p:sp>
      <p:sp>
        <p:nvSpPr>
          <p:cNvPr id="9" name="Slide Number Placeholder 8"/>
          <p:cNvSpPr>
            <a:spLocks noGrp="1"/>
          </p:cNvSpPr>
          <p:nvPr>
            <p:ph type="sldNum" sz="quarter" idx="12"/>
          </p:nvPr>
        </p:nvSpPr>
        <p:spPr/>
        <p:txBody>
          <a:bodyPr/>
          <a:lstStyle/>
          <a:p>
            <a:fld id="{4FAB73BC-B049-4115-A692-8D63A059BFB8}" type="slidenum">
              <a:rPr lang="en-US" dirty="0">
                <a:solidFill>
                  <a:srgbClr val="40BAD2"/>
                </a:solidFill>
              </a:rPr>
              <a:pPr/>
              <a:t>‹#›</a:t>
            </a:fld>
            <a:endParaRPr lang="en-US" dirty="0">
              <a:solidFill>
                <a:srgbClr val="40BAD2"/>
              </a:solidFill>
            </a:endParaRPr>
          </a:p>
        </p:txBody>
      </p:sp>
    </p:spTree>
    <p:extLst>
      <p:ext uri="{BB962C8B-B14F-4D97-AF65-F5344CB8AC3E}">
        <p14:creationId xmlns:p14="http://schemas.microsoft.com/office/powerpoint/2010/main" val="2465382370"/>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69848" y="1298448"/>
            <a:ext cx="7315200" cy="3255264"/>
          </a:xfrm>
        </p:spPr>
        <p:txBody>
          <a:bodyPr anchor="b">
            <a:normAutofit/>
          </a:bodyPr>
          <a:lstStyle>
            <a:lvl1pPr algn="l">
              <a:defRPr sz="5900" spc="-100" baseline="0">
                <a:solidFill>
                  <a:srgbClr val="FFFFFF"/>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100015" y="4670246"/>
            <a:ext cx="7315200" cy="914400"/>
          </a:xfrm>
        </p:spPr>
        <p:txBody>
          <a:bodyPr anchor="t">
            <a:normAutofit/>
          </a:bodyPr>
          <a:lstStyle>
            <a:lvl1pPr marL="0" indent="0" algn="l">
              <a:buNone/>
              <a:defRPr sz="2200" cap="none" spc="0" baseline="0">
                <a:solidFill>
                  <a:schemeClr val="accent1">
                    <a:lumMod val="20000"/>
                    <a:lumOff val="80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5586B75A-687E-405C-8A0B-8D00578BA2C3}" type="datetimeFigureOut">
              <a:rPr lang="en-US" dirty="0">
                <a:solidFill>
                  <a:srgbClr val="000000">
                    <a:lumMod val="50000"/>
                    <a:lumOff val="50000"/>
                  </a:srgbClr>
                </a:solidFill>
              </a:rPr>
              <a:pPr/>
              <a:t>11/23/2017</a:t>
            </a:fld>
            <a:endParaRPr lang="en-US" dirty="0">
              <a:solidFill>
                <a:srgbClr val="000000">
                  <a:lumMod val="50000"/>
                  <a:lumOff val="50000"/>
                </a:srgbClr>
              </a:solidFill>
            </a:endParaRPr>
          </a:p>
        </p:txBody>
      </p:sp>
      <p:sp>
        <p:nvSpPr>
          <p:cNvPr id="5" name="Footer Placeholder 4"/>
          <p:cNvSpPr>
            <a:spLocks noGrp="1"/>
          </p:cNvSpPr>
          <p:nvPr>
            <p:ph type="ftr" sz="quarter" idx="11"/>
          </p:nvPr>
        </p:nvSpPr>
        <p:spPr/>
        <p:txBody>
          <a:bodyPr/>
          <a:lstStyle/>
          <a:p>
            <a:endParaRPr lang="en-US" dirty="0">
              <a:solidFill>
                <a:srgbClr val="000000">
                  <a:lumMod val="50000"/>
                  <a:lumOff val="50000"/>
                </a:srgbClr>
              </a:solidFill>
            </a:endParaRPr>
          </a:p>
        </p:txBody>
      </p:sp>
      <p:sp>
        <p:nvSpPr>
          <p:cNvPr id="6" name="Slide Number Placeholder 5"/>
          <p:cNvSpPr>
            <a:spLocks noGrp="1"/>
          </p:cNvSpPr>
          <p:nvPr>
            <p:ph type="sldNum" sz="quarter" idx="12"/>
          </p:nvPr>
        </p:nvSpPr>
        <p:spPr/>
        <p:txBody>
          <a:bodyPr/>
          <a:lstStyle/>
          <a:p>
            <a:fld id="{4FAB73BC-B049-4115-A692-8D63A059BFB8}" type="slidenum">
              <a:rPr lang="en-US" dirty="0">
                <a:solidFill>
                  <a:srgbClr val="40BAD2"/>
                </a:solidFill>
              </a:rPr>
              <a:pPr/>
              <a:t>‹#›</a:t>
            </a:fld>
            <a:endParaRPr lang="en-US" dirty="0">
              <a:solidFill>
                <a:srgbClr val="40BAD2"/>
              </a:solidFill>
            </a:endParaRPr>
          </a:p>
        </p:txBody>
      </p:sp>
    </p:spTree>
    <p:extLst>
      <p:ext uri="{BB962C8B-B14F-4D97-AF65-F5344CB8AC3E}">
        <p14:creationId xmlns:p14="http://schemas.microsoft.com/office/powerpoint/2010/main" val="3971115583"/>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5586B75A-687E-405C-8A0B-8D00578BA2C3}" type="datetimeFigureOut">
              <a:rPr lang="en-US" dirty="0">
                <a:solidFill>
                  <a:srgbClr val="000000">
                    <a:lumMod val="50000"/>
                    <a:lumOff val="50000"/>
                  </a:srgbClr>
                </a:solidFill>
              </a:rPr>
              <a:pPr/>
              <a:t>11/23/2017</a:t>
            </a:fld>
            <a:endParaRPr lang="en-US" dirty="0">
              <a:solidFill>
                <a:srgbClr val="000000">
                  <a:lumMod val="50000"/>
                  <a:lumOff val="50000"/>
                </a:srgbClr>
              </a:solidFill>
            </a:endParaRPr>
          </a:p>
        </p:txBody>
      </p:sp>
      <p:sp>
        <p:nvSpPr>
          <p:cNvPr id="5" name="Footer Placeholder 4"/>
          <p:cNvSpPr>
            <a:spLocks noGrp="1"/>
          </p:cNvSpPr>
          <p:nvPr>
            <p:ph type="ftr" sz="quarter" idx="11"/>
          </p:nvPr>
        </p:nvSpPr>
        <p:spPr/>
        <p:txBody>
          <a:bodyPr/>
          <a:lstStyle/>
          <a:p>
            <a:endParaRPr lang="en-US" dirty="0">
              <a:solidFill>
                <a:srgbClr val="000000">
                  <a:lumMod val="50000"/>
                  <a:lumOff val="50000"/>
                </a:srgbClr>
              </a:solidFill>
            </a:endParaRPr>
          </a:p>
        </p:txBody>
      </p:sp>
      <p:sp>
        <p:nvSpPr>
          <p:cNvPr id="6" name="Slide Number Placeholder 5"/>
          <p:cNvSpPr>
            <a:spLocks noGrp="1"/>
          </p:cNvSpPr>
          <p:nvPr>
            <p:ph type="sldNum" sz="quarter" idx="12"/>
          </p:nvPr>
        </p:nvSpPr>
        <p:spPr/>
        <p:txBody>
          <a:bodyPr/>
          <a:lstStyle/>
          <a:p>
            <a:fld id="{4FAB73BC-B049-4115-A692-8D63A059BFB8}" type="slidenum">
              <a:rPr lang="en-US" dirty="0">
                <a:solidFill>
                  <a:srgbClr val="40BAD2"/>
                </a:solidFill>
              </a:rPr>
              <a:pPr/>
              <a:t>‹#›</a:t>
            </a:fld>
            <a:endParaRPr lang="en-US" dirty="0">
              <a:solidFill>
                <a:srgbClr val="40BAD2"/>
              </a:solidFill>
            </a:endParaRPr>
          </a:p>
        </p:txBody>
      </p:sp>
    </p:spTree>
    <p:extLst>
      <p:ext uri="{BB962C8B-B14F-4D97-AF65-F5344CB8AC3E}">
        <p14:creationId xmlns:p14="http://schemas.microsoft.com/office/powerpoint/2010/main" val="430956636"/>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867912" y="1298448"/>
            <a:ext cx="7315200" cy="3255264"/>
          </a:xfrm>
        </p:spPr>
        <p:txBody>
          <a:bodyPr anchor="b">
            <a:normAutofit/>
          </a:bodyPr>
          <a:lstStyle>
            <a:lvl1pPr>
              <a:defRPr sz="5900" b="0" spc="-100" baseline="0">
                <a:solidFill>
                  <a:schemeClr val="tx1">
                    <a:lumMod val="65000"/>
                    <a:lumOff val="35000"/>
                  </a:schemeClr>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3886200" y="4672584"/>
            <a:ext cx="7315200" cy="914400"/>
          </a:xfrm>
        </p:spPr>
        <p:txBody>
          <a:bodyPr anchor="t">
            <a:normAutofit/>
          </a:bodyPr>
          <a:lstStyle>
            <a:lvl1pPr marL="0" indent="0">
              <a:buNone/>
              <a:defRPr sz="2200" cap="none" spc="0" baseline="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5586B75A-687E-405C-8A0B-8D00578BA2C3}" type="datetimeFigureOut">
              <a:rPr lang="en-US" dirty="0">
                <a:solidFill>
                  <a:srgbClr val="000000">
                    <a:lumMod val="50000"/>
                    <a:lumOff val="50000"/>
                  </a:srgbClr>
                </a:solidFill>
              </a:rPr>
              <a:pPr/>
              <a:t>11/23/2017</a:t>
            </a:fld>
            <a:endParaRPr lang="en-US" dirty="0">
              <a:solidFill>
                <a:srgbClr val="000000">
                  <a:lumMod val="50000"/>
                  <a:lumOff val="50000"/>
                </a:srgbClr>
              </a:solidFill>
            </a:endParaRPr>
          </a:p>
        </p:txBody>
      </p:sp>
      <p:sp>
        <p:nvSpPr>
          <p:cNvPr id="5" name="Footer Placeholder 4"/>
          <p:cNvSpPr>
            <a:spLocks noGrp="1"/>
          </p:cNvSpPr>
          <p:nvPr>
            <p:ph type="ftr" sz="quarter" idx="11"/>
          </p:nvPr>
        </p:nvSpPr>
        <p:spPr/>
        <p:txBody>
          <a:bodyPr/>
          <a:lstStyle/>
          <a:p>
            <a:endParaRPr lang="en-US" dirty="0">
              <a:solidFill>
                <a:srgbClr val="000000">
                  <a:lumMod val="50000"/>
                  <a:lumOff val="50000"/>
                </a:srgbClr>
              </a:solidFill>
            </a:endParaRPr>
          </a:p>
        </p:txBody>
      </p:sp>
      <p:sp>
        <p:nvSpPr>
          <p:cNvPr id="6" name="Slide Number Placeholder 5"/>
          <p:cNvSpPr>
            <a:spLocks noGrp="1"/>
          </p:cNvSpPr>
          <p:nvPr>
            <p:ph type="sldNum" sz="quarter" idx="12"/>
          </p:nvPr>
        </p:nvSpPr>
        <p:spPr/>
        <p:txBody>
          <a:bodyPr/>
          <a:lstStyle/>
          <a:p>
            <a:fld id="{4FAB73BC-B049-4115-A692-8D63A059BFB8}" type="slidenum">
              <a:rPr lang="en-US" dirty="0">
                <a:solidFill>
                  <a:srgbClr val="40BAD2"/>
                </a:solidFill>
              </a:rPr>
              <a:pPr/>
              <a:t>‹#›</a:t>
            </a:fld>
            <a:endParaRPr lang="en-US" dirty="0">
              <a:solidFill>
                <a:srgbClr val="40BAD2"/>
              </a:solidFill>
            </a:endParaRPr>
          </a:p>
        </p:txBody>
      </p:sp>
    </p:spTree>
    <p:extLst>
      <p:ext uri="{BB962C8B-B14F-4D97-AF65-F5344CB8AC3E}">
        <p14:creationId xmlns:p14="http://schemas.microsoft.com/office/powerpoint/2010/main" val="2396949092"/>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3867912"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7818120"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8" name="Date Placeholder 7"/>
          <p:cNvSpPr>
            <a:spLocks noGrp="1"/>
          </p:cNvSpPr>
          <p:nvPr>
            <p:ph type="dt" sz="half" idx="10"/>
          </p:nvPr>
        </p:nvSpPr>
        <p:spPr/>
        <p:txBody>
          <a:bodyPr/>
          <a:lstStyle/>
          <a:p>
            <a:fld id="{5586B75A-687E-405C-8A0B-8D00578BA2C3}" type="datetimeFigureOut">
              <a:rPr lang="en-US" dirty="0">
                <a:solidFill>
                  <a:srgbClr val="000000">
                    <a:lumMod val="50000"/>
                    <a:lumOff val="50000"/>
                  </a:srgbClr>
                </a:solidFill>
              </a:rPr>
              <a:pPr/>
              <a:t>11/23/2017</a:t>
            </a:fld>
            <a:endParaRPr lang="en-US" dirty="0">
              <a:solidFill>
                <a:srgbClr val="000000">
                  <a:lumMod val="50000"/>
                  <a:lumOff val="50000"/>
                </a:srgbClr>
              </a:solidFill>
            </a:endParaRPr>
          </a:p>
        </p:txBody>
      </p:sp>
      <p:sp>
        <p:nvSpPr>
          <p:cNvPr id="9" name="Footer Placeholder 8"/>
          <p:cNvSpPr>
            <a:spLocks noGrp="1"/>
          </p:cNvSpPr>
          <p:nvPr>
            <p:ph type="ftr" sz="quarter" idx="11"/>
          </p:nvPr>
        </p:nvSpPr>
        <p:spPr/>
        <p:txBody>
          <a:bodyPr/>
          <a:lstStyle/>
          <a:p>
            <a:endParaRPr lang="en-US" dirty="0">
              <a:solidFill>
                <a:srgbClr val="000000">
                  <a:lumMod val="50000"/>
                  <a:lumOff val="50000"/>
                </a:srgbClr>
              </a:solidFill>
            </a:endParaRPr>
          </a:p>
        </p:txBody>
      </p:sp>
      <p:sp>
        <p:nvSpPr>
          <p:cNvPr id="10" name="Slide Number Placeholder 9"/>
          <p:cNvSpPr>
            <a:spLocks noGrp="1"/>
          </p:cNvSpPr>
          <p:nvPr>
            <p:ph type="sldNum" sz="quarter" idx="12"/>
          </p:nvPr>
        </p:nvSpPr>
        <p:spPr/>
        <p:txBody>
          <a:bodyPr/>
          <a:lstStyle/>
          <a:p>
            <a:fld id="{4FAB73BC-B049-4115-A692-8D63A059BFB8}" type="slidenum">
              <a:rPr lang="en-US" dirty="0">
                <a:solidFill>
                  <a:srgbClr val="40BAD2"/>
                </a:solidFill>
              </a:rPr>
              <a:pPr/>
              <a:t>‹#›</a:t>
            </a:fld>
            <a:endParaRPr lang="en-US" dirty="0">
              <a:solidFill>
                <a:srgbClr val="40BAD2"/>
              </a:solidFill>
            </a:endParaRPr>
          </a:p>
        </p:txBody>
      </p:sp>
    </p:spTree>
    <p:extLst>
      <p:ext uri="{BB962C8B-B14F-4D97-AF65-F5344CB8AC3E}">
        <p14:creationId xmlns:p14="http://schemas.microsoft.com/office/powerpoint/2010/main" val="503147686"/>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3867912" y="1023586"/>
            <a:ext cx="3474720" cy="807720"/>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3867912"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7818463" y="1023586"/>
            <a:ext cx="3474720" cy="813171"/>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7818463"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2" name="Date Placeholder 1"/>
          <p:cNvSpPr>
            <a:spLocks noGrp="1"/>
          </p:cNvSpPr>
          <p:nvPr>
            <p:ph type="dt" sz="half" idx="10"/>
          </p:nvPr>
        </p:nvSpPr>
        <p:spPr/>
        <p:txBody>
          <a:bodyPr/>
          <a:lstStyle/>
          <a:p>
            <a:fld id="{5586B75A-687E-405C-8A0B-8D00578BA2C3}" type="datetimeFigureOut">
              <a:rPr lang="en-US" dirty="0">
                <a:solidFill>
                  <a:srgbClr val="000000">
                    <a:lumMod val="50000"/>
                    <a:lumOff val="50000"/>
                  </a:srgbClr>
                </a:solidFill>
              </a:rPr>
              <a:pPr/>
              <a:t>11/23/2017</a:t>
            </a:fld>
            <a:endParaRPr lang="en-US" dirty="0">
              <a:solidFill>
                <a:srgbClr val="000000">
                  <a:lumMod val="50000"/>
                  <a:lumOff val="50000"/>
                </a:srgbClr>
              </a:solidFill>
            </a:endParaRPr>
          </a:p>
        </p:txBody>
      </p:sp>
      <p:sp>
        <p:nvSpPr>
          <p:cNvPr id="11" name="Footer Placeholder 10"/>
          <p:cNvSpPr>
            <a:spLocks noGrp="1"/>
          </p:cNvSpPr>
          <p:nvPr>
            <p:ph type="ftr" sz="quarter" idx="11"/>
          </p:nvPr>
        </p:nvSpPr>
        <p:spPr/>
        <p:txBody>
          <a:bodyPr/>
          <a:lstStyle/>
          <a:p>
            <a:endParaRPr lang="en-US" dirty="0">
              <a:solidFill>
                <a:srgbClr val="000000">
                  <a:lumMod val="50000"/>
                  <a:lumOff val="50000"/>
                </a:srgbClr>
              </a:solidFill>
            </a:endParaRPr>
          </a:p>
        </p:txBody>
      </p:sp>
      <p:sp>
        <p:nvSpPr>
          <p:cNvPr id="12" name="Slide Number Placeholder 11"/>
          <p:cNvSpPr>
            <a:spLocks noGrp="1"/>
          </p:cNvSpPr>
          <p:nvPr>
            <p:ph type="sldNum" sz="quarter" idx="12"/>
          </p:nvPr>
        </p:nvSpPr>
        <p:spPr/>
        <p:txBody>
          <a:bodyPr/>
          <a:lstStyle/>
          <a:p>
            <a:fld id="{4FAB73BC-B049-4115-A692-8D63A059BFB8}" type="slidenum">
              <a:rPr lang="en-US" dirty="0">
                <a:solidFill>
                  <a:srgbClr val="40BAD2"/>
                </a:solidFill>
              </a:rPr>
              <a:pPr/>
              <a:t>‹#›</a:t>
            </a:fld>
            <a:endParaRPr lang="en-US" dirty="0">
              <a:solidFill>
                <a:srgbClr val="40BAD2"/>
              </a:solidFill>
            </a:endParaRPr>
          </a:p>
        </p:txBody>
      </p:sp>
    </p:spTree>
    <p:extLst>
      <p:ext uri="{BB962C8B-B14F-4D97-AF65-F5344CB8AC3E}">
        <p14:creationId xmlns:p14="http://schemas.microsoft.com/office/powerpoint/2010/main" val="43591663"/>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mtClean="0"/>
              <a:t>Click to edit Master title style</a:t>
            </a:r>
            <a:endParaRPr lang="en-US" dirty="0"/>
          </a:p>
        </p:txBody>
      </p:sp>
      <p:sp>
        <p:nvSpPr>
          <p:cNvPr id="2" name="Date Placeholder 1"/>
          <p:cNvSpPr>
            <a:spLocks noGrp="1"/>
          </p:cNvSpPr>
          <p:nvPr>
            <p:ph type="dt" sz="half" idx="10"/>
          </p:nvPr>
        </p:nvSpPr>
        <p:spPr/>
        <p:txBody>
          <a:bodyPr/>
          <a:lstStyle/>
          <a:p>
            <a:fld id="{5586B75A-687E-405C-8A0B-8D00578BA2C3}" type="datetimeFigureOut">
              <a:rPr lang="en-US" dirty="0">
                <a:solidFill>
                  <a:srgbClr val="000000">
                    <a:lumMod val="50000"/>
                    <a:lumOff val="50000"/>
                  </a:srgbClr>
                </a:solidFill>
              </a:rPr>
              <a:pPr/>
              <a:t>11/23/2017</a:t>
            </a:fld>
            <a:endParaRPr lang="en-US" dirty="0">
              <a:solidFill>
                <a:srgbClr val="000000">
                  <a:lumMod val="50000"/>
                  <a:lumOff val="50000"/>
                </a:srgbClr>
              </a:solidFill>
            </a:endParaRPr>
          </a:p>
        </p:txBody>
      </p:sp>
      <p:sp>
        <p:nvSpPr>
          <p:cNvPr id="7" name="Footer Placeholder 6"/>
          <p:cNvSpPr>
            <a:spLocks noGrp="1"/>
          </p:cNvSpPr>
          <p:nvPr>
            <p:ph type="ftr" sz="quarter" idx="11"/>
          </p:nvPr>
        </p:nvSpPr>
        <p:spPr/>
        <p:txBody>
          <a:bodyPr/>
          <a:lstStyle/>
          <a:p>
            <a:endParaRPr lang="en-US" dirty="0">
              <a:solidFill>
                <a:srgbClr val="000000">
                  <a:lumMod val="50000"/>
                  <a:lumOff val="50000"/>
                </a:srgbClr>
              </a:solidFill>
            </a:endParaRPr>
          </a:p>
        </p:txBody>
      </p:sp>
      <p:sp>
        <p:nvSpPr>
          <p:cNvPr id="8" name="Slide Number Placeholder 7"/>
          <p:cNvSpPr>
            <a:spLocks noGrp="1"/>
          </p:cNvSpPr>
          <p:nvPr>
            <p:ph type="sldNum" sz="quarter" idx="12"/>
          </p:nvPr>
        </p:nvSpPr>
        <p:spPr/>
        <p:txBody>
          <a:bodyPr/>
          <a:lstStyle/>
          <a:p>
            <a:fld id="{4FAB73BC-B049-4115-A692-8D63A059BFB8}" type="slidenum">
              <a:rPr lang="en-US" dirty="0">
                <a:solidFill>
                  <a:srgbClr val="40BAD2"/>
                </a:solidFill>
              </a:rPr>
              <a:pPr/>
              <a:t>‹#›</a:t>
            </a:fld>
            <a:endParaRPr lang="en-US" dirty="0">
              <a:solidFill>
                <a:srgbClr val="40BAD2"/>
              </a:solidFill>
            </a:endParaRPr>
          </a:p>
        </p:txBody>
      </p:sp>
    </p:spTree>
    <p:extLst>
      <p:ext uri="{BB962C8B-B14F-4D97-AF65-F5344CB8AC3E}">
        <p14:creationId xmlns:p14="http://schemas.microsoft.com/office/powerpoint/2010/main" val="1009441883"/>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5586B75A-687E-405C-8A0B-8D00578BA2C3}" type="datetimeFigureOut">
              <a:rPr lang="en-US" dirty="0">
                <a:solidFill>
                  <a:srgbClr val="000000">
                    <a:lumMod val="50000"/>
                    <a:lumOff val="50000"/>
                  </a:srgbClr>
                </a:solidFill>
              </a:rPr>
              <a:pPr/>
              <a:t>11/23/2017</a:t>
            </a:fld>
            <a:endParaRPr lang="en-US" dirty="0">
              <a:solidFill>
                <a:srgbClr val="000000">
                  <a:lumMod val="50000"/>
                  <a:lumOff val="50000"/>
                </a:srgbClr>
              </a:solidFill>
            </a:endParaRPr>
          </a:p>
        </p:txBody>
      </p:sp>
      <p:sp>
        <p:nvSpPr>
          <p:cNvPr id="6" name="Footer Placeholder 5"/>
          <p:cNvSpPr>
            <a:spLocks noGrp="1"/>
          </p:cNvSpPr>
          <p:nvPr>
            <p:ph type="ftr" sz="quarter" idx="11"/>
          </p:nvPr>
        </p:nvSpPr>
        <p:spPr/>
        <p:txBody>
          <a:bodyPr/>
          <a:lstStyle/>
          <a:p>
            <a:endParaRPr lang="en-US" dirty="0">
              <a:solidFill>
                <a:srgbClr val="000000">
                  <a:lumMod val="50000"/>
                  <a:lumOff val="50000"/>
                </a:srgbClr>
              </a:solidFill>
            </a:endParaRPr>
          </a:p>
        </p:txBody>
      </p:sp>
      <p:sp>
        <p:nvSpPr>
          <p:cNvPr id="7" name="Slide Number Placeholder 6"/>
          <p:cNvSpPr>
            <a:spLocks noGrp="1"/>
          </p:cNvSpPr>
          <p:nvPr>
            <p:ph type="sldNum" sz="quarter" idx="12"/>
          </p:nvPr>
        </p:nvSpPr>
        <p:spPr/>
        <p:txBody>
          <a:bodyPr/>
          <a:lstStyle/>
          <a:p>
            <a:fld id="{4FAB73BC-B049-4115-A692-8D63A059BFB8}" type="slidenum">
              <a:rPr lang="en-US" dirty="0">
                <a:solidFill>
                  <a:srgbClr val="40BAD2"/>
                </a:solidFill>
              </a:rPr>
              <a:pPr/>
              <a:t>‹#›</a:t>
            </a:fld>
            <a:endParaRPr lang="en-US" dirty="0">
              <a:solidFill>
                <a:srgbClr val="40BAD2"/>
              </a:solidFill>
            </a:endParaRPr>
          </a:p>
        </p:txBody>
      </p:sp>
    </p:spTree>
    <p:extLst>
      <p:ext uri="{BB962C8B-B14F-4D97-AF65-F5344CB8AC3E}">
        <p14:creationId xmlns:p14="http://schemas.microsoft.com/office/powerpoint/2010/main" val="3111309467"/>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baseline="0"/>
            </a:lvl1pPr>
          </a:lstStyle>
          <a:p>
            <a:r>
              <a:rPr lang="en-US" smtClean="0"/>
              <a:t>Click to edit Master title style</a:t>
            </a:r>
            <a:endParaRPr lang="en-US" dirty="0"/>
          </a:p>
        </p:txBody>
      </p:sp>
      <p:sp>
        <p:nvSpPr>
          <p:cNvPr id="3" name="Content Placeholder 2"/>
          <p:cNvSpPr>
            <a:spLocks noGrp="1"/>
          </p:cNvSpPr>
          <p:nvPr>
            <p:ph idx="1"/>
          </p:nvPr>
        </p:nvSpPr>
        <p:spPr>
          <a:xfrm>
            <a:off x="3867912" y="868680"/>
            <a:ext cx="731520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256032" y="3494176"/>
            <a:ext cx="2834640" cy="2321990"/>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8" name="Date Placeholder 7"/>
          <p:cNvSpPr>
            <a:spLocks noGrp="1"/>
          </p:cNvSpPr>
          <p:nvPr>
            <p:ph type="dt" sz="half" idx="10"/>
          </p:nvPr>
        </p:nvSpPr>
        <p:spPr/>
        <p:txBody>
          <a:bodyPr/>
          <a:lstStyle/>
          <a:p>
            <a:fld id="{5586B75A-687E-405C-8A0B-8D00578BA2C3}" type="datetimeFigureOut">
              <a:rPr lang="en-US" dirty="0">
                <a:solidFill>
                  <a:srgbClr val="000000">
                    <a:lumMod val="50000"/>
                    <a:lumOff val="50000"/>
                  </a:srgbClr>
                </a:solidFill>
              </a:rPr>
              <a:pPr/>
              <a:t>11/23/2017</a:t>
            </a:fld>
            <a:endParaRPr lang="en-US" dirty="0">
              <a:solidFill>
                <a:srgbClr val="000000">
                  <a:lumMod val="50000"/>
                  <a:lumOff val="50000"/>
                </a:srgbClr>
              </a:solidFill>
            </a:endParaRPr>
          </a:p>
        </p:txBody>
      </p:sp>
      <p:sp>
        <p:nvSpPr>
          <p:cNvPr id="9" name="Footer Placeholder 8"/>
          <p:cNvSpPr>
            <a:spLocks noGrp="1"/>
          </p:cNvSpPr>
          <p:nvPr>
            <p:ph type="ftr" sz="quarter" idx="11"/>
          </p:nvPr>
        </p:nvSpPr>
        <p:spPr/>
        <p:txBody>
          <a:bodyPr/>
          <a:lstStyle/>
          <a:p>
            <a:endParaRPr lang="en-US" dirty="0">
              <a:solidFill>
                <a:srgbClr val="000000">
                  <a:lumMod val="50000"/>
                  <a:lumOff val="50000"/>
                </a:srgbClr>
              </a:solidFill>
            </a:endParaRPr>
          </a:p>
        </p:txBody>
      </p:sp>
      <p:sp>
        <p:nvSpPr>
          <p:cNvPr id="10" name="Slide Number Placeholder 9"/>
          <p:cNvSpPr>
            <a:spLocks noGrp="1"/>
          </p:cNvSpPr>
          <p:nvPr>
            <p:ph type="sldNum" sz="quarter" idx="12"/>
          </p:nvPr>
        </p:nvSpPr>
        <p:spPr/>
        <p:txBody>
          <a:bodyPr/>
          <a:lstStyle/>
          <a:p>
            <a:fld id="{4FAB73BC-B049-4115-A692-8D63A059BFB8}" type="slidenum">
              <a:rPr lang="en-US" dirty="0">
                <a:solidFill>
                  <a:srgbClr val="40BAD2"/>
                </a:solidFill>
              </a:rPr>
              <a:pPr/>
              <a:t>‹#›</a:t>
            </a:fld>
            <a:endParaRPr lang="en-US" dirty="0">
              <a:solidFill>
                <a:srgbClr val="40BAD2"/>
              </a:solidFill>
            </a:endParaRPr>
          </a:p>
        </p:txBody>
      </p:sp>
    </p:spTree>
    <p:extLst>
      <p:ext uri="{BB962C8B-B14F-4D97-AF65-F5344CB8AC3E}">
        <p14:creationId xmlns:p14="http://schemas.microsoft.com/office/powerpoint/2010/main" val="158929437"/>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3570644" y="767419"/>
            <a:ext cx="8115230" cy="5330952"/>
          </a:xfrm>
          <a:solidFill>
            <a:schemeClr val="bg1">
              <a:lumMod val="75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smtClean="0"/>
              <a:t>Click icon to add picture</a:t>
            </a:r>
            <a:endParaRPr lang="en-US" dirty="0"/>
          </a:p>
        </p:txBody>
      </p:sp>
      <p:sp>
        <p:nvSpPr>
          <p:cNvPr id="4" name="Text Placeholder 3"/>
          <p:cNvSpPr>
            <a:spLocks noGrp="1"/>
          </p:cNvSpPr>
          <p:nvPr>
            <p:ph type="body" sz="half" idx="2"/>
          </p:nvPr>
        </p:nvSpPr>
        <p:spPr>
          <a:xfrm>
            <a:off x="256032" y="3493008"/>
            <a:ext cx="2834640" cy="2322576"/>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8" name="Date Placeholder 7"/>
          <p:cNvSpPr>
            <a:spLocks noGrp="1"/>
          </p:cNvSpPr>
          <p:nvPr>
            <p:ph type="dt" sz="half" idx="10"/>
          </p:nvPr>
        </p:nvSpPr>
        <p:spPr/>
        <p:txBody>
          <a:bodyPr/>
          <a:lstStyle/>
          <a:p>
            <a:fld id="{5586B75A-687E-405C-8A0B-8D00578BA2C3}" type="datetimeFigureOut">
              <a:rPr lang="en-US" dirty="0">
                <a:solidFill>
                  <a:srgbClr val="000000">
                    <a:lumMod val="50000"/>
                    <a:lumOff val="50000"/>
                  </a:srgbClr>
                </a:solidFill>
              </a:rPr>
              <a:pPr/>
              <a:t>11/23/2017</a:t>
            </a:fld>
            <a:endParaRPr lang="en-US" dirty="0">
              <a:solidFill>
                <a:srgbClr val="000000">
                  <a:lumMod val="50000"/>
                  <a:lumOff val="50000"/>
                </a:srgbClr>
              </a:solidFill>
            </a:endParaRPr>
          </a:p>
        </p:txBody>
      </p:sp>
      <p:sp>
        <p:nvSpPr>
          <p:cNvPr id="9" name="Footer Placeholder 8"/>
          <p:cNvSpPr>
            <a:spLocks noGrp="1"/>
          </p:cNvSpPr>
          <p:nvPr>
            <p:ph type="ftr" sz="quarter" idx="11"/>
          </p:nvPr>
        </p:nvSpPr>
        <p:spPr>
          <a:xfrm>
            <a:off x="3499101" y="6356350"/>
            <a:ext cx="5911517" cy="365125"/>
          </a:xfrm>
        </p:spPr>
        <p:txBody>
          <a:bodyPr/>
          <a:lstStyle/>
          <a:p>
            <a:endParaRPr lang="en-US" dirty="0">
              <a:solidFill>
                <a:srgbClr val="000000">
                  <a:lumMod val="50000"/>
                  <a:lumOff val="50000"/>
                </a:srgbClr>
              </a:solidFill>
            </a:endParaRPr>
          </a:p>
        </p:txBody>
      </p:sp>
      <p:sp>
        <p:nvSpPr>
          <p:cNvPr id="10" name="Slide Number Placeholder 9"/>
          <p:cNvSpPr>
            <a:spLocks noGrp="1"/>
          </p:cNvSpPr>
          <p:nvPr>
            <p:ph type="sldNum" sz="quarter" idx="12"/>
          </p:nvPr>
        </p:nvSpPr>
        <p:spPr/>
        <p:txBody>
          <a:bodyPr/>
          <a:lstStyle/>
          <a:p>
            <a:fld id="{4FAB73BC-B049-4115-A692-8D63A059BFB8}" type="slidenum">
              <a:rPr lang="en-US" dirty="0">
                <a:solidFill>
                  <a:srgbClr val="40BAD2"/>
                </a:solidFill>
              </a:rPr>
              <a:pPr/>
              <a:t>‹#›</a:t>
            </a:fld>
            <a:endParaRPr lang="en-US" dirty="0">
              <a:solidFill>
                <a:srgbClr val="40BAD2"/>
              </a:solidFill>
            </a:endParaRPr>
          </a:p>
        </p:txBody>
      </p:sp>
    </p:spTree>
    <p:extLst>
      <p:ext uri="{BB962C8B-B14F-4D97-AF65-F5344CB8AC3E}">
        <p14:creationId xmlns:p14="http://schemas.microsoft.com/office/powerpoint/2010/main" val="99020858"/>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5586B75A-687E-405C-8A0B-8D00578BA2C3}" type="datetimeFigureOut">
              <a:rPr lang="en-US" dirty="0">
                <a:solidFill>
                  <a:srgbClr val="000000">
                    <a:lumMod val="50000"/>
                    <a:lumOff val="50000"/>
                  </a:srgbClr>
                </a:solidFill>
              </a:rPr>
              <a:pPr/>
              <a:t>11/23/2017</a:t>
            </a:fld>
            <a:endParaRPr lang="en-US" dirty="0">
              <a:solidFill>
                <a:srgbClr val="000000">
                  <a:lumMod val="50000"/>
                  <a:lumOff val="50000"/>
                </a:srgbClr>
              </a:solidFill>
            </a:endParaRPr>
          </a:p>
        </p:txBody>
      </p:sp>
      <p:sp>
        <p:nvSpPr>
          <p:cNvPr id="8" name="Footer Placeholder 7"/>
          <p:cNvSpPr>
            <a:spLocks noGrp="1"/>
          </p:cNvSpPr>
          <p:nvPr>
            <p:ph type="ftr" sz="quarter" idx="11"/>
          </p:nvPr>
        </p:nvSpPr>
        <p:spPr/>
        <p:txBody>
          <a:bodyPr/>
          <a:lstStyle/>
          <a:p>
            <a:endParaRPr lang="en-US" dirty="0">
              <a:solidFill>
                <a:srgbClr val="000000">
                  <a:lumMod val="50000"/>
                  <a:lumOff val="50000"/>
                </a:srgbClr>
              </a:solidFill>
            </a:endParaRPr>
          </a:p>
        </p:txBody>
      </p:sp>
      <p:sp>
        <p:nvSpPr>
          <p:cNvPr id="9" name="Slide Number Placeholder 8"/>
          <p:cNvSpPr>
            <a:spLocks noGrp="1"/>
          </p:cNvSpPr>
          <p:nvPr>
            <p:ph type="sldNum" sz="quarter" idx="12"/>
          </p:nvPr>
        </p:nvSpPr>
        <p:spPr/>
        <p:txBody>
          <a:bodyPr/>
          <a:lstStyle/>
          <a:p>
            <a:fld id="{4FAB73BC-B049-4115-A692-8D63A059BFB8}" type="slidenum">
              <a:rPr lang="en-US" dirty="0">
                <a:solidFill>
                  <a:srgbClr val="40BAD2"/>
                </a:solidFill>
              </a:rPr>
              <a:pPr/>
              <a:t>‹#›</a:t>
            </a:fld>
            <a:endParaRPr lang="en-US" dirty="0">
              <a:solidFill>
                <a:srgbClr val="40BAD2"/>
              </a:solidFill>
            </a:endParaRPr>
          </a:p>
        </p:txBody>
      </p:sp>
    </p:spTree>
    <p:extLst>
      <p:ext uri="{BB962C8B-B14F-4D97-AF65-F5344CB8AC3E}">
        <p14:creationId xmlns:p14="http://schemas.microsoft.com/office/powerpoint/2010/main" val="1057999543"/>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81000" y="990600"/>
            <a:ext cx="2819400" cy="4953000"/>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3867912" y="868680"/>
            <a:ext cx="7315200" cy="5120640"/>
          </a:xfrm>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5586B75A-687E-405C-8A0B-8D00578BA2C3}" type="datetimeFigureOut">
              <a:rPr lang="en-US" dirty="0">
                <a:solidFill>
                  <a:srgbClr val="000000">
                    <a:lumMod val="50000"/>
                    <a:lumOff val="50000"/>
                  </a:srgbClr>
                </a:solidFill>
              </a:rPr>
              <a:pPr/>
              <a:t>11/23/2017</a:t>
            </a:fld>
            <a:endParaRPr lang="en-US" dirty="0">
              <a:solidFill>
                <a:srgbClr val="000000">
                  <a:lumMod val="50000"/>
                  <a:lumOff val="50000"/>
                </a:srgbClr>
              </a:solidFill>
            </a:endParaRPr>
          </a:p>
        </p:txBody>
      </p:sp>
      <p:sp>
        <p:nvSpPr>
          <p:cNvPr id="8" name="Footer Placeholder 7"/>
          <p:cNvSpPr>
            <a:spLocks noGrp="1"/>
          </p:cNvSpPr>
          <p:nvPr>
            <p:ph type="ftr" sz="quarter" idx="11"/>
          </p:nvPr>
        </p:nvSpPr>
        <p:spPr/>
        <p:txBody>
          <a:bodyPr/>
          <a:lstStyle/>
          <a:p>
            <a:endParaRPr lang="en-US" dirty="0">
              <a:solidFill>
                <a:srgbClr val="000000">
                  <a:lumMod val="50000"/>
                  <a:lumOff val="50000"/>
                </a:srgbClr>
              </a:solidFill>
            </a:endParaRPr>
          </a:p>
        </p:txBody>
      </p:sp>
      <p:sp>
        <p:nvSpPr>
          <p:cNvPr id="9" name="Slide Number Placeholder 8"/>
          <p:cNvSpPr>
            <a:spLocks noGrp="1"/>
          </p:cNvSpPr>
          <p:nvPr>
            <p:ph type="sldNum" sz="quarter" idx="12"/>
          </p:nvPr>
        </p:nvSpPr>
        <p:spPr/>
        <p:txBody>
          <a:bodyPr/>
          <a:lstStyle/>
          <a:p>
            <a:fld id="{4FAB73BC-B049-4115-A692-8D63A059BFB8}" type="slidenum">
              <a:rPr lang="en-US" dirty="0">
                <a:solidFill>
                  <a:srgbClr val="40BAD2"/>
                </a:solidFill>
              </a:rPr>
              <a:pPr/>
              <a:t>‹#›</a:t>
            </a:fld>
            <a:endParaRPr lang="en-US" dirty="0">
              <a:solidFill>
                <a:srgbClr val="40BAD2"/>
              </a:solidFill>
            </a:endParaRPr>
          </a:p>
        </p:txBody>
      </p:sp>
    </p:spTree>
    <p:extLst>
      <p:ext uri="{BB962C8B-B14F-4D97-AF65-F5344CB8AC3E}">
        <p14:creationId xmlns:p14="http://schemas.microsoft.com/office/powerpoint/2010/main" val="1173568649"/>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69848" y="1298448"/>
            <a:ext cx="7315200" cy="3255264"/>
          </a:xfrm>
        </p:spPr>
        <p:txBody>
          <a:bodyPr anchor="b">
            <a:normAutofit/>
          </a:bodyPr>
          <a:lstStyle>
            <a:lvl1pPr algn="l">
              <a:defRPr sz="5900" spc="-100" baseline="0">
                <a:solidFill>
                  <a:srgbClr val="FFFFFF"/>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100015" y="4670246"/>
            <a:ext cx="7315200" cy="914400"/>
          </a:xfrm>
        </p:spPr>
        <p:txBody>
          <a:bodyPr anchor="t">
            <a:normAutofit/>
          </a:bodyPr>
          <a:lstStyle>
            <a:lvl1pPr marL="0" indent="0" algn="l">
              <a:buNone/>
              <a:defRPr sz="2200" cap="none" spc="0" baseline="0">
                <a:solidFill>
                  <a:schemeClr val="accent1">
                    <a:lumMod val="20000"/>
                    <a:lumOff val="80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5586B75A-687E-405C-8A0B-8D00578BA2C3}" type="datetimeFigureOut">
              <a:rPr lang="en-US" dirty="0">
                <a:solidFill>
                  <a:srgbClr val="000000">
                    <a:lumMod val="50000"/>
                    <a:lumOff val="50000"/>
                  </a:srgbClr>
                </a:solidFill>
              </a:rPr>
              <a:pPr/>
              <a:t>11/23/2017</a:t>
            </a:fld>
            <a:endParaRPr lang="en-US" dirty="0">
              <a:solidFill>
                <a:srgbClr val="000000">
                  <a:lumMod val="50000"/>
                  <a:lumOff val="50000"/>
                </a:srgbClr>
              </a:solidFill>
            </a:endParaRPr>
          </a:p>
        </p:txBody>
      </p:sp>
      <p:sp>
        <p:nvSpPr>
          <p:cNvPr id="5" name="Footer Placeholder 4"/>
          <p:cNvSpPr>
            <a:spLocks noGrp="1"/>
          </p:cNvSpPr>
          <p:nvPr>
            <p:ph type="ftr" sz="quarter" idx="11"/>
          </p:nvPr>
        </p:nvSpPr>
        <p:spPr/>
        <p:txBody>
          <a:bodyPr/>
          <a:lstStyle/>
          <a:p>
            <a:endParaRPr lang="en-US" dirty="0">
              <a:solidFill>
                <a:srgbClr val="000000">
                  <a:lumMod val="50000"/>
                  <a:lumOff val="50000"/>
                </a:srgbClr>
              </a:solidFill>
            </a:endParaRPr>
          </a:p>
        </p:txBody>
      </p:sp>
      <p:sp>
        <p:nvSpPr>
          <p:cNvPr id="6" name="Slide Number Placeholder 5"/>
          <p:cNvSpPr>
            <a:spLocks noGrp="1"/>
          </p:cNvSpPr>
          <p:nvPr>
            <p:ph type="sldNum" sz="quarter" idx="12"/>
          </p:nvPr>
        </p:nvSpPr>
        <p:spPr/>
        <p:txBody>
          <a:bodyPr/>
          <a:lstStyle/>
          <a:p>
            <a:fld id="{4FAB73BC-B049-4115-A692-8D63A059BFB8}" type="slidenum">
              <a:rPr lang="en-US" dirty="0">
                <a:solidFill>
                  <a:srgbClr val="40BAD2"/>
                </a:solidFill>
              </a:rPr>
              <a:pPr/>
              <a:t>‹#›</a:t>
            </a:fld>
            <a:endParaRPr lang="en-US" dirty="0">
              <a:solidFill>
                <a:srgbClr val="40BAD2"/>
              </a:solidFill>
            </a:endParaRPr>
          </a:p>
        </p:txBody>
      </p:sp>
    </p:spTree>
    <p:extLst>
      <p:ext uri="{BB962C8B-B14F-4D97-AF65-F5344CB8AC3E}">
        <p14:creationId xmlns:p14="http://schemas.microsoft.com/office/powerpoint/2010/main" val="2953810915"/>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5586B75A-687E-405C-8A0B-8D00578BA2C3}" type="datetimeFigureOut">
              <a:rPr lang="en-US" dirty="0">
                <a:solidFill>
                  <a:srgbClr val="000000">
                    <a:lumMod val="50000"/>
                    <a:lumOff val="50000"/>
                  </a:srgbClr>
                </a:solidFill>
              </a:rPr>
              <a:pPr/>
              <a:t>11/23/2017</a:t>
            </a:fld>
            <a:endParaRPr lang="en-US" dirty="0">
              <a:solidFill>
                <a:srgbClr val="000000">
                  <a:lumMod val="50000"/>
                  <a:lumOff val="50000"/>
                </a:srgbClr>
              </a:solidFill>
            </a:endParaRPr>
          </a:p>
        </p:txBody>
      </p:sp>
      <p:sp>
        <p:nvSpPr>
          <p:cNvPr id="5" name="Footer Placeholder 4"/>
          <p:cNvSpPr>
            <a:spLocks noGrp="1"/>
          </p:cNvSpPr>
          <p:nvPr>
            <p:ph type="ftr" sz="quarter" idx="11"/>
          </p:nvPr>
        </p:nvSpPr>
        <p:spPr/>
        <p:txBody>
          <a:bodyPr/>
          <a:lstStyle/>
          <a:p>
            <a:endParaRPr lang="en-US" dirty="0">
              <a:solidFill>
                <a:srgbClr val="000000">
                  <a:lumMod val="50000"/>
                  <a:lumOff val="50000"/>
                </a:srgbClr>
              </a:solidFill>
            </a:endParaRPr>
          </a:p>
        </p:txBody>
      </p:sp>
      <p:sp>
        <p:nvSpPr>
          <p:cNvPr id="6" name="Slide Number Placeholder 5"/>
          <p:cNvSpPr>
            <a:spLocks noGrp="1"/>
          </p:cNvSpPr>
          <p:nvPr>
            <p:ph type="sldNum" sz="quarter" idx="12"/>
          </p:nvPr>
        </p:nvSpPr>
        <p:spPr/>
        <p:txBody>
          <a:bodyPr/>
          <a:lstStyle/>
          <a:p>
            <a:fld id="{4FAB73BC-B049-4115-A692-8D63A059BFB8}" type="slidenum">
              <a:rPr lang="en-US" dirty="0">
                <a:solidFill>
                  <a:srgbClr val="40BAD2"/>
                </a:solidFill>
              </a:rPr>
              <a:pPr/>
              <a:t>‹#›</a:t>
            </a:fld>
            <a:endParaRPr lang="en-US" dirty="0">
              <a:solidFill>
                <a:srgbClr val="40BAD2"/>
              </a:solidFill>
            </a:endParaRPr>
          </a:p>
        </p:txBody>
      </p:sp>
    </p:spTree>
    <p:extLst>
      <p:ext uri="{BB962C8B-B14F-4D97-AF65-F5344CB8AC3E}">
        <p14:creationId xmlns:p14="http://schemas.microsoft.com/office/powerpoint/2010/main" val="751778198"/>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867912" y="1298448"/>
            <a:ext cx="7315200" cy="3255264"/>
          </a:xfrm>
        </p:spPr>
        <p:txBody>
          <a:bodyPr anchor="b">
            <a:normAutofit/>
          </a:bodyPr>
          <a:lstStyle>
            <a:lvl1pPr>
              <a:defRPr sz="5900" b="0" spc="-100" baseline="0">
                <a:solidFill>
                  <a:schemeClr val="tx1">
                    <a:lumMod val="65000"/>
                    <a:lumOff val="35000"/>
                  </a:schemeClr>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3886200" y="4672584"/>
            <a:ext cx="7315200" cy="914400"/>
          </a:xfrm>
        </p:spPr>
        <p:txBody>
          <a:bodyPr anchor="t">
            <a:normAutofit/>
          </a:bodyPr>
          <a:lstStyle>
            <a:lvl1pPr marL="0" indent="0">
              <a:buNone/>
              <a:defRPr sz="2200" cap="none" spc="0" baseline="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5586B75A-687E-405C-8A0B-8D00578BA2C3}" type="datetimeFigureOut">
              <a:rPr lang="en-US" dirty="0">
                <a:solidFill>
                  <a:srgbClr val="000000">
                    <a:lumMod val="50000"/>
                    <a:lumOff val="50000"/>
                  </a:srgbClr>
                </a:solidFill>
              </a:rPr>
              <a:pPr/>
              <a:t>11/23/2017</a:t>
            </a:fld>
            <a:endParaRPr lang="en-US" dirty="0">
              <a:solidFill>
                <a:srgbClr val="000000">
                  <a:lumMod val="50000"/>
                  <a:lumOff val="50000"/>
                </a:srgbClr>
              </a:solidFill>
            </a:endParaRPr>
          </a:p>
        </p:txBody>
      </p:sp>
      <p:sp>
        <p:nvSpPr>
          <p:cNvPr id="5" name="Footer Placeholder 4"/>
          <p:cNvSpPr>
            <a:spLocks noGrp="1"/>
          </p:cNvSpPr>
          <p:nvPr>
            <p:ph type="ftr" sz="quarter" idx="11"/>
          </p:nvPr>
        </p:nvSpPr>
        <p:spPr/>
        <p:txBody>
          <a:bodyPr/>
          <a:lstStyle/>
          <a:p>
            <a:endParaRPr lang="en-US" dirty="0">
              <a:solidFill>
                <a:srgbClr val="000000">
                  <a:lumMod val="50000"/>
                  <a:lumOff val="50000"/>
                </a:srgbClr>
              </a:solidFill>
            </a:endParaRPr>
          </a:p>
        </p:txBody>
      </p:sp>
      <p:sp>
        <p:nvSpPr>
          <p:cNvPr id="6" name="Slide Number Placeholder 5"/>
          <p:cNvSpPr>
            <a:spLocks noGrp="1"/>
          </p:cNvSpPr>
          <p:nvPr>
            <p:ph type="sldNum" sz="quarter" idx="12"/>
          </p:nvPr>
        </p:nvSpPr>
        <p:spPr/>
        <p:txBody>
          <a:bodyPr/>
          <a:lstStyle/>
          <a:p>
            <a:fld id="{4FAB73BC-B049-4115-A692-8D63A059BFB8}" type="slidenum">
              <a:rPr lang="en-US" dirty="0">
                <a:solidFill>
                  <a:srgbClr val="40BAD2"/>
                </a:solidFill>
              </a:rPr>
              <a:pPr/>
              <a:t>‹#›</a:t>
            </a:fld>
            <a:endParaRPr lang="en-US" dirty="0">
              <a:solidFill>
                <a:srgbClr val="40BAD2"/>
              </a:solidFill>
            </a:endParaRPr>
          </a:p>
        </p:txBody>
      </p:sp>
    </p:spTree>
    <p:extLst>
      <p:ext uri="{BB962C8B-B14F-4D97-AF65-F5344CB8AC3E}">
        <p14:creationId xmlns:p14="http://schemas.microsoft.com/office/powerpoint/2010/main" val="3811033706"/>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3867912"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7818120"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8" name="Date Placeholder 7"/>
          <p:cNvSpPr>
            <a:spLocks noGrp="1"/>
          </p:cNvSpPr>
          <p:nvPr>
            <p:ph type="dt" sz="half" idx="10"/>
          </p:nvPr>
        </p:nvSpPr>
        <p:spPr/>
        <p:txBody>
          <a:bodyPr/>
          <a:lstStyle/>
          <a:p>
            <a:fld id="{5586B75A-687E-405C-8A0B-8D00578BA2C3}" type="datetimeFigureOut">
              <a:rPr lang="en-US" dirty="0">
                <a:solidFill>
                  <a:srgbClr val="000000">
                    <a:lumMod val="50000"/>
                    <a:lumOff val="50000"/>
                  </a:srgbClr>
                </a:solidFill>
              </a:rPr>
              <a:pPr/>
              <a:t>11/23/2017</a:t>
            </a:fld>
            <a:endParaRPr lang="en-US" dirty="0">
              <a:solidFill>
                <a:srgbClr val="000000">
                  <a:lumMod val="50000"/>
                  <a:lumOff val="50000"/>
                </a:srgbClr>
              </a:solidFill>
            </a:endParaRPr>
          </a:p>
        </p:txBody>
      </p:sp>
      <p:sp>
        <p:nvSpPr>
          <p:cNvPr id="9" name="Footer Placeholder 8"/>
          <p:cNvSpPr>
            <a:spLocks noGrp="1"/>
          </p:cNvSpPr>
          <p:nvPr>
            <p:ph type="ftr" sz="quarter" idx="11"/>
          </p:nvPr>
        </p:nvSpPr>
        <p:spPr/>
        <p:txBody>
          <a:bodyPr/>
          <a:lstStyle/>
          <a:p>
            <a:endParaRPr lang="en-US" dirty="0">
              <a:solidFill>
                <a:srgbClr val="000000">
                  <a:lumMod val="50000"/>
                  <a:lumOff val="50000"/>
                </a:srgbClr>
              </a:solidFill>
            </a:endParaRPr>
          </a:p>
        </p:txBody>
      </p:sp>
      <p:sp>
        <p:nvSpPr>
          <p:cNvPr id="10" name="Slide Number Placeholder 9"/>
          <p:cNvSpPr>
            <a:spLocks noGrp="1"/>
          </p:cNvSpPr>
          <p:nvPr>
            <p:ph type="sldNum" sz="quarter" idx="12"/>
          </p:nvPr>
        </p:nvSpPr>
        <p:spPr/>
        <p:txBody>
          <a:bodyPr/>
          <a:lstStyle/>
          <a:p>
            <a:fld id="{4FAB73BC-B049-4115-A692-8D63A059BFB8}" type="slidenum">
              <a:rPr lang="en-US" dirty="0">
                <a:solidFill>
                  <a:srgbClr val="40BAD2"/>
                </a:solidFill>
              </a:rPr>
              <a:pPr/>
              <a:t>‹#›</a:t>
            </a:fld>
            <a:endParaRPr lang="en-US" dirty="0">
              <a:solidFill>
                <a:srgbClr val="40BAD2"/>
              </a:solidFill>
            </a:endParaRPr>
          </a:p>
        </p:txBody>
      </p:sp>
    </p:spTree>
    <p:extLst>
      <p:ext uri="{BB962C8B-B14F-4D97-AF65-F5344CB8AC3E}">
        <p14:creationId xmlns:p14="http://schemas.microsoft.com/office/powerpoint/2010/main" val="1019360946"/>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3867912" y="1023586"/>
            <a:ext cx="3474720" cy="807720"/>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3867912"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7818463" y="1023586"/>
            <a:ext cx="3474720" cy="813171"/>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7818463"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2" name="Date Placeholder 1"/>
          <p:cNvSpPr>
            <a:spLocks noGrp="1"/>
          </p:cNvSpPr>
          <p:nvPr>
            <p:ph type="dt" sz="half" idx="10"/>
          </p:nvPr>
        </p:nvSpPr>
        <p:spPr/>
        <p:txBody>
          <a:bodyPr/>
          <a:lstStyle/>
          <a:p>
            <a:fld id="{5586B75A-687E-405C-8A0B-8D00578BA2C3}" type="datetimeFigureOut">
              <a:rPr lang="en-US" dirty="0">
                <a:solidFill>
                  <a:srgbClr val="000000">
                    <a:lumMod val="50000"/>
                    <a:lumOff val="50000"/>
                  </a:srgbClr>
                </a:solidFill>
              </a:rPr>
              <a:pPr/>
              <a:t>11/23/2017</a:t>
            </a:fld>
            <a:endParaRPr lang="en-US" dirty="0">
              <a:solidFill>
                <a:srgbClr val="000000">
                  <a:lumMod val="50000"/>
                  <a:lumOff val="50000"/>
                </a:srgbClr>
              </a:solidFill>
            </a:endParaRPr>
          </a:p>
        </p:txBody>
      </p:sp>
      <p:sp>
        <p:nvSpPr>
          <p:cNvPr id="11" name="Footer Placeholder 10"/>
          <p:cNvSpPr>
            <a:spLocks noGrp="1"/>
          </p:cNvSpPr>
          <p:nvPr>
            <p:ph type="ftr" sz="quarter" idx="11"/>
          </p:nvPr>
        </p:nvSpPr>
        <p:spPr/>
        <p:txBody>
          <a:bodyPr/>
          <a:lstStyle/>
          <a:p>
            <a:endParaRPr lang="en-US" dirty="0">
              <a:solidFill>
                <a:srgbClr val="000000">
                  <a:lumMod val="50000"/>
                  <a:lumOff val="50000"/>
                </a:srgbClr>
              </a:solidFill>
            </a:endParaRPr>
          </a:p>
        </p:txBody>
      </p:sp>
      <p:sp>
        <p:nvSpPr>
          <p:cNvPr id="12" name="Slide Number Placeholder 11"/>
          <p:cNvSpPr>
            <a:spLocks noGrp="1"/>
          </p:cNvSpPr>
          <p:nvPr>
            <p:ph type="sldNum" sz="quarter" idx="12"/>
          </p:nvPr>
        </p:nvSpPr>
        <p:spPr/>
        <p:txBody>
          <a:bodyPr/>
          <a:lstStyle/>
          <a:p>
            <a:fld id="{4FAB73BC-B049-4115-A692-8D63A059BFB8}" type="slidenum">
              <a:rPr lang="en-US" dirty="0">
                <a:solidFill>
                  <a:srgbClr val="40BAD2"/>
                </a:solidFill>
              </a:rPr>
              <a:pPr/>
              <a:t>‹#›</a:t>
            </a:fld>
            <a:endParaRPr lang="en-US" dirty="0">
              <a:solidFill>
                <a:srgbClr val="40BAD2"/>
              </a:solidFill>
            </a:endParaRPr>
          </a:p>
        </p:txBody>
      </p:sp>
    </p:spTree>
    <p:extLst>
      <p:ext uri="{BB962C8B-B14F-4D97-AF65-F5344CB8AC3E}">
        <p14:creationId xmlns:p14="http://schemas.microsoft.com/office/powerpoint/2010/main" val="2578627800"/>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mtClean="0"/>
              <a:t>Click to edit Master title style</a:t>
            </a:r>
            <a:endParaRPr lang="en-US" dirty="0"/>
          </a:p>
        </p:txBody>
      </p:sp>
      <p:sp>
        <p:nvSpPr>
          <p:cNvPr id="2" name="Date Placeholder 1"/>
          <p:cNvSpPr>
            <a:spLocks noGrp="1"/>
          </p:cNvSpPr>
          <p:nvPr>
            <p:ph type="dt" sz="half" idx="10"/>
          </p:nvPr>
        </p:nvSpPr>
        <p:spPr/>
        <p:txBody>
          <a:bodyPr/>
          <a:lstStyle/>
          <a:p>
            <a:fld id="{5586B75A-687E-405C-8A0B-8D00578BA2C3}" type="datetimeFigureOut">
              <a:rPr lang="en-US" dirty="0">
                <a:solidFill>
                  <a:srgbClr val="000000">
                    <a:lumMod val="50000"/>
                    <a:lumOff val="50000"/>
                  </a:srgbClr>
                </a:solidFill>
              </a:rPr>
              <a:pPr/>
              <a:t>11/23/2017</a:t>
            </a:fld>
            <a:endParaRPr lang="en-US" dirty="0">
              <a:solidFill>
                <a:srgbClr val="000000">
                  <a:lumMod val="50000"/>
                  <a:lumOff val="50000"/>
                </a:srgbClr>
              </a:solidFill>
            </a:endParaRPr>
          </a:p>
        </p:txBody>
      </p:sp>
      <p:sp>
        <p:nvSpPr>
          <p:cNvPr id="7" name="Footer Placeholder 6"/>
          <p:cNvSpPr>
            <a:spLocks noGrp="1"/>
          </p:cNvSpPr>
          <p:nvPr>
            <p:ph type="ftr" sz="quarter" idx="11"/>
          </p:nvPr>
        </p:nvSpPr>
        <p:spPr/>
        <p:txBody>
          <a:bodyPr/>
          <a:lstStyle/>
          <a:p>
            <a:endParaRPr lang="en-US" dirty="0">
              <a:solidFill>
                <a:srgbClr val="000000">
                  <a:lumMod val="50000"/>
                  <a:lumOff val="50000"/>
                </a:srgbClr>
              </a:solidFill>
            </a:endParaRPr>
          </a:p>
        </p:txBody>
      </p:sp>
      <p:sp>
        <p:nvSpPr>
          <p:cNvPr id="8" name="Slide Number Placeholder 7"/>
          <p:cNvSpPr>
            <a:spLocks noGrp="1"/>
          </p:cNvSpPr>
          <p:nvPr>
            <p:ph type="sldNum" sz="quarter" idx="12"/>
          </p:nvPr>
        </p:nvSpPr>
        <p:spPr/>
        <p:txBody>
          <a:bodyPr/>
          <a:lstStyle/>
          <a:p>
            <a:fld id="{4FAB73BC-B049-4115-A692-8D63A059BFB8}" type="slidenum">
              <a:rPr lang="en-US" dirty="0">
                <a:solidFill>
                  <a:srgbClr val="40BAD2"/>
                </a:solidFill>
              </a:rPr>
              <a:pPr/>
              <a:t>‹#›</a:t>
            </a:fld>
            <a:endParaRPr lang="en-US" dirty="0">
              <a:solidFill>
                <a:srgbClr val="40BAD2"/>
              </a:solidFill>
            </a:endParaRPr>
          </a:p>
        </p:txBody>
      </p:sp>
    </p:spTree>
    <p:extLst>
      <p:ext uri="{BB962C8B-B14F-4D97-AF65-F5344CB8AC3E}">
        <p14:creationId xmlns:p14="http://schemas.microsoft.com/office/powerpoint/2010/main" val="3995326551"/>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5586B75A-687E-405C-8A0B-8D00578BA2C3}" type="datetimeFigureOut">
              <a:rPr lang="en-US" dirty="0">
                <a:solidFill>
                  <a:srgbClr val="000000">
                    <a:lumMod val="50000"/>
                    <a:lumOff val="50000"/>
                  </a:srgbClr>
                </a:solidFill>
              </a:rPr>
              <a:pPr/>
              <a:t>11/23/2017</a:t>
            </a:fld>
            <a:endParaRPr lang="en-US" dirty="0">
              <a:solidFill>
                <a:srgbClr val="000000">
                  <a:lumMod val="50000"/>
                  <a:lumOff val="50000"/>
                </a:srgbClr>
              </a:solidFill>
            </a:endParaRPr>
          </a:p>
        </p:txBody>
      </p:sp>
      <p:sp>
        <p:nvSpPr>
          <p:cNvPr id="6" name="Footer Placeholder 5"/>
          <p:cNvSpPr>
            <a:spLocks noGrp="1"/>
          </p:cNvSpPr>
          <p:nvPr>
            <p:ph type="ftr" sz="quarter" idx="11"/>
          </p:nvPr>
        </p:nvSpPr>
        <p:spPr/>
        <p:txBody>
          <a:bodyPr/>
          <a:lstStyle/>
          <a:p>
            <a:endParaRPr lang="en-US" dirty="0">
              <a:solidFill>
                <a:srgbClr val="000000">
                  <a:lumMod val="50000"/>
                  <a:lumOff val="50000"/>
                </a:srgbClr>
              </a:solidFill>
            </a:endParaRPr>
          </a:p>
        </p:txBody>
      </p:sp>
      <p:sp>
        <p:nvSpPr>
          <p:cNvPr id="7" name="Slide Number Placeholder 6"/>
          <p:cNvSpPr>
            <a:spLocks noGrp="1"/>
          </p:cNvSpPr>
          <p:nvPr>
            <p:ph type="sldNum" sz="quarter" idx="12"/>
          </p:nvPr>
        </p:nvSpPr>
        <p:spPr/>
        <p:txBody>
          <a:bodyPr/>
          <a:lstStyle/>
          <a:p>
            <a:fld id="{4FAB73BC-B049-4115-A692-8D63A059BFB8}" type="slidenum">
              <a:rPr lang="en-US" dirty="0">
                <a:solidFill>
                  <a:srgbClr val="40BAD2"/>
                </a:solidFill>
              </a:rPr>
              <a:pPr/>
              <a:t>‹#›</a:t>
            </a:fld>
            <a:endParaRPr lang="en-US" dirty="0">
              <a:solidFill>
                <a:srgbClr val="40BAD2"/>
              </a:solidFill>
            </a:endParaRPr>
          </a:p>
        </p:txBody>
      </p:sp>
    </p:spTree>
    <p:extLst>
      <p:ext uri="{BB962C8B-B14F-4D97-AF65-F5344CB8AC3E}">
        <p14:creationId xmlns:p14="http://schemas.microsoft.com/office/powerpoint/2010/main" val="762822319"/>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baseline="0"/>
            </a:lvl1pPr>
          </a:lstStyle>
          <a:p>
            <a:r>
              <a:rPr lang="en-US" smtClean="0"/>
              <a:t>Click to edit Master title style</a:t>
            </a:r>
            <a:endParaRPr lang="en-US" dirty="0"/>
          </a:p>
        </p:txBody>
      </p:sp>
      <p:sp>
        <p:nvSpPr>
          <p:cNvPr id="3" name="Content Placeholder 2"/>
          <p:cNvSpPr>
            <a:spLocks noGrp="1"/>
          </p:cNvSpPr>
          <p:nvPr>
            <p:ph idx="1"/>
          </p:nvPr>
        </p:nvSpPr>
        <p:spPr>
          <a:xfrm>
            <a:off x="3867912" y="868680"/>
            <a:ext cx="731520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256032" y="3494176"/>
            <a:ext cx="2834640" cy="2321990"/>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8" name="Date Placeholder 7"/>
          <p:cNvSpPr>
            <a:spLocks noGrp="1"/>
          </p:cNvSpPr>
          <p:nvPr>
            <p:ph type="dt" sz="half" idx="10"/>
          </p:nvPr>
        </p:nvSpPr>
        <p:spPr/>
        <p:txBody>
          <a:bodyPr/>
          <a:lstStyle/>
          <a:p>
            <a:fld id="{5586B75A-687E-405C-8A0B-8D00578BA2C3}" type="datetimeFigureOut">
              <a:rPr lang="en-US" dirty="0">
                <a:solidFill>
                  <a:srgbClr val="000000">
                    <a:lumMod val="50000"/>
                    <a:lumOff val="50000"/>
                  </a:srgbClr>
                </a:solidFill>
              </a:rPr>
              <a:pPr/>
              <a:t>11/23/2017</a:t>
            </a:fld>
            <a:endParaRPr lang="en-US" dirty="0">
              <a:solidFill>
                <a:srgbClr val="000000">
                  <a:lumMod val="50000"/>
                  <a:lumOff val="50000"/>
                </a:srgbClr>
              </a:solidFill>
            </a:endParaRPr>
          </a:p>
        </p:txBody>
      </p:sp>
      <p:sp>
        <p:nvSpPr>
          <p:cNvPr id="9" name="Footer Placeholder 8"/>
          <p:cNvSpPr>
            <a:spLocks noGrp="1"/>
          </p:cNvSpPr>
          <p:nvPr>
            <p:ph type="ftr" sz="quarter" idx="11"/>
          </p:nvPr>
        </p:nvSpPr>
        <p:spPr/>
        <p:txBody>
          <a:bodyPr/>
          <a:lstStyle/>
          <a:p>
            <a:endParaRPr lang="en-US" dirty="0">
              <a:solidFill>
                <a:srgbClr val="000000">
                  <a:lumMod val="50000"/>
                  <a:lumOff val="50000"/>
                </a:srgbClr>
              </a:solidFill>
            </a:endParaRPr>
          </a:p>
        </p:txBody>
      </p:sp>
      <p:sp>
        <p:nvSpPr>
          <p:cNvPr id="10" name="Slide Number Placeholder 9"/>
          <p:cNvSpPr>
            <a:spLocks noGrp="1"/>
          </p:cNvSpPr>
          <p:nvPr>
            <p:ph type="sldNum" sz="quarter" idx="12"/>
          </p:nvPr>
        </p:nvSpPr>
        <p:spPr/>
        <p:txBody>
          <a:bodyPr/>
          <a:lstStyle/>
          <a:p>
            <a:fld id="{4FAB73BC-B049-4115-A692-8D63A059BFB8}" type="slidenum">
              <a:rPr lang="en-US" dirty="0">
                <a:solidFill>
                  <a:srgbClr val="40BAD2"/>
                </a:solidFill>
              </a:rPr>
              <a:pPr/>
              <a:t>‹#›</a:t>
            </a:fld>
            <a:endParaRPr lang="en-US" dirty="0">
              <a:solidFill>
                <a:srgbClr val="40BAD2"/>
              </a:solidFill>
            </a:endParaRPr>
          </a:p>
        </p:txBody>
      </p:sp>
    </p:spTree>
    <p:extLst>
      <p:ext uri="{BB962C8B-B14F-4D97-AF65-F5344CB8AC3E}">
        <p14:creationId xmlns:p14="http://schemas.microsoft.com/office/powerpoint/2010/main" val="3072624838"/>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3570644" y="767419"/>
            <a:ext cx="8115230" cy="5330952"/>
          </a:xfrm>
          <a:solidFill>
            <a:schemeClr val="bg1">
              <a:lumMod val="75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smtClean="0"/>
              <a:t>Click icon to add picture</a:t>
            </a:r>
            <a:endParaRPr lang="en-US" dirty="0"/>
          </a:p>
        </p:txBody>
      </p:sp>
      <p:sp>
        <p:nvSpPr>
          <p:cNvPr id="4" name="Text Placeholder 3"/>
          <p:cNvSpPr>
            <a:spLocks noGrp="1"/>
          </p:cNvSpPr>
          <p:nvPr>
            <p:ph type="body" sz="half" idx="2"/>
          </p:nvPr>
        </p:nvSpPr>
        <p:spPr>
          <a:xfrm>
            <a:off x="256032" y="3493008"/>
            <a:ext cx="2834640" cy="2322576"/>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8" name="Date Placeholder 7"/>
          <p:cNvSpPr>
            <a:spLocks noGrp="1"/>
          </p:cNvSpPr>
          <p:nvPr>
            <p:ph type="dt" sz="half" idx="10"/>
          </p:nvPr>
        </p:nvSpPr>
        <p:spPr/>
        <p:txBody>
          <a:bodyPr/>
          <a:lstStyle/>
          <a:p>
            <a:fld id="{5586B75A-687E-405C-8A0B-8D00578BA2C3}" type="datetimeFigureOut">
              <a:rPr lang="en-US" dirty="0">
                <a:solidFill>
                  <a:srgbClr val="000000">
                    <a:lumMod val="50000"/>
                    <a:lumOff val="50000"/>
                  </a:srgbClr>
                </a:solidFill>
              </a:rPr>
              <a:pPr/>
              <a:t>11/23/2017</a:t>
            </a:fld>
            <a:endParaRPr lang="en-US" dirty="0">
              <a:solidFill>
                <a:srgbClr val="000000">
                  <a:lumMod val="50000"/>
                  <a:lumOff val="50000"/>
                </a:srgbClr>
              </a:solidFill>
            </a:endParaRPr>
          </a:p>
        </p:txBody>
      </p:sp>
      <p:sp>
        <p:nvSpPr>
          <p:cNvPr id="9" name="Footer Placeholder 8"/>
          <p:cNvSpPr>
            <a:spLocks noGrp="1"/>
          </p:cNvSpPr>
          <p:nvPr>
            <p:ph type="ftr" sz="quarter" idx="11"/>
          </p:nvPr>
        </p:nvSpPr>
        <p:spPr>
          <a:xfrm>
            <a:off x="3499101" y="6356350"/>
            <a:ext cx="5911517" cy="365125"/>
          </a:xfrm>
        </p:spPr>
        <p:txBody>
          <a:bodyPr/>
          <a:lstStyle/>
          <a:p>
            <a:endParaRPr lang="en-US" dirty="0">
              <a:solidFill>
                <a:srgbClr val="000000">
                  <a:lumMod val="50000"/>
                  <a:lumOff val="50000"/>
                </a:srgbClr>
              </a:solidFill>
            </a:endParaRPr>
          </a:p>
        </p:txBody>
      </p:sp>
      <p:sp>
        <p:nvSpPr>
          <p:cNvPr id="10" name="Slide Number Placeholder 9"/>
          <p:cNvSpPr>
            <a:spLocks noGrp="1"/>
          </p:cNvSpPr>
          <p:nvPr>
            <p:ph type="sldNum" sz="quarter" idx="12"/>
          </p:nvPr>
        </p:nvSpPr>
        <p:spPr/>
        <p:txBody>
          <a:bodyPr/>
          <a:lstStyle/>
          <a:p>
            <a:fld id="{4FAB73BC-B049-4115-A692-8D63A059BFB8}" type="slidenum">
              <a:rPr lang="en-US" dirty="0">
                <a:solidFill>
                  <a:srgbClr val="40BAD2"/>
                </a:solidFill>
              </a:rPr>
              <a:pPr/>
              <a:t>‹#›</a:t>
            </a:fld>
            <a:endParaRPr lang="en-US" dirty="0">
              <a:solidFill>
                <a:srgbClr val="40BAD2"/>
              </a:solidFill>
            </a:endParaRPr>
          </a:p>
        </p:txBody>
      </p:sp>
    </p:spTree>
    <p:extLst>
      <p:ext uri="{BB962C8B-B14F-4D97-AF65-F5344CB8AC3E}">
        <p14:creationId xmlns:p14="http://schemas.microsoft.com/office/powerpoint/2010/main" val="3508013269"/>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5586B75A-687E-405C-8A0B-8D00578BA2C3}" type="datetimeFigureOut">
              <a:rPr lang="en-US" dirty="0">
                <a:solidFill>
                  <a:srgbClr val="000000">
                    <a:lumMod val="50000"/>
                    <a:lumOff val="50000"/>
                  </a:srgbClr>
                </a:solidFill>
              </a:rPr>
              <a:pPr/>
              <a:t>11/23/2017</a:t>
            </a:fld>
            <a:endParaRPr lang="en-US" dirty="0">
              <a:solidFill>
                <a:srgbClr val="000000">
                  <a:lumMod val="50000"/>
                  <a:lumOff val="50000"/>
                </a:srgbClr>
              </a:solidFill>
            </a:endParaRPr>
          </a:p>
        </p:txBody>
      </p:sp>
      <p:sp>
        <p:nvSpPr>
          <p:cNvPr id="8" name="Footer Placeholder 7"/>
          <p:cNvSpPr>
            <a:spLocks noGrp="1"/>
          </p:cNvSpPr>
          <p:nvPr>
            <p:ph type="ftr" sz="quarter" idx="11"/>
          </p:nvPr>
        </p:nvSpPr>
        <p:spPr/>
        <p:txBody>
          <a:bodyPr/>
          <a:lstStyle/>
          <a:p>
            <a:endParaRPr lang="en-US" dirty="0">
              <a:solidFill>
                <a:srgbClr val="000000">
                  <a:lumMod val="50000"/>
                  <a:lumOff val="50000"/>
                </a:srgbClr>
              </a:solidFill>
            </a:endParaRPr>
          </a:p>
        </p:txBody>
      </p:sp>
      <p:sp>
        <p:nvSpPr>
          <p:cNvPr id="9" name="Slide Number Placeholder 8"/>
          <p:cNvSpPr>
            <a:spLocks noGrp="1"/>
          </p:cNvSpPr>
          <p:nvPr>
            <p:ph type="sldNum" sz="quarter" idx="12"/>
          </p:nvPr>
        </p:nvSpPr>
        <p:spPr/>
        <p:txBody>
          <a:bodyPr/>
          <a:lstStyle/>
          <a:p>
            <a:fld id="{4FAB73BC-B049-4115-A692-8D63A059BFB8}" type="slidenum">
              <a:rPr lang="en-US" dirty="0">
                <a:solidFill>
                  <a:srgbClr val="40BAD2"/>
                </a:solidFill>
              </a:rPr>
              <a:pPr/>
              <a:t>‹#›</a:t>
            </a:fld>
            <a:endParaRPr lang="en-US" dirty="0">
              <a:solidFill>
                <a:srgbClr val="40BAD2"/>
              </a:solidFill>
            </a:endParaRPr>
          </a:p>
        </p:txBody>
      </p:sp>
    </p:spTree>
    <p:extLst>
      <p:ext uri="{BB962C8B-B14F-4D97-AF65-F5344CB8AC3E}">
        <p14:creationId xmlns:p14="http://schemas.microsoft.com/office/powerpoint/2010/main" val="1370739773"/>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81000" y="990600"/>
            <a:ext cx="2819400" cy="4953000"/>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3867912" y="868680"/>
            <a:ext cx="7315200" cy="5120640"/>
          </a:xfrm>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5586B75A-687E-405C-8A0B-8D00578BA2C3}" type="datetimeFigureOut">
              <a:rPr lang="en-US" dirty="0">
                <a:solidFill>
                  <a:srgbClr val="000000">
                    <a:lumMod val="50000"/>
                    <a:lumOff val="50000"/>
                  </a:srgbClr>
                </a:solidFill>
              </a:rPr>
              <a:pPr/>
              <a:t>11/23/2017</a:t>
            </a:fld>
            <a:endParaRPr lang="en-US" dirty="0">
              <a:solidFill>
                <a:srgbClr val="000000">
                  <a:lumMod val="50000"/>
                  <a:lumOff val="50000"/>
                </a:srgbClr>
              </a:solidFill>
            </a:endParaRPr>
          </a:p>
        </p:txBody>
      </p:sp>
      <p:sp>
        <p:nvSpPr>
          <p:cNvPr id="8" name="Footer Placeholder 7"/>
          <p:cNvSpPr>
            <a:spLocks noGrp="1"/>
          </p:cNvSpPr>
          <p:nvPr>
            <p:ph type="ftr" sz="quarter" idx="11"/>
          </p:nvPr>
        </p:nvSpPr>
        <p:spPr/>
        <p:txBody>
          <a:bodyPr/>
          <a:lstStyle/>
          <a:p>
            <a:endParaRPr lang="en-US" dirty="0">
              <a:solidFill>
                <a:srgbClr val="000000">
                  <a:lumMod val="50000"/>
                  <a:lumOff val="50000"/>
                </a:srgbClr>
              </a:solidFill>
            </a:endParaRPr>
          </a:p>
        </p:txBody>
      </p:sp>
      <p:sp>
        <p:nvSpPr>
          <p:cNvPr id="9" name="Slide Number Placeholder 8"/>
          <p:cNvSpPr>
            <a:spLocks noGrp="1"/>
          </p:cNvSpPr>
          <p:nvPr>
            <p:ph type="sldNum" sz="quarter" idx="12"/>
          </p:nvPr>
        </p:nvSpPr>
        <p:spPr/>
        <p:txBody>
          <a:bodyPr/>
          <a:lstStyle/>
          <a:p>
            <a:fld id="{4FAB73BC-B049-4115-A692-8D63A059BFB8}" type="slidenum">
              <a:rPr lang="en-US" dirty="0">
                <a:solidFill>
                  <a:srgbClr val="40BAD2"/>
                </a:solidFill>
              </a:rPr>
              <a:pPr/>
              <a:t>‹#›</a:t>
            </a:fld>
            <a:endParaRPr lang="en-US" dirty="0">
              <a:solidFill>
                <a:srgbClr val="40BAD2"/>
              </a:solidFill>
            </a:endParaRPr>
          </a:p>
        </p:txBody>
      </p:sp>
    </p:spTree>
    <p:extLst>
      <p:ext uri="{BB962C8B-B14F-4D97-AF65-F5344CB8AC3E}">
        <p14:creationId xmlns:p14="http://schemas.microsoft.com/office/powerpoint/2010/main" val="7471285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4.xml"/><Relationship Id="rId13" Type="http://schemas.openxmlformats.org/officeDocument/2006/relationships/image" Target="../media/image2.jpg"/><Relationship Id="rId3" Type="http://schemas.openxmlformats.org/officeDocument/2006/relationships/slideLayout" Target="../slideLayouts/slideLayout19.xml"/><Relationship Id="rId7" Type="http://schemas.openxmlformats.org/officeDocument/2006/relationships/slideLayout" Target="../slideLayouts/slideLayout23.xml"/><Relationship Id="rId12" Type="http://schemas.openxmlformats.org/officeDocument/2006/relationships/theme" Target="../theme/theme2.xml"/><Relationship Id="rId2" Type="http://schemas.openxmlformats.org/officeDocument/2006/relationships/slideLayout" Target="../slideLayouts/slideLayout18.xml"/><Relationship Id="rId1" Type="http://schemas.openxmlformats.org/officeDocument/2006/relationships/slideLayout" Target="../slideLayouts/slideLayout17.xml"/><Relationship Id="rId6" Type="http://schemas.openxmlformats.org/officeDocument/2006/relationships/slideLayout" Target="../slideLayouts/slideLayout22.xml"/><Relationship Id="rId11" Type="http://schemas.openxmlformats.org/officeDocument/2006/relationships/slideLayout" Target="../slideLayouts/slideLayout27.xml"/><Relationship Id="rId5" Type="http://schemas.openxmlformats.org/officeDocument/2006/relationships/slideLayout" Target="../slideLayouts/slideLayout21.xml"/><Relationship Id="rId10" Type="http://schemas.openxmlformats.org/officeDocument/2006/relationships/slideLayout" Target="../slideLayouts/slideLayout26.xml"/><Relationship Id="rId4" Type="http://schemas.openxmlformats.org/officeDocument/2006/relationships/slideLayout" Target="../slideLayouts/slideLayout20.xml"/><Relationship Id="rId9" Type="http://schemas.openxmlformats.org/officeDocument/2006/relationships/slideLayout" Target="../slideLayouts/slideLayout25.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5.xml"/><Relationship Id="rId3" Type="http://schemas.openxmlformats.org/officeDocument/2006/relationships/slideLayout" Target="../slideLayouts/slideLayout30.xml"/><Relationship Id="rId7" Type="http://schemas.openxmlformats.org/officeDocument/2006/relationships/slideLayout" Target="../slideLayouts/slideLayout34.xml"/><Relationship Id="rId12" Type="http://schemas.openxmlformats.org/officeDocument/2006/relationships/theme" Target="../theme/theme3.xml"/><Relationship Id="rId2" Type="http://schemas.openxmlformats.org/officeDocument/2006/relationships/slideLayout" Target="../slideLayouts/slideLayout29.xml"/><Relationship Id="rId1" Type="http://schemas.openxmlformats.org/officeDocument/2006/relationships/slideLayout" Target="../slideLayouts/slideLayout28.xml"/><Relationship Id="rId6" Type="http://schemas.openxmlformats.org/officeDocument/2006/relationships/slideLayout" Target="../slideLayouts/slideLayout33.xml"/><Relationship Id="rId11" Type="http://schemas.openxmlformats.org/officeDocument/2006/relationships/slideLayout" Target="../slideLayouts/slideLayout38.xml"/><Relationship Id="rId5" Type="http://schemas.openxmlformats.org/officeDocument/2006/relationships/slideLayout" Target="../slideLayouts/slideLayout32.xml"/><Relationship Id="rId10" Type="http://schemas.openxmlformats.org/officeDocument/2006/relationships/slideLayout" Target="../slideLayouts/slideLayout37.xml"/><Relationship Id="rId4" Type="http://schemas.openxmlformats.org/officeDocument/2006/relationships/slideLayout" Target="../slideLayouts/slideLayout31.xml"/><Relationship Id="rId9" Type="http://schemas.openxmlformats.org/officeDocument/2006/relationships/slideLayout" Target="../slideLayouts/slideLayout36.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6.xml"/><Relationship Id="rId3" Type="http://schemas.openxmlformats.org/officeDocument/2006/relationships/slideLayout" Target="../slideLayouts/slideLayout41.xml"/><Relationship Id="rId7" Type="http://schemas.openxmlformats.org/officeDocument/2006/relationships/slideLayout" Target="../slideLayouts/slideLayout45.xml"/><Relationship Id="rId12" Type="http://schemas.openxmlformats.org/officeDocument/2006/relationships/theme" Target="../theme/theme4.xml"/><Relationship Id="rId2" Type="http://schemas.openxmlformats.org/officeDocument/2006/relationships/slideLayout" Target="../slideLayouts/slideLayout40.xml"/><Relationship Id="rId1" Type="http://schemas.openxmlformats.org/officeDocument/2006/relationships/slideLayout" Target="../slideLayouts/slideLayout39.xml"/><Relationship Id="rId6" Type="http://schemas.openxmlformats.org/officeDocument/2006/relationships/slideLayout" Target="../slideLayouts/slideLayout44.xml"/><Relationship Id="rId11" Type="http://schemas.openxmlformats.org/officeDocument/2006/relationships/slideLayout" Target="../slideLayouts/slideLayout49.xml"/><Relationship Id="rId5" Type="http://schemas.openxmlformats.org/officeDocument/2006/relationships/slideLayout" Target="../slideLayouts/slideLayout43.xml"/><Relationship Id="rId10" Type="http://schemas.openxmlformats.org/officeDocument/2006/relationships/slideLayout" Target="../slideLayouts/slideLayout48.xml"/><Relationship Id="rId4" Type="http://schemas.openxmlformats.org/officeDocument/2006/relationships/slideLayout" Target="../slideLayouts/slideLayout42.xml"/><Relationship Id="rId9" Type="http://schemas.openxmlformats.org/officeDocument/2006/relationships/slideLayout" Target="../slideLayouts/slideLayout47.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57.xml"/><Relationship Id="rId3" Type="http://schemas.openxmlformats.org/officeDocument/2006/relationships/slideLayout" Target="../slideLayouts/slideLayout52.xml"/><Relationship Id="rId7" Type="http://schemas.openxmlformats.org/officeDocument/2006/relationships/slideLayout" Target="../slideLayouts/slideLayout56.xml"/><Relationship Id="rId12" Type="http://schemas.openxmlformats.org/officeDocument/2006/relationships/theme" Target="../theme/theme5.xml"/><Relationship Id="rId2" Type="http://schemas.openxmlformats.org/officeDocument/2006/relationships/slideLayout" Target="../slideLayouts/slideLayout51.xml"/><Relationship Id="rId1" Type="http://schemas.openxmlformats.org/officeDocument/2006/relationships/slideLayout" Target="../slideLayouts/slideLayout50.xml"/><Relationship Id="rId6" Type="http://schemas.openxmlformats.org/officeDocument/2006/relationships/slideLayout" Target="../slideLayouts/slideLayout55.xml"/><Relationship Id="rId11" Type="http://schemas.openxmlformats.org/officeDocument/2006/relationships/slideLayout" Target="../slideLayouts/slideLayout60.xml"/><Relationship Id="rId5" Type="http://schemas.openxmlformats.org/officeDocument/2006/relationships/slideLayout" Target="../slideLayouts/slideLayout54.xml"/><Relationship Id="rId10" Type="http://schemas.openxmlformats.org/officeDocument/2006/relationships/slideLayout" Target="../slideLayouts/slideLayout59.xml"/><Relationship Id="rId4" Type="http://schemas.openxmlformats.org/officeDocument/2006/relationships/slideLayout" Target="../slideLayouts/slideLayout53.xml"/><Relationship Id="rId9" Type="http://schemas.openxmlformats.org/officeDocument/2006/relationships/slideLayout" Target="../slideLayouts/slideLayout58.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68.xml"/><Relationship Id="rId3" Type="http://schemas.openxmlformats.org/officeDocument/2006/relationships/slideLayout" Target="../slideLayouts/slideLayout63.xml"/><Relationship Id="rId7" Type="http://schemas.openxmlformats.org/officeDocument/2006/relationships/slideLayout" Target="../slideLayouts/slideLayout67.xml"/><Relationship Id="rId12" Type="http://schemas.openxmlformats.org/officeDocument/2006/relationships/theme" Target="../theme/theme6.xml"/><Relationship Id="rId2" Type="http://schemas.openxmlformats.org/officeDocument/2006/relationships/slideLayout" Target="../slideLayouts/slideLayout62.xml"/><Relationship Id="rId1" Type="http://schemas.openxmlformats.org/officeDocument/2006/relationships/slideLayout" Target="../slideLayouts/slideLayout61.xml"/><Relationship Id="rId6" Type="http://schemas.openxmlformats.org/officeDocument/2006/relationships/slideLayout" Target="../slideLayouts/slideLayout66.xml"/><Relationship Id="rId11" Type="http://schemas.openxmlformats.org/officeDocument/2006/relationships/slideLayout" Target="../slideLayouts/slideLayout71.xml"/><Relationship Id="rId5" Type="http://schemas.openxmlformats.org/officeDocument/2006/relationships/slideLayout" Target="../slideLayouts/slideLayout65.xml"/><Relationship Id="rId10" Type="http://schemas.openxmlformats.org/officeDocument/2006/relationships/slideLayout" Target="../slideLayouts/slideLayout70.xml"/><Relationship Id="rId4" Type="http://schemas.openxmlformats.org/officeDocument/2006/relationships/slideLayout" Target="../slideLayouts/slideLayout64.xml"/><Relationship Id="rId9" Type="http://schemas.openxmlformats.org/officeDocument/2006/relationships/slideLayout" Target="../slideLayouts/slideLayout6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11/23/2017</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65" r:id="rId2"/>
    <p:sldLayoutId id="2147483651" r:id="rId3"/>
    <p:sldLayoutId id="2147483666" r:id="rId4"/>
    <p:sldLayoutId id="2147483653" r:id="rId5"/>
    <p:sldLayoutId id="2147483654" r:id="rId6"/>
    <p:sldLayoutId id="2147483655" r:id="rId7"/>
    <p:sldLayoutId id="2147483667" r:id="rId8"/>
    <p:sldLayoutId id="2147483657" r:id="rId9"/>
    <p:sldLayoutId id="2147483660" r:id="rId10"/>
    <p:sldLayoutId id="2147483661" r:id="rId11"/>
    <p:sldLayoutId id="2147483662" r:id="rId12"/>
    <p:sldLayoutId id="2147483663" r:id="rId13"/>
    <p:sldLayoutId id="2147483664" r:id="rId14"/>
    <p:sldLayoutId id="2147483668" r:id="rId15"/>
    <p:sldLayoutId id="2147483659"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7" name="Rectangle 6"/>
          <p:cNvSpPr/>
          <p:nvPr/>
        </p:nvSpPr>
        <p:spPr>
          <a:xfrm>
            <a:off x="483" y="176109"/>
            <a:ext cx="12188952" cy="16459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202919" y="284176"/>
            <a:ext cx="9784080" cy="1508760"/>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202919" y="2011680"/>
            <a:ext cx="9784080" cy="420624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202266" y="6422854"/>
            <a:ext cx="3000894" cy="365125"/>
          </a:xfrm>
          <a:prstGeom prst="rect">
            <a:avLst/>
          </a:prstGeom>
        </p:spPr>
        <p:txBody>
          <a:bodyPr vert="horz" lIns="91440" tIns="45720" rIns="45720" bIns="45720" rtlCol="0" anchor="ctr"/>
          <a:lstStyle>
            <a:lvl1pPr algn="l">
              <a:defRPr sz="1050">
                <a:solidFill>
                  <a:schemeClr val="tx1"/>
                </a:solidFill>
              </a:defRPr>
            </a:lvl1pPr>
          </a:lstStyle>
          <a:p>
            <a:fld id="{96DFF08F-DC6B-4601-B491-B0F83F6DD2DA}" type="datetimeFigureOut">
              <a:rPr lang="en-US" dirty="0">
                <a:solidFill>
                  <a:srgbClr val="FFFFFF"/>
                </a:solidFill>
              </a:rPr>
              <a:pPr/>
              <a:t>11/23/2017</a:t>
            </a:fld>
            <a:endParaRPr lang="en-US" dirty="0">
              <a:solidFill>
                <a:srgbClr val="FFFFFF"/>
              </a:solidFill>
            </a:endParaRPr>
          </a:p>
        </p:txBody>
      </p:sp>
      <p:sp>
        <p:nvSpPr>
          <p:cNvPr id="5" name="Footer Placeholder 4"/>
          <p:cNvSpPr>
            <a:spLocks noGrp="1"/>
          </p:cNvSpPr>
          <p:nvPr>
            <p:ph type="ftr" sz="quarter" idx="3"/>
          </p:nvPr>
        </p:nvSpPr>
        <p:spPr>
          <a:xfrm>
            <a:off x="5596471" y="6422854"/>
            <a:ext cx="5044440" cy="365125"/>
          </a:xfrm>
          <a:prstGeom prst="rect">
            <a:avLst/>
          </a:prstGeom>
        </p:spPr>
        <p:txBody>
          <a:bodyPr vert="horz" lIns="91440" tIns="45720" rIns="91440" bIns="45720" rtlCol="0" anchor="ctr"/>
          <a:lstStyle>
            <a:lvl1pPr algn="r">
              <a:defRPr sz="1050">
                <a:solidFill>
                  <a:schemeClr val="tx1"/>
                </a:solidFill>
              </a:defRPr>
            </a:lvl1pPr>
          </a:lstStyle>
          <a:p>
            <a:endParaRPr lang="en-US" dirty="0">
              <a:solidFill>
                <a:srgbClr val="FFFFFF"/>
              </a:solidFill>
            </a:endParaRPr>
          </a:p>
        </p:txBody>
      </p:sp>
      <p:sp>
        <p:nvSpPr>
          <p:cNvPr id="6" name="Slide Number Placeholder 5"/>
          <p:cNvSpPr>
            <a:spLocks noGrp="1"/>
          </p:cNvSpPr>
          <p:nvPr>
            <p:ph type="sldNum" sz="quarter" idx="4"/>
          </p:nvPr>
        </p:nvSpPr>
        <p:spPr>
          <a:xfrm>
            <a:off x="10658927" y="6422854"/>
            <a:ext cx="946264" cy="365125"/>
          </a:xfrm>
          <a:prstGeom prst="rect">
            <a:avLst/>
          </a:prstGeom>
        </p:spPr>
        <p:txBody>
          <a:bodyPr vert="horz" lIns="45720" tIns="45720" rIns="91440" bIns="45720" rtlCol="0" anchor="ctr"/>
          <a:lstStyle>
            <a:lvl1pPr algn="l">
              <a:defRPr sz="1200" b="0">
                <a:solidFill>
                  <a:schemeClr val="tx1"/>
                </a:solidFill>
              </a:defRPr>
            </a:lvl1pPr>
          </a:lstStyle>
          <a:p>
            <a:fld id="{4FAB73BC-B049-4115-A692-8D63A059BFB8}" type="slidenum">
              <a:rPr lang="en-US" dirty="0">
                <a:solidFill>
                  <a:srgbClr val="FFFFFF"/>
                </a:solidFill>
              </a:rPr>
              <a:pPr/>
              <a:t>‹#›</a:t>
            </a:fld>
            <a:endParaRPr lang="en-US" dirty="0">
              <a:solidFill>
                <a:srgbClr val="FFFFFF"/>
              </a:solidFill>
            </a:endParaRPr>
          </a:p>
        </p:txBody>
      </p:sp>
    </p:spTree>
    <p:extLst>
      <p:ext uri="{BB962C8B-B14F-4D97-AF65-F5344CB8AC3E}">
        <p14:creationId xmlns:p14="http://schemas.microsoft.com/office/powerpoint/2010/main" val="1784975097"/>
      </p:ext>
    </p:extLst>
  </p:cSld>
  <p:clrMap bg1="dk1" tx1="lt1" bg2="dk2" tx2="lt2" accent1="accent1" accent2="accent2" accent3="accent3" accent4="accent4" accent5="accent5" accent6="accent6" hlink="hlink" folHlink="folHlink"/>
  <p:sldLayoutIdLst>
    <p:sldLayoutId id="2147483670" r:id="rId1"/>
    <p:sldLayoutId id="2147483671" r:id="rId2"/>
    <p:sldLayoutId id="2147483672" r:id="rId3"/>
    <p:sldLayoutId id="2147483673" r:id="rId4"/>
    <p:sldLayoutId id="2147483674" r:id="rId5"/>
    <p:sldLayoutId id="2147483675" r:id="rId6"/>
    <p:sldLayoutId id="2147483676" r:id="rId7"/>
    <p:sldLayoutId id="2147483677" r:id="rId8"/>
    <p:sldLayoutId id="2147483678" r:id="rId9"/>
    <p:sldLayoutId id="2147483679" r:id="rId10"/>
    <p:sldLayoutId id="2147483680" r:id="rId11"/>
  </p:sldLayoutIdLst>
  <p:txStyles>
    <p:titleStyle>
      <a:lvl1pPr algn="l" defTabSz="914400" rtl="0" eaLnBrk="1" latinLnBrk="0" hangingPunct="1">
        <a:lnSpc>
          <a:spcPct val="85000"/>
        </a:lnSpc>
        <a:spcBef>
          <a:spcPct val="0"/>
        </a:spcBef>
        <a:buNone/>
        <a:defRPr sz="4000" kern="1200" cap="all" baseline="0">
          <a:solidFill>
            <a:schemeClr val="bg2"/>
          </a:solidFill>
          <a:latin typeface="+mj-lt"/>
          <a:ea typeface="+mj-ea"/>
          <a:cs typeface="+mj-cs"/>
        </a:defRPr>
      </a:lvl1pPr>
    </p:titleStyle>
    <p:bodyStyle>
      <a:lvl1pPr marL="182880" indent="-182880" algn="l" defTabSz="914400" rtl="0" eaLnBrk="1" latinLnBrk="0" hangingPunct="1">
        <a:lnSpc>
          <a:spcPct val="90000"/>
        </a:lnSpc>
        <a:spcBef>
          <a:spcPts val="1200"/>
        </a:spcBef>
        <a:spcAft>
          <a:spcPts val="200"/>
        </a:spcAft>
        <a:buClr>
          <a:schemeClr val="tx1"/>
        </a:buClr>
        <a:buFont typeface="Wingdings" pitchFamily="2" charset="2"/>
        <a:buChar char=""/>
        <a:defRPr sz="2200" kern="1200">
          <a:solidFill>
            <a:schemeClr val="tx1"/>
          </a:solidFill>
          <a:latin typeface="+mn-lt"/>
          <a:ea typeface="+mn-ea"/>
          <a:cs typeface="+mn-cs"/>
        </a:defRPr>
      </a:lvl1pPr>
      <a:lvl2pPr marL="411480" indent="-182880" algn="l" defTabSz="914400" rtl="0" eaLnBrk="1" latinLnBrk="0" hangingPunct="1">
        <a:lnSpc>
          <a:spcPct val="90000"/>
        </a:lnSpc>
        <a:spcBef>
          <a:spcPts val="200"/>
        </a:spcBef>
        <a:spcAft>
          <a:spcPts val="400"/>
        </a:spcAft>
        <a:buClr>
          <a:schemeClr val="tx1"/>
        </a:buClr>
        <a:buFont typeface="Wingdings" pitchFamily="2" charset="2"/>
        <a:buChar char=""/>
        <a:defRPr sz="2000" kern="1200">
          <a:solidFill>
            <a:schemeClr val="tx1"/>
          </a:solidFill>
          <a:latin typeface="+mn-lt"/>
          <a:ea typeface="+mn-ea"/>
          <a:cs typeface="+mn-cs"/>
        </a:defRPr>
      </a:lvl2pPr>
      <a:lvl3pPr marL="640080" indent="-182880" algn="l" defTabSz="914400" rtl="0" eaLnBrk="1" latinLnBrk="0" hangingPunct="1">
        <a:lnSpc>
          <a:spcPct val="90000"/>
        </a:lnSpc>
        <a:spcBef>
          <a:spcPts val="200"/>
        </a:spcBef>
        <a:spcAft>
          <a:spcPts val="400"/>
        </a:spcAft>
        <a:buClr>
          <a:schemeClr val="tx1"/>
        </a:buClr>
        <a:buFont typeface="Wingdings" pitchFamily="2" charset="2"/>
        <a:buChar char=""/>
        <a:defRPr sz="1800" kern="1200">
          <a:solidFill>
            <a:schemeClr val="tx1"/>
          </a:solidFill>
          <a:latin typeface="+mn-lt"/>
          <a:ea typeface="+mn-ea"/>
          <a:cs typeface="+mn-cs"/>
        </a:defRPr>
      </a:lvl3pPr>
      <a:lvl4pPr marL="8686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4pPr>
      <a:lvl5pPr marL="10972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5pPr>
      <a:lvl6pPr marL="12846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6pPr>
      <a:lvl7pPr marL="14718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7pPr>
      <a:lvl8pPr marL="16290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8pPr>
      <a:lvl9pPr marL="18062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52919" y="1123837"/>
            <a:ext cx="2947482" cy="4601183"/>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8" name="Rectangle 37"/>
          <p:cNvSpPr/>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 Placeholder 2"/>
          <p:cNvSpPr>
            <a:spLocks noGrp="1"/>
          </p:cNvSpPr>
          <p:nvPr>
            <p:ph type="body" idx="1"/>
          </p:nvPr>
        </p:nvSpPr>
        <p:spPr>
          <a:xfrm>
            <a:off x="3869268" y="864108"/>
            <a:ext cx="7315200" cy="5120640"/>
          </a:xfrm>
          <a:prstGeom prst="rect">
            <a:avLst/>
          </a:prstGeom>
        </p:spPr>
        <p:txBody>
          <a:bodyPr vert="horz" lIns="91440" tIns="45720" rIns="91440" bIns="45720" rtlCol="0"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262465" y="6356350"/>
            <a:ext cx="2743200"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fld id="{5586B75A-687E-405C-8A0B-8D00578BA2C3}" type="datetimeFigureOut">
              <a:rPr lang="en-US" dirty="0">
                <a:solidFill>
                  <a:srgbClr val="000000">
                    <a:lumMod val="50000"/>
                    <a:lumOff val="50000"/>
                  </a:srgbClr>
                </a:solidFill>
              </a:rPr>
              <a:pPr/>
              <a:t>11/23/2017</a:t>
            </a:fld>
            <a:endParaRPr lang="en-US" dirty="0">
              <a:solidFill>
                <a:srgbClr val="000000">
                  <a:lumMod val="50000"/>
                  <a:lumOff val="50000"/>
                </a:srgbClr>
              </a:solidFill>
            </a:endParaRPr>
          </a:p>
        </p:txBody>
      </p:sp>
      <p:sp>
        <p:nvSpPr>
          <p:cNvPr id="5" name="Footer Placeholder 4"/>
          <p:cNvSpPr>
            <a:spLocks noGrp="1"/>
          </p:cNvSpPr>
          <p:nvPr>
            <p:ph type="ftr" sz="quarter" idx="3"/>
          </p:nvPr>
        </p:nvSpPr>
        <p:spPr>
          <a:xfrm>
            <a:off x="3869268" y="6356350"/>
            <a:ext cx="5911517"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endParaRPr lang="en-US" dirty="0">
              <a:solidFill>
                <a:srgbClr val="000000">
                  <a:lumMod val="50000"/>
                  <a:lumOff val="50000"/>
                </a:srgbClr>
              </a:solidFill>
            </a:endParaRPr>
          </a:p>
        </p:txBody>
      </p:sp>
      <p:sp>
        <p:nvSpPr>
          <p:cNvPr id="6" name="Slide Number Placeholder 5"/>
          <p:cNvSpPr>
            <a:spLocks noGrp="1"/>
          </p:cNvSpPr>
          <p:nvPr>
            <p:ph type="sldNum" sz="quarter" idx="4"/>
          </p:nvPr>
        </p:nvSpPr>
        <p:spPr>
          <a:xfrm>
            <a:off x="10634135" y="6356350"/>
            <a:ext cx="1530927" cy="365125"/>
          </a:xfrm>
          <a:prstGeom prst="rect">
            <a:avLst/>
          </a:prstGeom>
        </p:spPr>
        <p:txBody>
          <a:bodyPr vert="horz" lIns="91440" tIns="45720" rIns="91440" bIns="45720" rtlCol="0" anchor="ctr"/>
          <a:lstStyle>
            <a:lvl1pPr algn="r">
              <a:defRPr sz="1200" b="1">
                <a:solidFill>
                  <a:schemeClr val="accent1"/>
                </a:solidFill>
              </a:defRPr>
            </a:lvl1pPr>
          </a:lstStyle>
          <a:p>
            <a:fld id="{4FAB73BC-B049-4115-A692-8D63A059BFB8}" type="slidenum">
              <a:rPr lang="en-US" dirty="0">
                <a:solidFill>
                  <a:srgbClr val="40BAD2"/>
                </a:solidFill>
              </a:rPr>
              <a:pPr/>
              <a:t>‹#›</a:t>
            </a:fld>
            <a:endParaRPr lang="en-US" dirty="0">
              <a:solidFill>
                <a:srgbClr val="40BAD2"/>
              </a:solidFill>
            </a:endParaRPr>
          </a:p>
        </p:txBody>
      </p:sp>
    </p:spTree>
    <p:extLst>
      <p:ext uri="{BB962C8B-B14F-4D97-AF65-F5344CB8AC3E}">
        <p14:creationId xmlns:p14="http://schemas.microsoft.com/office/powerpoint/2010/main" val="3768043592"/>
      </p:ext>
    </p:extLst>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 id="2147483688" r:id="rId7"/>
    <p:sldLayoutId id="2147483689" r:id="rId8"/>
    <p:sldLayoutId id="2147483690" r:id="rId9"/>
    <p:sldLayoutId id="2147483691" r:id="rId10"/>
    <p:sldLayoutId id="2147483692" r:id="rId11"/>
  </p:sldLayoutIdLst>
  <p:hf sldNum="0" hdr="0" ftr="0" dt="0"/>
  <p:txStyles>
    <p:titleStyle>
      <a:lvl1pPr algn="l" defTabSz="914400" rtl="0" eaLnBrk="1" latinLnBrk="0" hangingPunct="1">
        <a:lnSpc>
          <a:spcPct val="90000"/>
        </a:lnSpc>
        <a:spcBef>
          <a:spcPct val="0"/>
        </a:spcBef>
        <a:buNone/>
        <a:defRPr sz="3600" kern="1200" spc="-60" baseline="0">
          <a:solidFill>
            <a:srgbClr val="FFFFFF"/>
          </a:solid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lumMod val="65000"/>
              <a:lumOff val="3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800" kern="1200">
          <a:solidFill>
            <a:schemeClr val="tx1">
              <a:lumMod val="65000"/>
              <a:lumOff val="3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lumMod val="65000"/>
              <a:lumOff val="3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52919" y="1123837"/>
            <a:ext cx="2947482" cy="4601183"/>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8" name="Rectangle 37"/>
          <p:cNvSpPr/>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 Placeholder 2"/>
          <p:cNvSpPr>
            <a:spLocks noGrp="1"/>
          </p:cNvSpPr>
          <p:nvPr>
            <p:ph type="body" idx="1"/>
          </p:nvPr>
        </p:nvSpPr>
        <p:spPr>
          <a:xfrm>
            <a:off x="3869268" y="864108"/>
            <a:ext cx="7315200" cy="5120640"/>
          </a:xfrm>
          <a:prstGeom prst="rect">
            <a:avLst/>
          </a:prstGeom>
        </p:spPr>
        <p:txBody>
          <a:bodyPr vert="horz" lIns="91440" tIns="45720" rIns="91440" bIns="45720" rtlCol="0"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262465" y="6356350"/>
            <a:ext cx="2743200"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fld id="{5586B75A-687E-405C-8A0B-8D00578BA2C3}" type="datetimeFigureOut">
              <a:rPr lang="en-US" dirty="0">
                <a:solidFill>
                  <a:srgbClr val="000000">
                    <a:lumMod val="50000"/>
                    <a:lumOff val="50000"/>
                  </a:srgbClr>
                </a:solidFill>
              </a:rPr>
              <a:pPr/>
              <a:t>11/23/2017</a:t>
            </a:fld>
            <a:endParaRPr lang="en-US" dirty="0">
              <a:solidFill>
                <a:srgbClr val="000000">
                  <a:lumMod val="50000"/>
                  <a:lumOff val="50000"/>
                </a:srgbClr>
              </a:solidFill>
            </a:endParaRPr>
          </a:p>
        </p:txBody>
      </p:sp>
      <p:sp>
        <p:nvSpPr>
          <p:cNvPr id="5" name="Footer Placeholder 4"/>
          <p:cNvSpPr>
            <a:spLocks noGrp="1"/>
          </p:cNvSpPr>
          <p:nvPr>
            <p:ph type="ftr" sz="quarter" idx="3"/>
          </p:nvPr>
        </p:nvSpPr>
        <p:spPr>
          <a:xfrm>
            <a:off x="3869268" y="6356350"/>
            <a:ext cx="5911517"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endParaRPr lang="en-US" dirty="0">
              <a:solidFill>
                <a:srgbClr val="000000">
                  <a:lumMod val="50000"/>
                  <a:lumOff val="50000"/>
                </a:srgbClr>
              </a:solidFill>
            </a:endParaRPr>
          </a:p>
        </p:txBody>
      </p:sp>
      <p:sp>
        <p:nvSpPr>
          <p:cNvPr id="6" name="Slide Number Placeholder 5"/>
          <p:cNvSpPr>
            <a:spLocks noGrp="1"/>
          </p:cNvSpPr>
          <p:nvPr>
            <p:ph type="sldNum" sz="quarter" idx="4"/>
          </p:nvPr>
        </p:nvSpPr>
        <p:spPr>
          <a:xfrm>
            <a:off x="10634135" y="6356350"/>
            <a:ext cx="1530927" cy="365125"/>
          </a:xfrm>
          <a:prstGeom prst="rect">
            <a:avLst/>
          </a:prstGeom>
        </p:spPr>
        <p:txBody>
          <a:bodyPr vert="horz" lIns="91440" tIns="45720" rIns="91440" bIns="45720" rtlCol="0" anchor="ctr"/>
          <a:lstStyle>
            <a:lvl1pPr algn="r">
              <a:defRPr sz="1200" b="1">
                <a:solidFill>
                  <a:schemeClr val="accent1"/>
                </a:solidFill>
              </a:defRPr>
            </a:lvl1pPr>
          </a:lstStyle>
          <a:p>
            <a:fld id="{4FAB73BC-B049-4115-A692-8D63A059BFB8}" type="slidenum">
              <a:rPr lang="en-US" dirty="0">
                <a:solidFill>
                  <a:srgbClr val="40BAD2"/>
                </a:solidFill>
              </a:rPr>
              <a:pPr/>
              <a:t>‹#›</a:t>
            </a:fld>
            <a:endParaRPr lang="en-US" dirty="0">
              <a:solidFill>
                <a:srgbClr val="40BAD2"/>
              </a:solidFill>
            </a:endParaRPr>
          </a:p>
        </p:txBody>
      </p:sp>
    </p:spTree>
    <p:extLst>
      <p:ext uri="{BB962C8B-B14F-4D97-AF65-F5344CB8AC3E}">
        <p14:creationId xmlns:p14="http://schemas.microsoft.com/office/powerpoint/2010/main" val="1285479015"/>
      </p:ext>
    </p:extLst>
  </p:cSld>
  <p:clrMap bg1="lt1" tx1="dk1" bg2="lt2" tx2="dk2" accent1="accent1" accent2="accent2" accent3="accent3" accent4="accent4" accent5="accent5" accent6="accent6" hlink="hlink" folHlink="folHlink"/>
  <p:sldLayoutIdLst>
    <p:sldLayoutId id="2147483694" r:id="rId1"/>
    <p:sldLayoutId id="2147483695" r:id="rId2"/>
    <p:sldLayoutId id="2147483696" r:id="rId3"/>
    <p:sldLayoutId id="2147483697" r:id="rId4"/>
    <p:sldLayoutId id="2147483698" r:id="rId5"/>
    <p:sldLayoutId id="2147483699" r:id="rId6"/>
    <p:sldLayoutId id="2147483700" r:id="rId7"/>
    <p:sldLayoutId id="2147483701" r:id="rId8"/>
    <p:sldLayoutId id="2147483702" r:id="rId9"/>
    <p:sldLayoutId id="2147483703" r:id="rId10"/>
    <p:sldLayoutId id="2147483704" r:id="rId11"/>
  </p:sldLayoutIdLst>
  <p:hf sldNum="0" hdr="0" ftr="0" dt="0"/>
  <p:txStyles>
    <p:titleStyle>
      <a:lvl1pPr algn="l" defTabSz="914400" rtl="0" eaLnBrk="1" latinLnBrk="0" hangingPunct="1">
        <a:lnSpc>
          <a:spcPct val="90000"/>
        </a:lnSpc>
        <a:spcBef>
          <a:spcPct val="0"/>
        </a:spcBef>
        <a:buNone/>
        <a:defRPr sz="3600" kern="1200" spc="-60" baseline="0">
          <a:solidFill>
            <a:srgbClr val="FFFFFF"/>
          </a:solid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lumMod val="65000"/>
              <a:lumOff val="3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800" kern="1200">
          <a:solidFill>
            <a:schemeClr val="tx1">
              <a:lumMod val="65000"/>
              <a:lumOff val="3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lumMod val="65000"/>
              <a:lumOff val="3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52919" y="1123837"/>
            <a:ext cx="2947482" cy="4601183"/>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8" name="Rectangle 37"/>
          <p:cNvSpPr/>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 Placeholder 2"/>
          <p:cNvSpPr>
            <a:spLocks noGrp="1"/>
          </p:cNvSpPr>
          <p:nvPr>
            <p:ph type="body" idx="1"/>
          </p:nvPr>
        </p:nvSpPr>
        <p:spPr>
          <a:xfrm>
            <a:off x="3869268" y="864108"/>
            <a:ext cx="7315200" cy="5120640"/>
          </a:xfrm>
          <a:prstGeom prst="rect">
            <a:avLst/>
          </a:prstGeom>
        </p:spPr>
        <p:txBody>
          <a:bodyPr vert="horz" lIns="91440" tIns="45720" rIns="91440" bIns="45720" rtlCol="0"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262465" y="6356350"/>
            <a:ext cx="2743200"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fld id="{5586B75A-687E-405C-8A0B-8D00578BA2C3}" type="datetimeFigureOut">
              <a:rPr lang="en-US" dirty="0">
                <a:solidFill>
                  <a:srgbClr val="000000">
                    <a:lumMod val="50000"/>
                    <a:lumOff val="50000"/>
                  </a:srgbClr>
                </a:solidFill>
              </a:rPr>
              <a:pPr/>
              <a:t>11/23/2017</a:t>
            </a:fld>
            <a:endParaRPr lang="en-US" dirty="0">
              <a:solidFill>
                <a:srgbClr val="000000">
                  <a:lumMod val="50000"/>
                  <a:lumOff val="50000"/>
                </a:srgbClr>
              </a:solidFill>
            </a:endParaRPr>
          </a:p>
        </p:txBody>
      </p:sp>
      <p:sp>
        <p:nvSpPr>
          <p:cNvPr id="5" name="Footer Placeholder 4"/>
          <p:cNvSpPr>
            <a:spLocks noGrp="1"/>
          </p:cNvSpPr>
          <p:nvPr>
            <p:ph type="ftr" sz="quarter" idx="3"/>
          </p:nvPr>
        </p:nvSpPr>
        <p:spPr>
          <a:xfrm>
            <a:off x="3869268" y="6356350"/>
            <a:ext cx="5911517"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endParaRPr lang="en-US" dirty="0">
              <a:solidFill>
                <a:srgbClr val="000000">
                  <a:lumMod val="50000"/>
                  <a:lumOff val="50000"/>
                </a:srgbClr>
              </a:solidFill>
            </a:endParaRPr>
          </a:p>
        </p:txBody>
      </p:sp>
      <p:sp>
        <p:nvSpPr>
          <p:cNvPr id="6" name="Slide Number Placeholder 5"/>
          <p:cNvSpPr>
            <a:spLocks noGrp="1"/>
          </p:cNvSpPr>
          <p:nvPr>
            <p:ph type="sldNum" sz="quarter" idx="4"/>
          </p:nvPr>
        </p:nvSpPr>
        <p:spPr>
          <a:xfrm>
            <a:off x="10634135" y="6356350"/>
            <a:ext cx="1530927" cy="365125"/>
          </a:xfrm>
          <a:prstGeom prst="rect">
            <a:avLst/>
          </a:prstGeom>
        </p:spPr>
        <p:txBody>
          <a:bodyPr vert="horz" lIns="91440" tIns="45720" rIns="91440" bIns="45720" rtlCol="0" anchor="ctr"/>
          <a:lstStyle>
            <a:lvl1pPr algn="r">
              <a:defRPr sz="1200" b="1">
                <a:solidFill>
                  <a:schemeClr val="accent1"/>
                </a:solidFill>
              </a:defRPr>
            </a:lvl1pPr>
          </a:lstStyle>
          <a:p>
            <a:fld id="{4FAB73BC-B049-4115-A692-8D63A059BFB8}" type="slidenum">
              <a:rPr lang="en-US" dirty="0">
                <a:solidFill>
                  <a:srgbClr val="40BAD2"/>
                </a:solidFill>
              </a:rPr>
              <a:pPr/>
              <a:t>‹#›</a:t>
            </a:fld>
            <a:endParaRPr lang="en-US" dirty="0">
              <a:solidFill>
                <a:srgbClr val="40BAD2"/>
              </a:solidFill>
            </a:endParaRPr>
          </a:p>
        </p:txBody>
      </p:sp>
    </p:spTree>
    <p:extLst>
      <p:ext uri="{BB962C8B-B14F-4D97-AF65-F5344CB8AC3E}">
        <p14:creationId xmlns:p14="http://schemas.microsoft.com/office/powerpoint/2010/main" val="2398810421"/>
      </p:ext>
    </p:extLst>
  </p:cSld>
  <p:clrMap bg1="lt1" tx1="dk1" bg2="lt2" tx2="dk2" accent1="accent1" accent2="accent2" accent3="accent3" accent4="accent4" accent5="accent5" accent6="accent6" hlink="hlink" folHlink="folHlink"/>
  <p:sldLayoutIdLst>
    <p:sldLayoutId id="2147483706" r:id="rId1"/>
    <p:sldLayoutId id="2147483707" r:id="rId2"/>
    <p:sldLayoutId id="2147483708" r:id="rId3"/>
    <p:sldLayoutId id="2147483709" r:id="rId4"/>
    <p:sldLayoutId id="2147483710" r:id="rId5"/>
    <p:sldLayoutId id="2147483711" r:id="rId6"/>
    <p:sldLayoutId id="2147483712" r:id="rId7"/>
    <p:sldLayoutId id="2147483713" r:id="rId8"/>
    <p:sldLayoutId id="2147483714" r:id="rId9"/>
    <p:sldLayoutId id="2147483715" r:id="rId10"/>
    <p:sldLayoutId id="2147483716" r:id="rId11"/>
  </p:sldLayoutIdLst>
  <p:hf sldNum="0" hdr="0" ftr="0" dt="0"/>
  <p:txStyles>
    <p:titleStyle>
      <a:lvl1pPr algn="l" defTabSz="914400" rtl="0" eaLnBrk="1" latinLnBrk="0" hangingPunct="1">
        <a:lnSpc>
          <a:spcPct val="90000"/>
        </a:lnSpc>
        <a:spcBef>
          <a:spcPct val="0"/>
        </a:spcBef>
        <a:buNone/>
        <a:defRPr sz="3600" kern="1200" spc="-60" baseline="0">
          <a:solidFill>
            <a:srgbClr val="FFFFFF"/>
          </a:solid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lumMod val="65000"/>
              <a:lumOff val="3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800" kern="1200">
          <a:solidFill>
            <a:schemeClr val="tx1">
              <a:lumMod val="65000"/>
              <a:lumOff val="3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lumMod val="65000"/>
              <a:lumOff val="3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52919" y="1123837"/>
            <a:ext cx="2947482" cy="4601183"/>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8" name="Rectangle 37"/>
          <p:cNvSpPr/>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 Placeholder 2"/>
          <p:cNvSpPr>
            <a:spLocks noGrp="1"/>
          </p:cNvSpPr>
          <p:nvPr>
            <p:ph type="body" idx="1"/>
          </p:nvPr>
        </p:nvSpPr>
        <p:spPr>
          <a:xfrm>
            <a:off x="3869268" y="864108"/>
            <a:ext cx="7315200" cy="5120640"/>
          </a:xfrm>
          <a:prstGeom prst="rect">
            <a:avLst/>
          </a:prstGeom>
        </p:spPr>
        <p:txBody>
          <a:bodyPr vert="horz" lIns="91440" tIns="45720" rIns="91440" bIns="45720" rtlCol="0"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262465" y="6356350"/>
            <a:ext cx="2743200"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fld id="{5586B75A-687E-405C-8A0B-8D00578BA2C3}" type="datetimeFigureOut">
              <a:rPr lang="en-US" dirty="0">
                <a:solidFill>
                  <a:srgbClr val="000000">
                    <a:lumMod val="50000"/>
                    <a:lumOff val="50000"/>
                  </a:srgbClr>
                </a:solidFill>
              </a:rPr>
              <a:pPr/>
              <a:t>11/23/2017</a:t>
            </a:fld>
            <a:endParaRPr lang="en-US" dirty="0">
              <a:solidFill>
                <a:srgbClr val="000000">
                  <a:lumMod val="50000"/>
                  <a:lumOff val="50000"/>
                </a:srgbClr>
              </a:solidFill>
            </a:endParaRPr>
          </a:p>
        </p:txBody>
      </p:sp>
      <p:sp>
        <p:nvSpPr>
          <p:cNvPr id="5" name="Footer Placeholder 4"/>
          <p:cNvSpPr>
            <a:spLocks noGrp="1"/>
          </p:cNvSpPr>
          <p:nvPr>
            <p:ph type="ftr" sz="quarter" idx="3"/>
          </p:nvPr>
        </p:nvSpPr>
        <p:spPr>
          <a:xfrm>
            <a:off x="3869268" y="6356350"/>
            <a:ext cx="5911517"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endParaRPr lang="en-US" dirty="0">
              <a:solidFill>
                <a:srgbClr val="000000">
                  <a:lumMod val="50000"/>
                  <a:lumOff val="50000"/>
                </a:srgbClr>
              </a:solidFill>
            </a:endParaRPr>
          </a:p>
        </p:txBody>
      </p:sp>
      <p:sp>
        <p:nvSpPr>
          <p:cNvPr id="6" name="Slide Number Placeholder 5"/>
          <p:cNvSpPr>
            <a:spLocks noGrp="1"/>
          </p:cNvSpPr>
          <p:nvPr>
            <p:ph type="sldNum" sz="quarter" idx="4"/>
          </p:nvPr>
        </p:nvSpPr>
        <p:spPr>
          <a:xfrm>
            <a:off x="10634135" y="6356350"/>
            <a:ext cx="1530927" cy="365125"/>
          </a:xfrm>
          <a:prstGeom prst="rect">
            <a:avLst/>
          </a:prstGeom>
        </p:spPr>
        <p:txBody>
          <a:bodyPr vert="horz" lIns="91440" tIns="45720" rIns="91440" bIns="45720" rtlCol="0" anchor="ctr"/>
          <a:lstStyle>
            <a:lvl1pPr algn="r">
              <a:defRPr sz="1200" b="1">
                <a:solidFill>
                  <a:schemeClr val="accent1"/>
                </a:solidFill>
              </a:defRPr>
            </a:lvl1pPr>
          </a:lstStyle>
          <a:p>
            <a:fld id="{4FAB73BC-B049-4115-A692-8D63A059BFB8}" type="slidenum">
              <a:rPr lang="en-US" dirty="0">
                <a:solidFill>
                  <a:srgbClr val="40BAD2"/>
                </a:solidFill>
              </a:rPr>
              <a:pPr/>
              <a:t>‹#›</a:t>
            </a:fld>
            <a:endParaRPr lang="en-US" dirty="0">
              <a:solidFill>
                <a:srgbClr val="40BAD2"/>
              </a:solidFill>
            </a:endParaRPr>
          </a:p>
        </p:txBody>
      </p:sp>
    </p:spTree>
    <p:extLst>
      <p:ext uri="{BB962C8B-B14F-4D97-AF65-F5344CB8AC3E}">
        <p14:creationId xmlns:p14="http://schemas.microsoft.com/office/powerpoint/2010/main" val="3030898017"/>
      </p:ext>
    </p:extLst>
  </p:cSld>
  <p:clrMap bg1="lt1" tx1="dk1" bg2="lt2" tx2="dk2" accent1="accent1" accent2="accent2" accent3="accent3" accent4="accent4" accent5="accent5" accent6="accent6" hlink="hlink" folHlink="folHlink"/>
  <p:sldLayoutIdLst>
    <p:sldLayoutId id="2147483718" r:id="rId1"/>
    <p:sldLayoutId id="2147483719" r:id="rId2"/>
    <p:sldLayoutId id="2147483720" r:id="rId3"/>
    <p:sldLayoutId id="2147483721" r:id="rId4"/>
    <p:sldLayoutId id="2147483722" r:id="rId5"/>
    <p:sldLayoutId id="2147483723" r:id="rId6"/>
    <p:sldLayoutId id="2147483724" r:id="rId7"/>
    <p:sldLayoutId id="2147483725" r:id="rId8"/>
    <p:sldLayoutId id="2147483726" r:id="rId9"/>
    <p:sldLayoutId id="2147483727" r:id="rId10"/>
    <p:sldLayoutId id="2147483728" r:id="rId11"/>
  </p:sldLayoutIdLst>
  <p:hf sldNum="0" hdr="0" ftr="0" dt="0"/>
  <p:txStyles>
    <p:titleStyle>
      <a:lvl1pPr algn="l" defTabSz="914400" rtl="0" eaLnBrk="1" latinLnBrk="0" hangingPunct="1">
        <a:lnSpc>
          <a:spcPct val="90000"/>
        </a:lnSpc>
        <a:spcBef>
          <a:spcPct val="0"/>
        </a:spcBef>
        <a:buNone/>
        <a:defRPr sz="3600" kern="1200" spc="-60" baseline="0">
          <a:solidFill>
            <a:srgbClr val="FFFFFF"/>
          </a:solid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lumMod val="65000"/>
              <a:lumOff val="3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800" kern="1200">
          <a:solidFill>
            <a:schemeClr val="tx1">
              <a:lumMod val="65000"/>
              <a:lumOff val="3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lumMod val="65000"/>
              <a:lumOff val="3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ww.youtube.com/watch?v=Wyjh9Pl7x64"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10.xml.rels><?xml version="1.0" encoding="UTF-8" standalone="yes"?>
<Relationships xmlns="http://schemas.openxmlformats.org/package/2006/relationships"><Relationship Id="rId3" Type="http://schemas.openxmlformats.org/officeDocument/2006/relationships/hyperlink" Target="https://www.youtube.com/watch?v=BUMyjwCMzSI"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9.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0.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56.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66.xml"/></Relationships>
</file>

<file path=ppt/slides/_rels/slide2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7.xml"/><Relationship Id="rId1" Type="http://schemas.openxmlformats.org/officeDocument/2006/relationships/slideLayout" Target="../slideLayouts/slideLayout6.xml"/><Relationship Id="rId6" Type="http://schemas.openxmlformats.org/officeDocument/2006/relationships/image" Target="../media/image19.png"/><Relationship Id="rId5" Type="http://schemas.openxmlformats.org/officeDocument/2006/relationships/image" Target="../media/image18.png"/><Relationship Id="rId4" Type="http://schemas.openxmlformats.org/officeDocument/2006/relationships/image" Target="../media/image17.png"/></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8" Type="http://schemas.openxmlformats.org/officeDocument/2006/relationships/image" Target="../media/image20.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 Id="rId9" Type="http://schemas.openxmlformats.org/officeDocument/2006/relationships/image" Target="../media/image9.png"/></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21.emf"/><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22.emf"/><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23.emf"/><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xml"/></Relationships>
</file>

<file path=ppt/slides/_rels/slide41.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hyperlink" Target="https://www.legislation.gov.uk/ukpga/1998/42/pdfs/ukpga_19980042_en.pdf" TargetMode="External"/><Relationship Id="rId2" Type="http://schemas.openxmlformats.org/officeDocument/2006/relationships/notesSlide" Target="../notesSlides/notesSlide25.xml"/><Relationship Id="rId1" Type="http://schemas.openxmlformats.org/officeDocument/2006/relationships/slideLayout" Target="../slideLayouts/slideLayout2.xml"/><Relationship Id="rId4" Type="http://schemas.openxmlformats.org/officeDocument/2006/relationships/image" Target="../media/image25.png"/></Relationships>
</file>

<file path=ppt/slides/_rels/slide43.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8.xml"/><Relationship Id="rId1" Type="http://schemas.openxmlformats.org/officeDocument/2006/relationships/slideLayout" Target="../slideLayouts/slideLayout2.xml"/><Relationship Id="rId4" Type="http://schemas.openxmlformats.org/officeDocument/2006/relationships/image" Target="../media/image28.png"/></Relationships>
</file>

<file path=ppt/slides/_rels/slide46.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hyperlink" Target="https://www.theguardian.com/politics/2016/apr/25/uk-must-leave-european-convention-on-human-rights-theresa-may-eu-referendum" TargetMode="External"/><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1.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33.xml"/><Relationship Id="rId1" Type="http://schemas.openxmlformats.org/officeDocument/2006/relationships/slideLayout" Target="../slideLayouts/slideLayout18.xml"/></Relationships>
</file>

<file path=ppt/slides/_rels/slide5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34.xml"/><Relationship Id="rId1" Type="http://schemas.openxmlformats.org/officeDocument/2006/relationships/slideLayout" Target="../slideLayouts/slideLayout18.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18.xml"/></Relationships>
</file>

<file path=ppt/slides/_rels/slide54.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36.xml"/><Relationship Id="rId1" Type="http://schemas.openxmlformats.org/officeDocument/2006/relationships/slideLayout" Target="../slideLayouts/slideLayout18.xml"/></Relationships>
</file>

<file path=ppt/slides/_rels/slide55.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37.xml"/><Relationship Id="rId1" Type="http://schemas.openxmlformats.org/officeDocument/2006/relationships/slideLayout" Target="../slideLayouts/slideLayout18.xml"/></Relationships>
</file>

<file path=ppt/slides/_rels/slide56.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18.xml"/></Relationships>
</file>

<file path=ppt/slides/_rels/slide57.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39.xml"/><Relationship Id="rId1" Type="http://schemas.openxmlformats.org/officeDocument/2006/relationships/slideLayout" Target="../slideLayouts/slideLayout18.xml"/><Relationship Id="rId4" Type="http://schemas.openxmlformats.org/officeDocument/2006/relationships/image" Target="../media/image34.png"/></Relationships>
</file>

<file path=ppt/slides/_rels/slide58.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40.xml"/><Relationship Id="rId1" Type="http://schemas.openxmlformats.org/officeDocument/2006/relationships/slideLayout" Target="../slideLayouts/slideLayout18.xml"/></Relationships>
</file>

<file path=ppt/slides/_rels/slide59.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18.xml"/></Relationships>
</file>

<file path=ppt/slides/_rels/slide60.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42.xml"/><Relationship Id="rId1" Type="http://schemas.openxmlformats.org/officeDocument/2006/relationships/slideLayout" Target="../slideLayouts/slideLayout18.xml"/></Relationships>
</file>

<file path=ppt/slides/_rels/slide61.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43.xml"/><Relationship Id="rId1" Type="http://schemas.openxmlformats.org/officeDocument/2006/relationships/slideLayout" Target="../slideLayouts/slideLayout18.xml"/></Relationships>
</file>

<file path=ppt/slides/_rels/slide62.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44.xml"/><Relationship Id="rId1" Type="http://schemas.openxmlformats.org/officeDocument/2006/relationships/slideLayout" Target="../slideLayouts/slideLayout18.xml"/></Relationships>
</file>

<file path=ppt/slides/_rels/slide63.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45.xml"/><Relationship Id="rId1" Type="http://schemas.openxmlformats.org/officeDocument/2006/relationships/slideLayout" Target="../slideLayouts/slideLayout18.xml"/></Relationships>
</file>

<file path=ppt/slides/_rels/slide64.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46.xml"/><Relationship Id="rId1" Type="http://schemas.openxmlformats.org/officeDocument/2006/relationships/slideLayout" Target="../slideLayouts/slideLayout18.xml"/></Relationships>
</file>

<file path=ppt/slides/_rels/slide65.xml.rels><?xml version="1.0" encoding="UTF-8" standalone="yes"?>
<Relationships xmlns="http://schemas.openxmlformats.org/package/2006/relationships"><Relationship Id="rId2" Type="http://schemas.openxmlformats.org/officeDocument/2006/relationships/notesSlide" Target="../notesSlides/notesSlide47.xml"/><Relationship Id="rId1" Type="http://schemas.openxmlformats.org/officeDocument/2006/relationships/slideLayout" Target="../slideLayouts/slideLayout18.xml"/></Relationships>
</file>

<file path=ppt/slides/_rels/slide66.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48.xml"/><Relationship Id="rId1" Type="http://schemas.openxmlformats.org/officeDocument/2006/relationships/slideLayout" Target="../slideLayouts/slideLayout18.xml"/><Relationship Id="rId5" Type="http://schemas.openxmlformats.org/officeDocument/2006/relationships/image" Target="../media/image43.png"/><Relationship Id="rId4" Type="http://schemas.openxmlformats.org/officeDocument/2006/relationships/image" Target="../media/image42.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EU LAW REVISION</a:t>
            </a:r>
            <a:endParaRPr lang="en-GB" dirty="0"/>
          </a:p>
        </p:txBody>
      </p:sp>
      <p:sp>
        <p:nvSpPr>
          <p:cNvPr id="3" name="Subtitle 2"/>
          <p:cNvSpPr>
            <a:spLocks noGrp="1"/>
          </p:cNvSpPr>
          <p:nvPr>
            <p:ph type="subTitle" idx="1"/>
          </p:nvPr>
        </p:nvSpPr>
        <p:spPr/>
        <p:txBody>
          <a:bodyPr/>
          <a:lstStyle/>
          <a:p>
            <a:r>
              <a:rPr lang="en-GB" dirty="0" smtClean="0"/>
              <a:t>LAURA KNIGHT</a:t>
            </a:r>
            <a:endParaRPr lang="en-GB" dirty="0"/>
          </a:p>
        </p:txBody>
      </p:sp>
    </p:spTree>
    <p:extLst>
      <p:ext uri="{BB962C8B-B14F-4D97-AF65-F5344CB8AC3E}">
        <p14:creationId xmlns:p14="http://schemas.microsoft.com/office/powerpoint/2010/main" val="170529488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marL="0" indent="0" algn="ctr">
              <a:buNone/>
            </a:pPr>
            <a:r>
              <a:rPr lang="en-GB" sz="8000" dirty="0" smtClean="0">
                <a:solidFill>
                  <a:srgbClr val="00B0F0"/>
                </a:solidFill>
              </a:rPr>
              <a:t>ORIGINS OF EU LAW</a:t>
            </a:r>
            <a:endParaRPr lang="en-GB" sz="8000" dirty="0">
              <a:solidFill>
                <a:srgbClr val="00B0F0"/>
              </a:solidFill>
            </a:endParaRPr>
          </a:p>
        </p:txBody>
      </p:sp>
    </p:spTree>
    <p:extLst>
      <p:ext uri="{BB962C8B-B14F-4D97-AF65-F5344CB8AC3E}">
        <p14:creationId xmlns:p14="http://schemas.microsoft.com/office/powerpoint/2010/main" val="2361189305"/>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WHY WAS THE EEC FORMED?</a:t>
            </a:r>
            <a:endParaRPr lang="en-GB" dirty="0"/>
          </a:p>
        </p:txBody>
      </p:sp>
      <p:sp>
        <p:nvSpPr>
          <p:cNvPr id="3" name="Content Placeholder 2"/>
          <p:cNvSpPr>
            <a:spLocks noGrp="1"/>
          </p:cNvSpPr>
          <p:nvPr>
            <p:ph idx="1"/>
          </p:nvPr>
        </p:nvSpPr>
        <p:spPr/>
        <p:txBody>
          <a:bodyPr>
            <a:normAutofit/>
          </a:bodyPr>
          <a:lstStyle/>
          <a:p>
            <a:r>
              <a:rPr lang="en-GB" sz="2800" dirty="0" smtClean="0"/>
              <a:t>ECONOMIC AND POLITICAL REASONS:</a:t>
            </a:r>
          </a:p>
          <a:p>
            <a:r>
              <a:rPr lang="en-GB" sz="2800" dirty="0" smtClean="0"/>
              <a:t>Economies of Europe had been devastated by the Second World War – needed to pool resources</a:t>
            </a:r>
          </a:p>
          <a:p>
            <a:r>
              <a:rPr lang="en-GB" sz="2800" dirty="0" smtClean="0"/>
              <a:t>Idea of an ‘ever closer union’</a:t>
            </a:r>
          </a:p>
          <a:p>
            <a:r>
              <a:rPr lang="en-GB" sz="2800" dirty="0" smtClean="0"/>
              <a:t>Aim to create a single market</a:t>
            </a:r>
          </a:p>
        </p:txBody>
      </p:sp>
      <p:sp>
        <p:nvSpPr>
          <p:cNvPr id="4" name="TextBox 3"/>
          <p:cNvSpPr txBox="1"/>
          <p:nvPr/>
        </p:nvSpPr>
        <p:spPr>
          <a:xfrm>
            <a:off x="4297681" y="5579697"/>
            <a:ext cx="5419898" cy="923330"/>
          </a:xfrm>
          <a:prstGeom prst="rect">
            <a:avLst/>
          </a:prstGeom>
          <a:noFill/>
        </p:spPr>
        <p:txBody>
          <a:bodyPr wrap="square" rtlCol="0">
            <a:spAutoFit/>
          </a:bodyPr>
          <a:lstStyle/>
          <a:p>
            <a:r>
              <a:rPr lang="en-GB" dirty="0" smtClean="0">
                <a:solidFill>
                  <a:srgbClr val="00B0F0"/>
                </a:solidFill>
              </a:rPr>
              <a:t>Single market: </a:t>
            </a:r>
            <a:r>
              <a:rPr lang="en-GB" dirty="0" smtClean="0"/>
              <a:t>Area where there are no internal duties or quotas on goods that move between borders</a:t>
            </a:r>
            <a:endParaRPr lang="en-GB" dirty="0"/>
          </a:p>
        </p:txBody>
      </p:sp>
      <p:sp>
        <p:nvSpPr>
          <p:cNvPr id="5" name="TextBox 4"/>
          <p:cNvSpPr txBox="1"/>
          <p:nvPr/>
        </p:nvSpPr>
        <p:spPr>
          <a:xfrm>
            <a:off x="1617902" y="5718196"/>
            <a:ext cx="2236202" cy="646331"/>
          </a:xfrm>
          <a:prstGeom prst="rect">
            <a:avLst/>
          </a:prstGeom>
          <a:noFill/>
        </p:spPr>
        <p:txBody>
          <a:bodyPr wrap="square" rtlCol="0">
            <a:spAutoFit/>
          </a:bodyPr>
          <a:lstStyle/>
          <a:p>
            <a:r>
              <a:rPr lang="en-GB" dirty="0" smtClean="0"/>
              <a:t>What is meant by a single market?</a:t>
            </a:r>
            <a:endParaRPr lang="en-GB" dirty="0"/>
          </a:p>
        </p:txBody>
      </p:sp>
    </p:spTree>
    <p:extLst>
      <p:ext uri="{BB962C8B-B14F-4D97-AF65-F5344CB8AC3E}">
        <p14:creationId xmlns:p14="http://schemas.microsoft.com/office/powerpoint/2010/main" val="19354167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1" presetClass="entr" presetSubtype="1"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wheel(1)">
                                      <p:cBhvr>
                                        <p:cTn id="12" dur="20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1" presetClass="entr" presetSubtype="1"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wheel(1)">
                                      <p:cBhvr>
                                        <p:cTn id="17" dur="20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1" presetClass="entr" presetSubtype="1"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wheel(1)">
                                      <p:cBhvr>
                                        <p:cTn id="22" dur="20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1" presetClass="entr" presetSubtype="1" fill="hold" grpId="0"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wheel(1)">
                                      <p:cBhvr>
                                        <p:cTn id="27" dur="2000"/>
                                        <p:tgtEl>
                                          <p:spTgt spid="3">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6" presetClass="entr" presetSubtype="16" fill="hold" grpId="0" nodeType="clickEffect">
                                  <p:stCondLst>
                                    <p:cond delay="0"/>
                                  </p:stCondLst>
                                  <p:childTnLst>
                                    <p:set>
                                      <p:cBhvr>
                                        <p:cTn id="31" dur="1" fill="hold">
                                          <p:stCondLst>
                                            <p:cond delay="0"/>
                                          </p:stCondLst>
                                        </p:cTn>
                                        <p:tgtEl>
                                          <p:spTgt spid="5"/>
                                        </p:tgtEl>
                                        <p:attrNameLst>
                                          <p:attrName>style.visibility</p:attrName>
                                        </p:attrNameLst>
                                      </p:cBhvr>
                                      <p:to>
                                        <p:strVal val="visible"/>
                                      </p:to>
                                    </p:set>
                                    <p:animEffect transition="in" filter="circle(in)">
                                      <p:cBhvr>
                                        <p:cTn id="32" dur="2000"/>
                                        <p:tgtEl>
                                          <p:spTgt spid="5"/>
                                        </p:tgtEl>
                                      </p:cBhvr>
                                    </p:animEffect>
                                  </p:childTnLst>
                                </p:cTn>
                              </p:par>
                            </p:childTnLst>
                          </p:cTn>
                        </p:par>
                      </p:childTnLst>
                    </p:cTn>
                  </p:par>
                  <p:par>
                    <p:cTn id="33" fill="hold">
                      <p:stCondLst>
                        <p:cond delay="indefinite"/>
                      </p:stCondLst>
                      <p:childTnLst>
                        <p:par>
                          <p:cTn id="34" fill="hold">
                            <p:stCondLst>
                              <p:cond delay="0"/>
                            </p:stCondLst>
                            <p:childTnLst>
                              <p:par>
                                <p:cTn id="35" presetID="45" presetClass="entr" presetSubtype="0" fill="hold" grpId="0" nodeType="clickEffect">
                                  <p:stCondLst>
                                    <p:cond delay="0"/>
                                  </p:stCondLst>
                                  <p:childTnLst>
                                    <p:set>
                                      <p:cBhvr>
                                        <p:cTn id="36" dur="1" fill="hold">
                                          <p:stCondLst>
                                            <p:cond delay="0"/>
                                          </p:stCondLst>
                                        </p:cTn>
                                        <p:tgtEl>
                                          <p:spTgt spid="4"/>
                                        </p:tgtEl>
                                        <p:attrNameLst>
                                          <p:attrName>style.visibility</p:attrName>
                                        </p:attrNameLst>
                                      </p:cBhvr>
                                      <p:to>
                                        <p:strVal val="visible"/>
                                      </p:to>
                                    </p:set>
                                    <p:animEffect transition="in" filter="fade">
                                      <p:cBhvr>
                                        <p:cTn id="37" dur="2000"/>
                                        <p:tgtEl>
                                          <p:spTgt spid="4"/>
                                        </p:tgtEl>
                                      </p:cBhvr>
                                    </p:animEffect>
                                    <p:anim calcmode="lin" valueType="num">
                                      <p:cBhvr>
                                        <p:cTn id="38" dur="2000" fill="hold"/>
                                        <p:tgtEl>
                                          <p:spTgt spid="4"/>
                                        </p:tgtEl>
                                        <p:attrNameLst>
                                          <p:attrName>ppt_w</p:attrName>
                                        </p:attrNameLst>
                                      </p:cBhvr>
                                      <p:tavLst>
                                        <p:tav tm="0" fmla="#ppt_w*sin(2.5*pi*$)">
                                          <p:val>
                                            <p:fltVal val="0"/>
                                          </p:val>
                                        </p:tav>
                                        <p:tav tm="100000">
                                          <p:val>
                                            <p:fltVal val="1"/>
                                          </p:val>
                                        </p:tav>
                                      </p:tavLst>
                                    </p:anim>
                                    <p:anim calcmode="lin" valueType="num">
                                      <p:cBhvr>
                                        <p:cTn id="39" dur="2000" fill="hold"/>
                                        <p:tgtEl>
                                          <p:spTgt spid="4"/>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4" grpId="0"/>
      <p:bldP spid="5"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SINGLE EUROPEAN ACT (1986)</a:t>
            </a:r>
            <a:endParaRPr lang="en-GB" dirty="0"/>
          </a:p>
        </p:txBody>
      </p:sp>
      <p:sp>
        <p:nvSpPr>
          <p:cNvPr id="3" name="Content Placeholder 2"/>
          <p:cNvSpPr>
            <a:spLocks noGrp="1"/>
          </p:cNvSpPr>
          <p:nvPr>
            <p:ph idx="1"/>
          </p:nvPr>
        </p:nvSpPr>
        <p:spPr/>
        <p:txBody>
          <a:bodyPr>
            <a:normAutofit fontScale="92500" lnSpcReduction="10000"/>
          </a:bodyPr>
          <a:lstStyle/>
          <a:p>
            <a:r>
              <a:rPr lang="en-GB" sz="2800" dirty="0"/>
              <a:t>The first major Treaty change was the Single European Act, which created an internal market with voting by qualified majority (QMV) rather than unanimity. </a:t>
            </a:r>
            <a:endParaRPr lang="en-GB" sz="2800" dirty="0" smtClean="0"/>
          </a:p>
          <a:p>
            <a:r>
              <a:rPr lang="en-GB" sz="2800" dirty="0" smtClean="0"/>
              <a:t>The </a:t>
            </a:r>
            <a:r>
              <a:rPr lang="en-GB" sz="2800" dirty="0"/>
              <a:t>Single Market was established at the end of 1992</a:t>
            </a:r>
            <a:r>
              <a:rPr lang="en-GB" sz="2800" dirty="0" smtClean="0"/>
              <a:t>.</a:t>
            </a:r>
          </a:p>
          <a:p>
            <a:r>
              <a:rPr lang="en-GB" sz="2800" dirty="0" smtClean="0"/>
              <a:t> </a:t>
            </a:r>
            <a:r>
              <a:rPr lang="en-GB" sz="2800" dirty="0"/>
              <a:t>It allowed over 280 pieces of legislation to be passed, paving the way for common EU laws based on the principle of mutual recognition among Member States</a:t>
            </a:r>
            <a:r>
              <a:rPr lang="en-GB" sz="2800" dirty="0" smtClean="0"/>
              <a:t>.</a:t>
            </a:r>
          </a:p>
          <a:p>
            <a:endParaRPr lang="en-GB" dirty="0"/>
          </a:p>
        </p:txBody>
      </p:sp>
    </p:spTree>
    <p:extLst>
      <p:ext uri="{BB962C8B-B14F-4D97-AF65-F5344CB8AC3E}">
        <p14:creationId xmlns:p14="http://schemas.microsoft.com/office/powerpoint/2010/main" val="2641557461"/>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TREATY ON EUROPEAN UNION (1992)</a:t>
            </a:r>
            <a:endParaRPr lang="en-GB" dirty="0"/>
          </a:p>
        </p:txBody>
      </p:sp>
      <p:pic>
        <p:nvPicPr>
          <p:cNvPr id="6146" name="Picture 2" descr="Image result for MAASTRICHT TREATY"/>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2426696" y="1528260"/>
            <a:ext cx="5421645" cy="498242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79237939"/>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TREATY OF LISBON 2007</a:t>
            </a:r>
            <a:endParaRPr lang="en-GB" dirty="0"/>
          </a:p>
        </p:txBody>
      </p:sp>
      <p:sp>
        <p:nvSpPr>
          <p:cNvPr id="3" name="Content Placeholder 2"/>
          <p:cNvSpPr>
            <a:spLocks noGrp="1"/>
          </p:cNvSpPr>
          <p:nvPr>
            <p:ph idx="1"/>
          </p:nvPr>
        </p:nvSpPr>
        <p:spPr/>
        <p:txBody>
          <a:bodyPr>
            <a:normAutofit/>
          </a:bodyPr>
          <a:lstStyle/>
          <a:p>
            <a:r>
              <a:rPr lang="en-GB" sz="2400" dirty="0" smtClean="0"/>
              <a:t>Merged the European Coal and Steel Community and EC into the European Union.</a:t>
            </a:r>
          </a:p>
          <a:p>
            <a:r>
              <a:rPr lang="en-GB" sz="2400" dirty="0" smtClean="0"/>
              <a:t>This then became the EC Treaty</a:t>
            </a:r>
          </a:p>
          <a:p>
            <a:r>
              <a:rPr lang="en-GB" sz="2400" dirty="0" smtClean="0"/>
              <a:t>Then the Treaty on the functioning of the European Union (TFEU)</a:t>
            </a:r>
          </a:p>
          <a:p>
            <a:endParaRPr lang="en-GB" sz="2400" dirty="0"/>
          </a:p>
          <a:p>
            <a:r>
              <a:rPr lang="en-GB" sz="2400" dirty="0" smtClean="0"/>
              <a:t>The Treaty of Lisbon also gave legal effect to the Charter of fundamental rights</a:t>
            </a:r>
            <a:endParaRPr lang="en-GB" sz="2400" dirty="0"/>
          </a:p>
        </p:txBody>
      </p:sp>
    </p:spTree>
    <p:extLst>
      <p:ext uri="{BB962C8B-B14F-4D97-AF65-F5344CB8AC3E}">
        <p14:creationId xmlns:p14="http://schemas.microsoft.com/office/powerpoint/2010/main" val="1789161933"/>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EUROPEAN COUNCIL</a:t>
            </a:r>
            <a:endParaRPr lang="en-GB" dirty="0"/>
          </a:p>
        </p:txBody>
      </p:sp>
      <p:sp>
        <p:nvSpPr>
          <p:cNvPr id="3" name="Content Placeholder 2"/>
          <p:cNvSpPr>
            <a:spLocks noGrp="1"/>
          </p:cNvSpPr>
          <p:nvPr>
            <p:ph idx="1"/>
          </p:nvPr>
        </p:nvSpPr>
        <p:spPr>
          <a:xfrm>
            <a:off x="540328" y="1546167"/>
            <a:ext cx="7343988" cy="5022499"/>
          </a:xfrm>
        </p:spPr>
        <p:txBody>
          <a:bodyPr>
            <a:normAutofit/>
          </a:bodyPr>
          <a:lstStyle/>
          <a:p>
            <a:r>
              <a:rPr lang="en-GB" dirty="0"/>
              <a:t>Executive body which is headed by its President, currently Donald Tusk.</a:t>
            </a:r>
          </a:p>
          <a:p>
            <a:r>
              <a:rPr lang="en-GB" dirty="0"/>
              <a:t>Its membership consists of the heads of state or heads of government of the Member States as well as High Representative for Foreign Affairs and Security</a:t>
            </a:r>
            <a:r>
              <a:rPr lang="en-GB" dirty="0" smtClean="0"/>
              <a:t>.</a:t>
            </a:r>
          </a:p>
          <a:p>
            <a:r>
              <a:rPr lang="en-GB" dirty="0" smtClean="0"/>
              <a:t>The </a:t>
            </a:r>
            <a:r>
              <a:rPr lang="en-GB" dirty="0"/>
              <a:t>council meets twice every six months (more often if required). It is responsible for defining the general political direction and priorities of the EU. Where possible, the members of the European Council try to reach a consensus. If it is necessary to vote, some decisions must be taken by unanimity whilst others are decided by a qualified majority.</a:t>
            </a:r>
          </a:p>
          <a:p>
            <a:endParaRPr lang="en-GB" dirty="0"/>
          </a:p>
          <a:p>
            <a:r>
              <a:rPr lang="en-GB" dirty="0">
                <a:hlinkClick r:id="rId3"/>
              </a:rPr>
              <a:t>https://www.youtube.com/watch?v=Wyjh9Pl7x64</a:t>
            </a:r>
            <a:endParaRPr lang="en-GB" dirty="0"/>
          </a:p>
          <a:p>
            <a:endParaRPr lang="en-GB" dirty="0"/>
          </a:p>
        </p:txBody>
      </p:sp>
      <p:pic>
        <p:nvPicPr>
          <p:cNvPr id="4" name="Picture 3"/>
          <p:cNvPicPr>
            <a:picLocks noChangeAspect="1"/>
          </p:cNvPicPr>
          <p:nvPr/>
        </p:nvPicPr>
        <p:blipFill>
          <a:blip r:embed="rId4"/>
          <a:stretch>
            <a:fillRect/>
          </a:stretch>
        </p:blipFill>
        <p:spPr>
          <a:xfrm>
            <a:off x="8628116" y="211179"/>
            <a:ext cx="3048264" cy="1719221"/>
          </a:xfrm>
          <a:prstGeom prst="rect">
            <a:avLst/>
          </a:prstGeom>
        </p:spPr>
      </p:pic>
    </p:spTree>
    <p:extLst>
      <p:ext uri="{BB962C8B-B14F-4D97-AF65-F5344CB8AC3E}">
        <p14:creationId xmlns:p14="http://schemas.microsoft.com/office/powerpoint/2010/main" val="1518609613"/>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EUROPEAN COMMISSION</a:t>
            </a:r>
            <a:endParaRPr lang="en-GB" dirty="0"/>
          </a:p>
        </p:txBody>
      </p:sp>
      <p:sp>
        <p:nvSpPr>
          <p:cNvPr id="3" name="Content Placeholder 2"/>
          <p:cNvSpPr>
            <a:spLocks noGrp="1"/>
          </p:cNvSpPr>
          <p:nvPr>
            <p:ph idx="1"/>
          </p:nvPr>
        </p:nvSpPr>
        <p:spPr/>
        <p:txBody>
          <a:bodyPr/>
          <a:lstStyle/>
          <a:p>
            <a:r>
              <a:rPr lang="en-GB" dirty="0"/>
              <a:t>The European Commission is an EXECUTIVE body with considerable political power.</a:t>
            </a:r>
          </a:p>
          <a:p>
            <a:r>
              <a:rPr lang="en-GB" dirty="0"/>
              <a:t>Objective is to be “the guardian of the EU treaties”. Its main functions include planning policies and proposing new laws which will achieve the aims of the EU Treaties.</a:t>
            </a:r>
          </a:p>
          <a:p>
            <a:r>
              <a:rPr lang="en-GB" dirty="0"/>
              <a:t>28 members (Commissioners), and the government of each Member State is entitled to appoint one Commissioner.</a:t>
            </a:r>
          </a:p>
          <a:p>
            <a:pPr marL="0" indent="0">
              <a:buNone/>
            </a:pPr>
            <a:endParaRPr lang="en-GB" dirty="0"/>
          </a:p>
        </p:txBody>
      </p:sp>
      <p:pic>
        <p:nvPicPr>
          <p:cNvPr id="6" name="Picture 5"/>
          <p:cNvPicPr>
            <a:picLocks noChangeAspect="1"/>
          </p:cNvPicPr>
          <p:nvPr/>
        </p:nvPicPr>
        <p:blipFill>
          <a:blip r:embed="rId3"/>
          <a:stretch>
            <a:fillRect/>
          </a:stretch>
        </p:blipFill>
        <p:spPr>
          <a:xfrm>
            <a:off x="6583891" y="4404806"/>
            <a:ext cx="2571750" cy="1781175"/>
          </a:xfrm>
          <a:prstGeom prst="rect">
            <a:avLst/>
          </a:prstGeom>
        </p:spPr>
      </p:pic>
    </p:spTree>
    <p:extLst>
      <p:ext uri="{BB962C8B-B14F-4D97-AF65-F5344CB8AC3E}">
        <p14:creationId xmlns:p14="http://schemas.microsoft.com/office/powerpoint/2010/main" val="2495821478"/>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81800" y="322997"/>
            <a:ext cx="8596668" cy="1320800"/>
          </a:xfrm>
        </p:spPr>
        <p:txBody>
          <a:bodyPr/>
          <a:lstStyle/>
          <a:p>
            <a:r>
              <a:rPr lang="en-GB" dirty="0" smtClean="0">
                <a:solidFill>
                  <a:srgbClr val="0070C0"/>
                </a:solidFill>
              </a:rPr>
              <a:t>European Commission </a:t>
            </a:r>
            <a:r>
              <a:rPr lang="en-GB" dirty="0" err="1" smtClean="0">
                <a:solidFill>
                  <a:srgbClr val="0070C0"/>
                </a:solidFill>
              </a:rPr>
              <a:t>cont</a:t>
            </a:r>
            <a:r>
              <a:rPr lang="en-GB" dirty="0" smtClean="0">
                <a:solidFill>
                  <a:srgbClr val="0070C0"/>
                </a:solidFill>
              </a:rPr>
              <a:t>….</a:t>
            </a:r>
            <a:endParaRPr lang="en-GB" dirty="0">
              <a:solidFill>
                <a:srgbClr val="0070C0"/>
              </a:solidFill>
            </a:endParaRPr>
          </a:p>
        </p:txBody>
      </p:sp>
      <p:pic>
        <p:nvPicPr>
          <p:cNvPr id="4" name="Content Placeholder 3"/>
          <p:cNvPicPr>
            <a:picLocks noGrp="1" noChangeAspect="1"/>
          </p:cNvPicPr>
          <p:nvPr>
            <p:ph idx="1"/>
          </p:nvPr>
        </p:nvPicPr>
        <p:blipFill>
          <a:blip r:embed="rId3"/>
          <a:stretch>
            <a:fillRect/>
          </a:stretch>
        </p:blipFill>
        <p:spPr>
          <a:xfrm>
            <a:off x="477671" y="1546422"/>
            <a:ext cx="1296538" cy="1789752"/>
          </a:xfrm>
          <a:prstGeom prst="rect">
            <a:avLst/>
          </a:prstGeom>
        </p:spPr>
      </p:pic>
      <p:sp>
        <p:nvSpPr>
          <p:cNvPr id="6" name="TextBox 5"/>
          <p:cNvSpPr txBox="1"/>
          <p:nvPr/>
        </p:nvSpPr>
        <p:spPr>
          <a:xfrm>
            <a:off x="1924335" y="1858846"/>
            <a:ext cx="3111689" cy="1477328"/>
          </a:xfrm>
          <a:prstGeom prst="rect">
            <a:avLst/>
          </a:prstGeom>
          <a:noFill/>
        </p:spPr>
        <p:txBody>
          <a:bodyPr wrap="square" rtlCol="0">
            <a:spAutoFit/>
          </a:bodyPr>
          <a:lstStyle/>
          <a:p>
            <a:r>
              <a:rPr lang="en-GB" dirty="0" smtClean="0"/>
              <a:t>JEAN-CLAUDE JUNCKER</a:t>
            </a:r>
          </a:p>
          <a:p>
            <a:r>
              <a:rPr lang="en-GB" dirty="0" smtClean="0"/>
              <a:t>President of the European Commission</a:t>
            </a:r>
          </a:p>
          <a:p>
            <a:r>
              <a:rPr lang="en-GB" dirty="0" smtClean="0"/>
              <a:t>Nominated by the European Council</a:t>
            </a:r>
            <a:endParaRPr lang="en-GB" dirty="0"/>
          </a:p>
        </p:txBody>
      </p:sp>
      <p:pic>
        <p:nvPicPr>
          <p:cNvPr id="7" name="Picture 6"/>
          <p:cNvPicPr>
            <a:picLocks noChangeAspect="1"/>
          </p:cNvPicPr>
          <p:nvPr/>
        </p:nvPicPr>
        <p:blipFill>
          <a:blip r:embed="rId4"/>
          <a:stretch>
            <a:fillRect/>
          </a:stretch>
        </p:blipFill>
        <p:spPr>
          <a:xfrm>
            <a:off x="1508633" y="4070437"/>
            <a:ext cx="2012489" cy="1340821"/>
          </a:xfrm>
          <a:prstGeom prst="rect">
            <a:avLst/>
          </a:prstGeom>
        </p:spPr>
      </p:pic>
      <p:sp>
        <p:nvSpPr>
          <p:cNvPr id="8" name="TextBox 7"/>
          <p:cNvSpPr txBox="1"/>
          <p:nvPr/>
        </p:nvSpPr>
        <p:spPr>
          <a:xfrm>
            <a:off x="3521122" y="3845973"/>
            <a:ext cx="3657600" cy="2031325"/>
          </a:xfrm>
          <a:prstGeom prst="rect">
            <a:avLst/>
          </a:prstGeom>
          <a:noFill/>
        </p:spPr>
        <p:txBody>
          <a:bodyPr wrap="square" rtlCol="0">
            <a:spAutoFit/>
          </a:bodyPr>
          <a:lstStyle/>
          <a:p>
            <a:r>
              <a:rPr lang="en-GB" dirty="0" smtClean="0"/>
              <a:t>FEDERICA MOGHERINI</a:t>
            </a:r>
          </a:p>
          <a:p>
            <a:r>
              <a:rPr lang="en-GB" dirty="0" smtClean="0"/>
              <a:t>Italian Commissioner</a:t>
            </a:r>
          </a:p>
          <a:p>
            <a:r>
              <a:rPr lang="en-GB" dirty="0" smtClean="0"/>
              <a:t>High representative for Foreign Affairs and Security and represents the EU in foreign affairs diplomacy with non- EU states.</a:t>
            </a:r>
            <a:endParaRPr lang="en-GB" dirty="0"/>
          </a:p>
        </p:txBody>
      </p:sp>
      <p:cxnSp>
        <p:nvCxnSpPr>
          <p:cNvPr id="10" name="Straight Arrow Connector 9"/>
          <p:cNvCxnSpPr/>
          <p:nvPr/>
        </p:nvCxnSpPr>
        <p:spPr>
          <a:xfrm>
            <a:off x="5268036" y="2441298"/>
            <a:ext cx="900752"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1" name="TextBox 10"/>
          <p:cNvSpPr txBox="1"/>
          <p:nvPr/>
        </p:nvSpPr>
        <p:spPr>
          <a:xfrm>
            <a:off x="6400800" y="2006221"/>
            <a:ext cx="3835021" cy="1477328"/>
          </a:xfrm>
          <a:prstGeom prst="rect">
            <a:avLst/>
          </a:prstGeom>
          <a:noFill/>
        </p:spPr>
        <p:txBody>
          <a:bodyPr wrap="square" rtlCol="0">
            <a:spAutoFit/>
          </a:bodyPr>
          <a:lstStyle/>
          <a:p>
            <a:r>
              <a:rPr lang="en-GB" dirty="0" smtClean="0"/>
              <a:t>Jean-Claude Juncker has nominated from the other Commissioners a “First Vice President” and 5 other Vice Presidents</a:t>
            </a:r>
            <a:endParaRPr lang="en-GB" dirty="0"/>
          </a:p>
        </p:txBody>
      </p:sp>
    </p:spTree>
    <p:extLst>
      <p:ext uri="{BB962C8B-B14F-4D97-AF65-F5344CB8AC3E}">
        <p14:creationId xmlns:p14="http://schemas.microsoft.com/office/powerpoint/2010/main" val="3992631363"/>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COUNCIL OF THE EUROPEAN UNION</a:t>
            </a:r>
            <a:endParaRPr lang="en-GB" dirty="0"/>
          </a:p>
        </p:txBody>
      </p:sp>
      <p:sp>
        <p:nvSpPr>
          <p:cNvPr id="3" name="Content Placeholder 2"/>
          <p:cNvSpPr>
            <a:spLocks noGrp="1"/>
          </p:cNvSpPr>
          <p:nvPr>
            <p:ph idx="1"/>
          </p:nvPr>
        </p:nvSpPr>
        <p:spPr>
          <a:xfrm>
            <a:off x="743682" y="1522848"/>
            <a:ext cx="7315200" cy="5120640"/>
          </a:xfrm>
        </p:spPr>
        <p:txBody>
          <a:bodyPr>
            <a:normAutofit lnSpcReduction="10000"/>
          </a:bodyPr>
          <a:lstStyle/>
          <a:p>
            <a:r>
              <a:rPr lang="en-GB" b="1" u="sng" dirty="0" smtClean="0"/>
              <a:t>LEGISLATIVE FUNCTION</a:t>
            </a:r>
            <a:r>
              <a:rPr lang="en-GB" dirty="0" smtClean="0"/>
              <a:t>: The Council of the EU has a LEGISLATIVE function as it is responsible, together with the European Parliament, for passing the laws of the EU proposed by the European Commission. It also </a:t>
            </a:r>
            <a:r>
              <a:rPr lang="en-GB" dirty="0"/>
              <a:t>p</a:t>
            </a:r>
            <a:r>
              <a:rPr lang="en-GB" dirty="0" smtClean="0"/>
              <a:t>asses secondary legislation in the form of Directives and Regulations</a:t>
            </a:r>
          </a:p>
          <a:p>
            <a:endParaRPr lang="en-GB" dirty="0" smtClean="0"/>
          </a:p>
          <a:p>
            <a:r>
              <a:rPr lang="en-GB" b="1" u="sng" dirty="0" smtClean="0"/>
              <a:t>EXECUTIVE </a:t>
            </a:r>
            <a:r>
              <a:rPr lang="en-GB" b="1" u="sng" dirty="0" err="1" smtClean="0"/>
              <a:t>FUNCTIONS:</a:t>
            </a:r>
            <a:r>
              <a:rPr lang="en-GB" dirty="0" err="1" smtClean="0"/>
              <a:t>In</a:t>
            </a:r>
            <a:r>
              <a:rPr lang="en-GB" dirty="0" smtClean="0"/>
              <a:t> coordinating the economic and police and judicial policies of the Member States. It will also make international agreements with non-EU states and international organisations. In addition it must formally approve, together with the European Parliament, the EU budget.</a:t>
            </a:r>
          </a:p>
          <a:p>
            <a:endParaRPr lang="en-GB" b="1" u="sng" dirty="0"/>
          </a:p>
          <a:p>
            <a:r>
              <a:rPr lang="en-GB" b="1" u="sng" dirty="0" smtClean="0"/>
              <a:t>MEMBERSHIP </a:t>
            </a:r>
            <a:r>
              <a:rPr lang="en-GB" dirty="0" smtClean="0"/>
              <a:t>is not fixed and will vary on the topics being discussed at individual meetings. A government minister from each member state with responsibility for those particular topics will attend</a:t>
            </a:r>
            <a:endParaRPr lang="en-GB" b="1" u="sng" dirty="0"/>
          </a:p>
          <a:p>
            <a:pPr marL="0" indent="0">
              <a:buNone/>
            </a:pPr>
            <a:r>
              <a:rPr lang="en-GB" dirty="0">
                <a:hlinkClick r:id="rId3"/>
              </a:rPr>
              <a:t>https://</a:t>
            </a:r>
            <a:r>
              <a:rPr lang="en-GB" dirty="0" smtClean="0">
                <a:hlinkClick r:id="rId3"/>
              </a:rPr>
              <a:t>www.youtube.com/watch?v=BUMyjwCMzSI</a:t>
            </a:r>
            <a:endParaRPr lang="en-GB" dirty="0" smtClean="0"/>
          </a:p>
          <a:p>
            <a:pPr marL="0" indent="0">
              <a:buNone/>
            </a:pPr>
            <a:endParaRPr lang="en-GB" dirty="0"/>
          </a:p>
          <a:p>
            <a:pPr marL="0" indent="0">
              <a:buNone/>
            </a:pPr>
            <a:endParaRPr lang="en-GB" dirty="0"/>
          </a:p>
        </p:txBody>
      </p:sp>
    </p:spTree>
    <p:extLst>
      <p:ext uri="{BB962C8B-B14F-4D97-AF65-F5344CB8AC3E}">
        <p14:creationId xmlns:p14="http://schemas.microsoft.com/office/powerpoint/2010/main" val="2603016272"/>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 EUROPEAN PARLIAMENT</a:t>
            </a:r>
            <a:endParaRPr lang="en-GB" dirty="0"/>
          </a:p>
        </p:txBody>
      </p:sp>
      <p:sp>
        <p:nvSpPr>
          <p:cNvPr id="3" name="Content Placeholder 2"/>
          <p:cNvSpPr>
            <a:spLocks noGrp="1"/>
          </p:cNvSpPr>
          <p:nvPr>
            <p:ph idx="1"/>
          </p:nvPr>
        </p:nvSpPr>
        <p:spPr>
          <a:xfrm>
            <a:off x="388978" y="1580081"/>
            <a:ext cx="8596668" cy="4319039"/>
          </a:xfrm>
        </p:spPr>
        <p:txBody>
          <a:bodyPr>
            <a:normAutofit fontScale="92500" lnSpcReduction="10000"/>
          </a:bodyPr>
          <a:lstStyle/>
          <a:p>
            <a:r>
              <a:rPr lang="en-GB" dirty="0" smtClean="0"/>
              <a:t>Elected law making body with a number of LEGISLATIVE </a:t>
            </a:r>
            <a:r>
              <a:rPr lang="en-GB" dirty="0" smtClean="0"/>
              <a:t>FUNCTIONS</a:t>
            </a:r>
          </a:p>
          <a:p>
            <a:r>
              <a:rPr lang="en-GB" u="sng" dirty="0"/>
              <a:t>It has the following </a:t>
            </a:r>
            <a:r>
              <a:rPr lang="en-GB" b="1" u="sng" dirty="0"/>
              <a:t>LEGISLATIVE POWERS:</a:t>
            </a:r>
          </a:p>
          <a:p>
            <a:pPr marL="0" indent="0">
              <a:buNone/>
            </a:pPr>
            <a:r>
              <a:rPr lang="en-GB" dirty="0"/>
              <a:t>- It can propose changes to the European Treaties</a:t>
            </a:r>
          </a:p>
          <a:p>
            <a:pPr marL="0" indent="0">
              <a:buNone/>
            </a:pPr>
            <a:r>
              <a:rPr lang="en-GB" dirty="0"/>
              <a:t>- It will approve, amend or reject European secondary legislation, including Regulations and Directives. This power is shared with the Council of the European Union</a:t>
            </a:r>
          </a:p>
          <a:p>
            <a:pPr marL="0" indent="0">
              <a:buNone/>
            </a:pPr>
            <a:endParaRPr lang="en-GB" dirty="0"/>
          </a:p>
          <a:p>
            <a:r>
              <a:rPr lang="en-GB" u="sng" dirty="0"/>
              <a:t>Other important powers include:</a:t>
            </a:r>
          </a:p>
          <a:p>
            <a:pPr marL="0" indent="0">
              <a:buNone/>
            </a:pPr>
            <a:r>
              <a:rPr lang="en-GB" dirty="0"/>
              <a:t>- It must approve, together with the Council of the European Union, the EU’s budget</a:t>
            </a:r>
          </a:p>
          <a:p>
            <a:pPr marL="0" indent="0">
              <a:buNone/>
            </a:pPr>
            <a:r>
              <a:rPr lang="en-GB" dirty="0"/>
              <a:t>- It must approve the appointment of the President of the European Commission</a:t>
            </a:r>
          </a:p>
          <a:p>
            <a:pPr marL="0" indent="0">
              <a:buNone/>
            </a:pPr>
            <a:r>
              <a:rPr lang="en-GB" dirty="0"/>
              <a:t>- It must approve the appointment of the European Commission as a whole and can formally censure (severely criticise) and even dismiss the Commission as a whole (though not individual Commissioners)</a:t>
            </a:r>
          </a:p>
          <a:p>
            <a:endParaRPr lang="en-GB" dirty="0" smtClean="0"/>
          </a:p>
          <a:p>
            <a:pPr marL="0" indent="0">
              <a:buNone/>
            </a:pPr>
            <a:endParaRPr lang="en-GB" dirty="0" smtClean="0"/>
          </a:p>
        </p:txBody>
      </p:sp>
      <p:pic>
        <p:nvPicPr>
          <p:cNvPr id="4" name="Picture 3"/>
          <p:cNvPicPr>
            <a:picLocks noChangeAspect="1"/>
          </p:cNvPicPr>
          <p:nvPr/>
        </p:nvPicPr>
        <p:blipFill>
          <a:blip r:embed="rId2"/>
          <a:stretch>
            <a:fillRect/>
          </a:stretch>
        </p:blipFill>
        <p:spPr>
          <a:xfrm>
            <a:off x="9607782" y="5122833"/>
            <a:ext cx="2952750" cy="1552575"/>
          </a:xfrm>
          <a:prstGeom prst="rect">
            <a:avLst/>
          </a:prstGeom>
        </p:spPr>
      </p:pic>
    </p:spTree>
    <p:extLst>
      <p:ext uri="{BB962C8B-B14F-4D97-AF65-F5344CB8AC3E}">
        <p14:creationId xmlns:p14="http://schemas.microsoft.com/office/powerpoint/2010/main" val="3917046604"/>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Court of Justice of the European Union</a:t>
            </a:r>
            <a:endParaRPr lang="en-GB" dirty="0"/>
          </a:p>
        </p:txBody>
      </p:sp>
      <p:sp>
        <p:nvSpPr>
          <p:cNvPr id="3" name="Content Placeholder 2"/>
          <p:cNvSpPr>
            <a:spLocks noGrp="1"/>
          </p:cNvSpPr>
          <p:nvPr>
            <p:ph idx="1"/>
          </p:nvPr>
        </p:nvSpPr>
        <p:spPr>
          <a:xfrm>
            <a:off x="400725" y="1401138"/>
            <a:ext cx="7875402" cy="5060731"/>
          </a:xfrm>
        </p:spPr>
        <p:txBody>
          <a:bodyPr>
            <a:normAutofit/>
          </a:bodyPr>
          <a:lstStyle/>
          <a:p>
            <a:r>
              <a:rPr lang="en-GB" dirty="0" smtClean="0"/>
              <a:t>Formerly known as the European Court of Justice</a:t>
            </a:r>
          </a:p>
          <a:p>
            <a:r>
              <a:rPr lang="en-GB" dirty="0" smtClean="0"/>
              <a:t>Has a JUDICIAL FUNCTION</a:t>
            </a:r>
          </a:p>
          <a:p>
            <a:r>
              <a:rPr lang="en-GB" dirty="0" smtClean="0"/>
              <a:t>Each M.S appoints one judge. The 28 judges are assisted by nine independent ADVOCATES-GENERAL whose responsibility is to give the Court of Justice impartial advice.</a:t>
            </a:r>
          </a:p>
          <a:p>
            <a:r>
              <a:rPr lang="en-GB" dirty="0" smtClean="0"/>
              <a:t>A GENERAL COURT assists by hearing more straightforward cases and the CIVIL SERVICE TRIBUNAL deals with disputes between EU employees and EU institutions.</a:t>
            </a:r>
          </a:p>
          <a:p>
            <a:pPr marL="0" indent="0">
              <a:buNone/>
            </a:pPr>
            <a:endParaRPr lang="en-GB" dirty="0"/>
          </a:p>
        </p:txBody>
      </p:sp>
      <p:pic>
        <p:nvPicPr>
          <p:cNvPr id="5" name="Picture 4"/>
          <p:cNvPicPr>
            <a:picLocks noChangeAspect="1"/>
          </p:cNvPicPr>
          <p:nvPr/>
        </p:nvPicPr>
        <p:blipFill>
          <a:blip r:embed="rId2"/>
          <a:stretch>
            <a:fillRect/>
          </a:stretch>
        </p:blipFill>
        <p:spPr>
          <a:xfrm>
            <a:off x="8997908" y="4944895"/>
            <a:ext cx="2686050" cy="1704975"/>
          </a:xfrm>
          <a:prstGeom prst="rect">
            <a:avLst/>
          </a:prstGeom>
        </p:spPr>
      </p:pic>
    </p:spTree>
    <p:extLst>
      <p:ext uri="{BB962C8B-B14F-4D97-AF65-F5344CB8AC3E}">
        <p14:creationId xmlns:p14="http://schemas.microsoft.com/office/powerpoint/2010/main" val="4112966821"/>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77334" y="789709"/>
            <a:ext cx="8596668" cy="5251653"/>
          </a:xfrm>
        </p:spPr>
        <p:txBody>
          <a:bodyPr/>
          <a:lstStyle/>
          <a:p>
            <a:pPr marL="0" indent="0" algn="ctr">
              <a:buNone/>
            </a:pPr>
            <a:r>
              <a:rPr lang="en-GB" sz="6000" dirty="0" smtClean="0">
                <a:solidFill>
                  <a:srgbClr val="00B0F0"/>
                </a:solidFill>
              </a:rPr>
              <a:t>ENFORCING EU LAW IN NATIONAL COURTS</a:t>
            </a:r>
          </a:p>
          <a:p>
            <a:pPr marL="0" indent="0">
              <a:buNone/>
            </a:pPr>
            <a:endParaRPr lang="en-GB" dirty="0"/>
          </a:p>
          <a:p>
            <a:pPr>
              <a:buFontTx/>
              <a:buChar char="-"/>
            </a:pPr>
            <a:r>
              <a:rPr lang="en-GB" dirty="0" smtClean="0"/>
              <a:t>DIRECT EFFECT</a:t>
            </a:r>
          </a:p>
          <a:p>
            <a:pPr>
              <a:buFontTx/>
              <a:buChar char="-"/>
            </a:pPr>
            <a:r>
              <a:rPr lang="en-GB" dirty="0" smtClean="0"/>
              <a:t>INDIRECT EFFECT</a:t>
            </a:r>
          </a:p>
          <a:p>
            <a:pPr>
              <a:buFontTx/>
              <a:buChar char="-"/>
            </a:pPr>
            <a:r>
              <a:rPr lang="en-GB" dirty="0" smtClean="0"/>
              <a:t>STATE LIABILITY</a:t>
            </a:r>
            <a:endParaRPr lang="en-GB" dirty="0"/>
          </a:p>
        </p:txBody>
      </p:sp>
    </p:spTree>
    <p:extLst>
      <p:ext uri="{BB962C8B-B14F-4D97-AF65-F5344CB8AC3E}">
        <p14:creationId xmlns:p14="http://schemas.microsoft.com/office/powerpoint/2010/main" val="2169744281"/>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DIRECT EFFECT</a:t>
            </a: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520125288"/>
              </p:ext>
            </p:extLst>
          </p:nvPr>
        </p:nvGraphicFramePr>
        <p:xfrm>
          <a:off x="677863" y="2160588"/>
          <a:ext cx="8596311" cy="1854200"/>
        </p:xfrm>
        <a:graphic>
          <a:graphicData uri="http://schemas.openxmlformats.org/drawingml/2006/table">
            <a:tbl>
              <a:tblPr firstRow="1" bandRow="1">
                <a:tableStyleId>{5C22544A-7EE6-4342-B048-85BDC9FD1C3A}</a:tableStyleId>
              </a:tblPr>
              <a:tblGrid>
                <a:gridCol w="2865437"/>
                <a:gridCol w="2865437"/>
                <a:gridCol w="2865437"/>
              </a:tblGrid>
              <a:tr h="370840">
                <a:tc>
                  <a:txBody>
                    <a:bodyPr/>
                    <a:lstStyle/>
                    <a:p>
                      <a:endParaRPr lang="en-GB" dirty="0"/>
                    </a:p>
                  </a:txBody>
                  <a:tcPr/>
                </a:tc>
                <a:tc>
                  <a:txBody>
                    <a:bodyPr/>
                    <a:lstStyle/>
                    <a:p>
                      <a:r>
                        <a:rPr lang="en-GB" dirty="0" smtClean="0"/>
                        <a:t>DIRECTLY</a:t>
                      </a:r>
                      <a:r>
                        <a:rPr lang="en-GB" baseline="0" dirty="0" smtClean="0"/>
                        <a:t> APPLICABLE</a:t>
                      </a:r>
                      <a:endParaRPr lang="en-GB" dirty="0"/>
                    </a:p>
                  </a:txBody>
                  <a:tcPr/>
                </a:tc>
                <a:tc>
                  <a:txBody>
                    <a:bodyPr/>
                    <a:lstStyle/>
                    <a:p>
                      <a:r>
                        <a:rPr lang="en-GB" dirty="0" smtClean="0"/>
                        <a:t>DIRECT EFFECT</a:t>
                      </a:r>
                      <a:endParaRPr lang="en-GB" dirty="0"/>
                    </a:p>
                  </a:txBody>
                  <a:tcPr/>
                </a:tc>
              </a:tr>
              <a:tr h="370840">
                <a:tc>
                  <a:txBody>
                    <a:bodyPr/>
                    <a:lstStyle/>
                    <a:p>
                      <a:r>
                        <a:rPr lang="en-GB" dirty="0" smtClean="0"/>
                        <a:t>TREATIES</a:t>
                      </a:r>
                      <a:endParaRPr lang="en-GB" dirty="0"/>
                    </a:p>
                  </a:txBody>
                  <a:tcPr/>
                </a:tc>
                <a:tc>
                  <a:txBody>
                    <a:bodyPr/>
                    <a:lstStyle/>
                    <a:p>
                      <a:endParaRPr lang="en-GB" dirty="0"/>
                    </a:p>
                  </a:txBody>
                  <a:tcPr/>
                </a:tc>
                <a:tc>
                  <a:txBody>
                    <a:bodyPr/>
                    <a:lstStyle/>
                    <a:p>
                      <a:endParaRPr lang="en-GB" dirty="0"/>
                    </a:p>
                  </a:txBody>
                  <a:tcPr/>
                </a:tc>
              </a:tr>
              <a:tr h="370840">
                <a:tc>
                  <a:txBody>
                    <a:bodyPr/>
                    <a:lstStyle/>
                    <a:p>
                      <a:r>
                        <a:rPr lang="en-GB" dirty="0" smtClean="0"/>
                        <a:t>REGULATIONS</a:t>
                      </a:r>
                      <a:endParaRPr lang="en-GB" dirty="0"/>
                    </a:p>
                  </a:txBody>
                  <a:tcPr/>
                </a:tc>
                <a:tc>
                  <a:txBody>
                    <a:bodyPr/>
                    <a:lstStyle/>
                    <a:p>
                      <a:endParaRPr lang="en-GB" dirty="0"/>
                    </a:p>
                  </a:txBody>
                  <a:tcPr/>
                </a:tc>
                <a:tc>
                  <a:txBody>
                    <a:bodyPr/>
                    <a:lstStyle/>
                    <a:p>
                      <a:endParaRPr lang="en-GB" dirty="0"/>
                    </a:p>
                  </a:txBody>
                  <a:tcPr/>
                </a:tc>
              </a:tr>
              <a:tr h="370840">
                <a:tc>
                  <a:txBody>
                    <a:bodyPr/>
                    <a:lstStyle/>
                    <a:p>
                      <a:r>
                        <a:rPr lang="en-GB" dirty="0" smtClean="0"/>
                        <a:t>DECISIONS</a:t>
                      </a:r>
                      <a:endParaRPr lang="en-GB" dirty="0"/>
                    </a:p>
                  </a:txBody>
                  <a:tcPr/>
                </a:tc>
                <a:tc>
                  <a:txBody>
                    <a:bodyPr/>
                    <a:lstStyle/>
                    <a:p>
                      <a:endParaRPr lang="en-GB" dirty="0"/>
                    </a:p>
                  </a:txBody>
                  <a:tcPr/>
                </a:tc>
                <a:tc>
                  <a:txBody>
                    <a:bodyPr/>
                    <a:lstStyle/>
                    <a:p>
                      <a:endParaRPr lang="en-GB" dirty="0"/>
                    </a:p>
                  </a:txBody>
                  <a:tcPr/>
                </a:tc>
              </a:tr>
              <a:tr h="370840">
                <a:tc>
                  <a:txBody>
                    <a:bodyPr/>
                    <a:lstStyle/>
                    <a:p>
                      <a:r>
                        <a:rPr lang="en-GB" dirty="0" smtClean="0"/>
                        <a:t>DIRECTIVES</a:t>
                      </a:r>
                      <a:endParaRPr lang="en-GB" dirty="0"/>
                    </a:p>
                  </a:txBody>
                  <a:tcPr/>
                </a:tc>
                <a:tc>
                  <a:txBody>
                    <a:bodyPr/>
                    <a:lstStyle/>
                    <a:p>
                      <a:endParaRPr lang="en-GB" dirty="0"/>
                    </a:p>
                  </a:txBody>
                  <a:tcPr/>
                </a:tc>
                <a:tc>
                  <a:txBody>
                    <a:bodyPr/>
                    <a:lstStyle/>
                    <a:p>
                      <a:endParaRPr lang="en-GB" dirty="0"/>
                    </a:p>
                  </a:txBody>
                  <a:tcPr/>
                </a:tc>
              </a:tr>
            </a:tbl>
          </a:graphicData>
        </a:graphic>
      </p:graphicFrame>
      <p:pic>
        <p:nvPicPr>
          <p:cNvPr id="5" name="Picture 4"/>
          <p:cNvPicPr>
            <a:picLocks noChangeAspect="1"/>
          </p:cNvPicPr>
          <p:nvPr/>
        </p:nvPicPr>
        <p:blipFill>
          <a:blip r:embed="rId2"/>
          <a:stretch>
            <a:fillRect/>
          </a:stretch>
        </p:blipFill>
        <p:spPr>
          <a:xfrm>
            <a:off x="4580312" y="2574867"/>
            <a:ext cx="297786" cy="276059"/>
          </a:xfrm>
          <a:prstGeom prst="rect">
            <a:avLst/>
          </a:prstGeom>
        </p:spPr>
      </p:pic>
      <p:pic>
        <p:nvPicPr>
          <p:cNvPr id="6" name="Picture 5"/>
          <p:cNvPicPr>
            <a:picLocks noChangeAspect="1"/>
          </p:cNvPicPr>
          <p:nvPr/>
        </p:nvPicPr>
        <p:blipFill>
          <a:blip r:embed="rId2"/>
          <a:stretch>
            <a:fillRect/>
          </a:stretch>
        </p:blipFill>
        <p:spPr>
          <a:xfrm>
            <a:off x="4580312" y="2961218"/>
            <a:ext cx="272847" cy="252940"/>
          </a:xfrm>
          <a:prstGeom prst="rect">
            <a:avLst/>
          </a:prstGeom>
        </p:spPr>
      </p:pic>
      <p:pic>
        <p:nvPicPr>
          <p:cNvPr id="7" name="Picture 6"/>
          <p:cNvPicPr>
            <a:picLocks noChangeAspect="1"/>
          </p:cNvPicPr>
          <p:nvPr/>
        </p:nvPicPr>
        <p:blipFill>
          <a:blip r:embed="rId2"/>
          <a:stretch>
            <a:fillRect/>
          </a:stretch>
        </p:blipFill>
        <p:spPr>
          <a:xfrm>
            <a:off x="4551083" y="3292768"/>
            <a:ext cx="327015" cy="303156"/>
          </a:xfrm>
          <a:prstGeom prst="rect">
            <a:avLst/>
          </a:prstGeom>
        </p:spPr>
      </p:pic>
      <p:pic>
        <p:nvPicPr>
          <p:cNvPr id="8" name="Picture 7"/>
          <p:cNvPicPr>
            <a:picLocks noChangeAspect="1"/>
          </p:cNvPicPr>
          <p:nvPr/>
        </p:nvPicPr>
        <p:blipFill>
          <a:blip r:embed="rId2"/>
          <a:stretch>
            <a:fillRect/>
          </a:stretch>
        </p:blipFill>
        <p:spPr>
          <a:xfrm>
            <a:off x="7175942" y="2558051"/>
            <a:ext cx="315927" cy="292876"/>
          </a:xfrm>
          <a:prstGeom prst="rect">
            <a:avLst/>
          </a:prstGeom>
        </p:spPr>
      </p:pic>
      <p:pic>
        <p:nvPicPr>
          <p:cNvPr id="9" name="Picture 8"/>
          <p:cNvPicPr>
            <a:picLocks noChangeAspect="1"/>
          </p:cNvPicPr>
          <p:nvPr/>
        </p:nvPicPr>
        <p:blipFill>
          <a:blip r:embed="rId2"/>
          <a:stretch>
            <a:fillRect/>
          </a:stretch>
        </p:blipFill>
        <p:spPr>
          <a:xfrm>
            <a:off x="7166895" y="2938741"/>
            <a:ext cx="334020" cy="309649"/>
          </a:xfrm>
          <a:prstGeom prst="rect">
            <a:avLst/>
          </a:prstGeom>
        </p:spPr>
      </p:pic>
      <p:pic>
        <p:nvPicPr>
          <p:cNvPr id="10" name="Picture 9"/>
          <p:cNvPicPr>
            <a:picLocks noChangeAspect="1"/>
          </p:cNvPicPr>
          <p:nvPr/>
        </p:nvPicPr>
        <p:blipFill>
          <a:blip r:embed="rId2"/>
          <a:stretch>
            <a:fillRect/>
          </a:stretch>
        </p:blipFill>
        <p:spPr>
          <a:xfrm>
            <a:off x="7159355" y="3300875"/>
            <a:ext cx="332514" cy="308253"/>
          </a:xfrm>
          <a:prstGeom prst="rect">
            <a:avLst/>
          </a:prstGeom>
        </p:spPr>
      </p:pic>
      <p:pic>
        <p:nvPicPr>
          <p:cNvPr id="11" name="Picture 10"/>
          <p:cNvPicPr>
            <a:picLocks noChangeAspect="1"/>
          </p:cNvPicPr>
          <p:nvPr/>
        </p:nvPicPr>
        <p:blipFill>
          <a:blip r:embed="rId2"/>
          <a:stretch>
            <a:fillRect/>
          </a:stretch>
        </p:blipFill>
        <p:spPr>
          <a:xfrm>
            <a:off x="7143468" y="3643104"/>
            <a:ext cx="364287" cy="337708"/>
          </a:xfrm>
          <a:prstGeom prst="rect">
            <a:avLst/>
          </a:prstGeom>
        </p:spPr>
      </p:pic>
      <p:pic>
        <p:nvPicPr>
          <p:cNvPr id="12" name="Picture 11"/>
          <p:cNvPicPr>
            <a:picLocks noChangeAspect="1"/>
          </p:cNvPicPr>
          <p:nvPr/>
        </p:nvPicPr>
        <p:blipFill>
          <a:blip r:embed="rId3"/>
          <a:stretch>
            <a:fillRect/>
          </a:stretch>
        </p:blipFill>
        <p:spPr>
          <a:xfrm>
            <a:off x="4551083" y="3674534"/>
            <a:ext cx="326187" cy="326187"/>
          </a:xfrm>
          <a:prstGeom prst="rect">
            <a:avLst/>
          </a:prstGeom>
        </p:spPr>
      </p:pic>
    </p:spTree>
    <p:extLst>
      <p:ext uri="{BB962C8B-B14F-4D97-AF65-F5344CB8AC3E}">
        <p14:creationId xmlns:p14="http://schemas.microsoft.com/office/powerpoint/2010/main" val="1242178056"/>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DIRECT EFFECT: 2 TYPES</a:t>
            </a:r>
            <a:endParaRPr lang="en-GB" dirty="0"/>
          </a:p>
        </p:txBody>
      </p:sp>
      <p:pic>
        <p:nvPicPr>
          <p:cNvPr id="4" name="Content Placeholder 3"/>
          <p:cNvPicPr>
            <a:picLocks noGrp="1" noChangeAspect="1"/>
          </p:cNvPicPr>
          <p:nvPr>
            <p:ph idx="1"/>
          </p:nvPr>
        </p:nvPicPr>
        <p:blipFill>
          <a:blip r:embed="rId2"/>
          <a:stretch>
            <a:fillRect/>
          </a:stretch>
        </p:blipFill>
        <p:spPr>
          <a:xfrm>
            <a:off x="4125349" y="4237225"/>
            <a:ext cx="1535618" cy="1542473"/>
          </a:xfrm>
          <a:prstGeom prst="rect">
            <a:avLst/>
          </a:prstGeom>
        </p:spPr>
      </p:pic>
      <p:sp>
        <p:nvSpPr>
          <p:cNvPr id="5" name="Right Arrow 4"/>
          <p:cNvSpPr/>
          <p:nvPr/>
        </p:nvSpPr>
        <p:spPr>
          <a:xfrm>
            <a:off x="5660967" y="4746567"/>
            <a:ext cx="1729048" cy="764771"/>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Left Arrow 6"/>
          <p:cNvSpPr/>
          <p:nvPr/>
        </p:nvSpPr>
        <p:spPr>
          <a:xfrm>
            <a:off x="2277687" y="4854633"/>
            <a:ext cx="1870364" cy="656705"/>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Up Arrow 7"/>
          <p:cNvSpPr/>
          <p:nvPr/>
        </p:nvSpPr>
        <p:spPr>
          <a:xfrm>
            <a:off x="4513812" y="2685010"/>
            <a:ext cx="706581" cy="1379914"/>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p:cNvSpPr txBox="1"/>
          <p:nvPr/>
        </p:nvSpPr>
        <p:spPr>
          <a:xfrm>
            <a:off x="4281055" y="1930400"/>
            <a:ext cx="1263534" cy="369332"/>
          </a:xfrm>
          <a:prstGeom prst="rect">
            <a:avLst/>
          </a:prstGeom>
          <a:noFill/>
        </p:spPr>
        <p:txBody>
          <a:bodyPr wrap="square" rtlCol="0">
            <a:spAutoFit/>
          </a:bodyPr>
          <a:lstStyle/>
          <a:p>
            <a:r>
              <a:rPr lang="en-GB" dirty="0" smtClean="0"/>
              <a:t>STATE</a:t>
            </a:r>
            <a:endParaRPr lang="en-GB" dirty="0"/>
          </a:p>
        </p:txBody>
      </p:sp>
      <p:sp>
        <p:nvSpPr>
          <p:cNvPr id="10" name="TextBox 9"/>
          <p:cNvSpPr txBox="1"/>
          <p:nvPr/>
        </p:nvSpPr>
        <p:spPr>
          <a:xfrm>
            <a:off x="7730836" y="4954385"/>
            <a:ext cx="1543166" cy="369332"/>
          </a:xfrm>
          <a:prstGeom prst="rect">
            <a:avLst/>
          </a:prstGeom>
          <a:noFill/>
        </p:spPr>
        <p:txBody>
          <a:bodyPr wrap="square" rtlCol="0">
            <a:spAutoFit/>
          </a:bodyPr>
          <a:lstStyle/>
          <a:p>
            <a:r>
              <a:rPr lang="en-GB" dirty="0" smtClean="0"/>
              <a:t>BUSINESS</a:t>
            </a:r>
            <a:endParaRPr lang="en-GB" dirty="0"/>
          </a:p>
        </p:txBody>
      </p:sp>
      <p:sp>
        <p:nvSpPr>
          <p:cNvPr id="11" name="TextBox 10"/>
          <p:cNvSpPr txBox="1"/>
          <p:nvPr/>
        </p:nvSpPr>
        <p:spPr>
          <a:xfrm>
            <a:off x="548639" y="5008461"/>
            <a:ext cx="1413164" cy="369332"/>
          </a:xfrm>
          <a:prstGeom prst="rect">
            <a:avLst/>
          </a:prstGeom>
          <a:noFill/>
        </p:spPr>
        <p:txBody>
          <a:bodyPr wrap="square" rtlCol="0">
            <a:spAutoFit/>
          </a:bodyPr>
          <a:lstStyle/>
          <a:p>
            <a:r>
              <a:rPr lang="en-GB" dirty="0" smtClean="0"/>
              <a:t>INDIVIDUAL</a:t>
            </a:r>
            <a:endParaRPr lang="en-GB" dirty="0"/>
          </a:p>
        </p:txBody>
      </p:sp>
    </p:spTree>
    <p:extLst>
      <p:ext uri="{BB962C8B-B14F-4D97-AF65-F5344CB8AC3E}">
        <p14:creationId xmlns:p14="http://schemas.microsoft.com/office/powerpoint/2010/main" val="3278215930"/>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TREATY ARTICLES</a:t>
            </a:r>
            <a:endParaRPr lang="en-GB" dirty="0"/>
          </a:p>
        </p:txBody>
      </p:sp>
      <p:sp>
        <p:nvSpPr>
          <p:cNvPr id="3" name="Content Placeholder 2"/>
          <p:cNvSpPr>
            <a:spLocks noGrp="1"/>
          </p:cNvSpPr>
          <p:nvPr>
            <p:ph idx="1"/>
          </p:nvPr>
        </p:nvSpPr>
        <p:spPr/>
        <p:txBody>
          <a:bodyPr>
            <a:normAutofit/>
          </a:bodyPr>
          <a:lstStyle/>
          <a:p>
            <a:pPr marL="0" indent="0">
              <a:buNone/>
            </a:pPr>
            <a:r>
              <a:rPr lang="en-GB" b="1" i="1" dirty="0">
                <a:solidFill>
                  <a:srgbClr val="FF0000"/>
                </a:solidFill>
              </a:rPr>
              <a:t>Van </a:t>
            </a:r>
            <a:r>
              <a:rPr lang="en-GB" b="1" i="1" dirty="0" err="1">
                <a:solidFill>
                  <a:srgbClr val="FF0000"/>
                </a:solidFill>
              </a:rPr>
              <a:t>Gend</a:t>
            </a:r>
            <a:r>
              <a:rPr lang="en-GB" b="1" i="1" dirty="0">
                <a:solidFill>
                  <a:srgbClr val="FF0000"/>
                </a:solidFill>
              </a:rPr>
              <a:t> </a:t>
            </a:r>
            <a:r>
              <a:rPr lang="en-GB" b="1" i="1" dirty="0" err="1">
                <a:solidFill>
                  <a:srgbClr val="FF0000"/>
                </a:solidFill>
              </a:rPr>
              <a:t>en</a:t>
            </a:r>
            <a:r>
              <a:rPr lang="en-GB" b="1" i="1" dirty="0">
                <a:solidFill>
                  <a:srgbClr val="FF0000"/>
                </a:solidFill>
              </a:rPr>
              <a:t> Loos v </a:t>
            </a:r>
            <a:r>
              <a:rPr lang="en-GB" b="1" i="1" dirty="0" err="1">
                <a:solidFill>
                  <a:srgbClr val="FF0000"/>
                </a:solidFill>
              </a:rPr>
              <a:t>Nederlandse</a:t>
            </a:r>
            <a:r>
              <a:rPr lang="en-GB" b="1" i="1" dirty="0">
                <a:solidFill>
                  <a:srgbClr val="FF0000"/>
                </a:solidFill>
              </a:rPr>
              <a:t> </a:t>
            </a:r>
            <a:r>
              <a:rPr lang="en-GB" b="1" i="1" dirty="0" err="1">
                <a:solidFill>
                  <a:srgbClr val="FF0000"/>
                </a:solidFill>
              </a:rPr>
              <a:t>Administratie</a:t>
            </a:r>
            <a:r>
              <a:rPr lang="en-GB" b="1" i="1" dirty="0">
                <a:solidFill>
                  <a:srgbClr val="FF0000"/>
                </a:solidFill>
              </a:rPr>
              <a:t> der </a:t>
            </a:r>
            <a:r>
              <a:rPr lang="en-GB" b="1" i="1" dirty="0" err="1">
                <a:solidFill>
                  <a:srgbClr val="FF0000"/>
                </a:solidFill>
              </a:rPr>
              <a:t>Belastingen</a:t>
            </a:r>
            <a:r>
              <a:rPr lang="en-GB" b="1" i="1" dirty="0">
                <a:solidFill>
                  <a:srgbClr val="FF0000"/>
                </a:solidFill>
              </a:rPr>
              <a:t> (Case 26/62) [1963]</a:t>
            </a:r>
          </a:p>
          <a:p>
            <a:r>
              <a:rPr lang="en-GB" dirty="0"/>
              <a:t>Van </a:t>
            </a:r>
            <a:r>
              <a:rPr lang="en-GB" dirty="0" err="1"/>
              <a:t>Gend</a:t>
            </a:r>
            <a:r>
              <a:rPr lang="en-GB" dirty="0"/>
              <a:t> </a:t>
            </a:r>
            <a:r>
              <a:rPr lang="en-GB" dirty="0" err="1"/>
              <a:t>en</a:t>
            </a:r>
            <a:r>
              <a:rPr lang="en-GB" dirty="0"/>
              <a:t> Loos was required by Dutch Law to pay an increased customs duty on imports. It argued in Dutch Courts that this is a violation of what is now Article 30 TFEU which </a:t>
            </a:r>
            <a:r>
              <a:rPr lang="en-GB" dirty="0" smtClean="0"/>
              <a:t>provided that </a:t>
            </a:r>
            <a:r>
              <a:rPr lang="en-GB" dirty="0"/>
              <a:t>Member States should not increase such charges.</a:t>
            </a:r>
          </a:p>
          <a:p>
            <a:r>
              <a:rPr lang="en-GB" dirty="0"/>
              <a:t>The Dutch Court referred to the Court of Justice the question of whether a litigant before the national court could rely directly on provisions of an EU </a:t>
            </a:r>
            <a:r>
              <a:rPr lang="en-GB" dirty="0" smtClean="0"/>
              <a:t>Treaty</a:t>
            </a:r>
            <a:r>
              <a:rPr lang="en-GB" dirty="0"/>
              <a:t>.</a:t>
            </a:r>
          </a:p>
          <a:p>
            <a:pPr marL="0" indent="0">
              <a:buNone/>
            </a:pPr>
            <a:r>
              <a:rPr lang="en-GB" dirty="0"/>
              <a:t>DECISION: Treaty enforceable as EU law intends to confer rights on individuals and therefore, these rights must be enforceable.</a:t>
            </a:r>
          </a:p>
          <a:p>
            <a:pPr marL="0" indent="0">
              <a:buNone/>
            </a:pPr>
            <a:endParaRPr lang="en-GB" dirty="0"/>
          </a:p>
        </p:txBody>
      </p:sp>
      <p:sp>
        <p:nvSpPr>
          <p:cNvPr id="4" name="Left Arrow 3"/>
          <p:cNvSpPr/>
          <p:nvPr/>
        </p:nvSpPr>
        <p:spPr>
          <a:xfrm>
            <a:off x="5511339" y="731520"/>
            <a:ext cx="656706" cy="315884"/>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Up Arrow 4"/>
          <p:cNvSpPr/>
          <p:nvPr/>
        </p:nvSpPr>
        <p:spPr>
          <a:xfrm>
            <a:off x="6234545" y="99753"/>
            <a:ext cx="290946" cy="631767"/>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ight Arrow 5"/>
          <p:cNvSpPr/>
          <p:nvPr/>
        </p:nvSpPr>
        <p:spPr>
          <a:xfrm>
            <a:off x="6525491" y="706582"/>
            <a:ext cx="748145" cy="34082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26112277"/>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condition for the direct effect of Treaty Articles</a:t>
            </a:r>
            <a:endParaRPr lang="en-GB" dirty="0"/>
          </a:p>
        </p:txBody>
      </p:sp>
      <p:sp>
        <p:nvSpPr>
          <p:cNvPr id="3" name="Content Placeholder 2"/>
          <p:cNvSpPr>
            <a:spLocks noGrp="1"/>
          </p:cNvSpPr>
          <p:nvPr>
            <p:ph idx="1"/>
          </p:nvPr>
        </p:nvSpPr>
        <p:spPr>
          <a:xfrm>
            <a:off x="677334" y="1930400"/>
            <a:ext cx="7917452" cy="4578465"/>
          </a:xfrm>
        </p:spPr>
        <p:txBody>
          <a:bodyPr>
            <a:normAutofit fontScale="92500" lnSpcReduction="20000"/>
          </a:bodyPr>
          <a:lstStyle/>
          <a:p>
            <a:r>
              <a:rPr lang="en-GB" sz="2800" dirty="0" smtClean="0"/>
              <a:t>The only precondition is…..</a:t>
            </a:r>
          </a:p>
          <a:p>
            <a:pPr marL="0" indent="0">
              <a:buNone/>
            </a:pPr>
            <a:r>
              <a:rPr lang="en-GB" sz="2800" b="1" i="1" dirty="0">
                <a:solidFill>
                  <a:srgbClr val="00B0F0"/>
                </a:solidFill>
              </a:rPr>
              <a:t>THE PROVISION IN QUESTION MUST BE SUFFICIENTLY CLEAR, PRECISE, AND UNCONDITIONAL</a:t>
            </a:r>
            <a:r>
              <a:rPr lang="en-GB" sz="2800" b="1" i="1" dirty="0">
                <a:solidFill>
                  <a:schemeClr val="tx1"/>
                </a:solidFill>
              </a:rPr>
              <a:t>, FOR RELIANCE TO BE PLACED ON IT IN THE NATIONAL </a:t>
            </a:r>
            <a:r>
              <a:rPr lang="en-GB" sz="2800" b="1" i="1" dirty="0" smtClean="0">
                <a:solidFill>
                  <a:schemeClr val="tx1"/>
                </a:solidFill>
              </a:rPr>
              <a:t>COURTS.</a:t>
            </a:r>
          </a:p>
          <a:p>
            <a:pPr marL="0" indent="0">
              <a:buNone/>
            </a:pPr>
            <a:endParaRPr lang="en-GB" sz="2800" b="1" i="1" dirty="0">
              <a:solidFill>
                <a:schemeClr val="tx1"/>
              </a:solidFill>
            </a:endParaRPr>
          </a:p>
          <a:p>
            <a:pPr>
              <a:buFontTx/>
              <a:buChar char="-"/>
            </a:pPr>
            <a:endParaRPr lang="en-GB" sz="2800" b="1" i="1" dirty="0">
              <a:solidFill>
                <a:schemeClr val="tx1"/>
              </a:solidFill>
            </a:endParaRPr>
          </a:p>
          <a:p>
            <a:pPr>
              <a:buFontTx/>
              <a:buChar char="-"/>
            </a:pPr>
            <a:r>
              <a:rPr lang="en-GB" sz="3600" b="1" i="1" dirty="0" err="1" smtClean="0">
                <a:solidFill>
                  <a:srgbClr val="FF0000"/>
                </a:solidFill>
              </a:rPr>
              <a:t>Defrenne</a:t>
            </a:r>
            <a:r>
              <a:rPr lang="en-GB" sz="3600" b="1" i="1" dirty="0" smtClean="0">
                <a:solidFill>
                  <a:srgbClr val="FF0000"/>
                </a:solidFill>
              </a:rPr>
              <a:t> v SABENA [1976]</a:t>
            </a:r>
          </a:p>
          <a:p>
            <a:pPr marL="0" indent="0">
              <a:buNone/>
            </a:pPr>
            <a:r>
              <a:rPr lang="en-GB" sz="3600" dirty="0">
                <a:solidFill>
                  <a:schemeClr val="tx1"/>
                </a:solidFill>
              </a:rPr>
              <a:t>Only the rights that are SUFFICIENTLY CLEAR will be capable of having direct effect</a:t>
            </a:r>
          </a:p>
          <a:p>
            <a:pPr marL="0" indent="0">
              <a:buNone/>
            </a:pPr>
            <a:endParaRPr lang="en-GB" sz="3600" b="1" i="1" dirty="0">
              <a:solidFill>
                <a:srgbClr val="FF0000"/>
              </a:solidFill>
            </a:endParaRPr>
          </a:p>
        </p:txBody>
      </p:sp>
    </p:spTree>
    <p:extLst>
      <p:ext uri="{BB962C8B-B14F-4D97-AF65-F5344CB8AC3E}">
        <p14:creationId xmlns:p14="http://schemas.microsoft.com/office/powerpoint/2010/main" val="1858976255"/>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DIRECT EFFECT- Regulations</a:t>
            </a:r>
            <a:endParaRPr lang="en-GB" dirty="0"/>
          </a:p>
        </p:txBody>
      </p:sp>
      <p:sp>
        <p:nvSpPr>
          <p:cNvPr id="3" name="Content Placeholder 2"/>
          <p:cNvSpPr>
            <a:spLocks noGrp="1"/>
          </p:cNvSpPr>
          <p:nvPr>
            <p:ph idx="1"/>
          </p:nvPr>
        </p:nvSpPr>
        <p:spPr>
          <a:xfrm>
            <a:off x="308768" y="1406470"/>
            <a:ext cx="7315200" cy="5120640"/>
          </a:xfrm>
        </p:spPr>
        <p:txBody>
          <a:bodyPr>
            <a:normAutofit fontScale="85000" lnSpcReduction="20000"/>
          </a:bodyPr>
          <a:lstStyle/>
          <a:p>
            <a:r>
              <a:rPr lang="en-GB" sz="3600" b="1" dirty="0" err="1" smtClean="0">
                <a:solidFill>
                  <a:srgbClr val="FF0000"/>
                </a:solidFill>
              </a:rPr>
              <a:t>Politi</a:t>
            </a:r>
            <a:r>
              <a:rPr lang="en-GB" sz="3600" b="1" dirty="0" smtClean="0">
                <a:solidFill>
                  <a:srgbClr val="FF0000"/>
                </a:solidFill>
              </a:rPr>
              <a:t> SAS v </a:t>
            </a:r>
            <a:r>
              <a:rPr lang="en-GB" sz="3600" b="1" dirty="0" err="1" smtClean="0">
                <a:solidFill>
                  <a:srgbClr val="FF0000"/>
                </a:solidFill>
              </a:rPr>
              <a:t>Ministero</a:t>
            </a:r>
            <a:r>
              <a:rPr lang="en-GB" sz="3600" b="1" dirty="0" smtClean="0">
                <a:solidFill>
                  <a:srgbClr val="FF0000"/>
                </a:solidFill>
              </a:rPr>
              <a:t> </a:t>
            </a:r>
            <a:r>
              <a:rPr lang="en-GB" sz="3600" b="1" dirty="0" err="1" smtClean="0">
                <a:solidFill>
                  <a:srgbClr val="FF0000"/>
                </a:solidFill>
              </a:rPr>
              <a:t>delle</a:t>
            </a:r>
            <a:r>
              <a:rPr lang="en-GB" sz="3600" b="1" dirty="0" smtClean="0">
                <a:solidFill>
                  <a:srgbClr val="FF0000"/>
                </a:solidFill>
              </a:rPr>
              <a:t> </a:t>
            </a:r>
            <a:r>
              <a:rPr lang="en-GB" sz="3600" b="1" dirty="0" err="1" smtClean="0">
                <a:solidFill>
                  <a:srgbClr val="FF0000"/>
                </a:solidFill>
              </a:rPr>
              <a:t>Finanze</a:t>
            </a:r>
            <a:r>
              <a:rPr lang="en-GB" sz="3600" b="1" dirty="0" smtClean="0">
                <a:solidFill>
                  <a:srgbClr val="FF0000"/>
                </a:solidFill>
              </a:rPr>
              <a:t> [1973]</a:t>
            </a:r>
          </a:p>
          <a:p>
            <a:pPr marL="0" indent="0">
              <a:buNone/>
            </a:pPr>
            <a:r>
              <a:rPr lang="en-GB" sz="2800" dirty="0" smtClean="0"/>
              <a:t>EU Regulations could be directly effective because they create individual rights that national courts must protect</a:t>
            </a:r>
          </a:p>
          <a:p>
            <a:pPr marL="0" indent="0">
              <a:buNone/>
            </a:pPr>
            <a:endParaRPr lang="en-GB" sz="2800" dirty="0"/>
          </a:p>
          <a:p>
            <a:pPr marL="0" indent="0">
              <a:buNone/>
            </a:pPr>
            <a:r>
              <a:rPr lang="en-GB" sz="2800" dirty="0" smtClean="0"/>
              <a:t>Just like Treaty Articles, Regulations must be sufficiently clear and unconditional if they are to have direct effect.</a:t>
            </a:r>
          </a:p>
          <a:p>
            <a:pPr marL="0" indent="0">
              <a:buNone/>
            </a:pPr>
            <a:r>
              <a:rPr lang="en-GB" sz="2800" i="1" dirty="0" smtClean="0">
                <a:solidFill>
                  <a:srgbClr val="FF0000"/>
                </a:solidFill>
              </a:rPr>
              <a:t>Advocate General Warner in R v Secretary of State for Home Affairs, ex p. </a:t>
            </a:r>
            <a:r>
              <a:rPr lang="en-GB" sz="2800" i="1" dirty="0" err="1" smtClean="0">
                <a:solidFill>
                  <a:srgbClr val="FF0000"/>
                </a:solidFill>
              </a:rPr>
              <a:t>Santillo</a:t>
            </a:r>
            <a:r>
              <a:rPr lang="en-GB" sz="2800" i="1" dirty="0" smtClean="0">
                <a:solidFill>
                  <a:srgbClr val="FF0000"/>
                </a:solidFill>
              </a:rPr>
              <a:t> [1980]</a:t>
            </a:r>
          </a:p>
          <a:p>
            <a:pPr marL="0" indent="0">
              <a:buNone/>
            </a:pPr>
            <a:endParaRPr lang="en-GB" sz="2800" i="1" dirty="0">
              <a:solidFill>
                <a:srgbClr val="FF0000"/>
              </a:solidFill>
            </a:endParaRPr>
          </a:p>
          <a:p>
            <a:pPr marL="0" indent="0">
              <a:buNone/>
            </a:pPr>
            <a:r>
              <a:rPr lang="en-GB" sz="2800" i="1" dirty="0" smtClean="0">
                <a:solidFill>
                  <a:srgbClr val="FF0000"/>
                </a:solidFill>
              </a:rPr>
              <a:t>- </a:t>
            </a:r>
            <a:r>
              <a:rPr lang="en-GB" sz="2800" b="1" dirty="0" smtClean="0">
                <a:solidFill>
                  <a:schemeClr val="tx1"/>
                </a:solidFill>
              </a:rPr>
              <a:t>Capable of horizontal and vertical direct effect</a:t>
            </a:r>
            <a:endParaRPr lang="en-GB" sz="2800" b="1" dirty="0">
              <a:solidFill>
                <a:schemeClr val="tx1"/>
              </a:solidFill>
            </a:endParaRPr>
          </a:p>
          <a:p>
            <a:pPr marL="0" indent="0">
              <a:buNone/>
            </a:pPr>
            <a:endParaRPr lang="en-GB" dirty="0" smtClean="0"/>
          </a:p>
          <a:p>
            <a:pPr marL="0" indent="0">
              <a:buNone/>
            </a:pPr>
            <a:endParaRPr lang="en-GB" dirty="0"/>
          </a:p>
          <a:p>
            <a:pPr marL="0" indent="0">
              <a:buNone/>
            </a:pPr>
            <a:endParaRPr lang="en-GB" dirty="0"/>
          </a:p>
        </p:txBody>
      </p:sp>
      <p:pic>
        <p:nvPicPr>
          <p:cNvPr id="4" name="Picture 3"/>
          <p:cNvPicPr>
            <a:picLocks noChangeAspect="1"/>
          </p:cNvPicPr>
          <p:nvPr/>
        </p:nvPicPr>
        <p:blipFill>
          <a:blip r:embed="rId3"/>
          <a:stretch>
            <a:fillRect/>
          </a:stretch>
        </p:blipFill>
        <p:spPr>
          <a:xfrm>
            <a:off x="7817289" y="2635163"/>
            <a:ext cx="2008356" cy="1331627"/>
          </a:xfrm>
          <a:prstGeom prst="rect">
            <a:avLst/>
          </a:prstGeom>
        </p:spPr>
      </p:pic>
    </p:spTree>
    <p:extLst>
      <p:ext uri="{BB962C8B-B14F-4D97-AF65-F5344CB8AC3E}">
        <p14:creationId xmlns:p14="http://schemas.microsoft.com/office/powerpoint/2010/main" val="1853848176"/>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QUESTION</a:t>
            </a:r>
            <a:endParaRPr lang="en-GB" dirty="0"/>
          </a:p>
        </p:txBody>
      </p:sp>
      <p:sp>
        <p:nvSpPr>
          <p:cNvPr id="3" name="Content Placeholder 2"/>
          <p:cNvSpPr>
            <a:spLocks noGrp="1"/>
          </p:cNvSpPr>
          <p:nvPr>
            <p:ph idx="1"/>
          </p:nvPr>
        </p:nvSpPr>
        <p:spPr>
          <a:xfrm>
            <a:off x="607666" y="1270000"/>
            <a:ext cx="8596668" cy="3880773"/>
          </a:xfrm>
        </p:spPr>
        <p:txBody>
          <a:bodyPr>
            <a:noAutofit/>
          </a:bodyPr>
          <a:lstStyle/>
          <a:p>
            <a:r>
              <a:rPr lang="en-GB" sz="2800" dirty="0" smtClean="0">
                <a:solidFill>
                  <a:schemeClr val="tx1"/>
                </a:solidFill>
                <a:latin typeface="Arial" panose="020B0604020202020204" pitchFamily="34" charset="0"/>
                <a:cs typeface="Arial" panose="020B0604020202020204" pitchFamily="34" charset="0"/>
              </a:rPr>
              <a:t>Suppose that you have recently suffered from a respiratory infection contracted whilst swimming in polluted seawater off a beach in the UK. Tests indicate that the water contains 2.5% </a:t>
            </a:r>
            <a:r>
              <a:rPr lang="en-GB" sz="2800" dirty="0" err="1" smtClean="0">
                <a:solidFill>
                  <a:schemeClr val="tx1"/>
                </a:solidFill>
                <a:latin typeface="Arial" panose="020B0604020202020204" pitchFamily="34" charset="0"/>
                <a:cs typeface="Arial" panose="020B0604020202020204" pitchFamily="34" charset="0"/>
              </a:rPr>
              <a:t>blisterium</a:t>
            </a:r>
            <a:r>
              <a:rPr lang="en-GB" sz="2800" dirty="0" smtClean="0">
                <a:solidFill>
                  <a:schemeClr val="tx1"/>
                </a:solidFill>
                <a:latin typeface="Arial" panose="020B0604020202020204" pitchFamily="34" charset="0"/>
                <a:cs typeface="Arial" panose="020B0604020202020204" pitchFamily="34" charset="0"/>
              </a:rPr>
              <a:t>, a chemical known to produce respiratory infections.</a:t>
            </a:r>
          </a:p>
          <a:p>
            <a:pPr marL="0" indent="0">
              <a:buNone/>
            </a:pPr>
            <a:r>
              <a:rPr lang="en-GB" sz="2800" dirty="0" smtClean="0">
                <a:solidFill>
                  <a:schemeClr val="tx1"/>
                </a:solidFill>
                <a:latin typeface="Arial" panose="020B0604020202020204" pitchFamily="34" charset="0"/>
                <a:cs typeface="Arial" panose="020B0604020202020204" pitchFamily="34" charset="0"/>
              </a:rPr>
              <a:t>     Regulation 00/00 provides that the presence of any amount over 2% leads to the awarding of compensation.</a:t>
            </a:r>
          </a:p>
          <a:p>
            <a:pPr marL="0" indent="0">
              <a:buNone/>
            </a:pPr>
            <a:endParaRPr lang="en-GB" sz="2800" dirty="0">
              <a:solidFill>
                <a:schemeClr val="tx1"/>
              </a:solidFill>
              <a:latin typeface="Arial" panose="020B0604020202020204" pitchFamily="34" charset="0"/>
              <a:cs typeface="Arial" panose="020B0604020202020204" pitchFamily="34" charset="0"/>
            </a:endParaRPr>
          </a:p>
          <a:p>
            <a:pPr marL="0" indent="0">
              <a:buNone/>
            </a:pPr>
            <a:r>
              <a:rPr lang="en-GB" sz="2800" b="1" dirty="0" smtClean="0">
                <a:solidFill>
                  <a:schemeClr val="tx1"/>
                </a:solidFill>
                <a:latin typeface="Arial" panose="020B0604020202020204" pitchFamily="34" charset="0"/>
                <a:cs typeface="Arial" panose="020B0604020202020204" pitchFamily="34" charset="0"/>
              </a:rPr>
              <a:t>HOW, IF AT ALL, COULD DIRECT EFFECT APPLY IN THE SCENARIO?</a:t>
            </a:r>
            <a:endParaRPr lang="en-GB" sz="2800" b="1"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03929974"/>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DIRECT EFFECT-</a:t>
            </a:r>
            <a:br>
              <a:rPr lang="en-GB" dirty="0" smtClean="0"/>
            </a:br>
            <a:r>
              <a:rPr lang="en-GB" dirty="0" smtClean="0"/>
              <a:t>Directives</a:t>
            </a:r>
            <a:endParaRPr lang="en-GB" dirty="0"/>
          </a:p>
        </p:txBody>
      </p:sp>
      <p:sp>
        <p:nvSpPr>
          <p:cNvPr id="3" name="Content Placeholder 2"/>
          <p:cNvSpPr>
            <a:spLocks noGrp="1"/>
          </p:cNvSpPr>
          <p:nvPr>
            <p:ph idx="1"/>
          </p:nvPr>
        </p:nvSpPr>
        <p:spPr>
          <a:xfrm>
            <a:off x="3819164" y="1875399"/>
            <a:ext cx="6815433" cy="4425194"/>
          </a:xfrm>
        </p:spPr>
        <p:txBody>
          <a:bodyPr>
            <a:normAutofit fontScale="25000" lnSpcReduction="20000"/>
          </a:bodyPr>
          <a:lstStyle/>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endParaRPr lang="en-GB" dirty="0"/>
          </a:p>
          <a:p>
            <a:pPr marL="0" indent="0">
              <a:buNone/>
            </a:pPr>
            <a:r>
              <a:rPr lang="en-GB" sz="12800" b="1" u="sng" dirty="0" smtClean="0">
                <a:solidFill>
                  <a:srgbClr val="FF0000"/>
                </a:solidFill>
              </a:rPr>
              <a:t>Van </a:t>
            </a:r>
            <a:r>
              <a:rPr lang="en-GB" sz="12800" b="1" u="sng" dirty="0" err="1" smtClean="0">
                <a:solidFill>
                  <a:srgbClr val="FF0000"/>
                </a:solidFill>
              </a:rPr>
              <a:t>Duyn</a:t>
            </a:r>
            <a:r>
              <a:rPr lang="en-GB" sz="12800" b="1" u="sng" dirty="0" smtClean="0">
                <a:solidFill>
                  <a:srgbClr val="FF0000"/>
                </a:solidFill>
              </a:rPr>
              <a:t> v Home Office [1974]: </a:t>
            </a:r>
          </a:p>
          <a:p>
            <a:pPr marL="0" indent="0">
              <a:buNone/>
            </a:pPr>
            <a:endParaRPr lang="en-GB" sz="9600" dirty="0" smtClean="0"/>
          </a:p>
          <a:p>
            <a:pPr marL="0" indent="0">
              <a:buNone/>
            </a:pPr>
            <a:r>
              <a:rPr lang="en-GB" sz="9600" dirty="0" smtClean="0"/>
              <a:t>A Dutch national applied for permission to enter the UK to work for the Church of Scientology.</a:t>
            </a:r>
          </a:p>
          <a:p>
            <a:pPr marL="0" indent="0">
              <a:buNone/>
            </a:pPr>
            <a:r>
              <a:rPr lang="en-GB" sz="9600" dirty="0" smtClean="0"/>
              <a:t>Permission was refused</a:t>
            </a:r>
          </a:p>
          <a:p>
            <a:pPr marL="0" indent="0">
              <a:buNone/>
            </a:pPr>
            <a:r>
              <a:rPr lang="en-GB" sz="9600" dirty="0" smtClean="0"/>
              <a:t>Van </a:t>
            </a:r>
            <a:r>
              <a:rPr lang="en-GB" sz="9600" dirty="0" err="1" smtClean="0"/>
              <a:t>Duyn</a:t>
            </a:r>
            <a:r>
              <a:rPr lang="en-GB" sz="9600" dirty="0" smtClean="0"/>
              <a:t> sought to enforce Directive 64/221 </a:t>
            </a:r>
          </a:p>
          <a:p>
            <a:pPr marL="0" indent="0">
              <a:buNone/>
            </a:pPr>
            <a:r>
              <a:rPr lang="en-GB" sz="9600" dirty="0" smtClean="0"/>
              <a:t>Court of Justice held that it was possible to rely on the Directive because</a:t>
            </a:r>
          </a:p>
          <a:p>
            <a:pPr marL="0" indent="0">
              <a:buNone/>
            </a:pPr>
            <a:endParaRPr lang="en-GB" sz="9600" b="1" dirty="0"/>
          </a:p>
          <a:p>
            <a:pPr marL="0" indent="0">
              <a:buNone/>
            </a:pPr>
            <a:r>
              <a:rPr lang="en-GB" sz="9600" b="1" dirty="0" smtClean="0"/>
              <a:t>‘for directives to have useful effect, they must be capable of producing direct effects, subject to the nature and wording of the Directive in question’. </a:t>
            </a:r>
            <a:endParaRPr lang="en-GB" sz="9600" b="1" dirty="0"/>
          </a:p>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endParaRPr lang="en-GB" dirty="0"/>
          </a:p>
        </p:txBody>
      </p:sp>
      <p:sp>
        <p:nvSpPr>
          <p:cNvPr id="4" name="TextBox 3"/>
          <p:cNvSpPr txBox="1"/>
          <p:nvPr/>
        </p:nvSpPr>
        <p:spPr>
          <a:xfrm>
            <a:off x="4108537" y="263047"/>
            <a:ext cx="6425852" cy="646331"/>
          </a:xfrm>
          <a:prstGeom prst="rect">
            <a:avLst/>
          </a:prstGeom>
          <a:noFill/>
        </p:spPr>
        <p:txBody>
          <a:bodyPr wrap="square" rtlCol="0">
            <a:spAutoFit/>
          </a:bodyPr>
          <a:lstStyle/>
          <a:p>
            <a:pPr algn="ctr"/>
            <a:r>
              <a:rPr lang="en-GB" sz="3600" b="1" u="sng" dirty="0" smtClean="0">
                <a:solidFill>
                  <a:srgbClr val="000000"/>
                </a:solidFill>
              </a:rPr>
              <a:t>DIRECTIVES</a:t>
            </a:r>
            <a:endParaRPr lang="en-GB" sz="3600" b="1" u="sng" dirty="0">
              <a:solidFill>
                <a:srgbClr val="000000"/>
              </a:solidFill>
            </a:endParaRPr>
          </a:p>
        </p:txBody>
      </p:sp>
    </p:spTree>
    <p:extLst>
      <p:ext uri="{BB962C8B-B14F-4D97-AF65-F5344CB8AC3E}">
        <p14:creationId xmlns:p14="http://schemas.microsoft.com/office/powerpoint/2010/main" val="2405909900"/>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DIRECTIVES</a:t>
            </a:r>
            <a:endParaRPr lang="en-GB" dirty="0"/>
          </a:p>
        </p:txBody>
      </p:sp>
      <p:sp>
        <p:nvSpPr>
          <p:cNvPr id="3" name="Content Placeholder 2"/>
          <p:cNvSpPr>
            <a:spLocks noGrp="1"/>
          </p:cNvSpPr>
          <p:nvPr>
            <p:ph idx="1"/>
          </p:nvPr>
        </p:nvSpPr>
        <p:spPr>
          <a:xfrm>
            <a:off x="3869268" y="1265128"/>
            <a:ext cx="7315200" cy="4719619"/>
          </a:xfrm>
        </p:spPr>
        <p:txBody>
          <a:bodyPr>
            <a:normAutofit/>
          </a:bodyPr>
          <a:lstStyle/>
          <a:p>
            <a:r>
              <a:rPr lang="en-GB" sz="2800" dirty="0" smtClean="0">
                <a:solidFill>
                  <a:schemeClr val="tx1"/>
                </a:solidFill>
              </a:rPr>
              <a:t>There are three conditions which must be satisfied in order for a provision of a Directive to have direct effect:</a:t>
            </a:r>
          </a:p>
          <a:p>
            <a:pPr marL="0" indent="0">
              <a:buNone/>
            </a:pPr>
            <a:r>
              <a:rPr lang="en-GB" sz="2800" dirty="0" smtClean="0">
                <a:solidFill>
                  <a:schemeClr val="tx1"/>
                </a:solidFill>
              </a:rPr>
              <a:t>1. The provision must be sufficiently clear, precise, and </a:t>
            </a:r>
            <a:r>
              <a:rPr lang="en-GB" sz="2800" dirty="0" smtClean="0">
                <a:solidFill>
                  <a:schemeClr val="tx1"/>
                </a:solidFill>
              </a:rPr>
              <a:t>unconditional</a:t>
            </a:r>
            <a:endParaRPr lang="en-GB" sz="2800" dirty="0" smtClean="0">
              <a:solidFill>
                <a:schemeClr val="tx1"/>
              </a:solidFill>
            </a:endParaRPr>
          </a:p>
          <a:p>
            <a:pPr marL="0" indent="0">
              <a:buNone/>
            </a:pPr>
            <a:r>
              <a:rPr lang="en-GB" sz="2800" dirty="0" smtClean="0">
                <a:solidFill>
                  <a:schemeClr val="tx1"/>
                </a:solidFill>
              </a:rPr>
              <a:t>2. The deadline for the transposition into national law must have passed</a:t>
            </a:r>
          </a:p>
          <a:p>
            <a:pPr marL="0" indent="0">
              <a:buNone/>
            </a:pPr>
            <a:r>
              <a:rPr lang="en-GB" sz="2800" dirty="0" smtClean="0">
                <a:solidFill>
                  <a:schemeClr val="tx1"/>
                </a:solidFill>
              </a:rPr>
              <a:t>3. The Defendant must be </a:t>
            </a:r>
            <a:r>
              <a:rPr lang="en-GB" sz="2800" dirty="0" smtClean="0">
                <a:solidFill>
                  <a:schemeClr val="tx1"/>
                </a:solidFill>
              </a:rPr>
              <a:t>the </a:t>
            </a:r>
            <a:r>
              <a:rPr lang="en-GB" sz="2800" smtClean="0">
                <a:solidFill>
                  <a:schemeClr val="tx1"/>
                </a:solidFill>
              </a:rPr>
              <a:t>state or an </a:t>
            </a:r>
            <a:r>
              <a:rPr lang="en-GB" sz="2800" dirty="0" smtClean="0">
                <a:solidFill>
                  <a:schemeClr val="tx1"/>
                </a:solidFill>
              </a:rPr>
              <a:t>emanation of the State</a:t>
            </a:r>
            <a:endParaRPr lang="en-GB" sz="2800" dirty="0">
              <a:solidFill>
                <a:schemeClr val="tx1"/>
              </a:solidFill>
            </a:endParaRPr>
          </a:p>
        </p:txBody>
      </p:sp>
      <p:sp>
        <p:nvSpPr>
          <p:cNvPr id="4" name="TextBox 3"/>
          <p:cNvSpPr txBox="1"/>
          <p:nvPr/>
        </p:nvSpPr>
        <p:spPr>
          <a:xfrm>
            <a:off x="4171167" y="175364"/>
            <a:ext cx="6651321" cy="954107"/>
          </a:xfrm>
          <a:prstGeom prst="rect">
            <a:avLst/>
          </a:prstGeom>
          <a:noFill/>
        </p:spPr>
        <p:txBody>
          <a:bodyPr wrap="square" rtlCol="0">
            <a:spAutoFit/>
          </a:bodyPr>
          <a:lstStyle/>
          <a:p>
            <a:pPr algn="ctr"/>
            <a:r>
              <a:rPr lang="en-GB" sz="2800" b="1" dirty="0" smtClean="0">
                <a:solidFill>
                  <a:srgbClr val="000000"/>
                </a:solidFill>
              </a:rPr>
              <a:t>Conditions for the direct effect of Directives</a:t>
            </a:r>
            <a:endParaRPr lang="en-GB" sz="2800" b="1" dirty="0">
              <a:solidFill>
                <a:srgbClr val="000000"/>
              </a:solidFill>
            </a:endParaRPr>
          </a:p>
        </p:txBody>
      </p:sp>
    </p:spTree>
    <p:extLst>
      <p:ext uri="{BB962C8B-B14F-4D97-AF65-F5344CB8AC3E}">
        <p14:creationId xmlns:p14="http://schemas.microsoft.com/office/powerpoint/2010/main" val="1335596552"/>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01041" y="1164921"/>
            <a:ext cx="10033348" cy="5232202"/>
          </a:xfrm>
          <a:prstGeom prst="rect">
            <a:avLst/>
          </a:prstGeom>
          <a:noFill/>
        </p:spPr>
        <p:txBody>
          <a:bodyPr wrap="square" rtlCol="0">
            <a:spAutoFit/>
          </a:bodyPr>
          <a:lstStyle/>
          <a:p>
            <a:pPr algn="ctr"/>
            <a:r>
              <a:rPr lang="en-GB" sz="2800" b="1" dirty="0" smtClean="0">
                <a:solidFill>
                  <a:srgbClr val="000000"/>
                </a:solidFill>
              </a:rPr>
              <a:t>REVIEW QUESTION</a:t>
            </a:r>
          </a:p>
          <a:p>
            <a:pPr algn="ctr"/>
            <a:endParaRPr lang="en-GB" sz="2800" dirty="0">
              <a:solidFill>
                <a:srgbClr val="000000"/>
              </a:solidFill>
            </a:endParaRPr>
          </a:p>
          <a:p>
            <a:pPr algn="ctr"/>
            <a:r>
              <a:rPr lang="en-GB" sz="2800" dirty="0" smtClean="0">
                <a:solidFill>
                  <a:srgbClr val="000000"/>
                </a:solidFill>
              </a:rPr>
              <a:t>Suppose that you have recently suffered from a respiratory infection contracted while swimming in polluted seawater off a beach in the UK. Tests indicate that the water contains 2.5% </a:t>
            </a:r>
            <a:r>
              <a:rPr lang="en-GB" sz="2800" dirty="0" err="1" smtClean="0">
                <a:solidFill>
                  <a:srgbClr val="000000"/>
                </a:solidFill>
              </a:rPr>
              <a:t>blisterium</a:t>
            </a:r>
            <a:r>
              <a:rPr lang="en-GB" sz="2800" dirty="0" smtClean="0">
                <a:solidFill>
                  <a:srgbClr val="000000"/>
                </a:solidFill>
              </a:rPr>
              <a:t>, a chemical known to produce respiratory infections. Directive 00/00 provides that the presence of any amount over 2% leads to the awarding of compensation.</a:t>
            </a:r>
          </a:p>
          <a:p>
            <a:pPr algn="ctr"/>
            <a:endParaRPr lang="en-GB" sz="2800" dirty="0">
              <a:solidFill>
                <a:srgbClr val="000000"/>
              </a:solidFill>
            </a:endParaRPr>
          </a:p>
          <a:p>
            <a:pPr algn="ctr"/>
            <a:r>
              <a:rPr lang="en-GB" sz="2800" dirty="0" smtClean="0">
                <a:solidFill>
                  <a:srgbClr val="000000"/>
                </a:solidFill>
              </a:rPr>
              <a:t>How, if at all, could direct effect apply in the scenario?</a:t>
            </a:r>
          </a:p>
          <a:p>
            <a:endParaRPr lang="en-GB" dirty="0">
              <a:solidFill>
                <a:srgbClr val="000000"/>
              </a:solidFill>
            </a:endParaRPr>
          </a:p>
          <a:p>
            <a:endParaRPr lang="en-GB" dirty="0" smtClean="0">
              <a:solidFill>
                <a:srgbClr val="000000"/>
              </a:solidFill>
            </a:endParaRPr>
          </a:p>
          <a:p>
            <a:endParaRPr lang="en-GB" dirty="0">
              <a:solidFill>
                <a:srgbClr val="000000"/>
              </a:solidFill>
            </a:endParaRPr>
          </a:p>
        </p:txBody>
      </p:sp>
    </p:spTree>
    <p:extLst>
      <p:ext uri="{BB962C8B-B14F-4D97-AF65-F5344CB8AC3E}">
        <p14:creationId xmlns:p14="http://schemas.microsoft.com/office/powerpoint/2010/main" val="3539874005"/>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constitutes a ‘state’</a:t>
            </a:r>
            <a:br>
              <a:rPr lang="en-GB" dirty="0" smtClean="0"/>
            </a:br>
            <a:r>
              <a:rPr lang="en-GB" dirty="0"/>
              <a:t/>
            </a:r>
            <a:br>
              <a:rPr lang="en-GB" dirty="0"/>
            </a:br>
            <a:r>
              <a:rPr lang="en-GB" dirty="0" smtClean="0"/>
              <a:t>Foster v British Gas [1990]</a:t>
            </a:r>
            <a:endParaRPr lang="en-GB" dirty="0"/>
          </a:p>
        </p:txBody>
      </p:sp>
      <p:sp>
        <p:nvSpPr>
          <p:cNvPr id="3" name="Rectangle 2"/>
          <p:cNvSpPr/>
          <p:nvPr/>
        </p:nvSpPr>
        <p:spPr>
          <a:xfrm>
            <a:off x="4087660" y="1323815"/>
            <a:ext cx="6096000" cy="4401205"/>
          </a:xfrm>
          <a:prstGeom prst="rect">
            <a:avLst/>
          </a:prstGeom>
        </p:spPr>
        <p:txBody>
          <a:bodyPr>
            <a:spAutoFit/>
          </a:bodyPr>
          <a:lstStyle/>
          <a:p>
            <a:r>
              <a:rPr lang="en-GB" sz="2800" dirty="0" smtClean="0">
                <a:solidFill>
                  <a:srgbClr val="000000"/>
                </a:solidFill>
              </a:rPr>
              <a:t>-It </a:t>
            </a:r>
            <a:r>
              <a:rPr lang="en-GB" sz="2800" dirty="0">
                <a:solidFill>
                  <a:srgbClr val="000000"/>
                </a:solidFill>
              </a:rPr>
              <a:t>had been made responsible by the state for providing a public service; </a:t>
            </a:r>
            <a:r>
              <a:rPr lang="en-GB" sz="2800" dirty="0" smtClean="0">
                <a:solidFill>
                  <a:srgbClr val="000000"/>
                </a:solidFill>
              </a:rPr>
              <a:t>and</a:t>
            </a:r>
          </a:p>
          <a:p>
            <a:endParaRPr lang="en-GB" sz="2800" dirty="0">
              <a:solidFill>
                <a:srgbClr val="000000"/>
              </a:solidFill>
            </a:endParaRPr>
          </a:p>
          <a:p>
            <a:r>
              <a:rPr lang="en-GB" sz="2800" dirty="0" smtClean="0">
                <a:solidFill>
                  <a:srgbClr val="000000"/>
                </a:solidFill>
              </a:rPr>
              <a:t>-It </a:t>
            </a:r>
            <a:r>
              <a:rPr lang="en-GB" sz="2800" dirty="0">
                <a:solidFill>
                  <a:srgbClr val="000000"/>
                </a:solidFill>
              </a:rPr>
              <a:t>provided that service under the control of the State; </a:t>
            </a:r>
            <a:r>
              <a:rPr lang="en-GB" sz="2800" dirty="0" smtClean="0">
                <a:solidFill>
                  <a:srgbClr val="000000"/>
                </a:solidFill>
              </a:rPr>
              <a:t>and</a:t>
            </a:r>
          </a:p>
          <a:p>
            <a:endParaRPr lang="en-GB" sz="2800" dirty="0">
              <a:solidFill>
                <a:srgbClr val="000000"/>
              </a:solidFill>
            </a:endParaRPr>
          </a:p>
          <a:p>
            <a:r>
              <a:rPr lang="en-GB" sz="2800" dirty="0" smtClean="0">
                <a:solidFill>
                  <a:srgbClr val="000000"/>
                </a:solidFill>
              </a:rPr>
              <a:t>- It </a:t>
            </a:r>
            <a:r>
              <a:rPr lang="en-GB" sz="2800" dirty="0">
                <a:solidFill>
                  <a:srgbClr val="000000"/>
                </a:solidFill>
              </a:rPr>
              <a:t>had been given special powers to provide that service, beyond those normally applicable in relations between individuals. </a:t>
            </a:r>
          </a:p>
        </p:txBody>
      </p:sp>
    </p:spTree>
    <p:extLst>
      <p:ext uri="{BB962C8B-B14F-4D97-AF65-F5344CB8AC3E}">
        <p14:creationId xmlns:p14="http://schemas.microsoft.com/office/powerpoint/2010/main" val="2163383473"/>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7071" y="1872343"/>
            <a:ext cx="8596668" cy="1320800"/>
          </a:xfrm>
        </p:spPr>
        <p:txBody>
          <a:bodyPr/>
          <a:lstStyle/>
          <a:p>
            <a:r>
              <a:rPr lang="en-GB" b="1" i="1" dirty="0" smtClean="0">
                <a:solidFill>
                  <a:srgbClr val="FF0000"/>
                </a:solidFill>
              </a:rPr>
              <a:t>Von Colson and </a:t>
            </a:r>
            <a:r>
              <a:rPr lang="en-GB" b="1" i="1" dirty="0" err="1" smtClean="0">
                <a:solidFill>
                  <a:srgbClr val="FF0000"/>
                </a:solidFill>
              </a:rPr>
              <a:t>Kamann</a:t>
            </a:r>
            <a:r>
              <a:rPr lang="en-GB" b="1" i="1" dirty="0" smtClean="0">
                <a:solidFill>
                  <a:srgbClr val="FF0000"/>
                </a:solidFill>
              </a:rPr>
              <a:t> v Land Nordrhein-Westfalen [1984]</a:t>
            </a:r>
            <a:endParaRPr lang="en-GB" b="1" i="1" dirty="0">
              <a:solidFill>
                <a:srgbClr val="FF0000"/>
              </a:solidFill>
            </a:endParaRPr>
          </a:p>
        </p:txBody>
      </p:sp>
      <p:sp>
        <p:nvSpPr>
          <p:cNvPr id="3" name="Content Placeholder 2"/>
          <p:cNvSpPr>
            <a:spLocks noGrp="1"/>
          </p:cNvSpPr>
          <p:nvPr>
            <p:ph idx="1"/>
          </p:nvPr>
        </p:nvSpPr>
        <p:spPr>
          <a:xfrm>
            <a:off x="207071" y="3109823"/>
            <a:ext cx="8596668" cy="3880773"/>
          </a:xfrm>
        </p:spPr>
        <p:txBody>
          <a:bodyPr/>
          <a:lstStyle/>
          <a:p>
            <a:r>
              <a:rPr lang="en-GB" dirty="0" smtClean="0"/>
              <a:t>- </a:t>
            </a:r>
            <a:r>
              <a:rPr lang="en-GB" sz="2800" dirty="0" smtClean="0">
                <a:solidFill>
                  <a:schemeClr val="tx1"/>
                </a:solidFill>
              </a:rPr>
              <a:t>The CJ held that the provisions of the Directive were not sufficiently clear and unconditional to be directly effective.</a:t>
            </a:r>
          </a:p>
          <a:p>
            <a:r>
              <a:rPr lang="en-GB" sz="2800" dirty="0" smtClean="0">
                <a:solidFill>
                  <a:schemeClr val="tx1"/>
                </a:solidFill>
              </a:rPr>
              <a:t>However, national law should be interpreted  in light of its provisions, which required that an effective remedy be available.</a:t>
            </a:r>
            <a:endParaRPr lang="en-GB" sz="2800" dirty="0">
              <a:solidFill>
                <a:schemeClr val="tx1"/>
              </a:solidFill>
            </a:endParaRPr>
          </a:p>
        </p:txBody>
      </p:sp>
      <p:pic>
        <p:nvPicPr>
          <p:cNvPr id="5" name="Picture 4"/>
          <p:cNvPicPr>
            <a:picLocks noChangeAspect="1"/>
          </p:cNvPicPr>
          <p:nvPr/>
        </p:nvPicPr>
        <p:blipFill>
          <a:blip r:embed="rId3"/>
          <a:stretch>
            <a:fillRect/>
          </a:stretch>
        </p:blipFill>
        <p:spPr>
          <a:xfrm>
            <a:off x="1967091" y="237024"/>
            <a:ext cx="6334194" cy="1502706"/>
          </a:xfrm>
          <a:prstGeom prst="rect">
            <a:avLst/>
          </a:prstGeom>
        </p:spPr>
      </p:pic>
    </p:spTree>
    <p:extLst>
      <p:ext uri="{BB962C8B-B14F-4D97-AF65-F5344CB8AC3E}">
        <p14:creationId xmlns:p14="http://schemas.microsoft.com/office/powerpoint/2010/main" val="1187918063"/>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p:cNvSpPr/>
          <p:nvPr/>
        </p:nvSpPr>
        <p:spPr>
          <a:xfrm>
            <a:off x="677334" y="4415246"/>
            <a:ext cx="7891900" cy="179396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p:txBody>
          <a:bodyPr/>
          <a:lstStyle/>
          <a:p>
            <a:r>
              <a:rPr lang="en-GB" b="1" i="1" dirty="0" err="1" smtClean="0">
                <a:solidFill>
                  <a:srgbClr val="FF0000"/>
                </a:solidFill>
              </a:rPr>
              <a:t>Marleasing</a:t>
            </a:r>
            <a:r>
              <a:rPr lang="en-GB" b="1" i="1" dirty="0" smtClean="0">
                <a:solidFill>
                  <a:srgbClr val="FF0000"/>
                </a:solidFill>
              </a:rPr>
              <a:t> [1990]</a:t>
            </a:r>
            <a:endParaRPr lang="en-GB" b="1" i="1" dirty="0">
              <a:solidFill>
                <a:srgbClr val="FF0000"/>
              </a:solidFill>
            </a:endParaRPr>
          </a:p>
        </p:txBody>
      </p:sp>
      <p:sp>
        <p:nvSpPr>
          <p:cNvPr id="3" name="Content Placeholder 2"/>
          <p:cNvSpPr>
            <a:spLocks noGrp="1"/>
          </p:cNvSpPr>
          <p:nvPr>
            <p:ph idx="1"/>
          </p:nvPr>
        </p:nvSpPr>
        <p:spPr>
          <a:xfrm>
            <a:off x="1621900" y="1394236"/>
            <a:ext cx="6707535" cy="2237240"/>
          </a:xfrm>
        </p:spPr>
        <p:txBody>
          <a:bodyPr>
            <a:normAutofit fontScale="77500" lnSpcReduction="20000"/>
          </a:bodyPr>
          <a:lstStyle/>
          <a:p>
            <a:pPr marL="0" indent="0" algn="ctr">
              <a:buNone/>
            </a:pPr>
            <a:r>
              <a:rPr lang="en-GB" sz="3200" b="1" i="1" dirty="0" smtClean="0"/>
              <a:t>“It </a:t>
            </a:r>
            <a:r>
              <a:rPr lang="en-GB" sz="3200" b="1" i="1" dirty="0"/>
              <a:t>follows that, in applying national law, whether the provisions in question were adopted before or after the Directive, the national court called upon to interpret it is required to do so, as far as is possible, in the light of the wording and purpose of the Directive</a:t>
            </a:r>
            <a:r>
              <a:rPr lang="en-GB" sz="3200" b="1" i="1" dirty="0" smtClean="0"/>
              <a:t>”</a:t>
            </a:r>
            <a:endParaRPr lang="en-GB" sz="3200" b="1" i="1" dirty="0"/>
          </a:p>
          <a:p>
            <a:endParaRPr lang="en-GB" dirty="0"/>
          </a:p>
        </p:txBody>
      </p:sp>
      <p:sp>
        <p:nvSpPr>
          <p:cNvPr id="7" name="TextBox 6"/>
          <p:cNvSpPr txBox="1"/>
          <p:nvPr/>
        </p:nvSpPr>
        <p:spPr>
          <a:xfrm>
            <a:off x="757646" y="4720046"/>
            <a:ext cx="7571789" cy="923330"/>
          </a:xfrm>
          <a:prstGeom prst="rect">
            <a:avLst/>
          </a:prstGeom>
          <a:noFill/>
        </p:spPr>
        <p:txBody>
          <a:bodyPr wrap="square" rtlCol="0">
            <a:spAutoFit/>
          </a:bodyPr>
          <a:lstStyle/>
          <a:p>
            <a:r>
              <a:rPr lang="en-GB" dirty="0" err="1" smtClean="0"/>
              <a:t>Marleasing</a:t>
            </a:r>
            <a:r>
              <a:rPr lang="en-GB" dirty="0" smtClean="0"/>
              <a:t> extended the obligation on national courts to interpret national law that implements the directive AND NATIONAL LAW THAT PRE-DATES THE DIRECTIVE</a:t>
            </a:r>
            <a:endParaRPr lang="en-GB" dirty="0"/>
          </a:p>
        </p:txBody>
      </p:sp>
    </p:spTree>
    <p:extLst>
      <p:ext uri="{BB962C8B-B14F-4D97-AF65-F5344CB8AC3E}">
        <p14:creationId xmlns:p14="http://schemas.microsoft.com/office/powerpoint/2010/main" val="1301126626"/>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i="1" dirty="0" smtClean="0">
                <a:solidFill>
                  <a:srgbClr val="FF0000"/>
                </a:solidFill>
              </a:rPr>
              <a:t>Wagner </a:t>
            </a:r>
            <a:r>
              <a:rPr lang="en-GB" b="1" i="1" dirty="0" err="1" smtClean="0">
                <a:solidFill>
                  <a:srgbClr val="FF0000"/>
                </a:solidFill>
              </a:rPr>
              <a:t>Miret</a:t>
            </a:r>
            <a:r>
              <a:rPr lang="en-GB" b="1" i="1" dirty="0" smtClean="0">
                <a:solidFill>
                  <a:srgbClr val="FF0000"/>
                </a:solidFill>
              </a:rPr>
              <a:t> [1993]</a:t>
            </a:r>
            <a:endParaRPr lang="en-GB" b="1" i="1" dirty="0">
              <a:solidFill>
                <a:srgbClr val="FF0000"/>
              </a:solidFill>
            </a:endParaRPr>
          </a:p>
        </p:txBody>
      </p:sp>
      <p:sp>
        <p:nvSpPr>
          <p:cNvPr id="3" name="Content Placeholder 2"/>
          <p:cNvSpPr>
            <a:spLocks noGrp="1"/>
          </p:cNvSpPr>
          <p:nvPr>
            <p:ph idx="1"/>
          </p:nvPr>
        </p:nvSpPr>
        <p:spPr>
          <a:xfrm>
            <a:off x="677334" y="1759131"/>
            <a:ext cx="8596668" cy="4282231"/>
          </a:xfrm>
        </p:spPr>
        <p:txBody>
          <a:bodyPr>
            <a:normAutofit fontScale="92500" lnSpcReduction="20000"/>
          </a:bodyPr>
          <a:lstStyle/>
          <a:p>
            <a:pPr marL="0" indent="0">
              <a:buNone/>
            </a:pPr>
            <a:r>
              <a:rPr lang="en-GB" sz="4000" b="1" i="1" dirty="0" smtClean="0">
                <a:solidFill>
                  <a:srgbClr val="00B0F0"/>
                </a:solidFill>
              </a:rPr>
              <a:t>“As far as possible”</a:t>
            </a:r>
          </a:p>
          <a:p>
            <a:pPr marL="0" indent="0">
              <a:buNone/>
            </a:pPr>
            <a:r>
              <a:rPr lang="en-GB" sz="4000" b="1" i="1" dirty="0" smtClean="0"/>
              <a:t>A national court is not expected to override the wording of national law to give effect to a Directive.</a:t>
            </a:r>
          </a:p>
          <a:p>
            <a:pPr marL="0" indent="0">
              <a:buNone/>
            </a:pPr>
            <a:r>
              <a:rPr lang="en-GB" sz="4000" b="1" i="1" dirty="0" smtClean="0"/>
              <a:t>Instead, the interpretation obligation applies if the wording of the national law provides scope for such interpretation.</a:t>
            </a:r>
            <a:endParaRPr lang="en-GB" sz="4000" b="1" i="1" dirty="0" smtClean="0"/>
          </a:p>
          <a:p>
            <a:pPr marL="0" indent="0">
              <a:buNone/>
            </a:pPr>
            <a:endParaRPr lang="en-GB" sz="4000" b="1" i="1" dirty="0"/>
          </a:p>
        </p:txBody>
      </p:sp>
    </p:spTree>
    <p:extLst>
      <p:ext uri="{BB962C8B-B14F-4D97-AF65-F5344CB8AC3E}">
        <p14:creationId xmlns:p14="http://schemas.microsoft.com/office/powerpoint/2010/main" val="1849659356"/>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STATE LIABILITY</a:t>
            </a:r>
            <a:endParaRPr lang="en-GB" dirty="0"/>
          </a:p>
        </p:txBody>
      </p:sp>
      <p:pic>
        <p:nvPicPr>
          <p:cNvPr id="4" name="Content Placeholder 3"/>
          <p:cNvPicPr>
            <a:picLocks noGrp="1" noChangeAspect="1"/>
          </p:cNvPicPr>
          <p:nvPr>
            <p:ph idx="1"/>
          </p:nvPr>
        </p:nvPicPr>
        <p:blipFill>
          <a:blip r:embed="rId2"/>
          <a:stretch>
            <a:fillRect/>
          </a:stretch>
        </p:blipFill>
        <p:spPr>
          <a:xfrm>
            <a:off x="278675" y="1595164"/>
            <a:ext cx="9152708" cy="5148399"/>
          </a:xfrm>
          <a:prstGeom prst="rect">
            <a:avLst/>
          </a:prstGeom>
        </p:spPr>
      </p:pic>
    </p:spTree>
    <p:extLst>
      <p:ext uri="{BB962C8B-B14F-4D97-AF65-F5344CB8AC3E}">
        <p14:creationId xmlns:p14="http://schemas.microsoft.com/office/powerpoint/2010/main" val="1519172680"/>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i="1" dirty="0" err="1">
                <a:solidFill>
                  <a:srgbClr val="FF0000"/>
                </a:solidFill>
              </a:rPr>
              <a:t>Francovich</a:t>
            </a:r>
            <a:r>
              <a:rPr lang="en-GB" b="1" i="1" dirty="0">
                <a:solidFill>
                  <a:srgbClr val="FF0000"/>
                </a:solidFill>
              </a:rPr>
              <a:t> and </a:t>
            </a:r>
            <a:r>
              <a:rPr lang="en-GB" b="1" i="1" dirty="0" err="1">
                <a:solidFill>
                  <a:srgbClr val="FF0000"/>
                </a:solidFill>
              </a:rPr>
              <a:t>Bonifaci</a:t>
            </a:r>
            <a:r>
              <a:rPr lang="en-GB" b="1" i="1" dirty="0">
                <a:solidFill>
                  <a:srgbClr val="FF0000"/>
                </a:solidFill>
              </a:rPr>
              <a:t> v Italy [1991]</a:t>
            </a:r>
            <a:endParaRPr lang="en-GB" dirty="0"/>
          </a:p>
        </p:txBody>
      </p:sp>
      <p:pic>
        <p:nvPicPr>
          <p:cNvPr id="3" name="Picture 2"/>
          <p:cNvPicPr>
            <a:picLocks noChangeAspect="1"/>
          </p:cNvPicPr>
          <p:nvPr/>
        </p:nvPicPr>
        <p:blipFill>
          <a:blip r:embed="rId3"/>
          <a:stretch>
            <a:fillRect/>
          </a:stretch>
        </p:blipFill>
        <p:spPr>
          <a:xfrm>
            <a:off x="1664911" y="4889967"/>
            <a:ext cx="1230375" cy="1815634"/>
          </a:xfrm>
          <a:prstGeom prst="rect">
            <a:avLst/>
          </a:prstGeom>
        </p:spPr>
      </p:pic>
      <p:pic>
        <p:nvPicPr>
          <p:cNvPr id="5" name="Picture 4"/>
          <p:cNvPicPr>
            <a:picLocks noChangeAspect="1"/>
          </p:cNvPicPr>
          <p:nvPr/>
        </p:nvPicPr>
        <p:blipFill>
          <a:blip r:embed="rId4"/>
          <a:stretch>
            <a:fillRect/>
          </a:stretch>
        </p:blipFill>
        <p:spPr>
          <a:xfrm>
            <a:off x="8076640" y="4621026"/>
            <a:ext cx="2457450" cy="1866900"/>
          </a:xfrm>
          <a:prstGeom prst="rect">
            <a:avLst/>
          </a:prstGeom>
        </p:spPr>
      </p:pic>
      <p:pic>
        <p:nvPicPr>
          <p:cNvPr id="6" name="Picture 5"/>
          <p:cNvPicPr>
            <a:picLocks noChangeAspect="1"/>
          </p:cNvPicPr>
          <p:nvPr/>
        </p:nvPicPr>
        <p:blipFill>
          <a:blip r:embed="rId5"/>
          <a:stretch>
            <a:fillRect/>
          </a:stretch>
        </p:blipFill>
        <p:spPr>
          <a:xfrm>
            <a:off x="1322837" y="1570224"/>
            <a:ext cx="1914525" cy="2390775"/>
          </a:xfrm>
          <a:prstGeom prst="rect">
            <a:avLst/>
          </a:prstGeom>
        </p:spPr>
      </p:pic>
      <p:sp>
        <p:nvSpPr>
          <p:cNvPr id="7" name="Right Arrow 6"/>
          <p:cNvSpPr/>
          <p:nvPr/>
        </p:nvSpPr>
        <p:spPr>
          <a:xfrm>
            <a:off x="3765176" y="5554476"/>
            <a:ext cx="3155577" cy="64910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Up Arrow 8"/>
          <p:cNvSpPr/>
          <p:nvPr/>
        </p:nvSpPr>
        <p:spPr>
          <a:xfrm>
            <a:off x="2022894" y="4069276"/>
            <a:ext cx="514408" cy="712414"/>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 name="Picture 9"/>
          <p:cNvPicPr>
            <a:picLocks noChangeAspect="1"/>
          </p:cNvPicPr>
          <p:nvPr/>
        </p:nvPicPr>
        <p:blipFill>
          <a:blip r:embed="rId6"/>
          <a:stretch>
            <a:fillRect/>
          </a:stretch>
        </p:blipFill>
        <p:spPr>
          <a:xfrm>
            <a:off x="4627754" y="5199809"/>
            <a:ext cx="1358434" cy="1358434"/>
          </a:xfrm>
          <a:prstGeom prst="rect">
            <a:avLst/>
          </a:prstGeom>
        </p:spPr>
      </p:pic>
    </p:spTree>
    <p:extLst>
      <p:ext uri="{BB962C8B-B14F-4D97-AF65-F5344CB8AC3E}">
        <p14:creationId xmlns:p14="http://schemas.microsoft.com/office/powerpoint/2010/main" val="37758317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circle(in)">
                                      <p:cBhvr>
                                        <p:cTn id="7" dur="20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GB" sz="4400" b="1" i="1" dirty="0" err="1" smtClean="0">
                <a:solidFill>
                  <a:srgbClr val="FF0000"/>
                </a:solidFill>
              </a:rPr>
              <a:t>Francovich</a:t>
            </a:r>
            <a:r>
              <a:rPr lang="en-GB" sz="4400" b="1" i="1" dirty="0" smtClean="0">
                <a:solidFill>
                  <a:srgbClr val="FF0000"/>
                </a:solidFill>
              </a:rPr>
              <a:t> and </a:t>
            </a:r>
            <a:r>
              <a:rPr lang="en-GB" sz="4400" b="1" i="1" dirty="0" err="1" smtClean="0">
                <a:solidFill>
                  <a:srgbClr val="FF0000"/>
                </a:solidFill>
              </a:rPr>
              <a:t>Bonifaci</a:t>
            </a:r>
            <a:r>
              <a:rPr lang="en-GB" sz="4400" b="1" i="1" dirty="0" smtClean="0">
                <a:solidFill>
                  <a:srgbClr val="FF0000"/>
                </a:solidFill>
              </a:rPr>
              <a:t> v Italy [1991]</a:t>
            </a:r>
            <a:endParaRPr lang="en-GB" sz="4400" b="1" i="1" dirty="0">
              <a:solidFill>
                <a:srgbClr val="FF0000"/>
              </a:solidFill>
            </a:endParaRPr>
          </a:p>
        </p:txBody>
      </p:sp>
      <p:sp>
        <p:nvSpPr>
          <p:cNvPr id="3" name="Content Placeholder 2"/>
          <p:cNvSpPr>
            <a:spLocks noGrp="1"/>
          </p:cNvSpPr>
          <p:nvPr>
            <p:ph idx="1"/>
          </p:nvPr>
        </p:nvSpPr>
        <p:spPr/>
        <p:txBody>
          <a:bodyPr>
            <a:normAutofit fontScale="92500" lnSpcReduction="10000"/>
          </a:bodyPr>
          <a:lstStyle/>
          <a:p>
            <a:pPr marL="45720" indent="0">
              <a:buNone/>
            </a:pPr>
            <a:r>
              <a:rPr lang="en-GB" sz="2800" dirty="0"/>
              <a:t>The CJ referred to the following criteria for liability to be established in the case:</a:t>
            </a:r>
          </a:p>
          <a:p>
            <a:r>
              <a:rPr lang="en-GB" sz="2800" dirty="0"/>
              <a:t>The intended result from the Directive must involve </a:t>
            </a:r>
            <a:r>
              <a:rPr lang="en-GB" sz="2800" b="1" u="sng" dirty="0"/>
              <a:t>conferring rights on individuals</a:t>
            </a:r>
          </a:p>
          <a:p>
            <a:r>
              <a:rPr lang="en-GB" sz="2800" dirty="0"/>
              <a:t>Those rights from the Directive must be</a:t>
            </a:r>
            <a:r>
              <a:rPr lang="en-GB" sz="2800" u="sng" dirty="0"/>
              <a:t> </a:t>
            </a:r>
            <a:r>
              <a:rPr lang="en-GB" sz="2800" b="1" u="sng" dirty="0"/>
              <a:t>identifiable</a:t>
            </a:r>
            <a:r>
              <a:rPr lang="en-GB" sz="2800" dirty="0"/>
              <a:t>; and</a:t>
            </a:r>
          </a:p>
          <a:p>
            <a:r>
              <a:rPr lang="en-GB" sz="2800" dirty="0"/>
              <a:t>There must be a </a:t>
            </a:r>
            <a:r>
              <a:rPr lang="en-GB" sz="2800" b="1" u="sng" dirty="0"/>
              <a:t>causal link </a:t>
            </a:r>
            <a:r>
              <a:rPr lang="en-GB" sz="2800" dirty="0"/>
              <a:t>between the breach by the Member State and the loss suffered by the individual</a:t>
            </a:r>
          </a:p>
          <a:p>
            <a:endParaRPr lang="en-GB" dirty="0"/>
          </a:p>
        </p:txBody>
      </p:sp>
    </p:spTree>
    <p:extLst>
      <p:ext uri="{BB962C8B-B14F-4D97-AF65-F5344CB8AC3E}">
        <p14:creationId xmlns:p14="http://schemas.microsoft.com/office/powerpoint/2010/main" val="5859279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smtClean="0"/>
              <a:t>Uncertainties from </a:t>
            </a:r>
            <a:r>
              <a:rPr lang="en-GB" b="1" u="sng" dirty="0" err="1" smtClean="0"/>
              <a:t>Francovich</a:t>
            </a:r>
            <a:endParaRPr lang="en-GB" b="1" u="sng" dirty="0"/>
          </a:p>
        </p:txBody>
      </p:sp>
      <p:sp>
        <p:nvSpPr>
          <p:cNvPr id="3" name="Content Placeholder 2"/>
          <p:cNvSpPr>
            <a:spLocks noGrp="1"/>
          </p:cNvSpPr>
          <p:nvPr>
            <p:ph idx="1"/>
          </p:nvPr>
        </p:nvSpPr>
        <p:spPr/>
        <p:txBody>
          <a:bodyPr>
            <a:normAutofit/>
          </a:bodyPr>
          <a:lstStyle/>
          <a:p>
            <a:pPr marL="45720" indent="0">
              <a:buNone/>
            </a:pPr>
            <a:r>
              <a:rPr lang="en-GB" sz="2800" b="1" dirty="0" smtClean="0"/>
              <a:t>Does the principle of state liability…….</a:t>
            </a:r>
          </a:p>
          <a:p>
            <a:pPr>
              <a:buFontTx/>
              <a:buChar char="-"/>
            </a:pPr>
            <a:r>
              <a:rPr lang="en-GB" sz="2800" dirty="0" smtClean="0"/>
              <a:t>Apply only to a state’s failure to implement?</a:t>
            </a:r>
          </a:p>
          <a:p>
            <a:pPr>
              <a:buFontTx/>
              <a:buChar char="-"/>
            </a:pPr>
            <a:r>
              <a:rPr lang="en-GB" sz="2800" dirty="0" smtClean="0"/>
              <a:t>Apply only to a breach of Governments or did it cover breaches by any organs of the state</a:t>
            </a:r>
          </a:p>
          <a:p>
            <a:pPr>
              <a:buFontTx/>
              <a:buChar char="-"/>
            </a:pPr>
            <a:r>
              <a:rPr lang="en-GB" sz="2800" dirty="0" smtClean="0"/>
              <a:t>Is the principle applicable only in the absence of direct/indirect effect?</a:t>
            </a:r>
          </a:p>
        </p:txBody>
      </p:sp>
    </p:spTree>
    <p:extLst>
      <p:ext uri="{BB962C8B-B14F-4D97-AF65-F5344CB8AC3E}">
        <p14:creationId xmlns:p14="http://schemas.microsoft.com/office/powerpoint/2010/main" val="21682183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t>Brasserie du </a:t>
            </a:r>
            <a:r>
              <a:rPr lang="en-GB" b="1" dirty="0" err="1" smtClean="0"/>
              <a:t>Pecheur</a:t>
            </a:r>
            <a:r>
              <a:rPr lang="en-GB" b="1" dirty="0" smtClean="0"/>
              <a:t> v Germany </a:t>
            </a:r>
            <a:r>
              <a:rPr lang="en-GB" dirty="0" smtClean="0"/>
              <a:t>and</a:t>
            </a:r>
            <a:br>
              <a:rPr lang="en-GB" dirty="0" smtClean="0"/>
            </a:br>
            <a:r>
              <a:rPr lang="en-GB" b="1" dirty="0" smtClean="0"/>
              <a:t>Secretary of State for Transport, ex parte </a:t>
            </a:r>
            <a:r>
              <a:rPr lang="en-GB" b="1" dirty="0" err="1" smtClean="0"/>
              <a:t>Factortame</a:t>
            </a:r>
            <a:r>
              <a:rPr lang="en-GB" b="1" dirty="0" smtClean="0"/>
              <a:t> [1996]</a:t>
            </a:r>
            <a:endParaRPr lang="en-GB" b="1" dirty="0"/>
          </a:p>
        </p:txBody>
      </p:sp>
      <p:sp>
        <p:nvSpPr>
          <p:cNvPr id="3" name="Content Placeholder 2"/>
          <p:cNvSpPr>
            <a:spLocks noGrp="1"/>
          </p:cNvSpPr>
          <p:nvPr>
            <p:ph idx="1"/>
          </p:nvPr>
        </p:nvSpPr>
        <p:spPr>
          <a:xfrm>
            <a:off x="313508" y="3054450"/>
            <a:ext cx="9509760" cy="3386763"/>
          </a:xfrm>
        </p:spPr>
        <p:txBody>
          <a:bodyPr>
            <a:normAutofit fontScale="92500"/>
          </a:bodyPr>
          <a:lstStyle/>
          <a:p>
            <a:pPr algn="ctr"/>
            <a:r>
              <a:rPr lang="en-GB" dirty="0" smtClean="0"/>
              <a:t>Court of Justice adopted a </a:t>
            </a:r>
            <a:r>
              <a:rPr lang="en-GB" b="1" dirty="0" smtClean="0">
                <a:solidFill>
                  <a:srgbClr val="FF0000"/>
                </a:solidFill>
              </a:rPr>
              <a:t>WIDE</a:t>
            </a:r>
            <a:r>
              <a:rPr lang="en-GB" dirty="0" smtClean="0"/>
              <a:t> approach</a:t>
            </a:r>
          </a:p>
          <a:p>
            <a:pPr algn="ctr"/>
            <a:endParaRPr lang="en-GB" dirty="0"/>
          </a:p>
          <a:p>
            <a:pPr marL="171450" indent="-171450" algn="ctr">
              <a:buFont typeface="Wingdings" panose="05000000000000000000" pitchFamily="2" charset="2"/>
              <a:buChar char="v"/>
            </a:pPr>
            <a:r>
              <a:rPr lang="en-GB" dirty="0"/>
              <a:t> </a:t>
            </a:r>
            <a:r>
              <a:rPr lang="en-GB" sz="2800" dirty="0">
                <a:latin typeface="Berlin Sans FB" panose="020E0602020502020306" pitchFamily="34" charset="0"/>
              </a:rPr>
              <a:t>the rule infringed must be intended to confer rights on individuals</a:t>
            </a:r>
          </a:p>
          <a:p>
            <a:pPr marL="171450" indent="-171450" algn="ctr">
              <a:buFont typeface="Wingdings" panose="05000000000000000000" pitchFamily="2" charset="2"/>
              <a:buChar char="v"/>
            </a:pPr>
            <a:r>
              <a:rPr lang="en-GB" sz="2800" dirty="0">
                <a:latin typeface="Berlin Sans FB" panose="020E0602020502020306" pitchFamily="34" charset="0"/>
              </a:rPr>
              <a:t>The breach must be sufficiently serious; and</a:t>
            </a:r>
          </a:p>
          <a:p>
            <a:pPr marL="171450" indent="-171450" algn="ctr">
              <a:buFont typeface="Wingdings" panose="05000000000000000000" pitchFamily="2" charset="2"/>
              <a:buChar char="v"/>
            </a:pPr>
            <a:r>
              <a:rPr lang="en-GB" sz="2800" dirty="0">
                <a:latin typeface="Berlin Sans FB" panose="020E0602020502020306" pitchFamily="34" charset="0"/>
              </a:rPr>
              <a:t>There must be a direct causal link between the breach and the loss suffered by the individual.</a:t>
            </a:r>
          </a:p>
          <a:p>
            <a:pPr marL="45720" indent="0" algn="ctr">
              <a:buNone/>
            </a:pPr>
            <a:r>
              <a:rPr lang="en-GB" dirty="0" smtClean="0"/>
              <a:t> </a:t>
            </a:r>
            <a:endParaRPr lang="en-GB" dirty="0"/>
          </a:p>
        </p:txBody>
      </p:sp>
    </p:spTree>
    <p:extLst>
      <p:ext uri="{BB962C8B-B14F-4D97-AF65-F5344CB8AC3E}">
        <p14:creationId xmlns:p14="http://schemas.microsoft.com/office/powerpoint/2010/main" val="20507774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548640" y="3062836"/>
            <a:ext cx="8482150" cy="2684821"/>
          </a:xfrm>
          <a:prstGeom prst="rect">
            <a:avLst/>
          </a:prstGeom>
          <a:solidFill>
            <a:schemeClr val="accent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p:txBody>
          <a:bodyPr/>
          <a:lstStyle/>
          <a:p>
            <a:pPr algn="ctr"/>
            <a:r>
              <a:rPr lang="en-GB" b="1" u="sng" dirty="0" smtClean="0"/>
              <a:t>The requirement of a sufficiently serious breach</a:t>
            </a:r>
            <a:endParaRPr lang="en-GB" b="1" u="sng" dirty="0"/>
          </a:p>
        </p:txBody>
      </p:sp>
      <p:sp>
        <p:nvSpPr>
          <p:cNvPr id="3" name="Content Placeholder 2"/>
          <p:cNvSpPr>
            <a:spLocks noGrp="1"/>
          </p:cNvSpPr>
          <p:nvPr>
            <p:ph idx="1"/>
          </p:nvPr>
        </p:nvSpPr>
        <p:spPr/>
        <p:txBody>
          <a:bodyPr/>
          <a:lstStyle/>
          <a:p>
            <a:pPr>
              <a:buFont typeface="Wingdings" panose="05000000000000000000" pitchFamily="2" charset="2"/>
              <a:buChar char="Ø"/>
            </a:pPr>
            <a:r>
              <a:rPr lang="en-GB" dirty="0" smtClean="0"/>
              <a:t>A breach is sufficiently serious where the state has </a:t>
            </a:r>
            <a:r>
              <a:rPr lang="en-GB" b="1" i="1" dirty="0" smtClean="0"/>
              <a:t>“manifestly and gravely disregarded the limits of its discretion”.</a:t>
            </a:r>
          </a:p>
          <a:p>
            <a:pPr>
              <a:buFont typeface="Wingdings" panose="05000000000000000000" pitchFamily="2" charset="2"/>
              <a:buChar char="Ø"/>
            </a:pPr>
            <a:endParaRPr lang="en-GB" b="1" i="1" dirty="0"/>
          </a:p>
          <a:p>
            <a:pPr>
              <a:buFont typeface="Wingdings" panose="05000000000000000000" pitchFamily="2" charset="2"/>
              <a:buChar char="Ø"/>
            </a:pPr>
            <a:r>
              <a:rPr lang="en-GB" b="1" dirty="0" smtClean="0">
                <a:solidFill>
                  <a:schemeClr val="accent4">
                    <a:lumMod val="75000"/>
                  </a:schemeClr>
                </a:solidFill>
                <a:latin typeface="Book Antiqua" panose="02040602050305030304" pitchFamily="18" charset="0"/>
              </a:rPr>
              <a:t>“whether the infringement and the damage caused was intentional or involuntary”;</a:t>
            </a:r>
          </a:p>
          <a:p>
            <a:pPr>
              <a:buFont typeface="Wingdings" panose="05000000000000000000" pitchFamily="2" charset="2"/>
              <a:buChar char="Ø"/>
            </a:pPr>
            <a:r>
              <a:rPr lang="en-GB" b="1" dirty="0" smtClean="0">
                <a:solidFill>
                  <a:schemeClr val="accent4">
                    <a:lumMod val="75000"/>
                  </a:schemeClr>
                </a:solidFill>
                <a:latin typeface="Book Antiqua" panose="02040602050305030304" pitchFamily="18" charset="0"/>
              </a:rPr>
              <a:t>“whether any error of law was excusable or inexcusable”;</a:t>
            </a:r>
          </a:p>
          <a:p>
            <a:pPr>
              <a:buFont typeface="Wingdings" panose="05000000000000000000" pitchFamily="2" charset="2"/>
              <a:buChar char="Ø"/>
            </a:pPr>
            <a:r>
              <a:rPr lang="en-GB" b="1" dirty="0" smtClean="0">
                <a:solidFill>
                  <a:schemeClr val="accent4">
                    <a:lumMod val="75000"/>
                  </a:schemeClr>
                </a:solidFill>
                <a:latin typeface="Book Antiqua" panose="02040602050305030304" pitchFamily="18" charset="0"/>
              </a:rPr>
              <a:t>“the fact that the position taken by a Community institution may have contributed towards [the action resulting in the breach]”.</a:t>
            </a:r>
            <a:endParaRPr lang="en-GB" b="1" dirty="0">
              <a:solidFill>
                <a:schemeClr val="accent4">
                  <a:lumMod val="75000"/>
                </a:schemeClr>
              </a:solidFill>
              <a:latin typeface="Book Antiqua" panose="02040602050305030304" pitchFamily="18" charset="0"/>
            </a:endParaRPr>
          </a:p>
        </p:txBody>
      </p:sp>
    </p:spTree>
    <p:extLst>
      <p:ext uri="{BB962C8B-B14F-4D97-AF65-F5344CB8AC3E}">
        <p14:creationId xmlns:p14="http://schemas.microsoft.com/office/powerpoint/2010/main" val="28133037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93218" y="3111731"/>
            <a:ext cx="8596668" cy="1320800"/>
          </a:xfrm>
        </p:spPr>
        <p:txBody>
          <a:bodyPr/>
          <a:lstStyle/>
          <a:p>
            <a:r>
              <a:rPr lang="en-GB" dirty="0" smtClean="0"/>
              <a:t>PRELIMINARY RULING PROCEDURE</a:t>
            </a:r>
            <a:endParaRPr lang="en-GB" dirty="0"/>
          </a:p>
        </p:txBody>
      </p:sp>
    </p:spTree>
    <p:extLst>
      <p:ext uri="{BB962C8B-B14F-4D97-AF65-F5344CB8AC3E}">
        <p14:creationId xmlns:p14="http://schemas.microsoft.com/office/powerpoint/2010/main" val="1808571542"/>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Introduction</a:t>
            </a:r>
            <a:endParaRPr lang="en-GB" dirty="0"/>
          </a:p>
        </p:txBody>
      </p:sp>
      <p:sp>
        <p:nvSpPr>
          <p:cNvPr id="3" name="Content Placeholder 2"/>
          <p:cNvSpPr>
            <a:spLocks noGrp="1"/>
          </p:cNvSpPr>
          <p:nvPr>
            <p:ph idx="1"/>
          </p:nvPr>
        </p:nvSpPr>
        <p:spPr>
          <a:xfrm>
            <a:off x="3581400" y="1315374"/>
            <a:ext cx="3351663" cy="750628"/>
          </a:xfrm>
        </p:spPr>
        <p:txBody>
          <a:bodyPr>
            <a:normAutofit/>
          </a:bodyPr>
          <a:lstStyle/>
          <a:p>
            <a:pPr marL="0" indent="0">
              <a:buNone/>
            </a:pPr>
            <a:r>
              <a:rPr lang="en-GB" sz="4000" b="1" dirty="0" smtClean="0">
                <a:solidFill>
                  <a:srgbClr val="FF0000"/>
                </a:solidFill>
                <a:latin typeface="Cambria" panose="02040503050406030204" pitchFamily="18" charset="0"/>
              </a:rPr>
              <a:t>Art 267 TFEU</a:t>
            </a:r>
            <a:endParaRPr lang="en-GB" sz="4000" b="1" dirty="0">
              <a:solidFill>
                <a:srgbClr val="FF0000"/>
              </a:solidFill>
              <a:latin typeface="Cambria" panose="02040503050406030204" pitchFamily="18" charset="0"/>
            </a:endParaRPr>
          </a:p>
        </p:txBody>
      </p:sp>
      <p:graphicFrame>
        <p:nvGraphicFramePr>
          <p:cNvPr id="4" name="Diagram 3"/>
          <p:cNvGraphicFramePr/>
          <p:nvPr>
            <p:extLst/>
          </p:nvPr>
        </p:nvGraphicFramePr>
        <p:xfrm>
          <a:off x="218364" y="1315374"/>
          <a:ext cx="11778018" cy="512636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 name="Picture 5"/>
          <p:cNvPicPr>
            <a:picLocks noChangeAspect="1"/>
          </p:cNvPicPr>
          <p:nvPr/>
        </p:nvPicPr>
        <p:blipFill>
          <a:blip r:embed="rId8"/>
          <a:stretch>
            <a:fillRect/>
          </a:stretch>
        </p:blipFill>
        <p:spPr>
          <a:xfrm>
            <a:off x="1028558" y="4926000"/>
            <a:ext cx="1250618" cy="1750865"/>
          </a:xfrm>
          <a:prstGeom prst="rect">
            <a:avLst/>
          </a:prstGeom>
        </p:spPr>
      </p:pic>
      <p:sp>
        <p:nvSpPr>
          <p:cNvPr id="7" name="AutoShape 2" descr="Image result for SUPREME COURT UK"/>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8" name="Picture 7"/>
          <p:cNvPicPr>
            <a:picLocks noChangeAspect="1"/>
          </p:cNvPicPr>
          <p:nvPr/>
        </p:nvPicPr>
        <p:blipFill>
          <a:blip r:embed="rId8"/>
          <a:stretch>
            <a:fillRect/>
          </a:stretch>
        </p:blipFill>
        <p:spPr>
          <a:xfrm>
            <a:off x="9858659" y="4948449"/>
            <a:ext cx="1291562" cy="1808187"/>
          </a:xfrm>
          <a:prstGeom prst="rect">
            <a:avLst/>
          </a:prstGeom>
        </p:spPr>
      </p:pic>
      <p:pic>
        <p:nvPicPr>
          <p:cNvPr id="9" name="Picture 8"/>
          <p:cNvPicPr>
            <a:picLocks noChangeAspect="1"/>
          </p:cNvPicPr>
          <p:nvPr/>
        </p:nvPicPr>
        <p:blipFill>
          <a:blip r:embed="rId9"/>
          <a:stretch>
            <a:fillRect/>
          </a:stretch>
        </p:blipFill>
        <p:spPr>
          <a:xfrm>
            <a:off x="4764348" y="5051661"/>
            <a:ext cx="2686050" cy="1704975"/>
          </a:xfrm>
          <a:prstGeom prst="rect">
            <a:avLst/>
          </a:prstGeom>
        </p:spPr>
      </p:pic>
    </p:spTree>
    <p:extLst>
      <p:ext uri="{BB962C8B-B14F-4D97-AF65-F5344CB8AC3E}">
        <p14:creationId xmlns:p14="http://schemas.microsoft.com/office/powerpoint/2010/main" val="3191961945"/>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77334" y="615143"/>
            <a:ext cx="8596668" cy="5426220"/>
          </a:xfrm>
        </p:spPr>
        <p:txBody>
          <a:bodyPr/>
          <a:lstStyle/>
          <a:p>
            <a:pPr marL="0" lvl="0" indent="0">
              <a:buNone/>
            </a:pPr>
            <a:r>
              <a:rPr lang="en-GB" u="sng" dirty="0"/>
              <a:t>WHICH COURTS/TRIBUNALS CAN MAKE A REFERENCE TO THE CJEU?</a:t>
            </a:r>
            <a:endParaRPr lang="en-GB" dirty="0"/>
          </a:p>
          <a:p>
            <a:pPr marL="0" indent="0">
              <a:buNone/>
            </a:pPr>
            <a:r>
              <a:rPr lang="en-GB" i="1" dirty="0" err="1">
                <a:solidFill>
                  <a:srgbClr val="FF0000"/>
                </a:solidFill>
              </a:rPr>
              <a:t>Broekmeulen</a:t>
            </a:r>
            <a:r>
              <a:rPr lang="en-GB" i="1" dirty="0">
                <a:solidFill>
                  <a:srgbClr val="FF0000"/>
                </a:solidFill>
              </a:rPr>
              <a:t> (1981): </a:t>
            </a:r>
            <a:r>
              <a:rPr lang="en-GB" dirty="0">
                <a:solidFill>
                  <a:srgbClr val="FF0000"/>
                </a:solidFill>
              </a:rPr>
              <a:t>A court or tribunal should……</a:t>
            </a:r>
          </a:p>
          <a:p>
            <a:pPr lvl="0"/>
            <a:r>
              <a:rPr lang="en-GB" dirty="0"/>
              <a:t>Established by law:</a:t>
            </a:r>
          </a:p>
          <a:p>
            <a:pPr lvl="0"/>
            <a:r>
              <a:rPr lang="en-GB" dirty="0"/>
              <a:t>Permanent:</a:t>
            </a:r>
          </a:p>
          <a:p>
            <a:pPr lvl="0"/>
            <a:r>
              <a:rPr lang="en-GB" dirty="0"/>
              <a:t>Compulsory jurisdiction: when it makes a decision, that decision should be final and enforceable on the parties.</a:t>
            </a:r>
          </a:p>
          <a:p>
            <a:pPr lvl="0"/>
            <a:r>
              <a:rPr lang="en-GB" dirty="0"/>
              <a:t>Inter </a:t>
            </a:r>
            <a:r>
              <a:rPr lang="en-GB" dirty="0" err="1"/>
              <a:t>partes</a:t>
            </a:r>
            <a:r>
              <a:rPr lang="en-GB" dirty="0"/>
              <a:t>: ‘between parties’, case should be as in any normal adversarial case A v B</a:t>
            </a:r>
          </a:p>
          <a:p>
            <a:pPr lvl="0"/>
            <a:r>
              <a:rPr lang="en-GB" dirty="0"/>
              <a:t>Applies rules of law: integrated into the legal system of the member state</a:t>
            </a:r>
          </a:p>
          <a:p>
            <a:pPr marL="0" indent="0">
              <a:buNone/>
            </a:pPr>
            <a:endParaRPr lang="en-GB" i="1" dirty="0" smtClean="0"/>
          </a:p>
          <a:p>
            <a:pPr marL="0" indent="0">
              <a:buNone/>
            </a:pPr>
            <a:r>
              <a:rPr lang="en-GB" i="1" dirty="0" err="1" smtClean="0">
                <a:solidFill>
                  <a:srgbClr val="FF0000"/>
                </a:solidFill>
              </a:rPr>
              <a:t>Nordsee</a:t>
            </a:r>
            <a:r>
              <a:rPr lang="en-GB" i="1" dirty="0" smtClean="0">
                <a:solidFill>
                  <a:srgbClr val="FF0000"/>
                </a:solidFill>
              </a:rPr>
              <a:t> </a:t>
            </a:r>
            <a:r>
              <a:rPr lang="en-GB" i="1" dirty="0">
                <a:solidFill>
                  <a:srgbClr val="FF0000"/>
                </a:solidFill>
              </a:rPr>
              <a:t>(1982)</a:t>
            </a:r>
            <a:endParaRPr lang="en-GB" dirty="0">
              <a:solidFill>
                <a:srgbClr val="FF0000"/>
              </a:solidFill>
            </a:endParaRPr>
          </a:p>
          <a:p>
            <a:pPr lvl="0"/>
            <a:r>
              <a:rPr lang="en-GB" dirty="0"/>
              <a:t>Public not private: Arbitrators could generally NOT be considered as a court or tribunal because they are not considered part of the wider legal system which is available to everyone.</a:t>
            </a:r>
          </a:p>
          <a:p>
            <a:pPr marL="0" indent="0">
              <a:buNone/>
            </a:pPr>
            <a:endParaRPr lang="en-GB" dirty="0"/>
          </a:p>
        </p:txBody>
      </p:sp>
    </p:spTree>
    <p:extLst>
      <p:ext uri="{BB962C8B-B14F-4D97-AF65-F5344CB8AC3E}">
        <p14:creationId xmlns:p14="http://schemas.microsoft.com/office/powerpoint/2010/main" val="1633197894"/>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77334" y="540327"/>
            <a:ext cx="8596668" cy="5501035"/>
          </a:xfrm>
        </p:spPr>
        <p:txBody>
          <a:bodyPr>
            <a:normAutofit/>
          </a:bodyPr>
          <a:lstStyle/>
          <a:p>
            <a:pPr marL="0" lvl="0" indent="0">
              <a:buNone/>
            </a:pPr>
            <a:r>
              <a:rPr lang="en-GB" u="sng" dirty="0"/>
              <a:t>When </a:t>
            </a:r>
            <a:r>
              <a:rPr lang="en-GB" b="1" u="sng" dirty="0"/>
              <a:t>SHOULD</a:t>
            </a:r>
            <a:r>
              <a:rPr lang="en-GB" u="sng" dirty="0"/>
              <a:t> a court or tribunal refer to the CJEU?</a:t>
            </a:r>
            <a:endParaRPr lang="en-GB" dirty="0"/>
          </a:p>
          <a:p>
            <a:pPr marL="0" indent="0">
              <a:buNone/>
            </a:pPr>
            <a:r>
              <a:rPr lang="en-GB" i="1" dirty="0">
                <a:solidFill>
                  <a:srgbClr val="FF0000"/>
                </a:solidFill>
              </a:rPr>
              <a:t>R v ISE ex p. Else (1993)</a:t>
            </a:r>
            <a:endParaRPr lang="en-GB" dirty="0">
              <a:solidFill>
                <a:srgbClr val="FF0000"/>
              </a:solidFill>
            </a:endParaRPr>
          </a:p>
          <a:p>
            <a:pPr lvl="0"/>
            <a:r>
              <a:rPr lang="en-GB" dirty="0"/>
              <a:t>Reference is crucial to the decision: The question of EU law must be key to making the final decision of the case</a:t>
            </a:r>
          </a:p>
          <a:p>
            <a:pPr lvl="0"/>
            <a:r>
              <a:rPr lang="en-GB" dirty="0"/>
              <a:t>Need for consistency across the EU: The Courts need to ensure that the words are interpreted and defined consistently across all MS.</a:t>
            </a:r>
          </a:p>
          <a:p>
            <a:pPr lvl="0"/>
            <a:r>
              <a:rPr lang="en-GB" dirty="0"/>
              <a:t>Advantages of CJEU: The CJEU are experts in this area and used to dealing with EU law.</a:t>
            </a:r>
          </a:p>
          <a:p>
            <a:endParaRPr lang="en-GB" dirty="0"/>
          </a:p>
          <a:p>
            <a:pPr marL="0" indent="0">
              <a:buNone/>
            </a:pPr>
            <a:r>
              <a:rPr lang="en-GB" i="1" dirty="0" err="1">
                <a:solidFill>
                  <a:srgbClr val="FF0000"/>
                </a:solidFill>
              </a:rPr>
              <a:t>Gasparini</a:t>
            </a:r>
            <a:r>
              <a:rPr lang="en-GB" i="1" dirty="0">
                <a:solidFill>
                  <a:srgbClr val="FF0000"/>
                </a:solidFill>
              </a:rPr>
              <a:t> [2006]</a:t>
            </a:r>
            <a:endParaRPr lang="en-GB" dirty="0">
              <a:solidFill>
                <a:srgbClr val="FF0000"/>
              </a:solidFill>
            </a:endParaRPr>
          </a:p>
          <a:p>
            <a:pPr lvl="0"/>
            <a:r>
              <a:rPr lang="en-GB" dirty="0"/>
              <a:t>The question must be clear and not hypothetical</a:t>
            </a:r>
          </a:p>
          <a:p>
            <a:r>
              <a:rPr lang="en-GB" dirty="0"/>
              <a:t>When national courts phrase a question to the CJEU it must be relevant to the case facts</a:t>
            </a:r>
          </a:p>
          <a:p>
            <a:endParaRPr lang="en-GB" dirty="0"/>
          </a:p>
        </p:txBody>
      </p:sp>
    </p:spTree>
    <p:extLst>
      <p:ext uri="{BB962C8B-B14F-4D97-AF65-F5344CB8AC3E}">
        <p14:creationId xmlns:p14="http://schemas.microsoft.com/office/powerpoint/2010/main" val="2070722332"/>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p:cNvPicPr>
            <a:picLocks noGrp="1" noChangeAspect="1"/>
          </p:cNvPicPr>
          <p:nvPr>
            <p:ph idx="1"/>
          </p:nvPr>
        </p:nvPicPr>
        <p:blipFill>
          <a:blip r:embed="rId2"/>
          <a:stretch>
            <a:fillRect/>
          </a:stretch>
        </p:blipFill>
        <p:spPr>
          <a:xfrm>
            <a:off x="457201" y="338533"/>
            <a:ext cx="8695112" cy="5987451"/>
          </a:xfrm>
          <a:prstGeom prst="rect">
            <a:avLst/>
          </a:prstGeom>
        </p:spPr>
      </p:pic>
    </p:spTree>
    <p:extLst>
      <p:ext uri="{BB962C8B-B14F-4D97-AF65-F5344CB8AC3E}">
        <p14:creationId xmlns:p14="http://schemas.microsoft.com/office/powerpoint/2010/main" val="965663974"/>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stretch>
            <a:fillRect/>
          </a:stretch>
        </p:blipFill>
        <p:spPr>
          <a:xfrm>
            <a:off x="390698" y="152309"/>
            <a:ext cx="8769927" cy="6351467"/>
          </a:xfrm>
          <a:prstGeom prst="rect">
            <a:avLst/>
          </a:prstGeom>
        </p:spPr>
      </p:pic>
    </p:spTree>
    <p:extLst>
      <p:ext uri="{BB962C8B-B14F-4D97-AF65-F5344CB8AC3E}">
        <p14:creationId xmlns:p14="http://schemas.microsoft.com/office/powerpoint/2010/main" val="299744298"/>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stretch>
            <a:fillRect/>
          </a:stretch>
        </p:blipFill>
        <p:spPr>
          <a:xfrm>
            <a:off x="-140922" y="1429801"/>
            <a:ext cx="10955663" cy="4064911"/>
          </a:xfrm>
          <a:prstGeom prst="rect">
            <a:avLst/>
          </a:prstGeom>
        </p:spPr>
      </p:pic>
    </p:spTree>
    <p:extLst>
      <p:ext uri="{BB962C8B-B14F-4D97-AF65-F5344CB8AC3E}">
        <p14:creationId xmlns:p14="http://schemas.microsoft.com/office/powerpoint/2010/main" val="1456900659"/>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Human Rights in the EU</a:t>
            </a:r>
            <a:endParaRPr lang="en-GB" dirty="0"/>
          </a:p>
        </p:txBody>
      </p:sp>
      <p:sp>
        <p:nvSpPr>
          <p:cNvPr id="3" name="Subtitle 2"/>
          <p:cNvSpPr>
            <a:spLocks noGrp="1"/>
          </p:cNvSpPr>
          <p:nvPr>
            <p:ph type="subTitle" idx="1"/>
          </p:nvPr>
        </p:nvSpPr>
        <p:spPr/>
        <p:txBody>
          <a:bodyPr/>
          <a:lstStyle/>
          <a:p>
            <a:r>
              <a:rPr lang="en-GB" dirty="0" smtClean="0"/>
              <a:t>Laura knight</a:t>
            </a:r>
            <a:endParaRPr lang="en-GB" dirty="0"/>
          </a:p>
        </p:txBody>
      </p:sp>
    </p:spTree>
    <p:extLst>
      <p:ext uri="{BB962C8B-B14F-4D97-AF65-F5344CB8AC3E}">
        <p14:creationId xmlns:p14="http://schemas.microsoft.com/office/powerpoint/2010/main" val="22765777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u="sng" dirty="0" smtClean="0">
                <a:solidFill>
                  <a:srgbClr val="FF0000"/>
                </a:solidFill>
              </a:rPr>
              <a:t>EUROPEAN CONVENTION ON HUMAN RIGHTS </a:t>
            </a:r>
            <a:endParaRPr lang="en-GB" b="1" u="sng" dirty="0">
              <a:solidFill>
                <a:srgbClr val="FF0000"/>
              </a:solidFill>
            </a:endParaRPr>
          </a:p>
        </p:txBody>
      </p:sp>
      <p:sp>
        <p:nvSpPr>
          <p:cNvPr id="3" name="Content Placeholder 2"/>
          <p:cNvSpPr>
            <a:spLocks noGrp="1"/>
          </p:cNvSpPr>
          <p:nvPr>
            <p:ph idx="1"/>
          </p:nvPr>
        </p:nvSpPr>
        <p:spPr>
          <a:xfrm>
            <a:off x="677334" y="1930401"/>
            <a:ext cx="8596668" cy="4110962"/>
          </a:xfrm>
        </p:spPr>
        <p:txBody>
          <a:bodyPr>
            <a:normAutofit lnSpcReduction="10000"/>
          </a:bodyPr>
          <a:lstStyle/>
          <a:p>
            <a:r>
              <a:rPr lang="en-GB" sz="2800" dirty="0"/>
              <a:t>F</a:t>
            </a:r>
            <a:r>
              <a:rPr lang="en-GB" sz="2800" dirty="0" smtClean="0"/>
              <a:t>ormally </a:t>
            </a:r>
            <a:r>
              <a:rPr lang="en-GB" sz="2800" dirty="0"/>
              <a:t>the </a:t>
            </a:r>
            <a:r>
              <a:rPr lang="en-GB" sz="2800" b="1" dirty="0" smtClean="0"/>
              <a:t>Convention </a:t>
            </a:r>
            <a:r>
              <a:rPr lang="en-GB" sz="2800" b="1" dirty="0"/>
              <a:t>for the Protection of Human Rights and Fundamental </a:t>
            </a:r>
            <a:r>
              <a:rPr lang="en-GB" sz="2800" b="1" dirty="0" smtClean="0"/>
              <a:t>Freedoms</a:t>
            </a:r>
          </a:p>
          <a:p>
            <a:r>
              <a:rPr lang="en-GB" sz="2800" dirty="0"/>
              <a:t>The European Convention on Human Rights is a </a:t>
            </a:r>
            <a:r>
              <a:rPr lang="en-GB" sz="2800" dirty="0" smtClean="0"/>
              <a:t>Treaty </a:t>
            </a:r>
            <a:r>
              <a:rPr lang="en-GB" sz="2800" dirty="0"/>
              <a:t>that was drafted in </a:t>
            </a:r>
            <a:r>
              <a:rPr lang="en-GB" sz="2800" dirty="0" smtClean="0"/>
              <a:t>1950 by the European Council. </a:t>
            </a:r>
          </a:p>
          <a:p>
            <a:r>
              <a:rPr lang="en-GB" sz="2800" dirty="0" smtClean="0"/>
              <a:t>Each </a:t>
            </a:r>
            <a:r>
              <a:rPr lang="en-GB" sz="2800" dirty="0"/>
              <a:t>of the numbered “articles” protects a basic human right. Taken together, they allow people to lead free and dignified lives</a:t>
            </a:r>
            <a:r>
              <a:rPr lang="en-GB" sz="2800" dirty="0" smtClean="0"/>
              <a:t>.</a:t>
            </a:r>
          </a:p>
          <a:p>
            <a:r>
              <a:rPr lang="en-GB" sz="2800" dirty="0"/>
              <a:t>47 states, including the UK, have signed up. </a:t>
            </a:r>
            <a:endParaRPr lang="en-GB" sz="2800" dirty="0" smtClean="0"/>
          </a:p>
          <a:p>
            <a:pPr marL="0" indent="0">
              <a:buNone/>
            </a:pPr>
            <a:endParaRPr lang="en-GB" dirty="0"/>
          </a:p>
        </p:txBody>
      </p:sp>
      <p:pic>
        <p:nvPicPr>
          <p:cNvPr id="4" name="Picture 3"/>
          <p:cNvPicPr>
            <a:picLocks noChangeAspect="1"/>
          </p:cNvPicPr>
          <p:nvPr/>
        </p:nvPicPr>
        <p:blipFill>
          <a:blip r:embed="rId3"/>
          <a:stretch>
            <a:fillRect/>
          </a:stretch>
        </p:blipFill>
        <p:spPr>
          <a:xfrm>
            <a:off x="9477375" y="244475"/>
            <a:ext cx="2714625" cy="1685925"/>
          </a:xfrm>
          <a:prstGeom prst="rect">
            <a:avLst/>
          </a:prstGeom>
        </p:spPr>
      </p:pic>
    </p:spTree>
    <p:extLst>
      <p:ext uri="{BB962C8B-B14F-4D97-AF65-F5344CB8AC3E}">
        <p14:creationId xmlns:p14="http://schemas.microsoft.com/office/powerpoint/2010/main" val="4563316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9128" y="231777"/>
            <a:ext cx="8596668" cy="1320800"/>
          </a:xfrm>
        </p:spPr>
        <p:txBody>
          <a:bodyPr/>
          <a:lstStyle/>
          <a:p>
            <a:r>
              <a:rPr lang="en-GB" b="1" u="sng" dirty="0" smtClean="0">
                <a:solidFill>
                  <a:srgbClr val="FF0000"/>
                </a:solidFill>
              </a:rPr>
              <a:t>HUMAN RIGHTS ACT 1998 </a:t>
            </a:r>
            <a:r>
              <a:rPr lang="en-GB" dirty="0" smtClean="0"/>
              <a:t>– came into force UK October 2000</a:t>
            </a:r>
            <a:endParaRPr lang="en-GB" dirty="0"/>
          </a:p>
        </p:txBody>
      </p:sp>
      <p:sp>
        <p:nvSpPr>
          <p:cNvPr id="3" name="Content Placeholder 2"/>
          <p:cNvSpPr>
            <a:spLocks noGrp="1"/>
          </p:cNvSpPr>
          <p:nvPr>
            <p:ph idx="1"/>
          </p:nvPr>
        </p:nvSpPr>
        <p:spPr>
          <a:xfrm>
            <a:off x="677334" y="1919289"/>
            <a:ext cx="8596668" cy="3880773"/>
          </a:xfrm>
        </p:spPr>
        <p:txBody>
          <a:bodyPr/>
          <a:lstStyle/>
          <a:p>
            <a:pPr marL="0" indent="0">
              <a:buNone/>
            </a:pPr>
            <a:r>
              <a:rPr lang="en-GB" dirty="0">
                <a:hlinkClick r:id="rId3"/>
              </a:rPr>
              <a:t>https://</a:t>
            </a:r>
            <a:r>
              <a:rPr lang="en-GB" dirty="0" smtClean="0">
                <a:hlinkClick r:id="rId3"/>
              </a:rPr>
              <a:t>www.legislation.gov.uk/ukpga/1998/42/pdfs/ukpga_19980042_en.pdf</a:t>
            </a:r>
            <a:endParaRPr lang="en-GB" dirty="0" smtClean="0"/>
          </a:p>
          <a:p>
            <a:pPr marL="0" indent="0">
              <a:buNone/>
            </a:pPr>
            <a:endParaRPr lang="en-GB" dirty="0"/>
          </a:p>
        </p:txBody>
      </p:sp>
      <p:pic>
        <p:nvPicPr>
          <p:cNvPr id="4" name="Picture 3"/>
          <p:cNvPicPr>
            <a:picLocks noChangeAspect="1"/>
          </p:cNvPicPr>
          <p:nvPr/>
        </p:nvPicPr>
        <p:blipFill>
          <a:blip r:embed="rId4"/>
          <a:stretch>
            <a:fillRect/>
          </a:stretch>
        </p:blipFill>
        <p:spPr>
          <a:xfrm>
            <a:off x="8763995" y="263525"/>
            <a:ext cx="3111185" cy="1897064"/>
          </a:xfrm>
          <a:prstGeom prst="rect">
            <a:avLst/>
          </a:prstGeom>
        </p:spPr>
      </p:pic>
      <p:sp>
        <p:nvSpPr>
          <p:cNvPr id="5" name="TextBox 4"/>
          <p:cNvSpPr txBox="1"/>
          <p:nvPr/>
        </p:nvSpPr>
        <p:spPr>
          <a:xfrm>
            <a:off x="915661" y="2506664"/>
            <a:ext cx="9403926" cy="4154984"/>
          </a:xfrm>
          <a:prstGeom prst="rect">
            <a:avLst/>
          </a:prstGeom>
          <a:solidFill>
            <a:schemeClr val="accent6">
              <a:lumMod val="40000"/>
              <a:lumOff val="60000"/>
            </a:schemeClr>
          </a:solidFill>
        </p:spPr>
        <p:txBody>
          <a:bodyPr wrap="square" rtlCol="0">
            <a:spAutoFit/>
          </a:bodyPr>
          <a:lstStyle/>
          <a:p>
            <a:r>
              <a:rPr lang="en-GB" sz="2400" dirty="0" smtClean="0"/>
              <a:t>The Act has 3 main effects:</a:t>
            </a:r>
          </a:p>
          <a:p>
            <a:endParaRPr lang="en-GB" sz="2400" dirty="0"/>
          </a:p>
          <a:p>
            <a:pPr marL="342900" indent="-342900">
              <a:buAutoNum type="arabicPeriod"/>
            </a:pPr>
            <a:r>
              <a:rPr lang="en-GB" sz="2400" dirty="0" smtClean="0"/>
              <a:t>It incorporates the rights set  out in the European Convention on Human Rights into domestic British law.</a:t>
            </a:r>
          </a:p>
          <a:p>
            <a:endParaRPr lang="en-GB" sz="2400" dirty="0" smtClean="0"/>
          </a:p>
          <a:p>
            <a:r>
              <a:rPr lang="en-GB" sz="2400" dirty="0" smtClean="0"/>
              <a:t>2. It requires all public bodies and other bodies carrying out public functions to respect and protect your human rights.</a:t>
            </a:r>
          </a:p>
          <a:p>
            <a:endParaRPr lang="en-GB" sz="2400" dirty="0"/>
          </a:p>
          <a:p>
            <a:r>
              <a:rPr lang="en-GB" sz="2400" dirty="0" smtClean="0"/>
              <a:t>3. In practice it mean that Parliament will nearly always seek to ensure that new laws are compatible with the rights set out in the European Convention on Human Rights. </a:t>
            </a:r>
            <a:endParaRPr lang="en-GB" sz="2400" dirty="0"/>
          </a:p>
        </p:txBody>
      </p:sp>
    </p:spTree>
    <p:extLst>
      <p:ext uri="{BB962C8B-B14F-4D97-AF65-F5344CB8AC3E}">
        <p14:creationId xmlns:p14="http://schemas.microsoft.com/office/powerpoint/2010/main" val="41317088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99926" y="0"/>
            <a:ext cx="8596668" cy="1320800"/>
          </a:xfrm>
        </p:spPr>
        <p:txBody>
          <a:bodyPr>
            <a:normAutofit fontScale="90000"/>
          </a:bodyPr>
          <a:lstStyle/>
          <a:p>
            <a:r>
              <a:rPr lang="en-GB" dirty="0" smtClean="0"/>
              <a:t>Protecting fundamental rights within the EU – </a:t>
            </a:r>
            <a:r>
              <a:rPr lang="en-GB" b="1" u="sng" dirty="0" smtClean="0">
                <a:solidFill>
                  <a:srgbClr val="FF0000"/>
                </a:solidFill>
              </a:rPr>
              <a:t>EU CHARTER OF FUNDAMENTAL RIGHTS</a:t>
            </a:r>
            <a:endParaRPr lang="en-GB" b="1" u="sng" dirty="0">
              <a:solidFill>
                <a:srgbClr val="FF0000"/>
              </a:solidFill>
            </a:endParaRPr>
          </a:p>
        </p:txBody>
      </p:sp>
      <p:sp>
        <p:nvSpPr>
          <p:cNvPr id="3" name="Content Placeholder 2"/>
          <p:cNvSpPr>
            <a:spLocks noGrp="1"/>
          </p:cNvSpPr>
          <p:nvPr>
            <p:ph idx="1"/>
          </p:nvPr>
        </p:nvSpPr>
        <p:spPr>
          <a:xfrm>
            <a:off x="677333" y="1320800"/>
            <a:ext cx="9041854" cy="4439264"/>
          </a:xfrm>
        </p:spPr>
        <p:txBody>
          <a:bodyPr>
            <a:normAutofit/>
          </a:bodyPr>
          <a:lstStyle/>
          <a:p>
            <a:r>
              <a:rPr lang="en-GB" dirty="0" smtClean="0"/>
              <a:t>Fundamental </a:t>
            </a:r>
            <a:r>
              <a:rPr lang="en-GB" dirty="0"/>
              <a:t>rights are guaranteed nationally by the constitutions of individual countries and at EU level by the EU Charter of Fundamental Rights (adopted in 2000 and binding on EU countries since </a:t>
            </a:r>
            <a:r>
              <a:rPr lang="en-GB" dirty="0" smtClean="0"/>
              <a:t>the Treaty of Lisbon, 2009</a:t>
            </a:r>
            <a:r>
              <a:rPr lang="en-GB" dirty="0"/>
              <a:t>). </a:t>
            </a:r>
            <a:endParaRPr lang="en-GB" dirty="0" smtClean="0"/>
          </a:p>
          <a:p>
            <a:pPr marL="0" indent="0">
              <a:buNone/>
            </a:pPr>
            <a:endParaRPr lang="en-GB" b="1" u="sng" dirty="0"/>
          </a:p>
          <a:p>
            <a:pPr marL="0" indent="0">
              <a:buNone/>
            </a:pPr>
            <a:endParaRPr lang="en-GB" dirty="0"/>
          </a:p>
        </p:txBody>
      </p:sp>
      <p:pic>
        <p:nvPicPr>
          <p:cNvPr id="7" name="Content Placeholder 3"/>
          <p:cNvPicPr>
            <a:picLocks noChangeAspect="1"/>
          </p:cNvPicPr>
          <p:nvPr/>
        </p:nvPicPr>
        <p:blipFill rotWithShape="1">
          <a:blip r:embed="rId3"/>
          <a:srcRect r="14458"/>
          <a:stretch/>
        </p:blipFill>
        <p:spPr>
          <a:xfrm>
            <a:off x="2871376" y="2258142"/>
            <a:ext cx="5063256" cy="4439264"/>
          </a:xfrm>
          <a:prstGeom prst="rect">
            <a:avLst/>
          </a:prstGeom>
        </p:spPr>
      </p:pic>
    </p:spTree>
    <p:extLst>
      <p:ext uri="{BB962C8B-B14F-4D97-AF65-F5344CB8AC3E}">
        <p14:creationId xmlns:p14="http://schemas.microsoft.com/office/powerpoint/2010/main" val="1541160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WHY DOES THE EU CHARTER EXIST?</a:t>
            </a:r>
            <a:endParaRPr lang="en-GB" dirty="0"/>
          </a:p>
        </p:txBody>
      </p:sp>
      <p:sp>
        <p:nvSpPr>
          <p:cNvPr id="5" name="Content Placeholder 4"/>
          <p:cNvSpPr>
            <a:spLocks noGrp="1"/>
          </p:cNvSpPr>
          <p:nvPr>
            <p:ph idx="1"/>
          </p:nvPr>
        </p:nvSpPr>
        <p:spPr>
          <a:xfrm>
            <a:off x="1046043" y="1585402"/>
            <a:ext cx="8596668" cy="3880773"/>
          </a:xfrm>
        </p:spPr>
        <p:txBody>
          <a:bodyPr>
            <a:noAutofit/>
          </a:bodyPr>
          <a:lstStyle/>
          <a:p>
            <a:pPr marL="0" indent="0">
              <a:buNone/>
            </a:pPr>
            <a:r>
              <a:rPr lang="en-GB" sz="3200" u="sng" dirty="0" smtClean="0"/>
              <a:t>IT ENTRENCHES</a:t>
            </a:r>
            <a:r>
              <a:rPr lang="en-GB" sz="3200" dirty="0" smtClean="0"/>
              <a:t>:</a:t>
            </a:r>
          </a:p>
          <a:p>
            <a:pPr>
              <a:buFontTx/>
              <a:buChar char="-"/>
            </a:pPr>
            <a:r>
              <a:rPr lang="en-GB" sz="3200" dirty="0" smtClean="0"/>
              <a:t>All the rights found in the case law of the Court of Justice of the EU;</a:t>
            </a:r>
          </a:p>
          <a:p>
            <a:pPr>
              <a:buFontTx/>
              <a:buChar char="-"/>
            </a:pPr>
            <a:r>
              <a:rPr lang="en-GB" sz="3200" dirty="0" smtClean="0"/>
              <a:t>The rights and freedoms enshrined in the European Convention on Human Rights;</a:t>
            </a:r>
          </a:p>
          <a:p>
            <a:pPr>
              <a:buFontTx/>
              <a:buChar char="-"/>
            </a:pPr>
            <a:r>
              <a:rPr lang="en-GB" sz="3200" dirty="0" smtClean="0"/>
              <a:t>Other rights and principles resulting from the common constitutional traditions of EU countries.</a:t>
            </a:r>
            <a:endParaRPr lang="en-GB" sz="3200" dirty="0"/>
          </a:p>
        </p:txBody>
      </p:sp>
      <p:pic>
        <p:nvPicPr>
          <p:cNvPr id="3" name="Picture 2"/>
          <p:cNvPicPr>
            <a:picLocks noChangeAspect="1"/>
          </p:cNvPicPr>
          <p:nvPr/>
        </p:nvPicPr>
        <p:blipFill>
          <a:blip r:embed="rId3"/>
          <a:stretch>
            <a:fillRect/>
          </a:stretch>
        </p:blipFill>
        <p:spPr>
          <a:xfrm>
            <a:off x="9274002" y="322262"/>
            <a:ext cx="2409825" cy="1895475"/>
          </a:xfrm>
          <a:prstGeom prst="rect">
            <a:avLst/>
          </a:prstGeom>
        </p:spPr>
      </p:pic>
    </p:spTree>
    <p:extLst>
      <p:ext uri="{BB962C8B-B14F-4D97-AF65-F5344CB8AC3E}">
        <p14:creationId xmlns:p14="http://schemas.microsoft.com/office/powerpoint/2010/main" val="15145379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Pro’s of the Charter</a:t>
            </a:r>
            <a:endParaRPr lang="en-GB" dirty="0"/>
          </a:p>
        </p:txBody>
      </p:sp>
      <p:sp>
        <p:nvSpPr>
          <p:cNvPr id="4" name="TextBox 3"/>
          <p:cNvSpPr txBox="1"/>
          <p:nvPr/>
        </p:nvSpPr>
        <p:spPr>
          <a:xfrm>
            <a:off x="922849" y="1563534"/>
            <a:ext cx="9527459" cy="1477328"/>
          </a:xfrm>
          <a:prstGeom prst="rect">
            <a:avLst/>
          </a:prstGeom>
          <a:noFill/>
        </p:spPr>
        <p:txBody>
          <a:bodyPr wrap="square" rtlCol="0">
            <a:spAutoFit/>
          </a:bodyPr>
          <a:lstStyle/>
          <a:p>
            <a:r>
              <a:rPr lang="en-GB" dirty="0" smtClean="0"/>
              <a:t>The Charter is a very modern codification and includes ‘third generation’ fundamental rights, such as: data protection; guarantees on bioethics; and transparent administration.</a:t>
            </a:r>
          </a:p>
          <a:p>
            <a:pPr marL="342900" indent="-342900">
              <a:buAutoNum type="arabicPeriod"/>
            </a:pPr>
            <a:endParaRPr lang="en-GB" dirty="0"/>
          </a:p>
          <a:p>
            <a:pPr marL="342900" indent="-342900">
              <a:buAutoNum type="arabicPeriod"/>
            </a:pPr>
            <a:endParaRPr lang="en-GB" dirty="0" smtClean="0"/>
          </a:p>
          <a:p>
            <a:pPr marL="342900" indent="-342900">
              <a:buAutoNum type="arabicPeriod"/>
            </a:pPr>
            <a:endParaRPr lang="en-GB" dirty="0"/>
          </a:p>
        </p:txBody>
      </p:sp>
      <p:pic>
        <p:nvPicPr>
          <p:cNvPr id="5" name="Picture 4"/>
          <p:cNvPicPr>
            <a:picLocks noChangeAspect="1"/>
          </p:cNvPicPr>
          <p:nvPr/>
        </p:nvPicPr>
        <p:blipFill>
          <a:blip r:embed="rId3"/>
          <a:stretch>
            <a:fillRect/>
          </a:stretch>
        </p:blipFill>
        <p:spPr>
          <a:xfrm>
            <a:off x="120729" y="1558602"/>
            <a:ext cx="802120" cy="743596"/>
          </a:xfrm>
          <a:prstGeom prst="rect">
            <a:avLst/>
          </a:prstGeom>
        </p:spPr>
      </p:pic>
      <p:pic>
        <p:nvPicPr>
          <p:cNvPr id="6" name="Picture 5"/>
          <p:cNvPicPr>
            <a:picLocks noChangeAspect="1"/>
          </p:cNvPicPr>
          <p:nvPr/>
        </p:nvPicPr>
        <p:blipFill>
          <a:blip r:embed="rId4"/>
          <a:stretch>
            <a:fillRect/>
          </a:stretch>
        </p:blipFill>
        <p:spPr>
          <a:xfrm>
            <a:off x="120729" y="2668974"/>
            <a:ext cx="798645" cy="743776"/>
          </a:xfrm>
          <a:prstGeom prst="rect">
            <a:avLst/>
          </a:prstGeom>
        </p:spPr>
      </p:pic>
      <p:sp>
        <p:nvSpPr>
          <p:cNvPr id="7" name="TextBox 6"/>
          <p:cNvSpPr txBox="1"/>
          <p:nvPr/>
        </p:nvSpPr>
        <p:spPr>
          <a:xfrm>
            <a:off x="1268361" y="2668974"/>
            <a:ext cx="8657304" cy="369332"/>
          </a:xfrm>
          <a:prstGeom prst="rect">
            <a:avLst/>
          </a:prstGeom>
          <a:noFill/>
        </p:spPr>
        <p:txBody>
          <a:bodyPr wrap="square" rtlCol="0">
            <a:spAutoFit/>
          </a:bodyPr>
          <a:lstStyle/>
          <a:p>
            <a:r>
              <a:rPr lang="en-GB" dirty="0" smtClean="0"/>
              <a:t>Rights are made more transparent as set out in one document</a:t>
            </a:r>
            <a:endParaRPr lang="en-GB" dirty="0"/>
          </a:p>
        </p:txBody>
      </p:sp>
      <p:sp>
        <p:nvSpPr>
          <p:cNvPr id="8" name="Rectangle 7"/>
          <p:cNvSpPr/>
          <p:nvPr/>
        </p:nvSpPr>
        <p:spPr>
          <a:xfrm>
            <a:off x="1268361" y="3682081"/>
            <a:ext cx="6096000" cy="923330"/>
          </a:xfrm>
          <a:prstGeom prst="rect">
            <a:avLst/>
          </a:prstGeom>
        </p:spPr>
        <p:txBody>
          <a:bodyPr>
            <a:spAutoFit/>
          </a:bodyPr>
          <a:lstStyle/>
          <a:p>
            <a:r>
              <a:rPr lang="en-GB" dirty="0"/>
              <a:t>It also ensures that the EU institutions, and Member States when they are implementing EU law, must comply with human rights.</a:t>
            </a:r>
          </a:p>
        </p:txBody>
      </p:sp>
      <p:pic>
        <p:nvPicPr>
          <p:cNvPr id="9" name="Picture 8"/>
          <p:cNvPicPr>
            <a:picLocks noChangeAspect="1"/>
          </p:cNvPicPr>
          <p:nvPr/>
        </p:nvPicPr>
        <p:blipFill>
          <a:blip r:embed="rId4"/>
          <a:stretch>
            <a:fillRect/>
          </a:stretch>
        </p:blipFill>
        <p:spPr>
          <a:xfrm>
            <a:off x="120728" y="3747629"/>
            <a:ext cx="798645" cy="743776"/>
          </a:xfrm>
          <a:prstGeom prst="rect">
            <a:avLst/>
          </a:prstGeom>
        </p:spPr>
      </p:pic>
    </p:spTree>
    <p:extLst>
      <p:ext uri="{BB962C8B-B14F-4D97-AF65-F5344CB8AC3E}">
        <p14:creationId xmlns:p14="http://schemas.microsoft.com/office/powerpoint/2010/main" val="6514527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500"/>
                                        <p:tgtEl>
                                          <p:spTgt spid="7"/>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8"/>
                                        </p:tgtEl>
                                        <p:attrNameLst>
                                          <p:attrName>style.visibility</p:attrName>
                                        </p:attrNameLst>
                                      </p:cBhvr>
                                      <p:to>
                                        <p:strVal val="visible"/>
                                      </p:to>
                                    </p:set>
                                    <p:animEffect transition="in" filter="fade">
                                      <p:cBhvr>
                                        <p:cTn id="22"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P spid="7" grpId="0"/>
      <p:bldP spid="8" grpId="0"/>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Con’s of the Charter</a:t>
            </a:r>
            <a:endParaRPr lang="en-GB" dirty="0"/>
          </a:p>
        </p:txBody>
      </p:sp>
      <p:pic>
        <p:nvPicPr>
          <p:cNvPr id="5" name="Content Placeholder 4"/>
          <p:cNvPicPr>
            <a:picLocks noGrp="1" noChangeAspect="1"/>
          </p:cNvPicPr>
          <p:nvPr>
            <p:ph idx="1"/>
          </p:nvPr>
        </p:nvPicPr>
        <p:blipFill>
          <a:blip r:embed="rId3"/>
          <a:stretch>
            <a:fillRect/>
          </a:stretch>
        </p:blipFill>
        <p:spPr>
          <a:xfrm>
            <a:off x="677334" y="1546571"/>
            <a:ext cx="865889" cy="767658"/>
          </a:xfrm>
          <a:prstGeom prst="rect">
            <a:avLst/>
          </a:prstGeom>
        </p:spPr>
      </p:pic>
      <p:sp>
        <p:nvSpPr>
          <p:cNvPr id="6" name="TextBox 5"/>
          <p:cNvSpPr txBox="1"/>
          <p:nvPr/>
        </p:nvSpPr>
        <p:spPr>
          <a:xfrm>
            <a:off x="2035277" y="1546571"/>
            <a:ext cx="6076336" cy="1477328"/>
          </a:xfrm>
          <a:prstGeom prst="rect">
            <a:avLst/>
          </a:prstGeom>
          <a:noFill/>
        </p:spPr>
        <p:txBody>
          <a:bodyPr wrap="square" rtlCol="0">
            <a:spAutoFit/>
          </a:bodyPr>
          <a:lstStyle/>
          <a:p>
            <a:r>
              <a:rPr lang="en-GB" dirty="0" smtClean="0"/>
              <a:t>Some </a:t>
            </a:r>
            <a:r>
              <a:rPr lang="en-GB" dirty="0"/>
              <a:t>potential Charter rights are expressed as principles, and Article 52(5) of the Charter provides that these are only justiciable when and if they are implemented by the EU institutions or the Member States.</a:t>
            </a:r>
          </a:p>
        </p:txBody>
      </p:sp>
      <p:pic>
        <p:nvPicPr>
          <p:cNvPr id="7" name="Content Placeholder 4"/>
          <p:cNvPicPr>
            <a:picLocks noChangeAspect="1"/>
          </p:cNvPicPr>
          <p:nvPr/>
        </p:nvPicPr>
        <p:blipFill>
          <a:blip r:embed="rId3"/>
          <a:stretch>
            <a:fillRect/>
          </a:stretch>
        </p:blipFill>
        <p:spPr>
          <a:xfrm>
            <a:off x="677334" y="3542520"/>
            <a:ext cx="865889" cy="767658"/>
          </a:xfrm>
          <a:prstGeom prst="rect">
            <a:avLst/>
          </a:prstGeom>
        </p:spPr>
      </p:pic>
      <p:sp>
        <p:nvSpPr>
          <p:cNvPr id="8" name="Rectangle 7"/>
          <p:cNvSpPr/>
          <p:nvPr/>
        </p:nvSpPr>
        <p:spPr>
          <a:xfrm>
            <a:off x="1927668" y="3716959"/>
            <a:ext cx="6096000" cy="1754326"/>
          </a:xfrm>
          <a:prstGeom prst="rect">
            <a:avLst/>
          </a:prstGeom>
        </p:spPr>
        <p:txBody>
          <a:bodyPr>
            <a:spAutoFit/>
          </a:bodyPr>
          <a:lstStyle/>
          <a:p>
            <a:r>
              <a:rPr lang="en-GB" dirty="0"/>
              <a:t>A further difficulty with the Charter which remains to be resolved is when it will apply to action (or inaction) by the Member States which allegedly violates human rights, since it only applies when they are </a:t>
            </a:r>
            <a:r>
              <a:rPr lang="en-US" dirty="0"/>
              <a:t>“</a:t>
            </a:r>
            <a:r>
              <a:rPr lang="en-GB" dirty="0"/>
              <a:t>implementing</a:t>
            </a:r>
            <a:r>
              <a:rPr lang="en-US" dirty="0"/>
              <a:t>”</a:t>
            </a:r>
            <a:r>
              <a:rPr lang="en-GB" dirty="0"/>
              <a:t> EU law and it is unclear exactly what this means.  </a:t>
            </a:r>
          </a:p>
        </p:txBody>
      </p:sp>
    </p:spTree>
    <p:extLst>
      <p:ext uri="{BB962C8B-B14F-4D97-AF65-F5344CB8AC3E}">
        <p14:creationId xmlns:p14="http://schemas.microsoft.com/office/powerpoint/2010/main" val="25009711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circle(in)">
                                      <p:cBhvr>
                                        <p:cTn id="12" dur="20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grpId="0"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circle(in)">
                                      <p:cBhvr>
                                        <p:cTn id="17" dur="20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6" grpId="0"/>
      <p:bldP spid="8" grpId="0"/>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How is the Charter different from the European Convention on Human Rights?</a:t>
            </a:r>
            <a:endParaRPr lang="en-GB" dirty="0"/>
          </a:p>
        </p:txBody>
      </p:sp>
      <p:sp>
        <p:nvSpPr>
          <p:cNvPr id="3" name="Content Placeholder 2"/>
          <p:cNvSpPr>
            <a:spLocks noGrp="1"/>
          </p:cNvSpPr>
          <p:nvPr>
            <p:ph idx="1"/>
          </p:nvPr>
        </p:nvSpPr>
        <p:spPr/>
        <p:txBody>
          <a:bodyPr>
            <a:normAutofit/>
          </a:bodyPr>
          <a:lstStyle/>
          <a:p>
            <a:pPr marL="0" indent="0" algn="ctr">
              <a:buNone/>
            </a:pPr>
            <a:r>
              <a:rPr lang="en-GB" sz="2400" u="sng" dirty="0" smtClean="0">
                <a:latin typeface="Times New Roman" panose="02020603050405020304" pitchFamily="18" charset="0"/>
                <a:cs typeface="Times New Roman" panose="02020603050405020304" pitchFamily="18" charset="0"/>
              </a:rPr>
              <a:t>The two operate within separate legal frameworks:</a:t>
            </a:r>
          </a:p>
          <a:p>
            <a:pPr marL="0" indent="0">
              <a:buNone/>
            </a:pPr>
            <a:endParaRPr lang="en-GB" sz="2400" dirty="0">
              <a:latin typeface="Times New Roman" panose="02020603050405020304" pitchFamily="18" charset="0"/>
              <a:cs typeface="Times New Roman" panose="02020603050405020304" pitchFamily="18" charset="0"/>
            </a:endParaRPr>
          </a:p>
          <a:p>
            <a:pPr>
              <a:buFontTx/>
              <a:buChar char="-"/>
            </a:pPr>
            <a:r>
              <a:rPr lang="en-GB" sz="2400" dirty="0" smtClean="0">
                <a:latin typeface="Times New Roman" panose="02020603050405020304" pitchFamily="18" charset="0"/>
                <a:cs typeface="Times New Roman" panose="02020603050405020304" pitchFamily="18" charset="0"/>
              </a:rPr>
              <a:t>The Charter of Fundamental Rights of the EU was drafted by the EU and is interpreted by the Court of Justice of the European Union</a:t>
            </a:r>
          </a:p>
          <a:p>
            <a:pPr>
              <a:buFontTx/>
              <a:buChar char="-"/>
            </a:pPr>
            <a:r>
              <a:rPr lang="en-GB" sz="2400" dirty="0" smtClean="0">
                <a:latin typeface="Times New Roman" panose="02020603050405020304" pitchFamily="18" charset="0"/>
                <a:cs typeface="Times New Roman" panose="02020603050405020304" pitchFamily="18" charset="0"/>
              </a:rPr>
              <a:t>The European Convention on Human Rights, was drafted by the Council of Europe in Strasbourg and is interpreted by the European Court of Human Rights</a:t>
            </a:r>
            <a:endParaRPr lang="en-GB" sz="2400" dirty="0">
              <a:latin typeface="Times New Roman" panose="02020603050405020304" pitchFamily="18" charset="0"/>
              <a:cs typeface="Times New Roman" panose="02020603050405020304" pitchFamily="18" charset="0"/>
            </a:endParaRPr>
          </a:p>
        </p:txBody>
      </p:sp>
      <p:sp>
        <p:nvSpPr>
          <p:cNvPr id="4" name="Rectangle 3"/>
          <p:cNvSpPr/>
          <p:nvPr/>
        </p:nvSpPr>
        <p:spPr>
          <a:xfrm>
            <a:off x="560438" y="2064774"/>
            <a:ext cx="9040761" cy="3701845"/>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5455524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2" presetClass="entr" presetSubtype="4"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wipe(down)">
                                      <p:cBhvr>
                                        <p:cTn id="14" dur="500"/>
                                        <p:tgtEl>
                                          <p:spTgt spid="3">
                                            <p:txEl>
                                              <p:pRg st="0" end="0"/>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2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Effect transition="in" filter="wipe(down)">
                                      <p:cBhvr>
                                        <p:cTn id="19" dur="500"/>
                                        <p:tgtEl>
                                          <p:spTgt spid="3">
                                            <p:txEl>
                                              <p:pRg st="2" end="2"/>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22" presetClass="entr" presetSubtype="4" fill="hold" grpId="0" nodeType="clickEffect">
                                  <p:stCondLst>
                                    <p:cond delay="0"/>
                                  </p:stCondLst>
                                  <p:childTnLst>
                                    <p:set>
                                      <p:cBhvr>
                                        <p:cTn id="23" dur="1" fill="hold">
                                          <p:stCondLst>
                                            <p:cond delay="0"/>
                                          </p:stCondLst>
                                        </p:cTn>
                                        <p:tgtEl>
                                          <p:spTgt spid="3">
                                            <p:txEl>
                                              <p:pRg st="3" end="3"/>
                                            </p:txEl>
                                          </p:spTgt>
                                        </p:tgtEl>
                                        <p:attrNameLst>
                                          <p:attrName>style.visibility</p:attrName>
                                        </p:attrNameLst>
                                      </p:cBhvr>
                                      <p:to>
                                        <p:strVal val="visible"/>
                                      </p:to>
                                    </p:set>
                                    <p:animEffect transition="in" filter="wipe(down)">
                                      <p:cBhvr>
                                        <p:cTn id="24"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WILL HUMAN RIGHTS IN THE UK STILL BE PROTECTED FOLLOWING BREXIT?</a:t>
            </a:r>
            <a:endParaRPr lang="en-GB" dirty="0"/>
          </a:p>
        </p:txBody>
      </p:sp>
      <p:sp>
        <p:nvSpPr>
          <p:cNvPr id="3" name="Content Placeholder 2"/>
          <p:cNvSpPr>
            <a:spLocks noGrp="1"/>
          </p:cNvSpPr>
          <p:nvPr>
            <p:ph idx="1"/>
          </p:nvPr>
        </p:nvSpPr>
        <p:spPr/>
        <p:txBody>
          <a:bodyPr/>
          <a:lstStyle/>
          <a:p>
            <a:r>
              <a:rPr lang="en-GB" dirty="0">
                <a:hlinkClick r:id="rId3"/>
              </a:rPr>
              <a:t>https://</a:t>
            </a:r>
            <a:r>
              <a:rPr lang="en-GB" dirty="0" smtClean="0">
                <a:hlinkClick r:id="rId3"/>
              </a:rPr>
              <a:t>www.theguardian.com/politics/2016/apr/25/uk-must-leave-european-convention-on-human-rights-theresa-may-eu-referendum</a:t>
            </a:r>
            <a:endParaRPr lang="en-GB" dirty="0" smtClean="0"/>
          </a:p>
          <a:p>
            <a:endParaRPr lang="en-GB" dirty="0"/>
          </a:p>
          <a:p>
            <a:pPr marL="0" indent="0">
              <a:buNone/>
            </a:pPr>
            <a:endParaRPr lang="en-GB" dirty="0" smtClean="0"/>
          </a:p>
          <a:p>
            <a:pPr marL="0" indent="0">
              <a:buNone/>
            </a:pPr>
            <a:endParaRPr lang="en-GB" dirty="0"/>
          </a:p>
        </p:txBody>
      </p:sp>
      <p:sp>
        <p:nvSpPr>
          <p:cNvPr id="4" name="Rectangle 3"/>
          <p:cNvSpPr/>
          <p:nvPr/>
        </p:nvSpPr>
        <p:spPr>
          <a:xfrm>
            <a:off x="855406" y="2905433"/>
            <a:ext cx="8229600" cy="3038168"/>
          </a:xfrm>
          <a:prstGeom prst="rect">
            <a:avLst/>
          </a:prstGeom>
          <a:solidFill>
            <a:schemeClr val="accent4">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p:cNvSpPr txBox="1"/>
          <p:nvPr/>
        </p:nvSpPr>
        <p:spPr>
          <a:xfrm>
            <a:off x="1600199" y="3162633"/>
            <a:ext cx="6740013" cy="2523768"/>
          </a:xfrm>
          <a:prstGeom prst="rect">
            <a:avLst/>
          </a:prstGeom>
          <a:noFill/>
        </p:spPr>
        <p:txBody>
          <a:bodyPr wrap="square" rtlCol="0">
            <a:spAutoFit/>
          </a:bodyPr>
          <a:lstStyle/>
          <a:p>
            <a:pPr marL="285750" indent="-285750">
              <a:buFont typeface="Arial" panose="020B0604020202020204" pitchFamily="34" charset="0"/>
              <a:buChar char="•"/>
            </a:pPr>
            <a:r>
              <a:rPr lang="en-GB" sz="2800" dirty="0" smtClean="0"/>
              <a:t>We would still be signed up to the European Convention on Human Rights</a:t>
            </a:r>
          </a:p>
          <a:p>
            <a:pPr marL="285750" indent="-285750">
              <a:buFont typeface="Arial" panose="020B0604020202020204" pitchFamily="34" charset="0"/>
              <a:buChar char="•"/>
            </a:pPr>
            <a:endParaRPr lang="en-GB" sz="2800" dirty="0"/>
          </a:p>
          <a:p>
            <a:pPr marL="285750" indent="-285750">
              <a:buFont typeface="Arial" panose="020B0604020202020204" pitchFamily="34" charset="0"/>
              <a:buChar char="•"/>
            </a:pPr>
            <a:r>
              <a:rPr lang="en-GB" sz="2800" dirty="0" smtClean="0"/>
              <a:t>The Human Rights Act is also separate from the EU</a:t>
            </a:r>
            <a:r>
              <a:rPr lang="en-GB" dirty="0" smtClean="0"/>
              <a:t>.</a:t>
            </a:r>
          </a:p>
          <a:p>
            <a:endParaRPr lang="en-GB" dirty="0"/>
          </a:p>
        </p:txBody>
      </p:sp>
    </p:spTree>
    <p:extLst>
      <p:ext uri="{BB962C8B-B14F-4D97-AF65-F5344CB8AC3E}">
        <p14:creationId xmlns:p14="http://schemas.microsoft.com/office/powerpoint/2010/main" val="37196245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Free movement of goods</a:t>
            </a:r>
            <a:endParaRPr lang="en-GB" dirty="0"/>
          </a:p>
        </p:txBody>
      </p:sp>
      <p:sp>
        <p:nvSpPr>
          <p:cNvPr id="3" name="Subtitle 2"/>
          <p:cNvSpPr>
            <a:spLocks noGrp="1"/>
          </p:cNvSpPr>
          <p:nvPr>
            <p:ph type="subTitle" idx="1"/>
          </p:nvPr>
        </p:nvSpPr>
        <p:spPr/>
        <p:txBody>
          <a:bodyPr/>
          <a:lstStyle/>
          <a:p>
            <a:r>
              <a:rPr lang="en-GB" dirty="0" smtClean="0"/>
              <a:t>Laura Knight</a:t>
            </a:r>
            <a:endParaRPr lang="en-GB" dirty="0"/>
          </a:p>
        </p:txBody>
      </p:sp>
    </p:spTree>
    <p:extLst>
      <p:ext uri="{BB962C8B-B14F-4D97-AF65-F5344CB8AC3E}">
        <p14:creationId xmlns:p14="http://schemas.microsoft.com/office/powerpoint/2010/main" val="1695943749"/>
      </p:ext>
    </p:extLst>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0"/>
            <a:ext cx="8596668" cy="4786140"/>
          </a:xfrm>
        </p:spPr>
        <p:txBody>
          <a:bodyPr/>
          <a:lstStyle/>
          <a:p>
            <a:pPr marL="0" indent="0">
              <a:buNone/>
            </a:pPr>
            <a:r>
              <a:rPr lang="en-GB" dirty="0"/>
              <a:t>- FREE MOVEMENT OF GOODS (FMG) – fundamental importance to the establishment and maintenance of the EU internal market.</a:t>
            </a:r>
          </a:p>
          <a:p>
            <a:r>
              <a:rPr lang="en-GB" dirty="0"/>
              <a:t>- Any unnecessary trade barriers must be removed by the Member States</a:t>
            </a:r>
          </a:p>
          <a:p>
            <a:r>
              <a:rPr lang="en-GB" dirty="0"/>
              <a:t>- Principle is set out in Art 26 TFEU</a:t>
            </a:r>
          </a:p>
          <a:p>
            <a:endParaRPr lang="en-GB" dirty="0"/>
          </a:p>
          <a:p>
            <a:r>
              <a:rPr lang="en-GB" dirty="0"/>
              <a:t>PROBLEM EXISTS AS SOME AREAS ARE GOVERNED BY DIFFERENT NATIONAL RULES</a:t>
            </a:r>
          </a:p>
          <a:p>
            <a:endParaRPr lang="en-GB" dirty="0"/>
          </a:p>
        </p:txBody>
      </p:sp>
      <p:graphicFrame>
        <p:nvGraphicFramePr>
          <p:cNvPr id="4" name="Table 3"/>
          <p:cNvGraphicFramePr>
            <a:graphicFrameLocks noGrp="1"/>
          </p:cNvGraphicFramePr>
          <p:nvPr>
            <p:extLst>
              <p:ext uri="{D42A27DB-BD31-4B8C-83A1-F6EECF244321}">
                <p14:modId xmlns:p14="http://schemas.microsoft.com/office/powerpoint/2010/main" val="2360874455"/>
              </p:ext>
            </p:extLst>
          </p:nvPr>
        </p:nvGraphicFramePr>
        <p:xfrm>
          <a:off x="872836" y="2585260"/>
          <a:ext cx="9842269" cy="4015044"/>
        </p:xfrm>
        <a:graphic>
          <a:graphicData uri="http://schemas.openxmlformats.org/drawingml/2006/table">
            <a:tbl>
              <a:tblPr firstRow="1" bandRow="1"/>
              <a:tblGrid>
                <a:gridCol w="2626002"/>
                <a:gridCol w="7216267"/>
              </a:tblGrid>
              <a:tr h="672313">
                <a:tc>
                  <a:txBody>
                    <a:bodyPr/>
                    <a:lstStyle>
                      <a:lvl1pPr marL="0" algn="l" defTabSz="457200" rtl="0" eaLnBrk="1" latinLnBrk="0" hangingPunct="1">
                        <a:defRPr sz="1800" b="1" kern="1200">
                          <a:solidFill>
                            <a:schemeClr val="lt1"/>
                          </a:solidFill>
                          <a:latin typeface="Corbel" panose="020B0503020204020204"/>
                        </a:defRPr>
                      </a:lvl1pPr>
                      <a:lvl2pPr marL="457200" algn="l" defTabSz="457200" rtl="0" eaLnBrk="1" latinLnBrk="0" hangingPunct="1">
                        <a:defRPr sz="1800" b="1" kern="1200">
                          <a:solidFill>
                            <a:schemeClr val="lt1"/>
                          </a:solidFill>
                          <a:latin typeface="Corbel" panose="020B0503020204020204"/>
                        </a:defRPr>
                      </a:lvl2pPr>
                      <a:lvl3pPr marL="914400" algn="l" defTabSz="457200" rtl="0" eaLnBrk="1" latinLnBrk="0" hangingPunct="1">
                        <a:defRPr sz="1800" b="1" kern="1200">
                          <a:solidFill>
                            <a:schemeClr val="lt1"/>
                          </a:solidFill>
                          <a:latin typeface="Corbel" panose="020B0503020204020204"/>
                        </a:defRPr>
                      </a:lvl3pPr>
                      <a:lvl4pPr marL="1371600" algn="l" defTabSz="457200" rtl="0" eaLnBrk="1" latinLnBrk="0" hangingPunct="1">
                        <a:defRPr sz="1800" b="1" kern="1200">
                          <a:solidFill>
                            <a:schemeClr val="lt1"/>
                          </a:solidFill>
                          <a:latin typeface="Corbel" panose="020B0503020204020204"/>
                        </a:defRPr>
                      </a:lvl4pPr>
                      <a:lvl5pPr marL="1828800" algn="l" defTabSz="457200" rtl="0" eaLnBrk="1" latinLnBrk="0" hangingPunct="1">
                        <a:defRPr sz="1800" b="1" kern="1200">
                          <a:solidFill>
                            <a:schemeClr val="lt1"/>
                          </a:solidFill>
                          <a:latin typeface="Corbel" panose="020B0503020204020204"/>
                        </a:defRPr>
                      </a:lvl5pPr>
                      <a:lvl6pPr marL="2286000" algn="l" defTabSz="457200" rtl="0" eaLnBrk="1" latinLnBrk="0" hangingPunct="1">
                        <a:defRPr sz="1800" b="1" kern="1200">
                          <a:solidFill>
                            <a:schemeClr val="lt1"/>
                          </a:solidFill>
                          <a:latin typeface="Corbel" panose="020B0503020204020204"/>
                        </a:defRPr>
                      </a:lvl6pPr>
                      <a:lvl7pPr marL="2743200" algn="l" defTabSz="457200" rtl="0" eaLnBrk="1" latinLnBrk="0" hangingPunct="1">
                        <a:defRPr sz="1800" b="1" kern="1200">
                          <a:solidFill>
                            <a:schemeClr val="lt1"/>
                          </a:solidFill>
                          <a:latin typeface="Corbel" panose="020B0503020204020204"/>
                        </a:defRPr>
                      </a:lvl7pPr>
                      <a:lvl8pPr marL="3200400" algn="l" defTabSz="457200" rtl="0" eaLnBrk="1" latinLnBrk="0" hangingPunct="1">
                        <a:defRPr sz="1800" b="1" kern="1200">
                          <a:solidFill>
                            <a:schemeClr val="lt1"/>
                          </a:solidFill>
                          <a:latin typeface="Corbel" panose="020B0503020204020204"/>
                        </a:defRPr>
                      </a:lvl8pPr>
                      <a:lvl9pPr marL="3657600" algn="l" defTabSz="457200" rtl="0" eaLnBrk="1" latinLnBrk="0" hangingPunct="1">
                        <a:defRPr sz="1800" b="1" kern="1200">
                          <a:solidFill>
                            <a:schemeClr val="lt1"/>
                          </a:solidFill>
                          <a:latin typeface="Corbel" panose="020B0503020204020204"/>
                        </a:defRPr>
                      </a:lvl9pPr>
                    </a:lstStyle>
                    <a:p>
                      <a:r>
                        <a:rPr lang="en-GB" dirty="0" smtClean="0"/>
                        <a:t>Treaty Article</a:t>
                      </a:r>
                      <a:endParaRPr lang="en-GB" dirty="0"/>
                    </a:p>
                  </a:txBody>
                  <a:tcPr>
                    <a:lnL w="12700" cmpd="sng">
                      <a:solidFill>
                        <a:srgbClr val="FFFFFF"/>
                      </a:solidFill>
                    </a:lnL>
                    <a:lnR w="12700" cmpd="sng">
                      <a:solidFill>
                        <a:srgbClr val="FFFFFF"/>
                      </a:solidFill>
                    </a:lnR>
                    <a:lnT w="12700" cmpd="sng">
                      <a:solidFill>
                        <a:srgbClr val="FFFFFF"/>
                      </a:solidFill>
                    </a:lnT>
                    <a:lnB w="38100" cmpd="sng">
                      <a:solidFill>
                        <a:srgbClr val="FFFFFF"/>
                      </a:solidFill>
                    </a:lnB>
                    <a:lnTlToBr w="12700" cmpd="sng">
                      <a:noFill/>
                      <a:prstDash val="solid"/>
                    </a:lnTlToBr>
                    <a:lnBlToTr w="12700" cmpd="sng">
                      <a:noFill/>
                      <a:prstDash val="solid"/>
                    </a:lnBlToTr>
                    <a:solidFill>
                      <a:srgbClr val="FFC000"/>
                    </a:solidFill>
                  </a:tcPr>
                </a:tc>
                <a:tc>
                  <a:txBody>
                    <a:bodyPr/>
                    <a:lstStyle>
                      <a:lvl1pPr marL="0" algn="l" defTabSz="457200" rtl="0" eaLnBrk="1" latinLnBrk="0" hangingPunct="1">
                        <a:defRPr sz="1800" b="1" kern="1200">
                          <a:solidFill>
                            <a:schemeClr val="lt1"/>
                          </a:solidFill>
                          <a:latin typeface="Corbel" panose="020B0503020204020204"/>
                        </a:defRPr>
                      </a:lvl1pPr>
                      <a:lvl2pPr marL="457200" algn="l" defTabSz="457200" rtl="0" eaLnBrk="1" latinLnBrk="0" hangingPunct="1">
                        <a:defRPr sz="1800" b="1" kern="1200">
                          <a:solidFill>
                            <a:schemeClr val="lt1"/>
                          </a:solidFill>
                          <a:latin typeface="Corbel" panose="020B0503020204020204"/>
                        </a:defRPr>
                      </a:lvl2pPr>
                      <a:lvl3pPr marL="914400" algn="l" defTabSz="457200" rtl="0" eaLnBrk="1" latinLnBrk="0" hangingPunct="1">
                        <a:defRPr sz="1800" b="1" kern="1200">
                          <a:solidFill>
                            <a:schemeClr val="lt1"/>
                          </a:solidFill>
                          <a:latin typeface="Corbel" panose="020B0503020204020204"/>
                        </a:defRPr>
                      </a:lvl3pPr>
                      <a:lvl4pPr marL="1371600" algn="l" defTabSz="457200" rtl="0" eaLnBrk="1" latinLnBrk="0" hangingPunct="1">
                        <a:defRPr sz="1800" b="1" kern="1200">
                          <a:solidFill>
                            <a:schemeClr val="lt1"/>
                          </a:solidFill>
                          <a:latin typeface="Corbel" panose="020B0503020204020204"/>
                        </a:defRPr>
                      </a:lvl4pPr>
                      <a:lvl5pPr marL="1828800" algn="l" defTabSz="457200" rtl="0" eaLnBrk="1" latinLnBrk="0" hangingPunct="1">
                        <a:defRPr sz="1800" b="1" kern="1200">
                          <a:solidFill>
                            <a:schemeClr val="lt1"/>
                          </a:solidFill>
                          <a:latin typeface="Corbel" panose="020B0503020204020204"/>
                        </a:defRPr>
                      </a:lvl5pPr>
                      <a:lvl6pPr marL="2286000" algn="l" defTabSz="457200" rtl="0" eaLnBrk="1" latinLnBrk="0" hangingPunct="1">
                        <a:defRPr sz="1800" b="1" kern="1200">
                          <a:solidFill>
                            <a:schemeClr val="lt1"/>
                          </a:solidFill>
                          <a:latin typeface="Corbel" panose="020B0503020204020204"/>
                        </a:defRPr>
                      </a:lvl6pPr>
                      <a:lvl7pPr marL="2743200" algn="l" defTabSz="457200" rtl="0" eaLnBrk="1" latinLnBrk="0" hangingPunct="1">
                        <a:defRPr sz="1800" b="1" kern="1200">
                          <a:solidFill>
                            <a:schemeClr val="lt1"/>
                          </a:solidFill>
                          <a:latin typeface="Corbel" panose="020B0503020204020204"/>
                        </a:defRPr>
                      </a:lvl7pPr>
                      <a:lvl8pPr marL="3200400" algn="l" defTabSz="457200" rtl="0" eaLnBrk="1" latinLnBrk="0" hangingPunct="1">
                        <a:defRPr sz="1800" b="1" kern="1200">
                          <a:solidFill>
                            <a:schemeClr val="lt1"/>
                          </a:solidFill>
                          <a:latin typeface="Corbel" panose="020B0503020204020204"/>
                        </a:defRPr>
                      </a:lvl8pPr>
                      <a:lvl9pPr marL="3657600" algn="l" defTabSz="457200" rtl="0" eaLnBrk="1" latinLnBrk="0" hangingPunct="1">
                        <a:defRPr sz="1800" b="1" kern="1200">
                          <a:solidFill>
                            <a:schemeClr val="lt1"/>
                          </a:solidFill>
                          <a:latin typeface="Corbel" panose="020B0503020204020204"/>
                        </a:defRPr>
                      </a:lvl9pPr>
                    </a:lstStyle>
                    <a:p>
                      <a:r>
                        <a:rPr lang="en-GB" dirty="0" smtClean="0"/>
                        <a:t>Covers</a:t>
                      </a:r>
                      <a:endParaRPr lang="en-GB" dirty="0"/>
                    </a:p>
                  </a:txBody>
                  <a:tcPr>
                    <a:lnL w="12700" cmpd="sng">
                      <a:solidFill>
                        <a:srgbClr val="FFFFFF"/>
                      </a:solidFill>
                    </a:lnL>
                    <a:lnR w="12700" cmpd="sng">
                      <a:solidFill>
                        <a:srgbClr val="FFFFFF"/>
                      </a:solidFill>
                    </a:lnR>
                    <a:lnT w="12700" cmpd="sng">
                      <a:solidFill>
                        <a:srgbClr val="FFFFFF"/>
                      </a:solidFill>
                    </a:lnT>
                    <a:lnB w="38100" cmpd="sng">
                      <a:solidFill>
                        <a:srgbClr val="FFFFFF"/>
                      </a:solidFill>
                    </a:lnB>
                    <a:lnTlToBr w="12700" cmpd="sng">
                      <a:noFill/>
                      <a:prstDash val="solid"/>
                    </a:lnTlToBr>
                    <a:lnBlToTr w="12700" cmpd="sng">
                      <a:noFill/>
                      <a:prstDash val="solid"/>
                    </a:lnBlToTr>
                    <a:solidFill>
                      <a:srgbClr val="FFC000"/>
                    </a:solidFill>
                  </a:tcPr>
                </a:tc>
              </a:tr>
              <a:tr h="778872">
                <a:tc>
                  <a:txBody>
                    <a:bodyPr/>
                    <a:lstStyle>
                      <a:lvl1pPr marL="0" algn="l" defTabSz="457200" rtl="0" eaLnBrk="1" latinLnBrk="0" hangingPunct="1">
                        <a:defRPr sz="1800" kern="1200">
                          <a:solidFill>
                            <a:schemeClr val="dk1"/>
                          </a:solidFill>
                          <a:latin typeface="Corbel" panose="020B0503020204020204"/>
                        </a:defRPr>
                      </a:lvl1pPr>
                      <a:lvl2pPr marL="457200" algn="l" defTabSz="457200" rtl="0" eaLnBrk="1" latinLnBrk="0" hangingPunct="1">
                        <a:defRPr sz="1800" kern="1200">
                          <a:solidFill>
                            <a:schemeClr val="dk1"/>
                          </a:solidFill>
                          <a:latin typeface="Corbel" panose="020B0503020204020204"/>
                        </a:defRPr>
                      </a:lvl2pPr>
                      <a:lvl3pPr marL="914400" algn="l" defTabSz="457200" rtl="0" eaLnBrk="1" latinLnBrk="0" hangingPunct="1">
                        <a:defRPr sz="1800" kern="1200">
                          <a:solidFill>
                            <a:schemeClr val="dk1"/>
                          </a:solidFill>
                          <a:latin typeface="Corbel" panose="020B0503020204020204"/>
                        </a:defRPr>
                      </a:lvl3pPr>
                      <a:lvl4pPr marL="1371600" algn="l" defTabSz="457200" rtl="0" eaLnBrk="1" latinLnBrk="0" hangingPunct="1">
                        <a:defRPr sz="1800" kern="1200">
                          <a:solidFill>
                            <a:schemeClr val="dk1"/>
                          </a:solidFill>
                          <a:latin typeface="Corbel" panose="020B0503020204020204"/>
                        </a:defRPr>
                      </a:lvl4pPr>
                      <a:lvl5pPr marL="1828800" algn="l" defTabSz="457200" rtl="0" eaLnBrk="1" latinLnBrk="0" hangingPunct="1">
                        <a:defRPr sz="1800" kern="1200">
                          <a:solidFill>
                            <a:schemeClr val="dk1"/>
                          </a:solidFill>
                          <a:latin typeface="Corbel" panose="020B0503020204020204"/>
                        </a:defRPr>
                      </a:lvl5pPr>
                      <a:lvl6pPr marL="2286000" algn="l" defTabSz="457200" rtl="0" eaLnBrk="1" latinLnBrk="0" hangingPunct="1">
                        <a:defRPr sz="1800" kern="1200">
                          <a:solidFill>
                            <a:schemeClr val="dk1"/>
                          </a:solidFill>
                          <a:latin typeface="Corbel" panose="020B0503020204020204"/>
                        </a:defRPr>
                      </a:lvl6pPr>
                      <a:lvl7pPr marL="2743200" algn="l" defTabSz="457200" rtl="0" eaLnBrk="1" latinLnBrk="0" hangingPunct="1">
                        <a:defRPr sz="1800" kern="1200">
                          <a:solidFill>
                            <a:schemeClr val="dk1"/>
                          </a:solidFill>
                          <a:latin typeface="Corbel" panose="020B0503020204020204"/>
                        </a:defRPr>
                      </a:lvl7pPr>
                      <a:lvl8pPr marL="3200400" algn="l" defTabSz="457200" rtl="0" eaLnBrk="1" latinLnBrk="0" hangingPunct="1">
                        <a:defRPr sz="1800" kern="1200">
                          <a:solidFill>
                            <a:schemeClr val="dk1"/>
                          </a:solidFill>
                          <a:latin typeface="Corbel" panose="020B0503020204020204"/>
                        </a:defRPr>
                      </a:lvl8pPr>
                      <a:lvl9pPr marL="3657600" algn="l" defTabSz="457200" rtl="0" eaLnBrk="1" latinLnBrk="0" hangingPunct="1">
                        <a:defRPr sz="1800" kern="1200">
                          <a:solidFill>
                            <a:schemeClr val="dk1"/>
                          </a:solidFill>
                          <a:latin typeface="Corbel" panose="020B0503020204020204"/>
                        </a:defRPr>
                      </a:lvl9pPr>
                    </a:lstStyle>
                    <a:p>
                      <a:r>
                        <a:rPr lang="en-GB" dirty="0" smtClean="0"/>
                        <a:t>Article</a:t>
                      </a:r>
                      <a:r>
                        <a:rPr lang="en-GB" baseline="0" dirty="0" smtClean="0"/>
                        <a:t> 30 TFEU</a:t>
                      </a:r>
                      <a:endParaRPr lang="en-GB" dirty="0"/>
                    </a:p>
                  </a:txBody>
                  <a:tcPr>
                    <a:lnL w="12700" cmpd="sng">
                      <a:solidFill>
                        <a:srgbClr val="FFFFFF"/>
                      </a:solidFill>
                    </a:lnL>
                    <a:lnR w="12700" cmpd="sng">
                      <a:solidFill>
                        <a:srgbClr val="FFFFFF"/>
                      </a:solidFill>
                    </a:lnR>
                    <a:lnT w="38100" cmpd="sng">
                      <a:solidFill>
                        <a:srgbClr val="FFFFFF"/>
                      </a:solidFill>
                    </a:lnT>
                    <a:lnB w="12700" cmpd="sng">
                      <a:solidFill>
                        <a:srgbClr val="FFFFFF"/>
                      </a:solidFill>
                    </a:lnB>
                    <a:lnTlToBr w="12700" cmpd="sng">
                      <a:noFill/>
                      <a:prstDash val="solid"/>
                    </a:lnTlToBr>
                    <a:lnBlToTr w="12700" cmpd="sng">
                      <a:noFill/>
                      <a:prstDash val="solid"/>
                    </a:lnBlToTr>
                    <a:solidFill>
                      <a:srgbClr val="FFC000">
                        <a:tint val="40000"/>
                      </a:srgbClr>
                    </a:solidFill>
                  </a:tcPr>
                </a:tc>
                <a:tc>
                  <a:txBody>
                    <a:bodyPr/>
                    <a:lstStyle>
                      <a:lvl1pPr marL="0" algn="l" defTabSz="457200" rtl="0" eaLnBrk="1" latinLnBrk="0" hangingPunct="1">
                        <a:defRPr sz="1800" kern="1200">
                          <a:solidFill>
                            <a:schemeClr val="dk1"/>
                          </a:solidFill>
                          <a:latin typeface="Corbel" panose="020B0503020204020204"/>
                        </a:defRPr>
                      </a:lvl1pPr>
                      <a:lvl2pPr marL="457200" algn="l" defTabSz="457200" rtl="0" eaLnBrk="1" latinLnBrk="0" hangingPunct="1">
                        <a:defRPr sz="1800" kern="1200">
                          <a:solidFill>
                            <a:schemeClr val="dk1"/>
                          </a:solidFill>
                          <a:latin typeface="Corbel" panose="020B0503020204020204"/>
                        </a:defRPr>
                      </a:lvl2pPr>
                      <a:lvl3pPr marL="914400" algn="l" defTabSz="457200" rtl="0" eaLnBrk="1" latinLnBrk="0" hangingPunct="1">
                        <a:defRPr sz="1800" kern="1200">
                          <a:solidFill>
                            <a:schemeClr val="dk1"/>
                          </a:solidFill>
                          <a:latin typeface="Corbel" panose="020B0503020204020204"/>
                        </a:defRPr>
                      </a:lvl3pPr>
                      <a:lvl4pPr marL="1371600" algn="l" defTabSz="457200" rtl="0" eaLnBrk="1" latinLnBrk="0" hangingPunct="1">
                        <a:defRPr sz="1800" kern="1200">
                          <a:solidFill>
                            <a:schemeClr val="dk1"/>
                          </a:solidFill>
                          <a:latin typeface="Corbel" panose="020B0503020204020204"/>
                        </a:defRPr>
                      </a:lvl4pPr>
                      <a:lvl5pPr marL="1828800" algn="l" defTabSz="457200" rtl="0" eaLnBrk="1" latinLnBrk="0" hangingPunct="1">
                        <a:defRPr sz="1800" kern="1200">
                          <a:solidFill>
                            <a:schemeClr val="dk1"/>
                          </a:solidFill>
                          <a:latin typeface="Corbel" panose="020B0503020204020204"/>
                        </a:defRPr>
                      </a:lvl5pPr>
                      <a:lvl6pPr marL="2286000" algn="l" defTabSz="457200" rtl="0" eaLnBrk="1" latinLnBrk="0" hangingPunct="1">
                        <a:defRPr sz="1800" kern="1200">
                          <a:solidFill>
                            <a:schemeClr val="dk1"/>
                          </a:solidFill>
                          <a:latin typeface="Corbel" panose="020B0503020204020204"/>
                        </a:defRPr>
                      </a:lvl6pPr>
                      <a:lvl7pPr marL="2743200" algn="l" defTabSz="457200" rtl="0" eaLnBrk="1" latinLnBrk="0" hangingPunct="1">
                        <a:defRPr sz="1800" kern="1200">
                          <a:solidFill>
                            <a:schemeClr val="dk1"/>
                          </a:solidFill>
                          <a:latin typeface="Corbel" panose="020B0503020204020204"/>
                        </a:defRPr>
                      </a:lvl7pPr>
                      <a:lvl8pPr marL="3200400" algn="l" defTabSz="457200" rtl="0" eaLnBrk="1" latinLnBrk="0" hangingPunct="1">
                        <a:defRPr sz="1800" kern="1200">
                          <a:solidFill>
                            <a:schemeClr val="dk1"/>
                          </a:solidFill>
                          <a:latin typeface="Corbel" panose="020B0503020204020204"/>
                        </a:defRPr>
                      </a:lvl8pPr>
                      <a:lvl9pPr marL="3657600" algn="l" defTabSz="457200" rtl="0" eaLnBrk="1" latinLnBrk="0" hangingPunct="1">
                        <a:defRPr sz="1800" kern="1200">
                          <a:solidFill>
                            <a:schemeClr val="dk1"/>
                          </a:solidFill>
                          <a:latin typeface="Corbel" panose="020B0503020204020204"/>
                        </a:defRPr>
                      </a:lvl9pPr>
                    </a:lstStyle>
                    <a:p>
                      <a:r>
                        <a:rPr lang="en-GB" dirty="0" smtClean="0"/>
                        <a:t>Tariff barriers to</a:t>
                      </a:r>
                      <a:r>
                        <a:rPr lang="en-GB" baseline="0" dirty="0" smtClean="0"/>
                        <a:t> trade prohibiting customs duties and charges having equivalent effect</a:t>
                      </a:r>
                      <a:endParaRPr lang="en-GB" dirty="0"/>
                    </a:p>
                  </a:txBody>
                  <a:tcPr>
                    <a:lnL w="12700" cmpd="sng">
                      <a:solidFill>
                        <a:srgbClr val="FFFFFF"/>
                      </a:solidFill>
                    </a:lnL>
                    <a:lnR w="12700" cmpd="sng">
                      <a:solidFill>
                        <a:srgbClr val="FFFFFF"/>
                      </a:solidFill>
                    </a:lnR>
                    <a:lnT w="38100" cmpd="sng">
                      <a:solidFill>
                        <a:srgbClr val="FFFFFF"/>
                      </a:solidFill>
                    </a:lnT>
                    <a:lnB w="12700" cmpd="sng">
                      <a:solidFill>
                        <a:srgbClr val="FFFFFF"/>
                      </a:solidFill>
                    </a:lnB>
                    <a:lnTlToBr w="12700" cmpd="sng">
                      <a:noFill/>
                      <a:prstDash val="solid"/>
                    </a:lnTlToBr>
                    <a:lnBlToTr w="12700" cmpd="sng">
                      <a:noFill/>
                      <a:prstDash val="solid"/>
                    </a:lnBlToTr>
                    <a:solidFill>
                      <a:srgbClr val="FFC000">
                        <a:tint val="40000"/>
                      </a:srgbClr>
                    </a:solidFill>
                  </a:tcPr>
                </a:tc>
              </a:tr>
              <a:tr h="1112674">
                <a:tc>
                  <a:txBody>
                    <a:bodyPr/>
                    <a:lstStyle>
                      <a:lvl1pPr marL="0" algn="l" defTabSz="457200" rtl="0" eaLnBrk="1" latinLnBrk="0" hangingPunct="1">
                        <a:defRPr sz="1800" kern="1200">
                          <a:solidFill>
                            <a:schemeClr val="dk1"/>
                          </a:solidFill>
                          <a:latin typeface="Corbel" panose="020B0503020204020204"/>
                        </a:defRPr>
                      </a:lvl1pPr>
                      <a:lvl2pPr marL="457200" algn="l" defTabSz="457200" rtl="0" eaLnBrk="1" latinLnBrk="0" hangingPunct="1">
                        <a:defRPr sz="1800" kern="1200">
                          <a:solidFill>
                            <a:schemeClr val="dk1"/>
                          </a:solidFill>
                          <a:latin typeface="Corbel" panose="020B0503020204020204"/>
                        </a:defRPr>
                      </a:lvl2pPr>
                      <a:lvl3pPr marL="914400" algn="l" defTabSz="457200" rtl="0" eaLnBrk="1" latinLnBrk="0" hangingPunct="1">
                        <a:defRPr sz="1800" kern="1200">
                          <a:solidFill>
                            <a:schemeClr val="dk1"/>
                          </a:solidFill>
                          <a:latin typeface="Corbel" panose="020B0503020204020204"/>
                        </a:defRPr>
                      </a:lvl3pPr>
                      <a:lvl4pPr marL="1371600" algn="l" defTabSz="457200" rtl="0" eaLnBrk="1" latinLnBrk="0" hangingPunct="1">
                        <a:defRPr sz="1800" kern="1200">
                          <a:solidFill>
                            <a:schemeClr val="dk1"/>
                          </a:solidFill>
                          <a:latin typeface="Corbel" panose="020B0503020204020204"/>
                        </a:defRPr>
                      </a:lvl4pPr>
                      <a:lvl5pPr marL="1828800" algn="l" defTabSz="457200" rtl="0" eaLnBrk="1" latinLnBrk="0" hangingPunct="1">
                        <a:defRPr sz="1800" kern="1200">
                          <a:solidFill>
                            <a:schemeClr val="dk1"/>
                          </a:solidFill>
                          <a:latin typeface="Corbel" panose="020B0503020204020204"/>
                        </a:defRPr>
                      </a:lvl5pPr>
                      <a:lvl6pPr marL="2286000" algn="l" defTabSz="457200" rtl="0" eaLnBrk="1" latinLnBrk="0" hangingPunct="1">
                        <a:defRPr sz="1800" kern="1200">
                          <a:solidFill>
                            <a:schemeClr val="dk1"/>
                          </a:solidFill>
                          <a:latin typeface="Corbel" panose="020B0503020204020204"/>
                        </a:defRPr>
                      </a:lvl6pPr>
                      <a:lvl7pPr marL="2743200" algn="l" defTabSz="457200" rtl="0" eaLnBrk="1" latinLnBrk="0" hangingPunct="1">
                        <a:defRPr sz="1800" kern="1200">
                          <a:solidFill>
                            <a:schemeClr val="dk1"/>
                          </a:solidFill>
                          <a:latin typeface="Corbel" panose="020B0503020204020204"/>
                        </a:defRPr>
                      </a:lvl7pPr>
                      <a:lvl8pPr marL="3200400" algn="l" defTabSz="457200" rtl="0" eaLnBrk="1" latinLnBrk="0" hangingPunct="1">
                        <a:defRPr sz="1800" kern="1200">
                          <a:solidFill>
                            <a:schemeClr val="dk1"/>
                          </a:solidFill>
                          <a:latin typeface="Corbel" panose="020B0503020204020204"/>
                        </a:defRPr>
                      </a:lvl8pPr>
                      <a:lvl9pPr marL="3657600" algn="l" defTabSz="457200" rtl="0" eaLnBrk="1" latinLnBrk="0" hangingPunct="1">
                        <a:defRPr sz="1800" kern="1200">
                          <a:solidFill>
                            <a:schemeClr val="dk1"/>
                          </a:solidFill>
                          <a:latin typeface="Corbel" panose="020B0503020204020204"/>
                        </a:defRPr>
                      </a:lvl9pPr>
                    </a:lstStyle>
                    <a:p>
                      <a:r>
                        <a:rPr lang="en-GB" dirty="0" smtClean="0"/>
                        <a:t>Articles</a:t>
                      </a:r>
                      <a:r>
                        <a:rPr lang="en-GB" baseline="0" dirty="0" smtClean="0"/>
                        <a:t> 34 and 35 TFEU</a:t>
                      </a:r>
                      <a:endParaRPr lang="en-GB" dirty="0"/>
                    </a:p>
                  </a:txBody>
                  <a:tcPr>
                    <a:lnL w="12700" cmpd="sng">
                      <a:solidFill>
                        <a:srgbClr val="FFFFFF"/>
                      </a:solidFill>
                    </a:lnL>
                    <a:lnR w="12700" cmpd="sng">
                      <a:solidFill>
                        <a:srgbClr val="FFFFFF"/>
                      </a:solidFill>
                    </a:lnR>
                    <a:lnT w="12700" cmpd="sng">
                      <a:solidFill>
                        <a:srgbClr val="FFFFFF"/>
                      </a:solidFill>
                    </a:lnT>
                    <a:lnB w="12700" cmpd="sng">
                      <a:solidFill>
                        <a:srgbClr val="FFFFFF"/>
                      </a:solidFill>
                    </a:lnB>
                    <a:lnTlToBr w="12700" cmpd="sng">
                      <a:noFill/>
                      <a:prstDash val="solid"/>
                    </a:lnTlToBr>
                    <a:lnBlToTr w="12700" cmpd="sng">
                      <a:noFill/>
                      <a:prstDash val="solid"/>
                    </a:lnBlToTr>
                    <a:solidFill>
                      <a:srgbClr val="FFC000">
                        <a:tint val="20000"/>
                      </a:srgbClr>
                    </a:solidFill>
                  </a:tcPr>
                </a:tc>
                <a:tc>
                  <a:txBody>
                    <a:bodyPr/>
                    <a:lstStyle>
                      <a:lvl1pPr marL="0" algn="l" defTabSz="457200" rtl="0" eaLnBrk="1" latinLnBrk="0" hangingPunct="1">
                        <a:defRPr sz="1800" kern="1200">
                          <a:solidFill>
                            <a:schemeClr val="dk1"/>
                          </a:solidFill>
                          <a:latin typeface="Corbel" panose="020B0503020204020204"/>
                        </a:defRPr>
                      </a:lvl1pPr>
                      <a:lvl2pPr marL="457200" algn="l" defTabSz="457200" rtl="0" eaLnBrk="1" latinLnBrk="0" hangingPunct="1">
                        <a:defRPr sz="1800" kern="1200">
                          <a:solidFill>
                            <a:schemeClr val="dk1"/>
                          </a:solidFill>
                          <a:latin typeface="Corbel" panose="020B0503020204020204"/>
                        </a:defRPr>
                      </a:lvl2pPr>
                      <a:lvl3pPr marL="914400" algn="l" defTabSz="457200" rtl="0" eaLnBrk="1" latinLnBrk="0" hangingPunct="1">
                        <a:defRPr sz="1800" kern="1200">
                          <a:solidFill>
                            <a:schemeClr val="dk1"/>
                          </a:solidFill>
                          <a:latin typeface="Corbel" panose="020B0503020204020204"/>
                        </a:defRPr>
                      </a:lvl3pPr>
                      <a:lvl4pPr marL="1371600" algn="l" defTabSz="457200" rtl="0" eaLnBrk="1" latinLnBrk="0" hangingPunct="1">
                        <a:defRPr sz="1800" kern="1200">
                          <a:solidFill>
                            <a:schemeClr val="dk1"/>
                          </a:solidFill>
                          <a:latin typeface="Corbel" panose="020B0503020204020204"/>
                        </a:defRPr>
                      </a:lvl4pPr>
                      <a:lvl5pPr marL="1828800" algn="l" defTabSz="457200" rtl="0" eaLnBrk="1" latinLnBrk="0" hangingPunct="1">
                        <a:defRPr sz="1800" kern="1200">
                          <a:solidFill>
                            <a:schemeClr val="dk1"/>
                          </a:solidFill>
                          <a:latin typeface="Corbel" panose="020B0503020204020204"/>
                        </a:defRPr>
                      </a:lvl5pPr>
                      <a:lvl6pPr marL="2286000" algn="l" defTabSz="457200" rtl="0" eaLnBrk="1" latinLnBrk="0" hangingPunct="1">
                        <a:defRPr sz="1800" kern="1200">
                          <a:solidFill>
                            <a:schemeClr val="dk1"/>
                          </a:solidFill>
                          <a:latin typeface="Corbel" panose="020B0503020204020204"/>
                        </a:defRPr>
                      </a:lvl6pPr>
                      <a:lvl7pPr marL="2743200" algn="l" defTabSz="457200" rtl="0" eaLnBrk="1" latinLnBrk="0" hangingPunct="1">
                        <a:defRPr sz="1800" kern="1200">
                          <a:solidFill>
                            <a:schemeClr val="dk1"/>
                          </a:solidFill>
                          <a:latin typeface="Corbel" panose="020B0503020204020204"/>
                        </a:defRPr>
                      </a:lvl7pPr>
                      <a:lvl8pPr marL="3200400" algn="l" defTabSz="457200" rtl="0" eaLnBrk="1" latinLnBrk="0" hangingPunct="1">
                        <a:defRPr sz="1800" kern="1200">
                          <a:solidFill>
                            <a:schemeClr val="dk1"/>
                          </a:solidFill>
                          <a:latin typeface="Corbel" panose="020B0503020204020204"/>
                        </a:defRPr>
                      </a:lvl8pPr>
                      <a:lvl9pPr marL="3657600" algn="l" defTabSz="457200" rtl="0" eaLnBrk="1" latinLnBrk="0" hangingPunct="1">
                        <a:defRPr sz="1800" kern="1200">
                          <a:solidFill>
                            <a:schemeClr val="dk1"/>
                          </a:solidFill>
                          <a:latin typeface="Corbel" panose="020B0503020204020204"/>
                        </a:defRPr>
                      </a:lvl9pPr>
                    </a:lstStyle>
                    <a:p>
                      <a:r>
                        <a:rPr lang="en-GB" dirty="0" smtClean="0"/>
                        <a:t>Non-tariff</a:t>
                      </a:r>
                      <a:r>
                        <a:rPr lang="en-GB" baseline="0" dirty="0" smtClean="0"/>
                        <a:t> barriers to trade prohibiting quantitative restrictions and measures having an equivalent effect on imports (34) and exports (35)</a:t>
                      </a:r>
                      <a:endParaRPr lang="en-GB" dirty="0"/>
                    </a:p>
                  </a:txBody>
                  <a:tcPr>
                    <a:lnL w="12700" cmpd="sng">
                      <a:solidFill>
                        <a:srgbClr val="FFFFFF"/>
                      </a:solidFill>
                    </a:lnL>
                    <a:lnR w="12700" cmpd="sng">
                      <a:solidFill>
                        <a:srgbClr val="FFFFFF"/>
                      </a:solidFill>
                    </a:lnR>
                    <a:lnT w="12700" cmpd="sng">
                      <a:solidFill>
                        <a:srgbClr val="FFFFFF"/>
                      </a:solidFill>
                    </a:lnT>
                    <a:lnB w="12700" cmpd="sng">
                      <a:solidFill>
                        <a:srgbClr val="FFFFFF"/>
                      </a:solidFill>
                    </a:lnB>
                    <a:lnTlToBr w="12700" cmpd="sng">
                      <a:noFill/>
                      <a:prstDash val="solid"/>
                    </a:lnTlToBr>
                    <a:lnBlToTr w="12700" cmpd="sng">
                      <a:noFill/>
                      <a:prstDash val="solid"/>
                    </a:lnBlToTr>
                    <a:solidFill>
                      <a:srgbClr val="FFC000">
                        <a:tint val="20000"/>
                      </a:srgbClr>
                    </a:solidFill>
                  </a:tcPr>
                </a:tc>
              </a:tr>
              <a:tr h="778872">
                <a:tc>
                  <a:txBody>
                    <a:bodyPr/>
                    <a:lstStyle>
                      <a:lvl1pPr marL="0" algn="l" defTabSz="457200" rtl="0" eaLnBrk="1" latinLnBrk="0" hangingPunct="1">
                        <a:defRPr sz="1800" kern="1200">
                          <a:solidFill>
                            <a:schemeClr val="dk1"/>
                          </a:solidFill>
                          <a:latin typeface="Corbel" panose="020B0503020204020204"/>
                        </a:defRPr>
                      </a:lvl1pPr>
                      <a:lvl2pPr marL="457200" algn="l" defTabSz="457200" rtl="0" eaLnBrk="1" latinLnBrk="0" hangingPunct="1">
                        <a:defRPr sz="1800" kern="1200">
                          <a:solidFill>
                            <a:schemeClr val="dk1"/>
                          </a:solidFill>
                          <a:latin typeface="Corbel" panose="020B0503020204020204"/>
                        </a:defRPr>
                      </a:lvl2pPr>
                      <a:lvl3pPr marL="914400" algn="l" defTabSz="457200" rtl="0" eaLnBrk="1" latinLnBrk="0" hangingPunct="1">
                        <a:defRPr sz="1800" kern="1200">
                          <a:solidFill>
                            <a:schemeClr val="dk1"/>
                          </a:solidFill>
                          <a:latin typeface="Corbel" panose="020B0503020204020204"/>
                        </a:defRPr>
                      </a:lvl3pPr>
                      <a:lvl4pPr marL="1371600" algn="l" defTabSz="457200" rtl="0" eaLnBrk="1" latinLnBrk="0" hangingPunct="1">
                        <a:defRPr sz="1800" kern="1200">
                          <a:solidFill>
                            <a:schemeClr val="dk1"/>
                          </a:solidFill>
                          <a:latin typeface="Corbel" panose="020B0503020204020204"/>
                        </a:defRPr>
                      </a:lvl4pPr>
                      <a:lvl5pPr marL="1828800" algn="l" defTabSz="457200" rtl="0" eaLnBrk="1" latinLnBrk="0" hangingPunct="1">
                        <a:defRPr sz="1800" kern="1200">
                          <a:solidFill>
                            <a:schemeClr val="dk1"/>
                          </a:solidFill>
                          <a:latin typeface="Corbel" panose="020B0503020204020204"/>
                        </a:defRPr>
                      </a:lvl5pPr>
                      <a:lvl6pPr marL="2286000" algn="l" defTabSz="457200" rtl="0" eaLnBrk="1" latinLnBrk="0" hangingPunct="1">
                        <a:defRPr sz="1800" kern="1200">
                          <a:solidFill>
                            <a:schemeClr val="dk1"/>
                          </a:solidFill>
                          <a:latin typeface="Corbel" panose="020B0503020204020204"/>
                        </a:defRPr>
                      </a:lvl6pPr>
                      <a:lvl7pPr marL="2743200" algn="l" defTabSz="457200" rtl="0" eaLnBrk="1" latinLnBrk="0" hangingPunct="1">
                        <a:defRPr sz="1800" kern="1200">
                          <a:solidFill>
                            <a:schemeClr val="dk1"/>
                          </a:solidFill>
                          <a:latin typeface="Corbel" panose="020B0503020204020204"/>
                        </a:defRPr>
                      </a:lvl7pPr>
                      <a:lvl8pPr marL="3200400" algn="l" defTabSz="457200" rtl="0" eaLnBrk="1" latinLnBrk="0" hangingPunct="1">
                        <a:defRPr sz="1800" kern="1200">
                          <a:solidFill>
                            <a:schemeClr val="dk1"/>
                          </a:solidFill>
                          <a:latin typeface="Corbel" panose="020B0503020204020204"/>
                        </a:defRPr>
                      </a:lvl8pPr>
                      <a:lvl9pPr marL="3657600" algn="l" defTabSz="457200" rtl="0" eaLnBrk="1" latinLnBrk="0" hangingPunct="1">
                        <a:defRPr sz="1800" kern="1200">
                          <a:solidFill>
                            <a:schemeClr val="dk1"/>
                          </a:solidFill>
                          <a:latin typeface="Corbel" panose="020B0503020204020204"/>
                        </a:defRPr>
                      </a:lvl9pPr>
                    </a:lstStyle>
                    <a:p>
                      <a:r>
                        <a:rPr lang="en-GB" dirty="0" smtClean="0"/>
                        <a:t>Article</a:t>
                      </a:r>
                      <a:r>
                        <a:rPr lang="en-GB" baseline="0" dirty="0" smtClean="0"/>
                        <a:t> 36 TFEU</a:t>
                      </a:r>
                      <a:endParaRPr lang="en-GB" dirty="0"/>
                    </a:p>
                  </a:txBody>
                  <a:tcPr>
                    <a:lnL w="12700" cmpd="sng">
                      <a:solidFill>
                        <a:srgbClr val="FFFFFF"/>
                      </a:solidFill>
                    </a:lnL>
                    <a:lnR w="12700" cmpd="sng">
                      <a:solidFill>
                        <a:srgbClr val="FFFFFF"/>
                      </a:solidFill>
                    </a:lnR>
                    <a:lnT w="12700" cmpd="sng">
                      <a:solidFill>
                        <a:srgbClr val="FFFFFF"/>
                      </a:solidFill>
                    </a:lnT>
                    <a:lnB w="12700" cmpd="sng">
                      <a:solidFill>
                        <a:srgbClr val="FFFFFF"/>
                      </a:solidFill>
                    </a:lnB>
                    <a:lnTlToBr w="12700" cmpd="sng">
                      <a:noFill/>
                      <a:prstDash val="solid"/>
                    </a:lnTlToBr>
                    <a:lnBlToTr w="12700" cmpd="sng">
                      <a:noFill/>
                      <a:prstDash val="solid"/>
                    </a:lnBlToTr>
                    <a:solidFill>
                      <a:srgbClr val="FFC000">
                        <a:tint val="40000"/>
                      </a:srgbClr>
                    </a:solidFill>
                  </a:tcPr>
                </a:tc>
                <a:tc>
                  <a:txBody>
                    <a:bodyPr/>
                    <a:lstStyle>
                      <a:lvl1pPr marL="0" algn="l" defTabSz="457200" rtl="0" eaLnBrk="1" latinLnBrk="0" hangingPunct="1">
                        <a:defRPr sz="1800" kern="1200">
                          <a:solidFill>
                            <a:schemeClr val="dk1"/>
                          </a:solidFill>
                          <a:latin typeface="Corbel" panose="020B0503020204020204"/>
                        </a:defRPr>
                      </a:lvl1pPr>
                      <a:lvl2pPr marL="457200" algn="l" defTabSz="457200" rtl="0" eaLnBrk="1" latinLnBrk="0" hangingPunct="1">
                        <a:defRPr sz="1800" kern="1200">
                          <a:solidFill>
                            <a:schemeClr val="dk1"/>
                          </a:solidFill>
                          <a:latin typeface="Corbel" panose="020B0503020204020204"/>
                        </a:defRPr>
                      </a:lvl2pPr>
                      <a:lvl3pPr marL="914400" algn="l" defTabSz="457200" rtl="0" eaLnBrk="1" latinLnBrk="0" hangingPunct="1">
                        <a:defRPr sz="1800" kern="1200">
                          <a:solidFill>
                            <a:schemeClr val="dk1"/>
                          </a:solidFill>
                          <a:latin typeface="Corbel" panose="020B0503020204020204"/>
                        </a:defRPr>
                      </a:lvl3pPr>
                      <a:lvl4pPr marL="1371600" algn="l" defTabSz="457200" rtl="0" eaLnBrk="1" latinLnBrk="0" hangingPunct="1">
                        <a:defRPr sz="1800" kern="1200">
                          <a:solidFill>
                            <a:schemeClr val="dk1"/>
                          </a:solidFill>
                          <a:latin typeface="Corbel" panose="020B0503020204020204"/>
                        </a:defRPr>
                      </a:lvl4pPr>
                      <a:lvl5pPr marL="1828800" algn="l" defTabSz="457200" rtl="0" eaLnBrk="1" latinLnBrk="0" hangingPunct="1">
                        <a:defRPr sz="1800" kern="1200">
                          <a:solidFill>
                            <a:schemeClr val="dk1"/>
                          </a:solidFill>
                          <a:latin typeface="Corbel" panose="020B0503020204020204"/>
                        </a:defRPr>
                      </a:lvl5pPr>
                      <a:lvl6pPr marL="2286000" algn="l" defTabSz="457200" rtl="0" eaLnBrk="1" latinLnBrk="0" hangingPunct="1">
                        <a:defRPr sz="1800" kern="1200">
                          <a:solidFill>
                            <a:schemeClr val="dk1"/>
                          </a:solidFill>
                          <a:latin typeface="Corbel" panose="020B0503020204020204"/>
                        </a:defRPr>
                      </a:lvl6pPr>
                      <a:lvl7pPr marL="2743200" algn="l" defTabSz="457200" rtl="0" eaLnBrk="1" latinLnBrk="0" hangingPunct="1">
                        <a:defRPr sz="1800" kern="1200">
                          <a:solidFill>
                            <a:schemeClr val="dk1"/>
                          </a:solidFill>
                          <a:latin typeface="Corbel" panose="020B0503020204020204"/>
                        </a:defRPr>
                      </a:lvl7pPr>
                      <a:lvl8pPr marL="3200400" algn="l" defTabSz="457200" rtl="0" eaLnBrk="1" latinLnBrk="0" hangingPunct="1">
                        <a:defRPr sz="1800" kern="1200">
                          <a:solidFill>
                            <a:schemeClr val="dk1"/>
                          </a:solidFill>
                          <a:latin typeface="Corbel" panose="020B0503020204020204"/>
                        </a:defRPr>
                      </a:lvl8pPr>
                      <a:lvl9pPr marL="3657600" algn="l" defTabSz="457200" rtl="0" eaLnBrk="1" latinLnBrk="0" hangingPunct="1">
                        <a:defRPr sz="1800" kern="1200">
                          <a:solidFill>
                            <a:schemeClr val="dk1"/>
                          </a:solidFill>
                          <a:latin typeface="Corbel" panose="020B0503020204020204"/>
                        </a:defRPr>
                      </a:lvl9pPr>
                    </a:lstStyle>
                    <a:p>
                      <a:r>
                        <a:rPr lang="en-GB" dirty="0" smtClean="0"/>
                        <a:t>Derogations</a:t>
                      </a:r>
                      <a:r>
                        <a:rPr lang="en-GB" baseline="0" dirty="0" smtClean="0"/>
                        <a:t> to Articles 34 and 35 TFEU justified upon certain grounds</a:t>
                      </a:r>
                      <a:endParaRPr lang="en-GB" dirty="0"/>
                    </a:p>
                  </a:txBody>
                  <a:tcPr>
                    <a:lnL w="12700" cmpd="sng">
                      <a:solidFill>
                        <a:srgbClr val="FFFFFF"/>
                      </a:solidFill>
                    </a:lnL>
                    <a:lnR w="12700" cmpd="sng">
                      <a:solidFill>
                        <a:srgbClr val="FFFFFF"/>
                      </a:solidFill>
                    </a:lnR>
                    <a:lnT w="12700" cmpd="sng">
                      <a:solidFill>
                        <a:srgbClr val="FFFFFF"/>
                      </a:solidFill>
                    </a:lnT>
                    <a:lnB w="12700" cmpd="sng">
                      <a:solidFill>
                        <a:srgbClr val="FFFFFF"/>
                      </a:solidFill>
                    </a:lnB>
                    <a:lnTlToBr w="12700" cmpd="sng">
                      <a:noFill/>
                      <a:prstDash val="solid"/>
                    </a:lnTlToBr>
                    <a:lnBlToTr w="12700" cmpd="sng">
                      <a:noFill/>
                      <a:prstDash val="solid"/>
                    </a:lnBlToTr>
                    <a:solidFill>
                      <a:srgbClr val="FFC000">
                        <a:tint val="40000"/>
                      </a:srgbClr>
                    </a:solidFill>
                  </a:tcPr>
                </a:tc>
              </a:tr>
              <a:tr h="672313">
                <a:tc>
                  <a:txBody>
                    <a:bodyPr/>
                    <a:lstStyle>
                      <a:lvl1pPr marL="0" algn="l" defTabSz="457200" rtl="0" eaLnBrk="1" latinLnBrk="0" hangingPunct="1">
                        <a:defRPr sz="1800" kern="1200">
                          <a:solidFill>
                            <a:schemeClr val="dk1"/>
                          </a:solidFill>
                          <a:latin typeface="Corbel" panose="020B0503020204020204"/>
                        </a:defRPr>
                      </a:lvl1pPr>
                      <a:lvl2pPr marL="457200" algn="l" defTabSz="457200" rtl="0" eaLnBrk="1" latinLnBrk="0" hangingPunct="1">
                        <a:defRPr sz="1800" kern="1200">
                          <a:solidFill>
                            <a:schemeClr val="dk1"/>
                          </a:solidFill>
                          <a:latin typeface="Corbel" panose="020B0503020204020204"/>
                        </a:defRPr>
                      </a:lvl2pPr>
                      <a:lvl3pPr marL="914400" algn="l" defTabSz="457200" rtl="0" eaLnBrk="1" latinLnBrk="0" hangingPunct="1">
                        <a:defRPr sz="1800" kern="1200">
                          <a:solidFill>
                            <a:schemeClr val="dk1"/>
                          </a:solidFill>
                          <a:latin typeface="Corbel" panose="020B0503020204020204"/>
                        </a:defRPr>
                      </a:lvl3pPr>
                      <a:lvl4pPr marL="1371600" algn="l" defTabSz="457200" rtl="0" eaLnBrk="1" latinLnBrk="0" hangingPunct="1">
                        <a:defRPr sz="1800" kern="1200">
                          <a:solidFill>
                            <a:schemeClr val="dk1"/>
                          </a:solidFill>
                          <a:latin typeface="Corbel" panose="020B0503020204020204"/>
                        </a:defRPr>
                      </a:lvl4pPr>
                      <a:lvl5pPr marL="1828800" algn="l" defTabSz="457200" rtl="0" eaLnBrk="1" latinLnBrk="0" hangingPunct="1">
                        <a:defRPr sz="1800" kern="1200">
                          <a:solidFill>
                            <a:schemeClr val="dk1"/>
                          </a:solidFill>
                          <a:latin typeface="Corbel" panose="020B0503020204020204"/>
                        </a:defRPr>
                      </a:lvl5pPr>
                      <a:lvl6pPr marL="2286000" algn="l" defTabSz="457200" rtl="0" eaLnBrk="1" latinLnBrk="0" hangingPunct="1">
                        <a:defRPr sz="1800" kern="1200">
                          <a:solidFill>
                            <a:schemeClr val="dk1"/>
                          </a:solidFill>
                          <a:latin typeface="Corbel" panose="020B0503020204020204"/>
                        </a:defRPr>
                      </a:lvl6pPr>
                      <a:lvl7pPr marL="2743200" algn="l" defTabSz="457200" rtl="0" eaLnBrk="1" latinLnBrk="0" hangingPunct="1">
                        <a:defRPr sz="1800" kern="1200">
                          <a:solidFill>
                            <a:schemeClr val="dk1"/>
                          </a:solidFill>
                          <a:latin typeface="Corbel" panose="020B0503020204020204"/>
                        </a:defRPr>
                      </a:lvl7pPr>
                      <a:lvl8pPr marL="3200400" algn="l" defTabSz="457200" rtl="0" eaLnBrk="1" latinLnBrk="0" hangingPunct="1">
                        <a:defRPr sz="1800" kern="1200">
                          <a:solidFill>
                            <a:schemeClr val="dk1"/>
                          </a:solidFill>
                          <a:latin typeface="Corbel" panose="020B0503020204020204"/>
                        </a:defRPr>
                      </a:lvl8pPr>
                      <a:lvl9pPr marL="3657600" algn="l" defTabSz="457200" rtl="0" eaLnBrk="1" latinLnBrk="0" hangingPunct="1">
                        <a:defRPr sz="1800" kern="1200">
                          <a:solidFill>
                            <a:schemeClr val="dk1"/>
                          </a:solidFill>
                          <a:latin typeface="Corbel" panose="020B0503020204020204"/>
                        </a:defRPr>
                      </a:lvl9pPr>
                    </a:lstStyle>
                    <a:p>
                      <a:r>
                        <a:rPr lang="en-GB" dirty="0" smtClean="0"/>
                        <a:t>Article 110 TFEU</a:t>
                      </a:r>
                      <a:endParaRPr lang="en-GB" dirty="0"/>
                    </a:p>
                  </a:txBody>
                  <a:tcPr>
                    <a:lnL w="12700" cmpd="sng">
                      <a:solidFill>
                        <a:srgbClr val="FFFFFF"/>
                      </a:solidFill>
                    </a:lnL>
                    <a:lnR w="12700" cmpd="sng">
                      <a:solidFill>
                        <a:srgbClr val="FFFFFF"/>
                      </a:solidFill>
                    </a:lnR>
                    <a:lnT w="12700" cmpd="sng">
                      <a:solidFill>
                        <a:srgbClr val="FFFFFF"/>
                      </a:solidFill>
                    </a:lnT>
                    <a:lnB w="12700" cmpd="sng">
                      <a:solidFill>
                        <a:srgbClr val="FFFFFF"/>
                      </a:solidFill>
                    </a:lnB>
                    <a:lnTlToBr w="12700" cmpd="sng">
                      <a:noFill/>
                      <a:prstDash val="solid"/>
                    </a:lnTlToBr>
                    <a:lnBlToTr w="12700" cmpd="sng">
                      <a:noFill/>
                      <a:prstDash val="solid"/>
                    </a:lnBlToTr>
                    <a:solidFill>
                      <a:srgbClr val="FFC000">
                        <a:tint val="20000"/>
                      </a:srgbClr>
                    </a:solidFill>
                  </a:tcPr>
                </a:tc>
                <a:tc>
                  <a:txBody>
                    <a:bodyPr/>
                    <a:lstStyle>
                      <a:lvl1pPr marL="0" algn="l" defTabSz="457200" rtl="0" eaLnBrk="1" latinLnBrk="0" hangingPunct="1">
                        <a:defRPr sz="1800" kern="1200">
                          <a:solidFill>
                            <a:schemeClr val="dk1"/>
                          </a:solidFill>
                          <a:latin typeface="Corbel" panose="020B0503020204020204"/>
                        </a:defRPr>
                      </a:lvl1pPr>
                      <a:lvl2pPr marL="457200" algn="l" defTabSz="457200" rtl="0" eaLnBrk="1" latinLnBrk="0" hangingPunct="1">
                        <a:defRPr sz="1800" kern="1200">
                          <a:solidFill>
                            <a:schemeClr val="dk1"/>
                          </a:solidFill>
                          <a:latin typeface="Corbel" panose="020B0503020204020204"/>
                        </a:defRPr>
                      </a:lvl2pPr>
                      <a:lvl3pPr marL="914400" algn="l" defTabSz="457200" rtl="0" eaLnBrk="1" latinLnBrk="0" hangingPunct="1">
                        <a:defRPr sz="1800" kern="1200">
                          <a:solidFill>
                            <a:schemeClr val="dk1"/>
                          </a:solidFill>
                          <a:latin typeface="Corbel" panose="020B0503020204020204"/>
                        </a:defRPr>
                      </a:lvl3pPr>
                      <a:lvl4pPr marL="1371600" algn="l" defTabSz="457200" rtl="0" eaLnBrk="1" latinLnBrk="0" hangingPunct="1">
                        <a:defRPr sz="1800" kern="1200">
                          <a:solidFill>
                            <a:schemeClr val="dk1"/>
                          </a:solidFill>
                          <a:latin typeface="Corbel" panose="020B0503020204020204"/>
                        </a:defRPr>
                      </a:lvl4pPr>
                      <a:lvl5pPr marL="1828800" algn="l" defTabSz="457200" rtl="0" eaLnBrk="1" latinLnBrk="0" hangingPunct="1">
                        <a:defRPr sz="1800" kern="1200">
                          <a:solidFill>
                            <a:schemeClr val="dk1"/>
                          </a:solidFill>
                          <a:latin typeface="Corbel" panose="020B0503020204020204"/>
                        </a:defRPr>
                      </a:lvl5pPr>
                      <a:lvl6pPr marL="2286000" algn="l" defTabSz="457200" rtl="0" eaLnBrk="1" latinLnBrk="0" hangingPunct="1">
                        <a:defRPr sz="1800" kern="1200">
                          <a:solidFill>
                            <a:schemeClr val="dk1"/>
                          </a:solidFill>
                          <a:latin typeface="Corbel" panose="020B0503020204020204"/>
                        </a:defRPr>
                      </a:lvl6pPr>
                      <a:lvl7pPr marL="2743200" algn="l" defTabSz="457200" rtl="0" eaLnBrk="1" latinLnBrk="0" hangingPunct="1">
                        <a:defRPr sz="1800" kern="1200">
                          <a:solidFill>
                            <a:schemeClr val="dk1"/>
                          </a:solidFill>
                          <a:latin typeface="Corbel" panose="020B0503020204020204"/>
                        </a:defRPr>
                      </a:lvl7pPr>
                      <a:lvl8pPr marL="3200400" algn="l" defTabSz="457200" rtl="0" eaLnBrk="1" latinLnBrk="0" hangingPunct="1">
                        <a:defRPr sz="1800" kern="1200">
                          <a:solidFill>
                            <a:schemeClr val="dk1"/>
                          </a:solidFill>
                          <a:latin typeface="Corbel" panose="020B0503020204020204"/>
                        </a:defRPr>
                      </a:lvl8pPr>
                      <a:lvl9pPr marL="3657600" algn="l" defTabSz="457200" rtl="0" eaLnBrk="1" latinLnBrk="0" hangingPunct="1">
                        <a:defRPr sz="1800" kern="1200">
                          <a:solidFill>
                            <a:schemeClr val="dk1"/>
                          </a:solidFill>
                          <a:latin typeface="Corbel" panose="020B0503020204020204"/>
                        </a:defRPr>
                      </a:lvl9pPr>
                    </a:lstStyle>
                    <a:p>
                      <a:r>
                        <a:rPr lang="en-GB" dirty="0" smtClean="0"/>
                        <a:t>Prohibition of</a:t>
                      </a:r>
                      <a:r>
                        <a:rPr lang="en-GB" baseline="0" dirty="0" smtClean="0"/>
                        <a:t> discriminatory national taxation</a:t>
                      </a:r>
                      <a:endParaRPr lang="en-GB" dirty="0"/>
                    </a:p>
                  </a:txBody>
                  <a:tcPr>
                    <a:lnL w="12700" cmpd="sng">
                      <a:solidFill>
                        <a:srgbClr val="FFFFFF"/>
                      </a:solidFill>
                    </a:lnL>
                    <a:lnR w="12700" cmpd="sng">
                      <a:solidFill>
                        <a:srgbClr val="FFFFFF"/>
                      </a:solidFill>
                    </a:lnR>
                    <a:lnT w="12700" cmpd="sng">
                      <a:solidFill>
                        <a:srgbClr val="FFFFFF"/>
                      </a:solidFill>
                    </a:lnT>
                    <a:lnB w="12700" cmpd="sng">
                      <a:solidFill>
                        <a:srgbClr val="FFFFFF"/>
                      </a:solidFill>
                    </a:lnB>
                    <a:lnTlToBr w="12700" cmpd="sng">
                      <a:noFill/>
                      <a:prstDash val="solid"/>
                    </a:lnTlToBr>
                    <a:lnBlToTr w="12700" cmpd="sng">
                      <a:noFill/>
                      <a:prstDash val="solid"/>
                    </a:lnBlToTr>
                    <a:solidFill>
                      <a:srgbClr val="FFC000">
                        <a:tint val="20000"/>
                      </a:srgbClr>
                    </a:solidFill>
                  </a:tcPr>
                </a:tc>
              </a:tr>
            </a:tbl>
          </a:graphicData>
        </a:graphic>
      </p:graphicFrame>
    </p:spTree>
    <p:extLst>
      <p:ext uri="{BB962C8B-B14F-4D97-AF65-F5344CB8AC3E}">
        <p14:creationId xmlns:p14="http://schemas.microsoft.com/office/powerpoint/2010/main" val="4169132595"/>
      </p:ext>
    </p:extLst>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Meaning of ‘goods’</a:t>
            </a:r>
            <a:endParaRPr lang="en-GB" dirty="0"/>
          </a:p>
        </p:txBody>
      </p:sp>
      <p:sp>
        <p:nvSpPr>
          <p:cNvPr id="3" name="Content Placeholder 2"/>
          <p:cNvSpPr>
            <a:spLocks noGrp="1"/>
          </p:cNvSpPr>
          <p:nvPr>
            <p:ph idx="1"/>
          </p:nvPr>
        </p:nvSpPr>
        <p:spPr>
          <a:solidFill>
            <a:schemeClr val="tx1"/>
          </a:solidFill>
        </p:spPr>
        <p:txBody>
          <a:bodyPr/>
          <a:lstStyle/>
          <a:p>
            <a:r>
              <a:rPr lang="en-GB" dirty="0" smtClean="0">
                <a:solidFill>
                  <a:srgbClr val="FF0000"/>
                </a:solidFill>
              </a:rPr>
              <a:t>Commission v Italy [1968]:</a:t>
            </a:r>
          </a:p>
          <a:p>
            <a:pPr marL="0" indent="0">
              <a:buNone/>
            </a:pPr>
            <a:r>
              <a:rPr lang="en-GB" dirty="0" smtClean="0">
                <a:solidFill>
                  <a:schemeClr val="bg1"/>
                </a:solidFill>
              </a:rPr>
              <a:t>‘Goods’</a:t>
            </a:r>
          </a:p>
          <a:p>
            <a:pPr marL="0" indent="0">
              <a:buNone/>
            </a:pPr>
            <a:endParaRPr lang="en-GB" dirty="0">
              <a:solidFill>
                <a:schemeClr val="bg1"/>
              </a:solidFill>
            </a:endParaRPr>
          </a:p>
          <a:p>
            <a:pPr>
              <a:buFontTx/>
              <a:buChar char="-"/>
            </a:pPr>
            <a:r>
              <a:rPr lang="en-GB" dirty="0" smtClean="0">
                <a:solidFill>
                  <a:schemeClr val="bg1"/>
                </a:solidFill>
              </a:rPr>
              <a:t>- Can be valued in money</a:t>
            </a:r>
          </a:p>
          <a:p>
            <a:pPr>
              <a:buFontTx/>
              <a:buChar char="-"/>
            </a:pPr>
            <a:r>
              <a:rPr lang="en-GB" dirty="0" smtClean="0">
                <a:solidFill>
                  <a:schemeClr val="bg1"/>
                </a:solidFill>
              </a:rPr>
              <a:t>- Are subject to commercial transactions i.e. can they be traded?</a:t>
            </a:r>
            <a:endParaRPr lang="en-GB" dirty="0">
              <a:solidFill>
                <a:schemeClr val="bg1"/>
              </a:solidFill>
            </a:endParaRPr>
          </a:p>
          <a:p>
            <a:pPr marL="0" indent="0">
              <a:buNone/>
            </a:pPr>
            <a:endParaRPr lang="en-GB" dirty="0">
              <a:solidFill>
                <a:schemeClr val="bg1"/>
              </a:solidFill>
            </a:endParaRPr>
          </a:p>
        </p:txBody>
      </p:sp>
      <p:sp>
        <p:nvSpPr>
          <p:cNvPr id="4" name="TextBox 3"/>
          <p:cNvSpPr txBox="1"/>
          <p:nvPr/>
        </p:nvSpPr>
        <p:spPr>
          <a:xfrm>
            <a:off x="2832100" y="4940300"/>
            <a:ext cx="5245100" cy="369332"/>
          </a:xfrm>
          <a:prstGeom prst="rect">
            <a:avLst/>
          </a:prstGeom>
          <a:noFill/>
        </p:spPr>
        <p:txBody>
          <a:bodyPr wrap="square" rtlCol="0">
            <a:spAutoFit/>
          </a:bodyPr>
          <a:lstStyle/>
          <a:p>
            <a:r>
              <a:rPr lang="en-GB" dirty="0" smtClean="0">
                <a:solidFill>
                  <a:srgbClr val="00B0F0"/>
                </a:solidFill>
              </a:rPr>
              <a:t>This is an old definition but is still relevant today</a:t>
            </a:r>
            <a:endParaRPr lang="en-GB" dirty="0">
              <a:solidFill>
                <a:srgbClr val="00B0F0"/>
              </a:solidFill>
            </a:endParaRPr>
          </a:p>
        </p:txBody>
      </p:sp>
      <p:pic>
        <p:nvPicPr>
          <p:cNvPr id="5" name="Picture 4"/>
          <p:cNvPicPr>
            <a:picLocks noChangeAspect="1"/>
          </p:cNvPicPr>
          <p:nvPr/>
        </p:nvPicPr>
        <p:blipFill>
          <a:blip r:embed="rId3"/>
          <a:stretch>
            <a:fillRect/>
          </a:stretch>
        </p:blipFill>
        <p:spPr>
          <a:xfrm>
            <a:off x="8077200" y="2112962"/>
            <a:ext cx="2619375" cy="1743075"/>
          </a:xfrm>
          <a:prstGeom prst="rect">
            <a:avLst/>
          </a:prstGeom>
        </p:spPr>
      </p:pic>
    </p:spTree>
    <p:extLst>
      <p:ext uri="{BB962C8B-B14F-4D97-AF65-F5344CB8AC3E}">
        <p14:creationId xmlns:p14="http://schemas.microsoft.com/office/powerpoint/2010/main" val="362161106"/>
      </p:ext>
    </p:extLst>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Article 30 </a:t>
            </a:r>
            <a:r>
              <a:rPr lang="en-GB" dirty="0" err="1" smtClean="0"/>
              <a:t>tfeu</a:t>
            </a:r>
            <a:endParaRPr lang="en-GB" dirty="0"/>
          </a:p>
        </p:txBody>
      </p:sp>
      <p:sp>
        <p:nvSpPr>
          <p:cNvPr id="3" name="Content Placeholder 2"/>
          <p:cNvSpPr>
            <a:spLocks noGrp="1"/>
          </p:cNvSpPr>
          <p:nvPr>
            <p:ph idx="1"/>
          </p:nvPr>
        </p:nvSpPr>
        <p:spPr>
          <a:xfrm>
            <a:off x="392951" y="1953022"/>
            <a:ext cx="10567898" cy="4528820"/>
          </a:xfrm>
          <a:solidFill>
            <a:schemeClr val="tx1"/>
          </a:solidFill>
        </p:spPr>
        <p:txBody>
          <a:bodyPr>
            <a:normAutofit/>
          </a:bodyPr>
          <a:lstStyle/>
          <a:p>
            <a:r>
              <a:rPr lang="en-GB" dirty="0">
                <a:solidFill>
                  <a:srgbClr val="FF0000"/>
                </a:solidFill>
              </a:rPr>
              <a:t>Article 30 TFEU</a:t>
            </a:r>
          </a:p>
          <a:p>
            <a:pPr marL="0" indent="0">
              <a:buNone/>
            </a:pPr>
            <a:r>
              <a:rPr lang="en-GB" dirty="0" smtClean="0">
                <a:solidFill>
                  <a:schemeClr val="bg1"/>
                </a:solidFill>
              </a:rPr>
              <a:t>Custom </a:t>
            </a:r>
            <a:r>
              <a:rPr lang="en-GB" dirty="0">
                <a:solidFill>
                  <a:schemeClr val="bg1"/>
                </a:solidFill>
              </a:rPr>
              <a:t>duties on imports and exports and charges having equivalent effect shall be prohibited between Member States. This prohibition shall also apply to custom duties of a fiscal nature.</a:t>
            </a:r>
          </a:p>
          <a:p>
            <a:endParaRPr lang="en-GB" dirty="0"/>
          </a:p>
        </p:txBody>
      </p:sp>
      <p:sp>
        <p:nvSpPr>
          <p:cNvPr id="4" name="TextBox 3"/>
          <p:cNvSpPr txBox="1"/>
          <p:nvPr/>
        </p:nvSpPr>
        <p:spPr>
          <a:xfrm>
            <a:off x="2824480" y="4217432"/>
            <a:ext cx="1092200" cy="369332"/>
          </a:xfrm>
          <a:prstGeom prst="rect">
            <a:avLst/>
          </a:prstGeom>
          <a:noFill/>
        </p:spPr>
        <p:txBody>
          <a:bodyPr wrap="square" rtlCol="0">
            <a:spAutoFit/>
          </a:bodyPr>
          <a:lstStyle/>
          <a:p>
            <a:r>
              <a:rPr lang="en-GB" dirty="0">
                <a:solidFill>
                  <a:srgbClr val="2C2C2C"/>
                </a:solidFill>
              </a:rPr>
              <a:t>A</a:t>
            </a:r>
          </a:p>
        </p:txBody>
      </p:sp>
      <p:sp>
        <p:nvSpPr>
          <p:cNvPr id="5" name="TextBox 4"/>
          <p:cNvSpPr txBox="1"/>
          <p:nvPr/>
        </p:nvSpPr>
        <p:spPr>
          <a:xfrm>
            <a:off x="7645400" y="4191000"/>
            <a:ext cx="1130300" cy="369332"/>
          </a:xfrm>
          <a:prstGeom prst="rect">
            <a:avLst/>
          </a:prstGeom>
          <a:noFill/>
        </p:spPr>
        <p:txBody>
          <a:bodyPr wrap="square" rtlCol="0">
            <a:spAutoFit/>
          </a:bodyPr>
          <a:lstStyle/>
          <a:p>
            <a:r>
              <a:rPr lang="en-GB" dirty="0">
                <a:solidFill>
                  <a:srgbClr val="2C2C2C"/>
                </a:solidFill>
              </a:rPr>
              <a:t>B</a:t>
            </a:r>
          </a:p>
        </p:txBody>
      </p:sp>
      <p:cxnSp>
        <p:nvCxnSpPr>
          <p:cNvPr id="11" name="Straight Connector 10"/>
          <p:cNvCxnSpPr/>
          <p:nvPr/>
        </p:nvCxnSpPr>
        <p:spPr>
          <a:xfrm>
            <a:off x="5511800" y="3619500"/>
            <a:ext cx="0" cy="2247900"/>
          </a:xfrm>
          <a:prstGeom prst="line">
            <a:avLst/>
          </a:prstGeom>
        </p:spPr>
        <p:style>
          <a:lnRef idx="3">
            <a:schemeClr val="accent2"/>
          </a:lnRef>
          <a:fillRef idx="0">
            <a:schemeClr val="accent2"/>
          </a:fillRef>
          <a:effectRef idx="2">
            <a:schemeClr val="accent2"/>
          </a:effectRef>
          <a:fontRef idx="minor">
            <a:schemeClr val="tx1"/>
          </a:fontRef>
        </p:style>
      </p:cxnSp>
      <p:sp>
        <p:nvSpPr>
          <p:cNvPr id="14" name="TextBox 13"/>
          <p:cNvSpPr txBox="1"/>
          <p:nvPr/>
        </p:nvSpPr>
        <p:spPr>
          <a:xfrm>
            <a:off x="5271769" y="3708400"/>
            <a:ext cx="464820" cy="646331"/>
          </a:xfrm>
          <a:prstGeom prst="rect">
            <a:avLst/>
          </a:prstGeom>
          <a:noFill/>
        </p:spPr>
        <p:txBody>
          <a:bodyPr wrap="square" rtlCol="0">
            <a:spAutoFit/>
          </a:bodyPr>
          <a:lstStyle/>
          <a:p>
            <a:r>
              <a:rPr lang="en-GB" sz="3600" b="1" dirty="0" smtClean="0">
                <a:solidFill>
                  <a:srgbClr val="2C2C2C"/>
                </a:solidFill>
              </a:rPr>
              <a:t>£</a:t>
            </a:r>
            <a:endParaRPr lang="en-GB" sz="3600" b="1" dirty="0">
              <a:solidFill>
                <a:srgbClr val="2C2C2C"/>
              </a:solidFill>
            </a:endParaRPr>
          </a:p>
        </p:txBody>
      </p:sp>
      <p:sp>
        <p:nvSpPr>
          <p:cNvPr id="15" name="TextBox 14"/>
          <p:cNvSpPr txBox="1"/>
          <p:nvPr/>
        </p:nvSpPr>
        <p:spPr>
          <a:xfrm>
            <a:off x="5279391" y="4389507"/>
            <a:ext cx="397509" cy="707886"/>
          </a:xfrm>
          <a:prstGeom prst="rect">
            <a:avLst/>
          </a:prstGeom>
          <a:noFill/>
        </p:spPr>
        <p:txBody>
          <a:bodyPr wrap="square" rtlCol="0">
            <a:spAutoFit/>
          </a:bodyPr>
          <a:lstStyle/>
          <a:p>
            <a:r>
              <a:rPr lang="en-GB" sz="4000" b="1" dirty="0" smtClean="0">
                <a:solidFill>
                  <a:srgbClr val="2C2C2C"/>
                </a:solidFill>
              </a:rPr>
              <a:t>$</a:t>
            </a:r>
            <a:endParaRPr lang="en-GB" sz="4000" b="1" dirty="0">
              <a:solidFill>
                <a:srgbClr val="2C2C2C"/>
              </a:solidFill>
            </a:endParaRPr>
          </a:p>
        </p:txBody>
      </p:sp>
      <p:sp>
        <p:nvSpPr>
          <p:cNvPr id="16" name="TextBox 15"/>
          <p:cNvSpPr txBox="1"/>
          <p:nvPr/>
        </p:nvSpPr>
        <p:spPr>
          <a:xfrm>
            <a:off x="5271769" y="5097393"/>
            <a:ext cx="702309" cy="707886"/>
          </a:xfrm>
          <a:prstGeom prst="rect">
            <a:avLst/>
          </a:prstGeom>
          <a:noFill/>
        </p:spPr>
        <p:txBody>
          <a:bodyPr wrap="square" rtlCol="0">
            <a:spAutoFit/>
          </a:bodyPr>
          <a:lstStyle/>
          <a:p>
            <a:r>
              <a:rPr lang="en-GB" sz="4000" b="1" dirty="0" smtClean="0">
                <a:solidFill>
                  <a:srgbClr val="2C2C2C"/>
                </a:solidFill>
              </a:rPr>
              <a:t>€</a:t>
            </a:r>
            <a:endParaRPr lang="en-GB" sz="4000" b="1" dirty="0">
              <a:solidFill>
                <a:srgbClr val="2C2C2C"/>
              </a:solidFill>
            </a:endParaRPr>
          </a:p>
        </p:txBody>
      </p:sp>
      <p:pic>
        <p:nvPicPr>
          <p:cNvPr id="17" name="Picture 16"/>
          <p:cNvPicPr>
            <a:picLocks noChangeAspect="1"/>
          </p:cNvPicPr>
          <p:nvPr/>
        </p:nvPicPr>
        <p:blipFill>
          <a:blip r:embed="rId3"/>
          <a:stretch>
            <a:fillRect/>
          </a:stretch>
        </p:blipFill>
        <p:spPr>
          <a:xfrm>
            <a:off x="4941411" y="4310915"/>
            <a:ext cx="1197293" cy="1197293"/>
          </a:xfrm>
          <a:prstGeom prst="rect">
            <a:avLst/>
          </a:prstGeom>
        </p:spPr>
      </p:pic>
    </p:spTree>
    <p:extLst>
      <p:ext uri="{BB962C8B-B14F-4D97-AF65-F5344CB8AC3E}">
        <p14:creationId xmlns:p14="http://schemas.microsoft.com/office/powerpoint/2010/main" val="9007540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Effect transition="in" filter="circle(in)">
                                      <p:cBhvr>
                                        <p:cTn id="7" dur="2000"/>
                                        <p:tgtEl>
                                          <p:spTgt spid="3">
                                            <p:bg/>
                                          </p:spTgt>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circle(in)">
                                      <p:cBhvr>
                                        <p:cTn id="12" dur="20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circle(in)">
                                      <p:cBhvr>
                                        <p:cTn id="17" dur="20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45" presetClass="entr" presetSubtype="0" fill="hold" nodeType="clickEffect">
                                  <p:stCondLst>
                                    <p:cond delay="0"/>
                                  </p:stCondLst>
                                  <p:childTnLst>
                                    <p:set>
                                      <p:cBhvr>
                                        <p:cTn id="21" dur="1" fill="hold">
                                          <p:stCondLst>
                                            <p:cond delay="0"/>
                                          </p:stCondLst>
                                        </p:cTn>
                                        <p:tgtEl>
                                          <p:spTgt spid="17"/>
                                        </p:tgtEl>
                                        <p:attrNameLst>
                                          <p:attrName>style.visibility</p:attrName>
                                        </p:attrNameLst>
                                      </p:cBhvr>
                                      <p:to>
                                        <p:strVal val="visible"/>
                                      </p:to>
                                    </p:set>
                                    <p:animEffect transition="in" filter="fade">
                                      <p:cBhvr>
                                        <p:cTn id="22" dur="2000"/>
                                        <p:tgtEl>
                                          <p:spTgt spid="17"/>
                                        </p:tgtEl>
                                      </p:cBhvr>
                                    </p:animEffect>
                                    <p:anim calcmode="lin" valueType="num">
                                      <p:cBhvr>
                                        <p:cTn id="23" dur="2000" fill="hold"/>
                                        <p:tgtEl>
                                          <p:spTgt spid="17"/>
                                        </p:tgtEl>
                                        <p:attrNameLst>
                                          <p:attrName>ppt_w</p:attrName>
                                        </p:attrNameLst>
                                      </p:cBhvr>
                                      <p:tavLst>
                                        <p:tav tm="0" fmla="#ppt_w*sin(2.5*pi*$)">
                                          <p:val>
                                            <p:fltVal val="0"/>
                                          </p:val>
                                        </p:tav>
                                        <p:tav tm="100000">
                                          <p:val>
                                            <p:fltVal val="1"/>
                                          </p:val>
                                        </p:tav>
                                      </p:tavLst>
                                    </p:anim>
                                    <p:anim calcmode="lin" valueType="num">
                                      <p:cBhvr>
                                        <p:cTn id="24" dur="2000" fill="hold"/>
                                        <p:tgtEl>
                                          <p:spTgt spid="17"/>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Article 30 </a:t>
            </a:r>
            <a:r>
              <a:rPr lang="en-GB" dirty="0" err="1" smtClean="0"/>
              <a:t>tfeu</a:t>
            </a:r>
            <a:r>
              <a:rPr lang="en-GB" dirty="0" smtClean="0"/>
              <a:t>: </a:t>
            </a:r>
            <a:r>
              <a:rPr lang="en-GB" sz="2400" dirty="0" smtClean="0">
                <a:solidFill>
                  <a:schemeClr val="bg1"/>
                </a:solidFill>
              </a:rPr>
              <a:t>THE PROHIBITON OF CUSTOMS DUTIES AND CHARGES HAVING EQUIVALENT EFFECT</a:t>
            </a:r>
            <a:endParaRPr lang="en-GB" dirty="0">
              <a:solidFill>
                <a:schemeClr val="bg1"/>
              </a:solidFill>
            </a:endParaRPr>
          </a:p>
        </p:txBody>
      </p:sp>
      <p:sp>
        <p:nvSpPr>
          <p:cNvPr id="5" name="TextBox 4"/>
          <p:cNvSpPr txBox="1"/>
          <p:nvPr/>
        </p:nvSpPr>
        <p:spPr>
          <a:xfrm>
            <a:off x="723900" y="2311400"/>
            <a:ext cx="10134600" cy="3911600"/>
          </a:xfrm>
          <a:prstGeom prst="rect">
            <a:avLst/>
          </a:prstGeom>
          <a:solidFill>
            <a:schemeClr val="tx1"/>
          </a:solidFill>
        </p:spPr>
        <p:txBody>
          <a:bodyPr wrap="square" rtlCol="0">
            <a:spAutoFit/>
          </a:bodyPr>
          <a:lstStyle/>
          <a:p>
            <a:endParaRPr lang="en-GB" dirty="0">
              <a:solidFill>
                <a:srgbClr val="FFFFFF"/>
              </a:solidFill>
            </a:endParaRPr>
          </a:p>
        </p:txBody>
      </p:sp>
      <p:sp>
        <p:nvSpPr>
          <p:cNvPr id="6" name="TextBox 5"/>
          <p:cNvSpPr txBox="1"/>
          <p:nvPr/>
        </p:nvSpPr>
        <p:spPr>
          <a:xfrm>
            <a:off x="876299" y="2884584"/>
            <a:ext cx="5588000" cy="3046988"/>
          </a:xfrm>
          <a:prstGeom prst="rect">
            <a:avLst/>
          </a:prstGeom>
          <a:noFill/>
        </p:spPr>
        <p:txBody>
          <a:bodyPr wrap="square" rtlCol="0">
            <a:spAutoFit/>
          </a:bodyPr>
          <a:lstStyle/>
          <a:p>
            <a:r>
              <a:rPr lang="en-GB" sz="2400" i="1" dirty="0" err="1" smtClean="0">
                <a:solidFill>
                  <a:srgbClr val="FF0000"/>
                </a:solidFill>
              </a:rPr>
              <a:t>Sociaal</a:t>
            </a:r>
            <a:r>
              <a:rPr lang="en-GB" sz="2400" i="1" dirty="0" smtClean="0">
                <a:solidFill>
                  <a:srgbClr val="FF0000"/>
                </a:solidFill>
              </a:rPr>
              <a:t> </a:t>
            </a:r>
            <a:r>
              <a:rPr lang="en-GB" sz="2400" i="1" dirty="0" err="1" smtClean="0">
                <a:solidFill>
                  <a:srgbClr val="FF0000"/>
                </a:solidFill>
              </a:rPr>
              <a:t>Fonds</a:t>
            </a:r>
            <a:r>
              <a:rPr lang="en-GB" sz="2400" i="1" dirty="0" smtClean="0">
                <a:solidFill>
                  <a:srgbClr val="FF0000"/>
                </a:solidFill>
              </a:rPr>
              <a:t> </a:t>
            </a:r>
            <a:r>
              <a:rPr lang="en-GB" sz="2400" i="1" dirty="0" err="1" smtClean="0">
                <a:solidFill>
                  <a:srgbClr val="FF0000"/>
                </a:solidFill>
              </a:rPr>
              <a:t>voor</a:t>
            </a:r>
            <a:r>
              <a:rPr lang="en-GB" sz="2400" i="1" dirty="0" smtClean="0">
                <a:solidFill>
                  <a:srgbClr val="FF0000"/>
                </a:solidFill>
              </a:rPr>
              <a:t> de </a:t>
            </a:r>
            <a:r>
              <a:rPr lang="en-GB" sz="2400" i="1" dirty="0" err="1" smtClean="0">
                <a:solidFill>
                  <a:srgbClr val="FF0000"/>
                </a:solidFill>
              </a:rPr>
              <a:t>Diamanterbeiders</a:t>
            </a:r>
            <a:r>
              <a:rPr lang="en-GB" sz="2400" i="1" dirty="0" smtClean="0">
                <a:solidFill>
                  <a:srgbClr val="FF0000"/>
                </a:solidFill>
              </a:rPr>
              <a:t> v </a:t>
            </a:r>
            <a:r>
              <a:rPr lang="en-GB" sz="2400" i="1" dirty="0" err="1" smtClean="0">
                <a:solidFill>
                  <a:srgbClr val="FF0000"/>
                </a:solidFill>
              </a:rPr>
              <a:t>Chougal</a:t>
            </a:r>
            <a:r>
              <a:rPr lang="en-GB" sz="2400" i="1" dirty="0" smtClean="0">
                <a:solidFill>
                  <a:srgbClr val="FF0000"/>
                </a:solidFill>
              </a:rPr>
              <a:t> Diamond Co [1969</a:t>
            </a:r>
            <a:r>
              <a:rPr lang="en-GB" sz="2400" dirty="0" smtClean="0">
                <a:solidFill>
                  <a:srgbClr val="FF0000"/>
                </a:solidFill>
              </a:rPr>
              <a:t>]- </a:t>
            </a:r>
          </a:p>
          <a:p>
            <a:r>
              <a:rPr lang="en-GB" sz="2400" dirty="0" smtClean="0">
                <a:solidFill>
                  <a:srgbClr val="2C2C2C"/>
                </a:solidFill>
              </a:rPr>
              <a:t>The justification for this prohibition is based on the fact that any </a:t>
            </a:r>
            <a:r>
              <a:rPr lang="en-GB" sz="2400" b="1" dirty="0" smtClean="0">
                <a:solidFill>
                  <a:srgbClr val="2C2C2C"/>
                </a:solidFill>
              </a:rPr>
              <a:t>pecuniary charge</a:t>
            </a:r>
            <a:r>
              <a:rPr lang="en-GB" sz="2400" dirty="0" smtClean="0">
                <a:solidFill>
                  <a:srgbClr val="2C2C2C"/>
                </a:solidFill>
              </a:rPr>
              <a:t> – however small – imposed on goods by reason of the </a:t>
            </a:r>
            <a:r>
              <a:rPr lang="en-GB" sz="2400" b="1" dirty="0" smtClean="0">
                <a:solidFill>
                  <a:srgbClr val="2C2C2C"/>
                </a:solidFill>
              </a:rPr>
              <a:t>fact that they cross a frontier </a:t>
            </a:r>
            <a:r>
              <a:rPr lang="en-GB" sz="2400" dirty="0" smtClean="0">
                <a:solidFill>
                  <a:srgbClr val="2C2C2C"/>
                </a:solidFill>
              </a:rPr>
              <a:t>constitutes an obstacle to the movement of such goods. </a:t>
            </a:r>
            <a:endParaRPr lang="en-GB" sz="2400" dirty="0">
              <a:solidFill>
                <a:srgbClr val="FF0000"/>
              </a:solidFill>
            </a:endParaRPr>
          </a:p>
        </p:txBody>
      </p:sp>
      <p:sp>
        <p:nvSpPr>
          <p:cNvPr id="7" name="TextBox 6"/>
          <p:cNvSpPr txBox="1"/>
          <p:nvPr/>
        </p:nvSpPr>
        <p:spPr>
          <a:xfrm>
            <a:off x="6464299" y="4191000"/>
            <a:ext cx="4025901" cy="1200329"/>
          </a:xfrm>
          <a:prstGeom prst="rect">
            <a:avLst/>
          </a:prstGeom>
          <a:noFill/>
        </p:spPr>
        <p:txBody>
          <a:bodyPr wrap="square" rtlCol="0">
            <a:spAutoFit/>
          </a:bodyPr>
          <a:lstStyle/>
          <a:p>
            <a:r>
              <a:rPr lang="en-GB" dirty="0" smtClean="0">
                <a:solidFill>
                  <a:srgbClr val="2C2C2C"/>
                </a:solidFill>
              </a:rPr>
              <a:t>Pecuniary charge – a monetary charge</a:t>
            </a:r>
          </a:p>
          <a:p>
            <a:endParaRPr lang="en-GB" dirty="0">
              <a:solidFill>
                <a:srgbClr val="2C2C2C"/>
              </a:solidFill>
            </a:endParaRPr>
          </a:p>
          <a:p>
            <a:endParaRPr lang="en-GB" dirty="0" smtClean="0">
              <a:solidFill>
                <a:srgbClr val="2C2C2C"/>
              </a:solidFill>
            </a:endParaRPr>
          </a:p>
          <a:p>
            <a:r>
              <a:rPr lang="en-GB" dirty="0" smtClean="0">
                <a:solidFill>
                  <a:srgbClr val="2C2C2C"/>
                </a:solidFill>
              </a:rPr>
              <a:t> </a:t>
            </a:r>
            <a:endParaRPr lang="en-GB" dirty="0">
              <a:solidFill>
                <a:srgbClr val="2C2C2C"/>
              </a:solidFill>
            </a:endParaRPr>
          </a:p>
        </p:txBody>
      </p:sp>
      <p:sp>
        <p:nvSpPr>
          <p:cNvPr id="8" name="Rectangle 7"/>
          <p:cNvSpPr/>
          <p:nvPr/>
        </p:nvSpPr>
        <p:spPr>
          <a:xfrm>
            <a:off x="6464299" y="4191000"/>
            <a:ext cx="4025901" cy="558800"/>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FFFF"/>
              </a:solidFill>
            </a:endParaRPr>
          </a:p>
        </p:txBody>
      </p:sp>
      <p:sp>
        <p:nvSpPr>
          <p:cNvPr id="9" name="TextBox 8"/>
          <p:cNvSpPr txBox="1"/>
          <p:nvPr/>
        </p:nvSpPr>
        <p:spPr>
          <a:xfrm>
            <a:off x="876300" y="2438400"/>
            <a:ext cx="7543800" cy="369332"/>
          </a:xfrm>
          <a:prstGeom prst="rect">
            <a:avLst/>
          </a:prstGeom>
          <a:noFill/>
        </p:spPr>
        <p:txBody>
          <a:bodyPr wrap="square" rtlCol="0">
            <a:spAutoFit/>
          </a:bodyPr>
          <a:lstStyle/>
          <a:p>
            <a:r>
              <a:rPr lang="en-GB" u="sng" dirty="0" smtClean="0">
                <a:solidFill>
                  <a:srgbClr val="00B0F0"/>
                </a:solidFill>
                <a:latin typeface="Arial Rounded MT Bold" panose="020F0704030504030204" pitchFamily="34" charset="0"/>
              </a:rPr>
              <a:t>LOOK AT THE EFFECT OF THE BORDER/CHARGE NOT PURPOSE</a:t>
            </a:r>
            <a:endParaRPr lang="en-GB" u="sng" dirty="0">
              <a:solidFill>
                <a:srgbClr val="00B0F0"/>
              </a:solidFill>
              <a:latin typeface="Arial Rounded MT Bold" panose="020F0704030504030204" pitchFamily="34" charset="0"/>
            </a:endParaRPr>
          </a:p>
        </p:txBody>
      </p:sp>
    </p:spTree>
    <p:extLst>
      <p:ext uri="{BB962C8B-B14F-4D97-AF65-F5344CB8AC3E}">
        <p14:creationId xmlns:p14="http://schemas.microsoft.com/office/powerpoint/2010/main" val="1168770435"/>
      </p:ext>
    </p:extLst>
  </p:cSld>
  <p:clrMapOvr>
    <a:masterClrMapping/>
  </p:clrMapOvr>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Article 30 - </a:t>
            </a:r>
            <a:r>
              <a:rPr lang="en-GB" dirty="0">
                <a:solidFill>
                  <a:schemeClr val="bg1"/>
                </a:solidFill>
              </a:rPr>
              <a:t>‘Charges having an equivalent effect’ [CHEEs]</a:t>
            </a:r>
            <a:br>
              <a:rPr lang="en-GB" dirty="0">
                <a:solidFill>
                  <a:schemeClr val="bg1"/>
                </a:solidFill>
              </a:rPr>
            </a:br>
            <a:endParaRPr lang="en-GB" dirty="0"/>
          </a:p>
        </p:txBody>
      </p:sp>
      <p:sp>
        <p:nvSpPr>
          <p:cNvPr id="3" name="Content Placeholder 2"/>
          <p:cNvSpPr>
            <a:spLocks noGrp="1"/>
          </p:cNvSpPr>
          <p:nvPr>
            <p:ph idx="1"/>
          </p:nvPr>
        </p:nvSpPr>
        <p:spPr>
          <a:xfrm>
            <a:off x="584200" y="2347912"/>
            <a:ext cx="10402799" cy="4206240"/>
          </a:xfrm>
          <a:solidFill>
            <a:schemeClr val="tx1"/>
          </a:solidFill>
        </p:spPr>
        <p:txBody>
          <a:bodyPr>
            <a:normAutofit/>
          </a:bodyPr>
          <a:lstStyle/>
          <a:p>
            <a:pPr marL="0" indent="0">
              <a:buNone/>
            </a:pPr>
            <a:r>
              <a:rPr lang="en-GB" sz="2400" b="1" u="sng" dirty="0" smtClean="0">
                <a:solidFill>
                  <a:srgbClr val="00B0F0"/>
                </a:solidFill>
              </a:rPr>
              <a:t>Loophole: </a:t>
            </a:r>
            <a:r>
              <a:rPr lang="en-GB" sz="2400" dirty="0" smtClean="0">
                <a:solidFill>
                  <a:schemeClr val="bg1"/>
                </a:solidFill>
              </a:rPr>
              <a:t>Countries will try and get round the limitation by calling a custom duty something different.</a:t>
            </a:r>
          </a:p>
          <a:p>
            <a:pPr marL="0" indent="0">
              <a:buNone/>
            </a:pPr>
            <a:endParaRPr lang="en-GB" sz="2400" dirty="0">
              <a:solidFill>
                <a:schemeClr val="bg1"/>
              </a:solidFill>
            </a:endParaRPr>
          </a:p>
          <a:p>
            <a:pPr marL="0" indent="0">
              <a:buNone/>
            </a:pPr>
            <a:r>
              <a:rPr lang="en-GB" sz="2400" b="1" u="sng" dirty="0" smtClean="0">
                <a:solidFill>
                  <a:srgbClr val="00B0F0"/>
                </a:solidFill>
              </a:rPr>
              <a:t>EU says: </a:t>
            </a:r>
            <a:r>
              <a:rPr lang="en-GB" sz="2400" dirty="0" smtClean="0">
                <a:solidFill>
                  <a:schemeClr val="bg1"/>
                </a:solidFill>
              </a:rPr>
              <a:t>A charge which has the equivalent effect of a custom duty will not be allowed.</a:t>
            </a:r>
          </a:p>
          <a:p>
            <a:pPr marL="0" indent="0">
              <a:buNone/>
            </a:pPr>
            <a:endParaRPr lang="en-GB" sz="2400" dirty="0">
              <a:solidFill>
                <a:schemeClr val="bg1"/>
              </a:solidFill>
            </a:endParaRPr>
          </a:p>
          <a:p>
            <a:pPr marL="0" indent="0">
              <a:buNone/>
            </a:pPr>
            <a:r>
              <a:rPr lang="en-GB" sz="2400" b="1" i="1" dirty="0" smtClean="0">
                <a:solidFill>
                  <a:srgbClr val="FF0000"/>
                </a:solidFill>
              </a:rPr>
              <a:t>Commission v Italy (1969) </a:t>
            </a:r>
            <a:r>
              <a:rPr lang="en-GB" sz="2400" dirty="0" smtClean="0">
                <a:solidFill>
                  <a:schemeClr val="bg1"/>
                </a:solidFill>
              </a:rPr>
              <a:t>– Any charge imposed when goods cross a frontier will fall under Article 30 and will be banned.</a:t>
            </a:r>
            <a:endParaRPr lang="en-GB" sz="2400" dirty="0">
              <a:solidFill>
                <a:schemeClr val="bg1"/>
              </a:solidFill>
            </a:endParaRPr>
          </a:p>
        </p:txBody>
      </p:sp>
      <p:pic>
        <p:nvPicPr>
          <p:cNvPr id="4" name="Picture 3"/>
          <p:cNvPicPr>
            <a:picLocks noChangeAspect="1"/>
          </p:cNvPicPr>
          <p:nvPr/>
        </p:nvPicPr>
        <p:blipFill>
          <a:blip r:embed="rId3"/>
          <a:stretch>
            <a:fillRect/>
          </a:stretch>
        </p:blipFill>
        <p:spPr>
          <a:xfrm>
            <a:off x="8769350" y="166688"/>
            <a:ext cx="1949450" cy="2029200"/>
          </a:xfrm>
          <a:prstGeom prst="rect">
            <a:avLst/>
          </a:prstGeom>
        </p:spPr>
      </p:pic>
    </p:spTree>
    <p:extLst>
      <p:ext uri="{BB962C8B-B14F-4D97-AF65-F5344CB8AC3E}">
        <p14:creationId xmlns:p14="http://schemas.microsoft.com/office/powerpoint/2010/main" val="1117132810"/>
      </p:ext>
    </p:extLst>
  </p:cSld>
  <p:clrMapOvr>
    <a:masterClrMapping/>
  </p:clrMapOvr>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193800" y="635000"/>
            <a:ext cx="9563100" cy="5765800"/>
          </a:xfrm>
          <a:prstGeom prst="rect">
            <a:avLst/>
          </a:prstGeom>
          <a:solidFill>
            <a:schemeClr val="tx1"/>
          </a:solidFill>
        </p:spPr>
        <p:txBody>
          <a:bodyPr wrap="square" rtlCol="0">
            <a:spAutoFit/>
          </a:bodyPr>
          <a:lstStyle/>
          <a:p>
            <a:endParaRPr lang="en-GB" dirty="0">
              <a:solidFill>
                <a:srgbClr val="FFFFFF"/>
              </a:solidFill>
            </a:endParaRPr>
          </a:p>
        </p:txBody>
      </p:sp>
      <p:sp>
        <p:nvSpPr>
          <p:cNvPr id="5" name="TextBox 4"/>
          <p:cNvSpPr txBox="1"/>
          <p:nvPr/>
        </p:nvSpPr>
        <p:spPr>
          <a:xfrm>
            <a:off x="1587500" y="1079500"/>
            <a:ext cx="7594600" cy="3508653"/>
          </a:xfrm>
          <a:prstGeom prst="rect">
            <a:avLst/>
          </a:prstGeom>
          <a:noFill/>
        </p:spPr>
        <p:txBody>
          <a:bodyPr wrap="square" rtlCol="0">
            <a:spAutoFit/>
          </a:bodyPr>
          <a:lstStyle/>
          <a:p>
            <a:r>
              <a:rPr lang="en-GB" sz="3600" b="1" dirty="0" smtClean="0">
                <a:solidFill>
                  <a:srgbClr val="00B0F0"/>
                </a:solidFill>
              </a:rPr>
              <a:t>Loophole of internal taxation</a:t>
            </a:r>
          </a:p>
          <a:p>
            <a:endParaRPr lang="en-GB" dirty="0">
              <a:solidFill>
                <a:srgbClr val="00B0F0"/>
              </a:solidFill>
            </a:endParaRPr>
          </a:p>
          <a:p>
            <a:pPr marL="285750" indent="-285750">
              <a:buFontTx/>
              <a:buChar char="-"/>
            </a:pPr>
            <a:r>
              <a:rPr lang="en-GB" sz="2400" b="1" dirty="0" smtClean="0">
                <a:solidFill>
                  <a:srgbClr val="2C2C2C"/>
                </a:solidFill>
              </a:rPr>
              <a:t>Article 30 is concerned with charges at the frontier.</a:t>
            </a:r>
          </a:p>
          <a:p>
            <a:endParaRPr lang="en-GB" sz="2400" b="1" dirty="0" smtClean="0">
              <a:solidFill>
                <a:srgbClr val="2C2C2C"/>
              </a:solidFill>
            </a:endParaRPr>
          </a:p>
          <a:p>
            <a:pPr marL="285750" indent="-285750">
              <a:buFontTx/>
              <a:buChar char="-"/>
            </a:pPr>
            <a:r>
              <a:rPr lang="en-GB" sz="2400" b="1" dirty="0" smtClean="0">
                <a:solidFill>
                  <a:srgbClr val="2C2C2C"/>
                </a:solidFill>
              </a:rPr>
              <a:t>Loophole: Putting charges on goods once they have crossed the frontier and entered the country.</a:t>
            </a:r>
          </a:p>
          <a:p>
            <a:pPr marL="285750" indent="-285750">
              <a:buFontTx/>
              <a:buChar char="-"/>
            </a:pPr>
            <a:endParaRPr lang="en-GB" sz="2400" b="1" dirty="0">
              <a:solidFill>
                <a:srgbClr val="2C2C2C"/>
              </a:solidFill>
            </a:endParaRPr>
          </a:p>
          <a:p>
            <a:pPr marL="285750" indent="-285750">
              <a:buFontTx/>
              <a:buChar char="-"/>
            </a:pPr>
            <a:r>
              <a:rPr lang="en-GB" sz="2400" b="1" i="1" dirty="0" smtClean="0">
                <a:solidFill>
                  <a:srgbClr val="F56617"/>
                </a:solidFill>
              </a:rPr>
              <a:t>Article 110 TFEU </a:t>
            </a:r>
            <a:r>
              <a:rPr lang="en-GB" sz="2400" b="1" dirty="0" smtClean="0">
                <a:solidFill>
                  <a:srgbClr val="2C2C2C"/>
                </a:solidFill>
              </a:rPr>
              <a:t>looks at tax inside the country and says this is not allowed either.</a:t>
            </a:r>
            <a:endParaRPr lang="en-GB" sz="2400" b="1" dirty="0">
              <a:solidFill>
                <a:srgbClr val="2C2C2C"/>
              </a:solidFill>
            </a:endParaRPr>
          </a:p>
        </p:txBody>
      </p:sp>
      <p:pic>
        <p:nvPicPr>
          <p:cNvPr id="6" name="Picture 5"/>
          <p:cNvPicPr>
            <a:picLocks noChangeAspect="1"/>
          </p:cNvPicPr>
          <p:nvPr/>
        </p:nvPicPr>
        <p:blipFill>
          <a:blip r:embed="rId3"/>
          <a:stretch>
            <a:fillRect/>
          </a:stretch>
        </p:blipFill>
        <p:spPr>
          <a:xfrm>
            <a:off x="3873500" y="4620547"/>
            <a:ext cx="3289300" cy="1665469"/>
          </a:xfrm>
          <a:prstGeom prst="rect">
            <a:avLst/>
          </a:prstGeom>
        </p:spPr>
      </p:pic>
    </p:spTree>
    <p:extLst>
      <p:ext uri="{BB962C8B-B14F-4D97-AF65-F5344CB8AC3E}">
        <p14:creationId xmlns:p14="http://schemas.microsoft.com/office/powerpoint/2010/main" val="2778062408"/>
      </p:ext>
    </p:extLst>
  </p:cSld>
  <p:clrMapOvr>
    <a:masterClrMapping/>
  </p:clrMapOvr>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Article 110 </a:t>
            </a:r>
            <a:r>
              <a:rPr lang="en-GB" dirty="0" err="1" smtClean="0"/>
              <a:t>tfeu</a:t>
            </a:r>
            <a:r>
              <a:rPr lang="en-GB" dirty="0" smtClean="0"/>
              <a:t>: </a:t>
            </a:r>
            <a:r>
              <a:rPr lang="en-GB" sz="2000" dirty="0" smtClean="0">
                <a:solidFill>
                  <a:schemeClr val="bg1"/>
                </a:solidFill>
              </a:rPr>
              <a:t>the prohibition of discriminatory taxation</a:t>
            </a:r>
            <a:endParaRPr lang="en-GB" sz="2000" dirty="0">
              <a:solidFill>
                <a:schemeClr val="bg1"/>
              </a:solidFill>
            </a:endParaRPr>
          </a:p>
        </p:txBody>
      </p:sp>
      <p:sp>
        <p:nvSpPr>
          <p:cNvPr id="4" name="TextBox 3"/>
          <p:cNvSpPr txBox="1"/>
          <p:nvPr/>
        </p:nvSpPr>
        <p:spPr>
          <a:xfrm>
            <a:off x="1503909" y="2286000"/>
            <a:ext cx="9182100" cy="1200329"/>
          </a:xfrm>
          <a:prstGeom prst="rect">
            <a:avLst/>
          </a:prstGeom>
          <a:solidFill>
            <a:schemeClr val="tx1"/>
          </a:solidFill>
        </p:spPr>
        <p:txBody>
          <a:bodyPr wrap="square" rtlCol="0">
            <a:spAutoFit/>
          </a:bodyPr>
          <a:lstStyle/>
          <a:p>
            <a:r>
              <a:rPr lang="en-GB" sz="2400" b="1" u="sng" dirty="0" smtClean="0">
                <a:solidFill>
                  <a:srgbClr val="F56617"/>
                </a:solidFill>
                <a:latin typeface="Arial Black" panose="020B0A04020102020204" pitchFamily="34" charset="0"/>
              </a:rPr>
              <a:t>Article 110 (1) TFEU </a:t>
            </a:r>
            <a:endParaRPr lang="en-GB" sz="2400" b="1" u="sng" dirty="0" smtClean="0">
              <a:solidFill>
                <a:srgbClr val="2C2C2C"/>
              </a:solidFill>
              <a:latin typeface="Arial Black" panose="020B0A04020102020204" pitchFamily="34" charset="0"/>
            </a:endParaRPr>
          </a:p>
          <a:p>
            <a:r>
              <a:rPr lang="en-GB" sz="2400" b="1" dirty="0" smtClean="0">
                <a:solidFill>
                  <a:srgbClr val="2C2C2C"/>
                </a:solidFill>
                <a:latin typeface="Arial Black" panose="020B0A04020102020204" pitchFamily="34" charset="0"/>
              </a:rPr>
              <a:t>There can be no discrimination between similar domestic goods and imports</a:t>
            </a:r>
          </a:p>
        </p:txBody>
      </p:sp>
      <p:sp>
        <p:nvSpPr>
          <p:cNvPr id="5" name="TextBox 4"/>
          <p:cNvSpPr txBox="1"/>
          <p:nvPr/>
        </p:nvSpPr>
        <p:spPr>
          <a:xfrm>
            <a:off x="1503909" y="4216400"/>
            <a:ext cx="7620000" cy="2246769"/>
          </a:xfrm>
          <a:prstGeom prst="rect">
            <a:avLst/>
          </a:prstGeom>
          <a:solidFill>
            <a:schemeClr val="tx1"/>
          </a:solidFill>
        </p:spPr>
        <p:txBody>
          <a:bodyPr wrap="square" rtlCol="0">
            <a:spAutoFit/>
          </a:bodyPr>
          <a:lstStyle/>
          <a:p>
            <a:r>
              <a:rPr lang="en-GB" sz="2800" b="1" dirty="0" smtClean="0">
                <a:solidFill>
                  <a:srgbClr val="FF0000"/>
                </a:solidFill>
              </a:rPr>
              <a:t>John Walker v </a:t>
            </a:r>
            <a:r>
              <a:rPr lang="en-GB" sz="2800" b="1" dirty="0" err="1" smtClean="0">
                <a:solidFill>
                  <a:srgbClr val="FF0000"/>
                </a:solidFill>
              </a:rPr>
              <a:t>Ministeriet</a:t>
            </a:r>
            <a:r>
              <a:rPr lang="en-GB" sz="2800" b="1" dirty="0" smtClean="0">
                <a:solidFill>
                  <a:srgbClr val="FF0000"/>
                </a:solidFill>
              </a:rPr>
              <a:t> (1986) </a:t>
            </a:r>
            <a:r>
              <a:rPr lang="en-GB" sz="2800" dirty="0" smtClean="0">
                <a:solidFill>
                  <a:srgbClr val="2C2C2C"/>
                </a:solidFill>
              </a:rPr>
              <a:t>–</a:t>
            </a:r>
          </a:p>
          <a:p>
            <a:r>
              <a:rPr lang="en-GB" sz="2800" dirty="0" smtClean="0">
                <a:solidFill>
                  <a:srgbClr val="2C2C2C"/>
                </a:solidFill>
              </a:rPr>
              <a:t> </a:t>
            </a:r>
            <a:r>
              <a:rPr lang="en-GB" sz="2800" dirty="0" smtClean="0">
                <a:solidFill>
                  <a:srgbClr val="7030A0"/>
                </a:solidFill>
              </a:rPr>
              <a:t>Q: Was whiskey similar to fruit liquor?</a:t>
            </a:r>
          </a:p>
          <a:p>
            <a:r>
              <a:rPr lang="en-GB" sz="2800" dirty="0" smtClean="0">
                <a:solidFill>
                  <a:srgbClr val="2C2C2C"/>
                </a:solidFill>
              </a:rPr>
              <a:t>Court of Justice said no as they are made in different ways and Whiskey has a different alcohol and volume content</a:t>
            </a:r>
            <a:endParaRPr lang="en-GB" sz="2800" dirty="0">
              <a:solidFill>
                <a:srgbClr val="2C2C2C"/>
              </a:solidFill>
            </a:endParaRPr>
          </a:p>
        </p:txBody>
      </p:sp>
    </p:spTree>
    <p:extLst>
      <p:ext uri="{BB962C8B-B14F-4D97-AF65-F5344CB8AC3E}">
        <p14:creationId xmlns:p14="http://schemas.microsoft.com/office/powerpoint/2010/main" val="12979286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2" presetClass="entr" presetSubtype="4" fill="hold" grpId="0" nodeType="click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wipe(down)">
                                      <p:cBhvr>
                                        <p:cTn id="14"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Humblot</a:t>
            </a:r>
            <a:r>
              <a:rPr lang="en-GB" dirty="0" smtClean="0"/>
              <a:t> case (1984)</a:t>
            </a:r>
            <a:endParaRPr lang="en-GB" dirty="0"/>
          </a:p>
        </p:txBody>
      </p:sp>
      <p:sp>
        <p:nvSpPr>
          <p:cNvPr id="3" name="Content Placeholder 2"/>
          <p:cNvSpPr>
            <a:spLocks noGrp="1"/>
          </p:cNvSpPr>
          <p:nvPr>
            <p:ph idx="1"/>
          </p:nvPr>
        </p:nvSpPr>
        <p:spPr>
          <a:solidFill>
            <a:srgbClr val="FFFF66"/>
          </a:solidFill>
        </p:spPr>
        <p:txBody>
          <a:bodyPr/>
          <a:lstStyle/>
          <a:p>
            <a:r>
              <a:rPr lang="en-GB" dirty="0" smtClean="0">
                <a:solidFill>
                  <a:srgbClr val="7030A0"/>
                </a:solidFill>
              </a:rPr>
              <a:t>A tax was imposed by the French which charged tax on imported cars based on the size of their engine</a:t>
            </a:r>
          </a:p>
          <a:p>
            <a:r>
              <a:rPr lang="en-GB" dirty="0" smtClean="0">
                <a:solidFill>
                  <a:srgbClr val="7030A0"/>
                </a:solidFill>
              </a:rPr>
              <a:t>French cars are generally smaller than German cars</a:t>
            </a:r>
          </a:p>
          <a:p>
            <a:r>
              <a:rPr lang="en-GB" dirty="0" smtClean="0">
                <a:solidFill>
                  <a:srgbClr val="7030A0"/>
                </a:solidFill>
              </a:rPr>
              <a:t>The reasons for why the French were imposing these charges did not matter</a:t>
            </a:r>
          </a:p>
          <a:p>
            <a:endParaRPr lang="en-GB" dirty="0">
              <a:solidFill>
                <a:srgbClr val="7030A0"/>
              </a:solidFill>
            </a:endParaRPr>
          </a:p>
          <a:p>
            <a:pPr marL="0" indent="0">
              <a:buNone/>
            </a:pPr>
            <a:r>
              <a:rPr lang="en-GB" dirty="0" smtClean="0">
                <a:solidFill>
                  <a:srgbClr val="7030A0"/>
                </a:solidFill>
              </a:rPr>
              <a:t>The effect was that there was discrimination of the German cars</a:t>
            </a:r>
          </a:p>
        </p:txBody>
      </p:sp>
      <p:pic>
        <p:nvPicPr>
          <p:cNvPr id="4" name="Picture 3"/>
          <p:cNvPicPr>
            <a:picLocks noChangeAspect="1"/>
          </p:cNvPicPr>
          <p:nvPr/>
        </p:nvPicPr>
        <p:blipFill>
          <a:blip r:embed="rId3"/>
          <a:stretch>
            <a:fillRect/>
          </a:stretch>
        </p:blipFill>
        <p:spPr>
          <a:xfrm>
            <a:off x="7118350" y="4673600"/>
            <a:ext cx="3162300" cy="1447800"/>
          </a:xfrm>
          <a:prstGeom prst="rect">
            <a:avLst/>
          </a:prstGeom>
        </p:spPr>
      </p:pic>
      <p:pic>
        <p:nvPicPr>
          <p:cNvPr id="5" name="Picture 4"/>
          <p:cNvPicPr>
            <a:picLocks noChangeAspect="1"/>
          </p:cNvPicPr>
          <p:nvPr/>
        </p:nvPicPr>
        <p:blipFill>
          <a:blip r:embed="rId4"/>
          <a:stretch>
            <a:fillRect/>
          </a:stretch>
        </p:blipFill>
        <p:spPr>
          <a:xfrm>
            <a:off x="3109912" y="4693589"/>
            <a:ext cx="2619375" cy="1743075"/>
          </a:xfrm>
          <a:prstGeom prst="rect">
            <a:avLst/>
          </a:prstGeom>
        </p:spPr>
      </p:pic>
    </p:spTree>
    <p:extLst>
      <p:ext uri="{BB962C8B-B14F-4D97-AF65-F5344CB8AC3E}">
        <p14:creationId xmlns:p14="http://schemas.microsoft.com/office/powerpoint/2010/main" val="2690688087"/>
      </p:ext>
    </p:extLst>
  </p:cSld>
  <p:clrMapOvr>
    <a:masterClrMapping/>
  </p:clrMapOvr>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ARTICLE 110 (2) TFEU – </a:t>
            </a:r>
            <a:r>
              <a:rPr lang="en-GB" dirty="0" smtClean="0">
                <a:solidFill>
                  <a:srgbClr val="7030A0"/>
                </a:solidFill>
              </a:rPr>
              <a:t>COMPETING DOMESTIC GOODS AND IMPORTS</a:t>
            </a:r>
            <a:endParaRPr lang="en-GB" dirty="0">
              <a:solidFill>
                <a:srgbClr val="7030A0"/>
              </a:solidFill>
            </a:endParaRPr>
          </a:p>
        </p:txBody>
      </p:sp>
      <p:sp>
        <p:nvSpPr>
          <p:cNvPr id="3" name="Content Placeholder 2"/>
          <p:cNvSpPr>
            <a:spLocks noGrp="1"/>
          </p:cNvSpPr>
          <p:nvPr>
            <p:ph idx="1"/>
          </p:nvPr>
        </p:nvSpPr>
        <p:spPr>
          <a:solidFill>
            <a:schemeClr val="tx1"/>
          </a:solidFill>
        </p:spPr>
        <p:txBody>
          <a:bodyPr/>
          <a:lstStyle/>
          <a:p>
            <a:pPr marL="0" indent="0">
              <a:buNone/>
            </a:pPr>
            <a:r>
              <a:rPr lang="en-GB" dirty="0" smtClean="0">
                <a:solidFill>
                  <a:schemeClr val="bg1"/>
                </a:solidFill>
              </a:rPr>
              <a:t>There can be no discrimination between </a:t>
            </a:r>
            <a:r>
              <a:rPr lang="en-GB" dirty="0" smtClean="0">
                <a:solidFill>
                  <a:srgbClr val="00B0F0"/>
                </a:solidFill>
              </a:rPr>
              <a:t>COMPETING</a:t>
            </a:r>
            <a:r>
              <a:rPr lang="en-GB" dirty="0" smtClean="0">
                <a:solidFill>
                  <a:schemeClr val="bg1"/>
                </a:solidFill>
              </a:rPr>
              <a:t> domestic goods and imports</a:t>
            </a:r>
          </a:p>
          <a:p>
            <a:pPr marL="0" indent="0">
              <a:buNone/>
            </a:pPr>
            <a:r>
              <a:rPr lang="en-GB" dirty="0" smtClean="0">
                <a:solidFill>
                  <a:srgbClr val="FF0000"/>
                </a:solidFill>
              </a:rPr>
              <a:t>Commission v UK (1983)</a:t>
            </a:r>
          </a:p>
          <a:p>
            <a:pPr marL="0" indent="0">
              <a:buNone/>
            </a:pPr>
            <a:r>
              <a:rPr lang="en-GB" dirty="0" smtClean="0">
                <a:solidFill>
                  <a:schemeClr val="bg1"/>
                </a:solidFill>
              </a:rPr>
              <a:t>Comparison was between French wine and English beer</a:t>
            </a:r>
          </a:p>
          <a:p>
            <a:pPr marL="0" indent="0">
              <a:buNone/>
            </a:pPr>
            <a:r>
              <a:rPr lang="en-GB" dirty="0" smtClean="0">
                <a:solidFill>
                  <a:schemeClr val="bg1"/>
                </a:solidFill>
              </a:rPr>
              <a:t>French wine was taxed at a higher rate which the French government said was discriminatory.</a:t>
            </a:r>
          </a:p>
          <a:p>
            <a:pPr marL="0" indent="0">
              <a:buNone/>
            </a:pPr>
            <a:r>
              <a:rPr lang="en-GB" dirty="0" smtClean="0">
                <a:solidFill>
                  <a:srgbClr val="00B050"/>
                </a:solidFill>
                <a:latin typeface="Arial Rounded MT Bold" panose="020F0704030504030204" pitchFamily="34" charset="0"/>
              </a:rPr>
              <a:t>TWO QUESTIONS</a:t>
            </a:r>
          </a:p>
          <a:p>
            <a:pPr marL="457200" indent="-457200">
              <a:buAutoNum type="arabicPeriod"/>
            </a:pPr>
            <a:r>
              <a:rPr lang="en-GB" dirty="0" smtClean="0">
                <a:solidFill>
                  <a:srgbClr val="00B050"/>
                </a:solidFill>
                <a:latin typeface="Arial Rounded MT Bold" panose="020F0704030504030204" pitchFamily="34" charset="0"/>
              </a:rPr>
              <a:t>1. Do the goods in question compete with each other?</a:t>
            </a:r>
          </a:p>
          <a:p>
            <a:pPr marL="457200" indent="-457200">
              <a:buAutoNum type="arabicPeriod"/>
            </a:pPr>
            <a:r>
              <a:rPr lang="en-GB" dirty="0" smtClean="0">
                <a:solidFill>
                  <a:srgbClr val="00B050"/>
                </a:solidFill>
                <a:latin typeface="Arial Rounded MT Bold" panose="020F0704030504030204" pitchFamily="34" charset="0"/>
              </a:rPr>
              <a:t>2. Does the tax favour domestic goods over imports?</a:t>
            </a:r>
          </a:p>
          <a:p>
            <a:pPr marL="457200" indent="-457200">
              <a:buAutoNum type="arabicPeriod"/>
            </a:pPr>
            <a:endParaRPr lang="en-GB" dirty="0" smtClean="0">
              <a:solidFill>
                <a:srgbClr val="00B050"/>
              </a:solidFill>
            </a:endParaRPr>
          </a:p>
        </p:txBody>
      </p:sp>
      <p:pic>
        <p:nvPicPr>
          <p:cNvPr id="6" name="Picture 5"/>
          <p:cNvPicPr>
            <a:picLocks noChangeAspect="1"/>
          </p:cNvPicPr>
          <p:nvPr/>
        </p:nvPicPr>
        <p:blipFill>
          <a:blip r:embed="rId3"/>
          <a:stretch>
            <a:fillRect/>
          </a:stretch>
        </p:blipFill>
        <p:spPr>
          <a:xfrm>
            <a:off x="9081999" y="4114800"/>
            <a:ext cx="1905000" cy="2381250"/>
          </a:xfrm>
          <a:prstGeom prst="rect">
            <a:avLst/>
          </a:prstGeom>
        </p:spPr>
      </p:pic>
    </p:spTree>
    <p:extLst>
      <p:ext uri="{BB962C8B-B14F-4D97-AF65-F5344CB8AC3E}">
        <p14:creationId xmlns:p14="http://schemas.microsoft.com/office/powerpoint/2010/main" val="3015696182"/>
      </p:ext>
    </p:extLst>
  </p:cSld>
  <p:clrMapOvr>
    <a:masterClrMapping/>
  </p:clrMapOvr>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Articles 34 </a:t>
            </a:r>
            <a:r>
              <a:rPr lang="en-GB" dirty="0" err="1" smtClean="0"/>
              <a:t>tfeu</a:t>
            </a:r>
            <a:r>
              <a:rPr lang="en-GB" dirty="0" smtClean="0"/>
              <a:t>: </a:t>
            </a:r>
            <a:r>
              <a:rPr lang="en-GB" sz="1800" dirty="0" smtClean="0">
                <a:solidFill>
                  <a:schemeClr val="bg1"/>
                </a:solidFill>
              </a:rPr>
              <a:t>the prohibition of quantitative restrictions and measures having equivalent effect</a:t>
            </a:r>
            <a:endParaRPr lang="en-GB" sz="1800" dirty="0">
              <a:solidFill>
                <a:schemeClr val="bg1"/>
              </a:solidFill>
            </a:endParaRPr>
          </a:p>
        </p:txBody>
      </p:sp>
      <p:sp>
        <p:nvSpPr>
          <p:cNvPr id="3" name="Content Placeholder 2"/>
          <p:cNvSpPr>
            <a:spLocks noGrp="1"/>
          </p:cNvSpPr>
          <p:nvPr>
            <p:ph idx="1"/>
          </p:nvPr>
        </p:nvSpPr>
        <p:spPr>
          <a:solidFill>
            <a:schemeClr val="tx1"/>
          </a:solidFill>
        </p:spPr>
        <p:txBody>
          <a:bodyPr/>
          <a:lstStyle/>
          <a:p>
            <a:pPr marL="0" indent="0">
              <a:buNone/>
            </a:pPr>
            <a:r>
              <a:rPr lang="en-GB" dirty="0" smtClean="0">
                <a:solidFill>
                  <a:schemeClr val="bg1"/>
                </a:solidFill>
              </a:rPr>
              <a:t>Prevents quantitative restrictions on </a:t>
            </a:r>
            <a:r>
              <a:rPr lang="en-GB" b="1" dirty="0" smtClean="0">
                <a:solidFill>
                  <a:srgbClr val="FF0000"/>
                </a:solidFill>
              </a:rPr>
              <a:t>IMPORTS</a:t>
            </a:r>
          </a:p>
          <a:p>
            <a:pPr marL="0" indent="0">
              <a:buNone/>
            </a:pPr>
            <a:r>
              <a:rPr lang="en-GB" b="1" dirty="0" smtClean="0">
                <a:solidFill>
                  <a:srgbClr val="FF0000"/>
                </a:solidFill>
              </a:rPr>
              <a:t>QUOTAS </a:t>
            </a:r>
            <a:r>
              <a:rPr lang="en-GB" b="1" dirty="0" smtClean="0">
                <a:solidFill>
                  <a:schemeClr val="bg1"/>
                </a:solidFill>
              </a:rPr>
              <a:t>and</a:t>
            </a:r>
            <a:r>
              <a:rPr lang="en-GB" b="1" dirty="0" smtClean="0">
                <a:solidFill>
                  <a:srgbClr val="FF0000"/>
                </a:solidFill>
              </a:rPr>
              <a:t> BANS </a:t>
            </a:r>
            <a:r>
              <a:rPr lang="en-GB" b="1" dirty="0" smtClean="0">
                <a:solidFill>
                  <a:schemeClr val="bg1"/>
                </a:solidFill>
              </a:rPr>
              <a:t>are not allowed</a:t>
            </a:r>
          </a:p>
          <a:p>
            <a:pPr marL="0" indent="0">
              <a:buNone/>
            </a:pPr>
            <a:r>
              <a:rPr lang="en-GB" b="1" dirty="0" smtClean="0">
                <a:solidFill>
                  <a:schemeClr val="bg1"/>
                </a:solidFill>
              </a:rPr>
              <a:t>Loophole: States call it something other than a ‘ban’ or a ‘quota’.</a:t>
            </a:r>
          </a:p>
          <a:p>
            <a:pPr marL="0" indent="0">
              <a:buNone/>
            </a:pPr>
            <a:endParaRPr lang="en-GB" b="1" dirty="0">
              <a:solidFill>
                <a:schemeClr val="bg1"/>
              </a:solidFill>
            </a:endParaRPr>
          </a:p>
          <a:p>
            <a:pPr marL="0" indent="0">
              <a:buNone/>
            </a:pPr>
            <a:r>
              <a:rPr lang="en-GB" sz="4800" b="1" dirty="0" smtClean="0">
                <a:solidFill>
                  <a:srgbClr val="00B0F0"/>
                </a:solidFill>
              </a:rPr>
              <a:t>M</a:t>
            </a:r>
            <a:r>
              <a:rPr lang="en-GB" b="1" dirty="0" smtClean="0">
                <a:solidFill>
                  <a:schemeClr val="bg1"/>
                </a:solidFill>
              </a:rPr>
              <a:t>easures </a:t>
            </a:r>
            <a:r>
              <a:rPr lang="en-GB" sz="4800" b="1" dirty="0" smtClean="0">
                <a:solidFill>
                  <a:srgbClr val="00B0F0"/>
                </a:solidFill>
              </a:rPr>
              <a:t>E</a:t>
            </a:r>
            <a:r>
              <a:rPr lang="en-GB" b="1" dirty="0" smtClean="0">
                <a:solidFill>
                  <a:schemeClr val="bg1"/>
                </a:solidFill>
              </a:rPr>
              <a:t>quivalent  to </a:t>
            </a:r>
            <a:r>
              <a:rPr lang="en-GB" sz="4800" b="1" dirty="0">
                <a:solidFill>
                  <a:srgbClr val="00B0F0"/>
                </a:solidFill>
              </a:rPr>
              <a:t>Q</a:t>
            </a:r>
            <a:r>
              <a:rPr lang="en-GB" b="1" dirty="0" smtClean="0">
                <a:solidFill>
                  <a:schemeClr val="bg1"/>
                </a:solidFill>
              </a:rPr>
              <a:t>uantitative </a:t>
            </a:r>
            <a:r>
              <a:rPr lang="en-GB" sz="4400" b="1" dirty="0" smtClean="0">
                <a:solidFill>
                  <a:srgbClr val="00B0F0"/>
                </a:solidFill>
              </a:rPr>
              <a:t>R</a:t>
            </a:r>
            <a:r>
              <a:rPr lang="en-GB" b="1" dirty="0" smtClean="0">
                <a:solidFill>
                  <a:schemeClr val="bg1"/>
                </a:solidFill>
              </a:rPr>
              <a:t>estrictions</a:t>
            </a:r>
          </a:p>
          <a:p>
            <a:pPr marL="0" indent="0">
              <a:buNone/>
            </a:pPr>
            <a:r>
              <a:rPr lang="en-GB" b="1" dirty="0" smtClean="0">
                <a:solidFill>
                  <a:schemeClr val="bg1"/>
                </a:solidFill>
              </a:rPr>
              <a:t>Article 34 does not allow MEQR’s</a:t>
            </a:r>
            <a:endParaRPr lang="en-GB" b="1" dirty="0">
              <a:solidFill>
                <a:schemeClr val="bg1"/>
              </a:solidFill>
            </a:endParaRPr>
          </a:p>
        </p:txBody>
      </p:sp>
    </p:spTree>
    <p:extLst>
      <p:ext uri="{BB962C8B-B14F-4D97-AF65-F5344CB8AC3E}">
        <p14:creationId xmlns:p14="http://schemas.microsoft.com/office/powerpoint/2010/main" val="3219703876"/>
      </p:ext>
    </p:extLst>
  </p:cSld>
  <p:clrMapOvr>
    <a:masterClrMapping/>
  </p:clrMapOvr>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ART 34 TFEU - MEQR</a:t>
            </a:r>
            <a:endParaRPr lang="en-GB" dirty="0"/>
          </a:p>
        </p:txBody>
      </p:sp>
      <p:sp>
        <p:nvSpPr>
          <p:cNvPr id="3" name="Content Placeholder 2"/>
          <p:cNvSpPr>
            <a:spLocks noGrp="1"/>
          </p:cNvSpPr>
          <p:nvPr>
            <p:ph idx="1"/>
          </p:nvPr>
        </p:nvSpPr>
        <p:spPr>
          <a:solidFill>
            <a:schemeClr val="tx1"/>
          </a:solidFill>
        </p:spPr>
        <p:txBody>
          <a:bodyPr/>
          <a:lstStyle/>
          <a:p>
            <a:pPr marL="0" indent="0">
              <a:buNone/>
            </a:pPr>
            <a:r>
              <a:rPr lang="en-GB" dirty="0" smtClean="0">
                <a:solidFill>
                  <a:srgbClr val="00B0F0"/>
                </a:solidFill>
              </a:rPr>
              <a:t>Directive 70/50</a:t>
            </a:r>
          </a:p>
          <a:p>
            <a:pPr>
              <a:buFontTx/>
              <a:buChar char="-"/>
            </a:pPr>
            <a:r>
              <a:rPr lang="en-GB" dirty="0" smtClean="0">
                <a:solidFill>
                  <a:srgbClr val="00B0F0"/>
                </a:solidFill>
              </a:rPr>
              <a:t>Gave a non exhaustive list of what would constitute an MEQR.</a:t>
            </a:r>
          </a:p>
          <a:p>
            <a:pPr>
              <a:buFontTx/>
              <a:buChar char="-"/>
            </a:pPr>
            <a:endParaRPr lang="en-GB" dirty="0">
              <a:solidFill>
                <a:srgbClr val="00B0F0"/>
              </a:solidFill>
            </a:endParaRPr>
          </a:p>
          <a:p>
            <a:pPr>
              <a:buFontTx/>
              <a:buChar char="-"/>
            </a:pPr>
            <a:r>
              <a:rPr lang="en-GB" dirty="0" smtClean="0">
                <a:solidFill>
                  <a:srgbClr val="FF0000"/>
                </a:solidFill>
              </a:rPr>
              <a:t>DASSONVILLE (1974)</a:t>
            </a:r>
          </a:p>
          <a:p>
            <a:pPr>
              <a:buFontTx/>
              <a:buChar char="-"/>
            </a:pPr>
            <a:r>
              <a:rPr lang="en-GB" dirty="0" smtClean="0">
                <a:solidFill>
                  <a:srgbClr val="FF0000"/>
                </a:solidFill>
              </a:rPr>
              <a:t>- ‘Any measure capable of hindering intra-community trade’</a:t>
            </a:r>
          </a:p>
          <a:p>
            <a:pPr>
              <a:buFontTx/>
              <a:buChar char="-"/>
            </a:pPr>
            <a:r>
              <a:rPr lang="en-GB" dirty="0" smtClean="0">
                <a:solidFill>
                  <a:schemeClr val="bg1"/>
                </a:solidFill>
              </a:rPr>
              <a:t>- Very broad: It could be argued that any measure is capable of this</a:t>
            </a:r>
          </a:p>
          <a:p>
            <a:pPr>
              <a:buFontTx/>
              <a:buChar char="-"/>
            </a:pPr>
            <a:r>
              <a:rPr lang="en-GB" dirty="0" smtClean="0">
                <a:solidFill>
                  <a:schemeClr val="bg1"/>
                </a:solidFill>
              </a:rPr>
              <a:t>- Too broad to be useful</a:t>
            </a:r>
            <a:endParaRPr lang="en-GB" dirty="0">
              <a:solidFill>
                <a:schemeClr val="bg1"/>
              </a:solidFill>
            </a:endParaRPr>
          </a:p>
        </p:txBody>
      </p:sp>
      <p:pic>
        <p:nvPicPr>
          <p:cNvPr id="4" name="Picture 3"/>
          <p:cNvPicPr>
            <a:picLocks noChangeAspect="1"/>
          </p:cNvPicPr>
          <p:nvPr/>
        </p:nvPicPr>
        <p:blipFill>
          <a:blip r:embed="rId3"/>
          <a:stretch>
            <a:fillRect/>
          </a:stretch>
        </p:blipFill>
        <p:spPr>
          <a:xfrm>
            <a:off x="7910512" y="284176"/>
            <a:ext cx="3381375" cy="1352550"/>
          </a:xfrm>
          <a:prstGeom prst="rect">
            <a:avLst/>
          </a:prstGeom>
        </p:spPr>
      </p:pic>
    </p:spTree>
    <p:extLst>
      <p:ext uri="{BB962C8B-B14F-4D97-AF65-F5344CB8AC3E}">
        <p14:creationId xmlns:p14="http://schemas.microsoft.com/office/powerpoint/2010/main" val="3171147978"/>
      </p:ext>
    </p:extLst>
  </p:cSld>
  <p:clrMapOvr>
    <a:masterClrMapping/>
  </p:clrMapOvr>
  <p:timing>
    <p:tnLst>
      <p:par>
        <p:cTn id="1" dur="indefinite" restart="never" nodeType="tmRoot"/>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ART 34- MEQRS</a:t>
            </a:r>
            <a:endParaRPr lang="en-GB" dirty="0"/>
          </a:p>
        </p:txBody>
      </p:sp>
      <p:sp>
        <p:nvSpPr>
          <p:cNvPr id="3" name="Content Placeholder 2"/>
          <p:cNvSpPr>
            <a:spLocks noGrp="1"/>
          </p:cNvSpPr>
          <p:nvPr>
            <p:ph idx="1"/>
          </p:nvPr>
        </p:nvSpPr>
        <p:spPr>
          <a:solidFill>
            <a:schemeClr val="tx1"/>
          </a:solidFill>
        </p:spPr>
        <p:txBody>
          <a:bodyPr>
            <a:normAutofit/>
          </a:bodyPr>
          <a:lstStyle/>
          <a:p>
            <a:pPr algn="ctr"/>
            <a:r>
              <a:rPr lang="en-GB" sz="4000" b="1" i="1" dirty="0" smtClean="0">
                <a:solidFill>
                  <a:srgbClr val="FF0000"/>
                </a:solidFill>
              </a:rPr>
              <a:t>CASSIS DE DIJON (1979)</a:t>
            </a:r>
            <a:endParaRPr lang="en-GB" sz="4000" b="1" i="1" dirty="0">
              <a:solidFill>
                <a:srgbClr val="FF0000"/>
              </a:solidFill>
            </a:endParaRPr>
          </a:p>
        </p:txBody>
      </p:sp>
      <p:cxnSp>
        <p:nvCxnSpPr>
          <p:cNvPr id="5" name="Straight Connector 4"/>
          <p:cNvCxnSpPr/>
          <p:nvPr/>
        </p:nvCxnSpPr>
        <p:spPr>
          <a:xfrm flipH="1">
            <a:off x="4809242" y="2964028"/>
            <a:ext cx="863600" cy="927100"/>
          </a:xfrm>
          <a:prstGeom prst="line">
            <a:avLst/>
          </a:prstGeom>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a:off x="6384791" y="3002128"/>
            <a:ext cx="952500" cy="850900"/>
          </a:xfrm>
          <a:prstGeom prst="line">
            <a:avLst/>
          </a:prstGeom>
        </p:spPr>
        <p:style>
          <a:lnRef idx="1">
            <a:schemeClr val="accent1"/>
          </a:lnRef>
          <a:fillRef idx="0">
            <a:schemeClr val="accent1"/>
          </a:fillRef>
          <a:effectRef idx="0">
            <a:schemeClr val="accent1"/>
          </a:effectRef>
          <a:fontRef idx="minor">
            <a:schemeClr val="tx1"/>
          </a:fontRef>
        </p:style>
      </p:cxnSp>
      <p:sp>
        <p:nvSpPr>
          <p:cNvPr id="8" name="TextBox 7"/>
          <p:cNvSpPr txBox="1"/>
          <p:nvPr/>
        </p:nvSpPr>
        <p:spPr>
          <a:xfrm>
            <a:off x="2590800" y="3530600"/>
            <a:ext cx="2489200" cy="2246769"/>
          </a:xfrm>
          <a:prstGeom prst="rect">
            <a:avLst/>
          </a:prstGeom>
          <a:noFill/>
        </p:spPr>
        <p:txBody>
          <a:bodyPr wrap="square" rtlCol="0">
            <a:spAutoFit/>
          </a:bodyPr>
          <a:lstStyle/>
          <a:p>
            <a:r>
              <a:rPr lang="en-GB" sz="2800" b="1" dirty="0" smtClean="0">
                <a:solidFill>
                  <a:srgbClr val="00B050"/>
                </a:solidFill>
              </a:rPr>
              <a:t>DISTINCTLY APPLICABLE MEASURES</a:t>
            </a:r>
          </a:p>
          <a:p>
            <a:endParaRPr lang="en-GB" sz="2800" dirty="0">
              <a:solidFill>
                <a:srgbClr val="00B050"/>
              </a:solidFill>
            </a:endParaRPr>
          </a:p>
          <a:p>
            <a:r>
              <a:rPr lang="en-GB" sz="2800" dirty="0" smtClean="0">
                <a:solidFill>
                  <a:srgbClr val="2C2C2C"/>
                </a:solidFill>
              </a:rPr>
              <a:t>IMPORTS</a:t>
            </a:r>
            <a:endParaRPr lang="en-GB" sz="2800" dirty="0">
              <a:solidFill>
                <a:srgbClr val="2C2C2C"/>
              </a:solidFill>
            </a:endParaRPr>
          </a:p>
        </p:txBody>
      </p:sp>
      <p:sp>
        <p:nvSpPr>
          <p:cNvPr id="9" name="TextBox 8"/>
          <p:cNvSpPr txBox="1"/>
          <p:nvPr/>
        </p:nvSpPr>
        <p:spPr>
          <a:xfrm>
            <a:off x="7772400" y="3378200"/>
            <a:ext cx="2425700" cy="2677656"/>
          </a:xfrm>
          <a:prstGeom prst="rect">
            <a:avLst/>
          </a:prstGeom>
          <a:noFill/>
        </p:spPr>
        <p:txBody>
          <a:bodyPr wrap="square" rtlCol="0">
            <a:spAutoFit/>
          </a:bodyPr>
          <a:lstStyle/>
          <a:p>
            <a:pPr algn="ctr"/>
            <a:r>
              <a:rPr lang="en-GB" sz="2400" b="1" dirty="0" smtClean="0">
                <a:solidFill>
                  <a:srgbClr val="00B0F0"/>
                </a:solidFill>
              </a:rPr>
              <a:t>INDISTINCTLY APPLICABLE MEASURES</a:t>
            </a:r>
          </a:p>
          <a:p>
            <a:pPr algn="ctr"/>
            <a:endParaRPr lang="en-GB" sz="2400" dirty="0" smtClean="0">
              <a:solidFill>
                <a:srgbClr val="00B0F0"/>
              </a:solidFill>
            </a:endParaRPr>
          </a:p>
          <a:p>
            <a:pPr algn="ctr"/>
            <a:r>
              <a:rPr lang="en-GB" sz="2400" dirty="0" smtClean="0">
                <a:solidFill>
                  <a:srgbClr val="2C2C2C"/>
                </a:solidFill>
              </a:rPr>
              <a:t>IMPORTED AND DOMESTIC GOODS</a:t>
            </a:r>
            <a:endParaRPr lang="en-GB" sz="2400" dirty="0">
              <a:solidFill>
                <a:srgbClr val="2C2C2C"/>
              </a:solidFill>
            </a:endParaRPr>
          </a:p>
        </p:txBody>
      </p:sp>
      <p:pic>
        <p:nvPicPr>
          <p:cNvPr id="10" name="Picture 9"/>
          <p:cNvPicPr>
            <a:picLocks noChangeAspect="1"/>
          </p:cNvPicPr>
          <p:nvPr/>
        </p:nvPicPr>
        <p:blipFill>
          <a:blip r:embed="rId3"/>
          <a:stretch>
            <a:fillRect/>
          </a:stretch>
        </p:blipFill>
        <p:spPr>
          <a:xfrm>
            <a:off x="1202919" y="2320608"/>
            <a:ext cx="1506766" cy="1228408"/>
          </a:xfrm>
          <a:prstGeom prst="rect">
            <a:avLst/>
          </a:prstGeom>
        </p:spPr>
      </p:pic>
    </p:spTree>
    <p:extLst>
      <p:ext uri="{BB962C8B-B14F-4D97-AF65-F5344CB8AC3E}">
        <p14:creationId xmlns:p14="http://schemas.microsoft.com/office/powerpoint/2010/main" val="424919003"/>
      </p:ext>
    </p:extLst>
  </p:cSld>
  <p:clrMapOvr>
    <a:masterClrMapping/>
  </p:clrMapOvr>
  <p:timing>
    <p:tnLst>
      <p:par>
        <p:cTn id="1" dur="indefinite" restart="never" nodeType="tmRoot"/>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Art 34- </a:t>
            </a:r>
            <a:r>
              <a:rPr lang="en-GB" dirty="0" err="1" smtClean="0"/>
              <a:t>meqrs</a:t>
            </a:r>
            <a:r>
              <a:rPr lang="en-GB" dirty="0" smtClean="0"/>
              <a:t>- </a:t>
            </a:r>
            <a:r>
              <a:rPr lang="en-GB" b="1" u="sng" dirty="0">
                <a:solidFill>
                  <a:schemeClr val="bg1"/>
                </a:solidFill>
              </a:rPr>
              <a:t>1. RULE OF REASON</a:t>
            </a:r>
            <a:br>
              <a:rPr lang="en-GB" b="1" u="sng" dirty="0">
                <a:solidFill>
                  <a:schemeClr val="bg1"/>
                </a:solidFill>
              </a:rPr>
            </a:br>
            <a:endParaRPr lang="en-GB" dirty="0"/>
          </a:p>
        </p:txBody>
      </p:sp>
      <p:sp>
        <p:nvSpPr>
          <p:cNvPr id="3" name="Content Placeholder 2"/>
          <p:cNvSpPr>
            <a:spLocks noGrp="1"/>
          </p:cNvSpPr>
          <p:nvPr>
            <p:ph idx="1"/>
          </p:nvPr>
        </p:nvSpPr>
        <p:spPr>
          <a:solidFill>
            <a:schemeClr val="tx1"/>
          </a:solidFill>
        </p:spPr>
        <p:txBody>
          <a:bodyPr/>
          <a:lstStyle/>
          <a:p>
            <a:r>
              <a:rPr lang="en-GB" dirty="0" smtClean="0">
                <a:solidFill>
                  <a:srgbClr val="FF0000"/>
                </a:solidFill>
              </a:rPr>
              <a:t>Cassis de Dijon – </a:t>
            </a:r>
            <a:r>
              <a:rPr lang="en-GB" dirty="0" smtClean="0">
                <a:solidFill>
                  <a:schemeClr val="bg1"/>
                </a:solidFill>
              </a:rPr>
              <a:t>introduced rules in relation to IDM</a:t>
            </a:r>
          </a:p>
          <a:p>
            <a:endParaRPr lang="en-GB" dirty="0" smtClean="0">
              <a:solidFill>
                <a:schemeClr val="bg1"/>
              </a:solidFill>
            </a:endParaRPr>
          </a:p>
          <a:p>
            <a:r>
              <a:rPr lang="en-GB" dirty="0" smtClean="0">
                <a:solidFill>
                  <a:schemeClr val="bg1"/>
                </a:solidFill>
              </a:rPr>
              <a:t>Indistinct MEQRs are allowed if they:</a:t>
            </a:r>
          </a:p>
          <a:p>
            <a:r>
              <a:rPr lang="en-GB" dirty="0" smtClean="0">
                <a:solidFill>
                  <a:srgbClr val="00B0F0"/>
                </a:solidFill>
              </a:rPr>
              <a:t>PROTECT A STATES CULTURE</a:t>
            </a:r>
          </a:p>
          <a:p>
            <a:r>
              <a:rPr lang="en-GB" dirty="0" smtClean="0">
                <a:solidFill>
                  <a:srgbClr val="00B0F0"/>
                </a:solidFill>
              </a:rPr>
              <a:t>- </a:t>
            </a:r>
            <a:r>
              <a:rPr lang="en-GB" dirty="0" err="1" smtClean="0">
                <a:solidFill>
                  <a:srgbClr val="FF0000"/>
                </a:solidFill>
              </a:rPr>
              <a:t>Clinetheque</a:t>
            </a:r>
            <a:r>
              <a:rPr lang="en-GB" dirty="0" smtClean="0">
                <a:solidFill>
                  <a:srgbClr val="FF0000"/>
                </a:solidFill>
              </a:rPr>
              <a:t> (1985)</a:t>
            </a:r>
          </a:p>
          <a:p>
            <a:r>
              <a:rPr lang="en-GB" dirty="0" smtClean="0">
                <a:solidFill>
                  <a:srgbClr val="00B0F0"/>
                </a:solidFill>
              </a:rPr>
              <a:t>PROTECT THE ENVIRONMENT</a:t>
            </a:r>
          </a:p>
          <a:p>
            <a:r>
              <a:rPr lang="en-GB" dirty="0" smtClean="0">
                <a:solidFill>
                  <a:srgbClr val="00B0F0"/>
                </a:solidFill>
              </a:rPr>
              <a:t>- </a:t>
            </a:r>
            <a:r>
              <a:rPr lang="en-GB" dirty="0" smtClean="0">
                <a:solidFill>
                  <a:srgbClr val="FF0000"/>
                </a:solidFill>
              </a:rPr>
              <a:t>Com v Denmark (1985)</a:t>
            </a:r>
          </a:p>
          <a:p>
            <a:r>
              <a:rPr lang="en-GB" dirty="0" smtClean="0">
                <a:solidFill>
                  <a:srgbClr val="00B0F0"/>
                </a:solidFill>
              </a:rPr>
              <a:t>PROTECT THE CONSUMER</a:t>
            </a:r>
            <a:endParaRPr lang="en-GB" dirty="0">
              <a:solidFill>
                <a:srgbClr val="00B0F0"/>
              </a:solidFill>
            </a:endParaRPr>
          </a:p>
        </p:txBody>
      </p:sp>
      <p:pic>
        <p:nvPicPr>
          <p:cNvPr id="4" name="Picture 3"/>
          <p:cNvPicPr>
            <a:picLocks noChangeAspect="1"/>
          </p:cNvPicPr>
          <p:nvPr/>
        </p:nvPicPr>
        <p:blipFill>
          <a:blip r:embed="rId3"/>
          <a:stretch>
            <a:fillRect/>
          </a:stretch>
        </p:blipFill>
        <p:spPr>
          <a:xfrm>
            <a:off x="8153401" y="2411501"/>
            <a:ext cx="2411412" cy="3406598"/>
          </a:xfrm>
          <a:prstGeom prst="rect">
            <a:avLst/>
          </a:prstGeom>
        </p:spPr>
      </p:pic>
    </p:spTree>
    <p:extLst>
      <p:ext uri="{BB962C8B-B14F-4D97-AF65-F5344CB8AC3E}">
        <p14:creationId xmlns:p14="http://schemas.microsoft.com/office/powerpoint/2010/main" val="3764839360"/>
      </p:ext>
    </p:extLst>
  </p:cSld>
  <p:clrMapOvr>
    <a:masterClrMapping/>
  </p:clrMapOvr>
  <p:timing>
    <p:tnLst>
      <p:par>
        <p:cTn id="1" dur="indefinite" restart="never" nodeType="tmRoot"/>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bg1"/>
                </a:solidFill>
              </a:rPr>
              <a:t>2</a:t>
            </a:r>
            <a:r>
              <a:rPr lang="en-GB" b="1" u="sng" dirty="0">
                <a:solidFill>
                  <a:schemeClr val="bg1"/>
                </a:solidFill>
              </a:rPr>
              <a:t>. MUTUAL RECOGNITION </a:t>
            </a:r>
            <a:br>
              <a:rPr lang="en-GB" b="1" u="sng" dirty="0">
                <a:solidFill>
                  <a:schemeClr val="bg1"/>
                </a:solidFill>
              </a:rPr>
            </a:br>
            <a:endParaRPr lang="en-GB" dirty="0"/>
          </a:p>
        </p:txBody>
      </p:sp>
      <p:sp>
        <p:nvSpPr>
          <p:cNvPr id="3" name="Content Placeholder 2"/>
          <p:cNvSpPr>
            <a:spLocks noGrp="1"/>
          </p:cNvSpPr>
          <p:nvPr>
            <p:ph idx="1"/>
          </p:nvPr>
        </p:nvSpPr>
        <p:spPr>
          <a:solidFill>
            <a:schemeClr val="tx1"/>
          </a:solidFill>
        </p:spPr>
        <p:txBody>
          <a:bodyPr/>
          <a:lstStyle/>
          <a:p>
            <a:pPr>
              <a:buFontTx/>
              <a:buChar char="-"/>
            </a:pPr>
            <a:r>
              <a:rPr lang="en-GB" dirty="0" smtClean="0">
                <a:solidFill>
                  <a:schemeClr val="bg1"/>
                </a:solidFill>
              </a:rPr>
              <a:t>If something is allowed in one MS it should be allowed in all of them</a:t>
            </a:r>
          </a:p>
          <a:p>
            <a:pPr>
              <a:buFontTx/>
              <a:buChar char="-"/>
            </a:pPr>
            <a:r>
              <a:rPr lang="en-GB" dirty="0" smtClean="0">
                <a:solidFill>
                  <a:srgbClr val="FF0000"/>
                </a:solidFill>
              </a:rPr>
              <a:t>WALTER RAU (1982)- </a:t>
            </a:r>
            <a:r>
              <a:rPr lang="en-GB" dirty="0" smtClean="0">
                <a:solidFill>
                  <a:schemeClr val="bg1"/>
                </a:solidFill>
              </a:rPr>
              <a:t>Belgian government said that all margarine should only be packaged in cube shaped packaging. </a:t>
            </a:r>
          </a:p>
          <a:p>
            <a:pPr>
              <a:buFontTx/>
              <a:buChar char="-"/>
            </a:pPr>
            <a:endParaRPr lang="en-GB" dirty="0">
              <a:solidFill>
                <a:schemeClr val="bg1"/>
              </a:solidFill>
            </a:endParaRPr>
          </a:p>
          <a:p>
            <a:pPr>
              <a:buFontTx/>
              <a:buChar char="-"/>
            </a:pPr>
            <a:r>
              <a:rPr lang="en-GB" dirty="0" smtClean="0">
                <a:solidFill>
                  <a:srgbClr val="FF0000"/>
                </a:solidFill>
              </a:rPr>
              <a:t>Com v Germany (1987) – </a:t>
            </a:r>
            <a:r>
              <a:rPr lang="en-GB" dirty="0" smtClean="0">
                <a:solidFill>
                  <a:schemeClr val="bg1"/>
                </a:solidFill>
              </a:rPr>
              <a:t>Germany developed beer purity laws that applied to German beers and imported beers = indistinctly applicable measure</a:t>
            </a:r>
            <a:endParaRPr lang="en-GB" dirty="0">
              <a:solidFill>
                <a:schemeClr val="bg1"/>
              </a:solidFill>
            </a:endParaRPr>
          </a:p>
        </p:txBody>
      </p:sp>
      <p:pic>
        <p:nvPicPr>
          <p:cNvPr id="4" name="Picture 3"/>
          <p:cNvPicPr>
            <a:picLocks noChangeAspect="1"/>
          </p:cNvPicPr>
          <p:nvPr/>
        </p:nvPicPr>
        <p:blipFill>
          <a:blip r:embed="rId3"/>
          <a:stretch>
            <a:fillRect/>
          </a:stretch>
        </p:blipFill>
        <p:spPr>
          <a:xfrm>
            <a:off x="10406062" y="3671887"/>
            <a:ext cx="1514475" cy="3019425"/>
          </a:xfrm>
          <a:prstGeom prst="rect">
            <a:avLst/>
          </a:prstGeom>
        </p:spPr>
      </p:pic>
    </p:spTree>
    <p:extLst>
      <p:ext uri="{BB962C8B-B14F-4D97-AF65-F5344CB8AC3E}">
        <p14:creationId xmlns:p14="http://schemas.microsoft.com/office/powerpoint/2010/main" val="797529978"/>
      </p:ext>
    </p:extLst>
  </p:cSld>
  <p:clrMapOvr>
    <a:masterClrMapping/>
  </p:clrMapOvr>
  <p:timing>
    <p:tnLst>
      <p:par>
        <p:cTn id="1" dur="indefinite" restart="never" nodeType="tmRoot"/>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3. SELLING ARRANGEMENTS</a:t>
            </a:r>
            <a:endParaRPr lang="en-GB" dirty="0">
              <a:solidFill>
                <a:schemeClr val="bg1"/>
              </a:solidFill>
            </a:endParaRPr>
          </a:p>
        </p:txBody>
      </p:sp>
      <p:sp>
        <p:nvSpPr>
          <p:cNvPr id="3" name="Content Placeholder 2"/>
          <p:cNvSpPr>
            <a:spLocks noGrp="1"/>
          </p:cNvSpPr>
          <p:nvPr>
            <p:ph idx="1"/>
          </p:nvPr>
        </p:nvSpPr>
        <p:spPr>
          <a:solidFill>
            <a:schemeClr val="tx1"/>
          </a:solidFill>
        </p:spPr>
        <p:txBody>
          <a:bodyPr>
            <a:normAutofit fontScale="92500"/>
          </a:bodyPr>
          <a:lstStyle/>
          <a:p>
            <a:pPr marL="0" indent="0">
              <a:buNone/>
            </a:pPr>
            <a:r>
              <a:rPr lang="en-GB" dirty="0" smtClean="0">
                <a:solidFill>
                  <a:srgbClr val="FF0000"/>
                </a:solidFill>
                <a:latin typeface="Arial Rounded MT Bold" panose="020F0704030504030204" pitchFamily="34" charset="0"/>
              </a:rPr>
              <a:t>KECK (1993) </a:t>
            </a:r>
            <a:r>
              <a:rPr lang="en-GB" dirty="0" smtClean="0">
                <a:solidFill>
                  <a:schemeClr val="bg1"/>
                </a:solidFill>
                <a:latin typeface="Arial Rounded MT Bold" panose="020F0704030504030204" pitchFamily="34" charset="0"/>
              </a:rPr>
              <a:t>IDM’s will be justified if they constitute a ‘selling arrangement’</a:t>
            </a:r>
          </a:p>
          <a:p>
            <a:pPr marL="0" indent="0">
              <a:buNone/>
            </a:pPr>
            <a:r>
              <a:rPr lang="en-GB" u="sng" dirty="0" smtClean="0">
                <a:solidFill>
                  <a:schemeClr val="bg1"/>
                </a:solidFill>
                <a:latin typeface="Arial Rounded MT Bold" panose="020F0704030504030204" pitchFamily="34" charset="0"/>
              </a:rPr>
              <a:t>WHAT DOES ‘SELLING ARRANGEMENT MEAN?’</a:t>
            </a:r>
          </a:p>
          <a:p>
            <a:pPr marL="0" indent="0">
              <a:buNone/>
            </a:pPr>
            <a:r>
              <a:rPr lang="en-GB" b="1" dirty="0" err="1" smtClean="0">
                <a:solidFill>
                  <a:srgbClr val="FF0000"/>
                </a:solidFill>
                <a:latin typeface="Arial Rounded MT Bold" panose="020F0704030504030204" pitchFamily="34" charset="0"/>
              </a:rPr>
              <a:t>Hunermund</a:t>
            </a:r>
            <a:r>
              <a:rPr lang="en-GB" b="1" dirty="0" smtClean="0">
                <a:solidFill>
                  <a:srgbClr val="FF0000"/>
                </a:solidFill>
                <a:latin typeface="Arial Rounded MT Bold" panose="020F0704030504030204" pitchFamily="34" charset="0"/>
              </a:rPr>
              <a:t> (1992)</a:t>
            </a:r>
          </a:p>
          <a:p>
            <a:pPr marL="0" indent="0">
              <a:buNone/>
            </a:pPr>
            <a:endParaRPr lang="en-GB" dirty="0">
              <a:solidFill>
                <a:srgbClr val="FF0000"/>
              </a:solidFill>
              <a:latin typeface="Arial Rounded MT Bold" panose="020F0704030504030204" pitchFamily="34" charset="0"/>
            </a:endParaRPr>
          </a:p>
          <a:p>
            <a:pPr marL="0" indent="0">
              <a:buNone/>
            </a:pPr>
            <a:r>
              <a:rPr lang="en-GB" b="1" dirty="0" smtClean="0">
                <a:solidFill>
                  <a:srgbClr val="FF0000"/>
                </a:solidFill>
                <a:latin typeface="Arial Rounded MT Bold" panose="020F0704030504030204" pitchFamily="34" charset="0"/>
              </a:rPr>
              <a:t>Leclerc- </a:t>
            </a:r>
            <a:r>
              <a:rPr lang="en-GB" b="1" dirty="0" err="1" smtClean="0">
                <a:solidFill>
                  <a:srgbClr val="FF0000"/>
                </a:solidFill>
                <a:latin typeface="Arial Rounded MT Bold" panose="020F0704030504030204" pitchFamily="34" charset="0"/>
              </a:rPr>
              <a:t>Siplec</a:t>
            </a:r>
            <a:r>
              <a:rPr lang="en-GB" b="1" dirty="0" smtClean="0">
                <a:solidFill>
                  <a:srgbClr val="FF0000"/>
                </a:solidFill>
                <a:latin typeface="Arial Rounded MT Bold" panose="020F0704030504030204" pitchFamily="34" charset="0"/>
              </a:rPr>
              <a:t> (1993)</a:t>
            </a:r>
          </a:p>
          <a:p>
            <a:pPr marL="0" indent="0">
              <a:buNone/>
            </a:pPr>
            <a:r>
              <a:rPr lang="en-GB" dirty="0" smtClean="0">
                <a:solidFill>
                  <a:schemeClr val="bg1"/>
                </a:solidFill>
                <a:latin typeface="Arial Rounded MT Bold" panose="020F0704030504030204" pitchFamily="34" charset="0"/>
              </a:rPr>
              <a:t>Indistinct MEQR – concerned goods advertised on T.V</a:t>
            </a:r>
          </a:p>
          <a:p>
            <a:pPr marL="0" indent="0">
              <a:buNone/>
            </a:pPr>
            <a:r>
              <a:rPr lang="en-GB" dirty="0" smtClean="0">
                <a:solidFill>
                  <a:schemeClr val="bg1"/>
                </a:solidFill>
                <a:latin typeface="Arial Rounded MT Bold" panose="020F0704030504030204" pitchFamily="34" charset="0"/>
              </a:rPr>
              <a:t>This amounted to a selling arrangement and was allowed</a:t>
            </a:r>
          </a:p>
          <a:p>
            <a:pPr marL="0" indent="0">
              <a:buNone/>
            </a:pPr>
            <a:endParaRPr lang="en-GB" dirty="0">
              <a:solidFill>
                <a:schemeClr val="bg1"/>
              </a:solidFill>
              <a:latin typeface="Arial Rounded MT Bold" panose="020F0704030504030204" pitchFamily="34" charset="0"/>
            </a:endParaRPr>
          </a:p>
          <a:p>
            <a:pPr marL="0" indent="0">
              <a:buNone/>
            </a:pPr>
            <a:r>
              <a:rPr lang="en-GB" b="1" dirty="0" smtClean="0">
                <a:solidFill>
                  <a:srgbClr val="FF0000"/>
                </a:solidFill>
                <a:latin typeface="Arial Rounded MT Bold" panose="020F0704030504030204" pitchFamily="34" charset="0"/>
              </a:rPr>
              <a:t>De </a:t>
            </a:r>
            <a:r>
              <a:rPr lang="en-GB" b="1" dirty="0" err="1" smtClean="0">
                <a:solidFill>
                  <a:srgbClr val="FF0000"/>
                </a:solidFill>
                <a:latin typeface="Arial Rounded MT Bold" panose="020F0704030504030204" pitchFamily="34" charset="0"/>
              </a:rPr>
              <a:t>Agostini</a:t>
            </a:r>
            <a:r>
              <a:rPr lang="en-GB" b="1" dirty="0" smtClean="0">
                <a:solidFill>
                  <a:srgbClr val="FF0000"/>
                </a:solidFill>
                <a:latin typeface="Arial Rounded MT Bold" panose="020F0704030504030204" pitchFamily="34" charset="0"/>
              </a:rPr>
              <a:t> (1999)</a:t>
            </a:r>
          </a:p>
          <a:p>
            <a:pPr marL="0" indent="0">
              <a:buNone/>
            </a:pPr>
            <a:endParaRPr lang="en-GB" dirty="0">
              <a:solidFill>
                <a:schemeClr val="bg1"/>
              </a:solidFill>
              <a:latin typeface="Arial Rounded MT Bold" panose="020F0704030504030204" pitchFamily="34" charset="0"/>
            </a:endParaRPr>
          </a:p>
        </p:txBody>
      </p:sp>
      <p:pic>
        <p:nvPicPr>
          <p:cNvPr id="4" name="Picture 3"/>
          <p:cNvPicPr>
            <a:picLocks noChangeAspect="1"/>
          </p:cNvPicPr>
          <p:nvPr/>
        </p:nvPicPr>
        <p:blipFill>
          <a:blip r:embed="rId3"/>
          <a:stretch>
            <a:fillRect/>
          </a:stretch>
        </p:blipFill>
        <p:spPr>
          <a:xfrm>
            <a:off x="8562767" y="2695367"/>
            <a:ext cx="2143125" cy="2143125"/>
          </a:xfrm>
          <a:prstGeom prst="rect">
            <a:avLst/>
          </a:prstGeom>
        </p:spPr>
      </p:pic>
    </p:spTree>
    <p:extLst>
      <p:ext uri="{BB962C8B-B14F-4D97-AF65-F5344CB8AC3E}">
        <p14:creationId xmlns:p14="http://schemas.microsoft.com/office/powerpoint/2010/main" val="2903707133"/>
      </p:ext>
    </p:extLst>
  </p:cSld>
  <p:clrMapOvr>
    <a:masterClrMapping/>
  </p:clrMapOvr>
  <p:timing>
    <p:tnLst>
      <p:par>
        <p:cTn id="1" dur="indefinite" restart="never" nodeType="tmRoot"/>
      </p:par>
    </p:tn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ART 35 TFEU</a:t>
            </a:r>
            <a:endParaRPr lang="en-GB" dirty="0"/>
          </a:p>
        </p:txBody>
      </p:sp>
      <p:sp>
        <p:nvSpPr>
          <p:cNvPr id="3" name="Content Placeholder 2"/>
          <p:cNvSpPr>
            <a:spLocks noGrp="1"/>
          </p:cNvSpPr>
          <p:nvPr>
            <p:ph idx="1"/>
          </p:nvPr>
        </p:nvSpPr>
        <p:spPr>
          <a:solidFill>
            <a:schemeClr val="tx1"/>
          </a:solidFill>
        </p:spPr>
        <p:txBody>
          <a:bodyPr>
            <a:normAutofit/>
          </a:bodyPr>
          <a:lstStyle/>
          <a:p>
            <a:pPr marL="0" indent="0">
              <a:buNone/>
            </a:pPr>
            <a:r>
              <a:rPr lang="en-GB" sz="3200" b="1" dirty="0" smtClean="0">
                <a:solidFill>
                  <a:schemeClr val="bg1"/>
                </a:solidFill>
              </a:rPr>
              <a:t>NO QUANTITATIVE RESTRICTIONS ON </a:t>
            </a:r>
            <a:r>
              <a:rPr lang="en-GB" sz="3200" b="1" dirty="0" smtClean="0">
                <a:solidFill>
                  <a:srgbClr val="92D050"/>
                </a:solidFill>
              </a:rPr>
              <a:t>EXPORTS</a:t>
            </a:r>
          </a:p>
          <a:p>
            <a:pPr marL="0" indent="0">
              <a:buNone/>
            </a:pPr>
            <a:endParaRPr lang="en-GB" sz="3200" b="1" dirty="0">
              <a:solidFill>
                <a:srgbClr val="92D050"/>
              </a:solidFill>
            </a:endParaRPr>
          </a:p>
          <a:p>
            <a:pPr marL="0" indent="0">
              <a:buNone/>
            </a:pPr>
            <a:r>
              <a:rPr lang="en-GB" sz="3200" b="1" dirty="0" smtClean="0">
                <a:solidFill>
                  <a:srgbClr val="92D050"/>
                </a:solidFill>
              </a:rPr>
              <a:t>Most countries are trying to export and therefore tend to restrict imports</a:t>
            </a:r>
            <a:endParaRPr lang="en-GB" sz="3200" b="1" dirty="0">
              <a:solidFill>
                <a:srgbClr val="92D050"/>
              </a:solidFill>
            </a:endParaRPr>
          </a:p>
        </p:txBody>
      </p:sp>
    </p:spTree>
    <p:extLst>
      <p:ext uri="{BB962C8B-B14F-4D97-AF65-F5344CB8AC3E}">
        <p14:creationId xmlns:p14="http://schemas.microsoft.com/office/powerpoint/2010/main" val="1367652067"/>
      </p:ext>
    </p:extLst>
  </p:cSld>
  <p:clrMapOvr>
    <a:masterClrMapping/>
  </p:clrMapOvr>
  <p:timing>
    <p:tnLst>
      <p:par>
        <p:cTn id="1" dur="indefinite" restart="never" nodeType="tmRoot"/>
      </p:par>
    </p:tn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Article 36 </a:t>
            </a:r>
            <a:r>
              <a:rPr lang="en-GB" dirty="0" err="1" smtClean="0"/>
              <a:t>tfeu</a:t>
            </a:r>
            <a:r>
              <a:rPr lang="en-GB" dirty="0" smtClean="0"/>
              <a:t>- </a:t>
            </a:r>
            <a:r>
              <a:rPr lang="en-GB" dirty="0" smtClean="0">
                <a:solidFill>
                  <a:schemeClr val="bg1"/>
                </a:solidFill>
              </a:rPr>
              <a:t>JUSTIFICATIONS FOR ANY QUANTITATIVE RESTRICTIONS</a:t>
            </a:r>
            <a:endParaRPr lang="en-GB" dirty="0">
              <a:solidFill>
                <a:schemeClr val="bg1"/>
              </a:solidFill>
            </a:endParaRPr>
          </a:p>
        </p:txBody>
      </p:sp>
      <p:sp>
        <p:nvSpPr>
          <p:cNvPr id="3" name="Content Placeholder 2"/>
          <p:cNvSpPr>
            <a:spLocks noGrp="1"/>
          </p:cNvSpPr>
          <p:nvPr>
            <p:ph idx="1"/>
          </p:nvPr>
        </p:nvSpPr>
        <p:spPr>
          <a:xfrm>
            <a:off x="1043894" y="2011597"/>
            <a:ext cx="9784080" cy="4687294"/>
          </a:xfrm>
          <a:solidFill>
            <a:schemeClr val="tx1"/>
          </a:solidFill>
        </p:spPr>
        <p:txBody>
          <a:bodyPr>
            <a:normAutofit fontScale="85000" lnSpcReduction="20000"/>
          </a:bodyPr>
          <a:lstStyle/>
          <a:p>
            <a:r>
              <a:rPr lang="en-GB" sz="2800" b="1" u="sng" dirty="0" smtClean="0">
                <a:solidFill>
                  <a:srgbClr val="0070C0"/>
                </a:solidFill>
              </a:rPr>
              <a:t>PUBLIC MORALITY</a:t>
            </a:r>
          </a:p>
          <a:p>
            <a:pPr marL="0" indent="0">
              <a:buNone/>
            </a:pPr>
            <a:r>
              <a:rPr lang="en-GB" b="1" dirty="0" smtClean="0">
                <a:solidFill>
                  <a:srgbClr val="FF0000"/>
                </a:solidFill>
              </a:rPr>
              <a:t>Henn v Darby (1979)</a:t>
            </a:r>
          </a:p>
          <a:p>
            <a:endParaRPr lang="en-GB" b="1" u="sng" dirty="0">
              <a:solidFill>
                <a:srgbClr val="0070C0"/>
              </a:solidFill>
            </a:endParaRPr>
          </a:p>
          <a:p>
            <a:r>
              <a:rPr lang="en-GB" sz="2800" b="1" u="sng" dirty="0" smtClean="0">
                <a:solidFill>
                  <a:srgbClr val="0070C0"/>
                </a:solidFill>
              </a:rPr>
              <a:t>PUBLIC POLICY</a:t>
            </a:r>
          </a:p>
          <a:p>
            <a:r>
              <a:rPr lang="en-GB" b="1" dirty="0" smtClean="0">
                <a:solidFill>
                  <a:srgbClr val="FF0000"/>
                </a:solidFill>
              </a:rPr>
              <a:t>Thompson (1978)</a:t>
            </a:r>
          </a:p>
          <a:p>
            <a:endParaRPr lang="en-GB" b="1" u="sng" dirty="0">
              <a:solidFill>
                <a:srgbClr val="0070C0"/>
              </a:solidFill>
            </a:endParaRPr>
          </a:p>
          <a:p>
            <a:r>
              <a:rPr lang="en-GB" sz="2800" b="1" u="sng" dirty="0" smtClean="0">
                <a:solidFill>
                  <a:srgbClr val="0070C0"/>
                </a:solidFill>
              </a:rPr>
              <a:t>NATIONAL SECURITY</a:t>
            </a:r>
          </a:p>
          <a:p>
            <a:r>
              <a:rPr lang="en-GB" b="1" dirty="0" smtClean="0">
                <a:solidFill>
                  <a:srgbClr val="FF0000"/>
                </a:solidFill>
              </a:rPr>
              <a:t>Campus oil (1983)</a:t>
            </a:r>
          </a:p>
          <a:p>
            <a:endParaRPr lang="en-GB" b="1" dirty="0">
              <a:solidFill>
                <a:srgbClr val="FF0000"/>
              </a:solidFill>
            </a:endParaRPr>
          </a:p>
          <a:p>
            <a:r>
              <a:rPr lang="en-GB" dirty="0" smtClean="0">
                <a:solidFill>
                  <a:srgbClr val="0070C0"/>
                </a:solidFill>
              </a:rPr>
              <a:t>PROTECTION OF LIFE OR HEALTH OF HUMANS, ANIMALS OR PLANTS</a:t>
            </a:r>
          </a:p>
          <a:p>
            <a:r>
              <a:rPr lang="en-GB" dirty="0" smtClean="0">
                <a:solidFill>
                  <a:srgbClr val="0070C0"/>
                </a:solidFill>
              </a:rPr>
              <a:t>PROTECTION OF NATIONAL TREASURES – Italian arts case</a:t>
            </a:r>
          </a:p>
          <a:p>
            <a:r>
              <a:rPr lang="en-GB" dirty="0" smtClean="0">
                <a:solidFill>
                  <a:srgbClr val="0070C0"/>
                </a:solidFill>
              </a:rPr>
              <a:t>PROTECTION OF INDUSTRIAL/COMMERCIAL PROPERTY</a:t>
            </a:r>
            <a:endParaRPr lang="en-GB" dirty="0">
              <a:solidFill>
                <a:srgbClr val="0070C0"/>
              </a:solidFill>
            </a:endParaRPr>
          </a:p>
        </p:txBody>
      </p:sp>
      <p:pic>
        <p:nvPicPr>
          <p:cNvPr id="4" name="Picture 3"/>
          <p:cNvPicPr>
            <a:picLocks noChangeAspect="1"/>
          </p:cNvPicPr>
          <p:nvPr/>
        </p:nvPicPr>
        <p:blipFill>
          <a:blip r:embed="rId3"/>
          <a:stretch>
            <a:fillRect/>
          </a:stretch>
        </p:blipFill>
        <p:spPr>
          <a:xfrm>
            <a:off x="4273826" y="1952559"/>
            <a:ext cx="2022406" cy="1094088"/>
          </a:xfrm>
          <a:prstGeom prst="rect">
            <a:avLst/>
          </a:prstGeom>
        </p:spPr>
      </p:pic>
      <p:pic>
        <p:nvPicPr>
          <p:cNvPr id="5" name="Picture 4"/>
          <p:cNvPicPr>
            <a:picLocks noChangeAspect="1"/>
          </p:cNvPicPr>
          <p:nvPr/>
        </p:nvPicPr>
        <p:blipFill>
          <a:blip r:embed="rId4"/>
          <a:stretch>
            <a:fillRect/>
          </a:stretch>
        </p:blipFill>
        <p:spPr>
          <a:xfrm>
            <a:off x="6415615" y="3046647"/>
            <a:ext cx="1430992" cy="1166632"/>
          </a:xfrm>
          <a:prstGeom prst="rect">
            <a:avLst/>
          </a:prstGeom>
        </p:spPr>
      </p:pic>
      <p:pic>
        <p:nvPicPr>
          <p:cNvPr id="6" name="Picture 5"/>
          <p:cNvPicPr>
            <a:picLocks noChangeAspect="1"/>
          </p:cNvPicPr>
          <p:nvPr/>
        </p:nvPicPr>
        <p:blipFill>
          <a:blip r:embed="rId5"/>
          <a:stretch>
            <a:fillRect/>
          </a:stretch>
        </p:blipFill>
        <p:spPr>
          <a:xfrm>
            <a:off x="8214769" y="3994618"/>
            <a:ext cx="2245043" cy="1195413"/>
          </a:xfrm>
          <a:prstGeom prst="rect">
            <a:avLst/>
          </a:prstGeom>
        </p:spPr>
      </p:pic>
    </p:spTree>
    <p:extLst>
      <p:ext uri="{BB962C8B-B14F-4D97-AF65-F5344CB8AC3E}">
        <p14:creationId xmlns:p14="http://schemas.microsoft.com/office/powerpoint/2010/main" val="906977919"/>
      </p:ext>
    </p:extLst>
  </p:cSld>
  <p:clrMapOvr>
    <a:masterClrMapping/>
  </p:clrMapOvr>
  <p:timing>
    <p:tnLst>
      <p:par>
        <p:cTn id="1" dur="indefinite" restart="never" nodeType="tmRoot"/>
      </p:par>
    </p:tnLst>
  </p:timing>
</p:sld>
</file>

<file path=ppt/theme/_rels/theme2.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Banded">
  <a:themeElements>
    <a:clrScheme name="Banded">
      <a:dk1>
        <a:srgbClr val="2C2C2C"/>
      </a:dk1>
      <a:lt1>
        <a:srgbClr val="FFFFFF"/>
      </a:lt1>
      <a:dk2>
        <a:srgbClr val="F56617"/>
      </a:dk2>
      <a:lt2>
        <a:srgbClr val="DDDDDD"/>
      </a:lt2>
      <a:accent1>
        <a:srgbClr val="FFC000"/>
      </a:accent1>
      <a:accent2>
        <a:srgbClr val="BD582C"/>
      </a:accent2>
      <a:accent3>
        <a:srgbClr val="865640"/>
      </a:accent3>
      <a:accent4>
        <a:srgbClr val="9B8357"/>
      </a:accent4>
      <a:accent5>
        <a:srgbClr val="C2BC80"/>
      </a:accent5>
      <a:accent6>
        <a:srgbClr val="94A080"/>
      </a:accent6>
      <a:hlink>
        <a:srgbClr val="FF9933"/>
      </a:hlink>
      <a:folHlink>
        <a:srgbClr val="6C606A"/>
      </a:folHlink>
    </a:clrScheme>
    <a:fontScheme name="Banded">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nded">
      <a:fillStyleLst>
        <a:solidFill>
          <a:schemeClr val="phClr"/>
        </a:solidFill>
        <a:gradFill rotWithShape="1">
          <a:gsLst>
            <a:gs pos="0">
              <a:schemeClr val="phClr">
                <a:tint val="65000"/>
                <a:satMod val="120000"/>
                <a:lumMod val="107000"/>
              </a:schemeClr>
            </a:gs>
            <a:gs pos="50000">
              <a:schemeClr val="phClr">
                <a:tint val="70000"/>
                <a:satMod val="124000"/>
                <a:lumMod val="103000"/>
              </a:schemeClr>
            </a:gs>
            <a:gs pos="100000">
              <a:schemeClr val="phClr">
                <a:tint val="85000"/>
                <a:satMod val="120000"/>
                <a:lumMod val="100000"/>
              </a:schemeClr>
            </a:gs>
          </a:gsLst>
          <a:lin ang="5400000" scaled="0"/>
        </a:gradFill>
        <a:gradFill rotWithShape="1">
          <a:gsLst>
            <a:gs pos="0">
              <a:schemeClr val="phClr">
                <a:tint val="85000"/>
                <a:shade val="98000"/>
                <a:satMod val="110000"/>
                <a:lumMod val="103000"/>
              </a:schemeClr>
            </a:gs>
            <a:gs pos="50000">
              <a:schemeClr val="phClr">
                <a:shade val="85000"/>
                <a:satMod val="105000"/>
                <a:lumMod val="100000"/>
              </a:schemeClr>
            </a:gs>
            <a:gs pos="100000">
              <a:schemeClr val="phClr">
                <a:shade val="60000"/>
                <a:satMod val="12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50800" dist="15875" dir="5400000" algn="ctr" rotWithShape="0">
              <a:srgbClr val="000000">
                <a:alpha val="68000"/>
              </a:srgbClr>
            </a:outerShdw>
          </a:effectLst>
        </a:effectStyle>
        <a:effectStyle>
          <a:effectLst>
            <a:outerShdw blurRad="88900" dist="27940" dir="5400000" algn="ctr" rotWithShape="0">
              <a:srgbClr val="000000">
                <a:alpha val="63000"/>
              </a:srgbClr>
            </a:outerShdw>
          </a:effectLst>
        </a:effectStyle>
      </a:effectStyleLst>
      <a:bgFillStyleLst>
        <a:solidFill>
          <a:schemeClr val="phClr"/>
        </a:solidFill>
        <a:blipFill rotWithShape="1">
          <a:blip xmlns:r="http://schemas.openxmlformats.org/officeDocument/2006/relationships" r:embed="rId1">
            <a:duotone>
              <a:schemeClr val="phClr"/>
              <a:schemeClr val="phClr">
                <a:shade val="91000"/>
                <a:satMod val="105000"/>
              </a:schemeClr>
            </a:duotone>
          </a:blip>
          <a:tile tx="0" ty="0" sx="100000" sy="100000" flip="none" algn="tl"/>
        </a:blipFill>
        <a:gradFill rotWithShape="1">
          <a:gsLst>
            <a:gs pos="0">
              <a:schemeClr val="phClr">
                <a:tint val="100000"/>
                <a:shade val="0"/>
                <a:satMod val="100000"/>
              </a:schemeClr>
            </a:gs>
            <a:gs pos="100000">
              <a:schemeClr val="phClr">
                <a:shade val="10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Banded" id="{98DFF888-2449-4D28-977C-6306C017633E}" vid="{B7CF026C-957E-4F4E-893C-D02C23AB6317}"/>
    </a:ext>
  </a:extLst>
</a:theme>
</file>

<file path=ppt/theme/theme3.xml><?xml version="1.0" encoding="utf-8"?>
<a:theme xmlns:a="http://schemas.openxmlformats.org/drawingml/2006/main" name="Frame">
  <a:themeElements>
    <a:clrScheme name="Frame">
      <a:dk1>
        <a:srgbClr val="000000"/>
      </a:dk1>
      <a:lt1>
        <a:srgbClr val="FFFFFF"/>
      </a:lt1>
      <a:dk2>
        <a:srgbClr val="545454"/>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Frame">
      <a:maj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Frame" id="{F226E7A2-7162-461C-9490-D27D9DC04E43}" vid="{629A0216-3BBD-45C0-B63F-2683BEA18F60}"/>
    </a:ext>
  </a:extLst>
</a:theme>
</file>

<file path=ppt/theme/theme4.xml><?xml version="1.0" encoding="utf-8"?>
<a:theme xmlns:a="http://schemas.openxmlformats.org/drawingml/2006/main" name="1_Frame">
  <a:themeElements>
    <a:clrScheme name="Frame">
      <a:dk1>
        <a:srgbClr val="000000"/>
      </a:dk1>
      <a:lt1>
        <a:srgbClr val="FFFFFF"/>
      </a:lt1>
      <a:dk2>
        <a:srgbClr val="545454"/>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Frame">
      <a:maj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Frame" id="{F226E7A2-7162-461C-9490-D27D9DC04E43}" vid="{629A0216-3BBD-45C0-B63F-2683BEA18F60}"/>
    </a:ext>
  </a:extLst>
</a:theme>
</file>

<file path=ppt/theme/theme5.xml><?xml version="1.0" encoding="utf-8"?>
<a:theme xmlns:a="http://schemas.openxmlformats.org/drawingml/2006/main" name="2_Frame">
  <a:themeElements>
    <a:clrScheme name="Frame">
      <a:dk1>
        <a:srgbClr val="000000"/>
      </a:dk1>
      <a:lt1>
        <a:srgbClr val="FFFFFF"/>
      </a:lt1>
      <a:dk2>
        <a:srgbClr val="545454"/>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Frame">
      <a:maj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Frame" id="{F226E7A2-7162-461C-9490-D27D9DC04E43}" vid="{629A0216-3BBD-45C0-B63F-2683BEA18F60}"/>
    </a:ext>
  </a:extLst>
</a:theme>
</file>

<file path=ppt/theme/theme6.xml><?xml version="1.0" encoding="utf-8"?>
<a:theme xmlns:a="http://schemas.openxmlformats.org/drawingml/2006/main" name="3_Frame">
  <a:themeElements>
    <a:clrScheme name="Frame">
      <a:dk1>
        <a:srgbClr val="000000"/>
      </a:dk1>
      <a:lt1>
        <a:srgbClr val="FFFFFF"/>
      </a:lt1>
      <a:dk2>
        <a:srgbClr val="545454"/>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Frame">
      <a:maj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Frame" id="{F226E7A2-7162-461C-9490-D27D9DC04E43}" vid="{629A0216-3BBD-45C0-B63F-2683BEA18F60}"/>
    </a:ext>
  </a:ext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79</TotalTime>
  <Words>8990</Words>
  <Application>Microsoft Office PowerPoint</Application>
  <PresentationFormat>Widescreen</PresentationFormat>
  <Paragraphs>803</Paragraphs>
  <Slides>66</Slides>
  <Notes>48</Notes>
  <HiddenSlides>0</HiddenSlides>
  <MMClips>0</MMClips>
  <ScaleCrop>false</ScaleCrop>
  <HeadingPairs>
    <vt:vector size="6" baseType="variant">
      <vt:variant>
        <vt:lpstr>Fonts Used</vt:lpstr>
      </vt:variant>
      <vt:variant>
        <vt:i4>13</vt:i4>
      </vt:variant>
      <vt:variant>
        <vt:lpstr>Theme</vt:lpstr>
      </vt:variant>
      <vt:variant>
        <vt:i4>6</vt:i4>
      </vt:variant>
      <vt:variant>
        <vt:lpstr>Slide Titles</vt:lpstr>
      </vt:variant>
      <vt:variant>
        <vt:i4>66</vt:i4>
      </vt:variant>
    </vt:vector>
  </HeadingPairs>
  <TitlesOfParts>
    <vt:vector size="85" baseType="lpstr">
      <vt:lpstr>Arial</vt:lpstr>
      <vt:lpstr>Arial Black</vt:lpstr>
      <vt:lpstr>Arial Rounded MT Bold</vt:lpstr>
      <vt:lpstr>Berlin Sans FB</vt:lpstr>
      <vt:lpstr>Book Antiqua</vt:lpstr>
      <vt:lpstr>Calibri</vt:lpstr>
      <vt:lpstr>Cambria</vt:lpstr>
      <vt:lpstr>Corbel</vt:lpstr>
      <vt:lpstr>Times New Roman</vt:lpstr>
      <vt:lpstr>Trebuchet MS</vt:lpstr>
      <vt:lpstr>Wingdings</vt:lpstr>
      <vt:lpstr>Wingdings 2</vt:lpstr>
      <vt:lpstr>Wingdings 3</vt:lpstr>
      <vt:lpstr>Facet</vt:lpstr>
      <vt:lpstr>Banded</vt:lpstr>
      <vt:lpstr>Frame</vt:lpstr>
      <vt:lpstr>1_Frame</vt:lpstr>
      <vt:lpstr>2_Frame</vt:lpstr>
      <vt:lpstr>3_Frame</vt:lpstr>
      <vt:lpstr>EU LAW REVISION</vt:lpstr>
      <vt:lpstr>PowerPoint Presentation</vt:lpstr>
      <vt:lpstr>WHY WAS THE EEC FORMED?</vt:lpstr>
      <vt:lpstr>THE SINGLE EUROPEAN ACT (1986)</vt:lpstr>
      <vt:lpstr>THE TREATY ON EUROPEAN UNION (1992)</vt:lpstr>
      <vt:lpstr>THE TREATY OF LISBON 2007</vt:lpstr>
      <vt:lpstr>EUROPEAN COUNCIL</vt:lpstr>
      <vt:lpstr>EUROPEAN COMMISSION</vt:lpstr>
      <vt:lpstr>European Commission cont….</vt:lpstr>
      <vt:lpstr>COUNCIL OF THE EUROPEAN UNION</vt:lpstr>
      <vt:lpstr> EUROPEAN PARLIAMENT</vt:lpstr>
      <vt:lpstr>Court of Justice of the European Union</vt:lpstr>
      <vt:lpstr>PowerPoint Presentation</vt:lpstr>
      <vt:lpstr>DIRECT EFFECT</vt:lpstr>
      <vt:lpstr>DIRECT EFFECT: 2 TYPES</vt:lpstr>
      <vt:lpstr>TREATY ARTICLES</vt:lpstr>
      <vt:lpstr>The condition for the direct effect of Treaty Articles</vt:lpstr>
      <vt:lpstr>DIRECT EFFECT- Regulations</vt:lpstr>
      <vt:lpstr>QUESTION</vt:lpstr>
      <vt:lpstr>DIRECT EFFECT- Directives</vt:lpstr>
      <vt:lpstr>DIRECTIVES</vt:lpstr>
      <vt:lpstr>PowerPoint Presentation</vt:lpstr>
      <vt:lpstr>What constitutes a ‘state’  Foster v British Gas [1990]</vt:lpstr>
      <vt:lpstr>Von Colson and Kamann v Land Nordrhein-Westfalen [1984]</vt:lpstr>
      <vt:lpstr>Marleasing [1990]</vt:lpstr>
      <vt:lpstr>Wagner Miret [1993]</vt:lpstr>
      <vt:lpstr>STATE LIABILITY</vt:lpstr>
      <vt:lpstr>Francovich and Bonifaci v Italy [1991]</vt:lpstr>
      <vt:lpstr>Francovich and Bonifaci v Italy [1991]</vt:lpstr>
      <vt:lpstr>Uncertainties from Francovich</vt:lpstr>
      <vt:lpstr>Brasserie du Pecheur v Germany and Secretary of State for Transport, ex parte Factortame [1996]</vt:lpstr>
      <vt:lpstr>The requirement of a sufficiently serious breach</vt:lpstr>
      <vt:lpstr>PRELIMINARY RULING PROCEDURE</vt:lpstr>
      <vt:lpstr>Introduction</vt:lpstr>
      <vt:lpstr>PowerPoint Presentation</vt:lpstr>
      <vt:lpstr>PowerPoint Presentation</vt:lpstr>
      <vt:lpstr>PowerPoint Presentation</vt:lpstr>
      <vt:lpstr>PowerPoint Presentation</vt:lpstr>
      <vt:lpstr>PowerPoint Presentation</vt:lpstr>
      <vt:lpstr>Human Rights in the EU</vt:lpstr>
      <vt:lpstr>EUROPEAN CONVENTION ON HUMAN RIGHTS </vt:lpstr>
      <vt:lpstr>HUMAN RIGHTS ACT 1998 – came into force UK October 2000</vt:lpstr>
      <vt:lpstr>Protecting fundamental rights within the EU – EU CHARTER OF FUNDAMENTAL RIGHTS</vt:lpstr>
      <vt:lpstr>WHY DOES THE EU CHARTER EXIST?</vt:lpstr>
      <vt:lpstr>Pro’s of the Charter</vt:lpstr>
      <vt:lpstr>Con’s of the Charter</vt:lpstr>
      <vt:lpstr>How is the Charter different from the European Convention on Human Rights?</vt:lpstr>
      <vt:lpstr>WILL HUMAN RIGHTS IN THE UK STILL BE PROTECTED FOLLOWING BREXIT?</vt:lpstr>
      <vt:lpstr>Free movement of goods</vt:lpstr>
      <vt:lpstr>PowerPoint Presentation</vt:lpstr>
      <vt:lpstr>Meaning of ‘goods’</vt:lpstr>
      <vt:lpstr>Article 30 tfeu</vt:lpstr>
      <vt:lpstr>Article 30 tfeu: THE PROHIBITON OF CUSTOMS DUTIES AND CHARGES HAVING EQUIVALENT EFFECT</vt:lpstr>
      <vt:lpstr>Article 30 - ‘Charges having an equivalent effect’ [CHEEs] </vt:lpstr>
      <vt:lpstr>PowerPoint Presentation</vt:lpstr>
      <vt:lpstr>Article 110 tfeu: the prohibition of discriminatory taxation</vt:lpstr>
      <vt:lpstr>Humblot case (1984)</vt:lpstr>
      <vt:lpstr>ARTICLE 110 (2) TFEU – COMPETING DOMESTIC GOODS AND IMPORTS</vt:lpstr>
      <vt:lpstr>Articles 34 tfeu: the prohibition of quantitative restrictions and measures having equivalent effect</vt:lpstr>
      <vt:lpstr>ART 34 TFEU - MEQR</vt:lpstr>
      <vt:lpstr>ART 34- MEQRS</vt:lpstr>
      <vt:lpstr>Art 34- meqrs- 1. RULE OF REASON </vt:lpstr>
      <vt:lpstr>2. MUTUAL RECOGNITION  </vt:lpstr>
      <vt:lpstr>3. SELLING ARRANGEMENTS</vt:lpstr>
      <vt:lpstr>ART 35 TFEU</vt:lpstr>
      <vt:lpstr>Article 36 tfeu- JUSTIFICATIONS FOR ANY QUANTITATIVE RESTRICTIONS</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EU LAW REVISION</dc:title>
  <dc:creator>Laura Knight</dc:creator>
  <cp:lastModifiedBy>Laura Knight</cp:lastModifiedBy>
  <cp:revision>6</cp:revision>
  <dcterms:created xsi:type="dcterms:W3CDTF">2017-11-23T16:34:07Z</dcterms:created>
  <dcterms:modified xsi:type="dcterms:W3CDTF">2017-11-23T18:51:35Z</dcterms:modified>
</cp:coreProperties>
</file>