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38"/>
  </p:notesMasterIdLst>
  <p:sldIdLst>
    <p:sldId id="257" r:id="rId3"/>
    <p:sldId id="280" r:id="rId4"/>
    <p:sldId id="281" r:id="rId5"/>
    <p:sldId id="276" r:id="rId6"/>
    <p:sldId id="282" r:id="rId7"/>
    <p:sldId id="283" r:id="rId8"/>
    <p:sldId id="284" r:id="rId9"/>
    <p:sldId id="277" r:id="rId10"/>
    <p:sldId id="279" r:id="rId11"/>
    <p:sldId id="278" r:id="rId12"/>
    <p:sldId id="258" r:id="rId13"/>
    <p:sldId id="259" r:id="rId14"/>
    <p:sldId id="269" r:id="rId15"/>
    <p:sldId id="292" r:id="rId16"/>
    <p:sldId id="268" r:id="rId17"/>
    <p:sldId id="275" r:id="rId18"/>
    <p:sldId id="289" r:id="rId19"/>
    <p:sldId id="285" r:id="rId20"/>
    <p:sldId id="286" r:id="rId21"/>
    <p:sldId id="260" r:id="rId22"/>
    <p:sldId id="261" r:id="rId23"/>
    <p:sldId id="262" r:id="rId24"/>
    <p:sldId id="263" r:id="rId25"/>
    <p:sldId id="267" r:id="rId26"/>
    <p:sldId id="287" r:id="rId27"/>
    <p:sldId id="264" r:id="rId28"/>
    <p:sldId id="265" r:id="rId29"/>
    <p:sldId id="256" r:id="rId30"/>
    <p:sldId id="270" r:id="rId31"/>
    <p:sldId id="271" r:id="rId32"/>
    <p:sldId id="272" r:id="rId33"/>
    <p:sldId id="290" r:id="rId34"/>
    <p:sldId id="273" r:id="rId35"/>
    <p:sldId id="274" r:id="rId36"/>
    <p:sldId id="291" r:id="rId37"/>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405" autoAdjust="0"/>
    <p:restoredTop sz="94660"/>
  </p:normalViewPr>
  <p:slideViewPr>
    <p:cSldViewPr snapToGrid="0">
      <p:cViewPr>
        <p:scale>
          <a:sx n="66" d="100"/>
          <a:sy n="66" d="100"/>
        </p:scale>
        <p:origin x="624" y="768"/>
      </p:cViewPr>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9374"/>
          </a:xfrm>
          <a:prstGeom prst="rect">
            <a:avLst/>
          </a:prstGeom>
        </p:spPr>
        <p:txBody>
          <a:bodyPr vert="horz" lIns="91010" tIns="45505" rIns="91010" bIns="45505"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010" tIns="45505" rIns="91010" bIns="45505" rtlCol="0"/>
          <a:lstStyle>
            <a:lvl1pPr algn="r">
              <a:defRPr sz="1200"/>
            </a:lvl1pPr>
          </a:lstStyle>
          <a:p>
            <a:fld id="{34A90C3B-BE62-4A37-AFC3-C3351A87DF91}" type="datetimeFigureOut">
              <a:rPr lang="en-GB" smtClean="0"/>
              <a:t>06/06/2019</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010" tIns="45505" rIns="91010" bIns="45505"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010" tIns="45505" rIns="91010" bIns="45505"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1" y="9264227"/>
            <a:ext cx="2889938" cy="489373"/>
          </a:xfrm>
          <a:prstGeom prst="rect">
            <a:avLst/>
          </a:prstGeom>
        </p:spPr>
        <p:txBody>
          <a:bodyPr vert="horz" lIns="91010" tIns="45505" rIns="91010" bIns="45505"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9373"/>
          </a:xfrm>
          <a:prstGeom prst="rect">
            <a:avLst/>
          </a:prstGeom>
        </p:spPr>
        <p:txBody>
          <a:bodyPr vert="horz" lIns="91010" tIns="45505" rIns="91010" bIns="45505" rtlCol="0" anchor="b"/>
          <a:lstStyle>
            <a:lvl1pPr algn="r">
              <a:defRPr sz="1200"/>
            </a:lvl1pPr>
          </a:lstStyle>
          <a:p>
            <a:fld id="{03E6A36E-D6DE-4D67-9D9D-2F9B34447643}" type="slidenum">
              <a:rPr lang="en-GB" smtClean="0"/>
              <a:t>‹#›</a:t>
            </a:fld>
            <a:endParaRPr lang="en-GB"/>
          </a:p>
        </p:txBody>
      </p:sp>
    </p:spTree>
    <p:extLst>
      <p:ext uri="{BB962C8B-B14F-4D97-AF65-F5344CB8AC3E}">
        <p14:creationId xmlns:p14="http://schemas.microsoft.com/office/powerpoint/2010/main" val="33108668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3" Type="http://schemas.openxmlformats.org/officeDocument/2006/relationships/hyperlink" Target="https://museum.wales/collections/online/object/d9baddba-5998-301e-9342-9eea7a8c6b7b/Chair-Eisteddfod/?field0=with_images&amp;value0=on&amp;field1=string&amp;value1=shanghai&amp;index=0" TargetMode="External"/><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E6A36E-D6DE-4D67-9D9D-2F9B34447643}" type="slidenum">
              <a:rPr lang="en-GB" smtClean="0"/>
              <a:t>1</a:t>
            </a:fld>
            <a:endParaRPr lang="en-GB"/>
          </a:p>
        </p:txBody>
      </p:sp>
    </p:spTree>
    <p:extLst>
      <p:ext uri="{BB962C8B-B14F-4D97-AF65-F5344CB8AC3E}">
        <p14:creationId xmlns:p14="http://schemas.microsoft.com/office/powerpoint/2010/main" val="9302156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smtClean="0"/>
              <a:t>As</a:t>
            </a:r>
            <a:r>
              <a:rPr lang="en-GB" baseline="0" dirty="0" smtClean="0"/>
              <a:t> stated last time, these lectures are designed to offer a counterpoint to Niall Ferguson’s somewhat laudatory history of the British Empire</a:t>
            </a:r>
          </a:p>
          <a:p>
            <a:pPr marL="170644" indent="-170644">
              <a:buFont typeface="Arial" panose="020B0604020202020204" pitchFamily="34" charset="0"/>
              <a:buChar char="•"/>
            </a:pPr>
            <a:r>
              <a:rPr lang="en-GB" i="1" baseline="0" dirty="0" smtClean="0"/>
              <a:t>Discuss subtitles; segue from US version to next slide</a:t>
            </a:r>
            <a:endParaRPr lang="en-GB" i="1" dirty="0"/>
          </a:p>
        </p:txBody>
      </p:sp>
      <p:sp>
        <p:nvSpPr>
          <p:cNvPr id="4" name="Slide Number Placeholder 3"/>
          <p:cNvSpPr>
            <a:spLocks noGrp="1"/>
          </p:cNvSpPr>
          <p:nvPr>
            <p:ph type="sldNum" sz="quarter" idx="10"/>
          </p:nvPr>
        </p:nvSpPr>
        <p:spPr/>
        <p:txBody>
          <a:bodyPr/>
          <a:lstStyle/>
          <a:p>
            <a:fld id="{EA22AD63-F7BD-4015-AA04-C9084F498D78}" type="slidenum">
              <a:rPr lang="en-GB" smtClean="0"/>
              <a:t>2</a:t>
            </a:fld>
            <a:endParaRPr lang="en-GB"/>
          </a:p>
        </p:txBody>
      </p:sp>
    </p:spTree>
    <p:extLst>
      <p:ext uri="{BB962C8B-B14F-4D97-AF65-F5344CB8AC3E}">
        <p14:creationId xmlns:p14="http://schemas.microsoft.com/office/powerpoint/2010/main" val="38848914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E6A36E-D6DE-4D67-9D9D-2F9B34447643}" type="slidenum">
              <a:rPr lang="en-GB" smtClean="0"/>
              <a:t>3</a:t>
            </a:fld>
            <a:endParaRPr lang="en-GB"/>
          </a:p>
        </p:txBody>
      </p:sp>
    </p:spTree>
    <p:extLst>
      <p:ext uri="{BB962C8B-B14F-4D97-AF65-F5344CB8AC3E}">
        <p14:creationId xmlns:p14="http://schemas.microsoft.com/office/powerpoint/2010/main" val="39678028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 Studies of </a:t>
            </a:r>
            <a:r>
              <a:rPr lang="en-GB" dirty="0" err="1"/>
              <a:t>postcolonialism</a:t>
            </a:r>
            <a:r>
              <a:rPr lang="en-GB" dirty="0"/>
              <a:t> literature add to out understanding of </a:t>
            </a:r>
            <a:r>
              <a:rPr lang="en-GB" dirty="0" err="1"/>
              <a:t>postcolonialism</a:t>
            </a:r>
            <a:r>
              <a:rPr lang="en-GB" dirty="0"/>
              <a:t> more generally</a:t>
            </a:r>
          </a:p>
          <a:p>
            <a:pPr marL="170644" indent="-170644">
              <a:buFont typeface="Arial" panose="020B0604020202020204" pitchFamily="34" charset="0"/>
              <a:buChar char="•"/>
            </a:pPr>
            <a:r>
              <a:rPr lang="en-GB" dirty="0"/>
              <a:t>Onscreen is a quote from an important textbook on </a:t>
            </a:r>
            <a:r>
              <a:rPr lang="en-GB" dirty="0" err="1"/>
              <a:t>postcolonialism</a:t>
            </a:r>
            <a:endParaRPr lang="en-GB" dirty="0"/>
          </a:p>
          <a:p>
            <a:pPr marL="170644" indent="-170644">
              <a:buFont typeface="Arial" panose="020B0604020202020204" pitchFamily="34" charset="0"/>
              <a:buChar char="•"/>
            </a:pPr>
            <a:r>
              <a:rPr lang="en-GB" dirty="0"/>
              <a:t>The expansive definition proffered by the authors of </a:t>
            </a:r>
            <a:r>
              <a:rPr lang="en-GB" i="1" dirty="0"/>
              <a:t>The Empire Writes Back: Theory and Practice in Post-Colonial Literatures</a:t>
            </a:r>
            <a:r>
              <a:rPr lang="en-GB" dirty="0"/>
              <a:t> is that the term postcolonial covers “all the cultures affected by the imperial process from the moment of colonisation to the present day,” meaning that “the literatures of African countries, Australia, Bangladesh, Canada, Caribbean countries, India, Malaysia, Malta, New Zealand, Pakistan, Singapore, South Pacific countries, and Sri Lanka are all post-colonial literature</a:t>
            </a:r>
          </a:p>
          <a:p>
            <a:pPr marL="170644" indent="-170644">
              <a:buFont typeface="Arial" panose="020B0604020202020204" pitchFamily="34" charset="0"/>
              <a:buChar char="•"/>
            </a:pPr>
            <a:r>
              <a:rPr lang="en-GB" dirty="0"/>
              <a:t>Such literatures are postcolonial and not just local and national because they “</a:t>
            </a:r>
            <a:r>
              <a:rPr lang="en-GB" b="1" dirty="0"/>
              <a:t>emerged in their present form out of the experience of colonisation and by foregrounding the tension with the imperial power, and by emphasising their differences from the assumptions of the imperial centre</a:t>
            </a:r>
            <a:r>
              <a:rPr lang="en-GB" dirty="0"/>
              <a:t>.”</a:t>
            </a:r>
          </a:p>
          <a:p>
            <a:pPr marL="170644" indent="-170644">
              <a:buFont typeface="Arial" panose="020B0604020202020204" pitchFamily="34" charset="0"/>
              <a:buChar char="•"/>
            </a:pPr>
            <a:r>
              <a:rPr lang="en-GB" dirty="0"/>
              <a:t>So that’s where the titular idea of ‘writing back’ comes in as an important concept; here it is significant that the phrase was first coined by Salman Rushdie, the British Asian author whose work is itself sometimes interpreted as postcolonial</a:t>
            </a:r>
          </a:p>
          <a:p>
            <a:endParaRPr lang="en-GB" dirty="0"/>
          </a:p>
        </p:txBody>
      </p:sp>
      <p:sp>
        <p:nvSpPr>
          <p:cNvPr id="4" name="Slide Number Placeholder 3"/>
          <p:cNvSpPr>
            <a:spLocks noGrp="1"/>
          </p:cNvSpPr>
          <p:nvPr>
            <p:ph type="sldNum" sz="quarter" idx="10"/>
          </p:nvPr>
        </p:nvSpPr>
        <p:spPr/>
        <p:txBody>
          <a:bodyPr/>
          <a:lstStyle/>
          <a:p>
            <a:fld id="{0B8F1023-3D7F-4B2C-AFA1-4BEC0D3B321B}" type="slidenum">
              <a:rPr lang="en-GB" smtClean="0">
                <a:solidFill>
                  <a:prstClr val="black"/>
                </a:solidFill>
              </a:rPr>
              <a:pPr/>
              <a:t>4</a:t>
            </a:fld>
            <a:endParaRPr lang="en-GB">
              <a:solidFill>
                <a:prstClr val="black"/>
              </a:solidFill>
            </a:endParaRPr>
          </a:p>
        </p:txBody>
      </p:sp>
    </p:spTree>
    <p:extLst>
      <p:ext uri="{BB962C8B-B14F-4D97-AF65-F5344CB8AC3E}">
        <p14:creationId xmlns:p14="http://schemas.microsoft.com/office/powerpoint/2010/main" val="28150201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smtClean="0"/>
              <a:t>This</a:t>
            </a:r>
            <a:r>
              <a:rPr lang="en-GB" baseline="0" dirty="0" smtClean="0"/>
              <a:t> emphasis on material culture is something that Ferguson does actually pick up on his book</a:t>
            </a:r>
            <a:endParaRPr lang="en-GB" dirty="0"/>
          </a:p>
        </p:txBody>
      </p:sp>
      <p:sp>
        <p:nvSpPr>
          <p:cNvPr id="4" name="Slide Number Placeholder 3"/>
          <p:cNvSpPr>
            <a:spLocks noGrp="1"/>
          </p:cNvSpPr>
          <p:nvPr>
            <p:ph type="sldNum" sz="quarter" idx="10"/>
          </p:nvPr>
        </p:nvSpPr>
        <p:spPr/>
        <p:txBody>
          <a:bodyPr/>
          <a:lstStyle/>
          <a:p>
            <a:fld id="{EA22AD63-F7BD-4015-AA04-C9084F498D78}" type="slidenum">
              <a:rPr lang="en-GB" smtClean="0"/>
              <a:t>5</a:t>
            </a:fld>
            <a:endParaRPr lang="en-GB"/>
          </a:p>
        </p:txBody>
      </p:sp>
    </p:spTree>
    <p:extLst>
      <p:ext uri="{BB962C8B-B14F-4D97-AF65-F5344CB8AC3E}">
        <p14:creationId xmlns:p14="http://schemas.microsoft.com/office/powerpoint/2010/main" val="34386291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Ferguson</a:t>
            </a:r>
            <a:r>
              <a:rPr lang="en-GB" baseline="0" dirty="0" smtClean="0"/>
              <a:t> also had more direct experiences of British imperialism</a:t>
            </a:r>
          </a:p>
          <a:p>
            <a:endParaRPr lang="en-GB" dirty="0"/>
          </a:p>
        </p:txBody>
      </p:sp>
      <p:sp>
        <p:nvSpPr>
          <p:cNvPr id="4" name="Slide Number Placeholder 3"/>
          <p:cNvSpPr>
            <a:spLocks noGrp="1"/>
          </p:cNvSpPr>
          <p:nvPr>
            <p:ph type="sldNum" sz="quarter" idx="10"/>
          </p:nvPr>
        </p:nvSpPr>
        <p:spPr/>
        <p:txBody>
          <a:bodyPr/>
          <a:lstStyle/>
          <a:p>
            <a:fld id="{EA22AD63-F7BD-4015-AA04-C9084F498D78}" type="slidenum">
              <a:rPr lang="en-GB" smtClean="0"/>
              <a:t>6</a:t>
            </a:fld>
            <a:endParaRPr lang="en-GB"/>
          </a:p>
        </p:txBody>
      </p:sp>
    </p:spTree>
    <p:extLst>
      <p:ext uri="{BB962C8B-B14F-4D97-AF65-F5344CB8AC3E}">
        <p14:creationId xmlns:p14="http://schemas.microsoft.com/office/powerpoint/2010/main" val="18840220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Quote</a:t>
            </a:r>
          </a:p>
          <a:p>
            <a:pPr marL="170644" indent="-170644">
              <a:buFont typeface="Arial" panose="020B0604020202020204" pitchFamily="34" charset="0"/>
              <a:buChar char="•"/>
            </a:pPr>
            <a:r>
              <a:rPr lang="en-GB" dirty="0" smtClean="0"/>
              <a:t>Note</a:t>
            </a:r>
            <a:r>
              <a:rPr lang="en-GB" baseline="0" dirty="0" smtClean="0"/>
              <a:t> this is the one mention of </a:t>
            </a:r>
            <a:r>
              <a:rPr lang="en-GB" baseline="0" dirty="0" err="1" smtClean="0"/>
              <a:t>postcolonialism</a:t>
            </a:r>
            <a:r>
              <a:rPr lang="en-GB" baseline="0" dirty="0" smtClean="0"/>
              <a:t> in the book</a:t>
            </a:r>
            <a:endParaRPr lang="en-GB" dirty="0"/>
          </a:p>
        </p:txBody>
      </p:sp>
      <p:sp>
        <p:nvSpPr>
          <p:cNvPr id="4" name="Slide Number Placeholder 3"/>
          <p:cNvSpPr>
            <a:spLocks noGrp="1"/>
          </p:cNvSpPr>
          <p:nvPr>
            <p:ph type="sldNum" sz="quarter" idx="10"/>
          </p:nvPr>
        </p:nvSpPr>
        <p:spPr/>
        <p:txBody>
          <a:bodyPr/>
          <a:lstStyle/>
          <a:p>
            <a:fld id="{EA22AD63-F7BD-4015-AA04-C9084F498D78}" type="slidenum">
              <a:rPr lang="en-GB" smtClean="0"/>
              <a:t>7</a:t>
            </a:fld>
            <a:endParaRPr lang="en-GB"/>
          </a:p>
        </p:txBody>
      </p:sp>
    </p:spTree>
    <p:extLst>
      <p:ext uri="{BB962C8B-B14F-4D97-AF65-F5344CB8AC3E}">
        <p14:creationId xmlns:p14="http://schemas.microsoft.com/office/powerpoint/2010/main" val="28529672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smtClean="0"/>
              <a:t>This</a:t>
            </a:r>
            <a:r>
              <a:rPr lang="en-GB" baseline="0" dirty="0" smtClean="0"/>
              <a:t> all adds something to our understanding of empire, that is perhaps underplayed in some accounts of </a:t>
            </a:r>
            <a:r>
              <a:rPr lang="en-GB" baseline="0" dirty="0" err="1" smtClean="0"/>
              <a:t>postcolonialism</a:t>
            </a:r>
            <a:endParaRPr lang="en-GB" baseline="0" dirty="0" smtClean="0"/>
          </a:p>
          <a:p>
            <a:pPr marL="170644" indent="-170644">
              <a:buFont typeface="Arial" panose="020B0604020202020204" pitchFamily="34" charset="0"/>
              <a:buChar char="•"/>
            </a:pPr>
            <a:r>
              <a:rPr lang="en-GB" baseline="0" dirty="0" smtClean="0"/>
              <a:t>Glasgow, Liverpool postcolonial cities: badly effected by decline of empire</a:t>
            </a:r>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solidFill>
                  <a:prstClr val="black"/>
                </a:solidFill>
              </a:rPr>
              <a:pPr/>
              <a:t>8</a:t>
            </a:fld>
            <a:endParaRPr lang="en-GB" dirty="0">
              <a:solidFill>
                <a:prstClr val="black"/>
              </a:solidFill>
            </a:endParaRPr>
          </a:p>
        </p:txBody>
      </p:sp>
    </p:spTree>
    <p:extLst>
      <p:ext uri="{BB962C8B-B14F-4D97-AF65-F5344CB8AC3E}">
        <p14:creationId xmlns:p14="http://schemas.microsoft.com/office/powerpoint/2010/main" val="18541040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smtClean="0"/>
              <a:t>Other architectural</a:t>
            </a:r>
            <a:r>
              <a:rPr lang="en-GB" baseline="0" dirty="0" smtClean="0"/>
              <a:t> legacies</a:t>
            </a:r>
          </a:p>
          <a:p>
            <a:pPr marL="170644" indent="-170644">
              <a:buFont typeface="Arial" panose="020B0604020202020204" pitchFamily="34" charset="0"/>
              <a:buChar char="•"/>
            </a:pPr>
            <a:r>
              <a:rPr lang="en-GB" i="1" baseline="0" dirty="0" smtClean="0"/>
              <a:t>Ask students if they know where these two images are of?</a:t>
            </a:r>
            <a:endParaRPr lang="en-GB" i="1" dirty="0"/>
          </a:p>
        </p:txBody>
      </p:sp>
      <p:sp>
        <p:nvSpPr>
          <p:cNvPr id="4" name="Slide Number Placeholder 3"/>
          <p:cNvSpPr>
            <a:spLocks noGrp="1"/>
          </p:cNvSpPr>
          <p:nvPr>
            <p:ph type="sldNum" sz="quarter" idx="10"/>
          </p:nvPr>
        </p:nvSpPr>
        <p:spPr/>
        <p:txBody>
          <a:bodyPr/>
          <a:lstStyle/>
          <a:p>
            <a:fld id="{EA22AD63-F7BD-4015-AA04-C9084F498D78}" type="slidenum">
              <a:rPr lang="en-GB" smtClean="0"/>
              <a:t>9</a:t>
            </a:fld>
            <a:endParaRPr lang="en-GB"/>
          </a:p>
        </p:txBody>
      </p:sp>
    </p:spTree>
    <p:extLst>
      <p:ext uri="{BB962C8B-B14F-4D97-AF65-F5344CB8AC3E}">
        <p14:creationId xmlns:p14="http://schemas.microsoft.com/office/powerpoint/2010/main" val="21189010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smtClean="0"/>
              <a:t>But</a:t>
            </a:r>
            <a:r>
              <a:rPr lang="en-GB" baseline="0" dirty="0" smtClean="0"/>
              <a:t> </a:t>
            </a:r>
            <a:r>
              <a:rPr lang="en-GB" baseline="0" dirty="0" err="1" smtClean="0"/>
              <a:t>postcolonialism</a:t>
            </a:r>
            <a:r>
              <a:rPr lang="en-GB" baseline="0" dirty="0" smtClean="0"/>
              <a:t> is not just significant to Ferguson’s biography because of his familial connections to different parts of the empire</a:t>
            </a:r>
          </a:p>
          <a:p>
            <a:pPr marL="170644" indent="-170644">
              <a:buFont typeface="Arial" panose="020B0604020202020204" pitchFamily="34" charset="0"/>
              <a:buChar char="•"/>
            </a:pPr>
            <a:r>
              <a:rPr lang="en-GB" baseline="0" dirty="0" smtClean="0"/>
              <a:t>We might also consider how his hometown, Glasgow, was connected to empire</a:t>
            </a:r>
          </a:p>
          <a:p>
            <a:pPr marL="170644" indent="-170644">
              <a:buFont typeface="Arial" panose="020B0604020202020204" pitchFamily="34" charset="0"/>
              <a:buChar char="•"/>
            </a:pPr>
            <a:r>
              <a:rPr lang="en-GB" b="1" baseline="0" dirty="0" smtClean="0"/>
              <a:t>Claimed to be ‘second city of empire’ </a:t>
            </a:r>
            <a:r>
              <a:rPr lang="en-GB" b="0" baseline="0" dirty="0" smtClean="0"/>
              <a:t>– can any students think why?</a:t>
            </a:r>
          </a:p>
          <a:p>
            <a:pPr marL="170644" indent="-170644">
              <a:buFont typeface="Arial" panose="020B0604020202020204" pitchFamily="34" charset="0"/>
              <a:buChar char="•"/>
            </a:pPr>
            <a:r>
              <a:rPr lang="en-GB" b="0" baseline="0" dirty="0" smtClean="0"/>
              <a:t>Note grandeur of </a:t>
            </a:r>
            <a:r>
              <a:rPr lang="en-GB" b="0" baseline="0" dirty="0" err="1" smtClean="0"/>
              <a:t>Kelvingrove</a:t>
            </a:r>
            <a:r>
              <a:rPr lang="en-GB" b="0" baseline="0" dirty="0" smtClean="0"/>
              <a:t> and its origins.</a:t>
            </a:r>
            <a:endParaRPr lang="en-GB" b="1" dirty="0"/>
          </a:p>
        </p:txBody>
      </p:sp>
      <p:sp>
        <p:nvSpPr>
          <p:cNvPr id="4" name="Slide Number Placeholder 3"/>
          <p:cNvSpPr>
            <a:spLocks noGrp="1"/>
          </p:cNvSpPr>
          <p:nvPr>
            <p:ph type="sldNum" sz="quarter" idx="10"/>
          </p:nvPr>
        </p:nvSpPr>
        <p:spPr/>
        <p:txBody>
          <a:bodyPr/>
          <a:lstStyle/>
          <a:p>
            <a:fld id="{EA22AD63-F7BD-4015-AA04-C9084F498D78}" type="slidenum">
              <a:rPr lang="en-GB" smtClean="0"/>
              <a:t>10</a:t>
            </a:fld>
            <a:endParaRPr lang="en-GB"/>
          </a:p>
        </p:txBody>
      </p:sp>
    </p:spTree>
    <p:extLst>
      <p:ext uri="{BB962C8B-B14F-4D97-AF65-F5344CB8AC3E}">
        <p14:creationId xmlns:p14="http://schemas.microsoft.com/office/powerpoint/2010/main" val="34196980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E6A36E-D6DE-4D67-9D9D-2F9B34447643}" type="slidenum">
              <a:rPr lang="en-GB" smtClean="0"/>
              <a:t>11</a:t>
            </a:fld>
            <a:endParaRPr lang="en-GB"/>
          </a:p>
        </p:txBody>
      </p:sp>
    </p:spTree>
    <p:extLst>
      <p:ext uri="{BB962C8B-B14F-4D97-AF65-F5344CB8AC3E}">
        <p14:creationId xmlns:p14="http://schemas.microsoft.com/office/powerpoint/2010/main" val="12521380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E6A36E-D6DE-4D67-9D9D-2F9B34447643}" type="slidenum">
              <a:rPr lang="en-GB" smtClean="0"/>
              <a:t>12</a:t>
            </a:fld>
            <a:endParaRPr lang="en-GB"/>
          </a:p>
        </p:txBody>
      </p:sp>
    </p:spTree>
    <p:extLst>
      <p:ext uri="{BB962C8B-B14F-4D97-AF65-F5344CB8AC3E}">
        <p14:creationId xmlns:p14="http://schemas.microsoft.com/office/powerpoint/2010/main" val="31307048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E6A36E-D6DE-4D67-9D9D-2F9B34447643}" type="slidenum">
              <a:rPr lang="en-GB" smtClean="0"/>
              <a:t>13</a:t>
            </a:fld>
            <a:endParaRPr lang="en-GB"/>
          </a:p>
        </p:txBody>
      </p:sp>
    </p:spTree>
    <p:extLst>
      <p:ext uri="{BB962C8B-B14F-4D97-AF65-F5344CB8AC3E}">
        <p14:creationId xmlns:p14="http://schemas.microsoft.com/office/powerpoint/2010/main" val="18417009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E6A36E-D6DE-4D67-9D9D-2F9B34447643}" type="slidenum">
              <a:rPr lang="en-GB" smtClean="0"/>
              <a:t>15</a:t>
            </a:fld>
            <a:endParaRPr lang="en-GB"/>
          </a:p>
        </p:txBody>
      </p:sp>
    </p:spTree>
    <p:extLst>
      <p:ext uri="{BB962C8B-B14F-4D97-AF65-F5344CB8AC3E}">
        <p14:creationId xmlns:p14="http://schemas.microsoft.com/office/powerpoint/2010/main" val="42609913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defTabSz="910102">
              <a:defRPr/>
            </a:pPr>
            <a:fld id="{261F4836-F42A-4D62-BAEC-5F36FEF73223}" type="slidenum">
              <a:rPr lang="en-GB">
                <a:solidFill>
                  <a:prstClr val="black"/>
                </a:solidFill>
                <a:latin typeface="Calibri" panose="020F0502020204030204"/>
              </a:rPr>
              <a:pPr defTabSz="910102">
                <a:defRPr/>
              </a:pPr>
              <a:t>16</a:t>
            </a:fld>
            <a:endParaRPr lang="en-GB">
              <a:solidFill>
                <a:prstClr val="black"/>
              </a:solidFill>
              <a:latin typeface="Calibri" panose="020F0502020204030204"/>
            </a:endParaRPr>
          </a:p>
        </p:txBody>
      </p:sp>
    </p:spTree>
    <p:extLst>
      <p:ext uri="{BB962C8B-B14F-4D97-AF65-F5344CB8AC3E}">
        <p14:creationId xmlns:p14="http://schemas.microsoft.com/office/powerpoint/2010/main" val="290961488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E6A36E-D6DE-4D67-9D9D-2F9B34447643}" type="slidenum">
              <a:rPr lang="en-GB" smtClean="0"/>
              <a:t>17</a:t>
            </a:fld>
            <a:endParaRPr lang="en-GB"/>
          </a:p>
        </p:txBody>
      </p:sp>
    </p:spTree>
    <p:extLst>
      <p:ext uri="{BB962C8B-B14F-4D97-AF65-F5344CB8AC3E}">
        <p14:creationId xmlns:p14="http://schemas.microsoft.com/office/powerpoint/2010/main" val="197219805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E6A36E-D6DE-4D67-9D9D-2F9B34447643}" type="slidenum">
              <a:rPr lang="en-GB" smtClean="0"/>
              <a:t>18</a:t>
            </a:fld>
            <a:endParaRPr lang="en-GB"/>
          </a:p>
        </p:txBody>
      </p:sp>
    </p:spTree>
    <p:extLst>
      <p:ext uri="{BB962C8B-B14F-4D97-AF65-F5344CB8AC3E}">
        <p14:creationId xmlns:p14="http://schemas.microsoft.com/office/powerpoint/2010/main" val="223459959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E6A36E-D6DE-4D67-9D9D-2F9B34447643}" type="slidenum">
              <a:rPr lang="en-GB" smtClean="0"/>
              <a:t>19</a:t>
            </a:fld>
            <a:endParaRPr lang="en-GB"/>
          </a:p>
        </p:txBody>
      </p:sp>
    </p:spTree>
    <p:extLst>
      <p:ext uri="{BB962C8B-B14F-4D97-AF65-F5344CB8AC3E}">
        <p14:creationId xmlns:p14="http://schemas.microsoft.com/office/powerpoint/2010/main" val="187577454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E6A36E-D6DE-4D67-9D9D-2F9B34447643}" type="slidenum">
              <a:rPr lang="en-GB" smtClean="0"/>
              <a:t>20</a:t>
            </a:fld>
            <a:endParaRPr lang="en-GB"/>
          </a:p>
        </p:txBody>
      </p:sp>
    </p:spTree>
    <p:extLst>
      <p:ext uri="{BB962C8B-B14F-4D97-AF65-F5344CB8AC3E}">
        <p14:creationId xmlns:p14="http://schemas.microsoft.com/office/powerpoint/2010/main" val="187505001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E6A36E-D6DE-4D67-9D9D-2F9B34447643}" type="slidenum">
              <a:rPr lang="en-GB" smtClean="0"/>
              <a:t>21</a:t>
            </a:fld>
            <a:endParaRPr lang="en-GB"/>
          </a:p>
        </p:txBody>
      </p:sp>
    </p:spTree>
    <p:extLst>
      <p:ext uri="{BB962C8B-B14F-4D97-AF65-F5344CB8AC3E}">
        <p14:creationId xmlns:p14="http://schemas.microsoft.com/office/powerpoint/2010/main" val="391691852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E6A36E-D6DE-4D67-9D9D-2F9B34447643}" type="slidenum">
              <a:rPr lang="en-GB" smtClean="0"/>
              <a:t>22</a:t>
            </a:fld>
            <a:endParaRPr lang="en-GB"/>
          </a:p>
        </p:txBody>
      </p:sp>
    </p:spTree>
    <p:extLst>
      <p:ext uri="{BB962C8B-B14F-4D97-AF65-F5344CB8AC3E}">
        <p14:creationId xmlns:p14="http://schemas.microsoft.com/office/powerpoint/2010/main" val="50800242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E6A36E-D6DE-4D67-9D9D-2F9B34447643}" type="slidenum">
              <a:rPr lang="en-GB" smtClean="0"/>
              <a:t>23</a:t>
            </a:fld>
            <a:endParaRPr lang="en-GB"/>
          </a:p>
        </p:txBody>
      </p:sp>
    </p:spTree>
    <p:extLst>
      <p:ext uri="{BB962C8B-B14F-4D97-AF65-F5344CB8AC3E}">
        <p14:creationId xmlns:p14="http://schemas.microsoft.com/office/powerpoint/2010/main" val="321495328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E6A36E-D6DE-4D67-9D9D-2F9B34447643}" type="slidenum">
              <a:rPr lang="en-GB" smtClean="0"/>
              <a:t>24</a:t>
            </a:fld>
            <a:endParaRPr lang="en-GB"/>
          </a:p>
        </p:txBody>
      </p:sp>
    </p:spTree>
    <p:extLst>
      <p:ext uri="{BB962C8B-B14F-4D97-AF65-F5344CB8AC3E}">
        <p14:creationId xmlns:p14="http://schemas.microsoft.com/office/powerpoint/2010/main" val="164290729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E6A36E-D6DE-4D67-9D9D-2F9B34447643}" type="slidenum">
              <a:rPr lang="en-GB" smtClean="0"/>
              <a:t>25</a:t>
            </a:fld>
            <a:endParaRPr lang="en-GB"/>
          </a:p>
        </p:txBody>
      </p:sp>
    </p:spTree>
    <p:extLst>
      <p:ext uri="{BB962C8B-B14F-4D97-AF65-F5344CB8AC3E}">
        <p14:creationId xmlns:p14="http://schemas.microsoft.com/office/powerpoint/2010/main" val="167601757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E6A36E-D6DE-4D67-9D9D-2F9B34447643}" type="slidenum">
              <a:rPr lang="en-GB" smtClean="0"/>
              <a:t>26</a:t>
            </a:fld>
            <a:endParaRPr lang="en-GB"/>
          </a:p>
        </p:txBody>
      </p:sp>
    </p:spTree>
    <p:extLst>
      <p:ext uri="{BB962C8B-B14F-4D97-AF65-F5344CB8AC3E}">
        <p14:creationId xmlns:p14="http://schemas.microsoft.com/office/powerpoint/2010/main" val="150588393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E6A36E-D6DE-4D67-9D9D-2F9B34447643}" type="slidenum">
              <a:rPr lang="en-GB" smtClean="0"/>
              <a:t>27</a:t>
            </a:fld>
            <a:endParaRPr lang="en-GB"/>
          </a:p>
        </p:txBody>
      </p:sp>
    </p:spTree>
    <p:extLst>
      <p:ext uri="{BB962C8B-B14F-4D97-AF65-F5344CB8AC3E}">
        <p14:creationId xmlns:p14="http://schemas.microsoft.com/office/powerpoint/2010/main" val="45535786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E6A36E-D6DE-4D67-9D9D-2F9B34447643}" type="slidenum">
              <a:rPr lang="en-GB" smtClean="0"/>
              <a:t>28</a:t>
            </a:fld>
            <a:endParaRPr lang="en-GB"/>
          </a:p>
        </p:txBody>
      </p:sp>
    </p:spTree>
    <p:extLst>
      <p:ext uri="{BB962C8B-B14F-4D97-AF65-F5344CB8AC3E}">
        <p14:creationId xmlns:p14="http://schemas.microsoft.com/office/powerpoint/2010/main" val="212591058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E6A36E-D6DE-4D67-9D9D-2F9B34447643}" type="slidenum">
              <a:rPr lang="en-GB" smtClean="0"/>
              <a:t>29</a:t>
            </a:fld>
            <a:endParaRPr lang="en-GB"/>
          </a:p>
        </p:txBody>
      </p:sp>
    </p:spTree>
    <p:extLst>
      <p:ext uri="{BB962C8B-B14F-4D97-AF65-F5344CB8AC3E}">
        <p14:creationId xmlns:p14="http://schemas.microsoft.com/office/powerpoint/2010/main" val="111142912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E6A36E-D6DE-4D67-9D9D-2F9B34447643}" type="slidenum">
              <a:rPr lang="en-GB" smtClean="0"/>
              <a:t>30</a:t>
            </a:fld>
            <a:endParaRPr lang="en-GB"/>
          </a:p>
        </p:txBody>
      </p:sp>
    </p:spTree>
    <p:extLst>
      <p:ext uri="{BB962C8B-B14F-4D97-AF65-F5344CB8AC3E}">
        <p14:creationId xmlns:p14="http://schemas.microsoft.com/office/powerpoint/2010/main" val="72404669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E6A36E-D6DE-4D67-9D9D-2F9B34447643}" type="slidenum">
              <a:rPr lang="en-GB" smtClean="0"/>
              <a:t>31</a:t>
            </a:fld>
            <a:endParaRPr lang="en-GB"/>
          </a:p>
        </p:txBody>
      </p:sp>
    </p:spTree>
    <p:extLst>
      <p:ext uri="{BB962C8B-B14F-4D97-AF65-F5344CB8AC3E}">
        <p14:creationId xmlns:p14="http://schemas.microsoft.com/office/powerpoint/2010/main" val="361580096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E6A36E-D6DE-4D67-9D9D-2F9B34447643}" type="slidenum">
              <a:rPr lang="en-GB" smtClean="0"/>
              <a:t>32</a:t>
            </a:fld>
            <a:endParaRPr lang="en-GB"/>
          </a:p>
        </p:txBody>
      </p:sp>
    </p:spTree>
    <p:extLst>
      <p:ext uri="{BB962C8B-B14F-4D97-AF65-F5344CB8AC3E}">
        <p14:creationId xmlns:p14="http://schemas.microsoft.com/office/powerpoint/2010/main" val="236782823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E6A36E-D6DE-4D67-9D9D-2F9B34447643}" type="slidenum">
              <a:rPr lang="en-GB" smtClean="0"/>
              <a:t>33</a:t>
            </a:fld>
            <a:endParaRPr lang="en-GB"/>
          </a:p>
        </p:txBody>
      </p:sp>
    </p:spTree>
    <p:extLst>
      <p:ext uri="{BB962C8B-B14F-4D97-AF65-F5344CB8AC3E}">
        <p14:creationId xmlns:p14="http://schemas.microsoft.com/office/powerpoint/2010/main" val="309522845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 took the craftsmen in the photo over a year to carve this </a:t>
            </a:r>
            <a:r>
              <a:rPr lang="en-GB" dirty="0">
                <a:hlinkClick r:id="rId3"/>
              </a:rPr>
              <a:t>Eisteddfod chair</a:t>
            </a:r>
            <a:r>
              <a:rPr lang="en-GB" dirty="0"/>
              <a:t>. The chair was carved at the </a:t>
            </a:r>
            <a:r>
              <a:rPr lang="en-GB" dirty="0" err="1"/>
              <a:t>T’ou</a:t>
            </a:r>
            <a:r>
              <a:rPr lang="en-GB" dirty="0"/>
              <a:t>-se-we Catholic orphanage, on the outskirts of Shanghai. This orphanage, founded by Catholic missionaries in 1852, had many workshops teaching skilled crafts such as woodcarving, painting, printing, tinplate and stained glass workshops, and photography.</a:t>
            </a:r>
          </a:p>
          <a:p>
            <a:r>
              <a:rPr lang="en-GB" dirty="0"/>
              <a:t>The chair was given as a prize for the National Eisteddfod at Wrexham in 1933 by a successful Welshman living in Shanghai. Dr John Robert Jones(b. </a:t>
            </a:r>
            <a:r>
              <a:rPr lang="en-GB" dirty="0" err="1"/>
              <a:t>Llanuwchllyn</a:t>
            </a:r>
            <a:r>
              <a:rPr lang="en-GB" dirty="0"/>
              <a:t> 1887,d. Hong Kong 1976) was a barrister and an avid Eisteddfod-goer who also showed great interest in Chinese art and culture. He went to Shanghai in 1924, became General Secretary of International Council in 1928, and was a leading figure in the Shanghai branches of the Royal Asiatic Society and </a:t>
            </a:r>
            <a:r>
              <a:rPr lang="en-GB" dirty="0" err="1"/>
              <a:t>Cymdeithas</a:t>
            </a:r>
            <a:r>
              <a:rPr lang="en-GB" dirty="0"/>
              <a:t> </a:t>
            </a:r>
            <a:r>
              <a:rPr lang="en-GB" dirty="0" err="1"/>
              <a:t>Dewi</a:t>
            </a:r>
            <a:r>
              <a:rPr lang="en-GB" dirty="0"/>
              <a:t> </a:t>
            </a:r>
            <a:r>
              <a:rPr lang="en-GB" dirty="0" err="1"/>
              <a:t>Sant</a:t>
            </a:r>
            <a:r>
              <a:rPr lang="en-GB" dirty="0"/>
              <a:t>. It was his idea to commission the craftsmen of </a:t>
            </a:r>
            <a:r>
              <a:rPr lang="en-GB" dirty="0" err="1"/>
              <a:t>T'ou</a:t>
            </a:r>
            <a:r>
              <a:rPr lang="en-GB" dirty="0"/>
              <a:t>-se-we to make the chair.</a:t>
            </a:r>
          </a:p>
          <a:p>
            <a:r>
              <a:rPr lang="en-GB" dirty="0"/>
              <a:t>The winner of this chair in 1933 was </a:t>
            </a:r>
            <a:r>
              <a:rPr lang="en-GB" dirty="0" err="1"/>
              <a:t>Trefin</a:t>
            </a:r>
            <a:r>
              <a:rPr lang="en-GB" dirty="0"/>
              <a:t> (Edgar Phillips) for his poem entitled </a:t>
            </a:r>
            <a:r>
              <a:rPr lang="en-GB" dirty="0" err="1"/>
              <a:t>Harlech</a:t>
            </a:r>
            <a:r>
              <a:rPr lang="en-GB" dirty="0"/>
              <a:t>. An almost identical chair, also made at </a:t>
            </a:r>
            <a:r>
              <a:rPr lang="en-GB" dirty="0" err="1"/>
              <a:t>T’ou</a:t>
            </a:r>
            <a:r>
              <a:rPr lang="en-GB" dirty="0"/>
              <a:t>-se-we, was won by the poet </a:t>
            </a:r>
            <a:r>
              <a:rPr lang="en-GB" dirty="0" err="1"/>
              <a:t>Gwenallt</a:t>
            </a:r>
            <a:r>
              <a:rPr lang="en-GB" dirty="0"/>
              <a:t> in the 1926 Swansea Eisteddfod.</a:t>
            </a:r>
          </a:p>
          <a:p>
            <a:endParaRPr lang="en-GB" dirty="0"/>
          </a:p>
        </p:txBody>
      </p:sp>
      <p:sp>
        <p:nvSpPr>
          <p:cNvPr id="4" name="Slide Number Placeholder 3"/>
          <p:cNvSpPr>
            <a:spLocks noGrp="1"/>
          </p:cNvSpPr>
          <p:nvPr>
            <p:ph type="sldNum" sz="quarter" idx="10"/>
          </p:nvPr>
        </p:nvSpPr>
        <p:spPr/>
        <p:txBody>
          <a:bodyPr/>
          <a:lstStyle/>
          <a:p>
            <a:fld id="{03E6A36E-D6DE-4D67-9D9D-2F9B34447643}" type="slidenum">
              <a:rPr lang="en-GB" smtClean="0"/>
              <a:t>34</a:t>
            </a:fld>
            <a:endParaRPr lang="en-GB"/>
          </a:p>
        </p:txBody>
      </p:sp>
    </p:spTree>
    <p:extLst>
      <p:ext uri="{BB962C8B-B14F-4D97-AF65-F5344CB8AC3E}">
        <p14:creationId xmlns:p14="http://schemas.microsoft.com/office/powerpoint/2010/main" val="298012558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Sapajou</a:t>
            </a:r>
            <a:r>
              <a:rPr lang="en-GB" dirty="0" smtClean="0"/>
              <a:t> was the artistic nom de plume of </a:t>
            </a:r>
            <a:r>
              <a:rPr lang="en-GB" dirty="0" err="1" smtClean="0"/>
              <a:t>Georgii</a:t>
            </a:r>
            <a:r>
              <a:rPr lang="en-GB" dirty="0" smtClean="0"/>
              <a:t> </a:t>
            </a:r>
            <a:r>
              <a:rPr lang="en-GB" dirty="0" err="1" smtClean="0"/>
              <a:t>Avksent'ievich</a:t>
            </a:r>
            <a:r>
              <a:rPr lang="en-GB" dirty="0" smtClean="0"/>
              <a:t> </a:t>
            </a:r>
            <a:r>
              <a:rPr lang="en-GB" dirty="0" err="1" smtClean="0"/>
              <a:t>Sapojnikoff</a:t>
            </a:r>
            <a:r>
              <a:rPr lang="en-GB" dirty="0" smtClean="0"/>
              <a:t>, one-time Lieutenant of the Russian Imperial Army.[1] He was a graduate of the </a:t>
            </a:r>
            <a:r>
              <a:rPr lang="en-GB" dirty="0" err="1" smtClean="0"/>
              <a:t>Aleksandrovskoe</a:t>
            </a:r>
            <a:r>
              <a:rPr lang="en-GB" dirty="0" smtClean="0"/>
              <a:t> Military School in Moscow, and saw action in World War I, in which he was gravely wounded. As a result of his wounds, which left him with a pronounced limp for the rest of his life, he was invalided out of the army, and it was at this time that he began to take an interest in the visual arts, enrolling in evening classes at the Academy of Arts. The year 1920 found him, like so many of his compatriots, a refugee in Shanghai.</a:t>
            </a:r>
          </a:p>
          <a:p>
            <a:endParaRPr lang="en-GB" dirty="0" smtClean="0"/>
          </a:p>
          <a:p>
            <a:r>
              <a:rPr lang="en-GB" dirty="0" smtClean="0"/>
              <a:t>From 1925 onwards, </a:t>
            </a:r>
            <a:r>
              <a:rPr lang="en-GB" dirty="0" err="1" smtClean="0"/>
              <a:t>Sapajou</a:t>
            </a:r>
            <a:r>
              <a:rPr lang="en-GB" dirty="0" smtClean="0"/>
              <a:t> was on the staff of the North-China Daily News, probably the most important and prestigious English language newspaper in the Far East, and one that was rightly considered the mouthpiece of the largely British establishment of the International Settlement in Shanghai. Through his daily cartoons published over an almost unbroken period of some fifteen years, </a:t>
            </a:r>
            <a:r>
              <a:rPr lang="en-GB" dirty="0" err="1" smtClean="0"/>
              <a:t>Sapajou</a:t>
            </a:r>
            <a:r>
              <a:rPr lang="en-GB" dirty="0" smtClean="0"/>
              <a:t> became well known not only in Shanghai but also internationally. The publishing house of Kelly &amp; Walsh produced several albums of his sketches of Shanghai life, and his illustrations appeared in a number of contemporary books on Chinese subjects.[2] He was also a Director and shareholder of the Shanghai Russian publishing house and newspaper </a:t>
            </a:r>
            <a:r>
              <a:rPr lang="en-GB" dirty="0" err="1" smtClean="0"/>
              <a:t>Slovo</a:t>
            </a:r>
            <a:r>
              <a:rPr lang="en-GB" dirty="0" smtClean="0"/>
              <a:t>.</a:t>
            </a:r>
            <a:endParaRPr lang="en-GB" dirty="0"/>
          </a:p>
        </p:txBody>
      </p:sp>
      <p:sp>
        <p:nvSpPr>
          <p:cNvPr id="4" name="Slide Number Placeholder 3"/>
          <p:cNvSpPr>
            <a:spLocks noGrp="1"/>
          </p:cNvSpPr>
          <p:nvPr>
            <p:ph type="sldNum" sz="quarter" idx="10"/>
          </p:nvPr>
        </p:nvSpPr>
        <p:spPr/>
        <p:txBody>
          <a:bodyPr/>
          <a:lstStyle/>
          <a:p>
            <a:fld id="{03E6A36E-D6DE-4D67-9D9D-2F9B34447643}" type="slidenum">
              <a:rPr lang="en-GB" smtClean="0"/>
              <a:t>35</a:t>
            </a:fld>
            <a:endParaRPr lang="en-GB"/>
          </a:p>
        </p:txBody>
      </p:sp>
    </p:spTree>
    <p:extLst>
      <p:ext uri="{BB962C8B-B14F-4D97-AF65-F5344CB8AC3E}">
        <p14:creationId xmlns:p14="http://schemas.microsoft.com/office/powerpoint/2010/main" val="30423144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724583F-11BE-46A9-8C5C-284CE571342A}" type="datetimeFigureOut">
              <a:rPr lang="en-GB" smtClean="0"/>
              <a:t>06/06/2019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10397A-B3E2-434B-A630-4FD34EC8F7E2}" type="slidenum">
              <a:rPr lang="en-GB" smtClean="0"/>
              <a:t>‹#›</a:t>
            </a:fld>
            <a:endParaRPr lang="en-GB"/>
          </a:p>
        </p:txBody>
      </p:sp>
    </p:spTree>
    <p:extLst>
      <p:ext uri="{BB962C8B-B14F-4D97-AF65-F5344CB8AC3E}">
        <p14:creationId xmlns:p14="http://schemas.microsoft.com/office/powerpoint/2010/main" val="3685485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724583F-11BE-46A9-8C5C-284CE571342A}" type="datetimeFigureOut">
              <a:rPr lang="en-GB" smtClean="0"/>
              <a:t>06/06/2019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10397A-B3E2-434B-A630-4FD34EC8F7E2}" type="slidenum">
              <a:rPr lang="en-GB" smtClean="0"/>
              <a:t>‹#›</a:t>
            </a:fld>
            <a:endParaRPr lang="en-GB"/>
          </a:p>
        </p:txBody>
      </p:sp>
    </p:spTree>
    <p:extLst>
      <p:ext uri="{BB962C8B-B14F-4D97-AF65-F5344CB8AC3E}">
        <p14:creationId xmlns:p14="http://schemas.microsoft.com/office/powerpoint/2010/main" val="17741975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724583F-11BE-46A9-8C5C-284CE571342A}" type="datetimeFigureOut">
              <a:rPr lang="en-GB" smtClean="0"/>
              <a:t>06/06/2019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10397A-B3E2-434B-A630-4FD34EC8F7E2}" type="slidenum">
              <a:rPr lang="en-GB" smtClean="0"/>
              <a:t>‹#›</a:t>
            </a:fld>
            <a:endParaRPr lang="en-GB"/>
          </a:p>
        </p:txBody>
      </p:sp>
    </p:spTree>
    <p:extLst>
      <p:ext uri="{BB962C8B-B14F-4D97-AF65-F5344CB8AC3E}">
        <p14:creationId xmlns:p14="http://schemas.microsoft.com/office/powerpoint/2010/main" val="8631640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724583F-11BE-46A9-8C5C-284CE571342A}" type="datetimeFigureOut">
              <a:rPr lang="en-GB" smtClean="0"/>
              <a:t>06/06/2019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10397A-B3E2-434B-A630-4FD34EC8F7E2}" type="slidenum">
              <a:rPr lang="en-GB" smtClean="0"/>
              <a:t>‹#›</a:t>
            </a:fld>
            <a:endParaRPr lang="en-GB"/>
          </a:p>
        </p:txBody>
      </p:sp>
    </p:spTree>
    <p:extLst>
      <p:ext uri="{BB962C8B-B14F-4D97-AF65-F5344CB8AC3E}">
        <p14:creationId xmlns:p14="http://schemas.microsoft.com/office/powerpoint/2010/main" val="772720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724583F-11BE-46A9-8C5C-284CE571342A}" type="datetimeFigureOut">
              <a:rPr lang="en-GB" smtClean="0"/>
              <a:t>06/06/2019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010397A-B3E2-434B-A630-4FD34EC8F7E2}" type="slidenum">
              <a:rPr lang="en-GB" smtClean="0"/>
              <a:t>‹#›</a:t>
            </a:fld>
            <a:endParaRPr lang="en-GB"/>
          </a:p>
        </p:txBody>
      </p:sp>
    </p:spTree>
    <p:extLst>
      <p:ext uri="{BB962C8B-B14F-4D97-AF65-F5344CB8AC3E}">
        <p14:creationId xmlns:p14="http://schemas.microsoft.com/office/powerpoint/2010/main" val="21307606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724583F-11BE-46A9-8C5C-284CE571342A}" type="datetimeFigureOut">
              <a:rPr lang="en-GB" smtClean="0"/>
              <a:t>06/06/2019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010397A-B3E2-434B-A630-4FD34EC8F7E2}" type="slidenum">
              <a:rPr lang="en-GB" smtClean="0"/>
              <a:t>‹#›</a:t>
            </a:fld>
            <a:endParaRPr lang="en-GB"/>
          </a:p>
        </p:txBody>
      </p:sp>
    </p:spTree>
    <p:extLst>
      <p:ext uri="{BB962C8B-B14F-4D97-AF65-F5344CB8AC3E}">
        <p14:creationId xmlns:p14="http://schemas.microsoft.com/office/powerpoint/2010/main" val="15008292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724583F-11BE-46A9-8C5C-284CE571342A}" type="datetimeFigureOut">
              <a:rPr lang="en-GB" smtClean="0"/>
              <a:t>06/06/2019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010397A-B3E2-434B-A630-4FD34EC8F7E2}" type="slidenum">
              <a:rPr lang="en-GB" smtClean="0"/>
              <a:t>‹#›</a:t>
            </a:fld>
            <a:endParaRPr lang="en-GB"/>
          </a:p>
        </p:txBody>
      </p:sp>
    </p:spTree>
    <p:extLst>
      <p:ext uri="{BB962C8B-B14F-4D97-AF65-F5344CB8AC3E}">
        <p14:creationId xmlns:p14="http://schemas.microsoft.com/office/powerpoint/2010/main" val="32837252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724583F-11BE-46A9-8C5C-284CE571342A}" type="datetimeFigureOut">
              <a:rPr lang="en-GB" smtClean="0"/>
              <a:t>06/06/2019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10397A-B3E2-434B-A630-4FD34EC8F7E2}" type="slidenum">
              <a:rPr lang="en-GB" smtClean="0"/>
              <a:t>‹#›</a:t>
            </a:fld>
            <a:endParaRPr lang="en-GB"/>
          </a:p>
        </p:txBody>
      </p:sp>
    </p:spTree>
    <p:extLst>
      <p:ext uri="{BB962C8B-B14F-4D97-AF65-F5344CB8AC3E}">
        <p14:creationId xmlns:p14="http://schemas.microsoft.com/office/powerpoint/2010/main" val="29336147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724583F-11BE-46A9-8C5C-284CE571342A}" type="datetimeFigureOut">
              <a:rPr lang="en-GB" smtClean="0"/>
              <a:t>06/06/2019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10397A-B3E2-434B-A630-4FD34EC8F7E2}" type="slidenum">
              <a:rPr lang="en-GB" smtClean="0"/>
              <a:t>‹#›</a:t>
            </a:fld>
            <a:endParaRPr lang="en-GB"/>
          </a:p>
        </p:txBody>
      </p:sp>
    </p:spTree>
    <p:extLst>
      <p:ext uri="{BB962C8B-B14F-4D97-AF65-F5344CB8AC3E}">
        <p14:creationId xmlns:p14="http://schemas.microsoft.com/office/powerpoint/2010/main" val="38226443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724583F-11BE-46A9-8C5C-284CE571342A}" type="datetimeFigureOut">
              <a:rPr lang="en-GB" smtClean="0"/>
              <a:t>06/06/2019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10397A-B3E2-434B-A630-4FD34EC8F7E2}" type="slidenum">
              <a:rPr lang="en-GB" smtClean="0"/>
              <a:t>‹#›</a:t>
            </a:fld>
            <a:endParaRPr lang="en-GB"/>
          </a:p>
        </p:txBody>
      </p:sp>
    </p:spTree>
    <p:extLst>
      <p:ext uri="{BB962C8B-B14F-4D97-AF65-F5344CB8AC3E}">
        <p14:creationId xmlns:p14="http://schemas.microsoft.com/office/powerpoint/2010/main" val="21545577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724583F-11BE-46A9-8C5C-284CE571342A}" type="datetimeFigureOut">
              <a:rPr lang="en-GB" smtClean="0"/>
              <a:t>06/06/2019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10397A-B3E2-434B-A630-4FD34EC8F7E2}" type="slidenum">
              <a:rPr lang="en-GB" smtClean="0"/>
              <a:t>‹#›</a:t>
            </a:fld>
            <a:endParaRPr lang="en-GB"/>
          </a:p>
        </p:txBody>
      </p:sp>
    </p:spTree>
    <p:extLst>
      <p:ext uri="{BB962C8B-B14F-4D97-AF65-F5344CB8AC3E}">
        <p14:creationId xmlns:p14="http://schemas.microsoft.com/office/powerpoint/2010/main" val="17738492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BA10178-82A0-4F8A-8DC6-A4C281C3EB9D}" type="datetimeFigureOut">
              <a:rPr lang="en-GB" smtClean="0"/>
              <a:t>06/06/2019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DDEA76-D8DD-4B25-B387-44CE4E12BC58}" type="slidenum">
              <a:rPr lang="en-GB" smtClean="0"/>
              <a:t>‹#›</a:t>
            </a:fld>
            <a:endParaRPr lang="en-GB"/>
          </a:p>
        </p:txBody>
      </p:sp>
    </p:spTree>
    <p:extLst>
      <p:ext uri="{BB962C8B-B14F-4D97-AF65-F5344CB8AC3E}">
        <p14:creationId xmlns:p14="http://schemas.microsoft.com/office/powerpoint/2010/main" val="19093515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BA10178-82A0-4F8A-8DC6-A4C281C3EB9D}" type="datetimeFigureOut">
              <a:rPr lang="en-GB" smtClean="0"/>
              <a:t>06/06/2019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DDEA76-D8DD-4B25-B387-44CE4E12BC58}" type="slidenum">
              <a:rPr lang="en-GB" smtClean="0"/>
              <a:t>‹#›</a:t>
            </a:fld>
            <a:endParaRPr lang="en-GB"/>
          </a:p>
        </p:txBody>
      </p:sp>
    </p:spTree>
    <p:extLst>
      <p:ext uri="{BB962C8B-B14F-4D97-AF65-F5344CB8AC3E}">
        <p14:creationId xmlns:p14="http://schemas.microsoft.com/office/powerpoint/2010/main" val="34037055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7BA10178-82A0-4F8A-8DC6-A4C281C3EB9D}" type="datetimeFigureOut">
              <a:rPr lang="en-GB" smtClean="0"/>
              <a:t>06/06/2019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DDEA76-D8DD-4B25-B387-44CE4E12BC58}" type="slidenum">
              <a:rPr lang="en-GB" smtClean="0"/>
              <a:t>‹#›</a:t>
            </a:fld>
            <a:endParaRPr lang="en-GB"/>
          </a:p>
        </p:txBody>
      </p:sp>
    </p:spTree>
    <p:extLst>
      <p:ext uri="{BB962C8B-B14F-4D97-AF65-F5344CB8AC3E}">
        <p14:creationId xmlns:p14="http://schemas.microsoft.com/office/powerpoint/2010/main" val="23003635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BA10178-82A0-4F8A-8DC6-A4C281C3EB9D}" type="datetimeFigureOut">
              <a:rPr lang="en-GB" smtClean="0"/>
              <a:t>06/06/2019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DDEA76-D8DD-4B25-B387-44CE4E12BC58}" type="slidenum">
              <a:rPr lang="en-GB" smtClean="0"/>
              <a:t>‹#›</a:t>
            </a:fld>
            <a:endParaRPr lang="en-GB"/>
          </a:p>
        </p:txBody>
      </p:sp>
    </p:spTree>
    <p:extLst>
      <p:ext uri="{BB962C8B-B14F-4D97-AF65-F5344CB8AC3E}">
        <p14:creationId xmlns:p14="http://schemas.microsoft.com/office/powerpoint/2010/main" val="32557387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BA10178-82A0-4F8A-8DC6-A4C281C3EB9D}" type="datetimeFigureOut">
              <a:rPr lang="en-GB" smtClean="0"/>
              <a:t>06/06/2019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DDDEA76-D8DD-4B25-B387-44CE4E12BC58}" type="slidenum">
              <a:rPr lang="en-GB" smtClean="0"/>
              <a:t>‹#›</a:t>
            </a:fld>
            <a:endParaRPr lang="en-GB"/>
          </a:p>
        </p:txBody>
      </p:sp>
    </p:spTree>
    <p:extLst>
      <p:ext uri="{BB962C8B-B14F-4D97-AF65-F5344CB8AC3E}">
        <p14:creationId xmlns:p14="http://schemas.microsoft.com/office/powerpoint/2010/main" val="30111424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7BA10178-82A0-4F8A-8DC6-A4C281C3EB9D}" type="datetimeFigureOut">
              <a:rPr lang="en-GB" smtClean="0"/>
              <a:t>06/06/2019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DDDEA76-D8DD-4B25-B387-44CE4E12BC58}" type="slidenum">
              <a:rPr lang="en-GB" smtClean="0"/>
              <a:t>‹#›</a:t>
            </a:fld>
            <a:endParaRPr lang="en-GB"/>
          </a:p>
        </p:txBody>
      </p:sp>
    </p:spTree>
    <p:extLst>
      <p:ext uri="{BB962C8B-B14F-4D97-AF65-F5344CB8AC3E}">
        <p14:creationId xmlns:p14="http://schemas.microsoft.com/office/powerpoint/2010/main" val="368307205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BA10178-82A0-4F8A-8DC6-A4C281C3EB9D}" type="datetimeFigureOut">
              <a:rPr lang="en-GB" smtClean="0"/>
              <a:t>06/06/2019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DDDEA76-D8DD-4B25-B387-44CE4E12BC58}" type="slidenum">
              <a:rPr lang="en-GB" smtClean="0"/>
              <a:t>‹#›</a:t>
            </a:fld>
            <a:endParaRPr lang="en-GB"/>
          </a:p>
        </p:txBody>
      </p:sp>
    </p:spTree>
    <p:extLst>
      <p:ext uri="{BB962C8B-B14F-4D97-AF65-F5344CB8AC3E}">
        <p14:creationId xmlns:p14="http://schemas.microsoft.com/office/powerpoint/2010/main" val="182840794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7BA10178-82A0-4F8A-8DC6-A4C281C3EB9D}" type="datetimeFigureOut">
              <a:rPr lang="en-GB" smtClean="0"/>
              <a:t>06/06/2019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DDEA76-D8DD-4B25-B387-44CE4E12BC58}" type="slidenum">
              <a:rPr lang="en-GB" smtClean="0"/>
              <a:t>‹#›</a:t>
            </a:fld>
            <a:endParaRPr lang="en-GB"/>
          </a:p>
        </p:txBody>
      </p:sp>
    </p:spTree>
    <p:extLst>
      <p:ext uri="{BB962C8B-B14F-4D97-AF65-F5344CB8AC3E}">
        <p14:creationId xmlns:p14="http://schemas.microsoft.com/office/powerpoint/2010/main" val="8923665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7BA10178-82A0-4F8A-8DC6-A4C281C3EB9D}" type="datetimeFigureOut">
              <a:rPr lang="en-GB" smtClean="0"/>
              <a:t>06/06/2019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DDEA76-D8DD-4B25-B387-44CE4E12BC58}" type="slidenum">
              <a:rPr lang="en-GB" smtClean="0"/>
              <a:t>‹#›</a:t>
            </a:fld>
            <a:endParaRPr lang="en-GB"/>
          </a:p>
        </p:txBody>
      </p:sp>
    </p:spTree>
    <p:extLst>
      <p:ext uri="{BB962C8B-B14F-4D97-AF65-F5344CB8AC3E}">
        <p14:creationId xmlns:p14="http://schemas.microsoft.com/office/powerpoint/2010/main" val="186051888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BA10178-82A0-4F8A-8DC6-A4C281C3EB9D}" type="datetimeFigureOut">
              <a:rPr lang="en-GB" smtClean="0"/>
              <a:t>06/06/2019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DDEA76-D8DD-4B25-B387-44CE4E12BC58}" type="slidenum">
              <a:rPr lang="en-GB" smtClean="0"/>
              <a:t>‹#›</a:t>
            </a:fld>
            <a:endParaRPr lang="en-GB"/>
          </a:p>
        </p:txBody>
      </p:sp>
    </p:spTree>
    <p:extLst>
      <p:ext uri="{BB962C8B-B14F-4D97-AF65-F5344CB8AC3E}">
        <p14:creationId xmlns:p14="http://schemas.microsoft.com/office/powerpoint/2010/main" val="14706500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BA10178-82A0-4F8A-8DC6-A4C281C3EB9D}" type="datetimeFigureOut">
              <a:rPr lang="en-GB" smtClean="0"/>
              <a:t>06/06/2019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DDEA76-D8DD-4B25-B387-44CE4E12BC58}" type="slidenum">
              <a:rPr lang="en-GB" smtClean="0"/>
              <a:t>‹#›</a:t>
            </a:fld>
            <a:endParaRPr lang="en-GB"/>
          </a:p>
        </p:txBody>
      </p:sp>
    </p:spTree>
    <p:extLst>
      <p:ext uri="{BB962C8B-B14F-4D97-AF65-F5344CB8AC3E}">
        <p14:creationId xmlns:p14="http://schemas.microsoft.com/office/powerpoint/2010/main" val="15334284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0000"/>
            <a:lum/>
          </a:blip>
          <a:srcRect/>
          <a:stretch>
            <a:fillRect t="-96000" b="-96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724583F-11BE-46A9-8C5C-284CE571342A}" type="datetimeFigureOut">
              <a:rPr lang="en-GB" smtClean="0"/>
              <a:t>06/06/2019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010397A-B3E2-434B-A630-4FD34EC8F7E2}" type="slidenum">
              <a:rPr lang="en-GB" smtClean="0"/>
              <a:t>‹#›</a:t>
            </a:fld>
            <a:endParaRPr lang="en-GB"/>
          </a:p>
        </p:txBody>
      </p:sp>
    </p:spTree>
    <p:extLst>
      <p:ext uri="{BB962C8B-B14F-4D97-AF65-F5344CB8AC3E}">
        <p14:creationId xmlns:p14="http://schemas.microsoft.com/office/powerpoint/2010/main" val="32924697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0000"/>
            <a:lum/>
          </a:blip>
          <a:srcRect/>
          <a:stretch>
            <a:fillRect t="-96000" b="-96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BA10178-82A0-4F8A-8DC6-A4C281C3EB9D}" type="datetimeFigureOut">
              <a:rPr lang="en-GB" smtClean="0"/>
              <a:t>06/06/2019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DDDEA76-D8DD-4B25-B387-44CE4E12BC58}" type="slidenum">
              <a:rPr lang="en-GB" smtClean="0"/>
              <a:t>‹#›</a:t>
            </a:fld>
            <a:endParaRPr lang="en-GB"/>
          </a:p>
        </p:txBody>
      </p:sp>
    </p:spTree>
    <p:extLst>
      <p:ext uri="{BB962C8B-B14F-4D97-AF65-F5344CB8AC3E}">
        <p14:creationId xmlns:p14="http://schemas.microsoft.com/office/powerpoint/2010/main" val="156173811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video" Target="https://www.youtube.com/embed/xyoxmr08dXA" TargetMode="Externa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5.xml"/><Relationship Id="rId1" Type="http://schemas.openxmlformats.org/officeDocument/2006/relationships/slideLayout" Target="../slideLayouts/slideLayout18.xml"/><Relationship Id="rId4" Type="http://schemas.openxmlformats.org/officeDocument/2006/relationships/image" Target="../media/image21.jpeg"/></Relationships>
</file>

<file path=ppt/slides/_rels/slide1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6.xml"/><Relationship Id="rId1" Type="http://schemas.openxmlformats.org/officeDocument/2006/relationships/slideLayout" Target="../slideLayouts/slideLayout13.xml"/><Relationship Id="rId4" Type="http://schemas.openxmlformats.org/officeDocument/2006/relationships/image" Target="../media/image23.png"/></Relationships>
</file>

<file path=ppt/slides/_rels/slide1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1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2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2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1.xml"/><Relationship Id="rId1" Type="http://schemas.openxmlformats.org/officeDocument/2006/relationships/slideLayout" Target="../slideLayouts/slideLayout2.xml"/><Relationship Id="rId5" Type="http://schemas.openxmlformats.org/officeDocument/2006/relationships/image" Target="../media/image35.png"/><Relationship Id="rId4" Type="http://schemas.openxmlformats.org/officeDocument/2006/relationships/image" Target="../media/image34.png"/></Relationships>
</file>

<file path=ppt/slides/_rels/slide2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3.xml"/><Relationship Id="rId1" Type="http://schemas.openxmlformats.org/officeDocument/2006/relationships/slideLayout" Target="../slideLayouts/slideLayout2.xml"/><Relationship Id="rId5" Type="http://schemas.openxmlformats.org/officeDocument/2006/relationships/image" Target="../media/image39.png"/><Relationship Id="rId4" Type="http://schemas.openxmlformats.org/officeDocument/2006/relationships/image" Target="../media/image38.png"/></Relationships>
</file>

<file path=ppt/slides/_rels/slide25.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41.png"/></Relationships>
</file>

<file path=ppt/slides/_rels/slide26.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5.xml"/><Relationship Id="rId1" Type="http://schemas.openxmlformats.org/officeDocument/2006/relationships/slideLayout" Target="../slideLayouts/slideLayout2.xml"/><Relationship Id="rId5" Type="http://schemas.openxmlformats.org/officeDocument/2006/relationships/image" Target="../media/image44.png"/><Relationship Id="rId4" Type="http://schemas.openxmlformats.org/officeDocument/2006/relationships/image" Target="../media/image43.png"/></Relationships>
</file>

<file path=ppt/slides/_rels/slide27.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6.xml"/><Relationship Id="rId1" Type="http://schemas.openxmlformats.org/officeDocument/2006/relationships/slideLayout" Target="../slideLayouts/slideLayout2.xml"/><Relationship Id="rId5" Type="http://schemas.openxmlformats.org/officeDocument/2006/relationships/image" Target="../media/image47.png"/><Relationship Id="rId4" Type="http://schemas.openxmlformats.org/officeDocument/2006/relationships/image" Target="../media/image46.png"/></Relationships>
</file>

<file path=ppt/slides/_rels/slide28.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7.xml"/><Relationship Id="rId1" Type="http://schemas.openxmlformats.org/officeDocument/2006/relationships/slideLayout" Target="../slideLayouts/slideLayout1.xml"/><Relationship Id="rId5" Type="http://schemas.openxmlformats.org/officeDocument/2006/relationships/image" Target="../media/image50.png"/><Relationship Id="rId4" Type="http://schemas.openxmlformats.org/officeDocument/2006/relationships/image" Target="../media/image49.png"/></Relationships>
</file>

<file path=ppt/slides/_rels/slide29.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33.xml"/><Relationship Id="rId1" Type="http://schemas.openxmlformats.org/officeDocument/2006/relationships/slideLayout" Target="../slideLayouts/slideLayout2.xml"/><Relationship Id="rId4" Type="http://schemas.openxmlformats.org/officeDocument/2006/relationships/image" Target="../media/image57.png"/></Relationships>
</file>

<file path=ppt/slides/_rels/slide35.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34.xml"/><Relationship Id="rId1" Type="http://schemas.openxmlformats.org/officeDocument/2006/relationships/slideLayout" Target="../slideLayouts/slideLayout2.xml"/><Relationship Id="rId4" Type="http://schemas.openxmlformats.org/officeDocument/2006/relationships/hyperlink" Target="http://ciw.anu.edu.au/projects/chinaheritageprojec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1000"/>
            <a:lum/>
          </a:blip>
          <a:srcRect/>
          <a:stretch>
            <a:fillRect t="-96000" b="-96000"/>
          </a:stretch>
        </a:blip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sp>
        <p:nvSpPr>
          <p:cNvPr id="5" name="Content Placeholder 4"/>
          <p:cNvSpPr>
            <a:spLocks noGrp="1"/>
          </p:cNvSpPr>
          <p:nvPr>
            <p:ph idx="1"/>
          </p:nvPr>
        </p:nvSpPr>
        <p:spPr/>
        <p:txBody>
          <a:bodyPr>
            <a:normAutofit/>
          </a:bodyPr>
          <a:lstStyle/>
          <a:p>
            <a:pPr marL="0" indent="0" algn="ctr">
              <a:buNone/>
            </a:pPr>
            <a:r>
              <a:rPr lang="en-GB" sz="8000" dirty="0" smtClean="0">
                <a:solidFill>
                  <a:srgbClr val="FF0000"/>
                </a:solidFill>
                <a:latin typeface="Elephant" panose="02020904090505020303" pitchFamily="18" charset="0"/>
              </a:rPr>
              <a:t>Wales </a:t>
            </a:r>
          </a:p>
          <a:p>
            <a:pPr marL="0" indent="0" algn="ctr">
              <a:buNone/>
            </a:pPr>
            <a:r>
              <a:rPr lang="en-GB" sz="8000" dirty="0" smtClean="0">
                <a:solidFill>
                  <a:srgbClr val="FF0000"/>
                </a:solidFill>
                <a:latin typeface="Elephant" panose="02020904090505020303" pitchFamily="18" charset="0"/>
              </a:rPr>
              <a:t>and Empire</a:t>
            </a:r>
            <a:endParaRPr lang="en-GB" sz="8000" dirty="0">
              <a:solidFill>
                <a:srgbClr val="FF0000"/>
              </a:solidFill>
              <a:latin typeface="Elephant" panose="02020904090505020303" pitchFamily="18" charset="0"/>
            </a:endParaRPr>
          </a:p>
        </p:txBody>
      </p:sp>
    </p:spTree>
    <p:extLst>
      <p:ext uri="{BB962C8B-B14F-4D97-AF65-F5344CB8AC3E}">
        <p14:creationId xmlns:p14="http://schemas.microsoft.com/office/powerpoint/2010/main" val="57444224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solidFill>
                  <a:srgbClr val="C00000"/>
                </a:solidFill>
              </a:rPr>
              <a:t>Ferguson on Empire</a:t>
            </a:r>
            <a:endParaRPr lang="en-GB" dirty="0">
              <a:solidFill>
                <a:srgbClr val="C00000"/>
              </a:solidFill>
            </a:endParaRPr>
          </a:p>
        </p:txBody>
      </p:sp>
      <p:pic>
        <p:nvPicPr>
          <p:cNvPr id="102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81669" y="2466976"/>
            <a:ext cx="6267450" cy="43910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149119" y="1347930"/>
            <a:ext cx="2355415" cy="35509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19913" y="1347930"/>
            <a:ext cx="2411022" cy="36530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5998308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xyoxmr08dXA"/>
          <p:cNvPicPr>
            <a:picLocks noGrp="1" noRot="1" noChangeAspect="1"/>
          </p:cNvPicPr>
          <p:nvPr>
            <p:ph idx="1"/>
            <a:videoFile r:link="rId1"/>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6678558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1498829" y="-31731"/>
            <a:ext cx="9169171" cy="6620952"/>
          </a:xfrm>
          <a:prstGeom prst="rect">
            <a:avLst/>
          </a:prstGeom>
          <a:noFill/>
        </p:spPr>
        <p:txBody>
          <a:bodyPr wrap="square" lIns="540000" tIns="360000" rIns="540000" bIns="360000" rtlCol="0">
            <a:spAutoFit/>
          </a:bodyPr>
          <a:lstStyle/>
          <a:p>
            <a:pPr algn="ctr"/>
            <a:r>
              <a:rPr lang="en-GB" sz="2400" b="1" dirty="0">
                <a:solidFill>
                  <a:srgbClr val="7030A0"/>
                </a:solidFill>
              </a:rPr>
              <a:t>Postcolonial Literature: </a:t>
            </a:r>
            <a:r>
              <a:rPr lang="en-GB" sz="2400" b="1" i="1" dirty="0">
                <a:solidFill>
                  <a:srgbClr val="7030A0"/>
                </a:solidFill>
              </a:rPr>
              <a:t>The Empire Writes Back </a:t>
            </a:r>
            <a:endParaRPr lang="en-GB" sz="2000" dirty="0">
              <a:solidFill>
                <a:srgbClr val="7030A0"/>
              </a:solidFill>
            </a:endParaRPr>
          </a:p>
          <a:p>
            <a:pPr algn="just"/>
            <a:endParaRPr lang="en-GB" sz="2200" dirty="0">
              <a:solidFill>
                <a:srgbClr val="7030A0"/>
              </a:solidFill>
            </a:endParaRPr>
          </a:p>
          <a:p>
            <a:pPr algn="just"/>
            <a:r>
              <a:rPr lang="en-GB" sz="2200" dirty="0">
                <a:solidFill>
                  <a:srgbClr val="7030A0"/>
                </a:solidFill>
              </a:rPr>
              <a:t>“</a:t>
            </a:r>
            <a:r>
              <a:rPr lang="en-GB" sz="2200" b="1" dirty="0">
                <a:solidFill>
                  <a:srgbClr val="7030A0"/>
                </a:solidFill>
              </a:rPr>
              <a:t>We use the term ‘post-colonial’ to cover all the cultures affected by the imperial process from the moment of colonisation to the present day … because there is a continuity of preoccupations throughout the historical process initiated by European imperial aggression.</a:t>
            </a:r>
          </a:p>
          <a:p>
            <a:pPr algn="just"/>
            <a:r>
              <a:rPr lang="en-GB" sz="2200" dirty="0">
                <a:solidFill>
                  <a:srgbClr val="7030A0"/>
                </a:solidFill>
              </a:rPr>
              <a:t>	“ … So the literatures of African countries, Australia, Bangladesh, Canada, Caribbean countries, India, Malaysia, Malta, New Zealand, Pakistan, Singapore, South Pacific countries, and Sri Lanka are all post-colonial literatures … what each of these literatures has in common beyond their special and distinctive characteristics is that they </a:t>
            </a:r>
            <a:r>
              <a:rPr lang="en-GB" sz="2200" b="1" dirty="0">
                <a:solidFill>
                  <a:srgbClr val="002060"/>
                </a:solidFill>
              </a:rPr>
              <a:t>emerged in their present form out of the experience of colonisation and by foregrounding the tension with the imperial power, and by emphasising their differences from the assumptions of the imperial centre</a:t>
            </a:r>
            <a:r>
              <a:rPr lang="en-GB" sz="2200" dirty="0">
                <a:solidFill>
                  <a:srgbClr val="002060"/>
                </a:solidFill>
              </a:rPr>
              <a:t>.”</a:t>
            </a:r>
          </a:p>
          <a:p>
            <a:pPr marL="342900" indent="-342900" algn="r">
              <a:buFontTx/>
              <a:buChar char="-"/>
            </a:pPr>
            <a:r>
              <a:rPr lang="en-GB" sz="1700" dirty="0">
                <a:solidFill>
                  <a:srgbClr val="7030A0"/>
                </a:solidFill>
              </a:rPr>
              <a:t>Bill Ashcroft, Gareth Griffiths and Helen Tiffin, </a:t>
            </a:r>
            <a:r>
              <a:rPr lang="en-GB" sz="1700" i="1" dirty="0">
                <a:solidFill>
                  <a:srgbClr val="7030A0"/>
                </a:solidFill>
              </a:rPr>
              <a:t>The Empire Writes Back: Theory and Practice in Post-Colonial Literatures </a:t>
            </a:r>
            <a:r>
              <a:rPr lang="en-GB" sz="1700" dirty="0">
                <a:solidFill>
                  <a:srgbClr val="7030A0"/>
                </a:solidFill>
              </a:rPr>
              <a:t>(Routledge: London, 2005 [1989]), p. 2. </a:t>
            </a:r>
          </a:p>
          <a:p>
            <a:pPr marL="342900" indent="-342900" algn="r">
              <a:buFontTx/>
              <a:buChar char="-"/>
            </a:pPr>
            <a:endParaRPr lang="en-GB" sz="1700" dirty="0">
              <a:solidFill>
                <a:srgbClr val="7030A0"/>
              </a:solidFill>
            </a:endParaRPr>
          </a:p>
        </p:txBody>
      </p:sp>
    </p:spTree>
    <p:extLst>
      <p:ext uri="{BB962C8B-B14F-4D97-AF65-F5344CB8AC3E}">
        <p14:creationId xmlns:p14="http://schemas.microsoft.com/office/powerpoint/2010/main" val="234216536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19536" y="1196752"/>
            <a:ext cx="6120680" cy="5661248"/>
          </a:xfrm>
        </p:spPr>
        <p:txBody>
          <a:bodyPr>
            <a:normAutofit fontScale="92500" lnSpcReduction="20000"/>
          </a:bodyPr>
          <a:lstStyle/>
          <a:p>
            <a:pPr marL="0" indent="0" algn="just">
              <a:buNone/>
            </a:pPr>
            <a:r>
              <a:rPr lang="en-GB" dirty="0" smtClean="0"/>
              <a:t>“</a:t>
            </a:r>
            <a:r>
              <a:rPr lang="en-GB" dirty="0" smtClean="0">
                <a:solidFill>
                  <a:srgbClr val="FFFF00"/>
                </a:solidFill>
              </a:rPr>
              <a:t>Thanks </a:t>
            </a:r>
            <a:r>
              <a:rPr lang="en-GB" dirty="0" smtClean="0"/>
              <a:t>to the British Empire, I have relatives scattered all over the world – in Alberta, Ontario, Philadelphia and Perth, Australia. Because of the Empire, my paternal grandfather John spent his early twenties selling hardware and hooch to Indians in Ecuador</a:t>
            </a:r>
            <a:r>
              <a:rPr lang="en-GB" dirty="0" smtClean="0">
                <a:solidFill>
                  <a:srgbClr val="C00000"/>
                </a:solidFill>
              </a:rPr>
              <a:t>. I grew up marvelling at two large oil paintings he brought back of the Andean landscape</a:t>
            </a:r>
            <a:r>
              <a:rPr lang="en-GB" dirty="0" smtClean="0">
                <a:solidFill>
                  <a:srgbClr val="92D050"/>
                </a:solidFill>
              </a:rPr>
              <a:t> </a:t>
            </a:r>
            <a:r>
              <a:rPr lang="en-GB" dirty="0" smtClean="0"/>
              <a:t>… Thanks to the Empire, my other grandfather spent more than three years as an RAF officer fighting the Japanese in India and Burma … </a:t>
            </a:r>
            <a:r>
              <a:rPr lang="en-GB" dirty="0" smtClean="0">
                <a:solidFill>
                  <a:srgbClr val="C00000"/>
                </a:solidFill>
              </a:rPr>
              <a:t>I can still recall the joy of leafing through the photographs he took in India and the thrill of hearing stories about swooping kites and sweltering heat</a:t>
            </a:r>
            <a:r>
              <a:rPr lang="en-GB" dirty="0" smtClean="0"/>
              <a:t>.”</a:t>
            </a:r>
          </a:p>
          <a:p>
            <a:pPr>
              <a:buFontTx/>
              <a:buChar char="-"/>
            </a:pPr>
            <a:r>
              <a:rPr lang="en-GB" sz="2600" dirty="0"/>
              <a:t>Niall Ferguson, introduction to  </a:t>
            </a:r>
            <a:r>
              <a:rPr lang="en-GB" sz="2600" i="1" dirty="0"/>
              <a:t>Empire: How Britain Made the Modern World </a:t>
            </a:r>
            <a:r>
              <a:rPr lang="en-GB" sz="2600" dirty="0"/>
              <a:t>(London: Penguin, 2003)</a:t>
            </a:r>
          </a:p>
          <a:p>
            <a:pPr marL="0" indent="0">
              <a:buNone/>
            </a:pPr>
            <a:endParaRPr lang="en-GB" dirty="0"/>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28299" y="1340769"/>
            <a:ext cx="2411022" cy="36530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itle 4"/>
          <p:cNvSpPr>
            <a:spLocks noGrp="1"/>
          </p:cNvSpPr>
          <p:nvPr>
            <p:ph type="title"/>
          </p:nvPr>
        </p:nvSpPr>
        <p:spPr/>
        <p:txBody>
          <a:bodyPr/>
          <a:lstStyle/>
          <a:p>
            <a:endParaRPr lang="en-GB"/>
          </a:p>
        </p:txBody>
      </p:sp>
    </p:spTree>
    <p:extLst>
      <p:ext uri="{BB962C8B-B14F-4D97-AF65-F5344CB8AC3E}">
        <p14:creationId xmlns:p14="http://schemas.microsoft.com/office/powerpoint/2010/main" val="9927002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19536" y="1196752"/>
            <a:ext cx="6120680" cy="5661248"/>
          </a:xfrm>
        </p:spPr>
        <p:txBody>
          <a:bodyPr>
            <a:normAutofit/>
          </a:bodyPr>
          <a:lstStyle/>
          <a:p>
            <a:pPr marL="0" indent="0" algn="just">
              <a:buNone/>
            </a:pPr>
            <a:r>
              <a:rPr lang="en-GB" dirty="0" smtClean="0"/>
              <a:t>“</a:t>
            </a:r>
            <a:r>
              <a:rPr lang="en-GB" dirty="0"/>
              <a:t> </a:t>
            </a:r>
            <a:r>
              <a:rPr lang="en-GB" dirty="0" smtClean="0"/>
              <a:t>… My father also had his moment of wanderlust. Having completed his studies in Glasgow, he took his wife and two infant children to Kenya, practising medicine in Nairobi. Thus, </a:t>
            </a:r>
            <a:r>
              <a:rPr lang="en-GB" dirty="0" smtClean="0">
                <a:solidFill>
                  <a:srgbClr val="FFFF00"/>
                </a:solidFill>
              </a:rPr>
              <a:t>thanks </a:t>
            </a:r>
            <a:r>
              <a:rPr lang="en-GB" dirty="0" smtClean="0"/>
              <a:t>to the British Empire, my earliest childhood memories are of colonial Africa.”</a:t>
            </a:r>
          </a:p>
          <a:p>
            <a:pPr algn="just">
              <a:buFontTx/>
              <a:buChar char="-"/>
            </a:pPr>
            <a:r>
              <a:rPr lang="en-GB" sz="1800" dirty="0"/>
              <a:t>Niall Ferguson, introduction to  </a:t>
            </a:r>
            <a:r>
              <a:rPr lang="en-GB" sz="1800" i="1" dirty="0"/>
              <a:t>Empire: How Britain Made the Modern World </a:t>
            </a:r>
            <a:r>
              <a:rPr lang="en-GB" sz="1800" dirty="0"/>
              <a:t>(London: Penguin, 2003)</a:t>
            </a:r>
          </a:p>
          <a:p>
            <a:pPr algn="just">
              <a:buFontTx/>
              <a:buChar char="-"/>
            </a:pPr>
            <a:endParaRPr lang="en-GB" sz="2600" dirty="0"/>
          </a:p>
          <a:p>
            <a:pPr marL="0" indent="0">
              <a:buNone/>
            </a:pPr>
            <a:endParaRPr lang="en-GB" dirty="0"/>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28299" y="1340769"/>
            <a:ext cx="2411022" cy="36530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itle 4"/>
          <p:cNvSpPr>
            <a:spLocks noGrp="1"/>
          </p:cNvSpPr>
          <p:nvPr>
            <p:ph type="title"/>
          </p:nvPr>
        </p:nvSpPr>
        <p:spPr/>
        <p:txBody>
          <a:bodyPr/>
          <a:lstStyle/>
          <a:p>
            <a:endParaRPr lang="en-GB"/>
          </a:p>
        </p:txBody>
      </p:sp>
    </p:spTree>
    <p:extLst>
      <p:ext uri="{BB962C8B-B14F-4D97-AF65-F5344CB8AC3E}">
        <p14:creationId xmlns:p14="http://schemas.microsoft.com/office/powerpoint/2010/main" val="15671493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19536" y="1196752"/>
            <a:ext cx="6120680" cy="5661248"/>
          </a:xfrm>
        </p:spPr>
        <p:txBody>
          <a:bodyPr>
            <a:normAutofit/>
          </a:bodyPr>
          <a:lstStyle/>
          <a:p>
            <a:pPr marL="0" indent="0" algn="just">
              <a:buNone/>
            </a:pPr>
            <a:r>
              <a:rPr lang="en-GB" dirty="0" smtClean="0"/>
              <a:t>“</a:t>
            </a:r>
            <a:r>
              <a:rPr lang="en-GB" dirty="0"/>
              <a:t> </a:t>
            </a:r>
            <a:r>
              <a:rPr lang="en-GB" dirty="0" smtClean="0"/>
              <a:t>… And when we finally came back to Glasgow, our house was always filled with Kenyan memorabilia. There was the antelope skin on the sofa; the </a:t>
            </a:r>
            <a:r>
              <a:rPr lang="en-GB" dirty="0" err="1" smtClean="0"/>
              <a:t>Masai</a:t>
            </a:r>
            <a:r>
              <a:rPr lang="en-GB" dirty="0" smtClean="0"/>
              <a:t> warrior’s portrait on the wall … each of us had a zebra skin drum; a gaudy basket from </a:t>
            </a:r>
            <a:r>
              <a:rPr lang="en-GB" dirty="0" err="1" smtClean="0"/>
              <a:t>Mombassa</a:t>
            </a:r>
            <a:r>
              <a:rPr lang="en-GB" dirty="0" smtClean="0"/>
              <a:t>; a Kikuyu doll. We did not know it, but we grew up in a little </a:t>
            </a:r>
            <a:r>
              <a:rPr lang="en-GB" b="1" dirty="0" smtClean="0">
                <a:solidFill>
                  <a:srgbClr val="C00000"/>
                </a:solidFill>
              </a:rPr>
              <a:t>postcolonial museum</a:t>
            </a:r>
            <a:r>
              <a:rPr lang="en-GB" dirty="0" smtClean="0"/>
              <a:t>.”</a:t>
            </a:r>
            <a:endParaRPr lang="en-GB" sz="2600" dirty="0"/>
          </a:p>
          <a:p>
            <a:pPr marL="0" indent="0">
              <a:buNone/>
            </a:pPr>
            <a:endParaRPr lang="en-GB" dirty="0"/>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28299" y="1340769"/>
            <a:ext cx="2411022" cy="36530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itle 4"/>
          <p:cNvSpPr>
            <a:spLocks noGrp="1"/>
          </p:cNvSpPr>
          <p:nvPr>
            <p:ph type="title"/>
          </p:nvPr>
        </p:nvSpPr>
        <p:spPr/>
        <p:txBody>
          <a:bodyPr/>
          <a:lstStyle/>
          <a:p>
            <a:endParaRPr lang="en-GB"/>
          </a:p>
        </p:txBody>
      </p:sp>
    </p:spTree>
    <p:extLst>
      <p:ext uri="{BB962C8B-B14F-4D97-AF65-F5344CB8AC3E}">
        <p14:creationId xmlns:p14="http://schemas.microsoft.com/office/powerpoint/2010/main" val="10267464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12192000" cy="6236232"/>
          </a:xfrm>
          <a:prstGeom prst="rect">
            <a:avLst/>
          </a:prstGeom>
          <a:noFill/>
        </p:spPr>
        <p:txBody>
          <a:bodyPr wrap="square" lIns="540000" tIns="360000" rIns="540000" bIns="360000" rtlCol="0">
            <a:spAutoFit/>
          </a:bodyPr>
          <a:lstStyle/>
          <a:p>
            <a:pPr algn="ctr"/>
            <a:r>
              <a:rPr lang="en-GB" sz="2400" b="1" dirty="0">
                <a:solidFill>
                  <a:srgbClr val="FF0000"/>
                </a:solidFill>
                <a:effectLst>
                  <a:outerShdw blurRad="38100" dist="38100" dir="2700000" algn="tl">
                    <a:srgbClr val="000000">
                      <a:alpha val="43137"/>
                    </a:srgbClr>
                  </a:outerShdw>
                </a:effectLst>
              </a:rPr>
              <a:t>What is </a:t>
            </a:r>
            <a:r>
              <a:rPr lang="en-GB" sz="2400" b="1" dirty="0" err="1">
                <a:solidFill>
                  <a:srgbClr val="FF0000"/>
                </a:solidFill>
                <a:effectLst>
                  <a:outerShdw blurRad="38100" dist="38100" dir="2700000" algn="tl">
                    <a:srgbClr val="000000">
                      <a:alpha val="43137"/>
                    </a:srgbClr>
                  </a:outerShdw>
                </a:effectLst>
              </a:rPr>
              <a:t>Postcolonialism</a:t>
            </a:r>
            <a:r>
              <a:rPr lang="en-GB" sz="2400" b="1" dirty="0">
                <a:solidFill>
                  <a:srgbClr val="FF0000"/>
                </a:solidFill>
                <a:effectLst>
                  <a:outerShdw blurRad="38100" dist="38100" dir="2700000" algn="tl">
                    <a:srgbClr val="000000">
                      <a:alpha val="43137"/>
                    </a:srgbClr>
                  </a:outerShdw>
                </a:effectLst>
              </a:rPr>
              <a:t>? Meanings and Implications</a:t>
            </a:r>
          </a:p>
          <a:p>
            <a:endParaRPr lang="en-GB" sz="1000" b="1" i="1" dirty="0">
              <a:solidFill>
                <a:srgbClr val="FF0000"/>
              </a:solidFill>
            </a:endParaRPr>
          </a:p>
          <a:p>
            <a:pPr algn="just"/>
            <a:r>
              <a:rPr lang="en-GB" sz="2000" b="1" i="1" dirty="0">
                <a:solidFill>
                  <a:srgbClr val="FF0000"/>
                </a:solidFill>
              </a:rPr>
              <a:t>post-colonialism, n.</a:t>
            </a:r>
          </a:p>
          <a:p>
            <a:pPr algn="just">
              <a:spcAft>
                <a:spcPts val="1200"/>
              </a:spcAft>
            </a:pPr>
            <a:r>
              <a:rPr lang="en-GB" sz="2000" b="1" dirty="0">
                <a:solidFill>
                  <a:srgbClr val="FF0000"/>
                </a:solidFill>
              </a:rPr>
              <a:t>The fact or state of having formerly been a colony</a:t>
            </a:r>
            <a:r>
              <a:rPr lang="en-GB" sz="2000" dirty="0">
                <a:solidFill>
                  <a:srgbClr val="FF0000"/>
                </a:solidFill>
              </a:rPr>
              <a:t>;</a:t>
            </a:r>
            <a:r>
              <a:rPr lang="en-GB" sz="2000" b="1" dirty="0">
                <a:solidFill>
                  <a:srgbClr val="FF0000"/>
                </a:solidFill>
              </a:rPr>
              <a:t> </a:t>
            </a:r>
            <a:r>
              <a:rPr lang="en-GB" sz="2000" dirty="0">
                <a:solidFill>
                  <a:srgbClr val="FF0000"/>
                </a:solidFill>
              </a:rPr>
              <a:t>the </a:t>
            </a:r>
            <a:r>
              <a:rPr lang="en-GB" sz="2000" b="1" i="1" dirty="0">
                <a:solidFill>
                  <a:srgbClr val="FF0000"/>
                </a:solidFill>
              </a:rPr>
              <a:t>cultural condition </a:t>
            </a:r>
            <a:r>
              <a:rPr lang="en-GB" sz="2000" dirty="0">
                <a:solidFill>
                  <a:srgbClr val="FF0000"/>
                </a:solidFill>
              </a:rPr>
              <a:t>of (a) post-colonial society.</a:t>
            </a:r>
          </a:p>
          <a:p>
            <a:pPr algn="just">
              <a:spcAft>
                <a:spcPts val="1200"/>
              </a:spcAft>
            </a:pPr>
            <a:r>
              <a:rPr lang="en-GB" sz="2000" b="1" dirty="0">
                <a:solidFill>
                  <a:srgbClr val="FF0000"/>
                </a:solidFill>
              </a:rPr>
              <a:t>“We use the term ‘post-colonial’ to cover </a:t>
            </a:r>
            <a:r>
              <a:rPr lang="en-GB" sz="4400" b="1" dirty="0">
                <a:solidFill>
                  <a:srgbClr val="FF0000"/>
                </a:solidFill>
              </a:rPr>
              <a:t>all the cultures</a:t>
            </a:r>
            <a:r>
              <a:rPr lang="en-GB" sz="2000" b="1" dirty="0">
                <a:solidFill>
                  <a:srgbClr val="FF0000"/>
                </a:solidFill>
              </a:rPr>
              <a:t> affected by the imperial process from the moment of colonisation to the present day … because there is a continuity of preoccupations throughout the historical process initiated by European imperial aggression.” (</a:t>
            </a:r>
            <a:r>
              <a:rPr lang="en-GB" sz="2000" b="1" i="1" dirty="0">
                <a:solidFill>
                  <a:srgbClr val="FF0000"/>
                </a:solidFill>
              </a:rPr>
              <a:t>Empire Strikes Back</a:t>
            </a:r>
            <a:r>
              <a:rPr lang="en-GB" sz="2000" b="1" dirty="0">
                <a:solidFill>
                  <a:srgbClr val="FF0000"/>
                </a:solidFill>
              </a:rPr>
              <a:t>)</a:t>
            </a:r>
          </a:p>
          <a:p>
            <a:pPr algn="just">
              <a:spcAft>
                <a:spcPts val="1200"/>
              </a:spcAft>
            </a:pPr>
            <a:r>
              <a:rPr lang="en-GB" sz="2800" dirty="0">
                <a:solidFill>
                  <a:srgbClr val="FF0066"/>
                </a:solidFill>
              </a:rPr>
              <a:t>INTO THIS MIX, THEN, WE MIGHT ADD CONSIDERATION ABOUT HOW BRITAIN ITSELF IS A POSTCOLONIAL SOCIETY.</a:t>
            </a:r>
          </a:p>
          <a:p>
            <a:pPr algn="just">
              <a:spcAft>
                <a:spcPts val="1200"/>
              </a:spcAft>
            </a:pPr>
            <a:r>
              <a:rPr lang="en-GB" sz="2800" dirty="0">
                <a:solidFill>
                  <a:srgbClr val="FF0066"/>
                </a:solidFill>
              </a:rPr>
              <a:t>	We can turn Ferguson’s formulation around and ask ‘How did “the world” make modern Britain?’</a:t>
            </a:r>
          </a:p>
          <a:p>
            <a:pPr algn="just">
              <a:spcAft>
                <a:spcPts val="1200"/>
              </a:spcAft>
            </a:pPr>
            <a:endParaRPr lang="en-GB" sz="2800" dirty="0">
              <a:solidFill>
                <a:srgbClr val="FF99FF"/>
              </a:solidFill>
            </a:endParaRPr>
          </a:p>
        </p:txBody>
      </p:sp>
    </p:spTree>
    <p:extLst>
      <p:ext uri="{BB962C8B-B14F-4D97-AF65-F5344CB8AC3E}">
        <p14:creationId xmlns:p14="http://schemas.microsoft.com/office/powerpoint/2010/main" val="230056564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solidFill>
                  <a:srgbClr val="C00000"/>
                </a:solidFill>
              </a:rPr>
              <a:t>Postcolonialism</a:t>
            </a:r>
            <a:r>
              <a:rPr lang="en-GB" dirty="0">
                <a:solidFill>
                  <a:srgbClr val="C00000"/>
                </a:solidFill>
              </a:rPr>
              <a:t> and the Metropole</a:t>
            </a:r>
          </a:p>
        </p:txBody>
      </p:sp>
      <p:pic>
        <p:nvPicPr>
          <p:cNvPr id="9"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l="5624" r="2962"/>
          <a:stretch/>
        </p:blipFill>
        <p:spPr bwMode="auto">
          <a:xfrm>
            <a:off x="5519936" y="3804362"/>
            <a:ext cx="5256584" cy="28021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p:cNvPicPr>
            <a:picLocks noChangeAspect="1"/>
          </p:cNvPicPr>
          <p:nvPr/>
        </p:nvPicPr>
        <p:blipFill rotWithShape="1">
          <a:blip r:embed="rId4"/>
          <a:srcRect b="17848"/>
          <a:stretch/>
        </p:blipFill>
        <p:spPr>
          <a:xfrm>
            <a:off x="1524001" y="1280034"/>
            <a:ext cx="9143325" cy="2148966"/>
          </a:xfrm>
          <a:prstGeom prst="rect">
            <a:avLst/>
          </a:prstGeom>
        </p:spPr>
      </p:pic>
      <p:pic>
        <p:nvPicPr>
          <p:cNvPr id="6" name="Picture 4"/>
          <p:cNvPicPr>
            <a:picLocks noChangeAspect="1" noChangeArrowheads="1"/>
          </p:cNvPicPr>
          <p:nvPr/>
        </p:nvPicPr>
        <p:blipFill>
          <a:blip r:embed="rId5">
            <a:grayscl/>
            <a:extLst>
              <a:ext uri="{28A0092B-C50C-407E-A947-70E740481C1C}">
                <a14:useLocalDpi xmlns:a14="http://schemas.microsoft.com/office/drawing/2010/main" val="0"/>
              </a:ext>
            </a:extLst>
          </a:blip>
          <a:srcRect/>
          <a:stretch>
            <a:fillRect/>
          </a:stretch>
        </p:blipFill>
        <p:spPr bwMode="auto">
          <a:xfrm>
            <a:off x="1524000" y="3789040"/>
            <a:ext cx="4213042" cy="28174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773147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solidFill>
                  <a:srgbClr val="C00000"/>
                </a:solidFill>
              </a:rPr>
              <a:t>Postcolonialism</a:t>
            </a:r>
            <a:r>
              <a:rPr lang="en-GB" dirty="0" smtClean="0">
                <a:solidFill>
                  <a:srgbClr val="C00000"/>
                </a:solidFill>
              </a:rPr>
              <a:t> and the Metropole</a:t>
            </a:r>
            <a:endParaRPr lang="en-GB" dirty="0">
              <a:solidFill>
                <a:srgbClr val="C00000"/>
              </a:solidFill>
            </a:endParaRPr>
          </a:p>
        </p:txBody>
      </p:sp>
      <p:pic>
        <p:nvPicPr>
          <p:cNvPr id="3074" name="Picture 2"/>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1631504" y="1340769"/>
            <a:ext cx="6264696" cy="35238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8382523" y="1556792"/>
            <a:ext cx="1961950" cy="923330"/>
          </a:xfrm>
          <a:prstGeom prst="rect">
            <a:avLst/>
          </a:prstGeom>
        </p:spPr>
        <p:txBody>
          <a:bodyPr wrap="square">
            <a:spAutoFit/>
          </a:bodyPr>
          <a:lstStyle/>
          <a:p>
            <a:r>
              <a:rPr lang="en-GB" dirty="0" err="1"/>
              <a:t>Kelvingrove</a:t>
            </a:r>
            <a:r>
              <a:rPr lang="en-GB" dirty="0"/>
              <a:t> Art Gallery and Museum, Glasgow</a:t>
            </a:r>
          </a:p>
        </p:txBody>
      </p:sp>
      <p:pic>
        <p:nvPicPr>
          <p:cNvPr id="3076"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448692" y="3777860"/>
            <a:ext cx="2215023" cy="30290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7"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85913" y="3793067"/>
            <a:ext cx="1965643" cy="30944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 name="Picture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651555" y="3777860"/>
            <a:ext cx="1898340" cy="30642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3" name="Rectangle 12"/>
          <p:cNvSpPr/>
          <p:nvPr/>
        </p:nvSpPr>
        <p:spPr>
          <a:xfrm>
            <a:off x="1775520" y="5013177"/>
            <a:ext cx="2376264" cy="1200329"/>
          </a:xfrm>
          <a:prstGeom prst="rect">
            <a:avLst/>
          </a:prstGeom>
        </p:spPr>
        <p:txBody>
          <a:bodyPr wrap="square">
            <a:spAutoFit/>
          </a:bodyPr>
          <a:lstStyle/>
          <a:p>
            <a:r>
              <a:rPr lang="en-GB" dirty="0"/>
              <a:t>Glasgow international/empire exhibitions, 1888, 1901, 1938</a:t>
            </a:r>
          </a:p>
        </p:txBody>
      </p:sp>
    </p:spTree>
    <p:extLst>
      <p:ext uri="{BB962C8B-B14F-4D97-AF65-F5344CB8AC3E}">
        <p14:creationId xmlns:p14="http://schemas.microsoft.com/office/powerpoint/2010/main" val="21796210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100" dirty="0" smtClean="0"/>
              <a:t>Adam Price, ‘Wales: The First and Final Colony,’ Wales Online, 17 November 2009 </a:t>
            </a:r>
            <a:r>
              <a:rPr lang="en-GB" sz="1600" dirty="0" smtClean="0"/>
              <a:t>&lt;https://www.walesonline.co.uk/news/wales-news/wales-first-final-colony---2070487&gt; [accessed 4 June 2019]</a:t>
            </a:r>
            <a:endParaRPr lang="en-GB" sz="1600" dirty="0"/>
          </a:p>
        </p:txBody>
      </p:sp>
      <p:pic>
        <p:nvPicPr>
          <p:cNvPr id="4" name="Content Placeholder 3"/>
          <p:cNvPicPr>
            <a:picLocks noGrp="1" noChangeAspect="1"/>
          </p:cNvPicPr>
          <p:nvPr>
            <p:ph idx="1"/>
          </p:nvPr>
        </p:nvPicPr>
        <p:blipFill>
          <a:blip r:embed="rId3"/>
          <a:stretch>
            <a:fillRect/>
          </a:stretch>
        </p:blipFill>
        <p:spPr>
          <a:xfrm>
            <a:off x="3333750" y="1858169"/>
            <a:ext cx="5524500" cy="4286250"/>
          </a:xfrm>
          <a:prstGeom prst="rect">
            <a:avLst/>
          </a:prstGeom>
        </p:spPr>
      </p:pic>
    </p:spTree>
    <p:extLst>
      <p:ext uri="{BB962C8B-B14F-4D97-AF65-F5344CB8AC3E}">
        <p14:creationId xmlns:p14="http://schemas.microsoft.com/office/powerpoint/2010/main" val="35393197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100" dirty="0" smtClean="0"/>
              <a:t>Adam Price, ‘Wales: The First and Final Colony,’ Wales Online, 17 November 2009 </a:t>
            </a:r>
            <a:r>
              <a:rPr lang="en-GB" sz="1600" dirty="0" smtClean="0"/>
              <a:t>&lt;https://www.walesonline.co.uk/news/wales-news/wales-first-final-colony---2070487&gt; [accessed 4 June 2019]</a:t>
            </a:r>
            <a:endParaRPr lang="en-GB" sz="1600" dirty="0"/>
          </a:p>
        </p:txBody>
      </p:sp>
      <p:sp>
        <p:nvSpPr>
          <p:cNvPr id="3" name="Content Placeholder 2"/>
          <p:cNvSpPr>
            <a:spLocks noGrp="1"/>
          </p:cNvSpPr>
          <p:nvPr>
            <p:ph idx="1"/>
          </p:nvPr>
        </p:nvSpPr>
        <p:spPr/>
        <p:txBody>
          <a:bodyPr>
            <a:normAutofit lnSpcReduction="10000"/>
          </a:bodyPr>
          <a:lstStyle/>
          <a:p>
            <a:r>
              <a:rPr lang="en-GB" dirty="0" smtClean="0"/>
              <a:t>What arguments does Price make for understanding Wales as having historically been a colony?</a:t>
            </a:r>
          </a:p>
          <a:p>
            <a:pPr lvl="1">
              <a:buFontTx/>
              <a:buChar char="-"/>
            </a:pPr>
            <a:r>
              <a:rPr lang="en-GB" dirty="0" smtClean="0"/>
              <a:t>Medieval </a:t>
            </a:r>
            <a:endParaRPr lang="en-GB" dirty="0" smtClean="0"/>
          </a:p>
          <a:p>
            <a:pPr lvl="1">
              <a:buFontTx/>
              <a:buChar char="-"/>
            </a:pPr>
            <a:r>
              <a:rPr lang="en-GB" dirty="0" smtClean="0"/>
              <a:t>Early modern</a:t>
            </a:r>
          </a:p>
          <a:p>
            <a:pPr lvl="1">
              <a:buFontTx/>
              <a:buChar char="-"/>
            </a:pPr>
            <a:r>
              <a:rPr lang="en-GB" dirty="0" smtClean="0"/>
              <a:t>Victoria periods</a:t>
            </a:r>
          </a:p>
          <a:p>
            <a:pPr lvl="1">
              <a:buFontTx/>
              <a:buChar char="-"/>
            </a:pPr>
            <a:endParaRPr lang="en-GB" dirty="0" smtClean="0"/>
          </a:p>
          <a:p>
            <a:r>
              <a:rPr lang="en-GB" dirty="0" smtClean="0"/>
              <a:t>What arguments does Price make for understanding contemporary Wales as a postcolonial society?</a:t>
            </a:r>
          </a:p>
          <a:p>
            <a:endParaRPr lang="en-GB" dirty="0"/>
          </a:p>
          <a:p>
            <a:r>
              <a:rPr lang="en-GB" dirty="0" smtClean="0"/>
              <a:t>Does Price’s analysis contain any similar points or arguments to the postcolonial theorists discussed in this week’s lectures? </a:t>
            </a:r>
            <a:endParaRPr lang="en-GB" dirty="0"/>
          </a:p>
        </p:txBody>
      </p:sp>
    </p:spTree>
    <p:extLst>
      <p:ext uri="{BB962C8B-B14F-4D97-AF65-F5344CB8AC3E}">
        <p14:creationId xmlns:p14="http://schemas.microsoft.com/office/powerpoint/2010/main" val="313185303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3"/>
          <a:stretch>
            <a:fillRect/>
          </a:stretch>
        </p:blipFill>
        <p:spPr>
          <a:xfrm>
            <a:off x="2093682" y="728662"/>
            <a:ext cx="2746836" cy="4351338"/>
          </a:xfrm>
          <a:prstGeom prst="rect">
            <a:avLst/>
          </a:prstGeom>
        </p:spPr>
      </p:pic>
      <p:pic>
        <p:nvPicPr>
          <p:cNvPr id="5" name="Picture 4"/>
          <p:cNvPicPr>
            <a:picLocks noChangeAspect="1"/>
          </p:cNvPicPr>
          <p:nvPr/>
        </p:nvPicPr>
        <p:blipFill>
          <a:blip r:embed="rId4"/>
          <a:stretch>
            <a:fillRect/>
          </a:stretch>
        </p:blipFill>
        <p:spPr>
          <a:xfrm>
            <a:off x="6096000" y="569515"/>
            <a:ext cx="2998995" cy="4669631"/>
          </a:xfrm>
          <a:prstGeom prst="rect">
            <a:avLst/>
          </a:prstGeom>
        </p:spPr>
      </p:pic>
    </p:spTree>
    <p:extLst>
      <p:ext uri="{BB962C8B-B14F-4D97-AF65-F5344CB8AC3E}">
        <p14:creationId xmlns:p14="http://schemas.microsoft.com/office/powerpoint/2010/main" val="274880795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1210218" y="365125"/>
            <a:ext cx="3782696" cy="5930009"/>
          </a:xfrm>
          <a:prstGeom prst="rect">
            <a:avLst/>
          </a:prstGeom>
        </p:spPr>
      </p:pic>
      <p:pic>
        <p:nvPicPr>
          <p:cNvPr id="5" name="Picture 4"/>
          <p:cNvPicPr>
            <a:picLocks noChangeAspect="1"/>
          </p:cNvPicPr>
          <p:nvPr/>
        </p:nvPicPr>
        <p:blipFill>
          <a:blip r:embed="rId3"/>
          <a:stretch>
            <a:fillRect/>
          </a:stretch>
        </p:blipFill>
        <p:spPr>
          <a:xfrm>
            <a:off x="5947001" y="394153"/>
            <a:ext cx="3937228" cy="5899930"/>
          </a:xfrm>
          <a:prstGeom prst="rect">
            <a:avLst/>
          </a:prstGeom>
        </p:spPr>
      </p:pic>
    </p:spTree>
    <p:extLst>
      <p:ext uri="{BB962C8B-B14F-4D97-AF65-F5344CB8AC3E}">
        <p14:creationId xmlns:p14="http://schemas.microsoft.com/office/powerpoint/2010/main" val="5840188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normAutofit fontScale="90000"/>
          </a:bodyPr>
          <a:lstStyle/>
          <a:p>
            <a:pPr algn="ctr"/>
            <a:r>
              <a:rPr lang="en-GB" dirty="0" smtClean="0">
                <a:latin typeface="Elephant" panose="02020904090505020303" pitchFamily="18" charset="0"/>
              </a:rPr>
              <a:t/>
            </a:r>
            <a:br>
              <a:rPr lang="en-GB" dirty="0" smtClean="0">
                <a:latin typeface="Elephant" panose="02020904090505020303" pitchFamily="18" charset="0"/>
              </a:rPr>
            </a:br>
            <a:r>
              <a:rPr lang="en-GB" dirty="0" smtClean="0">
                <a:latin typeface="Elephant" panose="02020904090505020303" pitchFamily="18" charset="0"/>
              </a:rPr>
              <a:t>Henry Morton Stanley </a:t>
            </a:r>
            <a:r>
              <a:rPr lang="en-GB" sz="2700" dirty="0" smtClean="0">
                <a:latin typeface="Elephant" panose="02020904090505020303" pitchFamily="18" charset="0"/>
              </a:rPr>
              <a:t>(1841–1904)</a:t>
            </a:r>
            <a:r>
              <a:rPr lang="en-GB" dirty="0" smtClean="0">
                <a:latin typeface="Elephant" panose="02020904090505020303" pitchFamily="18" charset="0"/>
              </a:rPr>
              <a:t/>
            </a:r>
            <a:br>
              <a:rPr lang="en-GB" dirty="0" smtClean="0">
                <a:latin typeface="Elephant" panose="02020904090505020303" pitchFamily="18" charset="0"/>
              </a:rPr>
            </a:br>
            <a:endParaRPr lang="en-GB" dirty="0">
              <a:latin typeface="Elephant" panose="02020904090505020303" pitchFamily="18" charset="0"/>
            </a:endParaRPr>
          </a:p>
        </p:txBody>
      </p:sp>
      <p:sp>
        <p:nvSpPr>
          <p:cNvPr id="3" name="Content Placeholder 2"/>
          <p:cNvSpPr>
            <a:spLocks noGrp="1"/>
          </p:cNvSpPr>
          <p:nvPr>
            <p:ph idx="1"/>
          </p:nvPr>
        </p:nvSpPr>
        <p:spPr>
          <a:xfrm>
            <a:off x="190499" y="1054100"/>
            <a:ext cx="6731001" cy="5803899"/>
          </a:xfrm>
        </p:spPr>
        <p:txBody>
          <a:bodyPr>
            <a:normAutofit/>
          </a:bodyPr>
          <a:lstStyle/>
          <a:p>
            <a:r>
              <a:rPr lang="en-GB" dirty="0"/>
              <a:t>b</a:t>
            </a:r>
            <a:r>
              <a:rPr lang="en-GB" dirty="0" smtClean="0"/>
              <a:t>. John </a:t>
            </a:r>
            <a:r>
              <a:rPr lang="en-GB" dirty="0"/>
              <a:t>Rowlands in Denbigh, </a:t>
            </a:r>
            <a:r>
              <a:rPr lang="en-GB" dirty="0" smtClean="0"/>
              <a:t>Wales – abandoned by parents</a:t>
            </a:r>
          </a:p>
          <a:p>
            <a:r>
              <a:rPr lang="en-GB" dirty="0" smtClean="0"/>
              <a:t>Grew up in St </a:t>
            </a:r>
            <a:r>
              <a:rPr lang="en-GB" dirty="0" err="1" smtClean="0"/>
              <a:t>Aspath’s</a:t>
            </a:r>
            <a:r>
              <a:rPr lang="en-GB" dirty="0" smtClean="0"/>
              <a:t> workhouse before moving to live with uncle in Liverpool aged fifteen – began working on migrated to the United States in 1859</a:t>
            </a:r>
            <a:endParaRPr lang="en-GB" sz="2700" dirty="0" smtClean="0"/>
          </a:p>
          <a:p>
            <a:pPr lvl="1">
              <a:buFontTx/>
              <a:buChar char="-"/>
            </a:pPr>
            <a:endParaRPr lang="en-GB" dirty="0"/>
          </a:p>
        </p:txBody>
      </p:sp>
      <p:pic>
        <p:nvPicPr>
          <p:cNvPr id="4" name="Picture 3"/>
          <p:cNvPicPr>
            <a:picLocks noChangeAspect="1"/>
          </p:cNvPicPr>
          <p:nvPr/>
        </p:nvPicPr>
        <p:blipFill>
          <a:blip r:embed="rId3"/>
          <a:stretch>
            <a:fillRect/>
          </a:stretch>
        </p:blipFill>
        <p:spPr>
          <a:xfrm>
            <a:off x="7116845" y="1076182"/>
            <a:ext cx="5075155" cy="2528887"/>
          </a:xfrm>
          <a:prstGeom prst="rect">
            <a:avLst/>
          </a:prstGeom>
        </p:spPr>
      </p:pic>
      <p:pic>
        <p:nvPicPr>
          <p:cNvPr id="7" name="Picture 6"/>
          <p:cNvPicPr>
            <a:picLocks noChangeAspect="1"/>
          </p:cNvPicPr>
          <p:nvPr/>
        </p:nvPicPr>
        <p:blipFill>
          <a:blip r:embed="rId4"/>
          <a:stretch>
            <a:fillRect/>
          </a:stretch>
        </p:blipFill>
        <p:spPr>
          <a:xfrm>
            <a:off x="9883775" y="3605069"/>
            <a:ext cx="2308225" cy="3109315"/>
          </a:xfrm>
          <a:prstGeom prst="rect">
            <a:avLst/>
          </a:prstGeom>
        </p:spPr>
      </p:pic>
    </p:spTree>
    <p:extLst>
      <p:ext uri="{BB962C8B-B14F-4D97-AF65-F5344CB8AC3E}">
        <p14:creationId xmlns:p14="http://schemas.microsoft.com/office/powerpoint/2010/main" val="329930652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625475" y="177800"/>
            <a:ext cx="11144250" cy="4876800"/>
          </a:xfrm>
          <a:prstGeom prst="rect">
            <a:avLst/>
          </a:prstGeom>
        </p:spPr>
      </p:pic>
      <p:pic>
        <p:nvPicPr>
          <p:cNvPr id="1026" name="Picture 2" descr="Related image"/>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971219" y="3992562"/>
            <a:ext cx="4859866" cy="2733675"/>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241300" y="5468855"/>
            <a:ext cx="3200400" cy="923330"/>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smtClean="0">
                <a:ln>
                  <a:noFill/>
                </a:ln>
                <a:solidFill>
                  <a:srgbClr val="222222"/>
                </a:solidFill>
                <a:effectLst/>
                <a:uLnTx/>
                <a:uFillTx/>
                <a:latin typeface="Arial" panose="020B0604020202020204" pitchFamily="34" charset="0"/>
                <a:ea typeface="+mn-ea"/>
                <a:cs typeface="+mn-cs"/>
              </a:rPr>
              <a:t>Clive Museum,</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err="1" smtClean="0">
                <a:ln>
                  <a:noFill/>
                </a:ln>
                <a:solidFill>
                  <a:srgbClr val="222222"/>
                </a:solidFill>
                <a:effectLst/>
                <a:uLnTx/>
                <a:uFillTx/>
                <a:latin typeface="Arial" panose="020B0604020202020204" pitchFamily="34" charset="0"/>
                <a:ea typeface="+mn-ea"/>
                <a:cs typeface="+mn-cs"/>
              </a:rPr>
              <a:t>Powis</a:t>
            </a:r>
            <a:r>
              <a:rPr kumimoji="0" lang="en-GB" sz="1800" b="0" i="0" u="none" strike="noStrike" kern="1200" cap="none" spc="0" normalizeH="0" baseline="0" noProof="0" dirty="0" smtClean="0">
                <a:ln>
                  <a:noFill/>
                </a:ln>
                <a:solidFill>
                  <a:srgbClr val="222222"/>
                </a:solidFill>
                <a:effectLst/>
                <a:uLnTx/>
                <a:uFillTx/>
                <a:latin typeface="Arial" panose="020B0604020202020204" pitchFamily="34" charset="0"/>
                <a:ea typeface="+mn-ea"/>
                <a:cs typeface="+mn-cs"/>
              </a:rPr>
              <a:t> Castle,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smtClean="0">
                <a:ln>
                  <a:noFill/>
                </a:ln>
                <a:solidFill>
                  <a:srgbClr val="222222"/>
                </a:solidFill>
                <a:effectLst/>
                <a:uLnTx/>
                <a:uFillTx/>
                <a:latin typeface="Arial" panose="020B0604020202020204" pitchFamily="34" charset="0"/>
                <a:ea typeface="+mn-ea"/>
                <a:cs typeface="+mn-cs"/>
              </a:rPr>
              <a:t>Powys (near Welshpool)</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2946552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David Price  (</a:t>
            </a:r>
            <a:r>
              <a:rPr lang="en-GB" dirty="0" smtClean="0"/>
              <a:t>1762–1835</a:t>
            </a:r>
            <a:r>
              <a:rPr lang="en-GB" dirty="0"/>
              <a:t>)</a:t>
            </a:r>
          </a:p>
        </p:txBody>
      </p:sp>
      <p:sp>
        <p:nvSpPr>
          <p:cNvPr id="3" name="Content Placeholder 2"/>
          <p:cNvSpPr>
            <a:spLocks noGrp="1"/>
          </p:cNvSpPr>
          <p:nvPr>
            <p:ph idx="1"/>
          </p:nvPr>
        </p:nvSpPr>
        <p:spPr>
          <a:xfrm>
            <a:off x="838199" y="1825625"/>
            <a:ext cx="8450943" cy="4351338"/>
          </a:xfrm>
        </p:spPr>
        <p:txBody>
          <a:bodyPr/>
          <a:lstStyle/>
          <a:p>
            <a:r>
              <a:rPr lang="en-GB" dirty="0" smtClean="0"/>
              <a:t>Officer </a:t>
            </a:r>
            <a:r>
              <a:rPr lang="en-GB" dirty="0"/>
              <a:t>in the East India </a:t>
            </a:r>
            <a:r>
              <a:rPr lang="en-GB" dirty="0" smtClean="0"/>
              <a:t>Company during Anglo-Mysore Wars – </a:t>
            </a:r>
            <a:r>
              <a:rPr lang="en-GB" dirty="0" err="1" smtClean="0"/>
              <a:t>inc.</a:t>
            </a:r>
            <a:r>
              <a:rPr lang="en-GB" dirty="0" smtClean="0"/>
              <a:t> Siege of </a:t>
            </a:r>
            <a:r>
              <a:rPr lang="en-GB" dirty="0" err="1" smtClean="0"/>
              <a:t>Seringapatam</a:t>
            </a:r>
            <a:endParaRPr lang="en-GB" dirty="0" smtClean="0"/>
          </a:p>
          <a:p>
            <a:r>
              <a:rPr lang="en-GB" dirty="0" smtClean="0"/>
              <a:t>Member </a:t>
            </a:r>
            <a:r>
              <a:rPr lang="en-GB" dirty="0"/>
              <a:t>of Oriental Translation Fund </a:t>
            </a:r>
            <a:r>
              <a:rPr lang="en-GB" dirty="0" smtClean="0"/>
              <a:t>and Royal Asiatic Society</a:t>
            </a:r>
            <a:endParaRPr lang="en-GB" dirty="0"/>
          </a:p>
        </p:txBody>
      </p:sp>
      <p:pic>
        <p:nvPicPr>
          <p:cNvPr id="4" name="Picture 3"/>
          <p:cNvPicPr>
            <a:picLocks noChangeAspect="1"/>
          </p:cNvPicPr>
          <p:nvPr/>
        </p:nvPicPr>
        <p:blipFill rotWithShape="1">
          <a:blip r:embed="rId3"/>
          <a:srcRect l="21810" t="14152" r="20743" b="10419"/>
          <a:stretch/>
        </p:blipFill>
        <p:spPr>
          <a:xfrm>
            <a:off x="9390743" y="-13397"/>
            <a:ext cx="2801257" cy="3678043"/>
          </a:xfrm>
          <a:prstGeom prst="rect">
            <a:avLst/>
          </a:prstGeom>
        </p:spPr>
      </p:pic>
      <p:pic>
        <p:nvPicPr>
          <p:cNvPr id="5" name="Picture 4"/>
          <p:cNvPicPr>
            <a:picLocks noChangeAspect="1"/>
          </p:cNvPicPr>
          <p:nvPr/>
        </p:nvPicPr>
        <p:blipFill>
          <a:blip r:embed="rId4"/>
          <a:stretch>
            <a:fillRect/>
          </a:stretch>
        </p:blipFill>
        <p:spPr>
          <a:xfrm>
            <a:off x="9390743" y="3331968"/>
            <a:ext cx="2801257" cy="3586591"/>
          </a:xfrm>
          <a:prstGeom prst="rect">
            <a:avLst/>
          </a:prstGeom>
        </p:spPr>
      </p:pic>
    </p:spTree>
    <p:extLst>
      <p:ext uri="{BB962C8B-B14F-4D97-AF65-F5344CB8AC3E}">
        <p14:creationId xmlns:p14="http://schemas.microsoft.com/office/powerpoint/2010/main" val="30037303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Sir </a:t>
            </a:r>
            <a:r>
              <a:rPr lang="en-GB" dirty="0"/>
              <a:t>Lawrence </a:t>
            </a:r>
            <a:r>
              <a:rPr lang="en-GB" dirty="0" smtClean="0"/>
              <a:t>Hugh </a:t>
            </a:r>
            <a:r>
              <a:rPr lang="en-GB" dirty="0"/>
              <a:t>Jenkins, Chief Justice of Calcutta and Bombay High </a:t>
            </a:r>
            <a:r>
              <a:rPr lang="en-GB" dirty="0" smtClean="0"/>
              <a:t>Court (</a:t>
            </a:r>
            <a:r>
              <a:rPr lang="en-GB" dirty="0"/>
              <a:t>1857–1928)</a:t>
            </a:r>
          </a:p>
        </p:txBody>
      </p:sp>
      <p:pic>
        <p:nvPicPr>
          <p:cNvPr id="4" name="Content Placeholder 3"/>
          <p:cNvPicPr>
            <a:picLocks noGrp="1" noChangeAspect="1"/>
          </p:cNvPicPr>
          <p:nvPr>
            <p:ph idx="1"/>
          </p:nvPr>
        </p:nvPicPr>
        <p:blipFill>
          <a:blip r:embed="rId3"/>
          <a:stretch>
            <a:fillRect/>
          </a:stretch>
        </p:blipFill>
        <p:spPr>
          <a:xfrm>
            <a:off x="838200" y="1813593"/>
            <a:ext cx="3078571" cy="4351338"/>
          </a:xfrm>
          <a:prstGeom prst="rect">
            <a:avLst/>
          </a:prstGeom>
        </p:spPr>
      </p:pic>
      <p:pic>
        <p:nvPicPr>
          <p:cNvPr id="5" name="Picture 4"/>
          <p:cNvPicPr>
            <a:picLocks noChangeAspect="1"/>
          </p:cNvPicPr>
          <p:nvPr/>
        </p:nvPicPr>
        <p:blipFill>
          <a:blip r:embed="rId4"/>
          <a:stretch>
            <a:fillRect/>
          </a:stretch>
        </p:blipFill>
        <p:spPr>
          <a:xfrm>
            <a:off x="4223083" y="1813593"/>
            <a:ext cx="6873541" cy="4206032"/>
          </a:xfrm>
          <a:prstGeom prst="rect">
            <a:avLst/>
          </a:prstGeom>
        </p:spPr>
      </p:pic>
    </p:spTree>
    <p:extLst>
      <p:ext uri="{BB962C8B-B14F-4D97-AF65-F5344CB8AC3E}">
        <p14:creationId xmlns:p14="http://schemas.microsoft.com/office/powerpoint/2010/main" val="39078959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Philip John Miles (1774–1845</a:t>
            </a:r>
            <a:r>
              <a:rPr lang="en-GB" dirty="0" smtClean="0"/>
              <a:t>)</a:t>
            </a:r>
            <a:endParaRPr lang="en-GB" dirty="0"/>
          </a:p>
        </p:txBody>
      </p:sp>
      <p:pic>
        <p:nvPicPr>
          <p:cNvPr id="4" name="Content Placeholder 3"/>
          <p:cNvPicPr>
            <a:picLocks noGrp="1" noChangeAspect="1"/>
          </p:cNvPicPr>
          <p:nvPr>
            <p:ph idx="1"/>
          </p:nvPr>
        </p:nvPicPr>
        <p:blipFill>
          <a:blip r:embed="rId3"/>
          <a:stretch>
            <a:fillRect/>
          </a:stretch>
        </p:blipFill>
        <p:spPr>
          <a:xfrm>
            <a:off x="838200" y="1945941"/>
            <a:ext cx="3258064" cy="4351338"/>
          </a:xfrm>
          <a:prstGeom prst="rect">
            <a:avLst/>
          </a:prstGeom>
        </p:spPr>
      </p:pic>
      <p:sp>
        <p:nvSpPr>
          <p:cNvPr id="5" name="Rectangle 4"/>
          <p:cNvSpPr/>
          <p:nvPr/>
        </p:nvSpPr>
        <p:spPr>
          <a:xfrm>
            <a:off x="4643502" y="1945941"/>
            <a:ext cx="5419689" cy="954107"/>
          </a:xfrm>
          <a:prstGeom prst="rect">
            <a:avLst/>
          </a:prstGeom>
        </p:spPr>
        <p:txBody>
          <a:bodyPr wrap="none">
            <a:spAutoFit/>
          </a:bodyPr>
          <a:lstStyle/>
          <a:p>
            <a:pPr marL="285750" indent="-285750">
              <a:buFont typeface="Arial" panose="020B0604020202020204" pitchFamily="34" charset="0"/>
              <a:buChar char="•"/>
            </a:pPr>
            <a:r>
              <a:rPr lang="en-GB" sz="2800" dirty="0" smtClean="0"/>
              <a:t>Banker</a:t>
            </a:r>
            <a:r>
              <a:rPr lang="en-GB" sz="2800" dirty="0"/>
              <a:t>, slave </a:t>
            </a:r>
            <a:r>
              <a:rPr lang="en-GB" sz="2800" dirty="0" smtClean="0"/>
              <a:t>owner </a:t>
            </a:r>
            <a:r>
              <a:rPr lang="en-GB" sz="2800" dirty="0"/>
              <a:t>and </a:t>
            </a:r>
            <a:r>
              <a:rPr lang="en-GB" sz="2800" dirty="0" smtClean="0"/>
              <a:t>politician</a:t>
            </a:r>
          </a:p>
          <a:p>
            <a:pPr marL="285750" indent="-285750">
              <a:buFont typeface="Arial" panose="020B0604020202020204" pitchFamily="34" charset="0"/>
              <a:buChar char="•"/>
            </a:pPr>
            <a:r>
              <a:rPr lang="en-GB" sz="2800" dirty="0" smtClean="0"/>
              <a:t>Owner of Cardigan Priory </a:t>
            </a:r>
            <a:endParaRPr lang="en-GB" sz="2800" dirty="0"/>
          </a:p>
        </p:txBody>
      </p:sp>
    </p:spTree>
    <p:extLst>
      <p:ext uri="{BB962C8B-B14F-4D97-AF65-F5344CB8AC3E}">
        <p14:creationId xmlns:p14="http://schemas.microsoft.com/office/powerpoint/2010/main" val="11760684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Sir Henry Morgan (Welsh: </a:t>
            </a:r>
            <a:r>
              <a:rPr lang="en-GB" dirty="0" err="1" smtClean="0"/>
              <a:t>Harri</a:t>
            </a:r>
            <a:r>
              <a:rPr lang="en-GB" dirty="0" smtClean="0"/>
              <a:t> Morgan, c. 1635–1688) </a:t>
            </a:r>
            <a:endParaRPr lang="en-GB" dirty="0"/>
          </a:p>
        </p:txBody>
      </p:sp>
      <p:pic>
        <p:nvPicPr>
          <p:cNvPr id="4" name="Content Placeholder 3"/>
          <p:cNvPicPr>
            <a:picLocks noGrp="1" noChangeAspect="1"/>
          </p:cNvPicPr>
          <p:nvPr>
            <p:ph idx="1"/>
          </p:nvPr>
        </p:nvPicPr>
        <p:blipFill>
          <a:blip r:embed="rId3"/>
          <a:stretch>
            <a:fillRect/>
          </a:stretch>
        </p:blipFill>
        <p:spPr>
          <a:xfrm>
            <a:off x="838200" y="1870869"/>
            <a:ext cx="3219450" cy="4286250"/>
          </a:xfrm>
          <a:prstGeom prst="rect">
            <a:avLst/>
          </a:prstGeom>
        </p:spPr>
      </p:pic>
      <p:pic>
        <p:nvPicPr>
          <p:cNvPr id="5" name="Picture 4"/>
          <p:cNvPicPr>
            <a:picLocks noChangeAspect="1"/>
          </p:cNvPicPr>
          <p:nvPr/>
        </p:nvPicPr>
        <p:blipFill>
          <a:blip r:embed="rId4"/>
          <a:stretch>
            <a:fillRect/>
          </a:stretch>
        </p:blipFill>
        <p:spPr>
          <a:xfrm>
            <a:off x="7204745" y="1690688"/>
            <a:ext cx="2853655" cy="4675205"/>
          </a:xfrm>
          <a:prstGeom prst="rect">
            <a:avLst/>
          </a:prstGeom>
        </p:spPr>
      </p:pic>
    </p:spTree>
    <p:extLst>
      <p:ext uri="{BB962C8B-B14F-4D97-AF65-F5344CB8AC3E}">
        <p14:creationId xmlns:p14="http://schemas.microsoft.com/office/powerpoint/2010/main" val="293080075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3"/>
          <a:stretch>
            <a:fillRect/>
          </a:stretch>
        </p:blipFill>
        <p:spPr>
          <a:xfrm>
            <a:off x="276815" y="405146"/>
            <a:ext cx="3866058" cy="4351338"/>
          </a:xfrm>
          <a:prstGeom prst="rect">
            <a:avLst/>
          </a:prstGeom>
        </p:spPr>
      </p:pic>
      <p:pic>
        <p:nvPicPr>
          <p:cNvPr id="5" name="Picture 4"/>
          <p:cNvPicPr>
            <a:picLocks noChangeAspect="1"/>
          </p:cNvPicPr>
          <p:nvPr/>
        </p:nvPicPr>
        <p:blipFill>
          <a:blip r:embed="rId4"/>
          <a:stretch>
            <a:fillRect/>
          </a:stretch>
        </p:blipFill>
        <p:spPr>
          <a:xfrm>
            <a:off x="4471337" y="457283"/>
            <a:ext cx="4834288" cy="3453063"/>
          </a:xfrm>
          <a:prstGeom prst="rect">
            <a:avLst/>
          </a:prstGeom>
        </p:spPr>
      </p:pic>
      <p:pic>
        <p:nvPicPr>
          <p:cNvPr id="6" name="Picture 5"/>
          <p:cNvPicPr>
            <a:picLocks noChangeAspect="1"/>
          </p:cNvPicPr>
          <p:nvPr/>
        </p:nvPicPr>
        <p:blipFill rotWithShape="1">
          <a:blip r:embed="rId5"/>
          <a:srcRect l="44806" t="43617" r="15193" b="38982"/>
          <a:stretch/>
        </p:blipFill>
        <p:spPr>
          <a:xfrm>
            <a:off x="9805736" y="649706"/>
            <a:ext cx="2286001" cy="926431"/>
          </a:xfrm>
          <a:prstGeom prst="rect">
            <a:avLst/>
          </a:prstGeom>
        </p:spPr>
      </p:pic>
      <p:pic>
        <p:nvPicPr>
          <p:cNvPr id="7" name="Picture 6"/>
          <p:cNvPicPr>
            <a:picLocks noChangeAspect="1"/>
          </p:cNvPicPr>
          <p:nvPr/>
        </p:nvPicPr>
        <p:blipFill>
          <a:blip r:embed="rId6"/>
          <a:stretch>
            <a:fillRect/>
          </a:stretch>
        </p:blipFill>
        <p:spPr>
          <a:xfrm>
            <a:off x="8542421" y="2853088"/>
            <a:ext cx="3284620" cy="3503595"/>
          </a:xfrm>
          <a:prstGeom prst="rect">
            <a:avLst/>
          </a:prstGeom>
        </p:spPr>
      </p:pic>
    </p:spTree>
    <p:extLst>
      <p:ext uri="{BB962C8B-B14F-4D97-AF65-F5344CB8AC3E}">
        <p14:creationId xmlns:p14="http://schemas.microsoft.com/office/powerpoint/2010/main" val="22105119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t>Captain Thomas Phillips and the </a:t>
            </a:r>
            <a:r>
              <a:rPr lang="en-GB" sz="4000" i="1" dirty="0" smtClean="0"/>
              <a:t>Hannibal</a:t>
            </a:r>
            <a:endParaRPr lang="en-GB" sz="4000" dirty="0"/>
          </a:p>
        </p:txBody>
      </p:sp>
      <p:pic>
        <p:nvPicPr>
          <p:cNvPr id="4" name="Content Placeholder 3"/>
          <p:cNvPicPr>
            <a:picLocks noGrp="1" noChangeAspect="1"/>
          </p:cNvPicPr>
          <p:nvPr>
            <p:ph idx="1"/>
          </p:nvPr>
        </p:nvPicPr>
        <p:blipFill>
          <a:blip r:embed="rId3"/>
          <a:stretch>
            <a:fillRect/>
          </a:stretch>
        </p:blipFill>
        <p:spPr>
          <a:xfrm>
            <a:off x="8746957" y="1690688"/>
            <a:ext cx="3303687" cy="2564874"/>
          </a:xfrm>
          <a:prstGeom prst="rect">
            <a:avLst/>
          </a:prstGeom>
        </p:spPr>
      </p:pic>
      <p:pic>
        <p:nvPicPr>
          <p:cNvPr id="5" name="Picture 4"/>
          <p:cNvPicPr>
            <a:picLocks noChangeAspect="1"/>
          </p:cNvPicPr>
          <p:nvPr/>
        </p:nvPicPr>
        <p:blipFill>
          <a:blip r:embed="rId4"/>
          <a:stretch>
            <a:fillRect/>
          </a:stretch>
        </p:blipFill>
        <p:spPr>
          <a:xfrm>
            <a:off x="89219" y="1690688"/>
            <a:ext cx="2657475" cy="2857500"/>
          </a:xfrm>
          <a:prstGeom prst="rect">
            <a:avLst/>
          </a:prstGeom>
        </p:spPr>
      </p:pic>
      <p:pic>
        <p:nvPicPr>
          <p:cNvPr id="6" name="Picture 5"/>
          <p:cNvPicPr>
            <a:picLocks noChangeAspect="1"/>
          </p:cNvPicPr>
          <p:nvPr/>
        </p:nvPicPr>
        <p:blipFill>
          <a:blip r:embed="rId5"/>
          <a:stretch>
            <a:fillRect/>
          </a:stretch>
        </p:blipFill>
        <p:spPr>
          <a:xfrm>
            <a:off x="2931435" y="1690688"/>
            <a:ext cx="5630781" cy="4954428"/>
          </a:xfrm>
          <a:prstGeom prst="rect">
            <a:avLst/>
          </a:prstGeom>
        </p:spPr>
      </p:pic>
    </p:spTree>
    <p:extLst>
      <p:ext uri="{BB962C8B-B14F-4D97-AF65-F5344CB8AC3E}">
        <p14:creationId xmlns:p14="http://schemas.microsoft.com/office/powerpoint/2010/main" val="403554800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5" name="Content Placeholder 4"/>
          <p:cNvSpPr>
            <a:spLocks noGrp="1"/>
          </p:cNvSpPr>
          <p:nvPr>
            <p:ph idx="1"/>
          </p:nvPr>
        </p:nvSpPr>
        <p:spPr/>
        <p:txBody>
          <a:bodyPr/>
          <a:lstStyle/>
          <a:p>
            <a:endParaRPr lang="en-GB"/>
          </a:p>
        </p:txBody>
      </p:sp>
      <p:pic>
        <p:nvPicPr>
          <p:cNvPr id="6" name="Picture 5"/>
          <p:cNvPicPr>
            <a:picLocks noChangeAspect="1"/>
          </p:cNvPicPr>
          <p:nvPr/>
        </p:nvPicPr>
        <p:blipFill rotWithShape="1">
          <a:blip r:embed="rId3"/>
          <a:srcRect l="14803" t="13287" r="16217" b="51925"/>
          <a:stretch/>
        </p:blipFill>
        <p:spPr>
          <a:xfrm>
            <a:off x="1756610" y="1825625"/>
            <a:ext cx="8410074" cy="3260558"/>
          </a:xfrm>
          <a:prstGeom prst="rect">
            <a:avLst/>
          </a:prstGeom>
        </p:spPr>
      </p:pic>
    </p:spTree>
    <p:extLst>
      <p:ext uri="{BB962C8B-B14F-4D97-AF65-F5344CB8AC3E}">
        <p14:creationId xmlns:p14="http://schemas.microsoft.com/office/powerpoint/2010/main" val="348186681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6700" y="365125"/>
            <a:ext cx="11487150" cy="1325563"/>
          </a:xfrm>
        </p:spPr>
        <p:txBody>
          <a:bodyPr/>
          <a:lstStyle/>
          <a:p>
            <a:r>
              <a:rPr lang="en-GB" dirty="0" smtClean="0"/>
              <a:t>Richard Pennant, 1st Baron </a:t>
            </a:r>
            <a:r>
              <a:rPr lang="en-GB" dirty="0" err="1" smtClean="0"/>
              <a:t>Penrhyn</a:t>
            </a:r>
            <a:r>
              <a:rPr lang="en-GB" dirty="0" smtClean="0"/>
              <a:t> (1737–1808)</a:t>
            </a:r>
            <a:endParaRPr lang="en-GB" dirty="0"/>
          </a:p>
        </p:txBody>
      </p:sp>
      <p:sp>
        <p:nvSpPr>
          <p:cNvPr id="3" name="Content Placeholder 2"/>
          <p:cNvSpPr>
            <a:spLocks noGrp="1"/>
          </p:cNvSpPr>
          <p:nvPr>
            <p:ph idx="1"/>
          </p:nvPr>
        </p:nvSpPr>
        <p:spPr/>
        <p:txBody>
          <a:bodyPr>
            <a:normAutofit/>
          </a:bodyPr>
          <a:lstStyle/>
          <a:p>
            <a:pPr marL="0" indent="0">
              <a:buNone/>
            </a:pPr>
            <a:endParaRPr lang="en-GB" dirty="0" smtClean="0"/>
          </a:p>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a:p>
          <a:p>
            <a:pPr marL="0" indent="0">
              <a:buNone/>
            </a:pPr>
            <a:endParaRPr lang="en-GB" dirty="0"/>
          </a:p>
        </p:txBody>
      </p:sp>
      <p:pic>
        <p:nvPicPr>
          <p:cNvPr id="4" name="Picture 3"/>
          <p:cNvPicPr>
            <a:picLocks noChangeAspect="1"/>
          </p:cNvPicPr>
          <p:nvPr/>
        </p:nvPicPr>
        <p:blipFill>
          <a:blip r:embed="rId3"/>
          <a:stretch>
            <a:fillRect/>
          </a:stretch>
        </p:blipFill>
        <p:spPr>
          <a:xfrm>
            <a:off x="266700" y="1825625"/>
            <a:ext cx="3038475" cy="3038475"/>
          </a:xfrm>
          <a:prstGeom prst="rect">
            <a:avLst/>
          </a:prstGeom>
        </p:spPr>
      </p:pic>
      <p:pic>
        <p:nvPicPr>
          <p:cNvPr id="5" name="Picture 4"/>
          <p:cNvPicPr>
            <a:picLocks noChangeAspect="1"/>
          </p:cNvPicPr>
          <p:nvPr/>
        </p:nvPicPr>
        <p:blipFill>
          <a:blip r:embed="rId4"/>
          <a:stretch>
            <a:fillRect/>
          </a:stretch>
        </p:blipFill>
        <p:spPr>
          <a:xfrm>
            <a:off x="8477250" y="1825625"/>
            <a:ext cx="2705100" cy="4286250"/>
          </a:xfrm>
          <a:prstGeom prst="rect">
            <a:avLst/>
          </a:prstGeom>
        </p:spPr>
      </p:pic>
      <p:pic>
        <p:nvPicPr>
          <p:cNvPr id="6" name="Picture 5"/>
          <p:cNvPicPr>
            <a:picLocks noChangeAspect="1"/>
          </p:cNvPicPr>
          <p:nvPr/>
        </p:nvPicPr>
        <p:blipFill>
          <a:blip r:embed="rId5"/>
          <a:stretch>
            <a:fillRect/>
          </a:stretch>
        </p:blipFill>
        <p:spPr>
          <a:xfrm>
            <a:off x="3462337" y="1825625"/>
            <a:ext cx="4857750" cy="3260006"/>
          </a:xfrm>
          <a:prstGeom prst="rect">
            <a:avLst/>
          </a:prstGeom>
        </p:spPr>
      </p:pic>
      <p:sp>
        <p:nvSpPr>
          <p:cNvPr id="7" name="Rectangle 6"/>
          <p:cNvSpPr/>
          <p:nvPr/>
        </p:nvSpPr>
        <p:spPr>
          <a:xfrm>
            <a:off x="4084125" y="5220568"/>
            <a:ext cx="2738250" cy="369332"/>
          </a:xfrm>
          <a:prstGeom prst="rect">
            <a:avLst/>
          </a:prstGeom>
        </p:spPr>
        <p:txBody>
          <a:bodyPr wrap="none">
            <a:spAutoFit/>
          </a:bodyPr>
          <a:lstStyle/>
          <a:p>
            <a:r>
              <a:rPr lang="en-GB" dirty="0" err="1" smtClean="0"/>
              <a:t>Penrhyn</a:t>
            </a:r>
            <a:r>
              <a:rPr lang="en-GB" dirty="0" smtClean="0"/>
              <a:t> Slate Quarry, 1852</a:t>
            </a:r>
            <a:endParaRPr lang="en-GB" dirty="0"/>
          </a:p>
        </p:txBody>
      </p:sp>
      <p:sp>
        <p:nvSpPr>
          <p:cNvPr id="8" name="Rectangle 7"/>
          <p:cNvSpPr/>
          <p:nvPr/>
        </p:nvSpPr>
        <p:spPr>
          <a:xfrm>
            <a:off x="325977" y="5191993"/>
            <a:ext cx="1579022" cy="369332"/>
          </a:xfrm>
          <a:prstGeom prst="rect">
            <a:avLst/>
          </a:prstGeom>
        </p:spPr>
        <p:txBody>
          <a:bodyPr wrap="none">
            <a:spAutoFit/>
          </a:bodyPr>
          <a:lstStyle/>
          <a:p>
            <a:r>
              <a:rPr lang="en-GB" dirty="0" err="1" smtClean="0"/>
              <a:t>Penrhyn</a:t>
            </a:r>
            <a:r>
              <a:rPr lang="en-GB" dirty="0" smtClean="0"/>
              <a:t> Castle</a:t>
            </a:r>
            <a:endParaRPr lang="en-GB" dirty="0"/>
          </a:p>
        </p:txBody>
      </p:sp>
    </p:spTree>
    <p:extLst>
      <p:ext uri="{BB962C8B-B14F-4D97-AF65-F5344CB8AC3E}">
        <p14:creationId xmlns:p14="http://schemas.microsoft.com/office/powerpoint/2010/main" val="198412252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Guinea Bowls, Guinea Kettles</a:t>
            </a:r>
            <a:endParaRPr lang="en-GB" dirty="0"/>
          </a:p>
        </p:txBody>
      </p:sp>
      <p:pic>
        <p:nvPicPr>
          <p:cNvPr id="4" name="Content Placeholder 3"/>
          <p:cNvPicPr>
            <a:picLocks noGrp="1" noChangeAspect="1"/>
          </p:cNvPicPr>
          <p:nvPr>
            <p:ph idx="1"/>
          </p:nvPr>
        </p:nvPicPr>
        <p:blipFill>
          <a:blip r:embed="rId3"/>
          <a:stretch>
            <a:fillRect/>
          </a:stretch>
        </p:blipFill>
        <p:spPr>
          <a:xfrm>
            <a:off x="1252287" y="2366503"/>
            <a:ext cx="3238500" cy="2571750"/>
          </a:xfrm>
          <a:prstGeom prst="rect">
            <a:avLst/>
          </a:prstGeom>
        </p:spPr>
      </p:pic>
      <p:pic>
        <p:nvPicPr>
          <p:cNvPr id="5" name="Picture 4"/>
          <p:cNvPicPr>
            <a:picLocks noChangeAspect="1"/>
          </p:cNvPicPr>
          <p:nvPr/>
        </p:nvPicPr>
        <p:blipFill rotWithShape="1">
          <a:blip r:embed="rId4"/>
          <a:srcRect l="56312" t="30627" r="10068" b="22911"/>
          <a:stretch/>
        </p:blipFill>
        <p:spPr>
          <a:xfrm>
            <a:off x="6226628" y="2366503"/>
            <a:ext cx="3788229" cy="4151087"/>
          </a:xfrm>
          <a:prstGeom prst="rect">
            <a:avLst/>
          </a:prstGeom>
        </p:spPr>
      </p:pic>
    </p:spTree>
    <p:extLst>
      <p:ext uri="{BB962C8B-B14F-4D97-AF65-F5344CB8AC3E}">
        <p14:creationId xmlns:p14="http://schemas.microsoft.com/office/powerpoint/2010/main" val="32214127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Welsh Plains</a:t>
            </a:r>
            <a:endParaRPr lang="en-GB" dirty="0"/>
          </a:p>
        </p:txBody>
      </p:sp>
      <p:pic>
        <p:nvPicPr>
          <p:cNvPr id="4" name="Picture 3"/>
          <p:cNvPicPr>
            <a:picLocks noChangeAspect="1"/>
          </p:cNvPicPr>
          <p:nvPr/>
        </p:nvPicPr>
        <p:blipFill rotWithShape="1">
          <a:blip r:embed="rId3"/>
          <a:srcRect l="71562" t="29718" r="3646" b="28905"/>
          <a:stretch/>
        </p:blipFill>
        <p:spPr>
          <a:xfrm>
            <a:off x="7890144" y="1266825"/>
            <a:ext cx="3971656" cy="5095875"/>
          </a:xfrm>
          <a:prstGeom prst="rect">
            <a:avLst/>
          </a:prstGeom>
        </p:spPr>
      </p:pic>
      <p:pic>
        <p:nvPicPr>
          <p:cNvPr id="6" name="Picture 5"/>
          <p:cNvPicPr>
            <a:picLocks noChangeAspect="1"/>
          </p:cNvPicPr>
          <p:nvPr/>
        </p:nvPicPr>
        <p:blipFill>
          <a:blip r:embed="rId4"/>
          <a:stretch>
            <a:fillRect/>
          </a:stretch>
        </p:blipFill>
        <p:spPr>
          <a:xfrm>
            <a:off x="3390397" y="3478211"/>
            <a:ext cx="4296024" cy="2847975"/>
          </a:xfrm>
          <a:prstGeom prst="rect">
            <a:avLst/>
          </a:prstGeom>
        </p:spPr>
      </p:pic>
      <p:pic>
        <p:nvPicPr>
          <p:cNvPr id="9" name="Content Placeholder 8"/>
          <p:cNvPicPr>
            <a:picLocks noGrp="1" noChangeAspect="1"/>
          </p:cNvPicPr>
          <p:nvPr>
            <p:ph idx="1"/>
          </p:nvPr>
        </p:nvPicPr>
        <p:blipFill>
          <a:blip r:embed="rId5"/>
          <a:stretch>
            <a:fillRect/>
          </a:stretch>
        </p:blipFill>
        <p:spPr>
          <a:xfrm>
            <a:off x="698500" y="1452562"/>
            <a:ext cx="3810000" cy="2362200"/>
          </a:xfrm>
          <a:prstGeom prst="rect">
            <a:avLst/>
          </a:prstGeom>
        </p:spPr>
      </p:pic>
    </p:spTree>
    <p:extLst>
      <p:ext uri="{BB962C8B-B14F-4D97-AF65-F5344CB8AC3E}">
        <p14:creationId xmlns:p14="http://schemas.microsoft.com/office/powerpoint/2010/main" val="105352439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Sir Thomas </a:t>
            </a:r>
            <a:r>
              <a:rPr lang="en-GB" dirty="0" err="1" smtClean="0"/>
              <a:t>Picton</a:t>
            </a:r>
            <a:r>
              <a:rPr lang="en-GB" dirty="0" smtClean="0"/>
              <a:t> GCB (1758–1815)</a:t>
            </a:r>
            <a:endParaRPr lang="en-GB" dirty="0"/>
          </a:p>
        </p:txBody>
      </p:sp>
      <p:pic>
        <p:nvPicPr>
          <p:cNvPr id="4" name="Content Placeholder 3"/>
          <p:cNvPicPr>
            <a:picLocks noGrp="1" noChangeAspect="1"/>
          </p:cNvPicPr>
          <p:nvPr>
            <p:ph idx="1"/>
          </p:nvPr>
        </p:nvPicPr>
        <p:blipFill>
          <a:blip r:embed="rId3"/>
          <a:stretch>
            <a:fillRect/>
          </a:stretch>
        </p:blipFill>
        <p:spPr>
          <a:xfrm>
            <a:off x="304800" y="1804987"/>
            <a:ext cx="3541272" cy="4351338"/>
          </a:xfrm>
          <a:prstGeom prst="rect">
            <a:avLst/>
          </a:prstGeom>
        </p:spPr>
      </p:pic>
      <p:pic>
        <p:nvPicPr>
          <p:cNvPr id="5" name="Picture 4"/>
          <p:cNvPicPr>
            <a:picLocks noChangeAspect="1"/>
          </p:cNvPicPr>
          <p:nvPr/>
        </p:nvPicPr>
        <p:blipFill>
          <a:blip r:embed="rId4"/>
          <a:stretch>
            <a:fillRect/>
          </a:stretch>
        </p:blipFill>
        <p:spPr>
          <a:xfrm>
            <a:off x="4348212" y="1804987"/>
            <a:ext cx="2398766" cy="4130676"/>
          </a:xfrm>
          <a:prstGeom prst="rect">
            <a:avLst/>
          </a:prstGeom>
        </p:spPr>
      </p:pic>
      <p:sp>
        <p:nvSpPr>
          <p:cNvPr id="6" name="Rectangle 5"/>
          <p:cNvSpPr/>
          <p:nvPr/>
        </p:nvSpPr>
        <p:spPr>
          <a:xfrm>
            <a:off x="4894312" y="6065838"/>
            <a:ext cx="3300840" cy="369332"/>
          </a:xfrm>
          <a:prstGeom prst="rect">
            <a:avLst/>
          </a:prstGeom>
        </p:spPr>
        <p:txBody>
          <a:bodyPr wrap="none">
            <a:spAutoFit/>
          </a:bodyPr>
          <a:lstStyle/>
          <a:p>
            <a:r>
              <a:rPr lang="en-GB" dirty="0" err="1" smtClean="0"/>
              <a:t>Picton</a:t>
            </a:r>
            <a:r>
              <a:rPr lang="en-GB" dirty="0" smtClean="0"/>
              <a:t> Monument at Carmarthen</a:t>
            </a:r>
            <a:endParaRPr lang="en-GB" dirty="0"/>
          </a:p>
        </p:txBody>
      </p:sp>
      <p:pic>
        <p:nvPicPr>
          <p:cNvPr id="7" name="Picture 6"/>
          <p:cNvPicPr>
            <a:picLocks noChangeAspect="1"/>
          </p:cNvPicPr>
          <p:nvPr/>
        </p:nvPicPr>
        <p:blipFill>
          <a:blip r:embed="rId5"/>
          <a:stretch>
            <a:fillRect/>
          </a:stretch>
        </p:blipFill>
        <p:spPr>
          <a:xfrm>
            <a:off x="7461276" y="1804987"/>
            <a:ext cx="4324428" cy="4138613"/>
          </a:xfrm>
          <a:prstGeom prst="rect">
            <a:avLst/>
          </a:prstGeom>
        </p:spPr>
      </p:pic>
    </p:spTree>
    <p:extLst>
      <p:ext uri="{BB962C8B-B14F-4D97-AF65-F5344CB8AC3E}">
        <p14:creationId xmlns:p14="http://schemas.microsoft.com/office/powerpoint/2010/main" val="499069373"/>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GB" b="1" dirty="0"/>
          </a:p>
        </p:txBody>
      </p:sp>
      <p:sp>
        <p:nvSpPr>
          <p:cNvPr id="3" name="Subtitle 2"/>
          <p:cNvSpPr>
            <a:spLocks noGrp="1"/>
          </p:cNvSpPr>
          <p:nvPr>
            <p:ph type="subTitle" idx="1"/>
          </p:nvPr>
        </p:nvSpPr>
        <p:spPr/>
        <p:txBody>
          <a:bodyPr/>
          <a:lstStyle/>
          <a:p>
            <a:endParaRPr lang="en-GB"/>
          </a:p>
        </p:txBody>
      </p:sp>
      <p:pic>
        <p:nvPicPr>
          <p:cNvPr id="9" name="Picture 8"/>
          <p:cNvPicPr>
            <a:picLocks noChangeAspect="1"/>
          </p:cNvPicPr>
          <p:nvPr/>
        </p:nvPicPr>
        <p:blipFill>
          <a:blip r:embed="rId3"/>
          <a:stretch>
            <a:fillRect/>
          </a:stretch>
        </p:blipFill>
        <p:spPr>
          <a:xfrm>
            <a:off x="2692400" y="1122363"/>
            <a:ext cx="7340600" cy="5505450"/>
          </a:xfrm>
          <a:prstGeom prst="rect">
            <a:avLst/>
          </a:prstGeom>
        </p:spPr>
      </p:pic>
      <p:pic>
        <p:nvPicPr>
          <p:cNvPr id="10" name="Picture 9"/>
          <p:cNvPicPr>
            <a:picLocks noChangeAspect="1"/>
          </p:cNvPicPr>
          <p:nvPr/>
        </p:nvPicPr>
        <p:blipFill>
          <a:blip r:embed="rId4"/>
          <a:stretch>
            <a:fillRect/>
          </a:stretch>
        </p:blipFill>
        <p:spPr>
          <a:xfrm>
            <a:off x="266700" y="109625"/>
            <a:ext cx="3162300" cy="3088513"/>
          </a:xfrm>
          <a:prstGeom prst="rect">
            <a:avLst/>
          </a:prstGeom>
        </p:spPr>
      </p:pic>
      <p:pic>
        <p:nvPicPr>
          <p:cNvPr id="11" name="Picture 10"/>
          <p:cNvPicPr>
            <a:picLocks noChangeAspect="1"/>
          </p:cNvPicPr>
          <p:nvPr/>
        </p:nvPicPr>
        <p:blipFill>
          <a:blip r:embed="rId5"/>
          <a:stretch>
            <a:fillRect/>
          </a:stretch>
        </p:blipFill>
        <p:spPr>
          <a:xfrm>
            <a:off x="9017000" y="314563"/>
            <a:ext cx="3022600" cy="3834924"/>
          </a:xfrm>
          <a:prstGeom prst="rect">
            <a:avLst/>
          </a:prstGeom>
        </p:spPr>
      </p:pic>
      <p:sp>
        <p:nvSpPr>
          <p:cNvPr id="13" name="Rectangle 12"/>
          <p:cNvSpPr/>
          <p:nvPr/>
        </p:nvSpPr>
        <p:spPr>
          <a:xfrm>
            <a:off x="4462972" y="314563"/>
            <a:ext cx="2905411" cy="369332"/>
          </a:xfrm>
          <a:prstGeom prst="rect">
            <a:avLst/>
          </a:prstGeom>
        </p:spPr>
        <p:txBody>
          <a:bodyPr wrap="none">
            <a:spAutoFit/>
          </a:bodyPr>
          <a:lstStyle/>
          <a:p>
            <a:r>
              <a:rPr lang="en-GB" dirty="0" err="1" smtClean="0"/>
              <a:t>Picton</a:t>
            </a:r>
            <a:r>
              <a:rPr lang="en-GB" dirty="0" smtClean="0"/>
              <a:t> Castle, Pembrokeshire</a:t>
            </a:r>
            <a:endParaRPr lang="en-GB" dirty="0"/>
          </a:p>
        </p:txBody>
      </p:sp>
    </p:spTree>
    <p:extLst>
      <p:ext uri="{BB962C8B-B14F-4D97-AF65-F5344CB8AC3E}">
        <p14:creationId xmlns:p14="http://schemas.microsoft.com/office/powerpoint/2010/main" val="3710317586"/>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Tiger Bay (</a:t>
            </a:r>
            <a:r>
              <a:rPr lang="en-GB" dirty="0" err="1" smtClean="0"/>
              <a:t>Butetown</a:t>
            </a:r>
            <a:r>
              <a:rPr lang="en-GB" dirty="0" smtClean="0"/>
              <a:t>), Cardiff</a:t>
            </a:r>
            <a:endParaRPr lang="en-GB" dirty="0"/>
          </a:p>
        </p:txBody>
      </p:sp>
      <p:pic>
        <p:nvPicPr>
          <p:cNvPr id="4" name="Content Placeholder 3"/>
          <p:cNvPicPr>
            <a:picLocks noGrp="1" noChangeAspect="1"/>
          </p:cNvPicPr>
          <p:nvPr>
            <p:ph idx="1"/>
          </p:nvPr>
        </p:nvPicPr>
        <p:blipFill>
          <a:blip r:embed="rId3"/>
          <a:stretch>
            <a:fillRect/>
          </a:stretch>
        </p:blipFill>
        <p:spPr>
          <a:xfrm>
            <a:off x="3047961" y="1825625"/>
            <a:ext cx="6096077" cy="4351338"/>
          </a:xfrm>
          <a:prstGeom prst="rect">
            <a:avLst/>
          </a:prstGeom>
        </p:spPr>
      </p:pic>
      <p:sp>
        <p:nvSpPr>
          <p:cNvPr id="5" name="Rectangle 4"/>
          <p:cNvSpPr/>
          <p:nvPr/>
        </p:nvSpPr>
        <p:spPr>
          <a:xfrm>
            <a:off x="467441" y="3282434"/>
            <a:ext cx="2189317" cy="369332"/>
          </a:xfrm>
          <a:prstGeom prst="rect">
            <a:avLst/>
          </a:prstGeom>
        </p:spPr>
        <p:txBody>
          <a:bodyPr wrap="none">
            <a:spAutoFit/>
          </a:bodyPr>
          <a:lstStyle/>
          <a:p>
            <a:r>
              <a:rPr lang="en-GB" dirty="0" smtClean="0"/>
              <a:t>Coal Exchange (1891)</a:t>
            </a:r>
            <a:endParaRPr lang="en-GB" dirty="0"/>
          </a:p>
        </p:txBody>
      </p:sp>
    </p:spTree>
    <p:extLst>
      <p:ext uri="{BB962C8B-B14F-4D97-AF65-F5344CB8AC3E}">
        <p14:creationId xmlns:p14="http://schemas.microsoft.com/office/powerpoint/2010/main" val="2903092410"/>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3"/>
          <a:stretch>
            <a:fillRect/>
          </a:stretch>
        </p:blipFill>
        <p:spPr>
          <a:xfrm>
            <a:off x="2381250" y="1843881"/>
            <a:ext cx="7429500" cy="4314825"/>
          </a:xfrm>
          <a:prstGeom prst="rect">
            <a:avLst/>
          </a:prstGeom>
        </p:spPr>
      </p:pic>
    </p:spTree>
    <p:extLst>
      <p:ext uri="{BB962C8B-B14F-4D97-AF65-F5344CB8AC3E}">
        <p14:creationId xmlns:p14="http://schemas.microsoft.com/office/powerpoint/2010/main" val="3995487832"/>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Al-</a:t>
            </a:r>
            <a:r>
              <a:rPr lang="en-GB" dirty="0" err="1" smtClean="0"/>
              <a:t>Manar</a:t>
            </a:r>
            <a:r>
              <a:rPr lang="en-GB" dirty="0" smtClean="0"/>
              <a:t> Mosque</a:t>
            </a:r>
            <a:endParaRPr lang="en-GB" dirty="0"/>
          </a:p>
        </p:txBody>
      </p:sp>
      <p:pic>
        <p:nvPicPr>
          <p:cNvPr id="4" name="Content Placeholder 3"/>
          <p:cNvPicPr>
            <a:picLocks noGrp="1" noChangeAspect="1"/>
          </p:cNvPicPr>
          <p:nvPr>
            <p:ph idx="1"/>
          </p:nvPr>
        </p:nvPicPr>
        <p:blipFill>
          <a:blip r:embed="rId3"/>
          <a:stretch>
            <a:fillRect/>
          </a:stretch>
        </p:blipFill>
        <p:spPr>
          <a:xfrm>
            <a:off x="3194515" y="1825625"/>
            <a:ext cx="5802969" cy="4351338"/>
          </a:xfrm>
          <a:prstGeom prst="rect">
            <a:avLst/>
          </a:prstGeom>
        </p:spPr>
      </p:pic>
      <p:sp>
        <p:nvSpPr>
          <p:cNvPr id="5" name="Rectangle 4"/>
          <p:cNvSpPr/>
          <p:nvPr/>
        </p:nvSpPr>
        <p:spPr>
          <a:xfrm>
            <a:off x="838200" y="2343150"/>
            <a:ext cx="1804158" cy="646331"/>
          </a:xfrm>
          <a:prstGeom prst="rect">
            <a:avLst/>
          </a:prstGeom>
        </p:spPr>
        <p:txBody>
          <a:bodyPr wrap="square">
            <a:spAutoFit/>
          </a:bodyPr>
          <a:lstStyle/>
          <a:p>
            <a:r>
              <a:rPr lang="en-GB" dirty="0" smtClean="0"/>
              <a:t>2 </a:t>
            </a:r>
            <a:r>
              <a:rPr lang="en-GB" dirty="0" err="1" smtClean="0"/>
              <a:t>Glynrhondda</a:t>
            </a:r>
            <a:r>
              <a:rPr lang="en-GB" dirty="0" smtClean="0"/>
              <a:t> Street</a:t>
            </a:r>
            <a:endParaRPr lang="en-GB" dirty="0"/>
          </a:p>
        </p:txBody>
      </p:sp>
    </p:spTree>
    <p:extLst>
      <p:ext uri="{BB962C8B-B14F-4D97-AF65-F5344CB8AC3E}">
        <p14:creationId xmlns:p14="http://schemas.microsoft.com/office/powerpoint/2010/main" val="10673537"/>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pPr marL="0" indent="0" algn="r">
              <a:buNone/>
            </a:pPr>
            <a:r>
              <a:rPr lang="en-GB" i="1" dirty="0" smtClean="0"/>
              <a:t>Cardiff Times</a:t>
            </a:r>
            <a:r>
              <a:rPr lang="en-GB" dirty="0" smtClean="0"/>
              <a:t>, 3 April 1863, p. 8</a:t>
            </a:r>
            <a:endParaRPr lang="en-GB" i="1" dirty="0"/>
          </a:p>
        </p:txBody>
      </p:sp>
      <p:pic>
        <p:nvPicPr>
          <p:cNvPr id="4" name="Picture 3"/>
          <p:cNvPicPr>
            <a:picLocks noChangeAspect="1"/>
          </p:cNvPicPr>
          <p:nvPr/>
        </p:nvPicPr>
        <p:blipFill rotWithShape="1">
          <a:blip r:embed="rId3"/>
          <a:srcRect l="4762" t="52939" r="33810" b="16257"/>
          <a:stretch/>
        </p:blipFill>
        <p:spPr>
          <a:xfrm>
            <a:off x="804343" y="624114"/>
            <a:ext cx="10549457" cy="4232049"/>
          </a:xfrm>
          <a:prstGeom prst="rect">
            <a:avLst/>
          </a:prstGeom>
        </p:spPr>
      </p:pic>
    </p:spTree>
    <p:extLst>
      <p:ext uri="{BB962C8B-B14F-4D97-AF65-F5344CB8AC3E}">
        <p14:creationId xmlns:p14="http://schemas.microsoft.com/office/powerpoint/2010/main" val="200583884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Welsh Patagonia</a:t>
            </a:r>
            <a:endParaRPr lang="en-GB" dirty="0"/>
          </a:p>
        </p:txBody>
      </p:sp>
      <p:pic>
        <p:nvPicPr>
          <p:cNvPr id="4" name="Content Placeholder 3"/>
          <p:cNvPicPr>
            <a:picLocks noGrp="1" noChangeAspect="1"/>
          </p:cNvPicPr>
          <p:nvPr>
            <p:ph idx="1"/>
          </p:nvPr>
        </p:nvPicPr>
        <p:blipFill>
          <a:blip r:embed="rId3"/>
          <a:stretch>
            <a:fillRect/>
          </a:stretch>
        </p:blipFill>
        <p:spPr>
          <a:xfrm>
            <a:off x="2952750" y="2234406"/>
            <a:ext cx="6286500" cy="3533775"/>
          </a:xfrm>
          <a:prstGeom prst="rect">
            <a:avLst/>
          </a:prstGeom>
        </p:spPr>
      </p:pic>
    </p:spTree>
    <p:extLst>
      <p:ext uri="{BB962C8B-B14F-4D97-AF65-F5344CB8AC3E}">
        <p14:creationId xmlns:p14="http://schemas.microsoft.com/office/powerpoint/2010/main" val="3381813761"/>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1933 National Eisteddfod Chair, made in Shanghai</a:t>
            </a:r>
            <a:endParaRPr lang="en-GB" dirty="0"/>
          </a:p>
        </p:txBody>
      </p:sp>
      <p:pic>
        <p:nvPicPr>
          <p:cNvPr id="4" name="Content Placeholder 3"/>
          <p:cNvPicPr>
            <a:picLocks noGrp="1" noChangeAspect="1"/>
          </p:cNvPicPr>
          <p:nvPr>
            <p:ph idx="1"/>
          </p:nvPr>
        </p:nvPicPr>
        <p:blipFill>
          <a:blip r:embed="rId3"/>
          <a:stretch>
            <a:fillRect/>
          </a:stretch>
        </p:blipFill>
        <p:spPr>
          <a:xfrm>
            <a:off x="5753100" y="2148809"/>
            <a:ext cx="4762500" cy="4152900"/>
          </a:xfrm>
          <a:prstGeom prst="rect">
            <a:avLst/>
          </a:prstGeom>
        </p:spPr>
      </p:pic>
      <p:pic>
        <p:nvPicPr>
          <p:cNvPr id="5" name="Picture 4"/>
          <p:cNvPicPr>
            <a:picLocks noChangeAspect="1"/>
          </p:cNvPicPr>
          <p:nvPr/>
        </p:nvPicPr>
        <p:blipFill>
          <a:blip r:embed="rId4"/>
          <a:stretch>
            <a:fillRect/>
          </a:stretch>
        </p:blipFill>
        <p:spPr>
          <a:xfrm>
            <a:off x="1143000" y="1924844"/>
            <a:ext cx="3252787" cy="4600830"/>
          </a:xfrm>
          <a:prstGeom prst="rect">
            <a:avLst/>
          </a:prstGeom>
        </p:spPr>
      </p:pic>
    </p:spTree>
    <p:extLst>
      <p:ext uri="{BB962C8B-B14F-4D97-AF65-F5344CB8AC3E}">
        <p14:creationId xmlns:p14="http://schemas.microsoft.com/office/powerpoint/2010/main" val="2129453266"/>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3"/>
          <a:stretch>
            <a:fillRect/>
          </a:stretch>
        </p:blipFill>
        <p:spPr>
          <a:xfrm>
            <a:off x="838201" y="250946"/>
            <a:ext cx="4540792" cy="5975684"/>
          </a:xfrm>
          <a:prstGeom prst="rect">
            <a:avLst/>
          </a:prstGeom>
        </p:spPr>
      </p:pic>
      <p:sp>
        <p:nvSpPr>
          <p:cNvPr id="5" name="Rectangle 4"/>
          <p:cNvSpPr/>
          <p:nvPr/>
        </p:nvSpPr>
        <p:spPr>
          <a:xfrm>
            <a:off x="5675086" y="2075321"/>
            <a:ext cx="6096000" cy="1200329"/>
          </a:xfrm>
          <a:prstGeom prst="rect">
            <a:avLst/>
          </a:prstGeom>
        </p:spPr>
        <p:txBody>
          <a:bodyPr>
            <a:spAutoFit/>
          </a:bodyPr>
          <a:lstStyle/>
          <a:p>
            <a:r>
              <a:rPr lang="en-GB" dirty="0" err="1" smtClean="0"/>
              <a:t>Sapajou</a:t>
            </a:r>
            <a:r>
              <a:rPr lang="en-GB" dirty="0" smtClean="0"/>
              <a:t> cartoon, ‘St</a:t>
            </a:r>
            <a:r>
              <a:rPr lang="en-GB" dirty="0"/>
              <a:t>. David’s Day: </a:t>
            </a:r>
            <a:r>
              <a:rPr lang="en-GB" dirty="0" err="1"/>
              <a:t>Cymdeithas</a:t>
            </a:r>
            <a:r>
              <a:rPr lang="en-GB" dirty="0"/>
              <a:t> </a:t>
            </a:r>
            <a:r>
              <a:rPr lang="en-GB" dirty="0" err="1"/>
              <a:t>Dewi</a:t>
            </a:r>
            <a:r>
              <a:rPr lang="en-GB" dirty="0"/>
              <a:t> </a:t>
            </a:r>
            <a:r>
              <a:rPr lang="en-GB" dirty="0" err="1" smtClean="0"/>
              <a:t>Sant</a:t>
            </a:r>
            <a:r>
              <a:rPr lang="en-GB" dirty="0" smtClean="0"/>
              <a:t>,’  </a:t>
            </a:r>
            <a:r>
              <a:rPr lang="en-GB" i="1" dirty="0" smtClean="0"/>
              <a:t>North China Daily News</a:t>
            </a:r>
            <a:r>
              <a:rPr lang="en-GB" dirty="0" smtClean="0"/>
              <a:t>, </a:t>
            </a:r>
            <a:r>
              <a:rPr lang="en-GB" dirty="0"/>
              <a:t>1 March </a:t>
            </a:r>
            <a:r>
              <a:rPr lang="en-GB" dirty="0" smtClean="0"/>
              <a:t>1933</a:t>
            </a:r>
          </a:p>
          <a:p>
            <a:endParaRPr lang="en-GB" dirty="0"/>
          </a:p>
          <a:p>
            <a:r>
              <a:rPr lang="en-GB" dirty="0">
                <a:hlinkClick r:id="rId4"/>
              </a:rPr>
              <a:t>http://ciw.anu.edu.au/projects/chinaheritageproject/</a:t>
            </a:r>
            <a:endParaRPr lang="en-GB" dirty="0"/>
          </a:p>
        </p:txBody>
      </p:sp>
    </p:spTree>
    <p:extLst>
      <p:ext uri="{BB962C8B-B14F-4D97-AF65-F5344CB8AC3E}">
        <p14:creationId xmlns:p14="http://schemas.microsoft.com/office/powerpoint/2010/main" val="1952328440"/>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402</TotalTime>
  <Words>1280</Words>
  <Application>Microsoft Office PowerPoint</Application>
  <PresentationFormat>Widescreen</PresentationFormat>
  <Paragraphs>139</Paragraphs>
  <Slides>35</Slides>
  <Notes>34</Notes>
  <HiddenSlides>0</HiddenSlides>
  <MMClips>1</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35</vt:i4>
      </vt:variant>
    </vt:vector>
  </HeadingPairs>
  <TitlesOfParts>
    <vt:vector size="41" baseType="lpstr">
      <vt:lpstr>Arial</vt:lpstr>
      <vt:lpstr>Calibri</vt:lpstr>
      <vt:lpstr>Calibri Light</vt:lpstr>
      <vt:lpstr>Elephant</vt:lpstr>
      <vt:lpstr>Office Theme</vt:lpstr>
      <vt:lpstr>1_Office Theme</vt:lpstr>
      <vt:lpstr>PowerPoint Presentation</vt:lpstr>
      <vt:lpstr>Ferguson on Empire</vt:lpstr>
      <vt:lpstr>PowerPoint Presentation</vt:lpstr>
      <vt:lpstr>PowerPoint Presentation</vt:lpstr>
      <vt:lpstr>PowerPoint Presentation</vt:lpstr>
      <vt:lpstr>PowerPoint Presentation</vt:lpstr>
      <vt:lpstr>PowerPoint Presentation</vt:lpstr>
      <vt:lpstr>PowerPoint Presentation</vt:lpstr>
      <vt:lpstr>Postcolonialism and the Metropole</vt:lpstr>
      <vt:lpstr>Postcolonialism and the Metropole</vt:lpstr>
      <vt:lpstr>Adam Price, ‘Wales: The First and Final Colony,’ Wales Online, 17 November 2009 &lt;https://www.walesonline.co.uk/news/wales-news/wales-first-final-colony---2070487&gt; [accessed 4 June 2019]</vt:lpstr>
      <vt:lpstr>Adam Price, ‘Wales: The First and Final Colony,’ Wales Online, 17 November 2009 &lt;https://www.walesonline.co.uk/news/wales-news/wales-first-final-colony---2070487&gt; [accessed 4 June 2019]</vt:lpstr>
      <vt:lpstr>PowerPoint Presentation</vt:lpstr>
      <vt:lpstr>PowerPoint Presentation</vt:lpstr>
      <vt:lpstr> Henry Morton Stanley (1841–1904) </vt:lpstr>
      <vt:lpstr>PowerPoint Presentation</vt:lpstr>
      <vt:lpstr>David Price  (1762–1835)</vt:lpstr>
      <vt:lpstr>Sir Lawrence Hugh Jenkins, Chief Justice of Calcutta and Bombay High Court (1857–1928)</vt:lpstr>
      <vt:lpstr>Philip John Miles (1774–1845)</vt:lpstr>
      <vt:lpstr>Sir Henry Morgan (Welsh: Harri Morgan, c. 1635–1688) </vt:lpstr>
      <vt:lpstr>PowerPoint Presentation</vt:lpstr>
      <vt:lpstr>Captain Thomas Phillips and the Hannibal</vt:lpstr>
      <vt:lpstr>PowerPoint Presentation</vt:lpstr>
      <vt:lpstr>Richard Pennant, 1st Baron Penrhyn (1737–1808)</vt:lpstr>
      <vt:lpstr>Guinea Bowls, Guinea Kettles</vt:lpstr>
      <vt:lpstr>Welsh Plains</vt:lpstr>
      <vt:lpstr>Sir Thomas Picton GCB (1758–1815)</vt:lpstr>
      <vt:lpstr>PowerPoint Presentation</vt:lpstr>
      <vt:lpstr>Tiger Bay (Butetown), Cardiff</vt:lpstr>
      <vt:lpstr>PowerPoint Presentation</vt:lpstr>
      <vt:lpstr>Al-Manar Mosque</vt:lpstr>
      <vt:lpstr>PowerPoint Presentation</vt:lpstr>
      <vt:lpstr>Welsh Patagonia</vt:lpstr>
      <vt:lpstr>1933 National Eisteddfod Chair, made in Shanghai</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Scott</dc:creator>
  <cp:lastModifiedBy>Alexander Scott</cp:lastModifiedBy>
  <cp:revision>21</cp:revision>
  <cp:lastPrinted>2019-06-06T08:48:59Z</cp:lastPrinted>
  <dcterms:created xsi:type="dcterms:W3CDTF">2019-06-05T16:21:27Z</dcterms:created>
  <dcterms:modified xsi:type="dcterms:W3CDTF">2019-06-06T12:49:30Z</dcterms:modified>
</cp:coreProperties>
</file>