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95" r:id="rId1"/>
  </p:sldMasterIdLst>
  <p:sldIdLst>
    <p:sldId id="256" r:id="rId2"/>
    <p:sldId id="257" r:id="rId3"/>
    <p:sldId id="259" r:id="rId4"/>
    <p:sldId id="258" r:id="rId5"/>
    <p:sldId id="260" r:id="rId6"/>
    <p:sldId id="263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60" d="100"/>
          <a:sy n="60" d="100"/>
        </p:scale>
        <p:origin x="872" y="4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948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608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160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314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401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783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28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259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409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521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44598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3845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016484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2913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4988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471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268138-2C0D-4745-9390-CFD59594D320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8489549-6638-4329-A9CC-ECE1DBEE9B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509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oldisrj.lbp.world/Article.aspx?ArticleID=7968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#_Toc25269878"/><Relationship Id="rId3" Type="http://schemas.openxmlformats.org/officeDocument/2006/relationships/hyperlink" Target="#_Toc25269873"/><Relationship Id="rId7" Type="http://schemas.openxmlformats.org/officeDocument/2006/relationships/hyperlink" Target="#_Toc25269877"/><Relationship Id="rId2" Type="http://schemas.openxmlformats.org/officeDocument/2006/relationships/hyperlink" Target="#_Toc25269870"/><Relationship Id="rId1" Type="http://schemas.openxmlformats.org/officeDocument/2006/relationships/slideLayout" Target="../slideLayouts/slideLayout2.xml"/><Relationship Id="rId6" Type="http://schemas.openxmlformats.org/officeDocument/2006/relationships/hyperlink" Target="#_Toc25269871"/><Relationship Id="rId5" Type="http://schemas.openxmlformats.org/officeDocument/2006/relationships/hyperlink" Target="#_Toc25269875"/><Relationship Id="rId4" Type="http://schemas.openxmlformats.org/officeDocument/2006/relationships/hyperlink" Target="#_Toc25269874"/><Relationship Id="rId9" Type="http://schemas.openxmlformats.org/officeDocument/2006/relationships/hyperlink" Target="#_Toc25269879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#_Toc25269873"/><Relationship Id="rId2" Type="http://schemas.openxmlformats.org/officeDocument/2006/relationships/hyperlink" Target="#_Toc25269872"/><Relationship Id="rId1" Type="http://schemas.openxmlformats.org/officeDocument/2006/relationships/slideLayout" Target="../slideLayouts/slideLayout2.xml"/><Relationship Id="rId5" Type="http://schemas.openxmlformats.org/officeDocument/2006/relationships/hyperlink" Target="#_Toc25269875"/><Relationship Id="rId4" Type="http://schemas.openxmlformats.org/officeDocument/2006/relationships/hyperlink" Target="#_Toc25269874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#_Toc25269871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#_Toc25269877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#_Toc25269877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2012books.lardbucket.org/books/accounting-for-managers/s17-03-ratio-analysis-of-financial-in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#_Toc25269878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nujmagazine.blogspot.com/2015/09/will-performance-management-as-we-know.html" TargetMode="External"/><Relationship Id="rId5" Type="http://schemas.openxmlformats.org/officeDocument/2006/relationships/image" Target="../media/image4.jpg"/><Relationship Id="rId4" Type="http://schemas.openxmlformats.org/officeDocument/2006/relationships/hyperlink" Target="http://flickr.com/photos/gemmerich/8676632854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#_Toc25269879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35B3E6AE-C8F6-40B8-A8B0-9E152AF2B9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216585"/>
            <a:ext cx="12192000" cy="64248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37B226-1E2A-4242-9F0D-3F8D915428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99846" y="1259958"/>
            <a:ext cx="8915399" cy="2262781"/>
          </a:xfrm>
        </p:spPr>
        <p:txBody>
          <a:bodyPr/>
          <a:lstStyle/>
          <a:p>
            <a:r>
              <a:rPr lang="en-GB" altLang="en-US" b="1" i="1" dirty="0">
                <a:solidFill>
                  <a:srgbClr val="FF0000"/>
                </a:solidFill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Ffion Ltd financial report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83551D-D700-49F5-8B91-E7BF8C5882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4464106" cy="2191859"/>
          </a:xfrm>
        </p:spPr>
        <p:txBody>
          <a:bodyPr>
            <a:normAutofit lnSpcReduction="10000"/>
          </a:bodyPr>
          <a:lstStyle/>
          <a:p>
            <a:pPr lvl="0" algn="l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sz="2800" i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</a:t>
            </a:r>
            <a:r>
              <a:rPr lang="en-GB" altLang="en-US" sz="2800" i="1" dirty="0" bmk="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tudent</a:t>
            </a:r>
            <a:endParaRPr kumimoji="0" lang="en-GB" altLang="en-US" sz="2800" i="1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l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sz="2800" i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Domenico Conte</a:t>
            </a:r>
            <a:endParaRPr kumimoji="0" lang="en-GB" altLang="en-US" sz="2800" i="1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</a:endParaRPr>
          </a:p>
          <a:p>
            <a:pPr lvl="0" algn="l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sz="2800" i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1815044</a:t>
            </a:r>
            <a:endParaRPr kumimoji="0" lang="en-GB" altLang="en-US" sz="2800" i="1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</a:endParaRPr>
          </a:p>
          <a:p>
            <a:pPr lvl="0" algn="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sz="2800" i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Lecturer</a:t>
            </a:r>
            <a:endParaRPr kumimoji="0" lang="en-GB" altLang="en-US" sz="2800" i="1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</a:endParaRPr>
          </a:p>
          <a:p>
            <a:pPr lvl="0" algn="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sz="2800" i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Dale Clarke</a:t>
            </a:r>
            <a:endParaRPr kumimoji="0" lang="en-GB" altLang="en-US" sz="2800" i="1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ext Box 142">
            <a:extLst>
              <a:ext uri="{FF2B5EF4-FFF2-40B4-BE49-F238E27FC236}">
                <a16:creationId xmlns:a16="http://schemas.microsoft.com/office/drawing/2014/main" id="{E4E27C46-AD18-4D47-9434-5DC867BC02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457200"/>
            <a:ext cx="4876800" cy="612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1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1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5B9BD5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83BC2826-CF63-455B-B80A-5A7AEA07F3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03634" y="331162"/>
            <a:ext cx="184731" cy="861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304704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rgbClr val="2E74B5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GB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rgbClr val="2E74B5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F4FE7FC3-A843-4523-B10D-738EBC7C91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</a:b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85394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9045E-1D08-43F6-9397-F5C471DD4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884680D-8940-4640-B127-5A28FDB726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477800"/>
            <a:ext cx="5692456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Introduction</a:t>
            </a: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Profitability</a:t>
            </a: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Liquidity</a:t>
            </a: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Gearing</a:t>
            </a: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Financial Analysis</a:t>
            </a: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Benefits and Limitations of Ratio Analysis</a:t>
            </a: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Recommendations</a:t>
            </a: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Bibliography</a:t>
            </a: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4497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EEC13-DA53-4609-9567-CDC0EECA4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Financial Analysis Trends</a:t>
            </a:r>
            <a:br>
              <a:rPr lang="en-GB" alt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8AF8C-A491-442C-88E1-18B9374B1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altLang="en-US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Profitability</a:t>
            </a:r>
            <a:endParaRPr lang="en-GB" altLang="en-US" b="1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Profitability ratios indicate the profit earning capacity of a business. (Rao, 2006)</a:t>
            </a:r>
          </a:p>
          <a:p>
            <a:pPr>
              <a:lnSpc>
                <a:spcPct val="100000"/>
              </a:lnSpc>
            </a:pPr>
            <a:r>
              <a:rPr lang="en-GB" altLang="en-US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Liquidity</a:t>
            </a:r>
            <a:endParaRPr lang="en-GB" altLang="en-US" b="1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Liquidity ratios are used to determine how easily a company can repay its debt (liquidity covers current liabilities)</a:t>
            </a:r>
            <a:endParaRPr lang="en-GB" altLang="en-US" b="1" dirty="0"/>
          </a:p>
          <a:p>
            <a:pPr>
              <a:lnSpc>
                <a:spcPct val="100000"/>
              </a:lnSpc>
            </a:pPr>
            <a:r>
              <a:rPr lang="en-GB" altLang="en-US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Gearing</a:t>
            </a:r>
            <a:endParaRPr lang="en-GB" altLang="en-US" b="1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Gearing Ratios analyse the debts of the company and its capability to repay them.  It evaluates the amount of assets founded with debts; therefore, the remaining amount is related to the owner’s investment. </a:t>
            </a:r>
          </a:p>
          <a:p>
            <a:pPr marL="0" indent="0">
              <a:lnSpc>
                <a:spcPct val="100000"/>
              </a:lnSpc>
              <a:buNone/>
            </a:pPr>
            <a:endParaRPr lang="en-GB" altLang="en-US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238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9D674-138C-4818-B4B1-036B6D93B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Financial Analysis</a:t>
            </a:r>
            <a:br>
              <a:rPr lang="en-GB" altLang="en-US" b="1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74DE7F8-2C66-45CE-A403-64A70401AC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1880615"/>
              </p:ext>
            </p:extLst>
          </p:nvPr>
        </p:nvGraphicFramePr>
        <p:xfrm>
          <a:off x="712097" y="2257676"/>
          <a:ext cx="10726215" cy="41514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85808">
                  <a:extLst>
                    <a:ext uri="{9D8B030D-6E8A-4147-A177-3AD203B41FA5}">
                      <a16:colId xmlns:a16="http://schemas.microsoft.com/office/drawing/2014/main" val="2836775602"/>
                    </a:ext>
                  </a:extLst>
                </a:gridCol>
                <a:gridCol w="3737798">
                  <a:extLst>
                    <a:ext uri="{9D8B030D-6E8A-4147-A177-3AD203B41FA5}">
                      <a16:colId xmlns:a16="http://schemas.microsoft.com/office/drawing/2014/main" val="1557533899"/>
                    </a:ext>
                  </a:extLst>
                </a:gridCol>
                <a:gridCol w="3902609">
                  <a:extLst>
                    <a:ext uri="{9D8B030D-6E8A-4147-A177-3AD203B41FA5}">
                      <a16:colId xmlns:a16="http://schemas.microsoft.com/office/drawing/2014/main" val="3203452208"/>
                    </a:ext>
                  </a:extLst>
                </a:gridCol>
              </a:tblGrid>
              <a:tr h="345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Ratio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2017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2018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65362659"/>
                  </a:ext>
                </a:extLst>
              </a:tr>
              <a:tr h="345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Gross Profit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2100/9000*100=23.3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1850/9500*100=19.47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85335985"/>
                  </a:ext>
                </a:extLst>
              </a:tr>
              <a:tr h="345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Net Profit Margin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623/9000*100=6.92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307/9500*100=3.23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4938474"/>
                  </a:ext>
                </a:extLst>
              </a:tr>
              <a:tr h="345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ROCE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(623+10)/2684*100=23.58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(307+9)/3014*100=10.48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88818127"/>
                  </a:ext>
                </a:extLst>
              </a:tr>
              <a:tr h="345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Total Asset Turnover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9000/2684=3.35 times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9500/3014= 3.15 times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90053591"/>
                  </a:ext>
                </a:extLst>
              </a:tr>
              <a:tr h="345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Working Capital Turnover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9000/984=9.15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9500/1264=7.52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53104832"/>
                  </a:ext>
                </a:extLst>
              </a:tr>
              <a:tr h="345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Current Ratio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1839/855=2.15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2152/888=2.42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94453913"/>
                  </a:ext>
                </a:extLst>
              </a:tr>
              <a:tr h="345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Quick Ratio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(1839-700)/855=1.33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(2152-750)/888=1.58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0975466"/>
                  </a:ext>
                </a:extLst>
              </a:tr>
              <a:tr h="345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Debtor Days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649*365/9000=26.32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870*365/9500=33.43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01269971"/>
                  </a:ext>
                </a:extLst>
              </a:tr>
              <a:tr h="345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Creditor Days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660*365/6500=37.06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690*365/7700=32.71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54953361"/>
                  </a:ext>
                </a:extLst>
              </a:tr>
              <a:tr h="345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Debt Ratio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(855+150)/ (1839+1700) =0.28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(888+150)/ (2152+1750) =0.27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12950224"/>
                  </a:ext>
                </a:extLst>
              </a:tr>
              <a:tr h="345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Interest Cover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(623+10)/10=63.3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(307+9)/9=35.1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82979196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F4A5AB00-A4B7-4D79-8AA6-E22AE428A2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893457" y="-60545"/>
            <a:ext cx="19901750" cy="800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304704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none" strike="noStrike" cap="none" normalizeH="0" baseline="0">
                <a:ln>
                  <a:noFill/>
                </a:ln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kumimoji="0" lang="en-GB" altLang="en-US" sz="1400" b="1" i="0" u="none" strike="noStrike" cap="none" normalizeH="0" baseline="0" bmk="">
                <a:ln>
                  <a:noFill/>
                </a:ln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inancial Analysis</a:t>
            </a:r>
            <a:endParaRPr kumimoji="0" lang="en-GB" altLang="en-US" sz="1400" b="1" i="0" u="none" strike="noStrike" cap="none" normalizeH="0" baseline="0">
              <a:ln>
                <a:noFill/>
              </a:ln>
              <a:solidFill>
                <a:srgbClr val="2E74B5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06521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36DDE-E1B0-46FE-A822-788FB415A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Benefits of Ratio Analysis</a:t>
            </a:r>
            <a:br>
              <a:rPr lang="en-GB" alt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699EC-CB84-4D49-9CD4-3720BABA25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Measure of Profitability</a:t>
            </a:r>
          </a:p>
          <a:p>
            <a:r>
              <a:rPr lang="en-GB" i="1" dirty="0"/>
              <a:t>Evaluation of Operational Efficiency</a:t>
            </a:r>
          </a:p>
          <a:p>
            <a:r>
              <a:rPr lang="en-GB" i="1" dirty="0"/>
              <a:t>ensure Suitable Liquidity</a:t>
            </a:r>
          </a:p>
          <a:p>
            <a:r>
              <a:rPr lang="en-GB" i="1" dirty="0"/>
              <a:t>Comparison</a:t>
            </a:r>
          </a:p>
          <a:p>
            <a:r>
              <a:rPr lang="en-GB" dirty="0"/>
              <a:t>helps identify problems</a:t>
            </a:r>
          </a:p>
        </p:txBody>
      </p:sp>
    </p:spTree>
    <p:extLst>
      <p:ext uri="{BB962C8B-B14F-4D97-AF65-F5344CB8AC3E}">
        <p14:creationId xmlns:p14="http://schemas.microsoft.com/office/powerpoint/2010/main" val="14077522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FCA9A-38A2-4486-BDAC-89EC948CB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Limitations of Ratio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E3398-0F17-4E24-BE46-C565484D75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 must be  Accurate </a:t>
            </a:r>
          </a:p>
          <a:p>
            <a:r>
              <a:rPr lang="en-US" dirty="0"/>
              <a:t>Ratios</a:t>
            </a:r>
            <a:r>
              <a:rPr lang="en-US" i="1" dirty="0"/>
              <a:t> ignore the price level changes due to inflation</a:t>
            </a:r>
          </a:p>
          <a:p>
            <a:r>
              <a:rPr lang="en-US" i="1" dirty="0"/>
              <a:t>Do not solve any financial problems</a:t>
            </a:r>
            <a:r>
              <a:rPr lang="en-GB" dirty="0"/>
              <a:t> </a:t>
            </a:r>
          </a:p>
          <a:p>
            <a:r>
              <a:rPr lang="en-GB" dirty="0"/>
              <a:t>Further analysis is necessary in order to be successful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2850A1-2C27-4B4C-B6F2-9B9F63E624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837274" y="3741525"/>
            <a:ext cx="5603358" cy="2587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5552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16E1-6DC5-488B-B957-290FD4B4B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Recommendations</a:t>
            </a:r>
            <a:br>
              <a:rPr lang="en-GB" alt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ECDA9-7BDD-442E-A896-08ACE3AC4C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Non-Financial KPI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PESTEL analysis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Ratio analysis within the Industry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D4BC49-1997-4417-9381-2D3122C1DF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787809" y="236353"/>
            <a:ext cx="2590800" cy="287655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0F36C86-DE88-477F-A0E2-145D8B12B3B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580474" y="3257993"/>
            <a:ext cx="3048000" cy="236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442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70069-2B8C-41FB-8F47-42C4AFA80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Bibliography</a:t>
            </a:r>
            <a:br>
              <a:rPr lang="en-GB" altLang="en-US" b="1" dirty="0"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6132C-ABBB-4007-96FB-572E99CAD9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6902" y="1414130"/>
            <a:ext cx="9707710" cy="4497091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AccountingCoach.com. (2019). </a:t>
            </a:r>
            <a:r>
              <a:rPr lang="en-GB" i="1" dirty="0"/>
              <a:t>What is the working capital turnover ratio? | </a:t>
            </a:r>
            <a:r>
              <a:rPr lang="en-GB" i="1" dirty="0" err="1"/>
              <a:t>AccountingCoach</a:t>
            </a:r>
            <a:r>
              <a:rPr lang="en-GB" dirty="0"/>
              <a:t>. [online] Available at: https://www.accountingcoach.com/blog/working-capital-turnover-ratio [Accessed 17 Nov. 2019].</a:t>
            </a:r>
          </a:p>
          <a:p>
            <a:r>
              <a:rPr lang="en-GB" dirty="0"/>
              <a:t>Ashdown, L. (2018). </a:t>
            </a:r>
            <a:r>
              <a:rPr lang="en-GB" i="1" dirty="0"/>
              <a:t>Performance management</a:t>
            </a:r>
            <a:r>
              <a:rPr lang="en-GB" dirty="0"/>
              <a:t>. 2nd ed. London: Kogan Page.</a:t>
            </a:r>
          </a:p>
          <a:p>
            <a:r>
              <a:rPr lang="en-GB" dirty="0"/>
              <a:t>Goel, S. (2016). </a:t>
            </a:r>
            <a:r>
              <a:rPr lang="en-GB" i="1" dirty="0"/>
              <a:t>Financial ratios</a:t>
            </a:r>
            <a:r>
              <a:rPr lang="en-GB" dirty="0"/>
              <a:t>. New York: Business Express Press.</a:t>
            </a:r>
          </a:p>
          <a:p>
            <a:r>
              <a:rPr lang="en-GB" dirty="0"/>
              <a:t>Hales, J. (2005). </a:t>
            </a:r>
            <a:r>
              <a:rPr lang="en-GB" i="1" dirty="0"/>
              <a:t>Accounting and financial analysis in the hospitality industry</a:t>
            </a:r>
            <a:r>
              <a:rPr lang="en-GB" dirty="0"/>
              <a:t>. London: Elsevier Butterworth Heinemann.</a:t>
            </a:r>
          </a:p>
          <a:p>
            <a:r>
              <a:rPr lang="en-GB" dirty="0"/>
              <a:t>Investopedia. (2019). </a:t>
            </a:r>
            <a:r>
              <a:rPr lang="en-GB" i="1" dirty="0"/>
              <a:t>Financial Analysis Definition</a:t>
            </a:r>
            <a:r>
              <a:rPr lang="en-GB" dirty="0"/>
              <a:t>. [online] Available at: https://www.investopedia.com/terms/f/financial-analysis.asp [Accessed 15 Nov. 2019].</a:t>
            </a:r>
          </a:p>
          <a:p>
            <a:r>
              <a:rPr lang="en-GB" dirty="0"/>
              <a:t>Investopedia. (2019). </a:t>
            </a:r>
            <a:r>
              <a:rPr lang="en-GB" i="1" dirty="0"/>
              <a:t>Is This Company Making Money? Understanding Profit Margin</a:t>
            </a:r>
            <a:r>
              <a:rPr lang="en-GB" dirty="0"/>
              <a:t>. [online] Available at: https://www.investopedia.com/terms/p/profitmargin.asp [Accessed 17 Nov. 2019].</a:t>
            </a:r>
          </a:p>
          <a:p>
            <a:r>
              <a:rPr lang="en-GB" dirty="0"/>
              <a:t>Khan, M. and Jain, P. (2008). </a:t>
            </a:r>
            <a:r>
              <a:rPr lang="en-GB" i="1" dirty="0"/>
              <a:t>Financial management</a:t>
            </a:r>
            <a:r>
              <a:rPr lang="en-GB" dirty="0"/>
              <a:t>. 5th ed. New Delhi: Tata McGraw-Hill.</a:t>
            </a:r>
          </a:p>
          <a:p>
            <a:r>
              <a:rPr lang="en-GB" dirty="0"/>
              <a:t>Marr, B. (2012). </a:t>
            </a:r>
            <a:r>
              <a:rPr lang="en-GB" i="1" dirty="0"/>
              <a:t>Key performance indicators</a:t>
            </a:r>
            <a:r>
              <a:rPr lang="en-GB" dirty="0"/>
              <a:t>. Harlow, England: Pearson Education.</a:t>
            </a:r>
          </a:p>
          <a:p>
            <a:r>
              <a:rPr lang="en-GB" dirty="0"/>
              <a:t>Peterson, P. and </a:t>
            </a:r>
            <a:r>
              <a:rPr lang="en-GB" dirty="0" err="1"/>
              <a:t>Fabozzi</a:t>
            </a:r>
            <a:r>
              <a:rPr lang="en-GB" dirty="0"/>
              <a:t>, F. (1999). </a:t>
            </a:r>
            <a:r>
              <a:rPr lang="en-GB" i="1" dirty="0"/>
              <a:t>Analysis of financial statements</a:t>
            </a:r>
            <a:r>
              <a:rPr lang="en-GB" dirty="0"/>
              <a:t>. New Hope: Frank J. </a:t>
            </a:r>
            <a:r>
              <a:rPr lang="en-GB" dirty="0" err="1"/>
              <a:t>Fabozzi</a:t>
            </a:r>
            <a:r>
              <a:rPr lang="en-GB" dirty="0"/>
              <a:t> Associates.</a:t>
            </a:r>
          </a:p>
          <a:p>
            <a:r>
              <a:rPr lang="en-GB" dirty="0"/>
              <a:t>Rao, T. (2006). </a:t>
            </a:r>
            <a:r>
              <a:rPr lang="en-GB" i="1" dirty="0"/>
              <a:t>Management accounting</a:t>
            </a:r>
            <a:r>
              <a:rPr lang="en-GB" dirty="0"/>
              <a:t>. New Delhi: New age international Publishers.</a:t>
            </a:r>
          </a:p>
          <a:p>
            <a:r>
              <a:rPr lang="en-GB" dirty="0"/>
              <a:t>Stickney, C. (2010). </a:t>
            </a:r>
            <a:r>
              <a:rPr lang="en-GB" i="1" dirty="0"/>
              <a:t>Financial accounting</a:t>
            </a:r>
            <a:r>
              <a:rPr lang="en-GB" dirty="0"/>
              <a:t>. Mason, OH: South-Western Cengage Learning.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87071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39</TotalTime>
  <Words>551</Words>
  <Application>Microsoft Office PowerPoint</Application>
  <PresentationFormat>Widescreen</PresentationFormat>
  <Paragraphs>96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Century Gothic</vt:lpstr>
      <vt:lpstr>Wingdings 3</vt:lpstr>
      <vt:lpstr>Wisp</vt:lpstr>
      <vt:lpstr>Ffion Ltd financial report </vt:lpstr>
      <vt:lpstr>Agenda</vt:lpstr>
      <vt:lpstr>Financial Analysis Trends </vt:lpstr>
      <vt:lpstr>Financial Analysis </vt:lpstr>
      <vt:lpstr>Benefits of Ratio Analysis </vt:lpstr>
      <vt:lpstr>Limitations of Ratio Analysis</vt:lpstr>
      <vt:lpstr>Recommendations 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Ffion Ltd financial report</dc:title>
  <dc:creator>Domenico Conte</dc:creator>
  <cp:lastModifiedBy>Domenico Conte</cp:lastModifiedBy>
  <cp:revision>5</cp:revision>
  <dcterms:created xsi:type="dcterms:W3CDTF">2019-11-22T18:55:06Z</dcterms:created>
  <dcterms:modified xsi:type="dcterms:W3CDTF">2019-11-22T19:34:34Z</dcterms:modified>
</cp:coreProperties>
</file>