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  <p:sldId id="256" r:id="rId3"/>
    <p:sldId id="257" r:id="rId4"/>
    <p:sldId id="263" r:id="rId5"/>
    <p:sldId id="259" r:id="rId6"/>
    <p:sldId id="260" r:id="rId7"/>
    <p:sldId id="264" r:id="rId8"/>
    <p:sldId id="262" r:id="rId9"/>
    <p:sldId id="265" r:id="rId10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DFB3D2-C4A9-A6C5-D999-FDF11332E39D}" v="165" dt="2023-08-07T10:18:45.834"/>
    <p1510:client id="{56503EF0-FA42-90BE-DB41-BD5E6313082D}" v="944" dt="2023-08-08T14:56:57.021"/>
    <p1510:client id="{763BD4D8-4F3B-CBFE-7595-166B27A7275A}" v="132" dt="2023-07-25T11:24:43.812"/>
    <p1510:client id="{A220D327-7688-4F5F-FF65-E1985AE8E88B}" v="1133" dt="2023-08-08T10:51:52.291"/>
    <p1510:client id="{B3745667-C35F-1D14-8235-E825D372CA83}" v="359" dt="2023-08-09T22:52:30.889"/>
    <p1510:client id="{F4D55FE3-E7B2-01AE-7A49-A66BC4360B9F}" v="449" dt="2023-08-01T15:42:51.3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Style léger 3 - Accentuation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61" d="100"/>
          <a:sy n="61" d="100"/>
        </p:scale>
        <p:origin x="84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870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932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315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861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4840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5739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247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2690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201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0678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8755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8/9/2023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‹N°›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5201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articles/10.3389/fpsyg.2020.570392/full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6" name="Rectangle 21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4D8E442-308C-66F6-2D7E-BF6A61349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936" y="390922"/>
            <a:ext cx="4391024" cy="1323439"/>
          </a:xfrm>
        </p:spPr>
        <p:txBody>
          <a:bodyPr anchor="t">
            <a:normAutofit/>
          </a:bodyPr>
          <a:lstStyle/>
          <a:p>
            <a:r>
              <a:rPr lang="fr-FR" sz="3400">
                <a:solidFill>
                  <a:schemeClr val="bg1"/>
                </a:solidFill>
                <a:cs typeface="Calibri Light"/>
              </a:rPr>
              <a:t>Module: Introduction to Research (BMHP5005)</a:t>
            </a:r>
          </a:p>
        </p:txBody>
      </p:sp>
      <p:sp>
        <p:nvSpPr>
          <p:cNvPr id="214" name="Content Placeholder 7">
            <a:extLst>
              <a:ext uri="{FF2B5EF4-FFF2-40B4-BE49-F238E27FC236}">
                <a16:creationId xmlns:a16="http://schemas.microsoft.com/office/drawing/2014/main" id="{2DB75FAB-EDC3-8111-00FE-F632F1F81C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785" y="2255004"/>
            <a:ext cx="4391024" cy="413645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Arial"/>
                <a:cs typeface="Calibri"/>
              </a:rPr>
              <a:t>Student number: 2030974</a:t>
            </a:r>
          </a:p>
          <a:p>
            <a:r>
              <a:rPr lang="en-US" sz="3200" dirty="0">
                <a:solidFill>
                  <a:schemeClr val="bg1"/>
                </a:solidFill>
                <a:latin typeface="Arial"/>
                <a:cs typeface="Calibri"/>
              </a:rPr>
              <a:t>Student Name: Sophia Acheampong SARPONG</a:t>
            </a:r>
          </a:p>
          <a:p>
            <a:r>
              <a:rPr lang="en-US" sz="3200" dirty="0">
                <a:solidFill>
                  <a:schemeClr val="bg1"/>
                </a:solidFill>
                <a:latin typeface="Arial"/>
                <a:cs typeface="Calibri"/>
              </a:rPr>
              <a:t>Lecturer: </a:t>
            </a:r>
            <a:r>
              <a:rPr lang="en-US" sz="3200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Dr Eleni </a:t>
            </a:r>
            <a:r>
              <a:rPr lang="en-US" sz="3200" err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Koutsogeorgou</a:t>
            </a:r>
            <a:r>
              <a:rPr lang="en-US" sz="3200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-Andreou </a:t>
            </a:r>
            <a:endParaRPr lang="fr-FR" sz="3200">
              <a:solidFill>
                <a:schemeClr val="bg1"/>
              </a:solidFill>
              <a:latin typeface="Arial"/>
              <a:ea typeface="+mn-lt"/>
              <a:cs typeface="+mn-lt"/>
            </a:endParaRPr>
          </a:p>
        </p:txBody>
      </p:sp>
      <p:grpSp>
        <p:nvGrpSpPr>
          <p:cNvPr id="217" name="Group 220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226" name="Freeform: Shape 225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27" name="Freeform: Shape 226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218" name="Group 222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224" name="Freeform: Shape 223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25" name="Freeform: Shape 224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Image 4" descr="Une image contenant texte, Police, logo, symbole&#10;&#10;Description générée automatiquement">
            <a:extLst>
              <a:ext uri="{FF2B5EF4-FFF2-40B4-BE49-F238E27FC236}">
                <a16:creationId xmlns:a16="http://schemas.microsoft.com/office/drawing/2014/main" id="{A539534E-D2C4-704B-2E51-D8E5BD8E64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1932" y="1972275"/>
            <a:ext cx="4369112" cy="1820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9839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4" descr="Une image contenant Visage humain, personne, intérieur, lit&#10;&#10;Description générée automatiquement">
            <a:extLst>
              <a:ext uri="{FF2B5EF4-FFF2-40B4-BE49-F238E27FC236}">
                <a16:creationId xmlns:a16="http://schemas.microsoft.com/office/drawing/2014/main" id="{0F1B8B21-871D-73E6-1172-DC2E924B5B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44" r="11634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fr-FR" sz="5200" dirty="0">
                <a:solidFill>
                  <a:srgbClr val="FFFFFF"/>
                </a:solidFill>
                <a:cs typeface="Calibri Light"/>
              </a:rPr>
              <a:t>"Impact of screen-time on </a:t>
            </a:r>
            <a:r>
              <a:rPr lang="fr-FR" sz="5200" dirty="0" err="1">
                <a:solidFill>
                  <a:srgbClr val="FFFFFF"/>
                </a:solidFill>
                <a:cs typeface="Calibri Light"/>
              </a:rPr>
              <a:t>children's</a:t>
            </a:r>
            <a:r>
              <a:rPr lang="fr-FR" sz="5200" dirty="0">
                <a:solidFill>
                  <a:srgbClr val="FFFFFF"/>
                </a:solidFill>
                <a:cs typeface="Calibri Light"/>
              </a:rPr>
              <a:t> </a:t>
            </a:r>
            <a:r>
              <a:rPr lang="fr-FR" sz="5200" dirty="0" err="1">
                <a:solidFill>
                  <a:srgbClr val="FFFFFF"/>
                </a:solidFill>
                <a:cs typeface="Calibri Light"/>
              </a:rPr>
              <a:t>development</a:t>
            </a:r>
            <a:r>
              <a:rPr lang="fr-FR" sz="5200" dirty="0">
                <a:solidFill>
                  <a:srgbClr val="FFFFFF"/>
                </a:solidFill>
                <a:cs typeface="Calibri Light"/>
              </a:rPr>
              <a:t> and </a:t>
            </a:r>
            <a:r>
              <a:rPr lang="fr-FR" sz="5200" dirty="0" err="1">
                <a:solidFill>
                  <a:srgbClr val="FFFFFF"/>
                </a:solidFill>
                <a:cs typeface="Calibri Light"/>
              </a:rPr>
              <a:t>their</a:t>
            </a:r>
            <a:r>
              <a:rPr lang="fr-FR" sz="5200" dirty="0">
                <a:solidFill>
                  <a:srgbClr val="FFFFFF"/>
                </a:solidFill>
                <a:cs typeface="Calibri Light"/>
              </a:rPr>
              <a:t> </a:t>
            </a:r>
            <a:r>
              <a:rPr lang="fr-FR" sz="5200" dirty="0" err="1">
                <a:solidFill>
                  <a:srgbClr val="FFFFFF"/>
                </a:solidFill>
                <a:cs typeface="Calibri Light"/>
              </a:rPr>
              <a:t>health</a:t>
            </a:r>
            <a:r>
              <a:rPr lang="fr-FR" sz="5200" dirty="0">
                <a:solidFill>
                  <a:srgbClr val="FFFFFF"/>
                </a:solidFill>
                <a:cs typeface="Calibri Light"/>
              </a:rPr>
              <a:t>".</a:t>
            </a:r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fr-FR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4089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4" descr="Une image contenant texte, fournitures de bureau, stylos et plumes, Article de bureau&#10;&#10;Description générée automatiquement">
            <a:extLst>
              <a:ext uri="{FF2B5EF4-FFF2-40B4-BE49-F238E27FC236}">
                <a16:creationId xmlns:a16="http://schemas.microsoft.com/office/drawing/2014/main" id="{1F630486-8288-449D-FC23-714ED3A54C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268" b="24484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25" name="Content Placeholder 7">
            <a:extLst>
              <a:ext uri="{FF2B5EF4-FFF2-40B4-BE49-F238E27FC236}">
                <a16:creationId xmlns:a16="http://schemas.microsoft.com/office/drawing/2014/main" id="{1294B1E9-C870-20EC-4054-1ADEF21036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2813" y="3752850"/>
            <a:ext cx="11151638" cy="317155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>
                <a:cs typeface="Calibri"/>
              </a:rPr>
              <a:t>AIM: The impact of screen time on children's health and development.</a:t>
            </a:r>
            <a:endParaRPr lang="fr-FR"/>
          </a:p>
          <a:p>
            <a:r>
              <a:rPr lang="en-US" sz="2000" dirty="0">
                <a:cs typeface="Calibri"/>
              </a:rPr>
              <a:t>OBJECTIVES: </a:t>
            </a:r>
          </a:p>
          <a:p>
            <a:r>
              <a:rPr lang="en-US" sz="2000" dirty="0">
                <a:cs typeface="Calibri"/>
              </a:rPr>
              <a:t>A) To define the concept of screen time on children's health and development.</a:t>
            </a:r>
          </a:p>
          <a:p>
            <a:r>
              <a:rPr lang="en-US" sz="2000" dirty="0">
                <a:cs typeface="Calibri"/>
              </a:rPr>
              <a:t>B) To </a:t>
            </a:r>
            <a:r>
              <a:rPr lang="en-US" sz="2000" err="1">
                <a:cs typeface="Calibri"/>
              </a:rPr>
              <a:t>analyse</a:t>
            </a:r>
            <a:r>
              <a:rPr lang="en-US" sz="2000" dirty="0">
                <a:cs typeface="Calibri"/>
              </a:rPr>
              <a:t> the data, policies, legislations and services in United Kingdom about the impact of screen-time on children's health and their </a:t>
            </a:r>
            <a:r>
              <a:rPr lang="en-US" sz="2000" err="1">
                <a:cs typeface="Calibri"/>
              </a:rPr>
              <a:t>developmment</a:t>
            </a:r>
            <a:r>
              <a:rPr lang="en-US" sz="2000" dirty="0">
                <a:cs typeface="Calibri"/>
              </a:rPr>
              <a:t>.</a:t>
            </a:r>
          </a:p>
          <a:p>
            <a:r>
              <a:rPr lang="en-US" sz="2000" dirty="0">
                <a:cs typeface="Calibri"/>
              </a:rPr>
              <a:t>C) To conduct a systematic literature review of academic articles on the use of screen-time on children</a:t>
            </a:r>
          </a:p>
          <a:p>
            <a:r>
              <a:rPr lang="en-US" sz="2000" dirty="0">
                <a:cs typeface="Calibri"/>
              </a:rPr>
              <a:t>D) To provide some recommendations about the use of screen time in children.</a:t>
            </a:r>
          </a:p>
        </p:txBody>
      </p:sp>
    </p:spTree>
    <p:extLst>
      <p:ext uri="{BB962C8B-B14F-4D97-AF65-F5344CB8AC3E}">
        <p14:creationId xmlns:p14="http://schemas.microsoft.com/office/powerpoint/2010/main" val="40560705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0D2FD2E6-43AB-6C23-EB89-CA01C2005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668" y="71888"/>
            <a:ext cx="5334197" cy="644318"/>
          </a:xfrm>
        </p:spPr>
        <p:txBody>
          <a:bodyPr anchor="ctr">
            <a:normAutofit/>
          </a:bodyPr>
          <a:lstStyle/>
          <a:p>
            <a:r>
              <a:rPr lang="fr-FR" sz="4000">
                <a:cs typeface="Calibri Light"/>
              </a:rPr>
              <a:t>Methods</a:t>
            </a:r>
            <a:endParaRPr lang="fr-FR" sz="400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06D3BBE-96DE-EA0B-3E35-D5B17DF9E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00" y="644321"/>
            <a:ext cx="6685668" cy="6213984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fr-FR" sz="2400" b="1" dirty="0">
                <a:cs typeface="Calibri"/>
              </a:rPr>
              <a:t>Keywords:</a:t>
            </a:r>
            <a:r>
              <a:rPr lang="fr-FR" sz="2400" dirty="0">
                <a:cs typeface="Calibri"/>
              </a:rPr>
              <a:t> Mental </a:t>
            </a:r>
            <a:r>
              <a:rPr lang="fr-FR" sz="2400" dirty="0" err="1">
                <a:cs typeface="Calibri"/>
              </a:rPr>
              <a:t>Health</a:t>
            </a:r>
            <a:r>
              <a:rPr lang="fr-FR" sz="2400" dirty="0">
                <a:cs typeface="Calibri"/>
              </a:rPr>
              <a:t>; </a:t>
            </a:r>
            <a:r>
              <a:rPr lang="fr-FR" sz="2400" dirty="0" err="1">
                <a:cs typeface="Calibri"/>
              </a:rPr>
              <a:t>Children's</a:t>
            </a:r>
            <a:r>
              <a:rPr lang="fr-FR" sz="2400" dirty="0">
                <a:cs typeface="Calibri"/>
              </a:rPr>
              <a:t> </a:t>
            </a:r>
            <a:r>
              <a:rPr lang="fr-FR" sz="2400" dirty="0" err="1">
                <a:cs typeface="Calibri"/>
              </a:rPr>
              <a:t>development</a:t>
            </a:r>
            <a:r>
              <a:rPr lang="fr-FR" sz="2400" dirty="0">
                <a:cs typeface="Calibri"/>
              </a:rPr>
              <a:t>; screen-time</a:t>
            </a:r>
          </a:p>
          <a:p>
            <a:r>
              <a:rPr lang="fr-FR" sz="2400" b="1" err="1">
                <a:cs typeface="Calibri"/>
              </a:rPr>
              <a:t>Databases</a:t>
            </a:r>
            <a:r>
              <a:rPr lang="fr-FR" sz="2400" b="1" dirty="0">
                <a:cs typeface="Calibri"/>
              </a:rPr>
              <a:t>: </a:t>
            </a:r>
            <a:r>
              <a:rPr lang="fr-FR" sz="2400" dirty="0">
                <a:cs typeface="Calibri"/>
              </a:rPr>
              <a:t>UWTSD Library; </a:t>
            </a:r>
            <a:r>
              <a:rPr lang="fr-FR" sz="2400" err="1">
                <a:cs typeface="Calibri"/>
              </a:rPr>
              <a:t>Proquest</a:t>
            </a:r>
            <a:r>
              <a:rPr lang="fr-FR" sz="2400" dirty="0">
                <a:cs typeface="Calibri"/>
              </a:rPr>
              <a:t>; </a:t>
            </a:r>
          </a:p>
          <a:p>
            <a:r>
              <a:rPr lang="fr-FR" sz="2400" b="1" dirty="0">
                <a:cs typeface="Calibri"/>
              </a:rPr>
              <a:t>Inclusion </a:t>
            </a:r>
            <a:r>
              <a:rPr lang="fr-FR" sz="2400" b="1" err="1">
                <a:cs typeface="Calibri"/>
              </a:rPr>
              <a:t>criteria</a:t>
            </a:r>
            <a:endParaRPr lang="fr-FR" sz="2400" b="1">
              <a:cs typeface="Calibri"/>
            </a:endParaRPr>
          </a:p>
          <a:p>
            <a:pPr>
              <a:buFont typeface="Calibri,Sans-Serif" panose="020B0604020202020204" pitchFamily="34" charset="0"/>
              <a:buChar char="-"/>
            </a:pPr>
            <a:r>
              <a:rPr lang="fr-FR" sz="2400" dirty="0">
                <a:latin typeface="Arial"/>
                <a:cs typeface="Arial"/>
              </a:rPr>
              <a:t>Date of publication: 2013-2023</a:t>
            </a:r>
          </a:p>
          <a:p>
            <a:pPr>
              <a:buFont typeface="Calibri,Sans-Serif" panose="020B0604020202020204" pitchFamily="34" charset="0"/>
              <a:buChar char="-"/>
            </a:pPr>
            <a:r>
              <a:rPr lang="fr-FR" sz="2400" err="1">
                <a:latin typeface="Arial"/>
                <a:cs typeface="Arial"/>
              </a:rPr>
              <a:t>Language</a:t>
            </a:r>
            <a:r>
              <a:rPr lang="fr-FR" sz="2400" dirty="0">
                <a:latin typeface="Arial"/>
                <a:cs typeface="Arial"/>
              </a:rPr>
              <a:t>: English</a:t>
            </a:r>
          </a:p>
          <a:p>
            <a:pPr>
              <a:buFont typeface="Calibri,Sans-Serif" panose="020B0604020202020204" pitchFamily="34" charset="0"/>
              <a:buChar char="-"/>
            </a:pPr>
            <a:r>
              <a:rPr lang="fr-FR" sz="2400" dirty="0">
                <a:latin typeface="Arial"/>
                <a:cs typeface="Arial"/>
              </a:rPr>
              <a:t>Type of source: Academic General Article</a:t>
            </a:r>
          </a:p>
          <a:p>
            <a:pPr>
              <a:buFont typeface="Calibri,Sans-Serif" panose="020B0604020202020204" pitchFamily="34" charset="0"/>
              <a:buChar char="-"/>
            </a:pPr>
            <a:r>
              <a:rPr lang="fr-FR" sz="2400" dirty="0">
                <a:latin typeface="Arial"/>
                <a:cs typeface="Arial"/>
              </a:rPr>
              <a:t>Location: United </a:t>
            </a:r>
            <a:r>
              <a:rPr lang="fr-FR" sz="2400" err="1">
                <a:latin typeface="Arial"/>
                <a:cs typeface="Arial"/>
              </a:rPr>
              <a:t>Kingdom</a:t>
            </a:r>
            <a:endParaRPr lang="fr-FR" sz="2400">
              <a:latin typeface="Arial"/>
              <a:cs typeface="Arial"/>
            </a:endParaRPr>
          </a:p>
          <a:p>
            <a:pPr>
              <a:buFont typeface="Calibri,Sans-Serif" panose="020B0604020202020204" pitchFamily="34" charset="0"/>
              <a:buChar char="-"/>
            </a:pPr>
            <a:r>
              <a:rPr lang="fr-FR" sz="2400" err="1">
                <a:latin typeface="Arial"/>
                <a:cs typeface="Arial"/>
              </a:rPr>
              <a:t>Any</a:t>
            </a:r>
            <a:r>
              <a:rPr lang="fr-FR" sz="2400" dirty="0">
                <a:latin typeface="Arial"/>
                <a:cs typeface="Arial"/>
              </a:rPr>
              <a:t> </a:t>
            </a:r>
            <a:r>
              <a:rPr lang="fr-FR" sz="2400" err="1">
                <a:latin typeface="Arial"/>
                <a:cs typeface="Arial"/>
              </a:rPr>
              <a:t>other</a:t>
            </a:r>
            <a:r>
              <a:rPr lang="fr-FR" sz="2400" dirty="0">
                <a:latin typeface="Arial"/>
                <a:cs typeface="Arial"/>
              </a:rPr>
              <a:t>: </a:t>
            </a:r>
            <a:r>
              <a:rPr lang="fr-FR" sz="2400" err="1">
                <a:latin typeface="Arial"/>
                <a:cs typeface="Arial"/>
              </a:rPr>
              <a:t>Studies</a:t>
            </a:r>
            <a:r>
              <a:rPr lang="fr-FR" sz="2400" dirty="0">
                <a:latin typeface="Arial"/>
                <a:cs typeface="Arial"/>
              </a:rPr>
              <a:t> about </a:t>
            </a:r>
            <a:r>
              <a:rPr lang="fr-FR" sz="2400" err="1">
                <a:latin typeface="Arial"/>
                <a:cs typeface="Arial"/>
              </a:rPr>
              <a:t>children</a:t>
            </a:r>
            <a:endParaRPr lang="en-US" sz="2400">
              <a:latin typeface="Arial"/>
              <a:cs typeface="Arial"/>
            </a:endParaRPr>
          </a:p>
          <a:p>
            <a:r>
              <a:rPr lang="fr-FR" sz="2400" b="1" dirty="0">
                <a:cs typeface="Calibri"/>
              </a:rPr>
              <a:t>Exclusion </a:t>
            </a:r>
            <a:r>
              <a:rPr lang="fr-FR" sz="2400" b="1" err="1">
                <a:cs typeface="Calibri"/>
              </a:rPr>
              <a:t>criteria</a:t>
            </a:r>
            <a:endParaRPr lang="fr-FR" sz="2400" b="1"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fr-FR" sz="2400" dirty="0">
                <a:cs typeface="Calibri"/>
              </a:rPr>
              <a:t>Not </a:t>
            </a:r>
            <a:r>
              <a:rPr lang="fr-FR" sz="2400" err="1">
                <a:cs typeface="Calibri"/>
              </a:rPr>
              <a:t>published</a:t>
            </a:r>
            <a:r>
              <a:rPr lang="fr-FR" sz="2400" dirty="0">
                <a:cs typeface="Calibri"/>
              </a:rPr>
              <a:t> </a:t>
            </a:r>
            <a:r>
              <a:rPr lang="fr-FR" sz="2400" err="1">
                <a:cs typeface="Calibri"/>
              </a:rPr>
              <a:t>before</a:t>
            </a:r>
            <a:r>
              <a:rPr lang="fr-FR" sz="2400" dirty="0">
                <a:cs typeface="Calibri"/>
              </a:rPr>
              <a:t> 2013</a:t>
            </a:r>
            <a:endParaRPr lang="fr-FR" sz="2400" b="1" dirty="0"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fr-FR" sz="2400" dirty="0">
                <a:cs typeface="Calibri"/>
              </a:rPr>
              <a:t>No </a:t>
            </a:r>
            <a:r>
              <a:rPr lang="fr-FR" sz="2400" err="1">
                <a:cs typeface="Calibri"/>
              </a:rPr>
              <a:t>any</a:t>
            </a:r>
            <a:r>
              <a:rPr lang="fr-FR" sz="2400" dirty="0">
                <a:cs typeface="Calibri"/>
              </a:rPr>
              <a:t> </a:t>
            </a:r>
            <a:r>
              <a:rPr lang="fr-FR" sz="2400" err="1">
                <a:cs typeface="Calibri"/>
              </a:rPr>
              <a:t>other</a:t>
            </a:r>
            <a:r>
              <a:rPr lang="fr-FR" sz="2400" dirty="0">
                <a:cs typeface="Calibri"/>
              </a:rPr>
              <a:t> </a:t>
            </a:r>
            <a:r>
              <a:rPr lang="fr-FR" sz="2400" err="1">
                <a:cs typeface="Calibri"/>
              </a:rPr>
              <a:t>language</a:t>
            </a:r>
            <a:r>
              <a:rPr lang="fr-FR" sz="2400" dirty="0">
                <a:cs typeface="Calibri"/>
              </a:rPr>
              <a:t> </a:t>
            </a:r>
            <a:r>
              <a:rPr lang="fr-FR" sz="2400" err="1">
                <a:cs typeface="Calibri"/>
              </a:rPr>
              <a:t>than</a:t>
            </a:r>
            <a:r>
              <a:rPr lang="fr-FR" sz="2400" dirty="0">
                <a:cs typeface="Calibri"/>
              </a:rPr>
              <a:t> </a:t>
            </a:r>
            <a:r>
              <a:rPr lang="fr-FR" sz="2400" err="1">
                <a:cs typeface="Calibri"/>
              </a:rPr>
              <a:t>english</a:t>
            </a:r>
            <a:endParaRPr lang="fr-FR" sz="2400"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fr-FR" sz="2400" dirty="0">
                <a:cs typeface="Calibri"/>
              </a:rPr>
              <a:t>No books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fr-FR" sz="2400" dirty="0">
                <a:cs typeface="Calibri"/>
              </a:rPr>
              <a:t>Data </a:t>
            </a:r>
            <a:r>
              <a:rPr lang="fr-FR" sz="2400" err="1">
                <a:cs typeface="Calibri"/>
              </a:rPr>
              <a:t>analysis</a:t>
            </a:r>
            <a:r>
              <a:rPr lang="fr-FR" sz="2400" dirty="0">
                <a:cs typeface="Calibri"/>
              </a:rPr>
              <a:t>: </a:t>
            </a:r>
            <a:r>
              <a:rPr lang="fr-FR" sz="2400" err="1">
                <a:cs typeface="Calibri"/>
              </a:rPr>
              <a:t>Thematical</a:t>
            </a:r>
            <a:r>
              <a:rPr lang="fr-FR" sz="2400" dirty="0">
                <a:cs typeface="Calibri"/>
              </a:rPr>
              <a:t> </a:t>
            </a:r>
            <a:r>
              <a:rPr lang="fr-FR" sz="2400" err="1">
                <a:cs typeface="Calibri"/>
              </a:rPr>
              <a:t>analysis</a:t>
            </a:r>
            <a:endParaRPr lang="fr-FR" sz="2400">
              <a:cs typeface="Calibri"/>
            </a:endParaRP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6EC41CA1-EE12-0526-75DE-B66F7F75B2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560" r="26761" b="7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14250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13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15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17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Freeform: Shape 19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Rectangle 21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DAF37C1-FB96-3B8A-86E5-CE13A167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fr-FR" sz="4000">
                <a:solidFill>
                  <a:srgbClr val="FFFFFF"/>
                </a:solidFill>
                <a:cs typeface="Calibri Light"/>
              </a:rPr>
              <a:t>Literature review</a:t>
            </a:r>
            <a:endParaRPr lang="fr-FR" sz="4000">
              <a:solidFill>
                <a:srgbClr val="FFFFFF"/>
              </a:solidFill>
            </a:endParaRPr>
          </a:p>
        </p:txBody>
      </p:sp>
      <p:graphicFrame>
        <p:nvGraphicFramePr>
          <p:cNvPr id="7" name="Tableau 7">
            <a:extLst>
              <a:ext uri="{FF2B5EF4-FFF2-40B4-BE49-F238E27FC236}">
                <a16:creationId xmlns:a16="http://schemas.microsoft.com/office/drawing/2014/main" id="{15457B89-A20F-F40F-0BC4-F9447FF20F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9886207"/>
              </p:ext>
            </p:extLst>
          </p:nvPr>
        </p:nvGraphicFramePr>
        <p:xfrm>
          <a:off x="4485735" y="301924"/>
          <a:ext cx="7498179" cy="78024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5285">
                  <a:extLst>
                    <a:ext uri="{9D8B030D-6E8A-4147-A177-3AD203B41FA5}">
                      <a16:colId xmlns:a16="http://schemas.microsoft.com/office/drawing/2014/main" val="644988932"/>
                    </a:ext>
                  </a:extLst>
                </a:gridCol>
                <a:gridCol w="1470650">
                  <a:extLst>
                    <a:ext uri="{9D8B030D-6E8A-4147-A177-3AD203B41FA5}">
                      <a16:colId xmlns:a16="http://schemas.microsoft.com/office/drawing/2014/main" val="2221145580"/>
                    </a:ext>
                  </a:extLst>
                </a:gridCol>
                <a:gridCol w="1838907">
                  <a:extLst>
                    <a:ext uri="{9D8B030D-6E8A-4147-A177-3AD203B41FA5}">
                      <a16:colId xmlns:a16="http://schemas.microsoft.com/office/drawing/2014/main" val="3571760869"/>
                    </a:ext>
                  </a:extLst>
                </a:gridCol>
                <a:gridCol w="1993337">
                  <a:extLst>
                    <a:ext uri="{9D8B030D-6E8A-4147-A177-3AD203B41FA5}">
                      <a16:colId xmlns:a16="http://schemas.microsoft.com/office/drawing/2014/main" val="331835269"/>
                    </a:ext>
                  </a:extLst>
                </a:gridCol>
              </a:tblGrid>
              <a:tr h="915637">
                <a:tc>
                  <a:txBody>
                    <a:bodyPr/>
                    <a:lstStyle/>
                    <a:p>
                      <a:r>
                        <a:rPr lang="fr-FR" sz="1500" dirty="0"/>
                        <a:t>Source citation</a:t>
                      </a:r>
                    </a:p>
                  </a:txBody>
                  <a:tcPr marL="76048" marR="76048" marT="38024" marB="38024"/>
                </a:tc>
                <a:tc>
                  <a:txBody>
                    <a:bodyPr/>
                    <a:lstStyle/>
                    <a:p>
                      <a:r>
                        <a:rPr lang="fr-FR" sz="1500" dirty="0"/>
                        <a:t>Aim of </a:t>
                      </a:r>
                      <a:r>
                        <a:rPr lang="fr-FR" sz="1500" dirty="0" err="1"/>
                        <a:t>study</a:t>
                      </a:r>
                    </a:p>
                  </a:txBody>
                  <a:tcPr marL="76048" marR="76048" marT="38024" marB="38024"/>
                </a:tc>
                <a:tc>
                  <a:txBody>
                    <a:bodyPr/>
                    <a:lstStyle/>
                    <a:p>
                      <a:r>
                        <a:rPr lang="fr-FR" sz="1500" dirty="0"/>
                        <a:t>Methods and </a:t>
                      </a:r>
                      <a:r>
                        <a:rPr lang="fr-FR" sz="1500" dirty="0" err="1"/>
                        <a:t>sample</a:t>
                      </a:r>
                      <a:r>
                        <a:rPr lang="fr-FR" sz="1500" dirty="0"/>
                        <a:t> size and </a:t>
                      </a:r>
                      <a:r>
                        <a:rPr lang="fr-FR" sz="1500" dirty="0" err="1"/>
                        <a:t>characteristics</a:t>
                      </a:r>
                    </a:p>
                  </a:txBody>
                  <a:tcPr marL="76048" marR="76048" marT="38024" marB="38024"/>
                </a:tc>
                <a:tc>
                  <a:txBody>
                    <a:bodyPr/>
                    <a:lstStyle/>
                    <a:p>
                      <a:r>
                        <a:rPr lang="fr-FR" sz="1500" dirty="0" err="1"/>
                        <a:t>Summary</a:t>
                      </a:r>
                      <a:r>
                        <a:rPr lang="fr-FR" sz="1500" dirty="0"/>
                        <a:t> of main </a:t>
                      </a:r>
                      <a:r>
                        <a:rPr lang="fr-FR" sz="1500" dirty="0" err="1"/>
                        <a:t>findings</a:t>
                      </a:r>
                    </a:p>
                  </a:txBody>
                  <a:tcPr marL="76048" marR="76048" marT="38024" marB="38024"/>
                </a:tc>
                <a:extLst>
                  <a:ext uri="{0D108BD9-81ED-4DB2-BD59-A6C34878D82A}">
                    <a16:rowId xmlns:a16="http://schemas.microsoft.com/office/drawing/2014/main" val="998049683"/>
                  </a:ext>
                </a:extLst>
              </a:tr>
              <a:tr h="2240905">
                <a:tc>
                  <a:txBody>
                    <a:bodyPr/>
                    <a:lstStyle/>
                    <a:p>
                      <a:pPr algn="ctr"/>
                      <a:r>
                        <a:rPr lang="fr-FR" sz="1500" dirty="0"/>
                        <a:t>(</a:t>
                      </a:r>
                      <a:r>
                        <a:rPr lang="fr-FR" sz="1500" err="1"/>
                        <a:t>Atkin</a:t>
                      </a:r>
                      <a:r>
                        <a:rPr lang="fr-FR" sz="1500" dirty="0"/>
                        <a:t> and</a:t>
                      </a:r>
                      <a:r>
                        <a:rPr lang="fr-FR" sz="1500"/>
                        <a:t> Corder and Van </a:t>
                      </a:r>
                      <a:r>
                        <a:rPr lang="fr-FR" sz="1500" dirty="0"/>
                        <a:t>Sluijs,2013)</a:t>
                      </a:r>
                    </a:p>
                  </a:txBody>
                  <a:tcPr marL="76048" marR="76048" marT="38024" marB="38024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fr-FR" sz="2000" err="1"/>
                        <a:t>Bedroom</a:t>
                      </a:r>
                      <a:r>
                        <a:rPr lang="fr-FR" sz="2000" dirty="0"/>
                        <a:t> media, </a:t>
                      </a:r>
                      <a:r>
                        <a:rPr lang="fr-FR" sz="2000" err="1"/>
                        <a:t>sedentary</a:t>
                      </a:r>
                      <a:r>
                        <a:rPr lang="fr-FR" sz="2000" dirty="0"/>
                        <a:t> time and screen-time in </a:t>
                      </a:r>
                      <a:r>
                        <a:rPr lang="fr-FR" sz="2000" err="1"/>
                        <a:t>chiolren</a:t>
                      </a:r>
                      <a:endParaRPr lang="fr-FR" sz="2000"/>
                    </a:p>
                  </a:txBody>
                  <a:tcPr marL="76048" marR="76048" marT="38024" marB="3802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500" dirty="0"/>
                        <a:t>  </a:t>
                      </a:r>
                      <a:r>
                        <a:rPr lang="fr-FR" sz="2000" dirty="0"/>
                        <a:t>Longitudinal </a:t>
                      </a:r>
                      <a:r>
                        <a:rPr lang="fr-FR" sz="2000" dirty="0" err="1"/>
                        <a:t>cohort</a:t>
                      </a:r>
                      <a:r>
                        <a:rPr lang="fr-FR" sz="2000" dirty="0"/>
                        <a:t> </a:t>
                      </a:r>
                      <a:r>
                        <a:rPr lang="fr-FR" sz="2000" dirty="0" err="1"/>
                        <a:t>study</a:t>
                      </a:r>
                      <a:r>
                        <a:rPr lang="fr-FR" sz="2000" dirty="0"/>
                        <a:t> </a:t>
                      </a:r>
                      <a:r>
                        <a:rPr lang="fr-FR" sz="2000" dirty="0" err="1"/>
                        <a:t>with</a:t>
                      </a:r>
                      <a:r>
                        <a:rPr lang="fr-FR" sz="2000" dirty="0"/>
                        <a:t>  2064 </a:t>
                      </a:r>
                      <a:r>
                        <a:rPr lang="fr-FR" sz="2000" dirty="0" err="1"/>
                        <a:t>children</a:t>
                      </a:r>
                      <a:r>
                        <a:rPr lang="fr-FR" sz="2000" dirty="0"/>
                        <a:t> </a:t>
                      </a:r>
                      <a:r>
                        <a:rPr lang="fr-FR" sz="2000" dirty="0" err="1"/>
                        <a:t>that</a:t>
                      </a:r>
                      <a:r>
                        <a:rPr lang="fr-FR" sz="2000" dirty="0"/>
                        <a:t> </a:t>
                      </a:r>
                      <a:r>
                        <a:rPr lang="fr-FR" sz="2000" dirty="0" err="1"/>
                        <a:t>provided</a:t>
                      </a:r>
                      <a:r>
                        <a:rPr lang="fr-FR" sz="2000" dirty="0"/>
                        <a:t> parental consent.</a:t>
                      </a:r>
                    </a:p>
                  </a:txBody>
                  <a:tcPr marL="76048" marR="76048" marT="38024" marB="3802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2000" err="1"/>
                        <a:t>Bedroom</a:t>
                      </a:r>
                      <a:r>
                        <a:rPr lang="fr-FR" sz="2000" dirty="0"/>
                        <a:t> media </a:t>
                      </a:r>
                      <a:r>
                        <a:rPr lang="fr-FR" sz="2000" err="1"/>
                        <a:t>environment</a:t>
                      </a:r>
                      <a:r>
                        <a:rPr lang="fr-FR" sz="2000" dirty="0"/>
                        <a:t> </a:t>
                      </a:r>
                      <a:r>
                        <a:rPr lang="fr-FR" sz="2000" err="1"/>
                        <a:t>were</a:t>
                      </a:r>
                      <a:r>
                        <a:rPr lang="fr-FR" sz="2000" dirty="0"/>
                        <a:t> not </a:t>
                      </a:r>
                      <a:r>
                        <a:rPr lang="fr-FR" sz="2000" err="1"/>
                        <a:t>associated</a:t>
                      </a:r>
                      <a:r>
                        <a:rPr lang="fr-FR" sz="2000" dirty="0"/>
                        <a:t> </a:t>
                      </a:r>
                      <a:r>
                        <a:rPr lang="fr-FR" sz="2000" err="1"/>
                        <a:t>with</a:t>
                      </a:r>
                      <a:r>
                        <a:rPr lang="fr-FR" sz="2000" dirty="0"/>
                        <a:t> changes in </a:t>
                      </a:r>
                      <a:r>
                        <a:rPr lang="fr-FR" sz="2000" err="1"/>
                        <a:t>sedentary</a:t>
                      </a:r>
                      <a:r>
                        <a:rPr lang="fr-FR" sz="2000" dirty="0"/>
                        <a:t> time and positive association </a:t>
                      </a:r>
                      <a:r>
                        <a:rPr lang="fr-FR" sz="2000" err="1"/>
                        <a:t>with</a:t>
                      </a:r>
                      <a:r>
                        <a:rPr lang="fr-FR" sz="2000" dirty="0"/>
                        <a:t> screen-time.</a:t>
                      </a:r>
                    </a:p>
                  </a:txBody>
                  <a:tcPr marL="76048" marR="76048" marT="38024" marB="38024"/>
                </a:tc>
                <a:extLst>
                  <a:ext uri="{0D108BD9-81ED-4DB2-BD59-A6C34878D82A}">
                    <a16:rowId xmlns:a16="http://schemas.microsoft.com/office/drawing/2014/main" val="2978608644"/>
                  </a:ext>
                </a:extLst>
              </a:tr>
              <a:tr h="650586">
                <a:tc>
                  <a:txBody>
                    <a:bodyPr/>
                    <a:lstStyle/>
                    <a:p>
                      <a:pPr algn="ctr"/>
                      <a:r>
                        <a:rPr lang="fr-FR" sz="1500"/>
                        <a:t>(</a:t>
                      </a:r>
                      <a:r>
                        <a:rPr lang="fr-FR" sz="1500" err="1"/>
                        <a:t>O'Connorand</a:t>
                      </a:r>
                      <a:r>
                        <a:rPr lang="fr-FR" sz="1500" dirty="0"/>
                        <a:t> Fotakopoulou,2023)</a:t>
                      </a:r>
                    </a:p>
                  </a:txBody>
                  <a:tcPr marL="76048" marR="76048" marT="38024" marB="3802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2000" dirty="0"/>
                        <a:t>Use of </a:t>
                      </a:r>
                      <a:r>
                        <a:rPr lang="fr-FR" sz="2000" err="1"/>
                        <a:t>touch</a:t>
                      </a:r>
                      <a:r>
                        <a:rPr lang="fr-FR" sz="2000" dirty="0"/>
                        <a:t>-screen </a:t>
                      </a:r>
                      <a:r>
                        <a:rPr lang="fr-FR" sz="2000" err="1"/>
                        <a:t>technology</a:t>
                      </a:r>
                      <a:r>
                        <a:rPr lang="fr-FR" sz="2000" dirty="0"/>
                        <a:t> by 0-3 </a:t>
                      </a:r>
                      <a:r>
                        <a:rPr lang="fr-FR" sz="2000" err="1"/>
                        <a:t>years</a:t>
                      </a:r>
                      <a:r>
                        <a:rPr lang="fr-FR" sz="2000" dirty="0"/>
                        <a:t> </a:t>
                      </a:r>
                      <a:r>
                        <a:rPr lang="fr-FR" sz="2000" err="1"/>
                        <a:t>old</a:t>
                      </a:r>
                    </a:p>
                  </a:txBody>
                  <a:tcPr marL="76048" marR="76048" marT="38024" marB="3802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2000" dirty="0"/>
                        <a:t>Data collection via online </a:t>
                      </a:r>
                      <a:r>
                        <a:rPr lang="fr-FR" sz="2000" err="1"/>
                        <a:t>quaestionnaire</a:t>
                      </a:r>
                      <a:r>
                        <a:rPr lang="fr-FR" sz="2000" dirty="0"/>
                        <a:t> </a:t>
                      </a:r>
                      <a:r>
                        <a:rPr lang="fr-FR" sz="2000" err="1"/>
                        <a:t>with</a:t>
                      </a:r>
                      <a:r>
                        <a:rPr lang="fr-FR" sz="2000" dirty="0"/>
                        <a:t> 263 participants.</a:t>
                      </a:r>
                    </a:p>
                  </a:txBody>
                  <a:tcPr marL="76048" marR="76048" marT="38024" marB="3802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2000" dirty="0"/>
                        <a:t>66% of </a:t>
                      </a:r>
                      <a:r>
                        <a:rPr lang="fr-FR" sz="2000" err="1"/>
                        <a:t>Children</a:t>
                      </a:r>
                      <a:r>
                        <a:rPr lang="fr-FR" sz="2000" dirty="0"/>
                        <a:t> </a:t>
                      </a:r>
                      <a:r>
                        <a:rPr lang="fr-FR" sz="2000" err="1"/>
                        <a:t>under</a:t>
                      </a:r>
                      <a:r>
                        <a:rPr lang="fr-FR" sz="2000" dirty="0"/>
                        <a:t> 3 uses </a:t>
                      </a:r>
                      <a:r>
                        <a:rPr lang="fr-FR" sz="2000" err="1"/>
                        <a:t>smarthphones</a:t>
                      </a:r>
                      <a:r>
                        <a:rPr lang="fr-FR" sz="2000" dirty="0"/>
                        <a:t> or </a:t>
                      </a:r>
                      <a:r>
                        <a:rPr lang="fr-FR" sz="2000" err="1"/>
                        <a:t>ipad</a:t>
                      </a:r>
                      <a:r>
                        <a:rPr lang="fr-FR" sz="2000" dirty="0"/>
                        <a:t>.</a:t>
                      </a:r>
                    </a:p>
                  </a:txBody>
                  <a:tcPr marL="76048" marR="76048" marT="38024" marB="38024"/>
                </a:tc>
                <a:extLst>
                  <a:ext uri="{0D108BD9-81ED-4DB2-BD59-A6C34878D82A}">
                    <a16:rowId xmlns:a16="http://schemas.microsoft.com/office/drawing/2014/main" val="3508615093"/>
                  </a:ext>
                </a:extLst>
              </a:tr>
              <a:tr h="915637">
                <a:tc>
                  <a:txBody>
                    <a:bodyPr/>
                    <a:lstStyle/>
                    <a:p>
                      <a:pPr algn="ctr"/>
                      <a:r>
                        <a:rPr lang="fr-FR" sz="1500" dirty="0"/>
                        <a:t>(Hughes and Devine and </a:t>
                      </a:r>
                      <a:r>
                        <a:rPr lang="fr-FR" sz="1500" err="1"/>
                        <a:t>Ribner</a:t>
                      </a:r>
                      <a:r>
                        <a:rPr lang="fr-FR" sz="1500" dirty="0"/>
                        <a:t> </a:t>
                      </a:r>
                      <a:r>
                        <a:rPr lang="fr-FR" sz="1500"/>
                        <a:t>and McHarg,2020)</a:t>
                      </a:r>
                    </a:p>
                  </a:txBody>
                  <a:tcPr marL="76048" marR="76048" marT="38024" marB="3802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1500" dirty="0"/>
                        <a:t>S</a:t>
                      </a:r>
                      <a:r>
                        <a:rPr lang="fr-FR" sz="2000" dirty="0"/>
                        <a:t>creen Time and the </a:t>
                      </a:r>
                      <a:r>
                        <a:rPr lang="fr-FR" sz="2000" err="1"/>
                        <a:t>executive</a:t>
                      </a:r>
                      <a:r>
                        <a:rPr lang="fr-FR" sz="2000" dirty="0"/>
                        <a:t> </a:t>
                      </a:r>
                      <a:r>
                        <a:rPr lang="fr-FR" sz="2000" err="1"/>
                        <a:t>function</a:t>
                      </a:r>
                      <a:r>
                        <a:rPr lang="fr-FR" sz="2000" dirty="0"/>
                        <a:t> in </a:t>
                      </a:r>
                      <a:r>
                        <a:rPr lang="fr-FR" sz="2000" err="1"/>
                        <a:t>Toddlerhood</a:t>
                      </a:r>
                    </a:p>
                  </a:txBody>
                  <a:tcPr marL="76048" marR="76048" marT="38024" marB="38024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FR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213 couples, Data collection,  </a:t>
                      </a:r>
                    </a:p>
                    <a:p>
                      <a:pPr lvl="0" algn="ctr">
                        <a:buNone/>
                      </a:pPr>
                      <a:endParaRPr lang="fr-FR" sz="2000" dirty="0"/>
                    </a:p>
                  </a:txBody>
                  <a:tcPr marL="76048" marR="76048" marT="38024" marB="3802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sz="2000" dirty="0"/>
                        <a:t>Screen time </a:t>
                      </a:r>
                      <a:r>
                        <a:rPr lang="fr-FR" sz="2000" err="1"/>
                        <a:t>increased</a:t>
                      </a:r>
                      <a:r>
                        <a:rPr lang="fr-FR" sz="2000" dirty="0"/>
                        <a:t> as </a:t>
                      </a:r>
                      <a:r>
                        <a:rPr lang="fr-FR" sz="2000" err="1"/>
                        <a:t>children</a:t>
                      </a:r>
                      <a:r>
                        <a:rPr lang="fr-FR" sz="2000" dirty="0"/>
                        <a:t> </a:t>
                      </a:r>
                      <a:r>
                        <a:rPr lang="fr-FR" sz="2000" err="1"/>
                        <a:t>gets</a:t>
                      </a:r>
                      <a:r>
                        <a:rPr lang="fr-FR" sz="2000" dirty="0"/>
                        <a:t> </a:t>
                      </a:r>
                      <a:r>
                        <a:rPr lang="fr-FR" sz="2000" err="1"/>
                        <a:t>older</a:t>
                      </a:r>
                      <a:r>
                        <a:rPr lang="fr-FR" sz="2000" dirty="0"/>
                        <a:t>.</a:t>
                      </a:r>
                    </a:p>
                  </a:txBody>
                  <a:tcPr marL="76048" marR="76048" marT="38024" marB="38024"/>
                </a:tc>
                <a:extLst>
                  <a:ext uri="{0D108BD9-81ED-4DB2-BD59-A6C34878D82A}">
                    <a16:rowId xmlns:a16="http://schemas.microsoft.com/office/drawing/2014/main" val="1237507418"/>
                  </a:ext>
                </a:extLst>
              </a:tr>
              <a:tr h="433723">
                <a:tc>
                  <a:txBody>
                    <a:bodyPr/>
                    <a:lstStyle/>
                    <a:p>
                      <a:endParaRPr lang="fr-FR" sz="1500"/>
                    </a:p>
                  </a:txBody>
                  <a:tcPr marL="76048" marR="76048" marT="38024" marB="38024"/>
                </a:tc>
                <a:tc>
                  <a:txBody>
                    <a:bodyPr/>
                    <a:lstStyle/>
                    <a:p>
                      <a:endParaRPr lang="fr-FR" sz="1500"/>
                    </a:p>
                  </a:txBody>
                  <a:tcPr marL="76048" marR="76048" marT="38024" marB="38024"/>
                </a:tc>
                <a:tc>
                  <a:txBody>
                    <a:bodyPr/>
                    <a:lstStyle/>
                    <a:p>
                      <a:endParaRPr lang="fr-FR" sz="1500"/>
                    </a:p>
                  </a:txBody>
                  <a:tcPr marL="76048" marR="76048" marT="38024" marB="38024"/>
                </a:tc>
                <a:tc>
                  <a:txBody>
                    <a:bodyPr/>
                    <a:lstStyle/>
                    <a:p>
                      <a:endParaRPr lang="fr-FR" sz="1500"/>
                    </a:p>
                  </a:txBody>
                  <a:tcPr marL="76048" marR="76048" marT="38024" marB="38024"/>
                </a:tc>
                <a:extLst>
                  <a:ext uri="{0D108BD9-81ED-4DB2-BD59-A6C34878D82A}">
                    <a16:rowId xmlns:a16="http://schemas.microsoft.com/office/drawing/2014/main" val="1280215371"/>
                  </a:ext>
                </a:extLst>
              </a:tr>
              <a:tr h="433723">
                <a:tc>
                  <a:txBody>
                    <a:bodyPr/>
                    <a:lstStyle/>
                    <a:p>
                      <a:endParaRPr lang="fr-FR" sz="1500"/>
                    </a:p>
                  </a:txBody>
                  <a:tcPr marL="76048" marR="76048" marT="38024" marB="38024"/>
                </a:tc>
                <a:tc>
                  <a:txBody>
                    <a:bodyPr/>
                    <a:lstStyle/>
                    <a:p>
                      <a:endParaRPr lang="fr-FR" sz="1500"/>
                    </a:p>
                  </a:txBody>
                  <a:tcPr marL="76048" marR="76048" marT="38024" marB="38024"/>
                </a:tc>
                <a:tc>
                  <a:txBody>
                    <a:bodyPr/>
                    <a:lstStyle/>
                    <a:p>
                      <a:endParaRPr lang="fr-FR" sz="1500"/>
                    </a:p>
                  </a:txBody>
                  <a:tcPr marL="76048" marR="76048" marT="38024" marB="38024"/>
                </a:tc>
                <a:tc>
                  <a:txBody>
                    <a:bodyPr/>
                    <a:lstStyle/>
                    <a:p>
                      <a:endParaRPr lang="fr-FR" sz="1500"/>
                    </a:p>
                  </a:txBody>
                  <a:tcPr marL="76048" marR="76048" marT="38024" marB="38024"/>
                </a:tc>
                <a:extLst>
                  <a:ext uri="{0D108BD9-81ED-4DB2-BD59-A6C34878D82A}">
                    <a16:rowId xmlns:a16="http://schemas.microsoft.com/office/drawing/2014/main" val="1065952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0339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0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Oval 12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14">
            <a:extLst>
              <a:ext uri="{FF2B5EF4-FFF2-40B4-BE49-F238E27FC236}">
                <a16:creationId xmlns:a16="http://schemas.microsoft.com/office/drawing/2014/main" id="{5614C7C0-FA1D-4105-8345-1DF76F987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2753" y="703679"/>
            <a:ext cx="753718" cy="1016562"/>
            <a:chOff x="422753" y="703679"/>
            <a:chExt cx="753718" cy="1016562"/>
          </a:xfrm>
        </p:grpSpPr>
        <p:sp>
          <p:nvSpPr>
            <p:cNvPr id="16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956" y="703679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1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2753" y="1562696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1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" name="Image 4" descr="Une image contenant texte, conception&#10;&#10;Description générée automatiquement">
            <a:extLst>
              <a:ext uri="{FF2B5EF4-FFF2-40B4-BE49-F238E27FC236}">
                <a16:creationId xmlns:a16="http://schemas.microsoft.com/office/drawing/2014/main" id="{22053452-0DFA-9063-0703-276D8031E8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7770" y="2026300"/>
            <a:ext cx="3952579" cy="2797893"/>
          </a:xfrm>
          <a:prstGeom prst="rect">
            <a:avLst/>
          </a:prstGeom>
        </p:spPr>
      </p:pic>
      <p:sp>
        <p:nvSpPr>
          <p:cNvPr id="27" name="Content Placeholder 7">
            <a:extLst>
              <a:ext uri="{FF2B5EF4-FFF2-40B4-BE49-F238E27FC236}">
                <a16:creationId xmlns:a16="http://schemas.microsoft.com/office/drawing/2014/main" id="{70B759DA-E489-B534-3B6E-C5A7B947C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1511" y="934858"/>
            <a:ext cx="5897689" cy="393466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>
                <a:solidFill>
                  <a:schemeClr val="tx1">
                    <a:alpha val="80000"/>
                  </a:schemeClr>
                </a:solidFill>
                <a:cs typeface="Calibri"/>
              </a:rPr>
              <a:t>Key Findings: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solidFill>
                  <a:srgbClr val="000000">
                    <a:alpha val="80000"/>
                  </a:srgbClr>
                </a:solidFill>
                <a:cs typeface="Calibri"/>
              </a:rPr>
              <a:t>More usage of screen – time as the child is getting older.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solidFill>
                  <a:srgbClr val="000000">
                    <a:alpha val="80000"/>
                  </a:srgbClr>
                </a:solidFill>
                <a:cs typeface="Calibri"/>
              </a:rPr>
              <a:t>Screen-time starts in the infant stage.</a:t>
            </a:r>
          </a:p>
          <a:p>
            <a:endParaRPr lang="en-US" dirty="0">
              <a:solidFill>
                <a:srgbClr val="000000">
                  <a:alpha val="80000"/>
                </a:srgbClr>
              </a:solidFill>
              <a:cs typeface="Calibri"/>
            </a:endParaRPr>
          </a:p>
          <a:p>
            <a:r>
              <a:rPr lang="en-US" dirty="0">
                <a:solidFill>
                  <a:schemeClr val="tx1">
                    <a:alpha val="80000"/>
                  </a:schemeClr>
                </a:solidFill>
                <a:cs typeface="Calibri"/>
              </a:rPr>
              <a:t>Key Themes: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solidFill>
                  <a:srgbClr val="000000">
                    <a:alpha val="80000"/>
                  </a:srgbClr>
                </a:solidFill>
                <a:cs typeface="Calibri"/>
              </a:rPr>
              <a:t>Effect of the screen-time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solidFill>
                  <a:srgbClr val="000000">
                    <a:alpha val="80000"/>
                  </a:srgbClr>
                </a:solidFill>
                <a:cs typeface="Calibri"/>
              </a:rPr>
              <a:t>Reasons why they are using screen time</a:t>
            </a:r>
          </a:p>
        </p:txBody>
      </p:sp>
      <p:sp>
        <p:nvSpPr>
          <p:cNvPr id="28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9" name="Straight Connector 2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1105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e 4" descr="Une image contenant fille, habits, personne&#10;&#10;Description générée automatiquement">
            <a:extLst>
              <a:ext uri="{FF2B5EF4-FFF2-40B4-BE49-F238E27FC236}">
                <a16:creationId xmlns:a16="http://schemas.microsoft.com/office/drawing/2014/main" id="{DC14CBBD-2E01-F8F7-8E34-A8212BB9B5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23" r="22088"/>
          <a:stretch/>
        </p:blipFill>
        <p:spPr>
          <a:xfrm>
            <a:off x="-1" y="-2"/>
            <a:ext cx="4633821" cy="6858002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A07AA1C7-BC5E-5E3D-8796-8DD0ABF9F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8337" y="46252"/>
            <a:ext cx="6111948" cy="869187"/>
          </a:xfrm>
        </p:spPr>
        <p:txBody>
          <a:bodyPr>
            <a:normAutofit/>
          </a:bodyPr>
          <a:lstStyle/>
          <a:p>
            <a:pPr algn="ctr"/>
            <a:r>
              <a:rPr lang="fr-FR" sz="4000">
                <a:cs typeface="Calibri Light"/>
              </a:rPr>
              <a:t>Discussion</a:t>
            </a:r>
            <a:endParaRPr lang="fr-FR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52EB2F5-89C2-3A17-57B0-5C866C9D7E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338" y="672862"/>
            <a:ext cx="7403941" cy="6185442"/>
          </a:xfrm>
        </p:spPr>
        <p:txBody>
          <a:bodyPr anchor="ctr">
            <a:normAutofit fontScale="92500" lnSpcReduction="20000"/>
          </a:bodyPr>
          <a:lstStyle/>
          <a:p>
            <a:r>
              <a:rPr lang="en-US" sz="2000" b="1" dirty="0">
                <a:cs typeface="Calibri"/>
              </a:rPr>
              <a:t>Limitations: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000" dirty="0">
                <a:latin typeface="Arial"/>
                <a:cs typeface="Arial"/>
              </a:rPr>
              <a:t>Limitation in the </a:t>
            </a:r>
            <a:r>
              <a:rPr lang="en-US" sz="2000" err="1">
                <a:latin typeface="Arial"/>
                <a:cs typeface="Arial"/>
              </a:rPr>
              <a:t>abilty</a:t>
            </a:r>
            <a:r>
              <a:rPr lang="en-US" sz="2000" dirty="0">
                <a:latin typeface="Arial"/>
                <a:cs typeface="Arial"/>
              </a:rPr>
              <a:t> to investigate individual investigations</a:t>
            </a:r>
          </a:p>
          <a:p>
            <a:pPr>
              <a:buFont typeface="Calibri"/>
              <a:buChar char="-"/>
            </a:pPr>
            <a:r>
              <a:rPr lang="en-US" sz="2000" dirty="0">
                <a:latin typeface="Arial"/>
                <a:cs typeface="Calibri"/>
              </a:rPr>
              <a:t>Factors may have changed overtime and possibly resulting in </a:t>
            </a:r>
            <a:r>
              <a:rPr lang="en-US" sz="2000" err="1">
                <a:latin typeface="Arial"/>
                <a:cs typeface="Calibri"/>
              </a:rPr>
              <a:t>misclassifaction</a:t>
            </a:r>
            <a:endParaRPr lang="en-US" sz="2000">
              <a:latin typeface="Arial"/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000" dirty="0">
                <a:latin typeface="Arial"/>
                <a:cs typeface="Calibri"/>
              </a:rPr>
              <a:t>Video games consoles not included in the assessments of bedroom media</a:t>
            </a:r>
            <a:endParaRPr lang="en-US" sz="2000">
              <a:latin typeface="Arial"/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000" dirty="0">
                <a:latin typeface="Arial"/>
                <a:cs typeface="Calibri"/>
              </a:rPr>
              <a:t>Unable to differentiate between active and passive games consoles</a:t>
            </a:r>
            <a:endParaRPr lang="en-US" sz="2000">
              <a:latin typeface="Arial"/>
              <a:cs typeface="Calibri"/>
            </a:endParaRPr>
          </a:p>
          <a:p>
            <a:pPr>
              <a:buFont typeface="Calibri"/>
              <a:buChar char="-"/>
            </a:pPr>
            <a:r>
              <a:rPr lang="en-US" sz="2000" dirty="0">
                <a:latin typeface="Arial"/>
                <a:cs typeface="Calibri"/>
              </a:rPr>
              <a:t>Limitation in the </a:t>
            </a:r>
            <a:r>
              <a:rPr lang="en-US" sz="2000" err="1">
                <a:latin typeface="Arial"/>
                <a:cs typeface="Calibri"/>
              </a:rPr>
              <a:t>abilty</a:t>
            </a:r>
            <a:r>
              <a:rPr lang="en-US" sz="2000" dirty="0">
                <a:latin typeface="Arial"/>
                <a:cs typeface="Calibri"/>
              </a:rPr>
              <a:t> to investigate individual investigations</a:t>
            </a:r>
            <a:endParaRPr lang="en-US" sz="2000">
              <a:latin typeface="Arial"/>
              <a:cs typeface="Calibri"/>
            </a:endParaRPr>
          </a:p>
          <a:p>
            <a:endParaRPr lang="en-US" sz="2000" dirty="0">
              <a:latin typeface="Arial"/>
              <a:cs typeface="Calibri"/>
            </a:endParaRPr>
          </a:p>
          <a:p>
            <a:r>
              <a:rPr lang="en-US" sz="2000" b="1" err="1">
                <a:latin typeface="Arial"/>
                <a:cs typeface="Calibri"/>
              </a:rPr>
              <a:t>Strenghts</a:t>
            </a:r>
            <a:r>
              <a:rPr lang="en-US" sz="2000" b="1" dirty="0">
                <a:latin typeface="Arial"/>
                <a:cs typeface="Calibri"/>
              </a:rPr>
              <a:t>:</a:t>
            </a:r>
            <a:endParaRPr lang="en-US" sz="2000" b="1">
              <a:latin typeface="Arial"/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000" dirty="0">
                <a:latin typeface="Arial"/>
                <a:cs typeface="Calibri"/>
              </a:rPr>
              <a:t>Longitudinal design of data collection</a:t>
            </a:r>
            <a:endParaRPr lang="en-US" sz="2000">
              <a:latin typeface="Arial"/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000" dirty="0">
                <a:latin typeface="Arial"/>
                <a:cs typeface="Calibri"/>
              </a:rPr>
              <a:t>Robust measurements of both EF and  screen exposure across time points in age group.</a:t>
            </a:r>
            <a:endParaRPr lang="en-US" sz="2000">
              <a:latin typeface="Arial"/>
              <a:cs typeface="Calibri"/>
            </a:endParaRPr>
          </a:p>
          <a:p>
            <a:endParaRPr lang="en-US" sz="2000" dirty="0">
              <a:latin typeface="Arial"/>
              <a:cs typeface="Calibri"/>
            </a:endParaRPr>
          </a:p>
          <a:p>
            <a:r>
              <a:rPr lang="en-US" sz="2000" b="1" dirty="0">
                <a:latin typeface="Arial"/>
                <a:cs typeface="Calibri"/>
              </a:rPr>
              <a:t>Recommendations: </a:t>
            </a:r>
            <a:endParaRPr lang="en-US" sz="2000" b="1">
              <a:latin typeface="Arial"/>
              <a:cs typeface="Calibri"/>
            </a:endParaRPr>
          </a:p>
          <a:p>
            <a:pPr>
              <a:buFont typeface="Calibri"/>
              <a:buChar char="-"/>
            </a:pPr>
            <a:r>
              <a:rPr lang="en-US" sz="2000" dirty="0">
                <a:latin typeface="Arial"/>
                <a:cs typeface="Calibri"/>
              </a:rPr>
              <a:t>Implications for Parenting </a:t>
            </a:r>
            <a:endParaRPr lang="en-US" sz="2000">
              <a:latin typeface="Arial"/>
              <a:cs typeface="Calibri"/>
            </a:endParaRPr>
          </a:p>
          <a:p>
            <a:pPr>
              <a:buFont typeface="Calibri"/>
              <a:buChar char="-"/>
            </a:pPr>
            <a:r>
              <a:rPr lang="en-US" sz="2000" dirty="0">
                <a:latin typeface="Arial"/>
                <a:cs typeface="Calibri"/>
              </a:rPr>
              <a:t>Education</a:t>
            </a:r>
            <a:endParaRPr lang="en-US" sz="2000">
              <a:latin typeface="Arial"/>
              <a:cs typeface="Calibri"/>
            </a:endParaRPr>
          </a:p>
          <a:p>
            <a:pPr>
              <a:buFont typeface="Calibri"/>
              <a:buChar char="-"/>
            </a:pPr>
            <a:r>
              <a:rPr lang="en-US" sz="2000" err="1">
                <a:latin typeface="Arial"/>
                <a:cs typeface="Calibri"/>
              </a:rPr>
              <a:t>Peridatric</a:t>
            </a:r>
            <a:r>
              <a:rPr lang="en-US" sz="2000" dirty="0">
                <a:latin typeface="Arial"/>
                <a:cs typeface="Calibri"/>
              </a:rPr>
              <a:t> Recommendations</a:t>
            </a:r>
            <a:endParaRPr lang="en-US" sz="2000">
              <a:latin typeface="Arial"/>
              <a:cs typeface="Calibri"/>
            </a:endParaRPr>
          </a:p>
          <a:p>
            <a:pPr>
              <a:buFont typeface="Calibri"/>
              <a:buChar char="-"/>
            </a:pPr>
            <a:r>
              <a:rPr lang="en-US" sz="2000" dirty="0">
                <a:latin typeface="Arial"/>
                <a:cs typeface="Calibri"/>
              </a:rPr>
              <a:t>Change in Parental practice</a:t>
            </a:r>
            <a:endParaRPr lang="en-US" sz="200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331611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5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CFE8E68D-255D-9471-1DF2-291B062DE3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95" r="15546" b="6415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5" name="Rectangle 17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2D24345E-ECFF-93F0-5DFA-6B84E79D9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604" y="2890778"/>
            <a:ext cx="4023360" cy="157949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latin typeface="Arial"/>
                <a:cs typeface="Arial"/>
              </a:rPr>
              <a:t>Conclusion</a:t>
            </a:r>
            <a:endParaRPr lang="en-US" sz="5400">
              <a:latin typeface="Arial"/>
              <a:cs typeface="Arial"/>
            </a:endParaRPr>
          </a:p>
        </p:txBody>
      </p:sp>
      <p:sp>
        <p:nvSpPr>
          <p:cNvPr id="26" name="Rectangle 1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3024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94F4F204-7145-0217-6638-1697241E75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452" r="34320" b="9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2A8AD951-B9B5-1BBD-E68D-179EEA0C4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5204" y="-327560"/>
            <a:ext cx="5464968" cy="1559301"/>
          </a:xfrm>
        </p:spPr>
        <p:txBody>
          <a:bodyPr>
            <a:normAutofit/>
          </a:bodyPr>
          <a:lstStyle/>
          <a:p>
            <a:r>
              <a:rPr lang="fr-FR" sz="4000">
                <a:cs typeface="Calibri Light"/>
              </a:rPr>
              <a:t>References</a:t>
            </a:r>
            <a:endParaRPr lang="fr-FR" sz="400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BA5772D1-A1E2-D4DD-2C2A-77DBBF8E3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3355" y="1233578"/>
            <a:ext cx="6526924" cy="5495329"/>
          </a:xfrm>
        </p:spPr>
        <p:txBody>
          <a:bodyPr anchor="ctr">
            <a:normAutofit/>
          </a:bodyPr>
          <a:lstStyle/>
          <a:p>
            <a:endParaRPr lang="fr-FR" sz="2000" dirty="0">
              <a:ea typeface="+mn-lt"/>
              <a:cs typeface="+mn-lt"/>
            </a:endParaRPr>
          </a:p>
          <a:p>
            <a:r>
              <a:rPr lang="fr-FR" sz="2000" dirty="0" err="1">
                <a:ea typeface="+mn-lt"/>
                <a:cs typeface="+mn-lt"/>
              </a:rPr>
              <a:t>Atkin</a:t>
            </a:r>
            <a:r>
              <a:rPr lang="fr-FR" sz="2000" dirty="0">
                <a:ea typeface="+mn-lt"/>
                <a:cs typeface="+mn-lt"/>
              </a:rPr>
              <a:t>, A.J., Corder, K. and van </a:t>
            </a:r>
            <a:r>
              <a:rPr lang="fr-FR" sz="2000" dirty="0" err="1">
                <a:ea typeface="+mn-lt"/>
                <a:cs typeface="+mn-lt"/>
              </a:rPr>
              <a:t>Sluijs</a:t>
            </a:r>
            <a:r>
              <a:rPr lang="fr-FR" sz="2000" dirty="0">
                <a:ea typeface="+mn-lt"/>
                <a:cs typeface="+mn-lt"/>
              </a:rPr>
              <a:t>, E.M. (2013) ‘</a:t>
            </a:r>
            <a:r>
              <a:rPr lang="fr-FR" sz="2000" dirty="0" err="1">
                <a:ea typeface="+mn-lt"/>
                <a:cs typeface="+mn-lt"/>
              </a:rPr>
              <a:t>Bedroom</a:t>
            </a:r>
            <a:r>
              <a:rPr lang="fr-FR" sz="2000" dirty="0">
                <a:ea typeface="+mn-lt"/>
                <a:cs typeface="+mn-lt"/>
              </a:rPr>
              <a:t> Media, </a:t>
            </a:r>
            <a:r>
              <a:rPr lang="fr-FR" sz="2000" dirty="0" err="1">
                <a:ea typeface="+mn-lt"/>
                <a:cs typeface="+mn-lt"/>
              </a:rPr>
              <a:t>sedentary</a:t>
            </a:r>
            <a:r>
              <a:rPr lang="fr-FR" sz="2000" dirty="0">
                <a:ea typeface="+mn-lt"/>
                <a:cs typeface="+mn-lt"/>
              </a:rPr>
              <a:t> time and screen-time in </a:t>
            </a:r>
            <a:r>
              <a:rPr lang="fr-FR" sz="2000" dirty="0" err="1">
                <a:ea typeface="+mn-lt"/>
                <a:cs typeface="+mn-lt"/>
              </a:rPr>
              <a:t>children</a:t>
            </a:r>
            <a:r>
              <a:rPr lang="fr-FR" sz="2000" dirty="0">
                <a:ea typeface="+mn-lt"/>
                <a:cs typeface="+mn-lt"/>
              </a:rPr>
              <a:t>: A longitudinal </a:t>
            </a:r>
            <a:r>
              <a:rPr lang="fr-FR" sz="2000" dirty="0" err="1">
                <a:ea typeface="+mn-lt"/>
                <a:cs typeface="+mn-lt"/>
              </a:rPr>
              <a:t>analysis</a:t>
            </a:r>
            <a:r>
              <a:rPr lang="fr-FR" sz="2000" dirty="0">
                <a:ea typeface="+mn-lt"/>
                <a:cs typeface="+mn-lt"/>
              </a:rPr>
              <a:t>’, </a:t>
            </a:r>
            <a:r>
              <a:rPr lang="fr-FR" sz="2000" i="1" dirty="0">
                <a:ea typeface="+mn-lt"/>
                <a:cs typeface="+mn-lt"/>
              </a:rPr>
              <a:t>International Journal of </a:t>
            </a:r>
            <a:r>
              <a:rPr lang="fr-FR" sz="2000" i="1" dirty="0" err="1">
                <a:ea typeface="+mn-lt"/>
                <a:cs typeface="+mn-lt"/>
              </a:rPr>
              <a:t>Behavioral</a:t>
            </a:r>
            <a:r>
              <a:rPr lang="fr-FR" sz="2000" i="1" dirty="0">
                <a:ea typeface="+mn-lt"/>
                <a:cs typeface="+mn-lt"/>
              </a:rPr>
              <a:t> Nutrition and Physical Activity</a:t>
            </a:r>
            <a:r>
              <a:rPr lang="fr-FR" sz="2000" dirty="0">
                <a:ea typeface="+mn-lt"/>
                <a:cs typeface="+mn-lt"/>
              </a:rPr>
              <a:t>, 10(1), p. 137. doi:10.1186/1479-5868-10-137. </a:t>
            </a:r>
          </a:p>
          <a:p>
            <a:r>
              <a:rPr lang="fr-FR" sz="2000" dirty="0" err="1">
                <a:ea typeface="+mn-lt"/>
                <a:cs typeface="+mn-lt"/>
              </a:rPr>
              <a:t>O’Connor</a:t>
            </a:r>
            <a:r>
              <a:rPr lang="fr-FR" sz="2000" dirty="0">
                <a:ea typeface="+mn-lt"/>
                <a:cs typeface="+mn-lt"/>
              </a:rPr>
              <a:t>, J. and </a:t>
            </a:r>
            <a:r>
              <a:rPr lang="fr-FR" sz="2000" dirty="0" err="1">
                <a:ea typeface="+mn-lt"/>
                <a:cs typeface="+mn-lt"/>
              </a:rPr>
              <a:t>Fotakopoulou</a:t>
            </a:r>
            <a:r>
              <a:rPr lang="fr-FR" sz="2000" dirty="0">
                <a:ea typeface="+mn-lt"/>
                <a:cs typeface="+mn-lt"/>
              </a:rPr>
              <a:t>, O. (2016) ‘A </a:t>
            </a:r>
            <a:r>
              <a:rPr lang="fr-FR" sz="2000" dirty="0" err="1">
                <a:ea typeface="+mn-lt"/>
                <a:cs typeface="+mn-lt"/>
              </a:rPr>
              <a:t>threat</a:t>
            </a:r>
            <a:r>
              <a:rPr lang="fr-FR" sz="2000" dirty="0">
                <a:ea typeface="+mn-lt"/>
                <a:cs typeface="+mn-lt"/>
              </a:rPr>
              <a:t> to </a:t>
            </a:r>
            <a:r>
              <a:rPr lang="fr-FR" sz="2000" dirty="0" err="1">
                <a:ea typeface="+mn-lt"/>
                <a:cs typeface="+mn-lt"/>
              </a:rPr>
              <a:t>childhood</a:t>
            </a:r>
            <a:r>
              <a:rPr lang="fr-FR" sz="2000" dirty="0">
                <a:ea typeface="+mn-lt"/>
                <a:cs typeface="+mn-lt"/>
              </a:rPr>
              <a:t> innocence or the future of </a:t>
            </a:r>
            <a:r>
              <a:rPr lang="fr-FR" sz="2000" dirty="0" err="1">
                <a:ea typeface="+mn-lt"/>
                <a:cs typeface="+mn-lt"/>
              </a:rPr>
              <a:t>learning</a:t>
            </a:r>
            <a:r>
              <a:rPr lang="fr-FR" sz="2000" dirty="0">
                <a:ea typeface="+mn-lt"/>
                <a:cs typeface="+mn-lt"/>
              </a:rPr>
              <a:t>? parents’ perspectives on the use of </a:t>
            </a:r>
            <a:r>
              <a:rPr lang="fr-FR" sz="2000" dirty="0" err="1">
                <a:ea typeface="+mn-lt"/>
                <a:cs typeface="+mn-lt"/>
              </a:rPr>
              <a:t>touch</a:t>
            </a:r>
            <a:r>
              <a:rPr lang="fr-FR" sz="2000" dirty="0">
                <a:ea typeface="+mn-lt"/>
                <a:cs typeface="+mn-lt"/>
              </a:rPr>
              <a:t>-screen </a:t>
            </a:r>
            <a:r>
              <a:rPr lang="fr-FR" sz="2000" dirty="0" err="1">
                <a:ea typeface="+mn-lt"/>
                <a:cs typeface="+mn-lt"/>
              </a:rPr>
              <a:t>technology</a:t>
            </a:r>
            <a:r>
              <a:rPr lang="fr-FR" sz="2000" dirty="0">
                <a:ea typeface="+mn-lt"/>
                <a:cs typeface="+mn-lt"/>
              </a:rPr>
              <a:t> by 0–3 </a:t>
            </a:r>
            <a:r>
              <a:rPr lang="fr-FR" sz="2000" dirty="0" err="1">
                <a:ea typeface="+mn-lt"/>
                <a:cs typeface="+mn-lt"/>
              </a:rPr>
              <a:t>year-olds</a:t>
            </a:r>
            <a:r>
              <a:rPr lang="fr-FR" sz="2000" dirty="0">
                <a:ea typeface="+mn-lt"/>
                <a:cs typeface="+mn-lt"/>
              </a:rPr>
              <a:t> in the UK’, </a:t>
            </a:r>
            <a:r>
              <a:rPr lang="fr-FR" sz="2000" i="1" dirty="0" err="1">
                <a:ea typeface="+mn-lt"/>
                <a:cs typeface="+mn-lt"/>
              </a:rPr>
              <a:t>Contemporary</a:t>
            </a:r>
            <a:r>
              <a:rPr lang="fr-FR" sz="2000" i="1" dirty="0">
                <a:ea typeface="+mn-lt"/>
                <a:cs typeface="+mn-lt"/>
              </a:rPr>
              <a:t> Issues in </a:t>
            </a:r>
            <a:r>
              <a:rPr lang="fr-FR" sz="2000" i="1" dirty="0" err="1">
                <a:ea typeface="+mn-lt"/>
                <a:cs typeface="+mn-lt"/>
              </a:rPr>
              <a:t>Early</a:t>
            </a:r>
            <a:r>
              <a:rPr lang="fr-FR" sz="2000" i="1" dirty="0">
                <a:ea typeface="+mn-lt"/>
                <a:cs typeface="+mn-lt"/>
              </a:rPr>
              <a:t> </a:t>
            </a:r>
            <a:r>
              <a:rPr lang="fr-FR" sz="2000" i="1" dirty="0" err="1">
                <a:ea typeface="+mn-lt"/>
                <a:cs typeface="+mn-lt"/>
              </a:rPr>
              <a:t>Childhood</a:t>
            </a:r>
            <a:r>
              <a:rPr lang="fr-FR" sz="2000" dirty="0">
                <a:ea typeface="+mn-lt"/>
                <a:cs typeface="+mn-lt"/>
              </a:rPr>
              <a:t>, 17(2), pp. 235–247. doi:10.1177/1463949116647290. </a:t>
            </a:r>
            <a:endParaRPr lang="fr-FR" sz="2000" dirty="0">
              <a:cs typeface="Calibri" panose="020F0502020204030204"/>
            </a:endParaRPr>
          </a:p>
          <a:p>
            <a:r>
              <a:rPr lang="fr-FR" sz="2000" dirty="0" err="1">
                <a:ea typeface="+mn-lt"/>
                <a:cs typeface="+mn-lt"/>
              </a:rPr>
              <a:t>McHarg</a:t>
            </a:r>
            <a:r>
              <a:rPr lang="fr-FR" sz="2000" dirty="0">
                <a:ea typeface="+mn-lt"/>
                <a:cs typeface="+mn-lt"/>
              </a:rPr>
              <a:t>, G. </a:t>
            </a:r>
            <a:r>
              <a:rPr lang="fr-FR" sz="2000" i="1" dirty="0">
                <a:ea typeface="+mn-lt"/>
                <a:cs typeface="+mn-lt"/>
              </a:rPr>
              <a:t>et al.</a:t>
            </a:r>
            <a:r>
              <a:rPr lang="fr-FR" sz="2000" dirty="0">
                <a:ea typeface="+mn-lt"/>
                <a:cs typeface="+mn-lt"/>
              </a:rPr>
              <a:t> (2020) </a:t>
            </a:r>
            <a:r>
              <a:rPr lang="fr-FR" sz="2000" i="1" dirty="0">
                <a:ea typeface="+mn-lt"/>
                <a:cs typeface="+mn-lt"/>
              </a:rPr>
              <a:t>Screen Time and </a:t>
            </a:r>
            <a:r>
              <a:rPr lang="fr-FR" sz="2000" i="1" dirty="0" err="1">
                <a:ea typeface="+mn-lt"/>
                <a:cs typeface="+mn-lt"/>
              </a:rPr>
              <a:t>executive</a:t>
            </a:r>
            <a:r>
              <a:rPr lang="fr-FR" sz="2000" i="1" dirty="0">
                <a:ea typeface="+mn-lt"/>
                <a:cs typeface="+mn-lt"/>
              </a:rPr>
              <a:t> </a:t>
            </a:r>
            <a:r>
              <a:rPr lang="fr-FR" sz="2000" i="1" dirty="0" err="1">
                <a:ea typeface="+mn-lt"/>
                <a:cs typeface="+mn-lt"/>
              </a:rPr>
              <a:t>function</a:t>
            </a:r>
            <a:r>
              <a:rPr lang="fr-FR" sz="2000" i="1" dirty="0">
                <a:ea typeface="+mn-lt"/>
                <a:cs typeface="+mn-lt"/>
              </a:rPr>
              <a:t> in </a:t>
            </a:r>
            <a:r>
              <a:rPr lang="fr-FR" sz="2000" i="1" dirty="0" err="1">
                <a:ea typeface="+mn-lt"/>
                <a:cs typeface="+mn-lt"/>
              </a:rPr>
              <a:t>toddlerhood</a:t>
            </a:r>
            <a:r>
              <a:rPr lang="fr-FR" sz="2000" i="1" dirty="0">
                <a:ea typeface="+mn-lt"/>
                <a:cs typeface="+mn-lt"/>
              </a:rPr>
              <a:t>: A longitudinal </a:t>
            </a:r>
            <a:r>
              <a:rPr lang="fr-FR" sz="2000" i="1" dirty="0" err="1">
                <a:ea typeface="+mn-lt"/>
                <a:cs typeface="+mn-lt"/>
              </a:rPr>
              <a:t>study</a:t>
            </a:r>
            <a:r>
              <a:rPr lang="fr-FR" sz="2000" dirty="0">
                <a:ea typeface="+mn-lt"/>
                <a:cs typeface="+mn-lt"/>
              </a:rPr>
              <a:t>, </a:t>
            </a:r>
            <a:r>
              <a:rPr lang="fr-FR" sz="2000" i="1" dirty="0" err="1">
                <a:ea typeface="+mn-lt"/>
                <a:cs typeface="+mn-lt"/>
              </a:rPr>
              <a:t>Frontiers</a:t>
            </a:r>
            <a:r>
              <a:rPr lang="fr-FR" sz="2000" dirty="0">
                <a:ea typeface="+mn-lt"/>
                <a:cs typeface="+mn-lt"/>
              </a:rPr>
              <a:t>. </a:t>
            </a:r>
            <a:r>
              <a:rPr lang="fr-FR" sz="2000" dirty="0" err="1">
                <a:ea typeface="+mn-lt"/>
                <a:cs typeface="+mn-lt"/>
              </a:rPr>
              <a:t>Available</a:t>
            </a:r>
            <a:r>
              <a:rPr lang="fr-FR" sz="2000" dirty="0">
                <a:ea typeface="+mn-lt"/>
                <a:cs typeface="+mn-lt"/>
              </a:rPr>
              <a:t> at: </a:t>
            </a:r>
            <a:r>
              <a:rPr lang="fr-FR" sz="2000" dirty="0">
                <a:ea typeface="+mn-lt"/>
                <a:cs typeface="+mn-lt"/>
                <a:hlinkClick r:id="rId3"/>
              </a:rPr>
              <a:t>https://www.frontiersin.org/articles/10.3389/fpsyg.2020.570392/full</a:t>
            </a:r>
            <a:r>
              <a:rPr lang="fr-FR" sz="2000" dirty="0">
                <a:ea typeface="+mn-lt"/>
                <a:cs typeface="+mn-lt"/>
              </a:rPr>
              <a:t> (</a:t>
            </a:r>
            <a:r>
              <a:rPr lang="fr-FR" sz="2000" dirty="0" err="1">
                <a:ea typeface="+mn-lt"/>
                <a:cs typeface="+mn-lt"/>
              </a:rPr>
              <a:t>Accessed</a:t>
            </a:r>
            <a:r>
              <a:rPr lang="fr-FR" sz="2000" dirty="0">
                <a:ea typeface="+mn-lt"/>
                <a:cs typeface="+mn-lt"/>
              </a:rPr>
              <a:t>: 09 August 2023). </a:t>
            </a:r>
            <a:endParaRPr lang="fr-FR" sz="2000" dirty="0">
              <a:cs typeface="Calibri"/>
            </a:endParaRPr>
          </a:p>
          <a:p>
            <a:endParaRPr lang="fr-FR" sz="2000" dirty="0">
              <a:cs typeface="Calibri"/>
            </a:endParaRPr>
          </a:p>
          <a:p>
            <a:endParaRPr lang="fr-FR" sz="2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656375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Grand écran</PresentationFormat>
  <Paragraphs>0</Paragraphs>
  <Slides>9</Slides>
  <Notes>0</Notes>
  <HiddenSlides>0</HiddenSlides>
  <MMClips>0</MMClips>
  <ScaleCrop>false</ScaleCrop>
  <HeadingPairs>
    <vt:vector size="4" baseType="variant">
      <vt:variant>
        <vt:lpstr>Thème</vt:lpstr>
      </vt:variant>
      <vt:variant>
        <vt:i4>1</vt:i4>
      </vt:variant>
      <vt:variant>
        <vt:lpstr>Titres des diapositives</vt:lpstr>
      </vt:variant>
      <vt:variant>
        <vt:i4>9</vt:i4>
      </vt:variant>
    </vt:vector>
  </HeadingPairs>
  <TitlesOfParts>
    <vt:vector size="10" baseType="lpstr">
      <vt:lpstr>Office Theme</vt:lpstr>
      <vt:lpstr>Module: Introduction to Research (BMHP5005)</vt:lpstr>
      <vt:lpstr>"Impact of screen-time on children's development and their health".</vt:lpstr>
      <vt:lpstr>Présentation PowerPoint</vt:lpstr>
      <vt:lpstr>Methods</vt:lpstr>
      <vt:lpstr>Literature review</vt:lpstr>
      <vt:lpstr>Présentation PowerPoint</vt:lpstr>
      <vt:lpstr>Discussion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/>
  <cp:lastModifiedBy/>
  <cp:revision>706</cp:revision>
  <dcterms:created xsi:type="dcterms:W3CDTF">2023-07-25T11:11:17Z</dcterms:created>
  <dcterms:modified xsi:type="dcterms:W3CDTF">2023-08-09T22:52:42Z</dcterms:modified>
</cp:coreProperties>
</file>