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7" r:id="rId1"/>
  </p:sldMasterIdLst>
  <p:notesMasterIdLst>
    <p:notesMasterId r:id="rId14"/>
  </p:notesMasterIdLst>
  <p:sldIdLst>
    <p:sldId id="256" r:id="rId2"/>
    <p:sldId id="257" r:id="rId3"/>
    <p:sldId id="258" r:id="rId4"/>
    <p:sldId id="259" r:id="rId5"/>
    <p:sldId id="260" r:id="rId6"/>
    <p:sldId id="270" r:id="rId7"/>
    <p:sldId id="262" r:id="rId8"/>
    <p:sldId id="271" r:id="rId9"/>
    <p:sldId id="267"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6283" autoAdjust="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10/11/2025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‹Nº›</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s-CO"/>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s-ES"/>
              <a:t>Haga clic para modificar el estilo de título del patrón</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s-ES"/>
              <a:t>Haga clic para modificar el estilo de subtítulo del patrón</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743355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2770194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sección">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s-ES"/>
              <a:t>Haga clic para modificar el estilo de título del patrón</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s-ES"/>
              <a:t>Haga clic para modificar los estilos de texto del patrón</a:t>
            </a:r>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70107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s-ES"/>
              <a:t>Haga clic para modificar el estilo de título del patrón</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2881932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s-ES"/>
              <a:t>Haga clic para modificar el estilo de título del patrón</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12" name="Content Placeholder 3"/>
          <p:cNvSpPr>
            <a:spLocks noGrp="1"/>
          </p:cNvSpPr>
          <p:nvPr>
            <p:ph sz="quarter" idx="13"/>
          </p:nvPr>
        </p:nvSpPr>
        <p:spPr>
          <a:xfrm>
            <a:off x="913774" y="3051012"/>
            <a:ext cx="5106027" cy="2740187"/>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13" name="Content Placeholder 5"/>
          <p:cNvSpPr>
            <a:spLocks noGrp="1"/>
          </p:cNvSpPr>
          <p:nvPr>
            <p:ph sz="quarter" idx="14"/>
          </p:nvPr>
        </p:nvSpPr>
        <p:spPr>
          <a:xfrm>
            <a:off x="6172200" y="3051012"/>
            <a:ext cx="5105401" cy="2740187"/>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10/11/2025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38423840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10/11/2025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40471018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28C18859-9320-47B1-B84A-5AD18E8F8F05}" type="datetimeFigureOut">
              <a:rPr lang="en-GB" smtClean="0"/>
              <a:t>10/11/2025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3364238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s-ES"/>
              <a:t>Haga clic para modificar el estilo de título del patrón</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39759247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título">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s-ES"/>
              <a:t>Haga clic para modificar el estilo de título del patrón</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s-ES"/>
              <a:t>Haga clic en el icono para agregar una imagen</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30499933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Imagen panorámica con descripció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s-ES"/>
              <a:t>Haga clic para modificar el estilo de título del patrón</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s-ES"/>
              <a:t>Haga clic en el icono para agregar una imagen</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3678219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ítulo y descripció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s-ES"/>
              <a:t>Haga clic para modificar el estilo de título del patrón</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39879571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ita con descripció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s-ES"/>
              <a:t>Haga clic para modificar el estilo de título del patrón</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‹Nº›</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417819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arjeta de nombre">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s-ES"/>
              <a:t>Haga clic para modificar el estilo de título del patrón</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s-ES"/>
              <a:t>Haga clic para modificar los estilos de texto del patrón</a:t>
            </a:r>
          </a:p>
        </p:txBody>
      </p:sp>
      <p:sp>
        <p:nvSpPr>
          <p:cNvPr id="5" name="Date Placeholder 4"/>
          <p:cNvSpPr>
            <a:spLocks noGrp="1"/>
          </p:cNvSpPr>
          <p:nvPr>
            <p:ph type="dt" sz="half" idx="10"/>
          </p:nvPr>
        </p:nvSpPr>
        <p:spPr/>
        <p:txBody>
          <a:bodyPr/>
          <a:lstStyle/>
          <a:p>
            <a:fld id="{28C18859-9320-47B1-B84A-5AD18E8F8F05}" type="datetimeFigureOut">
              <a:rPr lang="en-GB" smtClean="0"/>
              <a:t>10/11/2025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23684041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lumna 3">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s-ES"/>
              <a:t>Haga clic para modificar el estilo de título del patrón</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a:t>Haga clic para modificar los estilos de texto del patrón</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a:t>Haga clic para modificar los estilos de texto del patrón</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a:t>Haga clic para modificar los estilos de texto del patrón</a:t>
            </a:r>
          </a:p>
        </p:txBody>
      </p:sp>
      <p:sp>
        <p:nvSpPr>
          <p:cNvPr id="3" name="Date Placeholder 2"/>
          <p:cNvSpPr>
            <a:spLocks noGrp="1"/>
          </p:cNvSpPr>
          <p:nvPr>
            <p:ph type="dt" sz="half" idx="10"/>
          </p:nvPr>
        </p:nvSpPr>
        <p:spPr/>
        <p:txBody>
          <a:bodyPr/>
          <a:lstStyle/>
          <a:p>
            <a:fld id="{28C18859-9320-47B1-B84A-5AD18E8F8F05}" type="datetimeFigureOut">
              <a:rPr lang="en-GB" smtClean="0"/>
              <a:t>10/11/2025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31623769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lumna de imagen 3">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s-ES"/>
              <a:t>Haga clic para modificar el estilo de título del patrón</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s-ES"/>
              <a:t>Haga clic en el icono para agregar una imagen</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a:t>Haga clic para modificar los estilos de texto del patrón</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s-ES"/>
              <a:t>Haga clic en el icono para agregar una imagen</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a:t>Haga clic para modificar los estilos de texto del patrón</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s-ES"/>
              <a:t>Haga clic para modificar los estilos de texto del patrón</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s-ES"/>
              <a:t>Haga clic en el icono para agregar una imagen</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s-ES"/>
              <a:t>Haga clic para modificar los estilos de texto del patrón</a:t>
            </a:r>
          </a:p>
        </p:txBody>
      </p:sp>
      <p:sp>
        <p:nvSpPr>
          <p:cNvPr id="3" name="Date Placeholder 2"/>
          <p:cNvSpPr>
            <a:spLocks noGrp="1"/>
          </p:cNvSpPr>
          <p:nvPr>
            <p:ph type="dt" sz="half" idx="10"/>
          </p:nvPr>
        </p:nvSpPr>
        <p:spPr/>
        <p:txBody>
          <a:bodyPr/>
          <a:lstStyle/>
          <a:p>
            <a:fld id="{28C18859-9320-47B1-B84A-5AD18E8F8F05}" type="datetimeFigureOut">
              <a:rPr lang="en-GB" smtClean="0"/>
              <a:t>10/11/2025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41829099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2604601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s-ES"/>
              <a:t>Haga clic para modificar el estilo de título del patrón</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332706400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ítulo y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Content Placeholder 2"/>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10/11/2025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‹Nº›</a:t>
            </a:fld>
            <a:endParaRPr lang="en-GB"/>
          </a:p>
        </p:txBody>
      </p:sp>
    </p:spTree>
    <p:extLst>
      <p:ext uri="{BB962C8B-B14F-4D97-AF65-F5344CB8AC3E}">
        <p14:creationId xmlns:p14="http://schemas.microsoft.com/office/powerpoint/2010/main" val="24186699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s-ES"/>
              <a:t>Haga clic para modificar el estilo de título del patrón</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28C18859-9320-47B1-B84A-5AD18E8F8F05}" type="datetimeFigureOut">
              <a:rPr lang="en-GB" smtClean="0"/>
              <a:t>10/11/2025</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67DA55A-CD99-4D6D-9F9B-30A0F32F27EB}" type="slidenum">
              <a:rPr lang="en-GB" smtClean="0"/>
              <a:t>‹Nº›</a:t>
            </a:fld>
            <a:endParaRPr lang="en-GB"/>
          </a:p>
        </p:txBody>
      </p:sp>
    </p:spTree>
    <p:extLst>
      <p:ext uri="{BB962C8B-B14F-4D97-AF65-F5344CB8AC3E}">
        <p14:creationId xmlns:p14="http://schemas.microsoft.com/office/powerpoint/2010/main" val="2812243203"/>
      </p:ext>
    </p:extLst>
  </p:cSld>
  <p:clrMap bg1="lt1" tx1="dk1" bg2="lt2" tx2="dk2" accent1="accent1" accent2="accent2" accent3="accent3" accent4="accent4" accent5="accent5" accent6="accent6" hlink="hlink" folHlink="folHlink"/>
  <p:sldLayoutIdLst>
    <p:sldLayoutId id="2147483878" r:id="rId1"/>
    <p:sldLayoutId id="2147483879" r:id="rId2"/>
    <p:sldLayoutId id="2147483880" r:id="rId3"/>
    <p:sldLayoutId id="2147483881" r:id="rId4"/>
    <p:sldLayoutId id="2147483882" r:id="rId5"/>
    <p:sldLayoutId id="2147483883" r:id="rId6"/>
    <p:sldLayoutId id="2147483884" r:id="rId7"/>
    <p:sldLayoutId id="2147483885" r:id="rId8"/>
    <p:sldLayoutId id="2147483886" r:id="rId9"/>
    <p:sldLayoutId id="2147483887" r:id="rId10"/>
    <p:sldLayoutId id="2147483888" r:id="rId11"/>
    <p:sldLayoutId id="2147483889" r:id="rId12"/>
    <p:sldLayoutId id="2147483890" r:id="rId13"/>
    <p:sldLayoutId id="2147483891" r:id="rId14"/>
    <p:sldLayoutId id="2147483892" r:id="rId15"/>
    <p:sldLayoutId id="2147483893" r:id="rId16"/>
    <p:sldLayoutId id="2147483894" r:id="rId17"/>
    <p:sldLayoutId id="2147483895"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8.xml"/><Relationship Id="rId4" Type="http://schemas.openxmlformats.org/officeDocument/2006/relationships/image" Target="../media/image1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Mano con lápiz sombreando círculos en una hoja">
            <a:extLst>
              <a:ext uri="{FF2B5EF4-FFF2-40B4-BE49-F238E27FC236}">
                <a16:creationId xmlns:a16="http://schemas.microsoft.com/office/drawing/2014/main" id="{ABBB0AB9-DDDB-4F75-02A0-F5A2228DCD98}"/>
              </a:ext>
            </a:extLst>
          </p:cNvPr>
          <p:cNvPicPr>
            <a:picLocks noChangeAspect="1"/>
          </p:cNvPicPr>
          <p:nvPr/>
        </p:nvPicPr>
        <p:blipFill>
          <a:blip r:embed="rId3">
            <a:alphaModFix amt="35000"/>
          </a:blip>
          <a:srcRect t="873" b="256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p:txBody>
          <a:bodyPr>
            <a:normAutofit fontScale="90000"/>
          </a:bodyPr>
          <a:lstStyle/>
          <a:p>
            <a:r>
              <a:rPr lang="en-US" sz="4000" b="1" dirty="0">
                <a:latin typeface="Arial" panose="020B0604020202020204" pitchFamily="34" charset="0"/>
                <a:cs typeface="Arial" panose="020B0604020202020204" pitchFamily="34" charset="0"/>
              </a:rPr>
              <a:t>Problem Solving and Decision Making</a:t>
            </a:r>
            <a:br>
              <a:rPr lang="en-US" sz="4000" b="1" dirty="0">
                <a:latin typeface="Arial" panose="020B0604020202020204" pitchFamily="34" charset="0"/>
                <a:cs typeface="Arial" panose="020B0604020202020204" pitchFamily="34" charset="0"/>
              </a:rPr>
            </a:br>
            <a:br>
              <a:rPr lang="en-US" sz="4000" b="1" dirty="0">
                <a:latin typeface="Arial" panose="020B0604020202020204" pitchFamily="34" charset="0"/>
                <a:cs typeface="Arial" panose="020B0604020202020204" pitchFamily="34" charset="0"/>
              </a:rPr>
            </a:br>
            <a:r>
              <a:rPr lang="es-CO" sz="2700" b="1" dirty="0"/>
              <a:t>LCLM4004_LON</a:t>
            </a:r>
            <a:br>
              <a:rPr lang="es-CO" b="1" dirty="0"/>
            </a:br>
            <a:r>
              <a:rPr lang="en-GB" sz="2200" dirty="0">
                <a:latin typeface="A"/>
              </a:rPr>
              <a:t>Mery Lamboglia</a:t>
            </a:r>
            <a:br>
              <a:rPr lang="en-GB" sz="2200" dirty="0">
                <a:latin typeface="A"/>
              </a:rPr>
            </a:br>
            <a:r>
              <a:rPr lang="en-GB" sz="2200" dirty="0">
                <a:latin typeface="A"/>
              </a:rPr>
              <a:t>STUDENT ID 2440906 </a:t>
            </a:r>
            <a:br>
              <a:rPr lang="en-GB" sz="2200" dirty="0">
                <a:latin typeface="A"/>
              </a:rPr>
            </a:br>
            <a:r>
              <a:rPr lang="en-GB" sz="2200" dirty="0">
                <a:latin typeface="A"/>
              </a:rPr>
              <a:t>Anamika Roy</a:t>
            </a:r>
            <a:br>
              <a:rPr lang="en-GB" sz="2200" dirty="0">
                <a:latin typeface="A"/>
              </a:rPr>
            </a:br>
            <a:r>
              <a:rPr lang="en-GB" sz="2200" dirty="0">
                <a:latin typeface="A"/>
              </a:rPr>
              <a:t>Assignment 1: Presentation</a:t>
            </a:r>
          </a:p>
        </p:txBody>
      </p:sp>
      <p:sp>
        <p:nvSpPr>
          <p:cNvPr id="3" name="Rectangle 1">
            <a:extLst>
              <a:ext uri="{FF2B5EF4-FFF2-40B4-BE49-F238E27FC236}">
                <a16:creationId xmlns:a16="http://schemas.microsoft.com/office/drawing/2014/main" id="{95DEED5F-F610-BE92-491E-A782D91DA781}"/>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0" fontAlgn="t" latinLnBrk="0" hangingPunct="0">
              <a:lnSpc>
                <a:spcPct val="100000"/>
              </a:lnSpc>
              <a:spcBef>
                <a:spcPct val="0"/>
              </a:spcBef>
              <a:spcAft>
                <a:spcPct val="0"/>
              </a:spcAft>
              <a:buClrTx/>
              <a:buSzTx/>
              <a:buFontTx/>
              <a:buNone/>
              <a:tabLst/>
            </a:pPr>
            <a:br>
              <a:rPr kumimoji="0" lang="es-CO" altLang="es-CO" sz="1000" b="0" i="0" u="none" strike="noStrike" cap="none" normalizeH="0" baseline="0">
                <a:ln>
                  <a:noFill/>
                </a:ln>
                <a:solidFill>
                  <a:srgbClr val="242424"/>
                </a:solidFill>
                <a:effectLst/>
                <a:latin typeface="inherit"/>
              </a:rPr>
            </a:br>
            <a:r>
              <a:rPr kumimoji="0" lang="es-CO" altLang="es-CO" sz="1000" b="0" i="0" u="none" strike="noStrike" cap="none" normalizeH="0" baseline="0">
                <a:ln>
                  <a:noFill/>
                </a:ln>
                <a:solidFill>
                  <a:srgbClr val="242424"/>
                </a:solidFill>
                <a:effectLst/>
                <a:latin typeface="inherit"/>
              </a:rPr>
              <a:t>Anamika Roy</a:t>
            </a:r>
            <a:endParaRPr kumimoji="0" lang="es-CO" altLang="es-CO" sz="1100" b="0" i="0" u="none" strike="noStrike" cap="none" normalizeH="0" baseline="0">
              <a:ln>
                <a:noFill/>
              </a:ln>
              <a:solidFill>
                <a:schemeClr val="tx1"/>
              </a:solidFill>
              <a:effectLst/>
            </a:endParaRPr>
          </a:p>
          <a:p>
            <a:pPr marL="0" marR="0" lvl="0" indent="0" algn="r" defTabSz="914400" rtl="0" eaLnBrk="0" fontAlgn="base" latinLnBrk="0" hangingPunct="0">
              <a:lnSpc>
                <a:spcPct val="100000"/>
              </a:lnSpc>
              <a:spcBef>
                <a:spcPct val="0"/>
              </a:spcBef>
              <a:spcAft>
                <a:spcPct val="0"/>
              </a:spcAft>
              <a:buClrTx/>
              <a:buSzTx/>
              <a:buFontTx/>
              <a:buNone/>
              <a:tabLst/>
            </a:pPr>
            <a:br>
              <a:rPr kumimoji="0" lang="es-CO" altLang="es-CO" sz="1000" b="0" i="0" u="none" strike="noStrike" cap="none" normalizeH="0" baseline="0">
                <a:ln>
                  <a:noFill/>
                </a:ln>
                <a:solidFill>
                  <a:srgbClr val="000000"/>
                </a:solidFill>
                <a:effectLst/>
                <a:latin typeface="Segoe UI" panose="020B0502040204020203" pitchFamily="34" charset="0"/>
                <a:cs typeface="Segoe UI" panose="020B0502040204020203" pitchFamily="34" charset="0"/>
              </a:rPr>
            </a:br>
            <a:endParaRPr kumimoji="0" lang="es-CO" altLang="es-CO" sz="1800" b="0" i="0" u="none" strike="noStrike" cap="none" normalizeH="0" baseline="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3F00B094-77C4-5282-93FB-0203FE299FE0}"/>
              </a:ext>
            </a:extLst>
          </p:cNvPr>
          <p:cNvSpPr>
            <a:spLocks noChangeArrowheads="1"/>
          </p:cNvSpPr>
          <p:nvPr/>
        </p:nvSpPr>
        <p:spPr bwMode="auto">
          <a:xfrm>
            <a:off x="152400" y="152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0" fontAlgn="t" latinLnBrk="0" hangingPunct="0">
              <a:lnSpc>
                <a:spcPct val="100000"/>
              </a:lnSpc>
              <a:spcBef>
                <a:spcPct val="0"/>
              </a:spcBef>
              <a:spcAft>
                <a:spcPct val="0"/>
              </a:spcAft>
              <a:buClrTx/>
              <a:buSzTx/>
              <a:buFontTx/>
              <a:buNone/>
              <a:tabLst/>
            </a:pPr>
            <a:br>
              <a:rPr kumimoji="0" lang="es-CO" altLang="es-CO" sz="1000" b="0" i="0" u="none" strike="noStrike" cap="none" normalizeH="0" baseline="0">
                <a:ln>
                  <a:noFill/>
                </a:ln>
                <a:solidFill>
                  <a:srgbClr val="242424"/>
                </a:solidFill>
                <a:effectLst/>
                <a:latin typeface="inherit"/>
              </a:rPr>
            </a:br>
            <a:r>
              <a:rPr kumimoji="0" lang="es-CO" altLang="es-CO" sz="1000" b="0" i="0" u="none" strike="noStrike" cap="none" normalizeH="0" baseline="0">
                <a:ln>
                  <a:noFill/>
                </a:ln>
                <a:solidFill>
                  <a:srgbClr val="242424"/>
                </a:solidFill>
                <a:effectLst/>
                <a:latin typeface="inherit"/>
              </a:rPr>
              <a:t>Anamika Roy</a:t>
            </a:r>
            <a:endParaRPr kumimoji="0" lang="es-CO" altLang="es-CO" sz="1100" b="0" i="0" u="none" strike="noStrike" cap="none" normalizeH="0" baseline="0">
              <a:ln>
                <a:noFill/>
              </a:ln>
              <a:solidFill>
                <a:schemeClr val="tx1"/>
              </a:solidFill>
              <a:effectLst/>
            </a:endParaRPr>
          </a:p>
          <a:p>
            <a:pPr marL="0" marR="0" lvl="0" indent="0" algn="r" defTabSz="914400" rtl="0" eaLnBrk="0" fontAlgn="base" latinLnBrk="0" hangingPunct="0">
              <a:lnSpc>
                <a:spcPct val="100000"/>
              </a:lnSpc>
              <a:spcBef>
                <a:spcPct val="0"/>
              </a:spcBef>
              <a:spcAft>
                <a:spcPct val="0"/>
              </a:spcAft>
              <a:buClrTx/>
              <a:buSzTx/>
              <a:buFontTx/>
              <a:buNone/>
              <a:tabLst/>
            </a:pPr>
            <a:br>
              <a:rPr kumimoji="0" lang="es-CO" altLang="es-CO" sz="1000" b="0" i="0" u="none" strike="noStrike" cap="none" normalizeH="0" baseline="0">
                <a:ln>
                  <a:noFill/>
                </a:ln>
                <a:solidFill>
                  <a:srgbClr val="000000"/>
                </a:solidFill>
                <a:effectLst/>
                <a:latin typeface="Segoe UI" panose="020B0502040204020203" pitchFamily="34" charset="0"/>
                <a:cs typeface="Segoe UI" panose="020B0502040204020203" pitchFamily="34" charset="0"/>
              </a:rPr>
            </a:br>
            <a:endParaRPr kumimoji="0" lang="es-CO" altLang="es-CO" sz="1800" b="0" i="0" u="none" strike="noStrike" cap="none" normalizeH="0" baseline="0">
              <a:ln>
                <a:noFill/>
              </a:ln>
              <a:solidFill>
                <a:schemeClr val="tx1"/>
              </a:solidFill>
              <a:effectLst/>
              <a:latin typeface="Arial" panose="020B0604020202020204" pitchFamily="34" charset="0"/>
            </a:endParaRPr>
          </a:p>
        </p:txBody>
      </p:sp>
      <p:sp>
        <p:nvSpPr>
          <p:cNvPr id="12" name="Rectangle 4">
            <a:extLst>
              <a:ext uri="{FF2B5EF4-FFF2-40B4-BE49-F238E27FC236}">
                <a16:creationId xmlns:a16="http://schemas.microsoft.com/office/drawing/2014/main" id="{79123B77-BDF1-5935-DB83-3931AD19CD67}"/>
              </a:ext>
            </a:extLst>
          </p:cNvPr>
          <p:cNvSpPr>
            <a:spLocks noChangeArrowheads="1"/>
          </p:cNvSpPr>
          <p:nvPr/>
        </p:nvSpPr>
        <p:spPr bwMode="auto">
          <a:xfrm>
            <a:off x="457200" y="2725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s-CO" altLang="es-CO" sz="1800" b="0" i="0" u="none" strike="noStrike" cap="none" normalizeH="0" baseline="0" dirty="0">
              <a:ln>
                <a:noFill/>
              </a:ln>
              <a:solidFill>
                <a:schemeClr val="tx1"/>
              </a:solidFill>
              <a:effectLst/>
              <a:latin typeface="Arial" panose="020B0604020202020204" pitchFamily="34" charset="0"/>
            </a:endParaRPr>
          </a:p>
        </p:txBody>
      </p:sp>
      <p:sp>
        <p:nvSpPr>
          <p:cNvPr id="14" name="Rectangle 5">
            <a:extLst>
              <a:ext uri="{FF2B5EF4-FFF2-40B4-BE49-F238E27FC236}">
                <a16:creationId xmlns:a16="http://schemas.microsoft.com/office/drawing/2014/main" id="{02379F0F-C54B-E8B8-D0AA-536427468C9C}"/>
              </a:ext>
            </a:extLst>
          </p:cNvPr>
          <p:cNvSpPr>
            <a:spLocks noChangeArrowheads="1"/>
          </p:cNvSpPr>
          <p:nvPr/>
        </p:nvSpPr>
        <p:spPr bwMode="auto">
          <a:xfrm>
            <a:off x="609600" y="424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s-CO" altLang="es-CO"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6362771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5" name="Picture 4" descr="Plantas en un tubo de vidrio">
            <a:extLst>
              <a:ext uri="{FF2B5EF4-FFF2-40B4-BE49-F238E27FC236}">
                <a16:creationId xmlns:a16="http://schemas.microsoft.com/office/drawing/2014/main" id="{8D753617-1C4C-2288-C007-A9F2C07BBBD8}"/>
              </a:ext>
            </a:extLst>
          </p:cNvPr>
          <p:cNvPicPr>
            <a:picLocks noChangeAspect="1"/>
          </p:cNvPicPr>
          <p:nvPr/>
        </p:nvPicPr>
        <p:blipFill>
          <a:blip r:embed="rId2"/>
          <a:srcRect l="11110" r="21121" b="-1"/>
          <a:stretch>
            <a:fillRect/>
          </a:stretch>
        </p:blipFill>
        <p:spPr>
          <a:xfrm>
            <a:off x="8860" y="10"/>
            <a:ext cx="6962552" cy="6857990"/>
          </a:xfrm>
          <a:prstGeom prst="rect">
            <a:avLst/>
          </a:prstGeom>
        </p:spPr>
      </p:pic>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7570382" y="-620485"/>
            <a:ext cx="3707844" cy="2730498"/>
          </a:xfrm>
        </p:spPr>
        <p:txBody>
          <a:bodyPr vert="horz" lIns="91440" tIns="45720" rIns="91440" bIns="45720" rtlCol="0" anchor="b">
            <a:normAutofit/>
          </a:bodyPr>
          <a:lstStyle/>
          <a:p>
            <a:r>
              <a:rPr lang="en-US" sz="4800"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8454453" y="2730498"/>
            <a:ext cx="3222879" cy="3325528"/>
          </a:xfrm>
        </p:spPr>
        <p:txBody>
          <a:bodyPr vert="horz" lIns="91440" tIns="45720" rIns="91440" bIns="45720" rtlCol="0">
            <a:normAutofit/>
          </a:bodyPr>
          <a:lstStyle/>
          <a:p>
            <a:pPr marL="171450" indent="-171450" algn="l">
              <a:lnSpc>
                <a:spcPct val="11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Introduction </a:t>
            </a:r>
          </a:p>
          <a:p>
            <a:pPr marL="171450" indent="-171450" algn="l">
              <a:lnSpc>
                <a:spcPct val="11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Company background</a:t>
            </a:r>
          </a:p>
          <a:p>
            <a:pPr marL="171450" indent="-171450" algn="l">
              <a:lnSpc>
                <a:spcPct val="11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Problem: nature and scope</a:t>
            </a:r>
          </a:p>
          <a:p>
            <a:pPr marL="171450" indent="-171450" algn="l">
              <a:lnSpc>
                <a:spcPct val="11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PESTLE ANALYSIS: Green Haven Florists</a:t>
            </a:r>
          </a:p>
          <a:p>
            <a:pPr marL="171450" indent="-171450" algn="l">
              <a:lnSpc>
                <a:spcPct val="11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Cause and effect analysis: Fishbone diagram</a:t>
            </a:r>
          </a:p>
          <a:p>
            <a:pPr marL="171450" indent="-171450" algn="l">
              <a:lnSpc>
                <a:spcPct val="11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Conclusion</a:t>
            </a:r>
          </a:p>
          <a:p>
            <a:pPr marL="171450" indent="-171450" algn="l">
              <a:lnSpc>
                <a:spcPct val="110000"/>
              </a:lnSpc>
              <a:buFont typeface="Arial" panose="020B0604020202020204" pitchFamily="34" charset="0"/>
              <a:buChar char="•"/>
            </a:pPr>
            <a:r>
              <a:rPr lang="en-US" sz="1200" b="1" dirty="0">
                <a:latin typeface="Arial" panose="020B0604020202020204" pitchFamily="34" charset="0"/>
                <a:cs typeface="Arial" panose="020B0604020202020204" pitchFamily="34" charset="0"/>
              </a:rPr>
              <a:t>References</a:t>
            </a:r>
          </a:p>
          <a:p>
            <a:pPr>
              <a:lnSpc>
                <a:spcPct val="110000"/>
              </a:lnSpc>
            </a:pPr>
            <a:endParaRPr lang="en-US" sz="6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5" name="Picture 4" descr="Calculadora blanca">
            <a:extLst>
              <a:ext uri="{FF2B5EF4-FFF2-40B4-BE49-F238E27FC236}">
                <a16:creationId xmlns:a16="http://schemas.microsoft.com/office/drawing/2014/main" id="{77FFC7AE-F58F-3C9E-04C8-DEDD72AD24AD}"/>
              </a:ext>
            </a:extLst>
          </p:cNvPr>
          <p:cNvPicPr>
            <a:picLocks noChangeAspect="1"/>
          </p:cNvPicPr>
          <p:nvPr/>
        </p:nvPicPr>
        <p:blipFill>
          <a:blip r:embed="rId2"/>
          <a:srcRect r="32231" b="-1"/>
          <a:stretch>
            <a:fillRect/>
          </a:stretch>
        </p:blipFill>
        <p:spPr>
          <a:xfrm>
            <a:off x="8860" y="-130617"/>
            <a:ext cx="6962552" cy="6857990"/>
          </a:xfrm>
          <a:prstGeom prst="rect">
            <a:avLst/>
          </a:prstGeom>
        </p:spPr>
      </p:pic>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7566524" y="-1994268"/>
            <a:ext cx="3707844" cy="2730498"/>
          </a:xfrm>
        </p:spPr>
        <p:txBody>
          <a:bodyPr vert="horz" lIns="91440" tIns="45720" rIns="91440" bIns="45720" rtlCol="0" anchor="b">
            <a:normAutofit/>
          </a:bodyPr>
          <a:lstStyle/>
          <a:p>
            <a:r>
              <a:rPr lang="en-US" sz="4100"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7195280" y="866847"/>
            <a:ext cx="4527008" cy="5683854"/>
          </a:xfrm>
        </p:spPr>
        <p:txBody>
          <a:bodyPr vert="horz" lIns="91440" tIns="45720" rIns="91440" bIns="45720" rtlCol="0">
            <a:normAutofit/>
          </a:bodyPr>
          <a:lstStyle/>
          <a:p>
            <a:pPr>
              <a:lnSpc>
                <a:spcPct val="110000"/>
              </a:lnSpc>
            </a:pPr>
            <a:r>
              <a:rPr lang="en-US" sz="1200" b="1" dirty="0">
                <a:latin typeface="Arial" panose="020B0604020202020204" pitchFamily="34" charset="0"/>
                <a:cs typeface="Arial" panose="020B0604020202020204" pitchFamily="34" charset="0"/>
              </a:rPr>
              <a:t>DROP IN SALES- "decrease in the amount sold or revenue generated between two periods" ( Calculator Ultra, 2025)</a:t>
            </a:r>
          </a:p>
          <a:p>
            <a:pPr marL="171450" indent="-171450" algn="just">
              <a:buFont typeface="Arial" panose="020B0604020202020204" pitchFamily="34" charset="0"/>
              <a:buChar char="•"/>
            </a:pPr>
            <a:r>
              <a:rPr lang="en-US" sz="1200" dirty="0">
                <a:latin typeface="Arial" panose="020B0604020202020204" pitchFamily="34" charset="0"/>
                <a:cs typeface="Arial" panose="020B0604020202020204" pitchFamily="34" charset="0"/>
              </a:rPr>
              <a:t>The topic of my presentation is </a:t>
            </a:r>
            <a:r>
              <a:rPr lang="en-US" sz="1200" b="1" dirty="0">
                <a:latin typeface="Arial" panose="020B0604020202020204" pitchFamily="34" charset="0"/>
                <a:cs typeface="Arial" panose="020B0604020202020204" pitchFamily="34" charset="0"/>
              </a:rPr>
              <a:t>Green Haven Florists</a:t>
            </a:r>
            <a:r>
              <a:rPr lang="en-US" sz="1200" dirty="0">
                <a:latin typeface="Arial" panose="020B0604020202020204" pitchFamily="34" charset="0"/>
                <a:cs typeface="Arial" panose="020B0604020202020204" pitchFamily="34" charset="0"/>
              </a:rPr>
              <a:t>, a small independent flower shop located in Norwich, UK.</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Founded in 2016 by Liam and Priya Patel, the business became well-known for its </a:t>
            </a:r>
            <a:r>
              <a:rPr lang="en-US" sz="1200" b="1" dirty="0">
                <a:latin typeface="Arial" panose="020B0604020202020204" pitchFamily="34" charset="0"/>
                <a:cs typeface="Arial" panose="020B0604020202020204" pitchFamily="34" charset="0"/>
              </a:rPr>
              <a:t>eco-friendly floral arrangements</a:t>
            </a:r>
            <a:r>
              <a:rPr lang="en-US" sz="1200" dirty="0">
                <a:latin typeface="Arial" panose="020B0604020202020204" pitchFamily="34" charset="0"/>
                <a:cs typeface="Arial" panose="020B0604020202020204" pitchFamily="34" charset="0"/>
              </a:rPr>
              <a:t> and </a:t>
            </a:r>
            <a:r>
              <a:rPr lang="en-US" sz="1200" b="1" dirty="0">
                <a:latin typeface="Arial" panose="020B0604020202020204" pitchFamily="34" charset="0"/>
                <a:cs typeface="Arial" panose="020B0604020202020204" pitchFamily="34" charset="0"/>
              </a:rPr>
              <a:t>strong connection with the local community</a:t>
            </a:r>
            <a:r>
              <a:rPr lang="en-US" sz="1200" dirty="0">
                <a:latin typeface="Arial" panose="020B0604020202020204" pitchFamily="34" charset="0"/>
                <a:cs typeface="Arial" panose="020B0604020202020204" pitchFamily="34" charset="0"/>
              </a:rPr>
              <a:t>.</a:t>
            </a:r>
          </a:p>
          <a:p>
            <a:pPr marL="171450" indent="-171450" algn="just">
              <a:buFont typeface="Arial" panose="020B0604020202020204" pitchFamily="34" charset="0"/>
              <a:buChar char="•"/>
            </a:pPr>
            <a:r>
              <a:rPr lang="en-US" sz="1200" dirty="0">
                <a:latin typeface="Arial" panose="020B0604020202020204" pitchFamily="34" charset="0"/>
                <a:cs typeface="Arial" panose="020B0604020202020204" pitchFamily="34" charset="0"/>
              </a:rPr>
              <a:t>Over the past year, however, Green Haven has faced several </a:t>
            </a:r>
            <a:r>
              <a:rPr lang="en-US" sz="1200" b="1" dirty="0">
                <a:latin typeface="Arial" panose="020B0604020202020204" pitchFamily="34" charset="0"/>
                <a:cs typeface="Arial" panose="020B0604020202020204" pitchFamily="34" charset="0"/>
              </a:rPr>
              <a:t>significant challenges</a:t>
            </a:r>
            <a:r>
              <a:rPr lang="en-US" sz="1200" dirty="0">
                <a:latin typeface="Arial" panose="020B0604020202020204" pitchFamily="34" charset="0"/>
                <a:cs typeface="Arial" panose="020B0604020202020204" pitchFamily="34" charset="0"/>
              </a:rPr>
              <a:t>, such as a </a:t>
            </a:r>
            <a:r>
              <a:rPr lang="en-US" sz="1200" b="1" dirty="0">
                <a:latin typeface="Arial" panose="020B0604020202020204" pitchFamily="34" charset="0"/>
                <a:cs typeface="Arial" panose="020B0604020202020204" pitchFamily="34" charset="0"/>
              </a:rPr>
              <a:t>30% decline in in-store sales</a:t>
            </a: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rising operational costs</a:t>
            </a:r>
            <a:r>
              <a:rPr lang="en-US" sz="1200" dirty="0">
                <a:latin typeface="Arial" panose="020B0604020202020204" pitchFamily="34" charset="0"/>
                <a:cs typeface="Arial" panose="020B0604020202020204" pitchFamily="34" charset="0"/>
              </a:rPr>
              <a:t>, and </a:t>
            </a:r>
            <a:r>
              <a:rPr lang="en-US" sz="1200" b="1" dirty="0">
                <a:latin typeface="Arial" panose="020B0604020202020204" pitchFamily="34" charset="0"/>
                <a:cs typeface="Arial" panose="020B0604020202020204" pitchFamily="34" charset="0"/>
              </a:rPr>
              <a:t>increased competition</a:t>
            </a:r>
            <a:r>
              <a:rPr lang="en-US" sz="1200" dirty="0">
                <a:latin typeface="Arial" panose="020B0604020202020204" pitchFamily="34" charset="0"/>
                <a:cs typeface="Arial" panose="020B0604020202020204" pitchFamily="34" charset="0"/>
              </a:rPr>
              <a:t> from online flower delivery companies.</a:t>
            </a:r>
          </a:p>
          <a:p>
            <a:pPr marL="171450" indent="-171450" algn="just">
              <a:buFont typeface="Arial" panose="020B0604020202020204" pitchFamily="34" charset="0"/>
              <a:buChar char="•"/>
            </a:pP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In this presentation, I will discuss the </a:t>
            </a:r>
            <a:r>
              <a:rPr lang="en-US" sz="1200" b="1" dirty="0">
                <a:latin typeface="Arial" panose="020B0604020202020204" pitchFamily="34" charset="0"/>
                <a:cs typeface="Arial" panose="020B0604020202020204" pitchFamily="34" charset="0"/>
              </a:rPr>
              <a:t>main problems</a:t>
            </a:r>
            <a:r>
              <a:rPr lang="en-US" sz="1200" dirty="0">
                <a:latin typeface="Arial" panose="020B0604020202020204" pitchFamily="34" charset="0"/>
                <a:cs typeface="Arial" panose="020B0604020202020204" pitchFamily="34" charset="0"/>
              </a:rPr>
              <a:t>, the </a:t>
            </a:r>
            <a:r>
              <a:rPr lang="en-US" sz="1200" b="1" dirty="0">
                <a:latin typeface="Arial" panose="020B0604020202020204" pitchFamily="34" charset="0"/>
                <a:cs typeface="Arial" panose="020B0604020202020204" pitchFamily="34" charset="0"/>
              </a:rPr>
              <a:t>information collected</a:t>
            </a:r>
            <a:r>
              <a:rPr lang="en-US" sz="1200" dirty="0">
                <a:latin typeface="Arial" panose="020B0604020202020204" pitchFamily="34" charset="0"/>
                <a:cs typeface="Arial" panose="020B0604020202020204" pitchFamily="34" charset="0"/>
              </a:rPr>
              <a:t>, and some </a:t>
            </a:r>
            <a:r>
              <a:rPr lang="en-US" sz="1200" b="1" dirty="0">
                <a:latin typeface="Arial" panose="020B0604020202020204" pitchFamily="34" charset="0"/>
                <a:cs typeface="Arial" panose="020B0604020202020204" pitchFamily="34" charset="0"/>
              </a:rPr>
              <a:t>possible solutions</a:t>
            </a:r>
            <a:r>
              <a:rPr lang="en-US" sz="1200" dirty="0">
                <a:latin typeface="Arial" panose="020B0604020202020204" pitchFamily="34" charset="0"/>
                <a:cs typeface="Arial" panose="020B0604020202020204" pitchFamily="34" charset="0"/>
              </a:rPr>
              <a:t> to help Green Haven adapt and succeed in today’s changing retail environment.</a:t>
            </a:r>
          </a:p>
          <a:p>
            <a:pPr>
              <a:lnSpc>
                <a:spcPct val="110000"/>
              </a:lnSpc>
            </a:pPr>
            <a:endParaRPr lang="en-US" sz="1200" dirty="0"/>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1749487" y="-555111"/>
            <a:ext cx="8773607" cy="2054127"/>
          </a:xfrm>
        </p:spPr>
        <p:txBody>
          <a:bodyPr vert="horz" lIns="91440" tIns="45720" rIns="91440" bIns="45720" rtlCol="0" anchor="b">
            <a:normAutofit/>
          </a:bodyPr>
          <a:lstStyle/>
          <a:p>
            <a:r>
              <a:rPr lang="en-US"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494674" y="1184223"/>
            <a:ext cx="11002781" cy="4826833"/>
          </a:xfrm>
        </p:spPr>
        <p:txBody>
          <a:bodyPr vert="horz" lIns="91440" tIns="45720" rIns="91440" bIns="45720" rtlCol="0">
            <a:normAutofit/>
          </a:bodyPr>
          <a:lstStyle/>
          <a:p>
            <a:pPr>
              <a:lnSpc>
                <a:spcPct val="110000"/>
              </a:lnSpc>
            </a:pPr>
            <a:r>
              <a:rPr lang="en-US" sz="1400" b="1" dirty="0">
                <a:solidFill>
                  <a:schemeClr val="tx1">
                    <a:lumMod val="50000"/>
                    <a:lumOff val="50000"/>
                  </a:schemeClr>
                </a:solidFill>
              </a:rPr>
              <a:t>Green Haven Florists</a:t>
            </a:r>
          </a:p>
          <a:p>
            <a:pPr marL="285750" indent="-285750" algn="l">
              <a:buFont typeface="Arial" panose="020B0604020202020204" pitchFamily="34" charset="0"/>
              <a:buChar char="•"/>
            </a:pPr>
            <a:r>
              <a:rPr lang="en-US" sz="1200" b="1" dirty="0">
                <a:latin typeface="Arial" panose="020B0604020202020204" pitchFamily="34" charset="0"/>
                <a:cs typeface="Arial" panose="020B0604020202020204" pitchFamily="34" charset="0"/>
              </a:rPr>
              <a:t>Founded in:</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2016 by Liam and Priya Patel, with the goal of offering creative and eco-friendly floral designs.</a:t>
            </a:r>
          </a:p>
          <a:p>
            <a:pPr marL="285750" indent="-285750" algn="l">
              <a:buFont typeface="Arial" panose="020B0604020202020204" pitchFamily="34" charset="0"/>
              <a:buChar char="•"/>
            </a:pPr>
            <a:r>
              <a:rPr lang="en-US" sz="1200" b="1" dirty="0">
                <a:latin typeface="Arial" panose="020B0604020202020204" pitchFamily="34" charset="0"/>
                <a:cs typeface="Arial" panose="020B0604020202020204" pitchFamily="34" charset="0"/>
              </a:rPr>
              <a:t>Owners: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Liam and Priya Patel manage the shop together and focus on quality service and sustainability.</a:t>
            </a:r>
          </a:p>
          <a:p>
            <a:pPr marL="285750" indent="-285750" algn="l">
              <a:buFont typeface="Arial" panose="020B0604020202020204" pitchFamily="34" charset="0"/>
              <a:buChar char="•"/>
            </a:pPr>
            <a:r>
              <a:rPr lang="en-US" sz="1200" b="1" dirty="0">
                <a:latin typeface="Arial" panose="020B0604020202020204" pitchFamily="34" charset="0"/>
                <a:cs typeface="Arial" panose="020B0604020202020204" pitchFamily="34" charset="0"/>
              </a:rPr>
              <a:t>Sells: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Custom flower arrangements for walk-in customers, weddings, and corporate events.</a:t>
            </a:r>
          </a:p>
          <a:p>
            <a:pPr marL="285750" indent="-285750" algn="l">
              <a:buFont typeface="Arial" panose="020B0604020202020204" pitchFamily="34" charset="0"/>
              <a:buChar char="•"/>
            </a:pPr>
            <a:r>
              <a:rPr lang="en-US" sz="1200" b="1" dirty="0">
                <a:latin typeface="Arial" panose="020B0604020202020204" pitchFamily="34" charset="0"/>
                <a:cs typeface="Arial" panose="020B0604020202020204" pitchFamily="34" charset="0"/>
              </a:rPr>
              <a:t>Strong community ties: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Supports local suppliers and promotes environmentally friendly practices that attract loyal customers.</a:t>
            </a:r>
            <a:endParaRPr lang="en-US" sz="1200" b="1" dirty="0">
              <a:solidFill>
                <a:schemeClr val="tx1">
                  <a:lumMod val="50000"/>
                  <a:lumOff val="50000"/>
                </a:schemeClr>
              </a:solidFill>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sz="1200" dirty="0">
                <a:latin typeface="Arial" panose="020B0604020202020204" pitchFamily="34" charset="0"/>
                <a:cs typeface="Arial" panose="020B0604020202020204" pitchFamily="34" charset="0"/>
              </a:rPr>
              <a:t>Green Haven Florists is now facing one of its biggest challenges. In the last year, sales in the shop dropped 30% because fewer people visit the area and more customers buy flowers online.</a:t>
            </a:r>
          </a:p>
          <a:p>
            <a:pPr marL="285750" indent="-285750" algn="l">
              <a:buFont typeface="Arial" panose="020B0604020202020204" pitchFamily="34" charset="0"/>
              <a:buChar char="•"/>
            </a:pPr>
            <a:r>
              <a:rPr lang="en-US" sz="1200" dirty="0">
                <a:latin typeface="Arial" panose="020B0604020202020204" pitchFamily="34" charset="0"/>
                <a:cs typeface="Arial" panose="020B0604020202020204" pitchFamily="34" charset="0"/>
              </a:rPr>
              <a:t>At the same time, the cost of fresh flowers and eco-friendly materials has increased a lot, making it harder to keep good profits.</a:t>
            </a:r>
          </a:p>
          <a:p>
            <a:pPr marL="285750" indent="-285750" algn="l">
              <a:buFont typeface="Arial" panose="020B0604020202020204" pitchFamily="34" charset="0"/>
              <a:buChar char="•"/>
            </a:pPr>
            <a:r>
              <a:rPr lang="en-US" sz="1200" dirty="0">
                <a:latin typeface="Arial" panose="020B0604020202020204" pitchFamily="34" charset="0"/>
                <a:cs typeface="Arial" panose="020B0604020202020204" pitchFamily="34" charset="0"/>
              </a:rPr>
              <a:t>The website is also old and difficult to use, so the owners, Liam and Priya, know they need to modernize their business — especially by improving their online presence and digital marketing — if they want to survive and grow in today’s market.</a:t>
            </a:r>
          </a:p>
        </p:txBody>
      </p:sp>
    </p:spTree>
    <p:extLst>
      <p:ext uri="{BB962C8B-B14F-4D97-AF65-F5344CB8AC3E}">
        <p14:creationId xmlns:p14="http://schemas.microsoft.com/office/powerpoint/2010/main" val="174849902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92052" y="-1988964"/>
            <a:ext cx="9286663" cy="3687371"/>
          </a:xfrm>
        </p:spPr>
        <p:txBody>
          <a:bodyPr vert="horz" lIns="91440" tIns="45720" rIns="91440" bIns="45720" rtlCol="0" anchor="b">
            <a:normAutofit/>
          </a:bodyPr>
          <a:lstStyle/>
          <a:p>
            <a:pPr algn="l"/>
            <a:r>
              <a:rPr lang="en-US" sz="4800"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292052" y="1978702"/>
            <a:ext cx="10860630" cy="4879298"/>
          </a:xfrm>
        </p:spPr>
        <p:txBody>
          <a:bodyPr vert="horz" lIns="91440" tIns="45720" rIns="91440" bIns="45720" rtlCol="0">
            <a:normAutofit fontScale="25000" lnSpcReduction="20000"/>
          </a:bodyPr>
          <a:lstStyle/>
          <a:p>
            <a:pPr algn="l"/>
            <a:r>
              <a:rPr lang="en-US" sz="4800" b="1" dirty="0">
                <a:latin typeface="Arial" panose="020B0604020202020204" pitchFamily="34" charset="0"/>
                <a:cs typeface="Arial" panose="020B0604020202020204" pitchFamily="34" charset="0"/>
              </a:rPr>
              <a:t>5W2H Analysis – Green Haven Florists</a:t>
            </a:r>
          </a:p>
          <a:p>
            <a:pPr marL="685800" indent="-685800" algn="l">
              <a:buFont typeface="Arial" panose="020B0604020202020204" pitchFamily="34" charset="0"/>
              <a:buChar char="•"/>
            </a:pPr>
            <a:r>
              <a:rPr lang="en-US" sz="4800" b="1" dirty="0">
                <a:latin typeface="Arial" panose="020B0604020202020204" pitchFamily="34" charset="0"/>
                <a:cs typeface="Arial" panose="020B0604020202020204" pitchFamily="34" charset="0"/>
              </a:rPr>
              <a:t>Who:</a:t>
            </a:r>
            <a:br>
              <a:rPr lang="en-US" sz="4800" dirty="0">
                <a:latin typeface="Arial" panose="020B0604020202020204" pitchFamily="34" charset="0"/>
                <a:cs typeface="Arial" panose="020B0604020202020204" pitchFamily="34" charset="0"/>
              </a:rPr>
            </a:br>
            <a:r>
              <a:rPr lang="en-US" sz="4800" dirty="0">
                <a:latin typeface="Arial" panose="020B0604020202020204" pitchFamily="34" charset="0"/>
                <a:cs typeface="Arial" panose="020B0604020202020204" pitchFamily="34" charset="0"/>
              </a:rPr>
              <a:t>Liam and Priya Patel, partners and owners of Green Haven Florists.</a:t>
            </a:r>
          </a:p>
          <a:p>
            <a:pPr marL="685800" indent="-685800" algn="l">
              <a:buFont typeface="Arial" panose="020B0604020202020204" pitchFamily="34" charset="0"/>
              <a:buChar char="•"/>
            </a:pPr>
            <a:r>
              <a:rPr lang="en-US" sz="4800" b="1" dirty="0">
                <a:latin typeface="Arial" panose="020B0604020202020204" pitchFamily="34" charset="0"/>
                <a:cs typeface="Arial" panose="020B0604020202020204" pitchFamily="34" charset="0"/>
              </a:rPr>
              <a:t>What:</a:t>
            </a:r>
            <a:br>
              <a:rPr lang="en-US" sz="4800" dirty="0">
                <a:latin typeface="Arial" panose="020B0604020202020204" pitchFamily="34" charset="0"/>
                <a:cs typeface="Arial" panose="020B0604020202020204" pitchFamily="34" charset="0"/>
              </a:rPr>
            </a:br>
            <a:r>
              <a:rPr lang="en-US" sz="4800" dirty="0">
                <a:latin typeface="Arial" panose="020B0604020202020204" pitchFamily="34" charset="0"/>
                <a:cs typeface="Arial" panose="020B0604020202020204" pitchFamily="34" charset="0"/>
              </a:rPr>
              <a:t>A small, independent flower shop that offers bespoke floral arrangements using eco-friendly materials.</a:t>
            </a:r>
            <a:br>
              <a:rPr lang="en-US" sz="4800" dirty="0">
                <a:latin typeface="Arial" panose="020B0604020202020204" pitchFamily="34" charset="0"/>
                <a:cs typeface="Arial" panose="020B0604020202020204" pitchFamily="34" charset="0"/>
              </a:rPr>
            </a:br>
            <a:r>
              <a:rPr lang="en-US" sz="4800" dirty="0">
                <a:latin typeface="Arial" panose="020B0604020202020204" pitchFamily="34" charset="0"/>
                <a:cs typeface="Arial" panose="020B0604020202020204" pitchFamily="34" charset="0"/>
              </a:rPr>
              <a:t>Currently facing a 30% drop in sales and increased competition from online flower companies.</a:t>
            </a:r>
          </a:p>
          <a:p>
            <a:pPr marL="685800" indent="-685800" algn="l">
              <a:buFont typeface="Arial" panose="020B0604020202020204" pitchFamily="34" charset="0"/>
              <a:buChar char="•"/>
            </a:pPr>
            <a:r>
              <a:rPr lang="en-US" sz="4800" b="1" dirty="0">
                <a:latin typeface="Arial" panose="020B0604020202020204" pitchFamily="34" charset="0"/>
                <a:cs typeface="Arial" panose="020B0604020202020204" pitchFamily="34" charset="0"/>
              </a:rPr>
              <a:t>Where:</a:t>
            </a:r>
            <a:br>
              <a:rPr lang="en-US" sz="4800" dirty="0">
                <a:latin typeface="Arial" panose="020B0604020202020204" pitchFamily="34" charset="0"/>
                <a:cs typeface="Arial" panose="020B0604020202020204" pitchFamily="34" charset="0"/>
              </a:rPr>
            </a:br>
            <a:r>
              <a:rPr lang="en-US" sz="4800" dirty="0">
                <a:latin typeface="Arial" panose="020B0604020202020204" pitchFamily="34" charset="0"/>
                <a:cs typeface="Arial" panose="020B0604020202020204" pitchFamily="34" charset="0"/>
              </a:rPr>
              <a:t>Located in Norwich, UK, on a high street that now has lower customer traffic.</a:t>
            </a:r>
          </a:p>
          <a:p>
            <a:pPr marL="685800" indent="-685800" algn="l">
              <a:buFont typeface="Arial" panose="020B0604020202020204" pitchFamily="34" charset="0"/>
              <a:buChar char="•"/>
            </a:pPr>
            <a:r>
              <a:rPr lang="en-US" sz="4800" b="1" dirty="0">
                <a:latin typeface="Arial" panose="020B0604020202020204" pitchFamily="34" charset="0"/>
                <a:cs typeface="Arial" panose="020B0604020202020204" pitchFamily="34" charset="0"/>
              </a:rPr>
              <a:t>When:</a:t>
            </a:r>
            <a:br>
              <a:rPr lang="en-US" sz="4800" dirty="0">
                <a:latin typeface="Arial" panose="020B0604020202020204" pitchFamily="34" charset="0"/>
                <a:cs typeface="Arial" panose="020B0604020202020204" pitchFamily="34" charset="0"/>
              </a:rPr>
            </a:br>
            <a:r>
              <a:rPr lang="en-US" sz="4800" dirty="0">
                <a:latin typeface="Arial" panose="020B0604020202020204" pitchFamily="34" charset="0"/>
                <a:cs typeface="Arial" panose="020B0604020202020204" pitchFamily="34" charset="0"/>
              </a:rPr>
              <a:t>Founded in 2016; problems started to rise over the past 12 months.</a:t>
            </a:r>
          </a:p>
          <a:p>
            <a:pPr marL="685800" indent="-685800" algn="l">
              <a:buFont typeface="Arial" panose="020B0604020202020204" pitchFamily="34" charset="0"/>
              <a:buChar char="•"/>
            </a:pPr>
            <a:r>
              <a:rPr lang="en-US" sz="4800" b="1" dirty="0">
                <a:latin typeface="Arial" panose="020B0604020202020204" pitchFamily="34" charset="0"/>
                <a:cs typeface="Arial" panose="020B0604020202020204" pitchFamily="34" charset="0"/>
              </a:rPr>
              <a:t>Why:</a:t>
            </a:r>
            <a:br>
              <a:rPr lang="en-US" sz="4800" dirty="0">
                <a:latin typeface="Arial" panose="020B0604020202020204" pitchFamily="34" charset="0"/>
                <a:cs typeface="Arial" panose="020B0604020202020204" pitchFamily="34" charset="0"/>
              </a:rPr>
            </a:br>
            <a:r>
              <a:rPr lang="en-US" sz="4800" dirty="0">
                <a:latin typeface="Arial" panose="020B0604020202020204" pitchFamily="34" charset="0"/>
                <a:cs typeface="Arial" panose="020B0604020202020204" pitchFamily="34" charset="0"/>
              </a:rPr>
              <a:t>Due to rising costs, reduced foot traffic, and an outdated website that limits online growth.</a:t>
            </a:r>
            <a:br>
              <a:rPr lang="en-US" sz="4800" dirty="0">
                <a:latin typeface="Arial" panose="020B0604020202020204" pitchFamily="34" charset="0"/>
                <a:cs typeface="Arial" panose="020B0604020202020204" pitchFamily="34" charset="0"/>
              </a:rPr>
            </a:br>
            <a:r>
              <a:rPr lang="en-US" sz="4800" dirty="0">
                <a:latin typeface="Arial" panose="020B0604020202020204" pitchFamily="34" charset="0"/>
                <a:cs typeface="Arial" panose="020B0604020202020204" pitchFamily="34" charset="0"/>
              </a:rPr>
              <a:t>Customers now prefer convenient online services with lower prices.</a:t>
            </a:r>
          </a:p>
          <a:p>
            <a:pPr marL="685800" indent="-685800" algn="l">
              <a:buFont typeface="Arial" panose="020B0604020202020204" pitchFamily="34" charset="0"/>
              <a:buChar char="•"/>
            </a:pPr>
            <a:r>
              <a:rPr lang="en-US" sz="4800" b="1" dirty="0">
                <a:latin typeface="Arial" panose="020B0604020202020204" pitchFamily="34" charset="0"/>
                <a:cs typeface="Arial" panose="020B0604020202020204" pitchFamily="34" charset="0"/>
              </a:rPr>
              <a:t>How:</a:t>
            </a:r>
            <a:br>
              <a:rPr lang="en-US" sz="4800" dirty="0">
                <a:latin typeface="Arial" panose="020B0604020202020204" pitchFamily="34" charset="0"/>
                <a:cs typeface="Arial" panose="020B0604020202020204" pitchFamily="34" charset="0"/>
              </a:rPr>
            </a:br>
            <a:r>
              <a:rPr lang="en-US" sz="4800" dirty="0">
                <a:latin typeface="Arial" panose="020B0604020202020204" pitchFamily="34" charset="0"/>
                <a:cs typeface="Arial" panose="020B0604020202020204" pitchFamily="34" charset="0"/>
              </a:rPr>
              <a:t>By identifying the main causes of decline, gathering customer feedback, and analysing competitors.</a:t>
            </a:r>
            <a:br>
              <a:rPr lang="en-US" sz="4800" dirty="0">
                <a:latin typeface="Arial" panose="020B0604020202020204" pitchFamily="34" charset="0"/>
                <a:cs typeface="Arial" panose="020B0604020202020204" pitchFamily="34" charset="0"/>
              </a:rPr>
            </a:br>
            <a:r>
              <a:rPr lang="en-US" sz="4800" dirty="0">
                <a:latin typeface="Arial" panose="020B0604020202020204" pitchFamily="34" charset="0"/>
                <a:cs typeface="Arial" panose="020B0604020202020204" pitchFamily="34" charset="0"/>
              </a:rPr>
              <a:t>The owners are exploring new strategies like digital marketing and subscription services.</a:t>
            </a:r>
          </a:p>
          <a:p>
            <a:pPr marL="685800" indent="-685800" algn="l">
              <a:buFont typeface="Arial" panose="020B0604020202020204" pitchFamily="34" charset="0"/>
              <a:buChar char="•"/>
            </a:pPr>
            <a:r>
              <a:rPr lang="en-US" sz="4800" b="1" dirty="0">
                <a:latin typeface="Arial" panose="020B0604020202020204" pitchFamily="34" charset="0"/>
                <a:cs typeface="Arial" panose="020B0604020202020204" pitchFamily="34" charset="0"/>
              </a:rPr>
              <a:t>How much:</a:t>
            </a:r>
            <a:br>
              <a:rPr lang="en-US" sz="4800" dirty="0">
                <a:latin typeface="Arial" panose="020B0604020202020204" pitchFamily="34" charset="0"/>
                <a:cs typeface="Arial" panose="020B0604020202020204" pitchFamily="34" charset="0"/>
              </a:rPr>
            </a:br>
            <a:r>
              <a:rPr lang="en-US" sz="4800" dirty="0">
                <a:latin typeface="Arial" panose="020B0604020202020204" pitchFamily="34" charset="0"/>
                <a:cs typeface="Arial" panose="020B0604020202020204" pitchFamily="34" charset="0"/>
              </a:rPr>
              <a:t>In-store sales have fallen by around 30%, and costs for imported flowers and materials have increased significantly.</a:t>
            </a:r>
          </a:p>
          <a:p>
            <a:pPr algn="l">
              <a:lnSpc>
                <a:spcPct val="110000"/>
              </a:lnSpc>
            </a:pPr>
            <a:endParaRPr lang="en-US" sz="1400" dirty="0">
              <a:solidFill>
                <a:schemeClr val="tx1">
                  <a:lumMod val="50000"/>
                  <a:lumOff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96A183C1-8568-F90E-4461-1FEDE69A761A}"/>
              </a:ext>
            </a:extLst>
          </p:cNvPr>
          <p:cNvSpPr>
            <a:spLocks noGrp="1"/>
          </p:cNvSpPr>
          <p:nvPr>
            <p:ph type="title"/>
          </p:nvPr>
        </p:nvSpPr>
        <p:spPr>
          <a:xfrm>
            <a:off x="920124" y="0"/>
            <a:ext cx="10351752" cy="3788407"/>
          </a:xfrm>
        </p:spPr>
        <p:txBody>
          <a:bodyPr>
            <a:normAutofit/>
          </a:bodyPr>
          <a:lstStyle/>
          <a:p>
            <a:pPr algn="l"/>
            <a:r>
              <a:rPr lang="en-US" sz="1200" b="1" dirty="0">
                <a:latin typeface="Arial" panose="020B0604020202020204" pitchFamily="34" charset="0"/>
                <a:cs typeface="Arial" panose="020B0604020202020204" pitchFamily="34" charset="0"/>
              </a:rPr>
              <a:t>The main problem for Green Haven Florists is the big drop in in-store sales — around thirty percent in one year.</a:t>
            </a:r>
            <a:br>
              <a:rPr lang="en-US" sz="1200" b="1" dirty="0">
                <a:latin typeface="Arial" panose="020B0604020202020204" pitchFamily="34" charset="0"/>
                <a:cs typeface="Arial" panose="020B0604020202020204" pitchFamily="34" charset="0"/>
              </a:rPr>
            </a:br>
            <a:br>
              <a:rPr lang="en-US" sz="1200" b="1" dirty="0">
                <a:latin typeface="Arial" panose="020B0604020202020204" pitchFamily="34" charset="0"/>
                <a:cs typeface="Arial" panose="020B0604020202020204" pitchFamily="34" charset="0"/>
              </a:rPr>
            </a:br>
            <a:r>
              <a:rPr lang="en-US" sz="1200" b="1" dirty="0">
                <a:latin typeface="Arial" panose="020B0604020202020204" pitchFamily="34" charset="0"/>
                <a:cs typeface="Arial" panose="020B0604020202020204" pitchFamily="34" charset="0"/>
              </a:rPr>
              <a:t>This happened because fewer people visit the high street and many now buy flowers online.</a:t>
            </a:r>
            <a:br>
              <a:rPr lang="en-US" sz="1200" b="1" dirty="0">
                <a:latin typeface="Arial" panose="020B0604020202020204" pitchFamily="34" charset="0"/>
                <a:cs typeface="Arial" panose="020B0604020202020204" pitchFamily="34" charset="0"/>
              </a:rPr>
            </a:br>
            <a:r>
              <a:rPr lang="en-US" sz="1200" b="1" dirty="0">
                <a:latin typeface="Arial" panose="020B0604020202020204" pitchFamily="34" charset="0"/>
                <a:cs typeface="Arial" panose="020B0604020202020204" pitchFamily="34" charset="0"/>
              </a:rPr>
              <a:t>The website is also old and difficult to use, which makes it hard to attract new customers.</a:t>
            </a:r>
            <a:br>
              <a:rPr lang="en-US" sz="1200" b="1" dirty="0">
                <a:latin typeface="Arial" panose="020B0604020202020204" pitchFamily="34" charset="0"/>
                <a:cs typeface="Arial" panose="020B0604020202020204" pitchFamily="34" charset="0"/>
              </a:rPr>
            </a:br>
            <a:br>
              <a:rPr lang="en-US" sz="1200" b="1" dirty="0">
                <a:latin typeface="Arial" panose="020B0604020202020204" pitchFamily="34" charset="0"/>
                <a:cs typeface="Arial" panose="020B0604020202020204" pitchFamily="34" charset="0"/>
              </a:rPr>
            </a:br>
            <a:r>
              <a:rPr lang="en-US" sz="1200" b="1" dirty="0">
                <a:latin typeface="Arial" panose="020B0604020202020204" pitchFamily="34" charset="0"/>
                <a:cs typeface="Arial" panose="020B0604020202020204" pitchFamily="34" charset="0"/>
              </a:rPr>
              <a:t>At the same time, the costs of flowers and eco-friendly materials keep rising, and the shop has strong competition from both online and local florists.</a:t>
            </a:r>
            <a:br>
              <a:rPr lang="en-US" sz="1200" b="1" dirty="0">
                <a:latin typeface="Arial" panose="020B0604020202020204" pitchFamily="34" charset="0"/>
                <a:cs typeface="Arial" panose="020B0604020202020204" pitchFamily="34" charset="0"/>
              </a:rPr>
            </a:br>
            <a:br>
              <a:rPr lang="en-US" sz="1200" b="1" dirty="0">
                <a:latin typeface="Arial" panose="020B0604020202020204" pitchFamily="34" charset="0"/>
                <a:cs typeface="Arial" panose="020B0604020202020204" pitchFamily="34" charset="0"/>
              </a:rPr>
            </a:br>
            <a:r>
              <a:rPr lang="en-US" sz="1200" b="1" dirty="0">
                <a:latin typeface="Arial" panose="020B0604020202020204" pitchFamily="34" charset="0"/>
                <a:cs typeface="Arial" panose="020B0604020202020204" pitchFamily="34" charset="0"/>
              </a:rPr>
              <a:t>Finally, their marketing strategy is very limited, so they need to improve their digital presence to survive in today’s market</a:t>
            </a:r>
            <a:br>
              <a:rPr lang="en-US" sz="1200" b="1" dirty="0">
                <a:latin typeface="Arial" panose="020B0604020202020204" pitchFamily="34" charset="0"/>
                <a:cs typeface="Arial" panose="020B0604020202020204" pitchFamily="34" charset="0"/>
              </a:rPr>
            </a:br>
            <a:endParaRPr lang="es-CO" sz="1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1667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24" name="Picture 4" descr="Primer plano de una planta espinosa">
            <a:extLst>
              <a:ext uri="{FF2B5EF4-FFF2-40B4-BE49-F238E27FC236}">
                <a16:creationId xmlns:a16="http://schemas.microsoft.com/office/drawing/2014/main" id="{0FBF018D-D9C0-861C-894B-60C055A839BB}"/>
              </a:ext>
            </a:extLst>
          </p:cNvPr>
          <p:cNvPicPr>
            <a:picLocks noChangeAspect="1"/>
          </p:cNvPicPr>
          <p:nvPr/>
        </p:nvPicPr>
        <p:blipFill>
          <a:blip r:embed="rId2">
            <a:duotone>
              <a:schemeClr val="bg2">
                <a:shade val="45000"/>
                <a:satMod val="135000"/>
              </a:schemeClr>
              <a:prstClr val="white"/>
            </a:duotone>
            <a:alphaModFix amt="25000"/>
          </a:blip>
          <a:srcRect t="12230" b="3184"/>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751012" y="1300786"/>
            <a:ext cx="8689976" cy="1157602"/>
          </a:xfrm>
        </p:spPr>
        <p:txBody>
          <a:bodyPr vert="horz" lIns="91440" tIns="45720" rIns="91440" bIns="45720" rtlCol="0" anchor="b">
            <a:normAutofit fontScale="90000"/>
          </a:bodyPr>
          <a:lstStyle/>
          <a:p>
            <a:r>
              <a:rPr lang="en-US" sz="4800" b="1" dirty="0"/>
              <a:t>PESTLE ANALYSIS: Green Haven Florists</a:t>
            </a:r>
            <a:br>
              <a:rPr lang="en-US" sz="4800" dirty="0"/>
            </a:br>
            <a:endParaRPr lang="en-US" sz="4800"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34912" y="1558978"/>
            <a:ext cx="11302584" cy="5081666"/>
          </a:xfrm>
        </p:spPr>
        <p:txBody>
          <a:bodyPr vert="horz" lIns="91440" tIns="45720" rIns="91440" bIns="45720" rtlCol="0">
            <a:normAutofit fontScale="70000" lnSpcReduction="20000"/>
          </a:bodyPr>
          <a:lstStyle/>
          <a:p>
            <a:pPr marL="342900" indent="-342900" algn="l">
              <a:buFont typeface="+mj-lt"/>
              <a:buAutoNum type="arabicPeriod"/>
            </a:pPr>
            <a:endParaRPr lang="en-US" sz="13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342900" indent="-342900" algn="l">
              <a:buFont typeface="+mj-lt"/>
              <a:buAutoNum type="arabicPeriod"/>
            </a:pPr>
            <a: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Political:</a:t>
            </a:r>
            <a:b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Local business regulations and possible government support for small eco-friendly companies.</a:t>
            </a:r>
            <a:b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p>
          <a:p>
            <a:pPr marL="285750" indent="-285750" algn="l">
              <a:buFont typeface="Arial" panose="020B0604020202020204" pitchFamily="34" charset="0"/>
              <a:buChar char="•"/>
            </a:pPr>
            <a:r>
              <a:rPr lang="en-US"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“There may be local rules or help from the government that affect how Green Haven operates.”</a:t>
            </a:r>
            <a:endPar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l"/>
            <a: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Economic:</a:t>
            </a:r>
          </a:p>
          <a:p>
            <a:pPr marL="285750" indent="-285750" algn="l">
              <a:buFont typeface="Arial" panose="020B0604020202020204" pitchFamily="34" charset="0"/>
              <a:buChar char="•"/>
            </a:pPr>
            <a:b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Rising flower prices, inflation, and less customer spending affect profits.</a:t>
            </a:r>
            <a:b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285750" indent="-285750" algn="l">
              <a:buFont typeface="Arial" panose="020B0604020202020204" pitchFamily="34" charset="0"/>
              <a:buChar char="•"/>
            </a:pPr>
            <a:r>
              <a:rPr lang="en-US"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“Higher prices and inflation make it harder to keep good profits.”</a:t>
            </a:r>
            <a:endPar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l"/>
            <a: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Social:</a:t>
            </a:r>
          </a:p>
          <a:p>
            <a:pPr marL="342900" indent="-342900" algn="l">
              <a:buFont typeface="Arial" panose="020B0604020202020204" pitchFamily="34" charset="0"/>
              <a:buChar char="•"/>
            </a:pPr>
            <a:br>
              <a:rPr lang="en-US"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People prefer sustainable and local products but also want convenience and lower prices.</a:t>
            </a:r>
            <a:b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US"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“Customers care about the environment but also look for comfort and better deals online.”</a:t>
            </a:r>
          </a:p>
          <a:p>
            <a:pPr>
              <a:lnSpc>
                <a:spcPct val="110000"/>
              </a:lnSpc>
            </a:pPr>
            <a:endParaRPr lang="en-US" sz="600" b="1" dirty="0">
              <a:solidFill>
                <a:schemeClr val="tx1">
                  <a:lumMod val="65000"/>
                  <a:lumOff val="35000"/>
                </a:schemeClr>
              </a:solidFill>
            </a:endParaRPr>
          </a:p>
        </p:txBody>
      </p:sp>
    </p:spTree>
    <p:extLst>
      <p:ext uri="{BB962C8B-B14F-4D97-AF65-F5344CB8AC3E}">
        <p14:creationId xmlns:p14="http://schemas.microsoft.com/office/powerpoint/2010/main" val="1382716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776DB132-C0B0-2BCD-9C74-66A9ADE06F6D}"/>
              </a:ext>
            </a:extLst>
          </p:cNvPr>
          <p:cNvSpPr>
            <a:spLocks noGrp="1"/>
          </p:cNvSpPr>
          <p:nvPr>
            <p:ph type="title"/>
          </p:nvPr>
        </p:nvSpPr>
        <p:spPr>
          <a:xfrm>
            <a:off x="854439" y="2503357"/>
            <a:ext cx="11002781" cy="3237876"/>
          </a:xfrm>
        </p:spPr>
        <p:txBody>
          <a:bodyPr>
            <a:normAutofit/>
          </a:bodyPr>
          <a:lstStyle/>
          <a:p>
            <a:pPr algn="l"/>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Technological:</a:t>
            </a:r>
            <a:b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Outdated website and limited digital marketing reduce online sales opportunities.</a:t>
            </a:r>
            <a:b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“Technology is important, but their website is old — they need to improve it to compete online.”</a:t>
            </a:r>
            <a:b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Legal:</a:t>
            </a:r>
            <a:b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Consumer protection and online sales laws must be followed to keep trust.</a:t>
            </a:r>
            <a:b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“They must follow laws for online selling and protect customer rights.”</a:t>
            </a:r>
            <a:b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Environmental:</a:t>
            </a:r>
            <a:b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Strong commitment to eco-friendly packaging and local sourcing, but costs are increasing.</a:t>
            </a:r>
            <a:b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“They care about the environment, but green materials are now more expensive</a:t>
            </a:r>
            <a:br>
              <a:rPr lang="en-US" sz="1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s-CO" sz="1200" dirty="0"/>
          </a:p>
        </p:txBody>
      </p:sp>
    </p:spTree>
    <p:extLst>
      <p:ext uri="{BB962C8B-B14F-4D97-AF65-F5344CB8AC3E}">
        <p14:creationId xmlns:p14="http://schemas.microsoft.com/office/powerpoint/2010/main" val="7122669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pic>
        <p:nvPicPr>
          <p:cNvPr id="5" name="Marcador de contenido 4">
            <a:extLst>
              <a:ext uri="{FF2B5EF4-FFF2-40B4-BE49-F238E27FC236}">
                <a16:creationId xmlns:a16="http://schemas.microsoft.com/office/drawing/2014/main" id="{9B47F03B-15D0-82C9-2C12-A1A52289C27D}"/>
              </a:ext>
            </a:extLst>
          </p:cNvPr>
          <p:cNvPicPr>
            <a:picLocks noGrp="1" noChangeAspect="1"/>
          </p:cNvPicPr>
          <p:nvPr>
            <p:ph idx="1"/>
          </p:nvPr>
        </p:nvPicPr>
        <p:blipFill>
          <a:blip r:embed="rId2"/>
          <a:srcRect l="26690" t="25119" r="28594" b="12745"/>
          <a:stretch>
            <a:fillRect/>
          </a:stretch>
        </p:blipFill>
        <p:spPr>
          <a:xfrm>
            <a:off x="-222226" y="0"/>
            <a:ext cx="12414226" cy="6983002"/>
          </a:xfrm>
          <a:prstGeom prst="rect">
            <a:avLst/>
          </a:prstGeom>
        </p:spPr>
      </p:pic>
    </p:spTree>
    <p:extLst>
      <p:ext uri="{BB962C8B-B14F-4D97-AF65-F5344CB8AC3E}">
        <p14:creationId xmlns:p14="http://schemas.microsoft.com/office/powerpoint/2010/main" val="1917974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5" name="Picture 4" descr="Bolígrafo situado en la parte superior de una línea de firma">
            <a:extLst>
              <a:ext uri="{FF2B5EF4-FFF2-40B4-BE49-F238E27FC236}">
                <a16:creationId xmlns:a16="http://schemas.microsoft.com/office/drawing/2014/main" id="{A126F38A-F0CC-672E-F366-6560F216ACA5}"/>
              </a:ext>
            </a:extLst>
          </p:cNvPr>
          <p:cNvPicPr>
            <a:picLocks noChangeAspect="1"/>
          </p:cNvPicPr>
          <p:nvPr/>
        </p:nvPicPr>
        <p:blipFill>
          <a:blip r:embed="rId2"/>
          <a:srcRect l="32233" r="-1" b="-1"/>
          <a:stretch>
            <a:fillRect/>
          </a:stretch>
        </p:blipFill>
        <p:spPr>
          <a:xfrm>
            <a:off x="8860" y="10"/>
            <a:ext cx="6962552" cy="6857990"/>
          </a:xfrm>
          <a:prstGeom prst="rect">
            <a:avLst/>
          </a:prstGeom>
        </p:spPr>
      </p:pic>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7570382" y="1174539"/>
            <a:ext cx="3732173" cy="604810"/>
          </a:xfrm>
        </p:spPr>
        <p:txBody>
          <a:bodyPr vert="horz" lIns="91440" tIns="45720" rIns="91440" bIns="45720" rtlCol="0" anchor="b">
            <a:normAutofit fontScale="90000"/>
          </a:bodyPr>
          <a:lstStyle/>
          <a:p>
            <a:r>
              <a:rPr lang="en-US" sz="4400"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6980272" y="1779350"/>
            <a:ext cx="5202867" cy="4171746"/>
          </a:xfrm>
        </p:spPr>
        <p:txBody>
          <a:bodyPr vert="horz" lIns="91440" tIns="45720" rIns="91440" bIns="45720" rtlCol="0">
            <a:normAutofit/>
          </a:bodyPr>
          <a:lstStyle/>
          <a:p>
            <a:pPr marL="285750" indent="-285750" algn="just">
              <a:buFont typeface="Arial" panose="020B0604020202020204" pitchFamily="34" charset="0"/>
              <a:buChar char="•"/>
            </a:pPr>
            <a:r>
              <a:rPr lang="en-US" sz="1200" dirty="0">
                <a:latin typeface="Arial" panose="020B0604020202020204" pitchFamily="34" charset="0"/>
                <a:cs typeface="Arial" panose="020B0604020202020204" pitchFamily="34" charset="0"/>
              </a:rPr>
              <a:t>The 30% sales decline represents a critical case study in </a:t>
            </a:r>
            <a:r>
              <a:rPr lang="en-US" sz="1200" b="1" dirty="0">
                <a:latin typeface="Arial" panose="020B0604020202020204" pitchFamily="34" charset="0"/>
                <a:cs typeface="Arial" panose="020B0604020202020204" pitchFamily="34" charset="0"/>
              </a:rPr>
              <a:t>Digital Inertia</a:t>
            </a:r>
            <a:r>
              <a:rPr lang="en-US" sz="1200" dirty="0">
                <a:latin typeface="Arial" panose="020B0604020202020204" pitchFamily="34" charset="0"/>
                <a:cs typeface="Arial" panose="020B0604020202020204" pitchFamily="34" charset="0"/>
              </a:rPr>
              <a:t>. Green Haven Florists is actively </a:t>
            </a:r>
            <a:r>
              <a:rPr lang="en-US" sz="1200" b="1" dirty="0">
                <a:latin typeface="Arial" panose="020B0604020202020204" pitchFamily="34" charset="0"/>
                <a:cs typeface="Arial" panose="020B0604020202020204" pitchFamily="34" charset="0"/>
              </a:rPr>
              <a:t>ceding</a:t>
            </a:r>
            <a:r>
              <a:rPr lang="en-US" sz="1200" dirty="0">
                <a:latin typeface="Arial" panose="020B0604020202020204" pitchFamily="34" charset="0"/>
                <a:cs typeface="Arial" panose="020B0604020202020204" pitchFamily="34" charset="0"/>
              </a:rPr>
              <a:t> market share, not due to the quality of its bespoke arrangements, but because the operational model is fundamentally </a:t>
            </a:r>
            <a:r>
              <a:rPr lang="en-US" sz="1200" b="1" dirty="0">
                <a:latin typeface="Arial" panose="020B0604020202020204" pitchFamily="34" charset="0"/>
                <a:cs typeface="Arial" panose="020B0604020202020204" pitchFamily="34" charset="0"/>
              </a:rPr>
              <a:t>incompatible</a:t>
            </a:r>
            <a:r>
              <a:rPr lang="en-US" sz="1200" dirty="0">
                <a:latin typeface="Arial" panose="020B0604020202020204" pitchFamily="34" charset="0"/>
                <a:cs typeface="Arial" panose="020B0604020202020204" pitchFamily="34" charset="0"/>
              </a:rPr>
              <a:t> with modern consumer expectations. </a:t>
            </a:r>
          </a:p>
          <a:p>
            <a:pPr marL="285750" indent="-285750" algn="just">
              <a:buFont typeface="Arial" panose="020B0604020202020204" pitchFamily="34" charset="0"/>
              <a:buChar char="•"/>
            </a:pPr>
            <a:r>
              <a:rPr lang="en-US" sz="1200" dirty="0">
                <a:latin typeface="Arial" panose="020B0604020202020204" pitchFamily="34" charset="0"/>
                <a:cs typeface="Arial" panose="020B0604020202020204" pitchFamily="34" charset="0"/>
              </a:rPr>
              <a:t>The valuable sustainable ethos is being </a:t>
            </a:r>
            <a:r>
              <a:rPr lang="en-US" sz="1200" b="1" dirty="0">
                <a:latin typeface="Arial" panose="020B0604020202020204" pitchFamily="34" charset="0"/>
                <a:cs typeface="Arial" panose="020B0604020202020204" pitchFamily="34" charset="0"/>
              </a:rPr>
              <a:t>held captive</a:t>
            </a:r>
            <a:r>
              <a:rPr lang="en-US" sz="1200" dirty="0">
                <a:latin typeface="Arial" panose="020B0604020202020204" pitchFamily="34" charset="0"/>
                <a:cs typeface="Arial" panose="020B0604020202020204" pitchFamily="34" charset="0"/>
              </a:rPr>
              <a:t> by a blend of an obsolete sales funnel and a critical Digital Skill Gap at thE leadership level.</a:t>
            </a:r>
          </a:p>
        </p:txBody>
      </p:sp>
    </p:spTree>
    <p:extLst>
      <p:ext uri="{BB962C8B-B14F-4D97-AF65-F5344CB8AC3E}">
        <p14:creationId xmlns:p14="http://schemas.microsoft.com/office/powerpoint/2010/main" val="39704733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24" name="Picture 4" descr="Primer plano de un teclado numérico de calculadora">
            <a:extLst>
              <a:ext uri="{FF2B5EF4-FFF2-40B4-BE49-F238E27FC236}">
                <a16:creationId xmlns:a16="http://schemas.microsoft.com/office/drawing/2014/main" id="{667625C2-CF37-A477-762B-84C7A8CB6535}"/>
              </a:ext>
            </a:extLst>
          </p:cNvPr>
          <p:cNvPicPr>
            <a:picLocks noChangeAspect="1"/>
          </p:cNvPicPr>
          <p:nvPr/>
        </p:nvPicPr>
        <p:blipFill>
          <a:blip r:embed="rId2"/>
          <a:srcRect l="13052" r="19687" b="-1"/>
          <a:stretch>
            <a:fillRect/>
          </a:stretch>
        </p:blipFill>
        <p:spPr>
          <a:xfrm>
            <a:off x="8860" y="10"/>
            <a:ext cx="6962552" cy="6857990"/>
          </a:xfrm>
          <a:prstGeom prst="rect">
            <a:avLst/>
          </a:prstGeom>
        </p:spPr>
      </p:pic>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7600363" y="742015"/>
            <a:ext cx="3707844" cy="861934"/>
          </a:xfrm>
        </p:spPr>
        <p:txBody>
          <a:bodyPr vert="horz" lIns="91440" tIns="45720" rIns="91440" bIns="45720" rtlCol="0" anchor="b">
            <a:normAutofit/>
          </a:bodyPr>
          <a:lstStyle/>
          <a:p>
            <a:r>
              <a:rPr lang="en-US" sz="4800" b="1" dirty="0"/>
              <a:t>References </a:t>
            </a:r>
          </a:p>
        </p:txBody>
      </p:sp>
      <p:sp>
        <p:nvSpPr>
          <p:cNvPr id="4" name="Rectangle 1">
            <a:extLst>
              <a:ext uri="{FF2B5EF4-FFF2-40B4-BE49-F238E27FC236}">
                <a16:creationId xmlns:a16="http://schemas.microsoft.com/office/drawing/2014/main" id="{EC64A4F1-16F3-B176-6A53-78CAC1AEF956}"/>
              </a:ext>
            </a:extLst>
          </p:cNvPr>
          <p:cNvSpPr>
            <a:spLocks noGrp="1" noChangeArrowheads="1"/>
          </p:cNvSpPr>
          <p:nvPr>
            <p:ph type="body" idx="1"/>
          </p:nvPr>
        </p:nvSpPr>
        <p:spPr bwMode="auto">
          <a:xfrm>
            <a:off x="6971412" y="2055253"/>
            <a:ext cx="5080680" cy="34163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lgn="l" eaLnBrk="0" fontAlgn="base" hangingPunct="0">
              <a:lnSpc>
                <a:spcPct val="100000"/>
              </a:lnSpc>
              <a:spcBef>
                <a:spcPct val="0"/>
              </a:spcBef>
              <a:spcAft>
                <a:spcPct val="0"/>
              </a:spcAft>
              <a:buClrTx/>
              <a:buFontTx/>
              <a:buChar char="•"/>
            </a:pPr>
            <a:r>
              <a:rPr lang="en-US" sz="1200" b="1" cap="none" dirty="0">
                <a:solidFill>
                  <a:schemeClr val="tx1"/>
                </a:solidFill>
                <a:latin typeface="Arial" panose="020B0604020202020204" pitchFamily="34" charset="0"/>
              </a:rPr>
              <a:t>Bharadwaj, A. et al. (2013). Digital Business Strategy: Toward a Next Generation of Insights. MIS Quarterly, 37(2), pp. 471-482</a:t>
            </a:r>
          </a:p>
          <a:p>
            <a:pPr lvl="0" algn="l" eaLnBrk="0" fontAlgn="base" hangingPunct="0">
              <a:lnSpc>
                <a:spcPct val="100000"/>
              </a:lnSpc>
              <a:spcBef>
                <a:spcPct val="0"/>
              </a:spcBef>
              <a:spcAft>
                <a:spcPct val="0"/>
              </a:spcAft>
              <a:buClrTx/>
              <a:buFontTx/>
              <a:buChar char="•"/>
            </a:pPr>
            <a:endParaRPr lang="en-US" sz="1200" b="1" cap="none" dirty="0">
              <a:solidFill>
                <a:schemeClr val="tx1"/>
              </a:solidFill>
              <a:latin typeface="Arial" panose="020B0604020202020204" pitchFamily="34" charset="0"/>
            </a:endParaRPr>
          </a:p>
          <a:p>
            <a:pPr algn="l" eaLnBrk="0" fontAlgn="base" hangingPunct="0">
              <a:lnSpc>
                <a:spcPct val="100000"/>
              </a:lnSpc>
              <a:spcBef>
                <a:spcPct val="0"/>
              </a:spcBef>
              <a:spcAft>
                <a:spcPct val="0"/>
              </a:spcAft>
              <a:buClrTx/>
              <a:buFontTx/>
              <a:buChar char="•"/>
            </a:pPr>
            <a:r>
              <a:rPr lang="en-US" sz="1200" b="1" cap="none" dirty="0">
                <a:solidFill>
                  <a:schemeClr val="tx1"/>
                </a:solidFill>
                <a:latin typeface="Arial" panose="020B0604020202020204" pitchFamily="34" charset="0"/>
              </a:rPr>
              <a:t>Chaffey, D. and Ellis-Chadwick, F. (2022). Digital Marketing: Strategy, Implementation and Practice. 8th ed. Harlow: Pearson Education.</a:t>
            </a:r>
          </a:p>
          <a:p>
            <a:pPr algn="l" eaLnBrk="0" fontAlgn="base" hangingPunct="0">
              <a:lnSpc>
                <a:spcPct val="100000"/>
              </a:lnSpc>
              <a:spcBef>
                <a:spcPct val="0"/>
              </a:spcBef>
              <a:spcAft>
                <a:spcPct val="0"/>
              </a:spcAft>
              <a:buClrTx/>
              <a:buFontTx/>
              <a:buChar char="•"/>
            </a:pPr>
            <a:endParaRPr lang="en-US" sz="1200" b="1" cap="none" dirty="0">
              <a:solidFill>
                <a:schemeClr val="tx1"/>
              </a:solidFill>
              <a:latin typeface="Arial" panose="020B0604020202020204" pitchFamily="34" charset="0"/>
            </a:endParaRPr>
          </a:p>
          <a:p>
            <a:pPr algn="l" eaLnBrk="0" fontAlgn="base" hangingPunct="0">
              <a:lnSpc>
                <a:spcPct val="100000"/>
              </a:lnSpc>
              <a:spcBef>
                <a:spcPct val="0"/>
              </a:spcBef>
              <a:spcAft>
                <a:spcPct val="0"/>
              </a:spcAft>
              <a:buClrTx/>
              <a:buFontTx/>
              <a:buChar char="•"/>
            </a:pPr>
            <a:r>
              <a:rPr lang="en-US" sz="1200" b="1" cap="none" dirty="0">
                <a:solidFill>
                  <a:schemeClr val="tx1"/>
                </a:solidFill>
                <a:latin typeface="Arial" panose="020B0604020202020204" pitchFamily="34" charset="0"/>
              </a:rPr>
              <a:t>Golobic, S. L. and Smith, C. M. (2013). A review of environmentally-conscious behavior in a supply chain context. Journal of Business Logistics, 34(1), pp. 100-112</a:t>
            </a:r>
          </a:p>
          <a:p>
            <a:pPr algn="l" eaLnBrk="0" fontAlgn="base" hangingPunct="0">
              <a:lnSpc>
                <a:spcPct val="100000"/>
              </a:lnSpc>
              <a:spcBef>
                <a:spcPct val="0"/>
              </a:spcBef>
              <a:spcAft>
                <a:spcPct val="0"/>
              </a:spcAft>
              <a:buClrTx/>
            </a:pPr>
            <a:endParaRPr kumimoji="0" lang="es-CO" altLang="es-CO" sz="12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endParaRPr kumimoji="0" lang="es-CO" altLang="es-CO" sz="1200" b="0" i="0" u="none" strike="noStrike" cap="none" normalizeH="0" baseline="0" dirty="0">
              <a:ln>
                <a:noFill/>
              </a:ln>
              <a:solidFill>
                <a:schemeClr val="tx1"/>
              </a:solidFill>
              <a:effectLst/>
              <a:latin typeface="Arial" panose="020B0604020202020204" pitchFamily="34" charset="0"/>
            </a:endParaRPr>
          </a:p>
          <a:p>
            <a:pPr algn="l" eaLnBrk="0" fontAlgn="base" hangingPunct="0">
              <a:lnSpc>
                <a:spcPct val="100000"/>
              </a:lnSpc>
              <a:spcBef>
                <a:spcPct val="0"/>
              </a:spcBef>
              <a:spcAft>
                <a:spcPct val="0"/>
              </a:spcAft>
              <a:buClrTx/>
              <a:buFontTx/>
              <a:buChar char="•"/>
            </a:pPr>
            <a:r>
              <a:rPr lang="en-US" sz="1200" b="1" cap="none" dirty="0">
                <a:solidFill>
                  <a:schemeClr val="tx1"/>
                </a:solidFill>
                <a:latin typeface="Arial" panose="020B0604020202020204" pitchFamily="34" charset="0"/>
              </a:rPr>
              <a:t>Volberda, H. W. et al. (2021). The organizational consequences of inertia and resistance to change. Journal of Management Studies, 58(2), pp. 498-532</a:t>
            </a:r>
          </a:p>
          <a:p>
            <a:pPr algn="l" eaLnBrk="0" fontAlgn="base" hangingPunct="0">
              <a:lnSpc>
                <a:spcPct val="100000"/>
              </a:lnSpc>
              <a:spcBef>
                <a:spcPct val="0"/>
              </a:spcBef>
              <a:spcAft>
                <a:spcPct val="0"/>
              </a:spcAft>
              <a:buClrTx/>
              <a:buFontTx/>
              <a:buChar char="•"/>
            </a:pPr>
            <a:endParaRPr lang="en-US" sz="1200" b="1" cap="none" dirty="0">
              <a:solidFill>
                <a:schemeClr val="tx1"/>
              </a:solidFill>
              <a:latin typeface="Arial" panose="020B0604020202020204" pitchFamily="34" charset="0"/>
            </a:endParaRPr>
          </a:p>
          <a:p>
            <a:pPr algn="l" eaLnBrk="0" fontAlgn="base" hangingPunct="0">
              <a:lnSpc>
                <a:spcPct val="100000"/>
              </a:lnSpc>
              <a:spcBef>
                <a:spcPct val="0"/>
              </a:spcBef>
              <a:spcAft>
                <a:spcPct val="0"/>
              </a:spcAft>
              <a:buClrTx/>
              <a:buFontTx/>
              <a:buChar char="•"/>
            </a:pPr>
            <a:r>
              <a:rPr lang="en-US" sz="1200" b="1" cap="none" dirty="0">
                <a:solidFill>
                  <a:schemeClr val="tx1"/>
                </a:solidFill>
                <a:latin typeface="Arial" panose="020B0604020202020204" pitchFamily="34" charset="0"/>
              </a:rPr>
              <a:t>Calculator Ultra. (2025). DROP IN SALES- "decrease in the amount sold or revenue generated between two periods</a:t>
            </a:r>
          </a:p>
        </p:txBody>
      </p:sp>
    </p:spTree>
    <p:extLst>
      <p:ext uri="{BB962C8B-B14F-4D97-AF65-F5344CB8AC3E}">
        <p14:creationId xmlns:p14="http://schemas.microsoft.com/office/powerpoint/2010/main" val="359125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1035" name="Picture 2">
            <a:extLst>
              <a:ext uri="{FF2B5EF4-FFF2-40B4-BE49-F238E27FC236}">
                <a16:creationId xmlns:a16="http://schemas.microsoft.com/office/drawing/2014/main" id="{E43006C0-9CF0-4AD0-9C72-B3F9942A80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37" name="Picture 1036">
            <a:extLst>
              <a:ext uri="{FF2B5EF4-FFF2-40B4-BE49-F238E27FC236}">
                <a16:creationId xmlns:a16="http://schemas.microsoft.com/office/drawing/2014/main" id="{78A20B43-EA35-4D51-8E25-05F8B334E9E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039" name="Rectangle 1038">
            <a:extLst>
              <a:ext uri="{FF2B5EF4-FFF2-40B4-BE49-F238E27FC236}">
                <a16:creationId xmlns:a16="http://schemas.microsoft.com/office/drawing/2014/main" id="{53D1018B-412F-4D92-8F80-6D1E41C8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41" name="Picture 2">
            <a:extLst>
              <a:ext uri="{FF2B5EF4-FFF2-40B4-BE49-F238E27FC236}">
                <a16:creationId xmlns:a16="http://schemas.microsoft.com/office/drawing/2014/main" id="{B59371E8-E3A5-457E-A234-8A4F8B8256C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043" name="Picture 1042">
            <a:extLst>
              <a:ext uri="{FF2B5EF4-FFF2-40B4-BE49-F238E27FC236}">
                <a16:creationId xmlns:a16="http://schemas.microsoft.com/office/drawing/2014/main" id="{4108FAA8-9416-4584-94E0-E60C0EF6F22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0" y="1244184"/>
            <a:ext cx="6220918" cy="5068367"/>
          </a:xfrm>
        </p:spPr>
        <p:txBody>
          <a:bodyPr vert="horz" lIns="91440" tIns="45720" rIns="91440" bIns="45720" rtlCol="0" anchor="b">
            <a:normAutofit/>
          </a:bodyPr>
          <a:lstStyle/>
          <a:p>
            <a:pPr algn="l"/>
            <a:r>
              <a:rPr lang="en-US" sz="4800" dirty="0"/>
              <a:t>Thank you for your attention. </a:t>
            </a:r>
          </a:p>
        </p:txBody>
      </p:sp>
      <p:pic>
        <p:nvPicPr>
          <p:cNvPr id="2050" name="Picture 2" descr="Thank You in Sign Language - Video &amp; Image Included">
            <a:extLst>
              <a:ext uri="{FF2B5EF4-FFF2-40B4-BE49-F238E27FC236}">
                <a16:creationId xmlns:a16="http://schemas.microsoft.com/office/drawing/2014/main" id="{B005C8B1-C491-8D5F-1A80-19C4285202D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56414" y="581973"/>
            <a:ext cx="3777521" cy="31972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Gota">
  <a:themeElements>
    <a:clrScheme name="Gota">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Gota">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ota">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Gota</Template>
  <TotalTime>5139</TotalTime>
  <Words>1135</Words>
  <Application>Microsoft Office PowerPoint</Application>
  <PresentationFormat>Panorámica</PresentationFormat>
  <Paragraphs>65</Paragraphs>
  <Slides>12</Slides>
  <Notes>1</Notes>
  <HiddenSlides>0</HiddenSlides>
  <MMClips>0</MMClips>
  <ScaleCrop>false</ScaleCrop>
  <HeadingPairs>
    <vt:vector size="6" baseType="variant">
      <vt:variant>
        <vt:lpstr>Fuentes usadas</vt:lpstr>
      </vt:variant>
      <vt:variant>
        <vt:i4>6</vt:i4>
      </vt:variant>
      <vt:variant>
        <vt:lpstr>Tema</vt:lpstr>
      </vt:variant>
      <vt:variant>
        <vt:i4>1</vt:i4>
      </vt:variant>
      <vt:variant>
        <vt:lpstr>Títulos de diapositiva</vt:lpstr>
      </vt:variant>
      <vt:variant>
        <vt:i4>12</vt:i4>
      </vt:variant>
    </vt:vector>
  </HeadingPairs>
  <TitlesOfParts>
    <vt:vector size="19" baseType="lpstr">
      <vt:lpstr>A</vt:lpstr>
      <vt:lpstr>Aptos</vt:lpstr>
      <vt:lpstr>Arial</vt:lpstr>
      <vt:lpstr>inherit</vt:lpstr>
      <vt:lpstr>Segoe UI</vt:lpstr>
      <vt:lpstr>Tw Cen MT</vt:lpstr>
      <vt:lpstr>Gota</vt:lpstr>
      <vt:lpstr>Problem Solving and Decision Making  LCLM4004_LON Mery Lamboglia STUDENT ID 2440906  Anamika Roy Assignment 1: Presentation</vt:lpstr>
      <vt:lpstr>OVERVIEW</vt:lpstr>
      <vt:lpstr>Introduction</vt:lpstr>
      <vt:lpstr>Company background</vt:lpstr>
      <vt:lpstr>Problem: nature and scope</vt:lpstr>
      <vt:lpstr>The main problem for Green Haven Florists is the big drop in in-store sales — around thirty percent in one year.  This happened because fewer people visit the high street and many now buy flowers online. The website is also old and difficult to use, which makes it hard to attract new customers.  At the same time, the costs of flowers and eco-friendly materials keep rising, and the shop has strong competition from both online and local florists.  Finally, their marketing strategy is very limited, so they need to improve their digital presence to survive in today’s market </vt:lpstr>
      <vt:lpstr>PESTLE ANALYSIS: Green Haven Florists </vt:lpstr>
      <vt:lpstr>Technological:  Outdated website and limited digital marketing reduce online sales opportunities.  “Technology is important, but their website is old — they need to improve it to compete online.”  Legal:  Consumer protection and online sales laws must be followed to keep trust.  “They must follow laws for online selling and protect customer rights.”  Environmental:  Strong commitment to eco-friendly packaging and local sourcing, but costs are increasing. “They care about the environment, but green materials are now more expensive </vt:lpstr>
      <vt:lpstr>Presentación de PowerPoint</vt:lpstr>
      <vt:lpstr>Conclusion</vt:lpstr>
      <vt:lpstr>References </vt:lpstr>
      <vt:lpstr>Thank you for your attention.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Luz Lamboglia</cp:lastModifiedBy>
  <cp:revision>95</cp:revision>
  <dcterms:created xsi:type="dcterms:W3CDTF">2024-10-08T15:58:04Z</dcterms:created>
  <dcterms:modified xsi:type="dcterms:W3CDTF">2025-11-10T10:29:09Z</dcterms:modified>
</cp:coreProperties>
</file>