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122" y="9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14894" y="154432"/>
            <a:ext cx="6513830" cy="13652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5988" y="1496656"/>
            <a:ext cx="7932023" cy="2880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ulco.lib.in.us/wp-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857500" y="2188629"/>
            <a:ext cx="3716870" cy="12446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04108" y="2228212"/>
            <a:ext cx="7925434" cy="146685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2401570">
              <a:lnSpc>
                <a:spcPct val="100000"/>
              </a:lnSpc>
              <a:spcBef>
                <a:spcPts val="1060"/>
              </a:spcBef>
            </a:pPr>
            <a:r>
              <a:rPr sz="4400" spc="145" dirty="0">
                <a:latin typeface="Arial"/>
                <a:cs typeface="Arial"/>
              </a:rPr>
              <a:t>BMSK4003</a:t>
            </a:r>
            <a:endParaRPr sz="4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85"/>
              </a:spcBef>
            </a:pPr>
            <a:r>
              <a:rPr sz="3600" spc="175" dirty="0">
                <a:solidFill>
                  <a:srgbClr val="BFBFBF"/>
                </a:solidFill>
                <a:latin typeface="Arial"/>
                <a:cs typeface="Arial"/>
              </a:rPr>
              <a:t>Digital</a:t>
            </a:r>
            <a:r>
              <a:rPr sz="3600" spc="-110" dirty="0">
                <a:solidFill>
                  <a:srgbClr val="BFBFBF"/>
                </a:solidFill>
                <a:latin typeface="Arial"/>
                <a:cs typeface="Arial"/>
              </a:rPr>
              <a:t> </a:t>
            </a:r>
            <a:r>
              <a:rPr sz="3600" spc="135" dirty="0">
                <a:solidFill>
                  <a:srgbClr val="BFBFBF"/>
                </a:solidFill>
                <a:latin typeface="Arial"/>
                <a:cs typeface="Arial"/>
              </a:rPr>
              <a:t>Skills</a:t>
            </a:r>
            <a:r>
              <a:rPr sz="3600" spc="-105" dirty="0">
                <a:solidFill>
                  <a:srgbClr val="BFBFBF"/>
                </a:solidFill>
                <a:latin typeface="Arial"/>
                <a:cs typeface="Arial"/>
              </a:rPr>
              <a:t> </a:t>
            </a:r>
            <a:r>
              <a:rPr sz="3600" spc="180" dirty="0">
                <a:solidFill>
                  <a:srgbClr val="BFBFBF"/>
                </a:solidFill>
                <a:latin typeface="Arial"/>
                <a:cs typeface="Arial"/>
              </a:rPr>
              <a:t>and</a:t>
            </a:r>
            <a:r>
              <a:rPr sz="3600" spc="-105" dirty="0">
                <a:solidFill>
                  <a:srgbClr val="BFBFBF"/>
                </a:solidFill>
                <a:latin typeface="Arial"/>
                <a:cs typeface="Arial"/>
              </a:rPr>
              <a:t> </a:t>
            </a:r>
            <a:r>
              <a:rPr sz="3600" spc="140" dirty="0">
                <a:solidFill>
                  <a:srgbClr val="BFBFBF"/>
                </a:solidFill>
                <a:latin typeface="Arial"/>
                <a:cs typeface="Arial"/>
              </a:rPr>
              <a:t>Research</a:t>
            </a:r>
            <a:r>
              <a:rPr sz="3600" spc="-100" dirty="0">
                <a:solidFill>
                  <a:srgbClr val="BFBFBF"/>
                </a:solidFill>
                <a:latin typeface="Arial"/>
                <a:cs typeface="Arial"/>
              </a:rPr>
              <a:t> </a:t>
            </a:r>
            <a:r>
              <a:rPr sz="3600" spc="160" dirty="0">
                <a:solidFill>
                  <a:srgbClr val="BFBFBF"/>
                </a:solidFill>
                <a:latin typeface="Arial"/>
                <a:cs typeface="Arial"/>
              </a:rPr>
              <a:t>Methods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36032" y="1100667"/>
            <a:ext cx="8398929" cy="113453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44661" y="1247089"/>
            <a:ext cx="7747634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185" dirty="0"/>
              <a:t>CertHE</a:t>
            </a:r>
            <a:r>
              <a:rPr sz="4000" spc="-135" dirty="0"/>
              <a:t> </a:t>
            </a:r>
            <a:r>
              <a:rPr sz="4000" spc="155" dirty="0"/>
              <a:t>Skills</a:t>
            </a:r>
            <a:r>
              <a:rPr sz="4000" spc="-135" dirty="0"/>
              <a:t> </a:t>
            </a:r>
            <a:r>
              <a:rPr sz="4000" spc="254" dirty="0"/>
              <a:t>for</a:t>
            </a:r>
            <a:r>
              <a:rPr sz="4000" spc="-125" dirty="0"/>
              <a:t> </a:t>
            </a:r>
            <a:r>
              <a:rPr sz="4000" spc="210" dirty="0"/>
              <a:t>the</a:t>
            </a:r>
            <a:r>
              <a:rPr sz="4000" spc="-130" dirty="0"/>
              <a:t> </a:t>
            </a:r>
            <a:r>
              <a:rPr sz="4000" spc="190" dirty="0"/>
              <a:t>Workplace</a:t>
            </a:r>
            <a:endParaRPr sz="4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1693" y="489712"/>
            <a:ext cx="60210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15" dirty="0"/>
              <a:t>Objectives </a:t>
            </a:r>
            <a:r>
              <a:rPr spc="225" dirty="0"/>
              <a:t>of</a:t>
            </a:r>
            <a:r>
              <a:rPr spc="-30" dirty="0"/>
              <a:t> </a:t>
            </a:r>
            <a:r>
              <a:rPr spc="185" dirty="0"/>
              <a:t>session: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07820"/>
            <a:ext cx="7559040" cy="2757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25" dirty="0">
                <a:latin typeface="Trebuchet MS"/>
                <a:cs typeface="Trebuchet MS"/>
              </a:rPr>
              <a:t>provide</a:t>
            </a:r>
            <a:r>
              <a:rPr sz="3200" spc="-254" dirty="0">
                <a:latin typeface="Trebuchet MS"/>
                <a:cs typeface="Trebuchet MS"/>
              </a:rPr>
              <a:t> </a:t>
            </a:r>
            <a:r>
              <a:rPr sz="3200" spc="-110" dirty="0">
                <a:latin typeface="Trebuchet MS"/>
                <a:cs typeface="Trebuchet MS"/>
              </a:rPr>
              <a:t>an</a:t>
            </a:r>
            <a:r>
              <a:rPr sz="3200" spc="-240" dirty="0">
                <a:latin typeface="Trebuchet MS"/>
                <a:cs typeface="Trebuchet MS"/>
              </a:rPr>
              <a:t> </a:t>
            </a:r>
            <a:r>
              <a:rPr sz="3200" spc="-130" dirty="0">
                <a:latin typeface="Trebuchet MS"/>
                <a:cs typeface="Trebuchet MS"/>
              </a:rPr>
              <a:t>overview</a:t>
            </a:r>
            <a:r>
              <a:rPr sz="3200" spc="-250" dirty="0">
                <a:latin typeface="Trebuchet MS"/>
                <a:cs typeface="Trebuchet MS"/>
              </a:rPr>
              <a:t> </a:t>
            </a:r>
            <a:r>
              <a:rPr sz="3200" spc="-125" dirty="0">
                <a:latin typeface="Trebuchet MS"/>
                <a:cs typeface="Trebuchet MS"/>
              </a:rPr>
              <a:t>of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40" dirty="0">
                <a:latin typeface="Trebuchet MS"/>
                <a:cs typeface="Trebuchet MS"/>
              </a:rPr>
              <a:t>the</a:t>
            </a:r>
            <a:r>
              <a:rPr sz="3200" spc="-254" dirty="0">
                <a:latin typeface="Trebuchet MS"/>
                <a:cs typeface="Trebuchet MS"/>
              </a:rPr>
              <a:t> </a:t>
            </a:r>
            <a:r>
              <a:rPr sz="3200" spc="-110" dirty="0">
                <a:latin typeface="Trebuchet MS"/>
                <a:cs typeface="Trebuchet MS"/>
              </a:rPr>
              <a:t>module</a:t>
            </a:r>
            <a:r>
              <a:rPr sz="3200" spc="-240" dirty="0">
                <a:latin typeface="Trebuchet MS"/>
                <a:cs typeface="Trebuchet MS"/>
              </a:rPr>
              <a:t> </a:t>
            </a:r>
            <a:r>
              <a:rPr sz="3200" spc="-200" dirty="0">
                <a:latin typeface="Trebuchet MS"/>
                <a:cs typeface="Trebuchet MS"/>
              </a:rPr>
              <a:t>-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40" dirty="0">
                <a:latin typeface="Trebuchet MS"/>
                <a:cs typeface="Trebuchet MS"/>
              </a:rPr>
              <a:t>its</a:t>
            </a:r>
            <a:r>
              <a:rPr sz="3200" spc="-250" dirty="0">
                <a:latin typeface="Trebuchet MS"/>
                <a:cs typeface="Trebuchet MS"/>
              </a:rPr>
              <a:t> </a:t>
            </a:r>
            <a:r>
              <a:rPr sz="3200" spc="-145" dirty="0">
                <a:latin typeface="Trebuchet MS"/>
                <a:cs typeface="Trebuchet MS"/>
              </a:rPr>
              <a:t>aim  </a:t>
            </a:r>
            <a:r>
              <a:rPr sz="3200" spc="-170" dirty="0">
                <a:latin typeface="Trebuchet MS"/>
                <a:cs typeface="Trebuchet MS"/>
              </a:rPr>
              <a:t>objectives </a:t>
            </a:r>
            <a:r>
              <a:rPr sz="3200" spc="-105" dirty="0">
                <a:latin typeface="Trebuchet MS"/>
                <a:cs typeface="Trebuchet MS"/>
              </a:rPr>
              <a:t>and</a:t>
            </a:r>
            <a:r>
              <a:rPr sz="3200" spc="-315" dirty="0">
                <a:latin typeface="Trebuchet MS"/>
                <a:cs typeface="Trebuchet MS"/>
              </a:rPr>
              <a:t> </a:t>
            </a:r>
            <a:r>
              <a:rPr sz="3200" spc="-125" dirty="0">
                <a:latin typeface="Trebuchet MS"/>
                <a:cs typeface="Trebuchet MS"/>
              </a:rPr>
              <a:t>assessment;</a:t>
            </a:r>
            <a:endParaRPr sz="32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7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40" dirty="0">
                <a:latin typeface="Trebuchet MS"/>
                <a:cs typeface="Trebuchet MS"/>
              </a:rPr>
              <a:t>introduce </a:t>
            </a:r>
            <a:r>
              <a:rPr sz="3200" spc="-165" dirty="0">
                <a:latin typeface="Trebuchet MS"/>
                <a:cs typeface="Trebuchet MS"/>
              </a:rPr>
              <a:t>digital</a:t>
            </a:r>
            <a:r>
              <a:rPr sz="3200" spc="-345" dirty="0">
                <a:latin typeface="Trebuchet MS"/>
                <a:cs typeface="Trebuchet MS"/>
              </a:rPr>
              <a:t> </a:t>
            </a:r>
            <a:r>
              <a:rPr sz="3200" spc="-170" dirty="0">
                <a:latin typeface="Trebuchet MS"/>
                <a:cs typeface="Trebuchet MS"/>
              </a:rPr>
              <a:t>skills;</a:t>
            </a:r>
            <a:endParaRPr sz="32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7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40" dirty="0">
                <a:latin typeface="Trebuchet MS"/>
                <a:cs typeface="Trebuchet MS"/>
              </a:rPr>
              <a:t>introduce </a:t>
            </a:r>
            <a:r>
              <a:rPr sz="3200" spc="-150" dirty="0">
                <a:latin typeface="Trebuchet MS"/>
                <a:cs typeface="Trebuchet MS"/>
              </a:rPr>
              <a:t>research</a:t>
            </a:r>
            <a:r>
              <a:rPr sz="3200" spc="-345" dirty="0">
                <a:latin typeface="Trebuchet MS"/>
                <a:cs typeface="Trebuchet MS"/>
              </a:rPr>
              <a:t> </a:t>
            </a:r>
            <a:r>
              <a:rPr sz="3200" spc="-130" dirty="0">
                <a:latin typeface="Trebuchet MS"/>
                <a:cs typeface="Trebuchet MS"/>
              </a:rPr>
              <a:t>methods;</a:t>
            </a:r>
            <a:endParaRPr sz="32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55" dirty="0">
                <a:latin typeface="Trebuchet MS"/>
                <a:cs typeface="Trebuchet MS"/>
              </a:rPr>
              <a:t>ascertain current </a:t>
            </a:r>
            <a:r>
              <a:rPr sz="3200" spc="-175" dirty="0">
                <a:latin typeface="Trebuchet MS"/>
                <a:cs typeface="Trebuchet MS"/>
              </a:rPr>
              <a:t>digital/research</a:t>
            </a:r>
            <a:r>
              <a:rPr sz="3200" spc="-390" dirty="0">
                <a:latin typeface="Trebuchet MS"/>
                <a:cs typeface="Trebuchet MS"/>
              </a:rPr>
              <a:t> </a:t>
            </a:r>
            <a:r>
              <a:rPr sz="3200" spc="-180" dirty="0">
                <a:latin typeface="Trebuchet MS"/>
                <a:cs typeface="Trebuchet MS"/>
              </a:rPr>
              <a:t>skills.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03602" y="6430518"/>
            <a:ext cx="1035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898989"/>
                </a:solidFill>
                <a:latin typeface="Times New Roman"/>
                <a:cs typeface="Times New Roman"/>
              </a:rPr>
              <a:t>2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07070" y="190500"/>
            <a:ext cx="6167970" cy="1244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844167" y="351600"/>
            <a:ext cx="54552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80" dirty="0"/>
              <a:t>Module</a:t>
            </a:r>
            <a:r>
              <a:rPr spc="-175" dirty="0"/>
              <a:t> </a:t>
            </a:r>
            <a:r>
              <a:rPr spc="254" dirty="0"/>
              <a:t>Introduction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5940" y="948182"/>
            <a:ext cx="8027670" cy="2950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0" dirty="0">
                <a:latin typeface="Trebuchet MS"/>
                <a:cs typeface="Trebuchet MS"/>
              </a:rPr>
              <a:t>AIM(S)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spc="-80" dirty="0">
                <a:latin typeface="Trebuchet MS"/>
                <a:cs typeface="Trebuchet MS"/>
              </a:rPr>
              <a:t>to</a:t>
            </a:r>
            <a:r>
              <a:rPr sz="2000" spc="-160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improve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95" dirty="0">
                <a:latin typeface="Trebuchet MS"/>
                <a:cs typeface="Trebuchet MS"/>
              </a:rPr>
              <a:t>students’</a:t>
            </a:r>
            <a:r>
              <a:rPr sz="2000" spc="-155" dirty="0">
                <a:latin typeface="Trebuchet MS"/>
                <a:cs typeface="Trebuchet MS"/>
              </a:rPr>
              <a:t> </a:t>
            </a:r>
            <a:r>
              <a:rPr sz="2000" spc="-105" dirty="0">
                <a:latin typeface="Trebuchet MS"/>
                <a:cs typeface="Trebuchet MS"/>
              </a:rPr>
              <a:t>digital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skills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within</a:t>
            </a:r>
            <a:r>
              <a:rPr sz="2000" spc="-155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the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105" dirty="0">
                <a:latin typeface="Trebuchet MS"/>
                <a:cs typeface="Trebuchet MS"/>
              </a:rPr>
              <a:t>workplace;</a:t>
            </a:r>
            <a:endParaRPr sz="2000">
              <a:latin typeface="Trebuchet MS"/>
              <a:cs typeface="Trebuchet MS"/>
            </a:endParaRPr>
          </a:p>
          <a:p>
            <a:pPr marL="12700" marR="213360">
              <a:lnSpc>
                <a:spcPts val="1930"/>
              </a:lnSpc>
              <a:spcBef>
                <a:spcPts val="455"/>
              </a:spcBef>
            </a:pPr>
            <a:r>
              <a:rPr sz="2000" spc="-80" dirty="0">
                <a:latin typeface="Trebuchet MS"/>
                <a:cs typeface="Trebuchet MS"/>
              </a:rPr>
              <a:t>to</a:t>
            </a:r>
            <a:r>
              <a:rPr sz="2000" spc="-155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develop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awareness</a:t>
            </a:r>
            <a:r>
              <a:rPr sz="2000" spc="-140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of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the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importance</a:t>
            </a:r>
            <a:r>
              <a:rPr sz="2000" spc="-140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of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125" dirty="0">
                <a:latin typeface="Trebuchet MS"/>
                <a:cs typeface="Trebuchet MS"/>
              </a:rPr>
              <a:t>effective</a:t>
            </a:r>
            <a:r>
              <a:rPr sz="2000" spc="-140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analysis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of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information  </a:t>
            </a:r>
            <a:r>
              <a:rPr sz="2000" spc="-70" dirty="0">
                <a:latin typeface="Trebuchet MS"/>
                <a:cs typeface="Trebuchet MS"/>
              </a:rPr>
              <a:t>and </a:t>
            </a:r>
            <a:r>
              <a:rPr sz="2000" spc="-90" dirty="0">
                <a:latin typeface="Trebuchet MS"/>
                <a:cs typeface="Trebuchet MS"/>
              </a:rPr>
              <a:t>its translation </a:t>
            </a:r>
            <a:r>
              <a:rPr sz="2000" spc="-85" dirty="0">
                <a:latin typeface="Trebuchet MS"/>
                <a:cs typeface="Trebuchet MS"/>
              </a:rPr>
              <a:t>into</a:t>
            </a:r>
            <a:r>
              <a:rPr sz="2000" spc="-370" dirty="0">
                <a:latin typeface="Trebuchet MS"/>
                <a:cs typeface="Trebuchet MS"/>
              </a:rPr>
              <a:t> </a:t>
            </a:r>
            <a:r>
              <a:rPr sz="2000" spc="-100" dirty="0">
                <a:latin typeface="Trebuchet MS"/>
                <a:cs typeface="Trebuchet MS"/>
              </a:rPr>
              <a:t>knowledge.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b="1" spc="-95" dirty="0">
                <a:latin typeface="Trebuchet MS"/>
                <a:cs typeface="Trebuchet MS"/>
              </a:rPr>
              <a:t>LEARNING</a:t>
            </a:r>
            <a:r>
              <a:rPr sz="2000" b="1" spc="-160" dirty="0">
                <a:latin typeface="Trebuchet MS"/>
                <a:cs typeface="Trebuchet MS"/>
              </a:rPr>
              <a:t> </a:t>
            </a:r>
            <a:r>
              <a:rPr sz="2000" b="1" spc="-80" dirty="0">
                <a:latin typeface="Trebuchet MS"/>
                <a:cs typeface="Trebuchet MS"/>
              </a:rPr>
              <a:t>OUTCOMES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00">
              <a:latin typeface="Times New Roman"/>
              <a:cs typeface="Times New Roman"/>
            </a:endParaRPr>
          </a:p>
          <a:p>
            <a:pPr marL="12700" marR="5080">
              <a:lnSpc>
                <a:spcPct val="79200"/>
              </a:lnSpc>
            </a:pPr>
            <a:r>
              <a:rPr sz="2000" spc="-40" dirty="0">
                <a:latin typeface="Trebuchet MS"/>
                <a:cs typeface="Trebuchet MS"/>
              </a:rPr>
              <a:t>Upon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the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successful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completion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of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this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95" dirty="0">
                <a:latin typeface="Trebuchet MS"/>
                <a:cs typeface="Trebuchet MS"/>
              </a:rPr>
              <a:t>module,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the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student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60" dirty="0">
                <a:latin typeface="Trebuchet MS"/>
                <a:cs typeface="Trebuchet MS"/>
              </a:rPr>
              <a:t>should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be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100" dirty="0">
                <a:latin typeface="Trebuchet MS"/>
                <a:cs typeface="Trebuchet MS"/>
              </a:rPr>
              <a:t>able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to  </a:t>
            </a:r>
            <a:r>
              <a:rPr sz="2000" spc="-85" dirty="0">
                <a:latin typeface="Trebuchet MS"/>
                <a:cs typeface="Trebuchet MS"/>
              </a:rPr>
              <a:t>demonstrate </a:t>
            </a:r>
            <a:r>
              <a:rPr sz="2000" spc="-90" dirty="0">
                <a:latin typeface="Trebuchet MS"/>
                <a:cs typeface="Trebuchet MS"/>
              </a:rPr>
              <a:t>the </a:t>
            </a:r>
            <a:r>
              <a:rPr sz="2000" spc="-105" dirty="0">
                <a:latin typeface="Trebuchet MS"/>
                <a:cs typeface="Trebuchet MS"/>
              </a:rPr>
              <a:t>ability</a:t>
            </a:r>
            <a:r>
              <a:rPr sz="2000" spc="-290" dirty="0">
                <a:latin typeface="Trebuchet MS"/>
                <a:cs typeface="Trebuchet MS"/>
              </a:rPr>
              <a:t> </a:t>
            </a:r>
            <a:r>
              <a:rPr sz="2000" spc="-125" dirty="0">
                <a:latin typeface="Trebuchet MS"/>
                <a:cs typeface="Trebuchet MS"/>
              </a:rPr>
              <a:t>to: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5940" y="4118953"/>
            <a:ext cx="218440" cy="1185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40" dirty="0">
                <a:latin typeface="Trebuchet MS"/>
                <a:cs typeface="Trebuchet MS"/>
              </a:rPr>
              <a:t>1.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930"/>
              </a:spcBef>
            </a:pPr>
            <a:r>
              <a:rPr sz="2000" spc="-140" dirty="0">
                <a:latin typeface="Trebuchet MS"/>
                <a:cs typeface="Trebuchet MS"/>
              </a:rPr>
              <a:t>2.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2000" spc="-140" dirty="0">
                <a:latin typeface="Trebuchet MS"/>
                <a:cs typeface="Trebuchet MS"/>
              </a:rPr>
              <a:t>3.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78889" y="4118953"/>
            <a:ext cx="7342505" cy="1185545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12700" marR="5080">
              <a:lnSpc>
                <a:spcPts val="1930"/>
              </a:lnSpc>
              <a:spcBef>
                <a:spcPts val="555"/>
              </a:spcBef>
            </a:pPr>
            <a:r>
              <a:rPr sz="2000" spc="-105" dirty="0">
                <a:latin typeface="Trebuchet MS"/>
                <a:cs typeface="Trebuchet MS"/>
              </a:rPr>
              <a:t>evaluate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the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appropriate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60" dirty="0">
                <a:latin typeface="Trebuchet MS"/>
                <a:cs typeface="Trebuchet MS"/>
              </a:rPr>
              <a:t>use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of</a:t>
            </a:r>
            <a:r>
              <a:rPr sz="2000" spc="-155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contemporary</a:t>
            </a:r>
            <a:r>
              <a:rPr sz="2000" spc="-160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technologies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to</a:t>
            </a:r>
            <a:r>
              <a:rPr sz="2000" spc="-160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improve  </a:t>
            </a:r>
            <a:r>
              <a:rPr sz="2000" spc="-95" dirty="0">
                <a:latin typeface="Trebuchet MS"/>
                <a:cs typeface="Trebuchet MS"/>
              </a:rPr>
              <a:t>workplace </a:t>
            </a:r>
            <a:r>
              <a:rPr sz="2000" spc="-114" dirty="0">
                <a:latin typeface="Trebuchet MS"/>
                <a:cs typeface="Trebuchet MS"/>
              </a:rPr>
              <a:t>efficiency </a:t>
            </a:r>
            <a:r>
              <a:rPr sz="2000" spc="-70" dirty="0">
                <a:latin typeface="Trebuchet MS"/>
                <a:cs typeface="Trebuchet MS"/>
              </a:rPr>
              <a:t>and</a:t>
            </a:r>
            <a:r>
              <a:rPr sz="2000" spc="-254" dirty="0">
                <a:latin typeface="Trebuchet MS"/>
                <a:cs typeface="Trebuchet MS"/>
              </a:rPr>
              <a:t> </a:t>
            </a:r>
            <a:r>
              <a:rPr sz="2000" spc="-105" dirty="0">
                <a:latin typeface="Trebuchet MS"/>
                <a:cs typeface="Trebuchet MS"/>
              </a:rPr>
              <a:t>employability;</a:t>
            </a:r>
            <a:endParaRPr sz="2000">
              <a:latin typeface="Trebuchet MS"/>
              <a:cs typeface="Trebuchet MS"/>
            </a:endParaRPr>
          </a:p>
          <a:p>
            <a:pPr marL="12700" marR="751840">
              <a:lnSpc>
                <a:spcPct val="100000"/>
              </a:lnSpc>
              <a:spcBef>
                <a:spcPts val="15"/>
              </a:spcBef>
            </a:pPr>
            <a:r>
              <a:rPr sz="2000" spc="-100" dirty="0">
                <a:latin typeface="Trebuchet MS"/>
                <a:cs typeface="Trebuchet MS"/>
              </a:rPr>
              <a:t>identify</a:t>
            </a:r>
            <a:r>
              <a:rPr sz="2000" spc="-160" dirty="0">
                <a:latin typeface="Trebuchet MS"/>
                <a:cs typeface="Trebuchet MS"/>
              </a:rPr>
              <a:t> </a:t>
            </a:r>
            <a:r>
              <a:rPr sz="2000" spc="-70" dirty="0">
                <a:latin typeface="Trebuchet MS"/>
                <a:cs typeface="Trebuchet MS"/>
              </a:rPr>
              <a:t>and</a:t>
            </a:r>
            <a:r>
              <a:rPr sz="2000" spc="-155" dirty="0">
                <a:latin typeface="Trebuchet MS"/>
                <a:cs typeface="Trebuchet MS"/>
              </a:rPr>
              <a:t> </a:t>
            </a:r>
            <a:r>
              <a:rPr sz="2000" spc="-120" dirty="0">
                <a:latin typeface="Trebuchet MS"/>
                <a:cs typeface="Trebuchet MS"/>
              </a:rPr>
              <a:t>effectively</a:t>
            </a:r>
            <a:r>
              <a:rPr sz="2000" spc="-155" dirty="0">
                <a:latin typeface="Trebuchet MS"/>
                <a:cs typeface="Trebuchet MS"/>
              </a:rPr>
              <a:t> </a:t>
            </a:r>
            <a:r>
              <a:rPr sz="2000" spc="-105" dirty="0">
                <a:latin typeface="Trebuchet MS"/>
                <a:cs typeface="Trebuchet MS"/>
              </a:rPr>
              <a:t>evaluate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95" dirty="0">
                <a:latin typeface="Trebuchet MS"/>
                <a:cs typeface="Trebuchet MS"/>
              </a:rPr>
              <a:t>a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range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of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information</a:t>
            </a:r>
            <a:r>
              <a:rPr sz="2000" spc="-155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sources;  </a:t>
            </a:r>
            <a:r>
              <a:rPr sz="2000" spc="-45" dirty="0">
                <a:latin typeface="Trebuchet MS"/>
                <a:cs typeface="Trebuchet MS"/>
              </a:rPr>
              <a:t>show </a:t>
            </a:r>
            <a:r>
              <a:rPr sz="2000" spc="-95" dirty="0">
                <a:latin typeface="Trebuchet MS"/>
                <a:cs typeface="Trebuchet MS"/>
              </a:rPr>
              <a:t>competence </a:t>
            </a:r>
            <a:r>
              <a:rPr sz="2000" spc="-80" dirty="0">
                <a:latin typeface="Trebuchet MS"/>
                <a:cs typeface="Trebuchet MS"/>
              </a:rPr>
              <a:t>in </a:t>
            </a:r>
            <a:r>
              <a:rPr sz="2000" spc="-95" dirty="0">
                <a:latin typeface="Trebuchet MS"/>
                <a:cs typeface="Trebuchet MS"/>
              </a:rPr>
              <a:t>workplace </a:t>
            </a:r>
            <a:r>
              <a:rPr sz="2000" spc="-105" dirty="0">
                <a:latin typeface="Trebuchet MS"/>
                <a:cs typeface="Trebuchet MS"/>
              </a:rPr>
              <a:t>data</a:t>
            </a:r>
            <a:r>
              <a:rPr sz="2000" spc="-450" dirty="0">
                <a:latin typeface="Trebuchet MS"/>
                <a:cs typeface="Trebuchet MS"/>
              </a:rPr>
              <a:t> </a:t>
            </a:r>
            <a:r>
              <a:rPr sz="2000" spc="-95" dirty="0">
                <a:latin typeface="Trebuchet MS"/>
                <a:cs typeface="Trebuchet MS"/>
              </a:rPr>
              <a:t>handling;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11540" y="6430518"/>
            <a:ext cx="946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solidFill>
                  <a:srgbClr val="898989"/>
                </a:solidFill>
                <a:latin typeface="Times New Roman"/>
                <a:cs typeface="Times New Roman"/>
              </a:rPr>
              <a:t>3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023529" y="88903"/>
            <a:ext cx="5008029" cy="12403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61183" y="248653"/>
            <a:ext cx="42951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80" dirty="0"/>
              <a:t>Module</a:t>
            </a:r>
            <a:r>
              <a:rPr spc="-195" dirty="0"/>
              <a:t> </a:t>
            </a:r>
            <a:r>
              <a:rPr spc="220" dirty="0"/>
              <a:t>Content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7540" y="1399095"/>
            <a:ext cx="7886700" cy="323537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14" dirty="0">
                <a:latin typeface="Trebuchet MS"/>
                <a:cs typeface="Trebuchet MS"/>
              </a:rPr>
              <a:t>During </a:t>
            </a:r>
            <a:r>
              <a:rPr sz="2400" b="1" spc="-120" dirty="0">
                <a:latin typeface="Trebuchet MS"/>
                <a:cs typeface="Trebuchet MS"/>
              </a:rPr>
              <a:t>this </a:t>
            </a:r>
            <a:r>
              <a:rPr sz="2400" b="1" spc="-125" dirty="0">
                <a:latin typeface="Trebuchet MS"/>
                <a:cs typeface="Trebuchet MS"/>
              </a:rPr>
              <a:t>module </a:t>
            </a:r>
            <a:r>
              <a:rPr sz="2400" b="1" spc="-145" dirty="0">
                <a:latin typeface="Trebuchet MS"/>
                <a:cs typeface="Trebuchet MS"/>
              </a:rPr>
              <a:t>we</a:t>
            </a:r>
            <a:r>
              <a:rPr sz="2400" b="1" spc="-390" dirty="0">
                <a:latin typeface="Trebuchet MS"/>
                <a:cs typeface="Trebuchet MS"/>
              </a:rPr>
              <a:t> </a:t>
            </a:r>
            <a:r>
              <a:rPr sz="2400" b="1" spc="-140" dirty="0">
                <a:latin typeface="Trebuchet MS"/>
                <a:cs typeface="Trebuchet MS"/>
              </a:rPr>
              <a:t>will:</a:t>
            </a:r>
            <a:endParaRPr sz="24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950" dirty="0">
              <a:latin typeface="Times New Roman"/>
              <a:cs typeface="Times New Roman"/>
            </a:endParaRPr>
          </a:p>
          <a:p>
            <a:pPr marL="355600" marR="847725" indent="-342900">
              <a:lnSpc>
                <a:spcPct val="100699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25" dirty="0">
                <a:latin typeface="Trebuchet MS"/>
                <a:cs typeface="Trebuchet MS"/>
              </a:rPr>
              <a:t>examine </a:t>
            </a:r>
            <a:r>
              <a:rPr sz="2400" spc="-75" dirty="0">
                <a:latin typeface="Trebuchet MS"/>
                <a:cs typeface="Trebuchet MS"/>
              </a:rPr>
              <a:t>modern </a:t>
            </a:r>
            <a:r>
              <a:rPr sz="2400" spc="-110" dirty="0">
                <a:latin typeface="Trebuchet MS"/>
                <a:cs typeface="Trebuchet MS"/>
              </a:rPr>
              <a:t>workplace </a:t>
            </a:r>
            <a:r>
              <a:rPr sz="2400" spc="-100">
                <a:latin typeface="Trebuchet MS"/>
                <a:cs typeface="Trebuchet MS"/>
              </a:rPr>
              <a:t>communications</a:t>
            </a:r>
            <a:r>
              <a:rPr sz="2400" spc="-450">
                <a:latin typeface="Trebuchet MS"/>
                <a:cs typeface="Trebuchet MS"/>
              </a:rPr>
              <a:t> </a:t>
            </a:r>
            <a:r>
              <a:rPr sz="2400" spc="-120" smtClean="0">
                <a:latin typeface="Trebuchet MS"/>
                <a:cs typeface="Trebuchet MS"/>
              </a:rPr>
              <a:t>systems</a:t>
            </a:r>
            <a:r>
              <a:rPr sz="2400" spc="-110" smtClean="0">
                <a:latin typeface="Trebuchet MS"/>
                <a:cs typeface="Trebuchet MS"/>
              </a:rPr>
              <a:t>;</a:t>
            </a:r>
            <a:endParaRPr sz="2400" dirty="0">
              <a:latin typeface="Trebuchet MS"/>
              <a:cs typeface="Trebuchet MS"/>
            </a:endParaRPr>
          </a:p>
          <a:p>
            <a:pPr marL="355600" marR="5080" indent="-342900">
              <a:lnSpc>
                <a:spcPts val="2870"/>
              </a:lnSpc>
              <a:spcBef>
                <a:spcPts val="6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20" dirty="0">
                <a:latin typeface="Trebuchet MS"/>
                <a:cs typeface="Trebuchet MS"/>
              </a:rPr>
              <a:t>explore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the</a:t>
            </a:r>
            <a:r>
              <a:rPr sz="2400" spc="-180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use</a:t>
            </a:r>
            <a:r>
              <a:rPr sz="2400" spc="-180" dirty="0">
                <a:latin typeface="Trebuchet MS"/>
                <a:cs typeface="Trebuchet MS"/>
              </a:rPr>
              <a:t> </a:t>
            </a:r>
            <a:r>
              <a:rPr sz="2400" spc="-95" dirty="0">
                <a:latin typeface="Trebuchet MS"/>
                <a:cs typeface="Trebuchet MS"/>
              </a:rPr>
              <a:t>of</a:t>
            </a:r>
            <a:r>
              <a:rPr sz="2400" spc="-180" dirty="0">
                <a:latin typeface="Trebuchet MS"/>
                <a:cs typeface="Trebuchet MS"/>
              </a:rPr>
              <a:t> </a:t>
            </a:r>
            <a:r>
              <a:rPr sz="2400" spc="-95" dirty="0">
                <a:latin typeface="Trebuchet MS"/>
                <a:cs typeface="Trebuchet MS"/>
              </a:rPr>
              <a:t>web-based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80" dirty="0">
                <a:latin typeface="Trebuchet MS"/>
                <a:cs typeface="Trebuchet MS"/>
              </a:rPr>
              <a:t>and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100" dirty="0">
                <a:latin typeface="Trebuchet MS"/>
                <a:cs typeface="Trebuchet MS"/>
              </a:rPr>
              <a:t>mobile</a:t>
            </a:r>
            <a:r>
              <a:rPr sz="2400" spc="-180" dirty="0">
                <a:latin typeface="Trebuchet MS"/>
                <a:cs typeface="Trebuchet MS"/>
              </a:rPr>
              <a:t> </a:t>
            </a:r>
            <a:r>
              <a:rPr sz="2400" spc="-110" dirty="0">
                <a:latin typeface="Trebuchet MS"/>
                <a:cs typeface="Trebuchet MS"/>
              </a:rPr>
              <a:t>applications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105" dirty="0">
                <a:latin typeface="Trebuchet MS"/>
                <a:cs typeface="Trebuchet MS"/>
              </a:rPr>
              <a:t>within  </a:t>
            </a:r>
            <a:r>
              <a:rPr sz="2400" spc="-110" dirty="0">
                <a:latin typeface="Trebuchet MS"/>
                <a:cs typeface="Trebuchet MS"/>
              </a:rPr>
              <a:t>the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125" dirty="0">
                <a:latin typeface="Trebuchet MS"/>
                <a:cs typeface="Trebuchet MS"/>
              </a:rPr>
              <a:t>workplace;</a:t>
            </a:r>
            <a:endParaRPr sz="2400" dirty="0">
              <a:latin typeface="Trebuchet MS"/>
              <a:cs typeface="Trebuchet MS"/>
            </a:endParaRPr>
          </a:p>
          <a:p>
            <a:pPr marL="355600" marR="368935" indent="-342900">
              <a:lnSpc>
                <a:spcPts val="2870"/>
              </a:lnSpc>
              <a:spcBef>
                <a:spcPts val="5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0" dirty="0">
                <a:latin typeface="Trebuchet MS"/>
                <a:cs typeface="Trebuchet MS"/>
              </a:rPr>
              <a:t>develop </a:t>
            </a:r>
            <a:r>
              <a:rPr sz="2400" spc="-90" dirty="0">
                <a:latin typeface="Trebuchet MS"/>
                <a:cs typeface="Trebuchet MS"/>
              </a:rPr>
              <a:t>awareness </a:t>
            </a:r>
            <a:r>
              <a:rPr sz="2400" spc="-95" dirty="0">
                <a:latin typeface="Trebuchet MS"/>
                <a:cs typeface="Trebuchet MS"/>
              </a:rPr>
              <a:t>of </a:t>
            </a:r>
            <a:r>
              <a:rPr sz="2400" spc="-160" dirty="0">
                <a:latin typeface="Trebuchet MS"/>
                <a:cs typeface="Trebuchet MS"/>
              </a:rPr>
              <a:t>legal, </a:t>
            </a:r>
            <a:r>
              <a:rPr sz="2400" spc="-135" dirty="0">
                <a:latin typeface="Trebuchet MS"/>
                <a:cs typeface="Trebuchet MS"/>
              </a:rPr>
              <a:t>ethical </a:t>
            </a:r>
            <a:r>
              <a:rPr sz="2400" spc="-80" dirty="0">
                <a:latin typeface="Trebuchet MS"/>
                <a:cs typeface="Trebuchet MS"/>
              </a:rPr>
              <a:t>and </a:t>
            </a:r>
            <a:r>
              <a:rPr sz="2400" spc="-110" dirty="0">
                <a:latin typeface="Trebuchet MS"/>
                <a:cs typeface="Trebuchet MS"/>
              </a:rPr>
              <a:t>security </a:t>
            </a:r>
            <a:r>
              <a:rPr sz="2400" spc="-100" dirty="0">
                <a:latin typeface="Trebuchet MS"/>
                <a:cs typeface="Trebuchet MS"/>
              </a:rPr>
              <a:t>issues,  </a:t>
            </a:r>
            <a:r>
              <a:rPr sz="2400" spc="-105" dirty="0">
                <a:latin typeface="Trebuchet MS"/>
                <a:cs typeface="Trebuchet MS"/>
              </a:rPr>
              <a:t>including </a:t>
            </a:r>
            <a:r>
              <a:rPr sz="2400" spc="-110" dirty="0">
                <a:latin typeface="Trebuchet MS"/>
                <a:cs typeface="Trebuchet MS"/>
              </a:rPr>
              <a:t>the </a:t>
            </a:r>
            <a:r>
              <a:rPr sz="2400" spc="-135" dirty="0">
                <a:latin typeface="Trebuchet MS"/>
                <a:cs typeface="Trebuchet MS"/>
              </a:rPr>
              <a:t>ethical </a:t>
            </a:r>
            <a:r>
              <a:rPr sz="2400" spc="-114" dirty="0">
                <a:latin typeface="Trebuchet MS"/>
                <a:cs typeface="Trebuchet MS"/>
              </a:rPr>
              <a:t>implications </a:t>
            </a:r>
            <a:r>
              <a:rPr sz="2400" spc="-95" dirty="0">
                <a:latin typeface="Trebuchet MS"/>
                <a:cs typeface="Trebuchet MS"/>
              </a:rPr>
              <a:t>of </a:t>
            </a:r>
            <a:r>
              <a:rPr sz="2400" spc="-105" dirty="0">
                <a:latin typeface="Trebuchet MS"/>
                <a:cs typeface="Trebuchet MS"/>
              </a:rPr>
              <a:t>gathering</a:t>
            </a:r>
            <a:r>
              <a:rPr sz="2400" spc="-515" dirty="0">
                <a:latin typeface="Trebuchet MS"/>
                <a:cs typeface="Trebuchet MS"/>
              </a:rPr>
              <a:t> </a:t>
            </a:r>
            <a:r>
              <a:rPr sz="2400" spc="-105" dirty="0">
                <a:latin typeface="Trebuchet MS"/>
                <a:cs typeface="Trebuchet MS"/>
              </a:rPr>
              <a:t>information  </a:t>
            </a:r>
            <a:r>
              <a:rPr sz="2400" spc="-100" dirty="0">
                <a:latin typeface="Trebuchet MS"/>
                <a:cs typeface="Trebuchet MS"/>
              </a:rPr>
              <a:t>within </a:t>
            </a:r>
            <a:r>
              <a:rPr sz="2400" spc="-110" dirty="0">
                <a:latin typeface="Trebuchet MS"/>
                <a:cs typeface="Trebuchet MS"/>
              </a:rPr>
              <a:t>the </a:t>
            </a:r>
            <a:r>
              <a:rPr sz="2400" spc="-135" dirty="0">
                <a:latin typeface="Trebuchet MS"/>
                <a:cs typeface="Trebuchet MS"/>
              </a:rPr>
              <a:t>context </a:t>
            </a:r>
            <a:r>
              <a:rPr sz="2400" spc="-95" dirty="0">
                <a:latin typeface="Trebuchet MS"/>
                <a:cs typeface="Trebuchet MS"/>
              </a:rPr>
              <a:t>of </a:t>
            </a:r>
            <a:r>
              <a:rPr sz="2400" spc="-130" dirty="0">
                <a:latin typeface="Trebuchet MS"/>
                <a:cs typeface="Trebuchet MS"/>
              </a:rPr>
              <a:t>data</a:t>
            </a:r>
            <a:r>
              <a:rPr sz="2400" spc="-500" dirty="0">
                <a:latin typeface="Trebuchet MS"/>
                <a:cs typeface="Trebuchet MS"/>
              </a:rPr>
              <a:t> </a:t>
            </a:r>
            <a:r>
              <a:rPr sz="2400" spc="-120" dirty="0">
                <a:latin typeface="Trebuchet MS"/>
                <a:cs typeface="Trebuchet MS"/>
              </a:rPr>
              <a:t>protection;</a:t>
            </a:r>
            <a:endParaRPr sz="2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60029" y="190500"/>
            <a:ext cx="5008029" cy="1244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95956" y="352616"/>
            <a:ext cx="42951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80" dirty="0"/>
              <a:t>Module</a:t>
            </a:r>
            <a:r>
              <a:rPr spc="-195" dirty="0"/>
              <a:t> </a:t>
            </a:r>
            <a:r>
              <a:rPr spc="220" dirty="0"/>
              <a:t>Content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5940" y="1731835"/>
            <a:ext cx="8057515" cy="3243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39751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90" dirty="0">
                <a:latin typeface="Trebuchet MS"/>
                <a:cs typeface="Trebuchet MS"/>
              </a:rPr>
              <a:t>understand </a:t>
            </a:r>
            <a:r>
              <a:rPr sz="2200" spc="-100" dirty="0">
                <a:latin typeface="Trebuchet MS"/>
                <a:cs typeface="Trebuchet MS"/>
              </a:rPr>
              <a:t>Prof </a:t>
            </a:r>
            <a:r>
              <a:rPr sz="2200" spc="-85" dirty="0">
                <a:latin typeface="Trebuchet MS"/>
                <a:cs typeface="Trebuchet MS"/>
              </a:rPr>
              <a:t>Russell </a:t>
            </a:r>
            <a:r>
              <a:rPr sz="2200" spc="-130" dirty="0">
                <a:latin typeface="Trebuchet MS"/>
                <a:cs typeface="Trebuchet MS"/>
              </a:rPr>
              <a:t>Ackoff’s </a:t>
            </a:r>
            <a:r>
              <a:rPr sz="2200" spc="-95" dirty="0">
                <a:latin typeface="Trebuchet MS"/>
                <a:cs typeface="Trebuchet MS"/>
              </a:rPr>
              <a:t>definitions </a:t>
            </a:r>
            <a:r>
              <a:rPr sz="2200" spc="-85" dirty="0">
                <a:latin typeface="Trebuchet MS"/>
                <a:cs typeface="Trebuchet MS"/>
              </a:rPr>
              <a:t>of</a:t>
            </a:r>
            <a:r>
              <a:rPr sz="2200" spc="-450" dirty="0">
                <a:latin typeface="Trebuchet MS"/>
                <a:cs typeface="Trebuchet MS"/>
              </a:rPr>
              <a:t> </a:t>
            </a:r>
            <a:r>
              <a:rPr sz="2200" spc="-150" dirty="0">
                <a:latin typeface="Trebuchet MS"/>
                <a:cs typeface="Trebuchet MS"/>
              </a:rPr>
              <a:t>data, </a:t>
            </a:r>
            <a:r>
              <a:rPr sz="2200" spc="-110" dirty="0">
                <a:latin typeface="Trebuchet MS"/>
                <a:cs typeface="Trebuchet MS"/>
              </a:rPr>
              <a:t>information,  </a:t>
            </a:r>
            <a:r>
              <a:rPr sz="2200" spc="-105" dirty="0">
                <a:latin typeface="Trebuchet MS"/>
                <a:cs typeface="Trebuchet MS"/>
              </a:rPr>
              <a:t>knowledge, </a:t>
            </a:r>
            <a:r>
              <a:rPr sz="2200" spc="-90" dirty="0">
                <a:latin typeface="Trebuchet MS"/>
                <a:cs typeface="Trebuchet MS"/>
              </a:rPr>
              <a:t>understanding </a:t>
            </a:r>
            <a:r>
              <a:rPr sz="2200" spc="-80" dirty="0">
                <a:latin typeface="Trebuchet MS"/>
                <a:cs typeface="Trebuchet MS"/>
              </a:rPr>
              <a:t>and</a:t>
            </a:r>
            <a:r>
              <a:rPr sz="2200" spc="-310" dirty="0">
                <a:latin typeface="Trebuchet MS"/>
                <a:cs typeface="Trebuchet MS"/>
              </a:rPr>
              <a:t> </a:t>
            </a:r>
            <a:r>
              <a:rPr sz="2200" spc="-90" dirty="0">
                <a:latin typeface="Trebuchet MS"/>
                <a:cs typeface="Trebuchet MS"/>
              </a:rPr>
              <a:t>wisdom;</a:t>
            </a:r>
            <a:endParaRPr sz="2200">
              <a:latin typeface="Trebuchet MS"/>
              <a:cs typeface="Trebuchet MS"/>
            </a:endParaRPr>
          </a:p>
          <a:p>
            <a:pPr marL="355600" marR="955675" indent="-342900">
              <a:lnSpc>
                <a:spcPct val="100000"/>
              </a:lnSpc>
              <a:spcBef>
                <a:spcPts val="5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114" dirty="0">
                <a:latin typeface="Trebuchet MS"/>
                <a:cs typeface="Trebuchet MS"/>
              </a:rPr>
              <a:t>explore </a:t>
            </a:r>
            <a:r>
              <a:rPr sz="2200" spc="-110" dirty="0">
                <a:latin typeface="Trebuchet MS"/>
                <a:cs typeface="Trebuchet MS"/>
              </a:rPr>
              <a:t>potential </a:t>
            </a:r>
            <a:r>
              <a:rPr sz="2200" spc="-80" dirty="0">
                <a:latin typeface="Trebuchet MS"/>
                <a:cs typeface="Trebuchet MS"/>
              </a:rPr>
              <a:t>sources </a:t>
            </a:r>
            <a:r>
              <a:rPr sz="2200" spc="-85" dirty="0">
                <a:latin typeface="Trebuchet MS"/>
                <a:cs typeface="Trebuchet MS"/>
              </a:rPr>
              <a:t>of </a:t>
            </a:r>
            <a:r>
              <a:rPr sz="2200" spc="-95" dirty="0">
                <a:latin typeface="Trebuchet MS"/>
                <a:cs typeface="Trebuchet MS"/>
              </a:rPr>
              <a:t>information to </a:t>
            </a:r>
            <a:r>
              <a:rPr sz="2200" spc="-85" dirty="0">
                <a:latin typeface="Trebuchet MS"/>
                <a:cs typeface="Trebuchet MS"/>
              </a:rPr>
              <a:t>solve</a:t>
            </a:r>
            <a:r>
              <a:rPr sz="2200" spc="-500" dirty="0">
                <a:latin typeface="Trebuchet MS"/>
                <a:cs typeface="Trebuchet MS"/>
              </a:rPr>
              <a:t> </a:t>
            </a:r>
            <a:r>
              <a:rPr sz="2200" spc="-105" dirty="0">
                <a:latin typeface="Trebuchet MS"/>
                <a:cs typeface="Trebuchet MS"/>
              </a:rPr>
              <a:t>workplace  </a:t>
            </a:r>
            <a:r>
              <a:rPr sz="2200" spc="-100" dirty="0">
                <a:latin typeface="Trebuchet MS"/>
                <a:cs typeface="Trebuchet MS"/>
              </a:rPr>
              <a:t>problems;</a:t>
            </a:r>
            <a:endParaRPr sz="2200">
              <a:latin typeface="Trebuchet MS"/>
              <a:cs typeface="Trebuchet MS"/>
            </a:endParaRPr>
          </a:p>
          <a:p>
            <a:pPr marL="355600" marR="5080" indent="-342900">
              <a:lnSpc>
                <a:spcPct val="100400"/>
              </a:lnSpc>
              <a:spcBef>
                <a:spcPts val="50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90" dirty="0">
                <a:latin typeface="Trebuchet MS"/>
                <a:cs typeface="Trebuchet MS"/>
              </a:rPr>
              <a:t>understand </a:t>
            </a:r>
            <a:r>
              <a:rPr sz="2200" spc="-100" dirty="0">
                <a:latin typeface="Trebuchet MS"/>
                <a:cs typeface="Trebuchet MS"/>
              </a:rPr>
              <a:t>the </a:t>
            </a:r>
            <a:r>
              <a:rPr sz="2200" spc="-95" dirty="0">
                <a:latin typeface="Trebuchet MS"/>
                <a:cs typeface="Trebuchet MS"/>
              </a:rPr>
              <a:t>ways </a:t>
            </a:r>
            <a:r>
              <a:rPr sz="2200" spc="-90" dirty="0">
                <a:latin typeface="Trebuchet MS"/>
                <a:cs typeface="Trebuchet MS"/>
              </a:rPr>
              <a:t>in </a:t>
            </a:r>
            <a:r>
              <a:rPr sz="2200" spc="-95" dirty="0">
                <a:latin typeface="Trebuchet MS"/>
                <a:cs typeface="Trebuchet MS"/>
              </a:rPr>
              <a:t>which </a:t>
            </a:r>
            <a:r>
              <a:rPr sz="2200" spc="-135" dirty="0">
                <a:latin typeface="Trebuchet MS"/>
                <a:cs typeface="Trebuchet MS"/>
              </a:rPr>
              <a:t>numeracy, </a:t>
            </a:r>
            <a:r>
              <a:rPr sz="2200" spc="-90" dirty="0">
                <a:latin typeface="Trebuchet MS"/>
                <a:cs typeface="Trebuchet MS"/>
              </a:rPr>
              <a:t>knowledge </a:t>
            </a:r>
            <a:r>
              <a:rPr sz="2200" spc="-80" dirty="0">
                <a:latin typeface="Trebuchet MS"/>
                <a:cs typeface="Trebuchet MS"/>
              </a:rPr>
              <a:t>and reasoning  </a:t>
            </a:r>
            <a:r>
              <a:rPr sz="2200" spc="-114" dirty="0">
                <a:latin typeface="Trebuchet MS"/>
                <a:cs typeface="Trebuchet MS"/>
              </a:rPr>
              <a:t>are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120" dirty="0">
                <a:latin typeface="Trebuchet MS"/>
                <a:cs typeface="Trebuchet MS"/>
              </a:rPr>
              <a:t>integral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90" dirty="0">
                <a:latin typeface="Trebuchet MS"/>
                <a:cs typeface="Trebuchet MS"/>
              </a:rPr>
              <a:t>to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70" dirty="0">
                <a:latin typeface="Trebuchet MS"/>
                <a:cs typeface="Trebuchet MS"/>
              </a:rPr>
              <a:t>most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90" dirty="0">
                <a:latin typeface="Trebuchet MS"/>
                <a:cs typeface="Trebuchet MS"/>
              </a:rPr>
              <a:t>employment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125" dirty="0">
                <a:latin typeface="Trebuchet MS"/>
                <a:cs typeface="Trebuchet MS"/>
              </a:rPr>
              <a:t>areas,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100" dirty="0">
                <a:latin typeface="Trebuchet MS"/>
                <a:cs typeface="Trebuchet MS"/>
              </a:rPr>
              <a:t>including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80" dirty="0">
                <a:latin typeface="Trebuchet MS"/>
                <a:cs typeface="Trebuchet MS"/>
              </a:rPr>
              <a:t>an</a:t>
            </a:r>
            <a:r>
              <a:rPr sz="2200" spc="-170" dirty="0">
                <a:latin typeface="Trebuchet MS"/>
                <a:cs typeface="Trebuchet MS"/>
              </a:rPr>
              <a:t> </a:t>
            </a:r>
            <a:r>
              <a:rPr sz="2200" spc="-105" dirty="0">
                <a:latin typeface="Trebuchet MS"/>
                <a:cs typeface="Trebuchet MS"/>
              </a:rPr>
              <a:t>appreciation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85" dirty="0">
                <a:latin typeface="Trebuchet MS"/>
                <a:cs typeface="Trebuchet MS"/>
              </a:rPr>
              <a:t>of  </a:t>
            </a:r>
            <a:r>
              <a:rPr sz="2200" spc="-100" dirty="0">
                <a:latin typeface="Trebuchet MS"/>
                <a:cs typeface="Trebuchet MS"/>
              </a:rPr>
              <a:t>the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65" dirty="0">
                <a:latin typeface="Trebuchet MS"/>
                <a:cs typeface="Trebuchet MS"/>
              </a:rPr>
              <a:t>use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85" dirty="0">
                <a:latin typeface="Trebuchet MS"/>
                <a:cs typeface="Trebuchet MS"/>
              </a:rPr>
              <a:t>of</a:t>
            </a:r>
            <a:r>
              <a:rPr sz="2200" spc="-155" dirty="0">
                <a:latin typeface="Trebuchet MS"/>
                <a:cs typeface="Trebuchet MS"/>
              </a:rPr>
              <a:t> </a:t>
            </a:r>
            <a:r>
              <a:rPr sz="2200" spc="-105" dirty="0">
                <a:latin typeface="Trebuchet MS"/>
                <a:cs typeface="Trebuchet MS"/>
              </a:rPr>
              <a:t>basic</a:t>
            </a:r>
            <a:r>
              <a:rPr sz="2200" spc="-170" dirty="0">
                <a:latin typeface="Trebuchet MS"/>
                <a:cs typeface="Trebuchet MS"/>
              </a:rPr>
              <a:t> </a:t>
            </a:r>
            <a:r>
              <a:rPr sz="2200" spc="-114" dirty="0">
                <a:latin typeface="Trebuchet MS"/>
                <a:cs typeface="Trebuchet MS"/>
              </a:rPr>
              <a:t>statistics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90" dirty="0">
                <a:latin typeface="Trebuchet MS"/>
                <a:cs typeface="Trebuchet MS"/>
              </a:rPr>
              <a:t>in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100" dirty="0">
                <a:latin typeface="Trebuchet MS"/>
                <a:cs typeface="Trebuchet MS"/>
              </a:rPr>
              <a:t>the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110" dirty="0">
                <a:latin typeface="Trebuchet MS"/>
                <a:cs typeface="Trebuchet MS"/>
              </a:rPr>
              <a:t>interpretation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80" dirty="0">
                <a:latin typeface="Trebuchet MS"/>
                <a:cs typeface="Trebuchet MS"/>
              </a:rPr>
              <a:t>and</a:t>
            </a:r>
            <a:r>
              <a:rPr sz="2200" spc="-170" dirty="0">
                <a:latin typeface="Trebuchet MS"/>
                <a:cs typeface="Trebuchet MS"/>
              </a:rPr>
              <a:t> </a:t>
            </a:r>
            <a:r>
              <a:rPr sz="2200" spc="-90" dirty="0">
                <a:latin typeface="Trebuchet MS"/>
                <a:cs typeface="Trebuchet MS"/>
              </a:rPr>
              <a:t>analysis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85" dirty="0">
                <a:latin typeface="Trebuchet MS"/>
                <a:cs typeface="Trebuchet MS"/>
              </a:rPr>
              <a:t>of</a:t>
            </a:r>
            <a:r>
              <a:rPr sz="2200" spc="-155" dirty="0">
                <a:latin typeface="Trebuchet MS"/>
                <a:cs typeface="Trebuchet MS"/>
              </a:rPr>
              <a:t> </a:t>
            </a:r>
            <a:r>
              <a:rPr sz="2200" spc="-140" dirty="0">
                <a:latin typeface="Trebuchet MS"/>
                <a:cs typeface="Trebuchet MS"/>
              </a:rPr>
              <a:t>data;</a:t>
            </a:r>
            <a:endParaRPr sz="2200">
              <a:latin typeface="Trebuchet MS"/>
              <a:cs typeface="Trebuchet MS"/>
            </a:endParaRPr>
          </a:p>
          <a:p>
            <a:pPr marL="355600" marR="416559" indent="-342900">
              <a:lnSpc>
                <a:spcPct val="100000"/>
              </a:lnSpc>
              <a:spcBef>
                <a:spcPts val="5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95" dirty="0">
                <a:latin typeface="Trebuchet MS"/>
                <a:cs typeface="Trebuchet MS"/>
              </a:rPr>
              <a:t>become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105" dirty="0">
                <a:latin typeface="Trebuchet MS"/>
                <a:cs typeface="Trebuchet MS"/>
              </a:rPr>
              <a:t>competent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90" dirty="0">
                <a:latin typeface="Trebuchet MS"/>
                <a:cs typeface="Trebuchet MS"/>
              </a:rPr>
              <a:t>in</a:t>
            </a:r>
            <a:r>
              <a:rPr sz="2200" spc="-170" dirty="0">
                <a:latin typeface="Trebuchet MS"/>
                <a:cs typeface="Trebuchet MS"/>
              </a:rPr>
              <a:t> </a:t>
            </a:r>
            <a:r>
              <a:rPr sz="2200" spc="-105" dirty="0">
                <a:latin typeface="Trebuchet MS"/>
                <a:cs typeface="Trebuchet MS"/>
              </a:rPr>
              <a:t>basic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105" dirty="0">
                <a:latin typeface="Trebuchet MS"/>
                <a:cs typeface="Trebuchet MS"/>
              </a:rPr>
              <a:t>numerical</a:t>
            </a:r>
            <a:r>
              <a:rPr sz="2200" spc="-170" dirty="0">
                <a:latin typeface="Trebuchet MS"/>
                <a:cs typeface="Trebuchet MS"/>
              </a:rPr>
              <a:t> </a:t>
            </a:r>
            <a:r>
              <a:rPr sz="2200" spc="-90" dirty="0">
                <a:latin typeface="Trebuchet MS"/>
                <a:cs typeface="Trebuchet MS"/>
              </a:rPr>
              <a:t>handling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80" dirty="0">
                <a:latin typeface="Trebuchet MS"/>
                <a:cs typeface="Trebuchet MS"/>
              </a:rPr>
              <a:t>and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100" dirty="0">
                <a:latin typeface="Trebuchet MS"/>
                <a:cs typeface="Trebuchet MS"/>
              </a:rPr>
              <a:t>the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130" dirty="0">
                <a:latin typeface="Trebuchet MS"/>
                <a:cs typeface="Trebuchet MS"/>
              </a:rPr>
              <a:t>efficient  </a:t>
            </a:r>
            <a:r>
              <a:rPr sz="2200" spc="-90" dirty="0">
                <a:latin typeface="Trebuchet MS"/>
                <a:cs typeface="Trebuchet MS"/>
              </a:rPr>
              <a:t>organisation</a:t>
            </a:r>
            <a:r>
              <a:rPr sz="2200" spc="-175" dirty="0">
                <a:latin typeface="Trebuchet MS"/>
                <a:cs typeface="Trebuchet MS"/>
              </a:rPr>
              <a:t> </a:t>
            </a:r>
            <a:r>
              <a:rPr sz="2200" spc="-80" dirty="0">
                <a:latin typeface="Trebuchet MS"/>
                <a:cs typeface="Trebuchet MS"/>
              </a:rPr>
              <a:t>and</a:t>
            </a:r>
            <a:r>
              <a:rPr sz="2200" spc="-170" dirty="0">
                <a:latin typeface="Trebuchet MS"/>
                <a:cs typeface="Trebuchet MS"/>
              </a:rPr>
              <a:t> </a:t>
            </a:r>
            <a:r>
              <a:rPr sz="2200" spc="-90" dirty="0">
                <a:latin typeface="Trebuchet MS"/>
                <a:cs typeface="Trebuchet MS"/>
              </a:rPr>
              <a:t>management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85" dirty="0">
                <a:latin typeface="Trebuchet MS"/>
                <a:cs typeface="Trebuchet MS"/>
              </a:rPr>
              <a:t>of</a:t>
            </a:r>
            <a:r>
              <a:rPr sz="2200" spc="-165" dirty="0">
                <a:latin typeface="Trebuchet MS"/>
                <a:cs typeface="Trebuchet MS"/>
              </a:rPr>
              <a:t> </a:t>
            </a:r>
            <a:r>
              <a:rPr sz="2200" spc="-110" dirty="0">
                <a:latin typeface="Trebuchet MS"/>
                <a:cs typeface="Trebuchet MS"/>
              </a:rPr>
              <a:t>files</a:t>
            </a:r>
            <a:r>
              <a:rPr sz="2200" spc="-160" dirty="0">
                <a:latin typeface="Trebuchet MS"/>
                <a:cs typeface="Trebuchet MS"/>
              </a:rPr>
              <a:t> </a:t>
            </a:r>
            <a:r>
              <a:rPr sz="2200" spc="-80" dirty="0">
                <a:latin typeface="Trebuchet MS"/>
                <a:cs typeface="Trebuchet MS"/>
              </a:rPr>
              <a:t>and</a:t>
            </a:r>
            <a:r>
              <a:rPr sz="2200" spc="-175" dirty="0">
                <a:latin typeface="Trebuchet MS"/>
                <a:cs typeface="Trebuchet MS"/>
              </a:rPr>
              <a:t> </a:t>
            </a:r>
            <a:r>
              <a:rPr sz="2200" spc="-120" dirty="0">
                <a:latin typeface="Trebuchet MS"/>
                <a:cs typeface="Trebuchet MS"/>
              </a:rPr>
              <a:t>folders.</a:t>
            </a:r>
            <a:endParaRPr sz="2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758950" marR="5080" indent="-1333500">
              <a:lnSpc>
                <a:spcPts val="5270"/>
              </a:lnSpc>
              <a:spcBef>
                <a:spcPts val="280"/>
              </a:spcBef>
            </a:pPr>
            <a:r>
              <a:rPr spc="120" dirty="0"/>
              <a:t>Why </a:t>
            </a:r>
            <a:r>
              <a:rPr spc="225" dirty="0"/>
              <a:t>are </a:t>
            </a:r>
            <a:r>
              <a:rPr spc="215" dirty="0"/>
              <a:t>Digital</a:t>
            </a:r>
            <a:r>
              <a:rPr spc="-785" dirty="0"/>
              <a:t> </a:t>
            </a:r>
            <a:r>
              <a:rPr spc="170" dirty="0"/>
              <a:t>Skills  </a:t>
            </a:r>
            <a:r>
              <a:rPr spc="250" dirty="0"/>
              <a:t>Important?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07820"/>
            <a:ext cx="7713980" cy="2757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05" dirty="0">
                <a:latin typeface="Trebuchet MS"/>
                <a:cs typeface="Trebuchet MS"/>
              </a:rPr>
              <a:t>To </a:t>
            </a:r>
            <a:r>
              <a:rPr sz="3200" spc="-150" dirty="0">
                <a:latin typeface="Trebuchet MS"/>
                <a:cs typeface="Trebuchet MS"/>
              </a:rPr>
              <a:t>communicate </a:t>
            </a:r>
            <a:r>
              <a:rPr sz="3200" spc="-100" dirty="0">
                <a:latin typeface="Trebuchet MS"/>
                <a:cs typeface="Trebuchet MS"/>
              </a:rPr>
              <a:t>both </a:t>
            </a:r>
            <a:r>
              <a:rPr sz="3200" spc="-120" dirty="0">
                <a:latin typeface="Trebuchet MS"/>
                <a:cs typeface="Trebuchet MS"/>
              </a:rPr>
              <a:t>inside </a:t>
            </a:r>
            <a:r>
              <a:rPr sz="3200" spc="-105" dirty="0">
                <a:latin typeface="Trebuchet MS"/>
                <a:cs typeface="Trebuchet MS"/>
              </a:rPr>
              <a:t>and </a:t>
            </a:r>
            <a:r>
              <a:rPr sz="3200" spc="-110" dirty="0">
                <a:latin typeface="Trebuchet MS"/>
                <a:cs typeface="Trebuchet MS"/>
              </a:rPr>
              <a:t>outside</a:t>
            </a:r>
            <a:r>
              <a:rPr sz="3200" spc="-700" dirty="0">
                <a:latin typeface="Trebuchet MS"/>
                <a:cs typeface="Trebuchet MS"/>
              </a:rPr>
              <a:t> </a:t>
            </a:r>
            <a:r>
              <a:rPr sz="3200" spc="-140" dirty="0">
                <a:latin typeface="Trebuchet MS"/>
                <a:cs typeface="Trebuchet MS"/>
              </a:rPr>
              <a:t>the  organisation;</a:t>
            </a:r>
            <a:endParaRPr sz="32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7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30" dirty="0">
                <a:latin typeface="Trebuchet MS"/>
                <a:cs typeface="Trebuchet MS"/>
              </a:rPr>
              <a:t>to </a:t>
            </a:r>
            <a:r>
              <a:rPr sz="3200" spc="-140" dirty="0">
                <a:latin typeface="Trebuchet MS"/>
                <a:cs typeface="Trebuchet MS"/>
              </a:rPr>
              <a:t>enable </a:t>
            </a:r>
            <a:r>
              <a:rPr sz="3200" spc="-150" dirty="0">
                <a:latin typeface="Trebuchet MS"/>
                <a:cs typeface="Trebuchet MS"/>
              </a:rPr>
              <a:t>research </a:t>
            </a:r>
            <a:r>
              <a:rPr sz="3200" spc="-130" dirty="0">
                <a:latin typeface="Trebuchet MS"/>
                <a:cs typeface="Trebuchet MS"/>
              </a:rPr>
              <a:t>to be</a:t>
            </a:r>
            <a:r>
              <a:rPr sz="3200" spc="-745" dirty="0">
                <a:latin typeface="Trebuchet MS"/>
                <a:cs typeface="Trebuchet MS"/>
              </a:rPr>
              <a:t> </a:t>
            </a:r>
            <a:r>
              <a:rPr sz="3200" spc="-160" dirty="0">
                <a:latin typeface="Trebuchet MS"/>
                <a:cs typeface="Trebuchet MS"/>
              </a:rPr>
              <a:t>carried </a:t>
            </a:r>
            <a:r>
              <a:rPr sz="3200" spc="-170" dirty="0">
                <a:latin typeface="Trebuchet MS"/>
                <a:cs typeface="Trebuchet MS"/>
              </a:rPr>
              <a:t>out.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46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5" dirty="0">
                <a:latin typeface="Trebuchet MS"/>
                <a:cs typeface="Trebuchet MS"/>
              </a:rPr>
              <a:t>Others?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02015" y="6430518"/>
            <a:ext cx="1054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25" dirty="0">
                <a:solidFill>
                  <a:srgbClr val="898989"/>
                </a:solidFill>
                <a:latin typeface="Times New Roman"/>
                <a:cs typeface="Times New Roman"/>
              </a:rPr>
              <a:t>6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759585" marR="5080" indent="-1747520">
              <a:lnSpc>
                <a:spcPts val="5270"/>
              </a:lnSpc>
              <a:spcBef>
                <a:spcPts val="280"/>
              </a:spcBef>
            </a:pPr>
            <a:r>
              <a:rPr spc="120" dirty="0"/>
              <a:t>Why </a:t>
            </a:r>
            <a:r>
              <a:rPr spc="225" dirty="0"/>
              <a:t>are </a:t>
            </a:r>
            <a:r>
              <a:rPr spc="175" dirty="0"/>
              <a:t>Research</a:t>
            </a:r>
            <a:r>
              <a:rPr spc="-775" dirty="0"/>
              <a:t> </a:t>
            </a:r>
            <a:r>
              <a:rPr spc="170" dirty="0"/>
              <a:t>Skills  </a:t>
            </a:r>
            <a:r>
              <a:rPr spc="250" dirty="0"/>
              <a:t>Important?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11325"/>
            <a:ext cx="5046980" cy="2366645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05" dirty="0">
                <a:latin typeface="Trebuchet MS"/>
                <a:cs typeface="Trebuchet MS"/>
              </a:rPr>
              <a:t>To </a:t>
            </a:r>
            <a:r>
              <a:rPr sz="3200" spc="-140" dirty="0">
                <a:latin typeface="Trebuchet MS"/>
                <a:cs typeface="Trebuchet MS"/>
              </a:rPr>
              <a:t>find </a:t>
            </a:r>
            <a:r>
              <a:rPr sz="3200" spc="-100" dirty="0">
                <a:latin typeface="Trebuchet MS"/>
                <a:cs typeface="Trebuchet MS"/>
              </a:rPr>
              <a:t>out </a:t>
            </a:r>
            <a:r>
              <a:rPr sz="3200" spc="-180" dirty="0">
                <a:latin typeface="Trebuchet MS"/>
                <a:cs typeface="Trebuchet MS"/>
              </a:rPr>
              <a:t>facts </a:t>
            </a:r>
            <a:r>
              <a:rPr sz="3200" spc="-105" dirty="0">
                <a:latin typeface="Trebuchet MS"/>
                <a:cs typeface="Trebuchet MS"/>
              </a:rPr>
              <a:t>and</a:t>
            </a:r>
            <a:r>
              <a:rPr sz="3200" spc="-520" dirty="0">
                <a:latin typeface="Trebuchet MS"/>
                <a:cs typeface="Trebuchet MS"/>
              </a:rPr>
              <a:t> </a:t>
            </a:r>
            <a:r>
              <a:rPr sz="3200" spc="-160" dirty="0">
                <a:latin typeface="Trebuchet MS"/>
                <a:cs typeface="Trebuchet MS"/>
              </a:rPr>
              <a:t>figures;</a:t>
            </a:r>
            <a:endParaRPr sz="32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30" dirty="0">
                <a:latin typeface="Trebuchet MS"/>
                <a:cs typeface="Trebuchet MS"/>
              </a:rPr>
              <a:t>to </a:t>
            </a:r>
            <a:r>
              <a:rPr sz="3200" spc="-135" dirty="0">
                <a:latin typeface="Trebuchet MS"/>
                <a:cs typeface="Trebuchet MS"/>
              </a:rPr>
              <a:t>inform</a:t>
            </a:r>
            <a:r>
              <a:rPr sz="3200" spc="-355" dirty="0">
                <a:latin typeface="Trebuchet MS"/>
                <a:cs typeface="Trebuchet MS"/>
              </a:rPr>
              <a:t> </a:t>
            </a:r>
            <a:r>
              <a:rPr sz="3200" spc="-150" dirty="0">
                <a:latin typeface="Trebuchet MS"/>
                <a:cs typeface="Trebuchet MS"/>
              </a:rPr>
              <a:t>decision-making.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46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5" dirty="0">
                <a:latin typeface="Trebuchet MS"/>
                <a:cs typeface="Trebuchet MS"/>
              </a:rPr>
              <a:t>Others?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16302" y="6430518"/>
            <a:ext cx="908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90" dirty="0">
                <a:solidFill>
                  <a:srgbClr val="898989"/>
                </a:solidFill>
                <a:latin typeface="Times New Roman"/>
                <a:cs typeface="Times New Roman"/>
              </a:rPr>
              <a:t>7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31708" y="489712"/>
            <a:ext cx="56800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29" dirty="0"/>
              <a:t>Secondary</a:t>
            </a:r>
            <a:r>
              <a:rPr spc="-175" dirty="0"/>
              <a:t> </a:t>
            </a:r>
            <a:r>
              <a:rPr spc="175" dirty="0"/>
              <a:t>Research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07820"/>
            <a:ext cx="7723505" cy="37306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50" dirty="0">
                <a:latin typeface="Trebuchet MS"/>
                <a:cs typeface="Trebuchet MS"/>
              </a:rPr>
              <a:t>This</a:t>
            </a:r>
            <a:r>
              <a:rPr sz="3200" spc="-250" dirty="0">
                <a:latin typeface="Trebuchet MS"/>
                <a:cs typeface="Trebuchet MS"/>
              </a:rPr>
              <a:t> </a:t>
            </a:r>
            <a:r>
              <a:rPr sz="3200" spc="-130" dirty="0">
                <a:latin typeface="Trebuchet MS"/>
                <a:cs typeface="Trebuchet MS"/>
              </a:rPr>
              <a:t>involves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40" dirty="0">
                <a:latin typeface="Trebuchet MS"/>
                <a:cs typeface="Trebuchet MS"/>
              </a:rPr>
              <a:t>the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14" dirty="0">
                <a:latin typeface="Trebuchet MS"/>
                <a:cs typeface="Trebuchet MS"/>
              </a:rPr>
              <a:t>work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55" dirty="0">
                <a:latin typeface="Trebuchet MS"/>
                <a:cs typeface="Trebuchet MS"/>
              </a:rPr>
              <a:t>already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65" dirty="0">
                <a:latin typeface="Trebuchet MS"/>
                <a:cs typeface="Trebuchet MS"/>
              </a:rPr>
              <a:t>carried</a:t>
            </a:r>
            <a:r>
              <a:rPr sz="3200" spc="-235" dirty="0">
                <a:latin typeface="Trebuchet MS"/>
                <a:cs typeface="Trebuchet MS"/>
              </a:rPr>
              <a:t> </a:t>
            </a:r>
            <a:r>
              <a:rPr sz="3200" spc="-100" dirty="0">
                <a:latin typeface="Trebuchet MS"/>
                <a:cs typeface="Trebuchet MS"/>
              </a:rPr>
              <a:t>out</a:t>
            </a:r>
            <a:r>
              <a:rPr sz="3200" spc="-240" dirty="0">
                <a:latin typeface="Trebuchet MS"/>
                <a:cs typeface="Trebuchet MS"/>
              </a:rPr>
              <a:t> </a:t>
            </a:r>
            <a:r>
              <a:rPr sz="3200" spc="-125" dirty="0">
                <a:latin typeface="Trebuchet MS"/>
                <a:cs typeface="Trebuchet MS"/>
              </a:rPr>
              <a:t>by  </a:t>
            </a:r>
            <a:r>
              <a:rPr sz="3200" spc="-155" dirty="0">
                <a:latin typeface="Trebuchet MS"/>
                <a:cs typeface="Trebuchet MS"/>
              </a:rPr>
              <a:t>others.</a:t>
            </a:r>
            <a:endParaRPr sz="3200">
              <a:latin typeface="Trebuchet MS"/>
              <a:cs typeface="Trebuchet MS"/>
            </a:endParaRPr>
          </a:p>
          <a:p>
            <a:pPr marL="355600" marR="161925" indent="-342900">
              <a:lnSpc>
                <a:spcPct val="100000"/>
              </a:lnSpc>
              <a:spcBef>
                <a:spcPts val="7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25" dirty="0">
                <a:latin typeface="Trebuchet MS"/>
                <a:cs typeface="Trebuchet MS"/>
              </a:rPr>
              <a:t>Secondary </a:t>
            </a:r>
            <a:r>
              <a:rPr sz="3200" spc="-110" dirty="0">
                <a:latin typeface="Trebuchet MS"/>
                <a:cs typeface="Trebuchet MS"/>
              </a:rPr>
              <a:t>sources </a:t>
            </a:r>
            <a:r>
              <a:rPr sz="3200" spc="-145" dirty="0">
                <a:latin typeface="Trebuchet MS"/>
                <a:cs typeface="Trebuchet MS"/>
              </a:rPr>
              <a:t>include </a:t>
            </a:r>
            <a:r>
              <a:rPr sz="3200" spc="-135" dirty="0">
                <a:latin typeface="Trebuchet MS"/>
                <a:cs typeface="Trebuchet MS"/>
              </a:rPr>
              <a:t>books,</a:t>
            </a:r>
            <a:r>
              <a:rPr sz="3200" spc="-600" dirty="0">
                <a:latin typeface="Trebuchet MS"/>
                <a:cs typeface="Trebuchet MS"/>
              </a:rPr>
              <a:t> </a:t>
            </a:r>
            <a:r>
              <a:rPr sz="3200" spc="-165" dirty="0">
                <a:latin typeface="Trebuchet MS"/>
                <a:cs typeface="Trebuchet MS"/>
              </a:rPr>
              <a:t>academic  </a:t>
            </a:r>
            <a:r>
              <a:rPr sz="3200" spc="-170" dirty="0">
                <a:latin typeface="Trebuchet MS"/>
                <a:cs typeface="Trebuchet MS"/>
              </a:rPr>
              <a:t>journals, </a:t>
            </a:r>
            <a:r>
              <a:rPr sz="3200" spc="-135" dirty="0">
                <a:latin typeface="Trebuchet MS"/>
                <a:cs typeface="Trebuchet MS"/>
              </a:rPr>
              <a:t>websites </a:t>
            </a:r>
            <a:r>
              <a:rPr sz="3200" spc="-105" dirty="0">
                <a:latin typeface="Trebuchet MS"/>
                <a:cs typeface="Trebuchet MS"/>
              </a:rPr>
              <a:t>and</a:t>
            </a:r>
            <a:r>
              <a:rPr sz="3200" spc="-420" dirty="0">
                <a:latin typeface="Trebuchet MS"/>
                <a:cs typeface="Trebuchet MS"/>
              </a:rPr>
              <a:t> </a:t>
            </a:r>
            <a:r>
              <a:rPr sz="3200" spc="-150" dirty="0">
                <a:latin typeface="Trebuchet MS"/>
                <a:cs typeface="Trebuchet MS"/>
              </a:rPr>
              <a:t>podcasts.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4650">
              <a:latin typeface="Times New Roman"/>
              <a:cs typeface="Times New Roman"/>
            </a:endParaRPr>
          </a:p>
          <a:p>
            <a:pPr marL="355600" marR="22288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80" dirty="0">
                <a:latin typeface="Trebuchet MS"/>
                <a:cs typeface="Trebuchet MS"/>
              </a:rPr>
              <a:t>What</a:t>
            </a:r>
            <a:r>
              <a:rPr sz="3200" spc="-235" dirty="0">
                <a:latin typeface="Trebuchet MS"/>
                <a:cs typeface="Trebuchet MS"/>
              </a:rPr>
              <a:t> </a:t>
            </a:r>
            <a:r>
              <a:rPr sz="3200" spc="-160" dirty="0">
                <a:latin typeface="Trebuchet MS"/>
                <a:cs typeface="Trebuchet MS"/>
              </a:rPr>
              <a:t>are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40" dirty="0">
                <a:latin typeface="Trebuchet MS"/>
                <a:cs typeface="Trebuchet MS"/>
              </a:rPr>
              <a:t>the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60" dirty="0">
                <a:latin typeface="Trebuchet MS"/>
                <a:cs typeface="Trebuchet MS"/>
              </a:rPr>
              <a:t>dis/advantages</a:t>
            </a:r>
            <a:r>
              <a:rPr sz="3200" spc="-240" dirty="0">
                <a:latin typeface="Trebuchet MS"/>
                <a:cs typeface="Trebuchet MS"/>
              </a:rPr>
              <a:t> </a:t>
            </a:r>
            <a:r>
              <a:rPr sz="3200" spc="-120" dirty="0">
                <a:latin typeface="Trebuchet MS"/>
                <a:cs typeface="Trebuchet MS"/>
              </a:rPr>
              <a:t>of</a:t>
            </a:r>
            <a:r>
              <a:rPr sz="3200" spc="-240" dirty="0">
                <a:latin typeface="Trebuchet MS"/>
                <a:cs typeface="Trebuchet MS"/>
              </a:rPr>
              <a:t> </a:t>
            </a:r>
            <a:r>
              <a:rPr sz="3200" spc="-125" dirty="0">
                <a:latin typeface="Trebuchet MS"/>
                <a:cs typeface="Trebuchet MS"/>
              </a:rPr>
              <a:t>this</a:t>
            </a:r>
            <a:r>
              <a:rPr sz="3200" spc="-240" dirty="0">
                <a:latin typeface="Trebuchet MS"/>
                <a:cs typeface="Trebuchet MS"/>
              </a:rPr>
              <a:t> </a:t>
            </a:r>
            <a:r>
              <a:rPr sz="3200" spc="-150" dirty="0">
                <a:latin typeface="Trebuchet MS"/>
                <a:cs typeface="Trebuchet MS"/>
              </a:rPr>
              <a:t>type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20" dirty="0">
                <a:latin typeface="Trebuchet MS"/>
                <a:cs typeface="Trebuchet MS"/>
              </a:rPr>
              <a:t>of  </a:t>
            </a:r>
            <a:r>
              <a:rPr sz="3200" spc="-100" dirty="0">
                <a:latin typeface="Trebuchet MS"/>
                <a:cs typeface="Trebuchet MS"/>
              </a:rPr>
              <a:t>research?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03602" y="6430518"/>
            <a:ext cx="10413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 dirty="0">
                <a:solidFill>
                  <a:srgbClr val="898989"/>
                </a:solidFill>
                <a:latin typeface="Times New Roman"/>
                <a:cs typeface="Times New Roman"/>
              </a:rPr>
              <a:t>8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31758" y="489712"/>
            <a:ext cx="48799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40" dirty="0"/>
              <a:t>Primary</a:t>
            </a:r>
            <a:r>
              <a:rPr spc="-195" dirty="0"/>
              <a:t> </a:t>
            </a:r>
            <a:r>
              <a:rPr spc="175" dirty="0"/>
              <a:t>Research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11325"/>
            <a:ext cx="7505700" cy="3827145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50" dirty="0">
                <a:latin typeface="Trebuchet MS"/>
                <a:cs typeface="Trebuchet MS"/>
              </a:rPr>
              <a:t>This </a:t>
            </a:r>
            <a:r>
              <a:rPr sz="3200" spc="-114" dirty="0">
                <a:latin typeface="Trebuchet MS"/>
                <a:cs typeface="Trebuchet MS"/>
              </a:rPr>
              <a:t>is </a:t>
            </a:r>
            <a:r>
              <a:rPr sz="3200" spc="-135" dirty="0">
                <a:latin typeface="Trebuchet MS"/>
                <a:cs typeface="Trebuchet MS"/>
              </a:rPr>
              <a:t>original</a:t>
            </a:r>
            <a:r>
              <a:rPr sz="3200" spc="-470" dirty="0">
                <a:latin typeface="Trebuchet MS"/>
                <a:cs typeface="Trebuchet MS"/>
              </a:rPr>
              <a:t> </a:t>
            </a:r>
            <a:r>
              <a:rPr sz="3200" spc="-175" dirty="0">
                <a:latin typeface="Trebuchet MS"/>
                <a:cs typeface="Trebuchet MS"/>
              </a:rPr>
              <a:t>research.</a:t>
            </a:r>
            <a:endParaRPr sz="3200">
              <a:latin typeface="Trebuchet MS"/>
              <a:cs typeface="Trebuchet MS"/>
            </a:endParaRPr>
          </a:p>
          <a:p>
            <a:pPr marL="355600" marR="6350" indent="-342900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35" dirty="0">
                <a:latin typeface="Trebuchet MS"/>
                <a:cs typeface="Trebuchet MS"/>
              </a:rPr>
              <a:t>Primary </a:t>
            </a:r>
            <a:r>
              <a:rPr sz="3200" spc="-150" dirty="0">
                <a:latin typeface="Trebuchet MS"/>
                <a:cs typeface="Trebuchet MS"/>
              </a:rPr>
              <a:t>research </a:t>
            </a:r>
            <a:r>
              <a:rPr sz="3200" spc="-130" dirty="0">
                <a:latin typeface="Trebuchet MS"/>
                <a:cs typeface="Trebuchet MS"/>
              </a:rPr>
              <a:t>involves </a:t>
            </a:r>
            <a:r>
              <a:rPr sz="3200" spc="-110" dirty="0">
                <a:latin typeface="Trebuchet MS"/>
                <a:cs typeface="Trebuchet MS"/>
              </a:rPr>
              <a:t>designing </a:t>
            </a:r>
            <a:r>
              <a:rPr sz="3200" spc="-105" dirty="0">
                <a:latin typeface="Trebuchet MS"/>
                <a:cs typeface="Trebuchet MS"/>
              </a:rPr>
              <a:t>and  </a:t>
            </a:r>
            <a:r>
              <a:rPr sz="3200" spc="-145" dirty="0">
                <a:latin typeface="Trebuchet MS"/>
                <a:cs typeface="Trebuchet MS"/>
              </a:rPr>
              <a:t>carrying </a:t>
            </a:r>
            <a:r>
              <a:rPr sz="3200" spc="-100" dirty="0">
                <a:latin typeface="Trebuchet MS"/>
                <a:cs typeface="Trebuchet MS"/>
              </a:rPr>
              <a:t>out </a:t>
            </a:r>
            <a:r>
              <a:rPr sz="3200" spc="-125" dirty="0">
                <a:latin typeface="Trebuchet MS"/>
                <a:cs typeface="Trebuchet MS"/>
              </a:rPr>
              <a:t>bespoke </a:t>
            </a:r>
            <a:r>
              <a:rPr sz="3200" spc="-145" dirty="0">
                <a:latin typeface="Trebuchet MS"/>
                <a:cs typeface="Trebuchet MS"/>
              </a:rPr>
              <a:t>surveys, </a:t>
            </a:r>
            <a:r>
              <a:rPr sz="3200" spc="-140" dirty="0">
                <a:latin typeface="Trebuchet MS"/>
                <a:cs typeface="Trebuchet MS"/>
              </a:rPr>
              <a:t>interviews</a:t>
            </a:r>
            <a:r>
              <a:rPr sz="3200" spc="-700" dirty="0">
                <a:latin typeface="Trebuchet MS"/>
                <a:cs typeface="Trebuchet MS"/>
              </a:rPr>
              <a:t> </a:t>
            </a:r>
            <a:r>
              <a:rPr sz="3200" spc="-85" dirty="0">
                <a:latin typeface="Trebuchet MS"/>
                <a:cs typeface="Trebuchet MS"/>
              </a:rPr>
              <a:t>or  </a:t>
            </a:r>
            <a:r>
              <a:rPr sz="3200" spc="-130" dirty="0">
                <a:latin typeface="Trebuchet MS"/>
                <a:cs typeface="Trebuchet MS"/>
              </a:rPr>
              <a:t>focus </a:t>
            </a:r>
            <a:r>
              <a:rPr sz="3200" spc="-90" dirty="0">
                <a:latin typeface="Trebuchet MS"/>
                <a:cs typeface="Trebuchet MS"/>
              </a:rPr>
              <a:t>groups</a:t>
            </a:r>
            <a:r>
              <a:rPr sz="3200" spc="-355" dirty="0">
                <a:latin typeface="Trebuchet MS"/>
                <a:cs typeface="Trebuchet MS"/>
              </a:rPr>
              <a:t> </a:t>
            </a:r>
            <a:r>
              <a:rPr sz="3200" spc="-370" dirty="0">
                <a:latin typeface="Trebuchet MS"/>
                <a:cs typeface="Trebuchet MS"/>
              </a:rPr>
              <a:t>.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465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80" dirty="0">
                <a:latin typeface="Trebuchet MS"/>
                <a:cs typeface="Trebuchet MS"/>
              </a:rPr>
              <a:t>What</a:t>
            </a:r>
            <a:r>
              <a:rPr sz="3200" spc="-235" dirty="0">
                <a:latin typeface="Trebuchet MS"/>
                <a:cs typeface="Trebuchet MS"/>
              </a:rPr>
              <a:t> </a:t>
            </a:r>
            <a:r>
              <a:rPr sz="3200" spc="-160" dirty="0">
                <a:latin typeface="Trebuchet MS"/>
                <a:cs typeface="Trebuchet MS"/>
              </a:rPr>
              <a:t>are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40" dirty="0">
                <a:latin typeface="Trebuchet MS"/>
                <a:cs typeface="Trebuchet MS"/>
              </a:rPr>
              <a:t>the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60" dirty="0">
                <a:latin typeface="Trebuchet MS"/>
                <a:cs typeface="Trebuchet MS"/>
              </a:rPr>
              <a:t>dis/advantages</a:t>
            </a:r>
            <a:r>
              <a:rPr sz="3200" spc="-240" dirty="0">
                <a:latin typeface="Trebuchet MS"/>
                <a:cs typeface="Trebuchet MS"/>
              </a:rPr>
              <a:t> </a:t>
            </a:r>
            <a:r>
              <a:rPr sz="3200" spc="-120" dirty="0">
                <a:latin typeface="Trebuchet MS"/>
                <a:cs typeface="Trebuchet MS"/>
              </a:rPr>
              <a:t>of</a:t>
            </a:r>
            <a:r>
              <a:rPr sz="3200" spc="-240" dirty="0">
                <a:latin typeface="Trebuchet MS"/>
                <a:cs typeface="Trebuchet MS"/>
              </a:rPr>
              <a:t> </a:t>
            </a:r>
            <a:r>
              <a:rPr sz="3200" spc="-125" dirty="0">
                <a:latin typeface="Trebuchet MS"/>
                <a:cs typeface="Trebuchet MS"/>
              </a:rPr>
              <a:t>this</a:t>
            </a:r>
            <a:r>
              <a:rPr sz="3200" spc="-240" dirty="0">
                <a:latin typeface="Trebuchet MS"/>
                <a:cs typeface="Trebuchet MS"/>
              </a:rPr>
              <a:t> </a:t>
            </a:r>
            <a:r>
              <a:rPr sz="3200" spc="-150" dirty="0">
                <a:latin typeface="Trebuchet MS"/>
                <a:cs typeface="Trebuchet MS"/>
              </a:rPr>
              <a:t>type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20" dirty="0">
                <a:latin typeface="Trebuchet MS"/>
                <a:cs typeface="Trebuchet MS"/>
              </a:rPr>
              <a:t>of  </a:t>
            </a:r>
            <a:r>
              <a:rPr sz="3200" spc="-100" dirty="0">
                <a:latin typeface="Trebuchet MS"/>
                <a:cs typeface="Trebuchet MS"/>
              </a:rPr>
              <a:t>research?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02015" y="6430518"/>
            <a:ext cx="1054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25" dirty="0">
                <a:solidFill>
                  <a:srgbClr val="898989"/>
                </a:solidFill>
                <a:latin typeface="Times New Roman"/>
                <a:cs typeface="Times New Roman"/>
              </a:rPr>
              <a:t>9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463800" y="152396"/>
            <a:ext cx="3983570" cy="10202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38056" y="280594"/>
            <a:ext cx="34016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165" dirty="0"/>
              <a:t>Questionnaires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1050339" y="1290625"/>
            <a:ext cx="4193540" cy="120650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>
              <a:lnSpc>
                <a:spcPct val="91200"/>
              </a:lnSpc>
              <a:spcBef>
                <a:spcPts val="340"/>
              </a:spcBef>
            </a:pPr>
            <a:r>
              <a:rPr sz="2300" spc="25" dirty="0">
                <a:solidFill>
                  <a:srgbClr val="1F497D"/>
                </a:solidFill>
                <a:latin typeface="Trebuchet MS"/>
                <a:cs typeface="Trebuchet MS"/>
              </a:rPr>
              <a:t>May</a:t>
            </a:r>
            <a:r>
              <a:rPr sz="2300" spc="-44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1F497D"/>
                </a:solidFill>
                <a:latin typeface="Trebuchet MS"/>
                <a:cs typeface="Trebuchet MS"/>
              </a:rPr>
              <a:t>be </a:t>
            </a:r>
            <a:r>
              <a:rPr sz="2300" spc="-110" dirty="0">
                <a:solidFill>
                  <a:srgbClr val="1F497D"/>
                </a:solidFill>
                <a:latin typeface="Trebuchet MS"/>
                <a:cs typeface="Trebuchet MS"/>
              </a:rPr>
              <a:t>delivered </a:t>
            </a:r>
            <a:r>
              <a:rPr sz="2300" spc="-95" dirty="0">
                <a:solidFill>
                  <a:srgbClr val="1F497D"/>
                </a:solidFill>
                <a:latin typeface="Trebuchet MS"/>
                <a:cs typeface="Trebuchet MS"/>
              </a:rPr>
              <a:t>in </a:t>
            </a:r>
            <a:r>
              <a:rPr sz="2300" spc="-130" dirty="0">
                <a:solidFill>
                  <a:srgbClr val="1F497D"/>
                </a:solidFill>
                <a:latin typeface="Trebuchet MS"/>
                <a:cs typeface="Trebuchet MS"/>
              </a:rPr>
              <a:t>different </a:t>
            </a:r>
            <a:r>
              <a:rPr sz="2300" spc="-125" dirty="0">
                <a:solidFill>
                  <a:srgbClr val="1F497D"/>
                </a:solidFill>
                <a:latin typeface="Trebuchet MS"/>
                <a:cs typeface="Trebuchet MS"/>
              </a:rPr>
              <a:t>ways:  </a:t>
            </a:r>
            <a:r>
              <a:rPr sz="2000" spc="-95" dirty="0">
                <a:latin typeface="Trebuchet MS"/>
                <a:cs typeface="Trebuchet MS"/>
              </a:rPr>
              <a:t>self </a:t>
            </a:r>
            <a:r>
              <a:rPr sz="2000" spc="-85" dirty="0">
                <a:latin typeface="Trebuchet MS"/>
                <a:cs typeface="Trebuchet MS"/>
              </a:rPr>
              <a:t>completion </a:t>
            </a:r>
            <a:r>
              <a:rPr sz="2000" spc="-150" dirty="0">
                <a:latin typeface="Trebuchet MS"/>
                <a:cs typeface="Trebuchet MS"/>
              </a:rPr>
              <a:t>(e.g. </a:t>
            </a:r>
            <a:r>
              <a:rPr sz="2000" spc="-80" dirty="0">
                <a:latin typeface="Trebuchet MS"/>
                <a:cs typeface="Trebuchet MS"/>
              </a:rPr>
              <a:t>online </a:t>
            </a:r>
            <a:r>
              <a:rPr sz="2000" spc="-55" dirty="0">
                <a:latin typeface="Trebuchet MS"/>
                <a:cs typeface="Trebuchet MS"/>
              </a:rPr>
              <a:t>or </a:t>
            </a:r>
            <a:r>
              <a:rPr sz="2000" spc="-105" dirty="0">
                <a:latin typeface="Trebuchet MS"/>
                <a:cs typeface="Trebuchet MS"/>
              </a:rPr>
              <a:t>postal);  </a:t>
            </a:r>
            <a:r>
              <a:rPr sz="2000" spc="-95" dirty="0">
                <a:latin typeface="Trebuchet MS"/>
                <a:cs typeface="Trebuchet MS"/>
              </a:rPr>
              <a:t>telephone;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ts val="2165"/>
              </a:lnSpc>
            </a:pPr>
            <a:r>
              <a:rPr sz="2000" spc="-130" dirty="0">
                <a:latin typeface="Trebuchet MS"/>
                <a:cs typeface="Trebuchet MS"/>
              </a:rPr>
              <a:t>face </a:t>
            </a:r>
            <a:r>
              <a:rPr sz="2000" spc="-80" dirty="0">
                <a:latin typeface="Trebuchet MS"/>
                <a:cs typeface="Trebuchet MS"/>
              </a:rPr>
              <a:t>to</a:t>
            </a:r>
            <a:r>
              <a:rPr sz="2000" spc="-185" dirty="0">
                <a:latin typeface="Trebuchet MS"/>
                <a:cs typeface="Trebuchet MS"/>
              </a:rPr>
              <a:t> </a:t>
            </a:r>
            <a:r>
              <a:rPr sz="2000" spc="-150" dirty="0">
                <a:latin typeface="Trebuchet MS"/>
                <a:cs typeface="Trebuchet MS"/>
              </a:rPr>
              <a:t>face.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0339" y="2649550"/>
            <a:ext cx="5960110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spc="25" dirty="0">
                <a:solidFill>
                  <a:srgbClr val="1F497D"/>
                </a:solidFill>
                <a:latin typeface="Trebuchet MS"/>
                <a:cs typeface="Trebuchet MS"/>
              </a:rPr>
              <a:t>May</a:t>
            </a:r>
            <a:r>
              <a:rPr sz="2300" spc="-17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1F497D"/>
                </a:solidFill>
                <a:latin typeface="Trebuchet MS"/>
                <a:cs typeface="Trebuchet MS"/>
              </a:rPr>
              <a:t>seek</a:t>
            </a:r>
            <a:r>
              <a:rPr sz="2300" spc="-16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1F497D"/>
                </a:solidFill>
                <a:latin typeface="Trebuchet MS"/>
                <a:cs typeface="Trebuchet MS"/>
              </a:rPr>
              <a:t>to</a:t>
            </a:r>
            <a:r>
              <a:rPr sz="2300" spc="-17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1F497D"/>
                </a:solidFill>
                <a:latin typeface="Trebuchet MS"/>
                <a:cs typeface="Trebuchet MS"/>
              </a:rPr>
              <a:t>discover</a:t>
            </a:r>
            <a:r>
              <a:rPr sz="2300" spc="-17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1F497D"/>
                </a:solidFill>
                <a:latin typeface="Trebuchet MS"/>
                <a:cs typeface="Trebuchet MS"/>
              </a:rPr>
              <a:t>any</a:t>
            </a:r>
            <a:r>
              <a:rPr sz="2300" spc="-17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1F497D"/>
                </a:solidFill>
                <a:latin typeface="Trebuchet MS"/>
                <a:cs typeface="Trebuchet MS"/>
              </a:rPr>
              <a:t>of</a:t>
            </a:r>
            <a:r>
              <a:rPr sz="2300" spc="-17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1F497D"/>
                </a:solidFill>
                <a:latin typeface="Trebuchet MS"/>
                <a:cs typeface="Trebuchet MS"/>
              </a:rPr>
              <a:t>the</a:t>
            </a:r>
            <a:r>
              <a:rPr sz="2300" spc="-16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1F497D"/>
                </a:solidFill>
                <a:latin typeface="Trebuchet MS"/>
                <a:cs typeface="Trebuchet MS"/>
              </a:rPr>
              <a:t>following</a:t>
            </a:r>
            <a:r>
              <a:rPr sz="2300" spc="-16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1F497D"/>
                </a:solidFill>
                <a:latin typeface="Trebuchet MS"/>
                <a:cs typeface="Trebuchet MS"/>
              </a:rPr>
              <a:t>types</a:t>
            </a:r>
            <a:r>
              <a:rPr sz="2300" spc="-17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1F497D"/>
                </a:solidFill>
                <a:latin typeface="Trebuchet MS"/>
                <a:cs typeface="Trebuchet MS"/>
              </a:rPr>
              <a:t>of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50339" y="2796769"/>
            <a:ext cx="1550670" cy="244792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>
              <a:lnSpc>
                <a:spcPct val="128800"/>
              </a:lnSpc>
              <a:spcBef>
                <a:spcPts val="80"/>
              </a:spcBef>
            </a:pPr>
            <a:r>
              <a:rPr sz="2300" spc="-110" dirty="0">
                <a:solidFill>
                  <a:srgbClr val="1F497D"/>
                </a:solidFill>
                <a:latin typeface="Trebuchet MS"/>
                <a:cs typeface="Trebuchet MS"/>
              </a:rPr>
              <a:t>information:  </a:t>
            </a:r>
            <a:r>
              <a:rPr sz="2000" spc="-125" dirty="0">
                <a:latin typeface="Trebuchet MS"/>
                <a:cs typeface="Trebuchet MS"/>
              </a:rPr>
              <a:t>factual;  </a:t>
            </a:r>
            <a:r>
              <a:rPr sz="2000" spc="-95" dirty="0">
                <a:latin typeface="Trebuchet MS"/>
                <a:cs typeface="Trebuchet MS"/>
              </a:rPr>
              <a:t>behavioural;  </a:t>
            </a:r>
            <a:r>
              <a:rPr sz="2000" spc="-65" dirty="0">
                <a:latin typeface="Trebuchet MS"/>
                <a:cs typeface="Trebuchet MS"/>
              </a:rPr>
              <a:t>opinion</a:t>
            </a:r>
            <a:r>
              <a:rPr sz="2000" spc="-204" dirty="0">
                <a:latin typeface="Trebuchet MS"/>
                <a:cs typeface="Trebuchet MS"/>
              </a:rPr>
              <a:t> </a:t>
            </a:r>
            <a:r>
              <a:rPr sz="2000" spc="-95" dirty="0">
                <a:latin typeface="Trebuchet MS"/>
                <a:cs typeface="Trebuchet MS"/>
              </a:rPr>
              <a:t>based;  </a:t>
            </a:r>
            <a:r>
              <a:rPr sz="2000" spc="-105" dirty="0">
                <a:latin typeface="Trebuchet MS"/>
                <a:cs typeface="Trebuchet MS"/>
              </a:rPr>
              <a:t>attitudes;  </a:t>
            </a:r>
            <a:r>
              <a:rPr sz="2000" spc="-120" dirty="0">
                <a:latin typeface="Trebuchet MS"/>
                <a:cs typeface="Trebuchet MS"/>
              </a:rPr>
              <a:t>beliefs.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82229" y="292103"/>
            <a:ext cx="5397500" cy="10244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059254" y="422491"/>
            <a:ext cx="48107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165" dirty="0"/>
              <a:t>Questionnaire</a:t>
            </a:r>
            <a:r>
              <a:rPr sz="3600" spc="-135" dirty="0"/>
              <a:t> </a:t>
            </a:r>
            <a:r>
              <a:rPr sz="3600" spc="150" dirty="0"/>
              <a:t>Design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643553" y="1181705"/>
            <a:ext cx="7221220" cy="439229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0"/>
              </a:spcBef>
            </a:pPr>
            <a:r>
              <a:rPr sz="2600" spc="-65" dirty="0">
                <a:solidFill>
                  <a:srgbClr val="1F497D"/>
                </a:solidFill>
                <a:latin typeface="Trebuchet MS"/>
                <a:cs typeface="Trebuchet MS"/>
              </a:rPr>
              <a:t>Good</a:t>
            </a:r>
            <a:r>
              <a:rPr sz="2600" spc="-21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1F497D"/>
                </a:solidFill>
                <a:latin typeface="Trebuchet MS"/>
                <a:cs typeface="Trebuchet MS"/>
              </a:rPr>
              <a:t>design:</a:t>
            </a:r>
            <a:endParaRPr sz="2600">
              <a:latin typeface="Trebuchet MS"/>
              <a:cs typeface="Trebuchet MS"/>
            </a:endParaRPr>
          </a:p>
          <a:p>
            <a:pPr marL="755650" indent="-285750">
              <a:lnSpc>
                <a:spcPct val="100000"/>
              </a:lnSpc>
              <a:spcBef>
                <a:spcPts val="280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85" dirty="0">
                <a:latin typeface="Trebuchet MS"/>
                <a:cs typeface="Trebuchet MS"/>
              </a:rPr>
              <a:t>respondent </a:t>
            </a:r>
            <a:r>
              <a:rPr sz="2400" spc="-70" dirty="0">
                <a:latin typeface="Trebuchet MS"/>
                <a:cs typeface="Trebuchet MS"/>
              </a:rPr>
              <a:t>knows </a:t>
            </a:r>
            <a:r>
              <a:rPr sz="2400" spc="-155" dirty="0">
                <a:latin typeface="Trebuchet MS"/>
                <a:cs typeface="Trebuchet MS"/>
              </a:rPr>
              <a:t>exactly </a:t>
            </a:r>
            <a:r>
              <a:rPr sz="2400" spc="-105" dirty="0">
                <a:latin typeface="Trebuchet MS"/>
                <a:cs typeface="Trebuchet MS"/>
              </a:rPr>
              <a:t>what </a:t>
            </a:r>
            <a:r>
              <a:rPr sz="2400" spc="-100" dirty="0">
                <a:latin typeface="Trebuchet MS"/>
                <a:cs typeface="Trebuchet MS"/>
              </a:rPr>
              <a:t>to</a:t>
            </a:r>
            <a:r>
              <a:rPr sz="2400" spc="-545" dirty="0">
                <a:latin typeface="Trebuchet MS"/>
                <a:cs typeface="Trebuchet MS"/>
              </a:rPr>
              <a:t> </a:t>
            </a:r>
            <a:r>
              <a:rPr sz="2400" spc="-114" dirty="0">
                <a:latin typeface="Trebuchet MS"/>
                <a:cs typeface="Trebuchet MS"/>
              </a:rPr>
              <a:t>do;</a:t>
            </a:r>
            <a:endParaRPr sz="2400">
              <a:latin typeface="Trebuchet MS"/>
              <a:cs typeface="Trebuchet MS"/>
            </a:endParaRPr>
          </a:p>
          <a:p>
            <a:pPr marL="755650" indent="-28575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195" dirty="0">
                <a:latin typeface="Trebuchet MS"/>
                <a:cs typeface="Trebuchet MS"/>
              </a:rPr>
              <a:t>clear, </a:t>
            </a:r>
            <a:r>
              <a:rPr sz="2400" spc="-150" dirty="0">
                <a:latin typeface="Trebuchet MS"/>
                <a:cs typeface="Trebuchet MS"/>
              </a:rPr>
              <a:t>neat, </a:t>
            </a:r>
            <a:r>
              <a:rPr sz="2400" spc="-145" dirty="0">
                <a:latin typeface="Trebuchet MS"/>
                <a:cs typeface="Trebuchet MS"/>
              </a:rPr>
              <a:t>attractive</a:t>
            </a:r>
            <a:r>
              <a:rPr sz="2400" spc="-215" dirty="0">
                <a:latin typeface="Trebuchet MS"/>
                <a:cs typeface="Trebuchet MS"/>
              </a:rPr>
              <a:t> </a:t>
            </a:r>
            <a:r>
              <a:rPr sz="2400" spc="-130" dirty="0">
                <a:latin typeface="Trebuchet MS"/>
                <a:cs typeface="Trebuchet MS"/>
              </a:rPr>
              <a:t>layout;</a:t>
            </a:r>
            <a:endParaRPr sz="2400">
              <a:latin typeface="Trebuchet MS"/>
              <a:cs typeface="Trebuchet MS"/>
            </a:endParaRPr>
          </a:p>
          <a:p>
            <a:pPr marL="755650" marR="5080" indent="-285750">
              <a:lnSpc>
                <a:spcPts val="2600"/>
              </a:lnSpc>
              <a:spcBef>
                <a:spcPts val="60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80" dirty="0">
                <a:latin typeface="Trebuchet MS"/>
                <a:cs typeface="Trebuchet MS"/>
              </a:rPr>
              <a:t>questions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90" dirty="0">
                <a:latin typeface="Trebuchet MS"/>
                <a:cs typeface="Trebuchet MS"/>
              </a:rPr>
              <a:t>ask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105" dirty="0">
                <a:latin typeface="Trebuchet MS"/>
                <a:cs typeface="Trebuchet MS"/>
              </a:rPr>
              <a:t>what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you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90" dirty="0">
                <a:latin typeface="Trebuchet MS"/>
                <a:cs typeface="Trebuchet MS"/>
              </a:rPr>
              <a:t>need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100" dirty="0">
                <a:latin typeface="Trebuchet MS"/>
                <a:cs typeface="Trebuchet MS"/>
              </a:rPr>
              <a:t>to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-70" dirty="0">
                <a:latin typeface="Trebuchet MS"/>
                <a:cs typeface="Trebuchet MS"/>
              </a:rPr>
              <a:t>know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310" dirty="0">
                <a:latin typeface="Trebuchet MS"/>
                <a:cs typeface="Trebuchet MS"/>
              </a:rPr>
              <a:t>–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40" dirty="0">
                <a:latin typeface="Trebuchet MS"/>
                <a:cs typeface="Trebuchet MS"/>
              </a:rPr>
              <a:t>no</a:t>
            </a:r>
            <a:r>
              <a:rPr sz="2400" spc="-190" dirty="0">
                <a:latin typeface="Trebuchet MS"/>
                <a:cs typeface="Trebuchet MS"/>
              </a:rPr>
              <a:t> </a:t>
            </a:r>
            <a:r>
              <a:rPr sz="2400" spc="-130" dirty="0">
                <a:latin typeface="Trebuchet MS"/>
                <a:cs typeface="Trebuchet MS"/>
              </a:rPr>
              <a:t>more,</a:t>
            </a:r>
            <a:r>
              <a:rPr sz="2400" spc="-185" dirty="0">
                <a:latin typeface="Trebuchet MS"/>
                <a:cs typeface="Trebuchet MS"/>
              </a:rPr>
              <a:t> </a:t>
            </a:r>
            <a:r>
              <a:rPr sz="2400" spc="-40" dirty="0">
                <a:latin typeface="Trebuchet MS"/>
                <a:cs typeface="Trebuchet MS"/>
              </a:rPr>
              <a:t>no  </a:t>
            </a:r>
            <a:r>
              <a:rPr sz="2400" spc="-120" dirty="0">
                <a:latin typeface="Trebuchet MS"/>
                <a:cs typeface="Trebuchet MS"/>
              </a:rPr>
              <a:t>less;</a:t>
            </a:r>
            <a:endParaRPr sz="2400">
              <a:latin typeface="Trebuchet MS"/>
              <a:cs typeface="Trebuchet MS"/>
            </a:endParaRPr>
          </a:p>
          <a:p>
            <a:pPr marL="755650" indent="-285750">
              <a:lnSpc>
                <a:spcPct val="100000"/>
              </a:lnSpc>
              <a:spcBef>
                <a:spcPts val="24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120" dirty="0">
                <a:latin typeface="Trebuchet MS"/>
                <a:cs typeface="Trebuchet MS"/>
              </a:rPr>
              <a:t>polite </a:t>
            </a:r>
            <a:r>
              <a:rPr sz="2400" spc="-80" dirty="0">
                <a:latin typeface="Trebuchet MS"/>
                <a:cs typeface="Trebuchet MS"/>
              </a:rPr>
              <a:t>and </a:t>
            </a:r>
            <a:r>
              <a:rPr sz="2400" spc="-95" dirty="0">
                <a:latin typeface="Trebuchet MS"/>
                <a:cs typeface="Trebuchet MS"/>
              </a:rPr>
              <a:t>professional</a:t>
            </a:r>
            <a:r>
              <a:rPr sz="2400" spc="-360" dirty="0">
                <a:latin typeface="Trebuchet MS"/>
                <a:cs typeface="Trebuchet MS"/>
              </a:rPr>
              <a:t> </a:t>
            </a:r>
            <a:r>
              <a:rPr sz="2400" spc="-130" dirty="0">
                <a:latin typeface="Trebuchet MS"/>
                <a:cs typeface="Trebuchet MS"/>
              </a:rPr>
              <a:t>tone.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–"/>
            </a:pPr>
            <a:endParaRPr sz="28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-80" dirty="0">
                <a:solidFill>
                  <a:srgbClr val="1F497D"/>
                </a:solidFill>
                <a:latin typeface="Trebuchet MS"/>
                <a:cs typeface="Trebuchet MS"/>
              </a:rPr>
              <a:t>Poor</a:t>
            </a:r>
            <a:r>
              <a:rPr sz="2400" spc="34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1F497D"/>
                </a:solidFill>
                <a:latin typeface="Trebuchet MS"/>
                <a:cs typeface="Trebuchet MS"/>
              </a:rPr>
              <a:t>design:</a:t>
            </a:r>
            <a:endParaRPr sz="2400">
              <a:latin typeface="Trebuchet MS"/>
              <a:cs typeface="Trebuchet MS"/>
            </a:endParaRPr>
          </a:p>
          <a:p>
            <a:pPr marL="755650" indent="-28575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80" dirty="0">
                <a:latin typeface="Trebuchet MS"/>
                <a:cs typeface="Trebuchet MS"/>
              </a:rPr>
              <a:t>too</a:t>
            </a:r>
            <a:r>
              <a:rPr sz="2400" spc="-195" dirty="0">
                <a:latin typeface="Trebuchet MS"/>
                <a:cs typeface="Trebuchet MS"/>
              </a:rPr>
              <a:t> </a:t>
            </a:r>
            <a:r>
              <a:rPr sz="2400" spc="-114" dirty="0">
                <a:latin typeface="Trebuchet MS"/>
                <a:cs typeface="Trebuchet MS"/>
              </a:rPr>
              <a:t>long;</a:t>
            </a:r>
            <a:endParaRPr sz="2400">
              <a:latin typeface="Trebuchet MS"/>
              <a:cs typeface="Trebuchet MS"/>
            </a:endParaRPr>
          </a:p>
          <a:p>
            <a:pPr marL="755650" indent="-28575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105" dirty="0">
                <a:latin typeface="Trebuchet MS"/>
                <a:cs typeface="Trebuchet MS"/>
              </a:rPr>
              <a:t>inappropriate </a:t>
            </a:r>
            <a:r>
              <a:rPr sz="2400" spc="-114" dirty="0">
                <a:latin typeface="Trebuchet MS"/>
                <a:cs typeface="Trebuchet MS"/>
              </a:rPr>
              <a:t>layout </a:t>
            </a:r>
            <a:r>
              <a:rPr sz="2400" spc="-65" dirty="0">
                <a:latin typeface="Trebuchet MS"/>
                <a:cs typeface="Trebuchet MS"/>
              </a:rPr>
              <a:t>or</a:t>
            </a:r>
            <a:r>
              <a:rPr sz="2400" spc="-340" dirty="0">
                <a:latin typeface="Trebuchet MS"/>
                <a:cs typeface="Trebuchet MS"/>
              </a:rPr>
              <a:t> </a:t>
            </a:r>
            <a:r>
              <a:rPr sz="2400" spc="-120" dirty="0">
                <a:latin typeface="Trebuchet MS"/>
                <a:cs typeface="Trebuchet MS"/>
              </a:rPr>
              <a:t>language.</a:t>
            </a:r>
            <a:endParaRPr sz="2400">
              <a:latin typeface="Trebuchet MS"/>
              <a:cs typeface="Trebuchet MS"/>
            </a:endParaRPr>
          </a:p>
          <a:p>
            <a:pPr marL="755650" indent="-285750">
              <a:lnSpc>
                <a:spcPct val="100000"/>
              </a:lnSpc>
              <a:spcBef>
                <a:spcPts val="290"/>
              </a:spcBef>
              <a:buFont typeface="Arial"/>
              <a:buChar char="–"/>
              <a:tabLst>
                <a:tab pos="755650" algn="l"/>
              </a:tabLst>
            </a:pPr>
            <a:r>
              <a:rPr sz="2400" spc="-95" dirty="0">
                <a:latin typeface="Trebuchet MS"/>
                <a:cs typeface="Trebuchet MS"/>
              </a:rPr>
              <a:t>ambiguous.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51276" y="489712"/>
            <a:ext cx="28409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29" dirty="0"/>
              <a:t>Interviews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81506"/>
            <a:ext cx="7778115" cy="3399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589020">
              <a:lnSpc>
                <a:spcPct val="109900"/>
              </a:lnSpc>
              <a:spcBef>
                <a:spcPts val="100"/>
              </a:spcBef>
            </a:pPr>
            <a:r>
              <a:rPr sz="2300" spc="25" dirty="0">
                <a:solidFill>
                  <a:srgbClr val="1F497D"/>
                </a:solidFill>
                <a:latin typeface="Trebuchet MS"/>
                <a:cs typeface="Trebuchet MS"/>
              </a:rPr>
              <a:t>May</a:t>
            </a:r>
            <a:r>
              <a:rPr sz="2300" spc="-44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1F497D"/>
                </a:solidFill>
                <a:latin typeface="Trebuchet MS"/>
                <a:cs typeface="Trebuchet MS"/>
              </a:rPr>
              <a:t>be </a:t>
            </a:r>
            <a:r>
              <a:rPr sz="2300" spc="-110" dirty="0">
                <a:solidFill>
                  <a:srgbClr val="1F497D"/>
                </a:solidFill>
                <a:latin typeface="Trebuchet MS"/>
                <a:cs typeface="Trebuchet MS"/>
              </a:rPr>
              <a:t>delivered </a:t>
            </a:r>
            <a:r>
              <a:rPr sz="2300" spc="-95" dirty="0">
                <a:solidFill>
                  <a:srgbClr val="1F497D"/>
                </a:solidFill>
                <a:latin typeface="Trebuchet MS"/>
                <a:cs typeface="Trebuchet MS"/>
              </a:rPr>
              <a:t>in </a:t>
            </a:r>
            <a:r>
              <a:rPr sz="2300" spc="-130" dirty="0">
                <a:solidFill>
                  <a:srgbClr val="1F497D"/>
                </a:solidFill>
                <a:latin typeface="Trebuchet MS"/>
                <a:cs typeface="Trebuchet MS"/>
              </a:rPr>
              <a:t>different </a:t>
            </a:r>
            <a:r>
              <a:rPr sz="2300" spc="-125" dirty="0">
                <a:solidFill>
                  <a:srgbClr val="1F497D"/>
                </a:solidFill>
                <a:latin typeface="Trebuchet MS"/>
                <a:cs typeface="Trebuchet MS"/>
              </a:rPr>
              <a:t>ways:  </a:t>
            </a:r>
            <a:r>
              <a:rPr sz="2300" spc="-110" dirty="0">
                <a:latin typeface="Trebuchet MS"/>
                <a:cs typeface="Trebuchet MS"/>
              </a:rPr>
              <a:t>skype;</a:t>
            </a:r>
            <a:endParaRPr sz="2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70"/>
              </a:spcBef>
            </a:pPr>
            <a:r>
              <a:rPr sz="2300" spc="-150" dirty="0">
                <a:latin typeface="Trebuchet MS"/>
                <a:cs typeface="Trebuchet MS"/>
              </a:rPr>
              <a:t>face </a:t>
            </a:r>
            <a:r>
              <a:rPr sz="2300" spc="-95" dirty="0">
                <a:latin typeface="Trebuchet MS"/>
                <a:cs typeface="Trebuchet MS"/>
              </a:rPr>
              <a:t>to</a:t>
            </a:r>
            <a:r>
              <a:rPr sz="2300" spc="-190" dirty="0">
                <a:latin typeface="Trebuchet MS"/>
                <a:cs typeface="Trebuchet MS"/>
              </a:rPr>
              <a:t> </a:t>
            </a:r>
            <a:r>
              <a:rPr sz="2300" spc="-170" dirty="0">
                <a:latin typeface="Trebuchet MS"/>
                <a:cs typeface="Trebuchet MS"/>
              </a:rPr>
              <a:t>face.</a:t>
            </a:r>
            <a:endParaRPr sz="23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150">
              <a:latin typeface="Times New Roman"/>
              <a:cs typeface="Times New Roman"/>
            </a:endParaRPr>
          </a:p>
          <a:p>
            <a:pPr marL="12700" marR="395605">
              <a:lnSpc>
                <a:spcPts val="2600"/>
              </a:lnSpc>
            </a:pPr>
            <a:r>
              <a:rPr sz="2400" spc="-95" dirty="0">
                <a:solidFill>
                  <a:srgbClr val="1F497D"/>
                </a:solidFill>
                <a:latin typeface="Trebuchet MS"/>
                <a:cs typeface="Trebuchet MS"/>
              </a:rPr>
              <a:t>Usually</a:t>
            </a:r>
            <a:r>
              <a:rPr sz="2400" spc="-18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1F497D"/>
                </a:solidFill>
                <a:latin typeface="Trebuchet MS"/>
                <a:cs typeface="Trebuchet MS"/>
              </a:rPr>
              <a:t>seek</a:t>
            </a:r>
            <a:r>
              <a:rPr sz="2400" spc="-19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1F497D"/>
                </a:solidFill>
                <a:latin typeface="Trebuchet MS"/>
                <a:cs typeface="Trebuchet MS"/>
              </a:rPr>
              <a:t>to</a:t>
            </a:r>
            <a:r>
              <a:rPr sz="2400" spc="-19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1F497D"/>
                </a:solidFill>
                <a:latin typeface="Trebuchet MS"/>
                <a:cs typeface="Trebuchet MS"/>
              </a:rPr>
              <a:t>discover</a:t>
            </a:r>
            <a:r>
              <a:rPr sz="2400" spc="-18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1F497D"/>
                </a:solidFill>
                <a:latin typeface="Trebuchet MS"/>
                <a:cs typeface="Trebuchet MS"/>
              </a:rPr>
              <a:t>qualitative</a:t>
            </a:r>
            <a:r>
              <a:rPr sz="2400" spc="-17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1F497D"/>
                </a:solidFill>
                <a:latin typeface="Trebuchet MS"/>
                <a:cs typeface="Trebuchet MS"/>
              </a:rPr>
              <a:t>rather</a:t>
            </a:r>
            <a:r>
              <a:rPr sz="2400" spc="-18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1F497D"/>
                </a:solidFill>
                <a:latin typeface="Trebuchet MS"/>
                <a:cs typeface="Trebuchet MS"/>
              </a:rPr>
              <a:t>than</a:t>
            </a:r>
            <a:r>
              <a:rPr sz="2400" spc="-18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1F497D"/>
                </a:solidFill>
                <a:latin typeface="Trebuchet MS"/>
                <a:cs typeface="Trebuchet MS"/>
              </a:rPr>
              <a:t>quantitative  information.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3250">
              <a:latin typeface="Times New Roman"/>
              <a:cs typeface="Times New Roman"/>
            </a:endParaRPr>
          </a:p>
          <a:p>
            <a:pPr marL="12700" marR="5080">
              <a:lnSpc>
                <a:spcPts val="2470"/>
              </a:lnSpc>
              <a:tabLst>
                <a:tab pos="2818130" algn="l"/>
              </a:tabLst>
            </a:pPr>
            <a:r>
              <a:rPr sz="2300" spc="-70" dirty="0">
                <a:solidFill>
                  <a:srgbClr val="1F497D"/>
                </a:solidFill>
                <a:latin typeface="Trebuchet MS"/>
                <a:cs typeface="Trebuchet MS"/>
              </a:rPr>
              <a:t>Design</a:t>
            </a:r>
            <a:r>
              <a:rPr sz="2300" spc="-15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1F497D"/>
                </a:solidFill>
                <a:latin typeface="Trebuchet MS"/>
                <a:cs typeface="Trebuchet MS"/>
              </a:rPr>
              <a:t>considerations:	</a:t>
            </a:r>
            <a:r>
              <a:rPr sz="2300" spc="-120" dirty="0">
                <a:solidFill>
                  <a:srgbClr val="1F497D"/>
                </a:solidFill>
                <a:latin typeface="Trebuchet MS"/>
                <a:cs typeface="Trebuchet MS"/>
              </a:rPr>
              <a:t>time </a:t>
            </a:r>
            <a:r>
              <a:rPr sz="2300" spc="-135" dirty="0">
                <a:solidFill>
                  <a:srgbClr val="1F497D"/>
                </a:solidFill>
                <a:latin typeface="Trebuchet MS"/>
                <a:cs typeface="Trebuchet MS"/>
              </a:rPr>
              <a:t>available; </a:t>
            </a:r>
            <a:r>
              <a:rPr sz="2300" spc="-75" dirty="0">
                <a:solidFill>
                  <a:srgbClr val="1F497D"/>
                </a:solidFill>
                <a:latin typeface="Trebuchet MS"/>
                <a:cs typeface="Trebuchet MS"/>
              </a:rPr>
              <a:t>questions </a:t>
            </a:r>
            <a:r>
              <a:rPr sz="2300" spc="-100" dirty="0">
                <a:solidFill>
                  <a:srgbClr val="1F497D"/>
                </a:solidFill>
                <a:latin typeface="Trebuchet MS"/>
                <a:cs typeface="Trebuchet MS"/>
              </a:rPr>
              <a:t>tend </a:t>
            </a:r>
            <a:r>
              <a:rPr sz="2300" spc="-95" dirty="0">
                <a:solidFill>
                  <a:srgbClr val="1F497D"/>
                </a:solidFill>
                <a:latin typeface="Trebuchet MS"/>
                <a:cs typeface="Trebuchet MS"/>
              </a:rPr>
              <a:t>to be</a:t>
            </a:r>
            <a:r>
              <a:rPr sz="2300" spc="-52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1F497D"/>
                </a:solidFill>
                <a:latin typeface="Trebuchet MS"/>
                <a:cs typeface="Trebuchet MS"/>
              </a:rPr>
              <a:t>more  </a:t>
            </a:r>
            <a:r>
              <a:rPr sz="2300" spc="-65" dirty="0">
                <a:solidFill>
                  <a:srgbClr val="1F497D"/>
                </a:solidFill>
                <a:latin typeface="Trebuchet MS"/>
                <a:cs typeface="Trebuchet MS"/>
              </a:rPr>
              <a:t>open </a:t>
            </a:r>
            <a:r>
              <a:rPr sz="2300" spc="-100" dirty="0">
                <a:solidFill>
                  <a:srgbClr val="1F497D"/>
                </a:solidFill>
                <a:latin typeface="Trebuchet MS"/>
                <a:cs typeface="Trebuchet MS"/>
              </a:rPr>
              <a:t>(than questionnaires); </a:t>
            </a:r>
            <a:r>
              <a:rPr sz="2300" spc="-110" dirty="0">
                <a:solidFill>
                  <a:srgbClr val="1F497D"/>
                </a:solidFill>
                <a:latin typeface="Trebuchet MS"/>
                <a:cs typeface="Trebuchet MS"/>
              </a:rPr>
              <a:t>choice </a:t>
            </a:r>
            <a:r>
              <a:rPr sz="2300" spc="-90" dirty="0">
                <a:solidFill>
                  <a:srgbClr val="1F497D"/>
                </a:solidFill>
                <a:latin typeface="Trebuchet MS"/>
                <a:cs typeface="Trebuchet MS"/>
              </a:rPr>
              <a:t>of</a:t>
            </a:r>
            <a:r>
              <a:rPr sz="2300" spc="-470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1F497D"/>
                </a:solidFill>
                <a:latin typeface="Trebuchet MS"/>
                <a:cs typeface="Trebuchet MS"/>
              </a:rPr>
              <a:t>interviewee.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35340" y="6430518"/>
            <a:ext cx="1714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30" dirty="0">
                <a:solidFill>
                  <a:srgbClr val="898989"/>
                </a:solidFill>
                <a:latin typeface="Times New Roman"/>
                <a:cs typeface="Times New Roman"/>
              </a:rPr>
              <a:t>12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75267" y="152396"/>
            <a:ext cx="6760629" cy="10202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50987" y="280594"/>
            <a:ext cx="61753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165" dirty="0"/>
              <a:t>Questionnaire </a:t>
            </a:r>
            <a:r>
              <a:rPr sz="3600" spc="275" dirty="0"/>
              <a:t>or</a:t>
            </a:r>
            <a:r>
              <a:rPr sz="3600" spc="-415" dirty="0"/>
              <a:t> </a:t>
            </a:r>
            <a:r>
              <a:rPr sz="3600" spc="180" dirty="0"/>
              <a:t>Interview?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474276" y="1094321"/>
            <a:ext cx="7971790" cy="3623945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sz="2000" i="1" spc="-135" dirty="0">
                <a:latin typeface="Trebuchet MS"/>
                <a:cs typeface="Trebuchet MS"/>
              </a:rPr>
              <a:t>The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105" dirty="0">
                <a:latin typeface="Trebuchet MS"/>
                <a:cs typeface="Trebuchet MS"/>
              </a:rPr>
              <a:t>need</a:t>
            </a:r>
            <a:r>
              <a:rPr sz="2000" i="1" spc="-155" dirty="0">
                <a:latin typeface="Trebuchet MS"/>
                <a:cs typeface="Trebuchet MS"/>
              </a:rPr>
              <a:t> </a:t>
            </a:r>
            <a:r>
              <a:rPr sz="2000" i="1" spc="-120" dirty="0">
                <a:latin typeface="Trebuchet MS"/>
                <a:cs typeface="Trebuchet MS"/>
              </a:rPr>
              <a:t>to</a:t>
            </a:r>
            <a:r>
              <a:rPr sz="2000" i="1" spc="-155" dirty="0">
                <a:latin typeface="Trebuchet MS"/>
                <a:cs typeface="Trebuchet MS"/>
              </a:rPr>
              <a:t> </a:t>
            </a:r>
            <a:r>
              <a:rPr sz="2000" i="1" spc="-75" dirty="0">
                <a:latin typeface="Trebuchet MS"/>
                <a:cs typeface="Trebuchet MS"/>
              </a:rPr>
              <a:t>know</a:t>
            </a:r>
            <a:r>
              <a:rPr sz="2000" i="1" spc="-155" dirty="0">
                <a:latin typeface="Trebuchet MS"/>
                <a:cs typeface="Trebuchet MS"/>
              </a:rPr>
              <a:t> </a:t>
            </a:r>
            <a:r>
              <a:rPr sz="2000" i="1" spc="-70" dirty="0">
                <a:latin typeface="Trebuchet MS"/>
                <a:cs typeface="Trebuchet MS"/>
              </a:rPr>
              <a:t>how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75" dirty="0">
                <a:latin typeface="Trebuchet MS"/>
                <a:cs typeface="Trebuchet MS"/>
              </a:rPr>
              <a:t>many</a:t>
            </a:r>
            <a:r>
              <a:rPr sz="2000" i="1" spc="-145" dirty="0">
                <a:latin typeface="Trebuchet MS"/>
                <a:cs typeface="Trebuchet MS"/>
              </a:rPr>
              <a:t> </a:t>
            </a:r>
            <a:r>
              <a:rPr sz="2000" i="1" spc="-135" dirty="0">
                <a:latin typeface="Trebuchet MS"/>
                <a:cs typeface="Trebuchet MS"/>
              </a:rPr>
              <a:t>staff</a:t>
            </a:r>
            <a:r>
              <a:rPr sz="2000" i="1" spc="-150" dirty="0">
                <a:latin typeface="Trebuchet MS"/>
                <a:cs typeface="Trebuchet MS"/>
              </a:rPr>
              <a:t> </a:t>
            </a:r>
            <a:r>
              <a:rPr sz="2000" i="1" spc="-95" dirty="0">
                <a:latin typeface="Trebuchet MS"/>
                <a:cs typeface="Trebuchet MS"/>
              </a:rPr>
              <a:t>would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155" dirty="0">
                <a:latin typeface="Trebuchet MS"/>
                <a:cs typeface="Trebuchet MS"/>
              </a:rPr>
              <a:t>like </a:t>
            </a:r>
            <a:r>
              <a:rPr sz="2000" i="1" spc="-100" dirty="0">
                <a:latin typeface="Trebuchet MS"/>
                <a:cs typeface="Trebuchet MS"/>
              </a:rPr>
              <a:t>training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110" dirty="0">
                <a:latin typeface="Trebuchet MS"/>
                <a:cs typeface="Trebuchet MS"/>
              </a:rPr>
              <a:t>in</a:t>
            </a:r>
            <a:r>
              <a:rPr sz="2000" i="1" spc="-155" dirty="0">
                <a:latin typeface="Trebuchet MS"/>
                <a:cs typeface="Trebuchet MS"/>
              </a:rPr>
              <a:t> </a:t>
            </a:r>
            <a:r>
              <a:rPr sz="2000" i="1" spc="-125" dirty="0">
                <a:latin typeface="Trebuchet MS"/>
                <a:cs typeface="Trebuchet MS"/>
              </a:rPr>
              <a:t>IT</a:t>
            </a:r>
            <a:r>
              <a:rPr sz="2000" i="1" spc="-155" dirty="0">
                <a:latin typeface="Trebuchet MS"/>
                <a:cs typeface="Trebuchet MS"/>
              </a:rPr>
              <a:t> </a:t>
            </a:r>
            <a:r>
              <a:rPr sz="2000" i="1" spc="-114" dirty="0">
                <a:latin typeface="Trebuchet MS"/>
                <a:cs typeface="Trebuchet MS"/>
              </a:rPr>
              <a:t>skills</a:t>
            </a:r>
            <a:r>
              <a:rPr sz="2000" i="1" spc="-155" dirty="0">
                <a:latin typeface="Trebuchet MS"/>
                <a:cs typeface="Trebuchet MS"/>
              </a:rPr>
              <a:t> </a:t>
            </a:r>
            <a:r>
              <a:rPr sz="2000" i="1" spc="-125" dirty="0">
                <a:latin typeface="Trebuchet MS"/>
                <a:cs typeface="Trebuchet MS"/>
              </a:rPr>
              <a:t>development.</a:t>
            </a:r>
            <a:endParaRPr sz="2000">
              <a:latin typeface="Trebuchet MS"/>
              <a:cs typeface="Trebuchet MS"/>
            </a:endParaRPr>
          </a:p>
          <a:p>
            <a:pPr marL="546100" marR="655955">
              <a:lnSpc>
                <a:spcPct val="130500"/>
              </a:lnSpc>
              <a:spcBef>
                <a:spcPts val="465"/>
              </a:spcBef>
            </a:pPr>
            <a:r>
              <a:rPr sz="2000" spc="-95" dirty="0">
                <a:latin typeface="Trebuchet MS"/>
                <a:cs typeface="Trebuchet MS"/>
              </a:rPr>
              <a:t>This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requires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95" dirty="0">
                <a:latin typeface="Trebuchet MS"/>
                <a:cs typeface="Trebuchet MS"/>
              </a:rPr>
              <a:t>a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125" dirty="0">
                <a:latin typeface="Trebuchet MS"/>
                <a:cs typeface="Trebuchet MS"/>
              </a:rPr>
              <a:t>little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100" dirty="0">
                <a:latin typeface="Trebuchet MS"/>
                <a:cs typeface="Trebuchet MS"/>
              </a:rPr>
              <a:t>information,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in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the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70" dirty="0">
                <a:latin typeface="Trebuchet MS"/>
                <a:cs typeface="Trebuchet MS"/>
              </a:rPr>
              <a:t>same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114" dirty="0">
                <a:latin typeface="Trebuchet MS"/>
                <a:cs typeface="Trebuchet MS"/>
              </a:rPr>
              <a:t>format,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from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95" dirty="0">
                <a:latin typeface="Trebuchet MS"/>
                <a:cs typeface="Trebuchet MS"/>
              </a:rPr>
              <a:t>a</a:t>
            </a:r>
            <a:r>
              <a:rPr sz="2000" spc="-145" dirty="0">
                <a:latin typeface="Trebuchet MS"/>
                <a:cs typeface="Trebuchet MS"/>
              </a:rPr>
              <a:t> </a:t>
            </a:r>
            <a:r>
              <a:rPr sz="2000" spc="-105" dirty="0">
                <a:latin typeface="Trebuchet MS"/>
                <a:cs typeface="Trebuchet MS"/>
              </a:rPr>
              <a:t>large  </a:t>
            </a:r>
            <a:r>
              <a:rPr sz="2000" spc="-70" dirty="0">
                <a:latin typeface="Trebuchet MS"/>
                <a:cs typeface="Trebuchet MS"/>
              </a:rPr>
              <a:t>number </a:t>
            </a:r>
            <a:r>
              <a:rPr sz="2000" spc="-80" dirty="0">
                <a:latin typeface="Trebuchet MS"/>
                <a:cs typeface="Trebuchet MS"/>
              </a:rPr>
              <a:t>of </a:t>
            </a:r>
            <a:r>
              <a:rPr sz="2000" spc="-160" dirty="0">
                <a:latin typeface="Trebuchet MS"/>
                <a:cs typeface="Trebuchet MS"/>
              </a:rPr>
              <a:t>staff. </a:t>
            </a:r>
            <a:r>
              <a:rPr sz="2000" spc="-55" dirty="0">
                <a:solidFill>
                  <a:srgbClr val="1F497D"/>
                </a:solidFill>
                <a:latin typeface="Trebuchet MS"/>
                <a:cs typeface="Trebuchet MS"/>
              </a:rPr>
              <a:t>Which</a:t>
            </a:r>
            <a:r>
              <a:rPr sz="2000" spc="-30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000" spc="15" dirty="0">
                <a:solidFill>
                  <a:srgbClr val="1F497D"/>
                </a:solidFill>
                <a:latin typeface="Trebuchet MS"/>
                <a:cs typeface="Trebuchet MS"/>
              </a:rPr>
              <a:t>method???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39"/>
              </a:spcBef>
            </a:pPr>
            <a:r>
              <a:rPr sz="2000" i="1" spc="-135" dirty="0">
                <a:latin typeface="Trebuchet MS"/>
                <a:cs typeface="Trebuchet MS"/>
              </a:rPr>
              <a:t>The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105" dirty="0">
                <a:latin typeface="Trebuchet MS"/>
                <a:cs typeface="Trebuchet MS"/>
              </a:rPr>
              <a:t>need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120" dirty="0">
                <a:latin typeface="Trebuchet MS"/>
                <a:cs typeface="Trebuchet MS"/>
              </a:rPr>
              <a:t>to</a:t>
            </a:r>
            <a:r>
              <a:rPr sz="2000" i="1" spc="-155" dirty="0">
                <a:latin typeface="Trebuchet MS"/>
                <a:cs typeface="Trebuchet MS"/>
              </a:rPr>
              <a:t> </a:t>
            </a:r>
            <a:r>
              <a:rPr sz="2000" i="1" spc="-75" dirty="0">
                <a:latin typeface="Trebuchet MS"/>
                <a:cs typeface="Trebuchet MS"/>
              </a:rPr>
              <a:t>know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110" dirty="0">
                <a:latin typeface="Trebuchet MS"/>
                <a:cs typeface="Trebuchet MS"/>
              </a:rPr>
              <a:t>in</a:t>
            </a:r>
            <a:r>
              <a:rPr sz="2000" i="1" spc="-155" dirty="0">
                <a:latin typeface="Trebuchet MS"/>
                <a:cs typeface="Trebuchet MS"/>
              </a:rPr>
              <a:t> </a:t>
            </a:r>
            <a:r>
              <a:rPr sz="2000" i="1" spc="-135" dirty="0">
                <a:latin typeface="Trebuchet MS"/>
                <a:cs typeface="Trebuchet MS"/>
              </a:rPr>
              <a:t>detail</a:t>
            </a:r>
            <a:r>
              <a:rPr sz="2000" i="1" spc="-150" dirty="0">
                <a:latin typeface="Trebuchet MS"/>
                <a:cs typeface="Trebuchet MS"/>
              </a:rPr>
              <a:t> </a:t>
            </a:r>
            <a:r>
              <a:rPr sz="2000" i="1" spc="-70" dirty="0">
                <a:latin typeface="Trebuchet MS"/>
                <a:cs typeface="Trebuchet MS"/>
              </a:rPr>
              <a:t>how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114" dirty="0">
                <a:latin typeface="Trebuchet MS"/>
                <a:cs typeface="Trebuchet MS"/>
              </a:rPr>
              <a:t>people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170" dirty="0">
                <a:latin typeface="Trebuchet MS"/>
                <a:cs typeface="Trebuchet MS"/>
              </a:rPr>
              <a:t>feel</a:t>
            </a:r>
            <a:r>
              <a:rPr sz="2000" i="1" spc="-145" dirty="0">
                <a:latin typeface="Trebuchet MS"/>
                <a:cs typeface="Trebuchet MS"/>
              </a:rPr>
              <a:t> </a:t>
            </a:r>
            <a:r>
              <a:rPr sz="2000" i="1" spc="-90" dirty="0">
                <a:latin typeface="Trebuchet MS"/>
                <a:cs typeface="Trebuchet MS"/>
              </a:rPr>
              <a:t>about</a:t>
            </a:r>
            <a:r>
              <a:rPr sz="2000" i="1" spc="-150" dirty="0">
                <a:latin typeface="Trebuchet MS"/>
                <a:cs typeface="Trebuchet MS"/>
              </a:rPr>
              <a:t> </a:t>
            </a:r>
            <a:r>
              <a:rPr sz="2000" i="1" spc="-25" dirty="0">
                <a:latin typeface="Trebuchet MS"/>
                <a:cs typeface="Trebuchet MS"/>
              </a:rPr>
              <a:t>a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90" dirty="0">
                <a:latin typeface="Trebuchet MS"/>
                <a:cs typeface="Trebuchet MS"/>
              </a:rPr>
              <a:t>new</a:t>
            </a:r>
            <a:r>
              <a:rPr sz="2000" i="1" spc="-160" dirty="0">
                <a:latin typeface="Trebuchet MS"/>
                <a:cs typeface="Trebuchet MS"/>
              </a:rPr>
              <a:t> </a:t>
            </a:r>
            <a:r>
              <a:rPr sz="2000" i="1" spc="-120" dirty="0">
                <a:latin typeface="Trebuchet MS"/>
                <a:cs typeface="Trebuchet MS"/>
              </a:rPr>
              <a:t>product.</a:t>
            </a:r>
            <a:endParaRPr sz="2000">
              <a:latin typeface="Trebuchet MS"/>
              <a:cs typeface="Trebuchet MS"/>
            </a:endParaRPr>
          </a:p>
          <a:p>
            <a:pPr marL="546100">
              <a:lnSpc>
                <a:spcPct val="100000"/>
              </a:lnSpc>
              <a:spcBef>
                <a:spcPts val="1200"/>
              </a:spcBef>
            </a:pPr>
            <a:r>
              <a:rPr sz="2000" spc="-95" dirty="0">
                <a:latin typeface="Trebuchet MS"/>
                <a:cs typeface="Trebuchet MS"/>
              </a:rPr>
              <a:t>This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requires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105" dirty="0">
                <a:latin typeface="Trebuchet MS"/>
                <a:cs typeface="Trebuchet MS"/>
              </a:rPr>
              <a:t>detailed</a:t>
            </a:r>
            <a:r>
              <a:rPr sz="2000" spc="-155" dirty="0">
                <a:latin typeface="Trebuchet MS"/>
                <a:cs typeface="Trebuchet MS"/>
              </a:rPr>
              <a:t> </a:t>
            </a:r>
            <a:r>
              <a:rPr sz="2000" spc="-85" dirty="0">
                <a:latin typeface="Trebuchet MS"/>
                <a:cs typeface="Trebuchet MS"/>
              </a:rPr>
              <a:t>information</a:t>
            </a:r>
            <a:r>
              <a:rPr sz="2000" spc="-155" dirty="0">
                <a:latin typeface="Trebuchet MS"/>
                <a:cs typeface="Trebuchet MS"/>
              </a:rPr>
              <a:t> </a:t>
            </a:r>
            <a:r>
              <a:rPr sz="2000" spc="-35" dirty="0">
                <a:latin typeface="Trebuchet MS"/>
                <a:cs typeface="Trebuchet MS"/>
              </a:rPr>
              <a:t>on</a:t>
            </a:r>
            <a:r>
              <a:rPr sz="2000" spc="-155" dirty="0">
                <a:latin typeface="Trebuchet MS"/>
                <a:cs typeface="Trebuchet MS"/>
              </a:rPr>
              <a:t> </a:t>
            </a:r>
            <a:r>
              <a:rPr sz="2000" spc="-75" dirty="0">
                <a:latin typeface="Trebuchet MS"/>
                <a:cs typeface="Trebuchet MS"/>
              </a:rPr>
              <a:t>personal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105" dirty="0">
                <a:latin typeface="Trebuchet MS"/>
                <a:cs typeface="Trebuchet MS"/>
              </a:rPr>
              <a:t>views.</a:t>
            </a:r>
            <a:r>
              <a:rPr sz="2000" spc="-150" dirty="0"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1F497D"/>
                </a:solidFill>
                <a:latin typeface="Trebuchet MS"/>
                <a:cs typeface="Trebuchet MS"/>
              </a:rPr>
              <a:t>Which</a:t>
            </a:r>
            <a:r>
              <a:rPr sz="2000" spc="-15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000" spc="15" dirty="0">
                <a:solidFill>
                  <a:srgbClr val="1F497D"/>
                </a:solidFill>
                <a:latin typeface="Trebuchet MS"/>
                <a:cs typeface="Trebuchet MS"/>
              </a:rPr>
              <a:t>method???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39"/>
              </a:spcBef>
            </a:pPr>
            <a:r>
              <a:rPr sz="2000" i="1" spc="-114" dirty="0">
                <a:solidFill>
                  <a:srgbClr val="1F497D"/>
                </a:solidFill>
                <a:latin typeface="Trebuchet MS"/>
                <a:cs typeface="Trebuchet MS"/>
              </a:rPr>
              <a:t>Other</a:t>
            </a:r>
            <a:r>
              <a:rPr sz="2000" i="1" spc="-155" dirty="0">
                <a:solidFill>
                  <a:srgbClr val="1F497D"/>
                </a:solidFill>
                <a:latin typeface="Trebuchet MS"/>
                <a:cs typeface="Trebuchet MS"/>
              </a:rPr>
              <a:t> </a:t>
            </a:r>
            <a:r>
              <a:rPr sz="2000" i="1" spc="-80" dirty="0">
                <a:solidFill>
                  <a:srgbClr val="1F497D"/>
                </a:solidFill>
                <a:latin typeface="Trebuchet MS"/>
                <a:cs typeface="Trebuchet MS"/>
              </a:rPr>
              <a:t>examples?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54870" y="203203"/>
            <a:ext cx="3272370" cy="12403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90887" y="361874"/>
            <a:ext cx="256222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</a:t>
            </a:r>
            <a:r>
              <a:rPr spc="160" dirty="0"/>
              <a:t>a</a:t>
            </a:r>
            <a:r>
              <a:rPr spc="215" dirty="0"/>
              <a:t>m</a:t>
            </a:r>
            <a:r>
              <a:rPr spc="370" dirty="0"/>
              <a:t>p</a:t>
            </a:r>
            <a:r>
              <a:rPr spc="140" dirty="0"/>
              <a:t>l</a:t>
            </a:r>
            <a:r>
              <a:rPr spc="204" dirty="0"/>
              <a:t>i</a:t>
            </a:r>
            <a:r>
              <a:rPr spc="210" dirty="0"/>
              <a:t>n</a:t>
            </a:r>
            <a:r>
              <a:rPr spc="300" dirty="0"/>
              <a:t>g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24765" marR="5080">
              <a:lnSpc>
                <a:spcPct val="100699"/>
              </a:lnSpc>
              <a:spcBef>
                <a:spcPts val="80"/>
              </a:spcBef>
            </a:pPr>
            <a:r>
              <a:rPr spc="-114" dirty="0"/>
              <a:t>Virtually</a:t>
            </a:r>
            <a:r>
              <a:rPr spc="-185" dirty="0"/>
              <a:t> </a:t>
            </a:r>
            <a:r>
              <a:rPr spc="-145" dirty="0"/>
              <a:t>all</a:t>
            </a:r>
            <a:r>
              <a:rPr spc="-185" dirty="0"/>
              <a:t> </a:t>
            </a:r>
            <a:r>
              <a:rPr spc="-140" dirty="0"/>
              <a:t>statistical</a:t>
            </a:r>
            <a:r>
              <a:rPr spc="-185" dirty="0"/>
              <a:t> </a:t>
            </a:r>
            <a:r>
              <a:rPr spc="-100" dirty="0"/>
              <a:t>results</a:t>
            </a:r>
            <a:r>
              <a:rPr spc="-190" dirty="0"/>
              <a:t> </a:t>
            </a:r>
            <a:r>
              <a:rPr spc="-120" dirty="0"/>
              <a:t>are</a:t>
            </a:r>
            <a:r>
              <a:rPr spc="-175" dirty="0"/>
              <a:t> </a:t>
            </a:r>
            <a:r>
              <a:rPr spc="-85" dirty="0"/>
              <a:t>based</a:t>
            </a:r>
            <a:r>
              <a:rPr spc="-180" dirty="0"/>
              <a:t> </a:t>
            </a:r>
            <a:r>
              <a:rPr spc="-40" dirty="0"/>
              <a:t>on</a:t>
            </a:r>
            <a:r>
              <a:rPr spc="-180" dirty="0"/>
              <a:t> </a:t>
            </a:r>
            <a:r>
              <a:rPr spc="-110" dirty="0"/>
              <a:t>the</a:t>
            </a:r>
            <a:r>
              <a:rPr spc="-180" dirty="0"/>
              <a:t> </a:t>
            </a:r>
            <a:r>
              <a:rPr spc="-90" dirty="0"/>
              <a:t>measurements</a:t>
            </a:r>
            <a:r>
              <a:rPr spc="-185" dirty="0"/>
              <a:t> </a:t>
            </a:r>
            <a:r>
              <a:rPr spc="-95" dirty="0"/>
              <a:t>of  </a:t>
            </a:r>
            <a:r>
              <a:rPr spc="-114" dirty="0"/>
              <a:t>a </a:t>
            </a:r>
            <a:r>
              <a:rPr spc="-100" dirty="0"/>
              <a:t>sample </a:t>
            </a:r>
            <a:r>
              <a:rPr spc="-95" dirty="0"/>
              <a:t>drawn </a:t>
            </a:r>
            <a:r>
              <a:rPr spc="-100" dirty="0"/>
              <a:t>from </a:t>
            </a:r>
            <a:r>
              <a:rPr spc="-114" dirty="0"/>
              <a:t>a</a:t>
            </a:r>
            <a:r>
              <a:rPr spc="-525" dirty="0"/>
              <a:t> </a:t>
            </a:r>
            <a:r>
              <a:rPr spc="-110" dirty="0"/>
              <a:t>population.</a:t>
            </a:r>
          </a:p>
          <a:p>
            <a:pPr marL="12065">
              <a:lnSpc>
                <a:spcPct val="100000"/>
              </a:lnSpc>
              <a:spcBef>
                <a:spcPts val="50"/>
              </a:spcBef>
            </a:pPr>
            <a:endParaRPr sz="3450">
              <a:latin typeface="Times New Roman"/>
              <a:cs typeface="Times New Roman"/>
            </a:endParaRPr>
          </a:p>
          <a:p>
            <a:pPr marL="24765">
              <a:lnSpc>
                <a:spcPct val="100000"/>
              </a:lnSpc>
            </a:pPr>
            <a:r>
              <a:rPr spc="-110" dirty="0"/>
              <a:t>It</a:t>
            </a:r>
            <a:r>
              <a:rPr spc="-190" dirty="0"/>
              <a:t> </a:t>
            </a:r>
            <a:r>
              <a:rPr spc="-90" dirty="0"/>
              <a:t>is</a:t>
            </a:r>
            <a:r>
              <a:rPr spc="-190" dirty="0"/>
              <a:t> </a:t>
            </a:r>
            <a:r>
              <a:rPr spc="-85" dirty="0"/>
              <a:t>possible</a:t>
            </a:r>
            <a:r>
              <a:rPr spc="-175" dirty="0"/>
              <a:t> </a:t>
            </a:r>
            <a:r>
              <a:rPr spc="-100" dirty="0"/>
              <a:t>to</a:t>
            </a:r>
            <a:r>
              <a:rPr spc="-190" dirty="0"/>
              <a:t> </a:t>
            </a:r>
            <a:r>
              <a:rPr spc="-100" dirty="0"/>
              <a:t>obtain</a:t>
            </a:r>
            <a:r>
              <a:rPr spc="-185" dirty="0"/>
              <a:t> </a:t>
            </a:r>
            <a:r>
              <a:rPr spc="-140" dirty="0"/>
              <a:t>accurate</a:t>
            </a:r>
            <a:r>
              <a:rPr spc="-175" dirty="0"/>
              <a:t> </a:t>
            </a:r>
            <a:r>
              <a:rPr spc="-105" dirty="0"/>
              <a:t>information</a:t>
            </a:r>
            <a:r>
              <a:rPr spc="-185" dirty="0"/>
              <a:t> </a:t>
            </a:r>
            <a:r>
              <a:rPr spc="-100" dirty="0"/>
              <a:t>from</a:t>
            </a:r>
            <a:r>
              <a:rPr spc="-190" dirty="0"/>
              <a:t> </a:t>
            </a:r>
            <a:r>
              <a:rPr spc="-114" dirty="0"/>
              <a:t>samples.</a:t>
            </a:r>
          </a:p>
          <a:p>
            <a:pPr marL="12065">
              <a:lnSpc>
                <a:spcPct val="100000"/>
              </a:lnSpc>
              <a:spcBef>
                <a:spcPts val="15"/>
              </a:spcBef>
            </a:pPr>
            <a:endParaRPr sz="3600">
              <a:latin typeface="Times New Roman"/>
              <a:cs typeface="Times New Roman"/>
            </a:endParaRPr>
          </a:p>
          <a:p>
            <a:pPr marL="24765" marR="996950">
              <a:lnSpc>
                <a:spcPts val="2870"/>
              </a:lnSpc>
              <a:spcBef>
                <a:spcPts val="5"/>
              </a:spcBef>
            </a:pPr>
            <a:r>
              <a:rPr spc="-40" dirty="0"/>
              <a:t>Measuring</a:t>
            </a:r>
            <a:r>
              <a:rPr spc="-195" dirty="0"/>
              <a:t> </a:t>
            </a:r>
            <a:r>
              <a:rPr spc="-110" dirty="0"/>
              <a:t>the</a:t>
            </a:r>
            <a:r>
              <a:rPr spc="-175" dirty="0"/>
              <a:t> </a:t>
            </a:r>
            <a:r>
              <a:rPr spc="-120" dirty="0"/>
              <a:t>entire</a:t>
            </a:r>
            <a:r>
              <a:rPr spc="-180" dirty="0"/>
              <a:t> </a:t>
            </a:r>
            <a:r>
              <a:rPr spc="-90" dirty="0"/>
              <a:t>population</a:t>
            </a:r>
            <a:r>
              <a:rPr spc="-180" dirty="0"/>
              <a:t> </a:t>
            </a:r>
            <a:r>
              <a:rPr spc="-100" dirty="0"/>
              <a:t>(census)</a:t>
            </a:r>
            <a:r>
              <a:rPr spc="-190" dirty="0"/>
              <a:t> </a:t>
            </a:r>
            <a:r>
              <a:rPr spc="-90" dirty="0"/>
              <a:t>is</a:t>
            </a:r>
            <a:r>
              <a:rPr spc="-185" dirty="0"/>
              <a:t> </a:t>
            </a:r>
            <a:r>
              <a:rPr spc="-100" dirty="0"/>
              <a:t>usually</a:t>
            </a:r>
            <a:r>
              <a:rPr spc="-180" dirty="0"/>
              <a:t> </a:t>
            </a:r>
            <a:r>
              <a:rPr spc="-105" dirty="0"/>
              <a:t>very  </a:t>
            </a:r>
            <a:r>
              <a:rPr spc="-110" dirty="0"/>
              <a:t>expensive </a:t>
            </a:r>
            <a:r>
              <a:rPr spc="-65" dirty="0"/>
              <a:t>or </a:t>
            </a:r>
            <a:r>
              <a:rPr spc="-100" dirty="0"/>
              <a:t>even</a:t>
            </a:r>
            <a:r>
              <a:rPr spc="-380" dirty="0"/>
              <a:t> </a:t>
            </a:r>
            <a:r>
              <a:rPr spc="-110" dirty="0"/>
              <a:t>impossible.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35567" y="228603"/>
            <a:ext cx="7310970" cy="12403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71879" y="389090"/>
            <a:ext cx="660082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20" dirty="0"/>
              <a:t>Ethical Handling </a:t>
            </a:r>
            <a:r>
              <a:rPr spc="225" dirty="0"/>
              <a:t>of</a:t>
            </a:r>
            <a:r>
              <a:rPr spc="-420" dirty="0"/>
              <a:t> </a:t>
            </a:r>
            <a:r>
              <a:rPr spc="160" dirty="0"/>
              <a:t>Data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788" y="1408379"/>
            <a:ext cx="7160895" cy="374015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536575">
              <a:lnSpc>
                <a:spcPts val="3130"/>
              </a:lnSpc>
              <a:spcBef>
                <a:spcPts val="495"/>
              </a:spcBef>
            </a:pPr>
            <a:r>
              <a:rPr sz="2900" spc="-114" dirty="0">
                <a:latin typeface="Trebuchet MS"/>
                <a:cs typeface="Trebuchet MS"/>
              </a:rPr>
              <a:t>Once</a:t>
            </a:r>
            <a:r>
              <a:rPr sz="2900" spc="-229" dirty="0">
                <a:latin typeface="Trebuchet MS"/>
                <a:cs typeface="Trebuchet MS"/>
              </a:rPr>
              <a:t> </a:t>
            </a:r>
            <a:r>
              <a:rPr sz="2900" spc="-155" dirty="0">
                <a:latin typeface="Trebuchet MS"/>
                <a:cs typeface="Trebuchet MS"/>
              </a:rPr>
              <a:t>data</a:t>
            </a:r>
            <a:r>
              <a:rPr sz="2900" spc="-229" dirty="0">
                <a:latin typeface="Trebuchet MS"/>
                <a:cs typeface="Trebuchet MS"/>
              </a:rPr>
              <a:t> </a:t>
            </a:r>
            <a:r>
              <a:rPr sz="2900" spc="-80" dirty="0">
                <a:latin typeface="Trebuchet MS"/>
                <a:cs typeface="Trebuchet MS"/>
              </a:rPr>
              <a:t>has</a:t>
            </a:r>
            <a:r>
              <a:rPr sz="2900" spc="-225" dirty="0">
                <a:latin typeface="Trebuchet MS"/>
                <a:cs typeface="Trebuchet MS"/>
              </a:rPr>
              <a:t> </a:t>
            </a:r>
            <a:r>
              <a:rPr sz="2900" spc="-114" dirty="0">
                <a:latin typeface="Trebuchet MS"/>
                <a:cs typeface="Trebuchet MS"/>
              </a:rPr>
              <a:t>been</a:t>
            </a:r>
            <a:r>
              <a:rPr sz="2900" spc="-220" dirty="0">
                <a:latin typeface="Trebuchet MS"/>
                <a:cs typeface="Trebuchet MS"/>
              </a:rPr>
              <a:t> </a:t>
            </a:r>
            <a:r>
              <a:rPr sz="2900" spc="-185" dirty="0">
                <a:latin typeface="Trebuchet MS"/>
                <a:cs typeface="Trebuchet MS"/>
              </a:rPr>
              <a:t>collected,</a:t>
            </a:r>
            <a:r>
              <a:rPr sz="2900" spc="-225" dirty="0">
                <a:latin typeface="Trebuchet MS"/>
                <a:cs typeface="Trebuchet MS"/>
              </a:rPr>
              <a:t> </a:t>
            </a:r>
            <a:r>
              <a:rPr sz="2900" spc="-175" dirty="0">
                <a:latin typeface="Trebuchet MS"/>
                <a:cs typeface="Trebuchet MS"/>
              </a:rPr>
              <a:t>it</a:t>
            </a:r>
            <a:r>
              <a:rPr sz="2900" spc="-225" dirty="0">
                <a:latin typeface="Trebuchet MS"/>
                <a:cs typeface="Trebuchet MS"/>
              </a:rPr>
              <a:t> </a:t>
            </a:r>
            <a:r>
              <a:rPr sz="2900" spc="-100" dirty="0">
                <a:latin typeface="Trebuchet MS"/>
                <a:cs typeface="Trebuchet MS"/>
              </a:rPr>
              <a:t>needs</a:t>
            </a:r>
            <a:r>
              <a:rPr sz="2900" spc="-220" dirty="0">
                <a:latin typeface="Trebuchet MS"/>
                <a:cs typeface="Trebuchet MS"/>
              </a:rPr>
              <a:t> </a:t>
            </a:r>
            <a:r>
              <a:rPr sz="2900" spc="-120" dirty="0">
                <a:latin typeface="Trebuchet MS"/>
                <a:cs typeface="Trebuchet MS"/>
              </a:rPr>
              <a:t>to</a:t>
            </a:r>
            <a:r>
              <a:rPr sz="2900" spc="-225" dirty="0">
                <a:latin typeface="Trebuchet MS"/>
                <a:cs typeface="Trebuchet MS"/>
              </a:rPr>
              <a:t> </a:t>
            </a:r>
            <a:r>
              <a:rPr sz="2900" spc="-120" dirty="0">
                <a:latin typeface="Trebuchet MS"/>
                <a:cs typeface="Trebuchet MS"/>
              </a:rPr>
              <a:t>be  </a:t>
            </a:r>
            <a:r>
              <a:rPr sz="2900" spc="-114" dirty="0">
                <a:latin typeface="Trebuchet MS"/>
                <a:cs typeface="Trebuchet MS"/>
              </a:rPr>
              <a:t>handled</a:t>
            </a:r>
            <a:r>
              <a:rPr sz="2900" spc="-225" dirty="0">
                <a:latin typeface="Trebuchet MS"/>
                <a:cs typeface="Trebuchet MS"/>
              </a:rPr>
              <a:t> </a:t>
            </a:r>
            <a:r>
              <a:rPr sz="2900" spc="-114" dirty="0">
                <a:latin typeface="Trebuchet MS"/>
                <a:cs typeface="Trebuchet MS"/>
              </a:rPr>
              <a:t>in</a:t>
            </a:r>
            <a:r>
              <a:rPr sz="2900" spc="-225" dirty="0">
                <a:latin typeface="Trebuchet MS"/>
                <a:cs typeface="Trebuchet MS"/>
              </a:rPr>
              <a:t> </a:t>
            </a:r>
            <a:r>
              <a:rPr sz="2900" spc="-135" dirty="0">
                <a:latin typeface="Trebuchet MS"/>
                <a:cs typeface="Trebuchet MS"/>
              </a:rPr>
              <a:t>view</a:t>
            </a:r>
            <a:r>
              <a:rPr sz="2900" spc="-225" dirty="0">
                <a:latin typeface="Trebuchet MS"/>
                <a:cs typeface="Trebuchet MS"/>
              </a:rPr>
              <a:t> </a:t>
            </a:r>
            <a:r>
              <a:rPr sz="2900" spc="-110" dirty="0">
                <a:latin typeface="Trebuchet MS"/>
                <a:cs typeface="Trebuchet MS"/>
              </a:rPr>
              <a:t>of</a:t>
            </a:r>
            <a:r>
              <a:rPr sz="2900" spc="-225" dirty="0">
                <a:latin typeface="Trebuchet MS"/>
                <a:cs typeface="Trebuchet MS"/>
              </a:rPr>
              <a:t> </a:t>
            </a:r>
            <a:r>
              <a:rPr sz="2900" spc="-130" dirty="0">
                <a:latin typeface="Trebuchet MS"/>
                <a:cs typeface="Trebuchet MS"/>
              </a:rPr>
              <a:t>Data</a:t>
            </a:r>
            <a:r>
              <a:rPr sz="2900" spc="-220" dirty="0">
                <a:latin typeface="Trebuchet MS"/>
                <a:cs typeface="Trebuchet MS"/>
              </a:rPr>
              <a:t> </a:t>
            </a:r>
            <a:r>
              <a:rPr sz="2900" spc="-135" dirty="0">
                <a:latin typeface="Trebuchet MS"/>
                <a:cs typeface="Trebuchet MS"/>
              </a:rPr>
              <a:t>Protection</a:t>
            </a:r>
            <a:r>
              <a:rPr sz="2900" spc="-225" dirty="0">
                <a:latin typeface="Trebuchet MS"/>
                <a:cs typeface="Trebuchet MS"/>
              </a:rPr>
              <a:t> </a:t>
            </a:r>
            <a:r>
              <a:rPr sz="2900" spc="-180" dirty="0">
                <a:latin typeface="Trebuchet MS"/>
                <a:cs typeface="Trebuchet MS"/>
              </a:rPr>
              <a:t>Laws.</a:t>
            </a:r>
            <a:endParaRPr sz="2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300">
              <a:latin typeface="Times New Roman"/>
              <a:cs typeface="Times New Roman"/>
            </a:endParaRPr>
          </a:p>
          <a:p>
            <a:pPr marL="12700" marR="5080">
              <a:lnSpc>
                <a:spcPts val="3130"/>
              </a:lnSpc>
            </a:pPr>
            <a:r>
              <a:rPr sz="2900" spc="-75" dirty="0">
                <a:latin typeface="Trebuchet MS"/>
                <a:cs typeface="Trebuchet MS"/>
              </a:rPr>
              <a:t>In </a:t>
            </a:r>
            <a:r>
              <a:rPr sz="2900" spc="-125" dirty="0">
                <a:latin typeface="Trebuchet MS"/>
                <a:cs typeface="Trebuchet MS"/>
              </a:rPr>
              <a:t>April </a:t>
            </a:r>
            <a:r>
              <a:rPr sz="2900" spc="-105" dirty="0">
                <a:latin typeface="Trebuchet MS"/>
                <a:cs typeface="Trebuchet MS"/>
              </a:rPr>
              <a:t>2018, </a:t>
            </a:r>
            <a:r>
              <a:rPr sz="2900" spc="-130" dirty="0">
                <a:latin typeface="Trebuchet MS"/>
                <a:cs typeface="Trebuchet MS"/>
              </a:rPr>
              <a:t>the </a:t>
            </a:r>
            <a:r>
              <a:rPr sz="2900" spc="-105" dirty="0">
                <a:latin typeface="Trebuchet MS"/>
                <a:cs typeface="Trebuchet MS"/>
              </a:rPr>
              <a:t>new </a:t>
            </a:r>
            <a:r>
              <a:rPr sz="2900" u="heavy" spc="-1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</a:rPr>
              <a:t>General </a:t>
            </a:r>
            <a:r>
              <a:rPr sz="2900" u="heavy" spc="-1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</a:rPr>
              <a:t>Data </a:t>
            </a:r>
            <a:r>
              <a:rPr sz="2900" u="heavy" spc="-1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</a:rPr>
              <a:t>Protection </a:t>
            </a:r>
            <a:r>
              <a:rPr sz="2900" spc="-135" dirty="0">
                <a:solidFill>
                  <a:srgbClr val="0000FF"/>
                </a:solidFill>
                <a:latin typeface="Trebuchet MS"/>
                <a:cs typeface="Trebuchet MS"/>
              </a:rPr>
              <a:t> </a:t>
            </a:r>
            <a:r>
              <a:rPr sz="2900" u="heavy" spc="-1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</a:rPr>
              <a:t>Regulations</a:t>
            </a:r>
            <a:r>
              <a:rPr sz="2900" spc="-120" dirty="0">
                <a:solidFill>
                  <a:srgbClr val="0000FF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latin typeface="Trebuchet MS"/>
                <a:cs typeface="Trebuchet MS"/>
              </a:rPr>
              <a:t>(GDPR) </a:t>
            </a:r>
            <a:r>
              <a:rPr sz="2900" spc="-130" dirty="0">
                <a:latin typeface="Trebuchet MS"/>
                <a:cs typeface="Trebuchet MS"/>
              </a:rPr>
              <a:t>come </a:t>
            </a:r>
            <a:r>
              <a:rPr sz="2900" spc="-125" dirty="0">
                <a:latin typeface="Trebuchet MS"/>
                <a:cs typeface="Trebuchet MS"/>
              </a:rPr>
              <a:t>into </a:t>
            </a:r>
            <a:r>
              <a:rPr sz="2900" spc="-160" dirty="0">
                <a:latin typeface="Trebuchet MS"/>
                <a:cs typeface="Trebuchet MS"/>
              </a:rPr>
              <a:t>force </a:t>
            </a:r>
            <a:r>
              <a:rPr sz="2900" spc="-114" dirty="0">
                <a:latin typeface="Trebuchet MS"/>
                <a:cs typeface="Trebuchet MS"/>
              </a:rPr>
              <a:t>in </a:t>
            </a:r>
            <a:r>
              <a:rPr sz="2900" spc="-125" dirty="0">
                <a:latin typeface="Trebuchet MS"/>
                <a:cs typeface="Trebuchet MS"/>
              </a:rPr>
              <a:t>the </a:t>
            </a:r>
            <a:r>
              <a:rPr sz="2900" spc="-175" dirty="0">
                <a:latin typeface="Trebuchet MS"/>
                <a:cs typeface="Trebuchet MS"/>
              </a:rPr>
              <a:t>UK.  </a:t>
            </a:r>
            <a:r>
              <a:rPr sz="2900" spc="20" dirty="0">
                <a:latin typeface="Trebuchet MS"/>
                <a:cs typeface="Trebuchet MS"/>
              </a:rPr>
              <a:t>More </a:t>
            </a:r>
            <a:r>
              <a:rPr sz="2900" spc="-125" dirty="0">
                <a:latin typeface="Trebuchet MS"/>
                <a:cs typeface="Trebuchet MS"/>
              </a:rPr>
              <a:t>information </a:t>
            </a:r>
            <a:r>
              <a:rPr sz="2900" spc="-105" dirty="0">
                <a:latin typeface="Trebuchet MS"/>
                <a:cs typeface="Trebuchet MS"/>
              </a:rPr>
              <a:t>about </a:t>
            </a:r>
            <a:r>
              <a:rPr sz="2900" spc="-114" dirty="0">
                <a:latin typeface="Trebuchet MS"/>
                <a:cs typeface="Trebuchet MS"/>
              </a:rPr>
              <a:t>this </a:t>
            </a:r>
            <a:r>
              <a:rPr sz="2900" spc="-100" dirty="0">
                <a:latin typeface="Trebuchet MS"/>
                <a:cs typeface="Trebuchet MS"/>
              </a:rPr>
              <a:t>and </a:t>
            </a:r>
            <a:r>
              <a:rPr sz="2900" spc="-110" dirty="0">
                <a:latin typeface="Trebuchet MS"/>
                <a:cs typeface="Trebuchet MS"/>
              </a:rPr>
              <a:t>other </a:t>
            </a:r>
            <a:r>
              <a:rPr sz="2900" spc="-95" dirty="0">
                <a:latin typeface="Trebuchet MS"/>
                <a:cs typeface="Trebuchet MS"/>
              </a:rPr>
              <a:t>such  </a:t>
            </a:r>
            <a:r>
              <a:rPr sz="2900" spc="-120" dirty="0">
                <a:latin typeface="Trebuchet MS"/>
                <a:cs typeface="Trebuchet MS"/>
              </a:rPr>
              <a:t>regulations </a:t>
            </a:r>
            <a:r>
              <a:rPr sz="2900" spc="-160" dirty="0">
                <a:latin typeface="Trebuchet MS"/>
                <a:cs typeface="Trebuchet MS"/>
              </a:rPr>
              <a:t>e.g.Freedom </a:t>
            </a:r>
            <a:r>
              <a:rPr sz="2900" spc="-110" dirty="0">
                <a:latin typeface="Trebuchet MS"/>
                <a:cs typeface="Trebuchet MS"/>
              </a:rPr>
              <a:t>of </a:t>
            </a:r>
            <a:r>
              <a:rPr sz="2900" spc="-114" dirty="0">
                <a:latin typeface="Trebuchet MS"/>
                <a:cs typeface="Trebuchet MS"/>
              </a:rPr>
              <a:t>Information </a:t>
            </a:r>
            <a:r>
              <a:rPr sz="2900" spc="-155" dirty="0">
                <a:latin typeface="Trebuchet MS"/>
                <a:cs typeface="Trebuchet MS"/>
              </a:rPr>
              <a:t>Act)</a:t>
            </a:r>
            <a:r>
              <a:rPr sz="2900" spc="-660" dirty="0">
                <a:latin typeface="Trebuchet MS"/>
                <a:cs typeface="Trebuchet MS"/>
              </a:rPr>
              <a:t> </a:t>
            </a:r>
            <a:r>
              <a:rPr sz="2900" spc="-145" dirty="0">
                <a:latin typeface="Trebuchet MS"/>
                <a:cs typeface="Trebuchet MS"/>
              </a:rPr>
              <a:t>are  </a:t>
            </a:r>
            <a:r>
              <a:rPr sz="2900" spc="-160" dirty="0">
                <a:latin typeface="Trebuchet MS"/>
                <a:cs typeface="Trebuchet MS"/>
              </a:rPr>
              <a:t>available </a:t>
            </a:r>
            <a:r>
              <a:rPr sz="2900" spc="-50" dirty="0">
                <a:latin typeface="Trebuchet MS"/>
                <a:cs typeface="Trebuchet MS"/>
              </a:rPr>
              <a:t>on </a:t>
            </a:r>
            <a:r>
              <a:rPr sz="2900" spc="-130" dirty="0">
                <a:latin typeface="Trebuchet MS"/>
                <a:cs typeface="Trebuchet MS"/>
              </a:rPr>
              <a:t>the </a:t>
            </a:r>
            <a:r>
              <a:rPr sz="2900" u="heavy" spc="-114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</a:rPr>
              <a:t>Information </a:t>
            </a:r>
            <a:r>
              <a:rPr sz="2900" u="heavy" spc="-7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</a:rPr>
              <a:t>Commissioner's </a:t>
            </a:r>
            <a:r>
              <a:rPr sz="2900" spc="-75" dirty="0">
                <a:solidFill>
                  <a:srgbClr val="0000FF"/>
                </a:solidFill>
                <a:latin typeface="Trebuchet MS"/>
                <a:cs typeface="Trebuchet MS"/>
              </a:rPr>
              <a:t> </a:t>
            </a:r>
            <a:r>
              <a:rPr sz="2900" u="heavy" spc="-16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rebuchet MS"/>
                <a:cs typeface="Trebuchet MS"/>
              </a:rPr>
              <a:t>Office</a:t>
            </a:r>
            <a:r>
              <a:rPr sz="2900" spc="-235" dirty="0">
                <a:solidFill>
                  <a:srgbClr val="0000FF"/>
                </a:solidFill>
                <a:latin typeface="Trebuchet MS"/>
                <a:cs typeface="Trebuchet MS"/>
              </a:rPr>
              <a:t> </a:t>
            </a:r>
            <a:r>
              <a:rPr sz="2900" spc="-160" dirty="0">
                <a:latin typeface="Trebuchet MS"/>
                <a:cs typeface="Trebuchet MS"/>
              </a:rPr>
              <a:t>website.</a:t>
            </a:r>
            <a:endParaRPr sz="29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98330" y="489712"/>
            <a:ext cx="33470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15" dirty="0"/>
              <a:t>Digital</a:t>
            </a:r>
            <a:r>
              <a:rPr spc="-200" dirty="0"/>
              <a:t> </a:t>
            </a:r>
            <a:r>
              <a:rPr spc="170" dirty="0"/>
              <a:t>Skills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07820"/>
            <a:ext cx="7563484" cy="3146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52019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75" dirty="0">
                <a:latin typeface="Trebuchet MS"/>
                <a:cs typeface="Trebuchet MS"/>
              </a:rPr>
              <a:t>The</a:t>
            </a:r>
            <a:r>
              <a:rPr sz="3200" spc="-254" dirty="0">
                <a:latin typeface="Trebuchet MS"/>
                <a:cs typeface="Trebuchet MS"/>
              </a:rPr>
              <a:t> </a:t>
            </a:r>
            <a:r>
              <a:rPr sz="3200" spc="-135" dirty="0">
                <a:latin typeface="Trebuchet MS"/>
                <a:cs typeface="Trebuchet MS"/>
              </a:rPr>
              <a:t>following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14" dirty="0">
                <a:latin typeface="Trebuchet MS"/>
                <a:cs typeface="Trebuchet MS"/>
              </a:rPr>
              <a:t>is</a:t>
            </a:r>
            <a:r>
              <a:rPr sz="3200" spc="-250" dirty="0">
                <a:latin typeface="Trebuchet MS"/>
                <a:cs typeface="Trebuchet MS"/>
              </a:rPr>
              <a:t> </a:t>
            </a:r>
            <a:r>
              <a:rPr sz="3200" spc="-150" dirty="0">
                <a:latin typeface="Trebuchet MS"/>
                <a:cs typeface="Trebuchet MS"/>
              </a:rPr>
              <a:t>a</a:t>
            </a:r>
            <a:r>
              <a:rPr sz="3200" spc="-250" dirty="0">
                <a:latin typeface="Trebuchet MS"/>
                <a:cs typeface="Trebuchet MS"/>
              </a:rPr>
              <a:t> </a:t>
            </a:r>
            <a:r>
              <a:rPr sz="3200" spc="-140" dirty="0">
                <a:latin typeface="Trebuchet MS"/>
                <a:cs typeface="Trebuchet MS"/>
              </a:rPr>
              <a:t>very</a:t>
            </a:r>
            <a:r>
              <a:rPr sz="3200" spc="-250" dirty="0">
                <a:latin typeface="Trebuchet MS"/>
                <a:cs typeface="Trebuchet MS"/>
              </a:rPr>
              <a:t> </a:t>
            </a:r>
            <a:r>
              <a:rPr sz="3200" spc="-130" dirty="0">
                <a:latin typeface="Trebuchet MS"/>
                <a:cs typeface="Trebuchet MS"/>
              </a:rPr>
              <a:t>useful</a:t>
            </a:r>
            <a:r>
              <a:rPr sz="3200" spc="-245" dirty="0">
                <a:latin typeface="Trebuchet MS"/>
                <a:cs typeface="Trebuchet MS"/>
              </a:rPr>
              <a:t> </a:t>
            </a:r>
            <a:r>
              <a:rPr sz="3200" spc="-145" dirty="0">
                <a:latin typeface="Trebuchet MS"/>
                <a:cs typeface="Trebuchet MS"/>
              </a:rPr>
              <a:t>basic  </a:t>
            </a:r>
            <a:r>
              <a:rPr sz="3200" spc="-130" dirty="0">
                <a:latin typeface="Trebuchet MS"/>
                <a:cs typeface="Trebuchet MS"/>
              </a:rPr>
              <a:t>introduction to</a:t>
            </a:r>
            <a:r>
              <a:rPr sz="3200" spc="-355" dirty="0">
                <a:latin typeface="Trebuchet MS"/>
                <a:cs typeface="Trebuchet MS"/>
              </a:rPr>
              <a:t> </a:t>
            </a:r>
            <a:r>
              <a:rPr sz="3200" spc="-150" dirty="0">
                <a:latin typeface="Trebuchet MS"/>
                <a:cs typeface="Trebuchet MS"/>
              </a:rPr>
              <a:t>computers: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4650">
              <a:latin typeface="Times New Roman"/>
              <a:cs typeface="Times New Roman"/>
            </a:endParaRPr>
          </a:p>
          <a:p>
            <a:pPr marL="355600" marR="5080">
              <a:lnSpc>
                <a:spcPct val="100000"/>
              </a:lnSpc>
              <a:spcBef>
                <a:spcPts val="5"/>
              </a:spcBef>
            </a:pPr>
            <a:r>
              <a:rPr sz="3200" spc="-210" dirty="0">
                <a:latin typeface="Trebuchet MS"/>
                <a:cs typeface="Trebuchet MS"/>
                <a:hlinkClick r:id="rId2"/>
              </a:rPr>
              <a:t>http://www.fulco.lib.in.us/wp- </a:t>
            </a:r>
            <a:r>
              <a:rPr sz="3200" spc="-210" dirty="0">
                <a:latin typeface="Trebuchet MS"/>
                <a:cs typeface="Trebuchet MS"/>
              </a:rPr>
              <a:t> </a:t>
            </a:r>
            <a:r>
              <a:rPr sz="3200" spc="-155" dirty="0">
                <a:latin typeface="Trebuchet MS"/>
                <a:cs typeface="Trebuchet MS"/>
              </a:rPr>
              <a:t>content/uploads/2015/06/BC01-Computer-  </a:t>
            </a:r>
            <a:r>
              <a:rPr sz="3200" spc="-135" dirty="0">
                <a:latin typeface="Trebuchet MS"/>
                <a:cs typeface="Trebuchet MS"/>
              </a:rPr>
              <a:t>Basics-101.pdf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33752" y="6430518"/>
            <a:ext cx="1739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 dirty="0">
                <a:solidFill>
                  <a:srgbClr val="898989"/>
                </a:solidFill>
                <a:latin typeface="Times New Roman"/>
                <a:cs typeface="Times New Roman"/>
              </a:rPr>
              <a:t>16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694</Words>
  <Application>Microsoft Office PowerPoint</Application>
  <PresentationFormat>On-screen Show (4:3)</PresentationFormat>
  <Paragraphs>106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Times New Roman</vt:lpstr>
      <vt:lpstr>Trebuchet MS</vt:lpstr>
      <vt:lpstr>Office Theme</vt:lpstr>
      <vt:lpstr>CertHE Skills for the Workplace</vt:lpstr>
      <vt:lpstr>Objectives of session:</vt:lpstr>
      <vt:lpstr>Module Introduction</vt:lpstr>
      <vt:lpstr>Module Content</vt:lpstr>
      <vt:lpstr>Module Content</vt:lpstr>
      <vt:lpstr>Why are Digital Skills  Important?</vt:lpstr>
      <vt:lpstr>Why are Research Skills  Important?</vt:lpstr>
      <vt:lpstr>Secondary Research</vt:lpstr>
      <vt:lpstr>Primary Research</vt:lpstr>
      <vt:lpstr>Questionnaires</vt:lpstr>
      <vt:lpstr>Questionnaire Design</vt:lpstr>
      <vt:lpstr>Interviews</vt:lpstr>
      <vt:lpstr>Questionnaire or Interview?</vt:lpstr>
      <vt:lpstr>Sampling</vt:lpstr>
      <vt:lpstr>Ethical Handling of Data</vt:lpstr>
      <vt:lpstr>Digital Skills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</dc:title>
  <dc:creator>Anthony Burns</dc:creator>
  <cp:lastModifiedBy>Anthony Burns</cp:lastModifiedBy>
  <cp:revision>2</cp:revision>
  <dcterms:created xsi:type="dcterms:W3CDTF">2018-09-11T10:29:13Z</dcterms:created>
  <dcterms:modified xsi:type="dcterms:W3CDTF">2018-10-01T08:40:48Z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stSaved">
    <vt:filetime>2018-09-11T00:00:00Z</vt:filetime>
  </property>
</Properties>
</file>