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336" r:id="rId3"/>
    <p:sldId id="257" r:id="rId4"/>
    <p:sldId id="258" r:id="rId5"/>
    <p:sldId id="303" r:id="rId6"/>
    <p:sldId id="304" r:id="rId7"/>
    <p:sldId id="321" r:id="rId8"/>
    <p:sldId id="322" r:id="rId9"/>
    <p:sldId id="305" r:id="rId10"/>
    <p:sldId id="306" r:id="rId11"/>
    <p:sldId id="307" r:id="rId12"/>
    <p:sldId id="308" r:id="rId13"/>
    <p:sldId id="309" r:id="rId14"/>
    <p:sldId id="310" r:id="rId15"/>
    <p:sldId id="311" r:id="rId16"/>
    <p:sldId id="312" r:id="rId17"/>
    <p:sldId id="313" r:id="rId18"/>
    <p:sldId id="314" r:id="rId19"/>
    <p:sldId id="315" r:id="rId20"/>
    <p:sldId id="316" r:id="rId21"/>
    <p:sldId id="317" r:id="rId22"/>
    <p:sldId id="318" r:id="rId23"/>
    <p:sldId id="319" r:id="rId24"/>
    <p:sldId id="320" r:id="rId25"/>
    <p:sldId id="323" r:id="rId26"/>
    <p:sldId id="324" r:id="rId27"/>
    <p:sldId id="325" r:id="rId28"/>
    <p:sldId id="326" r:id="rId29"/>
    <p:sldId id="327" r:id="rId30"/>
    <p:sldId id="328" r:id="rId31"/>
    <p:sldId id="329" r:id="rId32"/>
    <p:sldId id="330" r:id="rId33"/>
    <p:sldId id="331" r:id="rId34"/>
    <p:sldId id="332" r:id="rId35"/>
    <p:sldId id="333" r:id="rId36"/>
    <p:sldId id="334" r:id="rId37"/>
    <p:sldId id="33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52" autoAdjust="0"/>
    <p:restoredTop sz="94660"/>
  </p:normalViewPr>
  <p:slideViewPr>
    <p:cSldViewPr>
      <p:cViewPr varScale="1">
        <p:scale>
          <a:sx n="101" d="100"/>
          <a:sy n="101" d="100"/>
        </p:scale>
        <p:origin x="860" y="7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6" d="100"/>
          <a:sy n="86" d="100"/>
        </p:scale>
        <p:origin x="-312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E516C2A-0CBE-4008-B510-5F4D18BE364F}" type="datetimeFigureOut">
              <a:rPr lang="en-US" smtClean="0"/>
              <a:t>3/29/2019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756CD02-39E2-4DC9-A5EC-0807A50665FC}" type="slidenum">
              <a:rPr lang="en-US" smtClean="0"/>
              <a:t>‹#›</a:t>
            </a:fld>
            <a:endParaRPr lang="en-US"/>
          </a:p>
        </p:txBody>
      </p:sp>
    </p:spTree>
    <p:extLst>
      <p:ext uri="{BB962C8B-B14F-4D97-AF65-F5344CB8AC3E}">
        <p14:creationId xmlns:p14="http://schemas.microsoft.com/office/powerpoint/2010/main" val="2698086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9CB17A-1049-4A15-BD76-98D8FDE09B12}" type="datetimeFigureOut">
              <a:rPr lang="en-GB" smtClean="0"/>
              <a:t>29/03/2019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D2F8D5-3612-4889-A43D-98D5ABBF8BF7}" type="slidenum">
              <a:rPr lang="en-GB" smtClean="0"/>
              <a:t>‹#›</a:t>
            </a:fld>
            <a:endParaRPr lang="en-GB"/>
          </a:p>
        </p:txBody>
      </p:sp>
    </p:spTree>
    <p:extLst>
      <p:ext uri="{BB962C8B-B14F-4D97-AF65-F5344CB8AC3E}">
        <p14:creationId xmlns:p14="http://schemas.microsoft.com/office/powerpoint/2010/main" val="2582729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06200029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15946785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82611450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578967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r>
              <a:rPr lang="en-GB" smtClean="0"/>
              <a:t>Essential Guide to Business Statistics</a:t>
            </a:r>
            <a:endParaRPr lang="en-GB"/>
          </a:p>
        </p:txBody>
      </p:sp>
      <p:sp>
        <p:nvSpPr>
          <p:cNvPr id="8" name="Footer Placeholder 7"/>
          <p:cNvSpPr>
            <a:spLocks noGrp="1"/>
          </p:cNvSpPr>
          <p:nvPr>
            <p:ph type="ftr" sz="quarter" idx="11"/>
          </p:nvPr>
        </p:nvSpPr>
        <p:spPr/>
        <p:txBody>
          <a:bodyPr/>
          <a:lstStyle/>
          <a:p>
            <a:r>
              <a:rPr lang="en-GB" smtClean="0"/>
              <a:t>©2015 John Wiley and Sons www.wiley.com/college/willoughby</a:t>
            </a:r>
            <a:endParaRPr lang="en-GB"/>
          </a:p>
        </p:txBody>
      </p:sp>
      <p:sp>
        <p:nvSpPr>
          <p:cNvPr id="9" name="Slide Number Placeholder 8"/>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685450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r>
              <a:rPr lang="en-GB" smtClean="0"/>
              <a:t>Essential Guide to Business Statistics</a:t>
            </a:r>
            <a:endParaRPr lang="en-GB"/>
          </a:p>
        </p:txBody>
      </p:sp>
      <p:sp>
        <p:nvSpPr>
          <p:cNvPr id="4" name="Footer Placeholder 3"/>
          <p:cNvSpPr>
            <a:spLocks noGrp="1"/>
          </p:cNvSpPr>
          <p:nvPr>
            <p:ph type="ftr" sz="quarter" idx="11"/>
          </p:nvPr>
        </p:nvSpPr>
        <p:spPr/>
        <p:txBody>
          <a:bodyPr/>
          <a:lstStyle/>
          <a:p>
            <a:r>
              <a:rPr lang="en-GB" smtClean="0"/>
              <a:t>©2015 John Wiley and Sons www.wiley.com/college/willoughby</a:t>
            </a:r>
            <a:endParaRPr lang="en-GB"/>
          </a:p>
        </p:txBody>
      </p:sp>
      <p:sp>
        <p:nvSpPr>
          <p:cNvPr id="5" name="Slide Number Placeholder 4"/>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400624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Essential Guide to Business Statistics</a:t>
            </a:r>
            <a:endParaRPr lang="en-GB"/>
          </a:p>
        </p:txBody>
      </p:sp>
      <p:sp>
        <p:nvSpPr>
          <p:cNvPr id="3" name="Footer Placeholder 2"/>
          <p:cNvSpPr>
            <a:spLocks noGrp="1"/>
          </p:cNvSpPr>
          <p:nvPr>
            <p:ph type="ftr" sz="quarter" idx="11"/>
          </p:nvPr>
        </p:nvSpPr>
        <p:spPr/>
        <p:txBody>
          <a:bodyPr/>
          <a:lstStyle/>
          <a:p>
            <a:r>
              <a:rPr lang="en-GB" smtClean="0"/>
              <a:t>©2015 John Wiley and Sons www.wiley.com/college/willoughby</a:t>
            </a:r>
            <a:endParaRPr lang="en-GB"/>
          </a:p>
        </p:txBody>
      </p:sp>
      <p:sp>
        <p:nvSpPr>
          <p:cNvPr id="4" name="Slide Number Placeholder 3"/>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01221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314622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61792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4113334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62023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0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smtClean="0"/>
              <a:t>Essential Guide to Business Statistics</a:t>
            </a:r>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GB" dirty="0" smtClean="0"/>
              <a:t>©2015 John Wiley and Sons www.wiley.com/college/willoughby</a:t>
            </a: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CAED51-C66D-4681-BF60-D1E183F6E7BA}" type="slidenum">
              <a:rPr lang="en-GB" smtClean="0"/>
              <a:t>‹#›</a:t>
            </a:fld>
            <a:endParaRPr lang="en-GB"/>
          </a:p>
        </p:txBody>
      </p:sp>
      <p:sp>
        <p:nvSpPr>
          <p:cNvPr id="7" name="Rectangle 6"/>
          <p:cNvSpPr/>
          <p:nvPr userDrawn="1"/>
        </p:nvSpPr>
        <p:spPr>
          <a:xfrm>
            <a:off x="0" y="0"/>
            <a:ext cx="9144000" cy="6858000"/>
          </a:xfrm>
          <a:prstGeom prst="rect">
            <a:avLst/>
          </a:prstGeom>
          <a:noFill/>
          <a:ln w="762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3738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hf sldNum="0"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772400" cy="3098775"/>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Tutorial</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
            </a:r>
            <a:br>
              <a:rPr lang="en-GB" dirty="0" smtClean="0">
                <a:latin typeface="Liberation Sans" panose="020B0604020202020204" pitchFamily="34" charset="0"/>
                <a:ea typeface="Liberation Sans" panose="020B0604020202020204" pitchFamily="34" charset="0"/>
                <a:cs typeface="Liberation Sans" panose="020B0604020202020204" pitchFamily="34" charset="0"/>
              </a:rPr>
            </a:b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
            </a:r>
            <a:br>
              <a:rPr lang="en-GB" dirty="0" smtClean="0">
                <a:latin typeface="Liberation Sans" panose="020B0604020202020204" pitchFamily="34" charset="0"/>
                <a:ea typeface="Liberation Sans" panose="020B0604020202020204" pitchFamily="34" charset="0"/>
                <a:cs typeface="Liberation Sans" panose="020B0604020202020204" pitchFamily="34" charset="0"/>
              </a:rPr>
            </a:b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Collection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Tree>
    <p:extLst>
      <p:ext uri="{BB962C8B-B14F-4D97-AF65-F5344CB8AC3E}">
        <p14:creationId xmlns:p14="http://schemas.microsoft.com/office/powerpoint/2010/main" val="35856469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Model Questions</a:t>
            </a:r>
            <a:endParaRPr lang="en-GB" dirty="0"/>
          </a:p>
        </p:txBody>
      </p:sp>
      <p:sp>
        <p:nvSpPr>
          <p:cNvPr id="3" name="Content Placeholder 2"/>
          <p:cNvSpPr>
            <a:spLocks noGrp="1"/>
          </p:cNvSpPr>
          <p:nvPr>
            <p:ph idx="1"/>
          </p:nvPr>
        </p:nvSpPr>
        <p:spPr>
          <a:xfrm>
            <a:off x="107504" y="1700808"/>
            <a:ext cx="8784976" cy="4178960"/>
          </a:xfrm>
        </p:spPr>
        <p:txBody>
          <a:bodyPr>
            <a:normAutofit fontScale="62500" lnSpcReduction="20000"/>
          </a:bodyPr>
          <a:lstStyle/>
          <a:p>
            <a:pPr marL="0" indent="0">
              <a:buNone/>
            </a:pPr>
            <a:r>
              <a:rPr lang="en-GB" b="1" u="sng" dirty="0"/>
              <a:t>Question </a:t>
            </a:r>
            <a:r>
              <a:rPr lang="en-GB" b="1" u="sng" dirty="0" smtClean="0"/>
              <a:t>1</a:t>
            </a:r>
            <a:endParaRPr lang="en-GB" dirty="0"/>
          </a:p>
          <a:p>
            <a:pPr marL="514350" lvl="0" indent="-514350">
              <a:buFont typeface="+mj-lt"/>
              <a:buAutoNum type="alphaLcPeriod"/>
            </a:pPr>
            <a:r>
              <a:rPr lang="en-GB" dirty="0"/>
              <a:t>Explain using an example the population, a sample and sampling methods </a:t>
            </a:r>
            <a:r>
              <a:rPr lang="en-GB" dirty="0" smtClean="0"/>
              <a:t>								        </a:t>
            </a:r>
            <a:r>
              <a:rPr lang="en-GB" b="1" dirty="0" smtClean="0"/>
              <a:t>( </a:t>
            </a:r>
            <a:r>
              <a:rPr lang="en-GB" b="1" dirty="0"/>
              <a:t>12 marks)</a:t>
            </a:r>
            <a:endParaRPr lang="en-GB" dirty="0"/>
          </a:p>
          <a:p>
            <a:pPr marL="514350" indent="-514350">
              <a:buFont typeface="+mj-lt"/>
              <a:buAutoNum type="alphaLcPeriod"/>
            </a:pPr>
            <a:r>
              <a:rPr lang="en-GB" dirty="0" smtClean="0"/>
              <a:t>Discuss the </a:t>
            </a:r>
            <a:r>
              <a:rPr lang="en-GB" dirty="0"/>
              <a:t>difference between primary and secondary </a:t>
            </a:r>
            <a:r>
              <a:rPr lang="en-GB" dirty="0" smtClean="0"/>
              <a:t>data providing examples                                                                                                </a:t>
            </a:r>
            <a:r>
              <a:rPr lang="en-GB" b="1" dirty="0"/>
              <a:t>( 3 marks</a:t>
            </a:r>
            <a:r>
              <a:rPr lang="en-GB" b="1" dirty="0" smtClean="0"/>
              <a:t>)</a:t>
            </a:r>
            <a:endParaRPr lang="en-GB" dirty="0" smtClean="0"/>
          </a:p>
          <a:p>
            <a:pPr marL="514350" lvl="0" indent="-514350">
              <a:buFont typeface="+mj-lt"/>
              <a:buAutoNum type="alphaLcPeriod"/>
            </a:pPr>
            <a:r>
              <a:rPr lang="en-GB" dirty="0"/>
              <a:t>Explain based on a brief example the difference between cluster sampling and stratified sampling                                                                                </a:t>
            </a:r>
            <a:r>
              <a:rPr lang="en-GB" b="1" dirty="0" smtClean="0"/>
              <a:t>(</a:t>
            </a:r>
            <a:r>
              <a:rPr lang="en-GB" b="1" dirty="0"/>
              <a:t>10 marks</a:t>
            </a:r>
            <a:r>
              <a:rPr lang="en-GB" b="1" dirty="0" smtClean="0"/>
              <a:t>)</a:t>
            </a:r>
            <a:r>
              <a:rPr lang="en-GB" dirty="0" smtClean="0"/>
              <a:t>                       																	</a:t>
            </a:r>
            <a:endParaRPr lang="en-GB" dirty="0"/>
          </a:p>
          <a:p>
            <a:pPr marL="0" indent="0">
              <a:buNone/>
            </a:pPr>
            <a:r>
              <a:rPr lang="en-GB" b="1" u="sng" dirty="0"/>
              <a:t>Question </a:t>
            </a:r>
            <a:r>
              <a:rPr lang="en-GB" b="1" u="sng" dirty="0" smtClean="0"/>
              <a:t>2</a:t>
            </a:r>
            <a:endParaRPr lang="en-GB" dirty="0"/>
          </a:p>
          <a:p>
            <a:pPr marL="514350" lvl="0" indent="-514350">
              <a:buFont typeface="+mj-lt"/>
              <a:buAutoNum type="alphaLcPeriod"/>
            </a:pPr>
            <a:r>
              <a:rPr lang="en-GB" dirty="0"/>
              <a:t>Explain  the principles for designing  the interview questions     </a:t>
            </a:r>
            <a:r>
              <a:rPr lang="en-GB" b="1" dirty="0" smtClean="0"/>
              <a:t>(</a:t>
            </a:r>
            <a:r>
              <a:rPr lang="en-GB" b="1" dirty="0"/>
              <a:t>10 marks</a:t>
            </a:r>
            <a:r>
              <a:rPr lang="en-GB" dirty="0"/>
              <a:t>)    </a:t>
            </a:r>
          </a:p>
          <a:p>
            <a:pPr marL="514350" lvl="0" indent="-514350">
              <a:buFont typeface="+mj-lt"/>
              <a:buAutoNum type="alphaLcPeriod"/>
            </a:pPr>
            <a:r>
              <a:rPr lang="en-GB" dirty="0"/>
              <a:t>Explain the difference between the open and close questions</a:t>
            </a:r>
            <a:r>
              <a:rPr lang="en-GB" b="1" dirty="0"/>
              <a:t>  </a:t>
            </a:r>
            <a:r>
              <a:rPr lang="en-GB" b="1" dirty="0" smtClean="0"/>
              <a:t>   (</a:t>
            </a:r>
            <a:r>
              <a:rPr lang="en-GB" b="1" dirty="0"/>
              <a:t>5 marks</a:t>
            </a:r>
            <a:r>
              <a:rPr lang="en-GB" b="1" dirty="0" smtClean="0"/>
              <a:t>)</a:t>
            </a:r>
          </a:p>
          <a:p>
            <a:pPr marL="514350" lvl="0" indent="-514350">
              <a:buFont typeface="+mj-lt"/>
              <a:buAutoNum type="alphaLcPeriod"/>
            </a:pPr>
            <a:r>
              <a:rPr lang="en-GB" dirty="0"/>
              <a:t>Explain the advantages and disadvantages of conducting interviews to collect data  					 	</a:t>
            </a:r>
            <a:r>
              <a:rPr lang="en-GB" dirty="0" smtClean="0"/>
              <a:t>            </a:t>
            </a:r>
            <a:r>
              <a:rPr lang="en-GB" b="1" dirty="0" smtClean="0"/>
              <a:t>(</a:t>
            </a:r>
            <a:r>
              <a:rPr lang="en-GB" b="1" dirty="0"/>
              <a:t>10 marks)</a:t>
            </a:r>
            <a:endParaRPr lang="en-GB" dirty="0"/>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Tree>
    <p:extLst>
      <p:ext uri="{BB962C8B-B14F-4D97-AF65-F5344CB8AC3E}">
        <p14:creationId xmlns:p14="http://schemas.microsoft.com/office/powerpoint/2010/main" val="1497575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Collection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824536"/>
          </a:xfrm>
        </p:spPr>
        <p:txBody>
          <a:bodyPr>
            <a:normAutofit fontScale="85000" lnSpcReduction="10000"/>
          </a:bodyPr>
          <a:lstStyle/>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D</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istinguish </a:t>
            </a:r>
            <a:r>
              <a:rPr lang="en-GB" dirty="0">
                <a:latin typeface="Liberation Sans" panose="020B0604020202020204" pitchFamily="34" charset="0"/>
                <a:ea typeface="Liberation Sans" panose="020B0604020202020204" pitchFamily="34" charset="0"/>
                <a:cs typeface="Liberation Sans" panose="020B0604020202020204" pitchFamily="34" charset="0"/>
              </a:rPr>
              <a:t>between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population and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p</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rimary and </a:t>
            </a:r>
            <a:r>
              <a:rPr lang="en-GB" smtClean="0">
                <a:latin typeface="Liberation Sans" panose="020B0604020202020204" pitchFamily="34" charset="0"/>
                <a:ea typeface="Liberation Sans" panose="020B0604020202020204" pitchFamily="34" charset="0"/>
                <a:cs typeface="Liberation Sans" panose="020B0604020202020204" pitchFamily="34" charset="0"/>
              </a:rPr>
              <a:t>secondary data</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arry </a:t>
            </a:r>
            <a:r>
              <a:rPr lang="en-GB" dirty="0">
                <a:latin typeface="Liberation Sans" panose="020B0604020202020204" pitchFamily="34" charset="0"/>
                <a:ea typeface="Liberation Sans" panose="020B0604020202020204" pitchFamily="34" charset="0"/>
                <a:cs typeface="Liberation Sans" panose="020B0604020202020204" pitchFamily="34" charset="0"/>
              </a:rPr>
              <a:t>out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compare different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methods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simple random, convenience, quota, systematic, cluster and </a:t>
            </a:r>
            <a:r>
              <a:rPr lang="en-GB">
                <a:latin typeface="Liberation Sans" panose="020B0604020202020204" pitchFamily="34" charset="0"/>
                <a:ea typeface="Liberation Sans" panose="020B0604020202020204" pitchFamily="34" charset="0"/>
                <a:cs typeface="Liberation Sans" panose="020B0604020202020204" pitchFamily="34" charset="0"/>
              </a:rPr>
              <a:t>stratified </a:t>
            </a:r>
            <a:r>
              <a:rPr lang="en-GB" smtClean="0">
                <a:latin typeface="Liberation Sans" panose="020B0604020202020204" pitchFamily="34" charset="0"/>
                <a:ea typeface="Liberation Sans" panose="020B0604020202020204" pitchFamily="34" charset="0"/>
                <a:cs typeface="Liberation Sans" panose="020B0604020202020204" pitchFamily="34" charset="0"/>
              </a:rPr>
              <a:t>sampling</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onduct </a:t>
            </a:r>
            <a:r>
              <a:rPr lang="en-GB" dirty="0">
                <a:latin typeface="Liberation Sans" panose="020B0604020202020204" pitchFamily="34" charset="0"/>
                <a:ea typeface="Liberation Sans" panose="020B0604020202020204" pitchFamily="34" charset="0"/>
                <a:cs typeface="Liberation Sans" panose="020B0604020202020204" pitchFamily="34" charset="0"/>
              </a:rPr>
              <a:t>interviews and use questionnaires for </a:t>
            </a:r>
            <a:r>
              <a:rPr lang="en-GB">
                <a:latin typeface="Liberation Sans" panose="020B0604020202020204" pitchFamily="34" charset="0"/>
                <a:ea typeface="Liberation Sans" panose="020B0604020202020204" pitchFamily="34" charset="0"/>
                <a:cs typeface="Liberation Sans" panose="020B0604020202020204" pitchFamily="34" charset="0"/>
              </a:rPr>
              <a:t>data </a:t>
            </a:r>
            <a:r>
              <a:rPr lang="en-GB" smtClean="0">
                <a:latin typeface="Liberation Sans" panose="020B0604020202020204" pitchFamily="34" charset="0"/>
                <a:ea typeface="Liberation Sans" panose="020B0604020202020204" pitchFamily="34" charset="0"/>
                <a:cs typeface="Liberation Sans" panose="020B0604020202020204" pitchFamily="34" charset="0"/>
              </a:rPr>
              <a:t>collection</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U</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nderstand </a:t>
            </a:r>
            <a:r>
              <a:rPr lang="en-GB" dirty="0">
                <a:latin typeface="Liberation Sans" panose="020B0604020202020204" pitchFamily="34" charset="0"/>
                <a:ea typeface="Liberation Sans" panose="020B0604020202020204" pitchFamily="34" charset="0"/>
                <a:cs typeface="Liberation Sans" panose="020B0604020202020204" pitchFamily="34" charset="0"/>
              </a:rPr>
              <a:t>how bias can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occur</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943019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Introduction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525963"/>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Many research projects and studies with a business-related focus include collecting data about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people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we </a:t>
            </a:r>
            <a:r>
              <a:rPr lang="en-GB" dirty="0">
                <a:latin typeface="Liberation Sans" panose="020B0604020202020204" pitchFamily="34" charset="0"/>
                <a:ea typeface="Liberation Sans" panose="020B0604020202020204" pitchFamily="34" charset="0"/>
                <a:cs typeface="Liberation Sans" panose="020B0604020202020204" pitchFamily="34" charset="0"/>
              </a:rPr>
              <a:t>would like to investigate the mode of transport used for travelling to work by the 20,000 employees of a large insurance company with offices located in 30 different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countries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we </a:t>
            </a:r>
            <a:r>
              <a:rPr lang="en-GB" dirty="0">
                <a:latin typeface="Liberation Sans" panose="020B0604020202020204" pitchFamily="34" charset="0"/>
                <a:ea typeface="Liberation Sans" panose="020B0604020202020204" pitchFamily="34" charset="0"/>
                <a:cs typeface="Liberation Sans" panose="020B0604020202020204" pitchFamily="34" charset="0"/>
              </a:rPr>
              <a:t>are interested in whether employees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walk or cycle to work, </a:t>
            </a:r>
            <a:r>
              <a:rPr lang="en-GB" dirty="0">
                <a:latin typeface="Liberation Sans" panose="020B0604020202020204" pitchFamily="34" charset="0"/>
                <a:ea typeface="Liberation Sans" panose="020B0604020202020204" pitchFamily="34" charset="0"/>
                <a:cs typeface="Liberation Sans" panose="020B0604020202020204" pitchFamily="34" charset="0"/>
              </a:rPr>
              <a:t>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 car, train </a:t>
            </a:r>
            <a:r>
              <a:rPr lang="en-GB" dirty="0">
                <a:latin typeface="Liberation Sans" panose="020B0604020202020204" pitchFamily="34" charset="0"/>
                <a:ea typeface="Liberation Sans" panose="020B0604020202020204" pitchFamily="34" charset="0"/>
                <a:cs typeface="Liberation Sans" panose="020B0604020202020204" pitchFamily="34" charset="0"/>
              </a:rPr>
              <a:t>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bus</a:t>
            </a:r>
            <a:endParaRPr lang="en-GB" sz="16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5466177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Terminology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collection of all the people in whom we </a:t>
            </a:r>
            <a:r>
              <a:rPr lang="en-GB">
                <a:latin typeface="Liberation Sans" panose="020B0604020202020204" pitchFamily="34" charset="0"/>
                <a:ea typeface="Liberation Sans" panose="020B0604020202020204" pitchFamily="34" charset="0"/>
                <a:cs typeface="Liberation Sans" panose="020B0604020202020204" pitchFamily="34" charset="0"/>
              </a:rPr>
              <a:t>are </a:t>
            </a:r>
            <a:r>
              <a:rPr lang="en-GB" smtClean="0">
                <a:latin typeface="Liberation Sans" panose="020B0604020202020204" pitchFamily="34" charset="0"/>
                <a:ea typeface="Liberation Sans" panose="020B0604020202020204" pitchFamily="34" charset="0"/>
                <a:cs typeface="Liberation Sans" panose="020B0604020202020204" pitchFamily="34" charset="0"/>
              </a:rPr>
              <a:t>interested</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Sampling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Frame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 list that includes information about every member of </a:t>
            </a:r>
            <a:r>
              <a:rPr lang="en-GB">
                <a:latin typeface="Liberation Sans" panose="020B0604020202020204" pitchFamily="34" charset="0"/>
                <a:ea typeface="Liberation Sans" panose="020B0604020202020204" pitchFamily="34" charset="0"/>
                <a:cs typeface="Liberation Sans" panose="020B0604020202020204" pitchFamily="34" charset="0"/>
              </a:rPr>
              <a:t>the </a:t>
            </a:r>
            <a:r>
              <a:rPr lang="en-GB"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part of the population from which we gather information</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8350774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Terminology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12776"/>
            <a:ext cx="8229600" cy="4781128"/>
          </a:xfrm>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population is every person who is employed by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company</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T</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sampling frame is the list of all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employees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If we wished to select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 from the population, </a:t>
            </a:r>
            <a:r>
              <a:rPr lang="en-GB" dirty="0">
                <a:latin typeface="Liberation Sans" panose="020B0604020202020204" pitchFamily="34" charset="0"/>
                <a:ea typeface="Liberation Sans" panose="020B0604020202020204" pitchFamily="34" charset="0"/>
                <a:cs typeface="Liberation Sans" panose="020B0604020202020204" pitchFamily="34" charset="0"/>
              </a:rPr>
              <a:t>we may decide to question: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employees who work at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office </a:t>
            </a:r>
            <a:r>
              <a:rPr lang="en-GB" dirty="0">
                <a:latin typeface="Liberation Sans" panose="020B0604020202020204" pitchFamily="34" charset="0"/>
                <a:ea typeface="Liberation Sans" panose="020B0604020202020204" pitchFamily="34" charset="0"/>
                <a:cs typeface="Liberation Sans" panose="020B0604020202020204" pitchFamily="34" charset="0"/>
              </a:rPr>
              <a:t>in Brazil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employees who are aged 25-34</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female employees in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company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39841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Primary and Secondary Data</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Primary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a:t>
            </a:r>
            <a:r>
              <a:rPr lang="en-GB" dirty="0">
                <a:latin typeface="Liberation Sans" panose="020B0604020202020204" pitchFamily="34" charset="0"/>
                <a:ea typeface="Liberation Sans" panose="020B0604020202020204" pitchFamily="34" charset="0"/>
                <a:cs typeface="Liberation Sans" panose="020B0604020202020204" pitchFamily="34" charset="0"/>
              </a:rPr>
              <a:t>that you collect yourself as part of your study or investigation, usually using interviews </a:t>
            </a:r>
            <a:r>
              <a:rPr lang="en-GB">
                <a:latin typeface="Liberation Sans" panose="020B0604020202020204" pitchFamily="34" charset="0"/>
                <a:ea typeface="Liberation Sans" panose="020B0604020202020204" pitchFamily="34" charset="0"/>
                <a:cs typeface="Liberation Sans" panose="020B0604020202020204" pitchFamily="34" charset="0"/>
              </a:rPr>
              <a:t>or </a:t>
            </a:r>
            <a:r>
              <a:rPr lang="en-GB" smtClean="0">
                <a:latin typeface="Liberation Sans" panose="020B0604020202020204" pitchFamily="34" charset="0"/>
                <a:ea typeface="Liberation Sans" panose="020B0604020202020204" pitchFamily="34" charset="0"/>
                <a:cs typeface="Liberation Sans" panose="020B0604020202020204" pitchFamily="34" charset="0"/>
              </a:rPr>
              <a:t>questionnaires</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Secondary </a:t>
            </a:r>
            <a:r>
              <a:rPr lang="en-GB" dirty="0">
                <a:latin typeface="Liberation Sans" panose="020B0604020202020204" pitchFamily="34" charset="0"/>
                <a:ea typeface="Liberation Sans" panose="020B0604020202020204" pitchFamily="34" charset="0"/>
                <a:cs typeface="Liberation Sans" panose="020B0604020202020204" pitchFamily="34" charset="0"/>
              </a:rPr>
              <a:t>data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a:t>
            </a:r>
            <a:r>
              <a:rPr lang="en-GB" dirty="0">
                <a:latin typeface="Liberation Sans" panose="020B0604020202020204" pitchFamily="34" charset="0"/>
                <a:ea typeface="Liberation Sans" panose="020B0604020202020204" pitchFamily="34" charset="0"/>
                <a:cs typeface="Liberation Sans" panose="020B0604020202020204" pitchFamily="34" charset="0"/>
              </a:rPr>
              <a:t>that has already been collected by someone else, typically found in newspapers and reports, government and business publications, and historical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records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7448621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Primary and Secondary Data</a:t>
            </a:r>
          </a:p>
        </p:txBody>
      </p:sp>
      <p:graphicFrame>
        <p:nvGraphicFramePr>
          <p:cNvPr id="4" name="Table 3"/>
          <p:cNvGraphicFramePr>
            <a:graphicFrameLocks noGrp="1"/>
          </p:cNvGraphicFramePr>
          <p:nvPr>
            <p:extLst>
              <p:ext uri="{D42A27DB-BD31-4B8C-83A1-F6EECF244321}">
                <p14:modId xmlns:p14="http://schemas.microsoft.com/office/powerpoint/2010/main" val="1837180469"/>
              </p:ext>
            </p:extLst>
          </p:nvPr>
        </p:nvGraphicFramePr>
        <p:xfrm>
          <a:off x="755576" y="1340768"/>
          <a:ext cx="7776864" cy="4937760"/>
        </p:xfrm>
        <a:graphic>
          <a:graphicData uri="http://schemas.openxmlformats.org/drawingml/2006/table">
            <a:tbl>
              <a:tblPr firstRow="1" firstCol="1" bandRow="1">
                <a:tableStyleId>{2D5ABB26-0587-4C30-8999-92F81FD0307C}</a:tableStyleId>
              </a:tblPr>
              <a:tblGrid>
                <a:gridCol w="3961296">
                  <a:extLst>
                    <a:ext uri="{9D8B030D-6E8A-4147-A177-3AD203B41FA5}">
                      <a16:colId xmlns:a16="http://schemas.microsoft.com/office/drawing/2014/main" val="20000"/>
                    </a:ext>
                  </a:extLst>
                </a:gridCol>
                <a:gridCol w="3815568">
                  <a:extLst>
                    <a:ext uri="{9D8B030D-6E8A-4147-A177-3AD203B41FA5}">
                      <a16:colId xmlns:a16="http://schemas.microsoft.com/office/drawing/2014/main" val="20001"/>
                    </a:ext>
                  </a:extLst>
                </a:gridCol>
              </a:tblGrid>
              <a:tr h="269240">
                <a:tc>
                  <a:txBody>
                    <a:bodyPr/>
                    <a:lstStyle/>
                    <a:p>
                      <a:pPr>
                        <a:spcAft>
                          <a:spcPts val="0"/>
                        </a:spcAft>
                      </a:pPr>
                      <a:r>
                        <a:rPr lang="en-GB" sz="1800" dirty="0">
                          <a:effectLst/>
                        </a:rPr>
                        <a:t>primary data</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secondary data</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12775">
                <a:tc>
                  <a:txBody>
                    <a:bodyPr/>
                    <a:lstStyle/>
                    <a:p>
                      <a:pPr>
                        <a:spcAft>
                          <a:spcPts val="0"/>
                        </a:spcAft>
                      </a:pPr>
                      <a:r>
                        <a:rPr lang="en-GB" sz="1800" dirty="0">
                          <a:effectLst/>
                        </a:rPr>
                        <a:t>when collecting your own data, it can be processed and presented in ways which best suit your research and results</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it is likely that secondary data has already been processed and so it may not be presented </a:t>
                      </a:r>
                      <a:r>
                        <a:rPr lang="en-GB" sz="1800" dirty="0" smtClean="0">
                          <a:effectLst/>
                        </a:rPr>
                        <a:t>in your preferred way</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82345">
                <a:tc>
                  <a:txBody>
                    <a:bodyPr/>
                    <a:lstStyle/>
                    <a:p>
                      <a:pPr>
                        <a:spcAft>
                          <a:spcPts val="0"/>
                        </a:spcAft>
                      </a:pPr>
                      <a:r>
                        <a:rPr lang="en-GB" sz="1800" dirty="0">
                          <a:effectLst/>
                        </a:rPr>
                        <a:t>primary data is likely to be</a:t>
                      </a:r>
                    </a:p>
                    <a:p>
                      <a:pPr marL="342900" lvl="0" indent="-342900">
                        <a:spcAft>
                          <a:spcPts val="0"/>
                        </a:spcAft>
                        <a:buFont typeface="Symbol"/>
                        <a:buChar char=""/>
                      </a:pPr>
                      <a:r>
                        <a:rPr lang="en-GB" sz="1800" dirty="0">
                          <a:effectLst/>
                        </a:rPr>
                        <a:t>directly related to your investigation</a:t>
                      </a:r>
                    </a:p>
                    <a:p>
                      <a:pPr marL="342900" lvl="0" indent="-342900">
                        <a:spcAft>
                          <a:spcPts val="0"/>
                        </a:spcAft>
                        <a:buFont typeface="Symbol"/>
                        <a:buChar char=""/>
                      </a:pPr>
                      <a:r>
                        <a:rPr lang="en-GB" sz="1800" dirty="0">
                          <a:effectLst/>
                        </a:rPr>
                        <a:t>collected in the geographical areas in which you are interested </a:t>
                      </a:r>
                    </a:p>
                    <a:p>
                      <a:pPr marL="342900" lvl="0" indent="-342900">
                        <a:spcAft>
                          <a:spcPts val="0"/>
                        </a:spcAft>
                        <a:buFont typeface="Symbol"/>
                        <a:buChar char=""/>
                      </a:pPr>
                      <a:r>
                        <a:rPr lang="en-GB" sz="1800" dirty="0">
                          <a:effectLst/>
                        </a:rPr>
                        <a:t>up-to-date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smtClean="0">
                          <a:effectLst/>
                        </a:rPr>
                        <a:t>i</a:t>
                      </a:r>
                      <a:r>
                        <a:rPr lang="en-GB" sz="1800" smtClean="0">
                          <a:effectLst/>
                        </a:rPr>
                        <a:t>t </a:t>
                      </a:r>
                      <a:r>
                        <a:rPr lang="en-GB" sz="1800" dirty="0" smtClean="0">
                          <a:effectLst/>
                        </a:rPr>
                        <a:t>might </a:t>
                      </a:r>
                      <a:r>
                        <a:rPr lang="en-GB" sz="1800" dirty="0">
                          <a:effectLst/>
                        </a:rPr>
                        <a:t>have been collected</a:t>
                      </a:r>
                    </a:p>
                    <a:p>
                      <a:pPr marL="342900" lvl="0" indent="-342900">
                        <a:spcAft>
                          <a:spcPts val="0"/>
                        </a:spcAft>
                        <a:buFont typeface="Symbol"/>
                        <a:buChar char=""/>
                      </a:pPr>
                      <a:r>
                        <a:rPr lang="en-GB" sz="1800" dirty="0">
                          <a:effectLst/>
                        </a:rPr>
                        <a:t>for a different reason, not directly related to your investigation</a:t>
                      </a:r>
                    </a:p>
                    <a:p>
                      <a:pPr marL="342900" lvl="0" indent="-342900">
                        <a:spcAft>
                          <a:spcPts val="0"/>
                        </a:spcAft>
                        <a:buFont typeface="Symbol"/>
                        <a:buChar char=""/>
                      </a:pPr>
                      <a:r>
                        <a:rPr lang="en-GB" sz="1800" dirty="0">
                          <a:effectLst/>
                        </a:rPr>
                        <a:t>in a different geographical area</a:t>
                      </a:r>
                    </a:p>
                    <a:p>
                      <a:pPr marL="342900" lvl="0" indent="-342900">
                        <a:spcAft>
                          <a:spcPts val="0"/>
                        </a:spcAft>
                        <a:buFont typeface="Symbol"/>
                        <a:buChar char=""/>
                      </a:pPr>
                      <a:r>
                        <a:rPr lang="en-GB" sz="1800" dirty="0">
                          <a:effectLst/>
                        </a:rPr>
                        <a:t>some time </a:t>
                      </a:r>
                      <a:r>
                        <a:rPr lang="en-GB" sz="1800" dirty="0" smtClean="0">
                          <a:effectLst/>
                        </a:rPr>
                        <a:t>ago</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37210">
                <a:tc>
                  <a:txBody>
                    <a:bodyPr/>
                    <a:lstStyle/>
                    <a:p>
                      <a:pPr>
                        <a:spcAft>
                          <a:spcPts val="0"/>
                        </a:spcAft>
                      </a:pPr>
                      <a:r>
                        <a:rPr lang="en-GB" sz="1800" dirty="0">
                          <a:effectLst/>
                        </a:rPr>
                        <a:t>it is difficult and time consuming to use data collection methods to gather information from large samples of the population</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you could have easy and quick access to a large database of information that has been collected over a long period of time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5770">
                <a:tc>
                  <a:txBody>
                    <a:bodyPr/>
                    <a:lstStyle/>
                    <a:p>
                      <a:pPr>
                        <a:spcAft>
                          <a:spcPts val="0"/>
                        </a:spcAft>
                      </a:pPr>
                      <a:r>
                        <a:rPr lang="en-GB" sz="1800">
                          <a:effectLst/>
                        </a:rPr>
                        <a:t>use of interviews or questionnaires to collect primary data can be expensive</a:t>
                      </a:r>
                      <a:endParaRPr lang="en-GB" sz="180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access to secondary data is often free of charge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3865">
                <a:tc>
                  <a:txBody>
                    <a:bodyPr/>
                    <a:lstStyle/>
                    <a:p>
                      <a:pPr>
                        <a:spcAft>
                          <a:spcPts val="0"/>
                        </a:spcAft>
                      </a:pPr>
                      <a:r>
                        <a:rPr lang="en-GB" sz="1800">
                          <a:effectLst/>
                        </a:rPr>
                        <a:t>you have control over how a sample is chosen and the methods used for data collection</a:t>
                      </a:r>
                      <a:endParaRPr lang="en-GB" sz="180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it is often difficult to find out details about how secondary data has been collected</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865521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Sampling Methods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8227" y="1397878"/>
            <a:ext cx="8229600" cy="4525963"/>
          </a:xfrm>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Different </a:t>
            </a:r>
            <a:r>
              <a:rPr lang="en-GB" dirty="0">
                <a:latin typeface="Liberation Sans" panose="020B0604020202020204" pitchFamily="34" charset="0"/>
                <a:ea typeface="Liberation Sans" panose="020B0604020202020204" pitchFamily="34" charset="0"/>
                <a:cs typeface="Liberation Sans" panose="020B0604020202020204" pitchFamily="34" charset="0"/>
              </a:rPr>
              <a:t>methods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can </a:t>
            </a:r>
            <a:r>
              <a:rPr lang="en-GB" dirty="0">
                <a:latin typeface="Liberation Sans" panose="020B0604020202020204" pitchFamily="34" charset="0"/>
                <a:ea typeface="Liberation Sans" panose="020B0604020202020204" pitchFamily="34" charset="0"/>
                <a:cs typeface="Liberation Sans" panose="020B0604020202020204" pitchFamily="34" charset="0"/>
              </a:rPr>
              <a:t>be used when selecting a sample from a population of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interest</a:t>
            </a:r>
          </a:p>
          <a:p>
            <a:pPr lvl="1"/>
            <a:r>
              <a:rPr lang="en-GB" b="1" i="1" dirty="0" smtClean="0">
                <a:latin typeface="Liberation Sans" panose="020B0604020202020204" pitchFamily="34" charset="0"/>
                <a:ea typeface="Liberation Sans" panose="020B0604020202020204" pitchFamily="34" charset="0"/>
                <a:cs typeface="Liberation Sans" panose="020B0604020202020204" pitchFamily="34" charset="0"/>
              </a:rPr>
              <a:t>simple </a:t>
            </a:r>
            <a:r>
              <a:rPr lang="en-GB" b="1" i="1" dirty="0">
                <a:latin typeface="Liberation Sans" panose="020B0604020202020204" pitchFamily="34" charset="0"/>
                <a:ea typeface="Liberation Sans" panose="020B0604020202020204" pitchFamily="34" charset="0"/>
                <a:cs typeface="Liberation Sans" panose="020B0604020202020204" pitchFamily="34" charset="0"/>
              </a:rPr>
              <a:t>random, convenience, quota, systematic, cluster and stratified </a:t>
            </a:r>
            <a:r>
              <a:rPr lang="en-GB" b="1" i="1" dirty="0" smtClean="0">
                <a:latin typeface="Liberation Sans" panose="020B0604020202020204" pitchFamily="34" charset="0"/>
                <a:ea typeface="Liberation Sans" panose="020B0604020202020204" pitchFamily="34" charset="0"/>
                <a:cs typeface="Liberation Sans" panose="020B0604020202020204" pitchFamily="34" charset="0"/>
              </a:rPr>
              <a:t>sampling</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aim is making 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representative so that the characteristics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sample members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reflect </a:t>
            </a:r>
            <a:r>
              <a:rPr lang="en-GB" dirty="0">
                <a:latin typeface="Liberation Sans" panose="020B0604020202020204" pitchFamily="34" charset="0"/>
                <a:ea typeface="Liberation Sans" panose="020B0604020202020204" pitchFamily="34" charset="0"/>
                <a:cs typeface="Liberation Sans" panose="020B0604020202020204" pitchFamily="34" charset="0"/>
              </a:rPr>
              <a:t>as closely as possible the characteristics of the population members</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050303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E</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very </a:t>
            </a:r>
            <a:r>
              <a:rPr lang="en-GB" dirty="0">
                <a:latin typeface="Liberation Sans" panose="020B0604020202020204" pitchFamily="34" charset="0"/>
                <a:ea typeface="Liberation Sans" panose="020B0604020202020204" pitchFamily="34" charset="0"/>
                <a:cs typeface="Liberation Sans" panose="020B0604020202020204" pitchFamily="34" charset="0"/>
              </a:rPr>
              <a:t>possible sample of a specified size has an equal chance of </a:t>
            </a:r>
            <a:r>
              <a:rPr lang="en-GB">
                <a:latin typeface="Liberation Sans" panose="020B0604020202020204" pitchFamily="34" charset="0"/>
                <a:ea typeface="Liberation Sans" panose="020B0604020202020204" pitchFamily="34" charset="0"/>
                <a:cs typeface="Liberation Sans" panose="020B0604020202020204" pitchFamily="34" charset="0"/>
              </a:rPr>
              <a:t>being </a:t>
            </a:r>
            <a:r>
              <a:rPr lang="en-GB" smtClean="0">
                <a:latin typeface="Liberation Sans" panose="020B0604020202020204" pitchFamily="34" charset="0"/>
                <a:ea typeface="Liberation Sans" panose="020B0604020202020204" pitchFamily="34" charset="0"/>
                <a:cs typeface="Liberation Sans" panose="020B0604020202020204" pitchFamily="34" charset="0"/>
              </a:rPr>
              <a:t>selected</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T</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hree </a:t>
            </a:r>
            <a:r>
              <a:rPr lang="en-GB" dirty="0">
                <a:latin typeface="Liberation Sans" panose="020B0604020202020204" pitchFamily="34" charset="0"/>
                <a:ea typeface="Liberation Sans" panose="020B0604020202020204" pitchFamily="34" charset="0"/>
                <a:cs typeface="Liberation Sans" panose="020B0604020202020204" pitchFamily="34" charset="0"/>
              </a:rPr>
              <a:t>basic steps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g</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ive 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member of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u</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se a </a:t>
            </a:r>
            <a:r>
              <a:rPr lang="en-GB" dirty="0">
                <a:latin typeface="Liberation Sans" panose="020B0604020202020204" pitchFamily="34" charset="0"/>
                <a:ea typeface="Liberation Sans" panose="020B0604020202020204" pitchFamily="34" charset="0"/>
                <a:cs typeface="Liberation Sans" panose="020B0604020202020204" pitchFamily="34" charset="0"/>
              </a:rPr>
              <a:t>computer program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randomly generate a subset of the allocated numbers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members of the population whose numbers match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generated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 numbers</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939677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a:spLocks noGrp="1"/>
          </p:cNvSpPr>
          <p:nvPr>
            <p:ph type="body" idx="1"/>
          </p:nvPr>
        </p:nvSpPr>
        <p:spPr>
          <a:xfrm>
            <a:off x="456183" y="1412776"/>
            <a:ext cx="4040188" cy="639762"/>
          </a:xfrm>
          <a:ln>
            <a:solidFill>
              <a:schemeClr val="tx1"/>
            </a:solidFill>
          </a:ln>
        </p:spPr>
        <p:txBody>
          <a:bodyPr>
            <a:normAutofit/>
          </a:bodyPr>
          <a:lstStyle/>
          <a:p>
            <a:r>
              <a:rPr lang="en-GB" sz="3200" b="0"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sz="3200" b="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a:spLocks noGrp="1"/>
          </p:cNvSpPr>
          <p:nvPr>
            <p:ph sz="half" idx="2"/>
          </p:nvPr>
        </p:nvSpPr>
        <p:spPr>
          <a:xfrm>
            <a:off x="456183" y="2052538"/>
            <a:ext cx="4040188" cy="3951288"/>
          </a:xfrm>
        </p:spPr>
        <p:txBody>
          <a:bodyPr>
            <a:normAutofit lnSpcReduction="10000"/>
          </a:body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resulting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sample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is likely to be fairly representative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of the entire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would depend on the characteristics of the members that were randomly selected</a:t>
            </a:r>
          </a:p>
        </p:txBody>
      </p:sp>
      <p:sp>
        <p:nvSpPr>
          <p:cNvPr id="6" name="Text Placeholder 5"/>
          <p:cNvSpPr>
            <a:spLocks noGrp="1"/>
          </p:cNvSpPr>
          <p:nvPr>
            <p:ph type="body" sz="quarter" idx="3"/>
          </p:nvPr>
        </p:nvSpPr>
        <p:spPr>
          <a:xfrm>
            <a:off x="4644008" y="1412776"/>
            <a:ext cx="4041775" cy="639762"/>
          </a:xfrm>
          <a:ln>
            <a:solidFill>
              <a:schemeClr val="tx1"/>
            </a:solidFill>
          </a:ln>
        </p:spPr>
        <p:txBody>
          <a:bodyPr/>
          <a:lstStyle/>
          <a:p>
            <a:r>
              <a:rPr lang="en-GB" sz="3200" b="0"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b="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a:spLocks noGrp="1"/>
          </p:cNvSpPr>
          <p:nvPr>
            <p:ph sz="quarter" idx="4"/>
          </p:nvPr>
        </p:nvSpPr>
        <p:spPr>
          <a:xfrm>
            <a:off x="4644008" y="2052538"/>
            <a:ext cx="4041775" cy="3951288"/>
          </a:xfrm>
        </p:spPr>
        <p:txBody>
          <a:bodyPr>
            <a:noAutofit/>
          </a:body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A</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reliable sampling frame is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can be expensive and time consuming to produce the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sample if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the population members are dispersed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geographically</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Date Placeholder 7"/>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642722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35280" cy="1143000"/>
          </a:xfrm>
        </p:spPr>
        <p:txBody>
          <a:bodyPr>
            <a:normAutofit fontScale="9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Start </a:t>
            </a:r>
            <a:r>
              <a:rPr lang="en-GB" dirty="0">
                <a:latin typeface="Liberation Sans" panose="020B0604020202020204" pitchFamily="34" charset="0"/>
                <a:ea typeface="Liberation Sans" panose="020B0604020202020204" pitchFamily="34" charset="0"/>
                <a:cs typeface="Liberation Sans" panose="020B0604020202020204" pitchFamily="34" charset="0"/>
              </a:rPr>
              <a:t>with the sampling frame,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give each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20,000 employees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from 1 </a:t>
            </a:r>
            <a:r>
              <a:rPr lang="en-GB">
                <a:latin typeface="Liberation Sans" panose="020B0604020202020204" pitchFamily="34" charset="0"/>
                <a:ea typeface="Liberation Sans" panose="020B0604020202020204" pitchFamily="34" charset="0"/>
                <a:cs typeface="Liberation Sans" panose="020B0604020202020204" pitchFamily="34" charset="0"/>
              </a:rPr>
              <a:t>to </a:t>
            </a:r>
            <a:r>
              <a:rPr lang="en-GB" smtClean="0">
                <a:latin typeface="Liberation Sans" panose="020B0604020202020204" pitchFamily="34" charset="0"/>
                <a:ea typeface="Liberation Sans" panose="020B0604020202020204" pitchFamily="34" charset="0"/>
                <a:cs typeface="Liberation Sans" panose="020B0604020202020204" pitchFamily="34" charset="0"/>
              </a:rPr>
              <a:t>20,000</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 </a:t>
            </a:r>
            <a:r>
              <a:rPr lang="en-GB" dirty="0">
                <a:latin typeface="Liberation Sans" panose="020B0604020202020204" pitchFamily="34" charset="0"/>
                <a:ea typeface="Liberation Sans" panose="020B0604020202020204" pitchFamily="34" charset="0"/>
                <a:cs typeface="Liberation Sans" panose="020B0604020202020204" pitchFamily="34" charset="0"/>
              </a:rPr>
              <a:t>computer program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randomly generate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a:t>
            </a:r>
            <a:r>
              <a:rPr lang="en-GB" dirty="0">
                <a:latin typeface="Liberation Sans" panose="020B0604020202020204" pitchFamily="34" charset="0"/>
                <a:ea typeface="Liberation Sans" panose="020B0604020202020204" pitchFamily="34" charset="0"/>
                <a:cs typeface="Liberation Sans" panose="020B0604020202020204" pitchFamily="34" charset="0"/>
              </a:rPr>
              <a:t>, between 1 </a:t>
            </a:r>
            <a:r>
              <a:rPr lang="en-GB">
                <a:latin typeface="Liberation Sans" panose="020B0604020202020204" pitchFamily="34" charset="0"/>
                <a:ea typeface="Liberation Sans" panose="020B0604020202020204" pitchFamily="34" charset="0"/>
                <a:cs typeface="Liberation Sans" panose="020B0604020202020204" pitchFamily="34" charset="0"/>
              </a:rPr>
              <a:t>and </a:t>
            </a:r>
            <a:r>
              <a:rPr lang="en-GB" smtClean="0">
                <a:latin typeface="Liberation Sans" panose="020B0604020202020204" pitchFamily="34" charset="0"/>
                <a:ea typeface="Liberation Sans" panose="020B0604020202020204" pitchFamily="34" charset="0"/>
                <a:cs typeface="Liberation Sans" panose="020B0604020202020204" pitchFamily="34" charset="0"/>
              </a:rPr>
              <a:t>20,000</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I</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dentify </a:t>
            </a:r>
            <a:r>
              <a:rPr lang="en-GB" dirty="0">
                <a:latin typeface="Liberation Sans" panose="020B0604020202020204" pitchFamily="34" charset="0"/>
                <a:ea typeface="Liberation Sans" panose="020B0604020202020204" pitchFamily="34" charset="0"/>
                <a:cs typeface="Liberation Sans" panose="020B0604020202020204" pitchFamily="34" charset="0"/>
              </a:rPr>
              <a:t>the person represented by each randomly generated number and then select that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create a sample of 500 employees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42730824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Convenience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180728"/>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people that are conveniently available to be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questioned</a:t>
            </a:r>
          </a:p>
        </p:txBody>
      </p:sp>
      <p:sp>
        <p:nvSpPr>
          <p:cNvPr id="4" name="Text Placeholder 3"/>
          <p:cNvSpPr txBox="1">
            <a:spLocks/>
          </p:cNvSpPr>
          <p:nvPr/>
        </p:nvSpPr>
        <p:spPr>
          <a:xfrm>
            <a:off x="457200" y="2759249"/>
            <a:ext cx="4040188" cy="639762"/>
          </a:xfrm>
          <a:prstGeom prst="rect">
            <a:avLst/>
          </a:prstGeom>
          <a:ln>
            <a:solidFill>
              <a:schemeClr val="tx1">
                <a:lumMod val="75000"/>
                <a:lumOff val="25000"/>
              </a:schemeClr>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399011"/>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T</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his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method can be carried out very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quickly</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It is also inexpensive and a sampling frame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not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p:txBody>
      </p:sp>
      <p:sp>
        <p:nvSpPr>
          <p:cNvPr id="6" name="Text Placeholder 5"/>
          <p:cNvSpPr txBox="1">
            <a:spLocks/>
          </p:cNvSpPr>
          <p:nvPr/>
        </p:nvSpPr>
        <p:spPr>
          <a:xfrm>
            <a:off x="4645025" y="2759249"/>
            <a:ext cx="4041775" cy="639762"/>
          </a:xfrm>
          <a:prstGeom prst="rect">
            <a:avLst/>
          </a:prstGeom>
          <a:ln>
            <a:solidFill>
              <a:schemeClr val="tx1">
                <a:lumMod val="75000"/>
                <a:lumOff val="25000"/>
              </a:schemeClr>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399011"/>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resulting sample is not likely to be representative of the entire population</a:t>
            </a:r>
            <a:endParaRPr lang="en-GB" sz="28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2596680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Convenience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Stand </a:t>
            </a:r>
            <a:r>
              <a:rPr lang="en-GB" dirty="0">
                <a:latin typeface="Liberation Sans" panose="020B0604020202020204" pitchFamily="34" charset="0"/>
                <a:ea typeface="Liberation Sans" panose="020B0604020202020204" pitchFamily="34" charset="0"/>
                <a:cs typeface="Liberation Sans" panose="020B0604020202020204" pitchFamily="34" charset="0"/>
              </a:rPr>
              <a:t>outside the main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door of </a:t>
            </a:r>
            <a:r>
              <a:rPr lang="en-GB" dirty="0">
                <a:latin typeface="Liberation Sans" panose="020B0604020202020204" pitchFamily="34" charset="0"/>
                <a:ea typeface="Liberation Sans" panose="020B0604020202020204" pitchFamily="34" charset="0"/>
                <a:cs typeface="Liberation Sans" panose="020B0604020202020204" pitchFamily="34" charset="0"/>
              </a:rPr>
              <a:t>the London office at </a:t>
            </a:r>
            <a:r>
              <a:rPr lang="en-GB" dirty="0" err="1">
                <a:latin typeface="Liberation Sans" panose="020B0604020202020204" pitchFamily="34" charset="0"/>
                <a:ea typeface="Liberation Sans" panose="020B0604020202020204" pitchFamily="34" charset="0"/>
                <a:cs typeface="Liberation Sans" panose="020B0604020202020204" pitchFamily="34" charset="0"/>
              </a:rPr>
              <a:t>9am</a:t>
            </a:r>
            <a:r>
              <a:rPr lang="en-GB" dirty="0">
                <a:latin typeface="Liberation Sans" panose="020B0604020202020204" pitchFamily="34" charset="0"/>
                <a:ea typeface="Liberation Sans" panose="020B0604020202020204" pitchFamily="34" charset="0"/>
                <a:cs typeface="Liberation Sans" panose="020B0604020202020204" pitchFamily="34" charset="0"/>
              </a:rPr>
              <a:t> on a Monday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question the </a:t>
            </a:r>
            <a:r>
              <a:rPr lang="en-GB" dirty="0">
                <a:latin typeface="Liberation Sans" panose="020B0604020202020204" pitchFamily="34" charset="0"/>
                <a:ea typeface="Liberation Sans" panose="020B0604020202020204" pitchFamily="34" charset="0"/>
                <a:cs typeface="Liberation Sans" panose="020B0604020202020204" pitchFamily="34" charset="0"/>
              </a:rPr>
              <a:t>next 500 people who walk into </a:t>
            </a:r>
            <a:r>
              <a:rPr lang="en-GB">
                <a:latin typeface="Liberation Sans" panose="020B0604020202020204" pitchFamily="34" charset="0"/>
                <a:ea typeface="Liberation Sans" panose="020B0604020202020204" pitchFamily="34" charset="0"/>
                <a:cs typeface="Liberation Sans" panose="020B0604020202020204" pitchFamily="34" charset="0"/>
              </a:rPr>
              <a:t>the </a:t>
            </a:r>
            <a:r>
              <a:rPr lang="en-GB" smtClean="0">
                <a:latin typeface="Liberation Sans" panose="020B0604020202020204" pitchFamily="34" charset="0"/>
                <a:ea typeface="Liberation Sans" panose="020B0604020202020204" pitchFamily="34" charset="0"/>
                <a:cs typeface="Liberation Sans" panose="020B0604020202020204" pitchFamily="34" charset="0"/>
              </a:rPr>
              <a:t>building</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main door may be situated directly opposite a train station whereas the large car park for employees might have a covered walkway leading directly into an </a:t>
            </a:r>
            <a:r>
              <a:rPr lang="en-GB">
                <a:latin typeface="Liberation Sans" panose="020B0604020202020204" pitchFamily="34" charset="0"/>
                <a:ea typeface="Liberation Sans" panose="020B0604020202020204" pitchFamily="34" charset="0"/>
                <a:cs typeface="Liberation Sans" panose="020B0604020202020204" pitchFamily="34" charset="0"/>
              </a:rPr>
              <a:t>alternative </a:t>
            </a:r>
            <a:r>
              <a:rPr lang="en-GB" smtClean="0">
                <a:latin typeface="Liberation Sans" panose="020B0604020202020204" pitchFamily="34" charset="0"/>
                <a:ea typeface="Liberation Sans" panose="020B0604020202020204" pitchFamily="34" charset="0"/>
                <a:cs typeface="Liberation Sans" panose="020B0604020202020204" pitchFamily="34" charset="0"/>
              </a:rPr>
              <a:t>entrance</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by choosing to be located in London, we are eliminating all of the people who work at the other offices around the world</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631276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Quota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a characteristic of the population, and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it to </a:t>
            </a:r>
            <a:r>
              <a:rPr lang="en-GB" dirty="0">
                <a:latin typeface="Liberation Sans" panose="020B0604020202020204" pitchFamily="34" charset="0"/>
                <a:ea typeface="Liberation Sans" panose="020B0604020202020204" pitchFamily="34" charset="0"/>
                <a:cs typeface="Liberation Sans" panose="020B0604020202020204" pitchFamily="34" charset="0"/>
              </a:rPr>
              <a:t>choose specified numbers of people who are conveniently available</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3191297"/>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831059"/>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T</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his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method can be carried out very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quickly</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It is also inexpensive and a sampling frame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not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needed</a:t>
            </a:r>
          </a:p>
        </p:txBody>
      </p:sp>
      <p:sp>
        <p:nvSpPr>
          <p:cNvPr id="6" name="Text Placeholder 5"/>
          <p:cNvSpPr txBox="1">
            <a:spLocks/>
          </p:cNvSpPr>
          <p:nvPr/>
        </p:nvSpPr>
        <p:spPr>
          <a:xfrm>
            <a:off x="4645025" y="3191297"/>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831059"/>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resulting sample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will not be entirely representative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of the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population members</a:t>
            </a: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3619773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Quota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556792"/>
            <a:ext cx="8229600" cy="4525963"/>
          </a:xfrm>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D</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ivide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the population of employees into different age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groups: under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25, 25-34, 35-44, 45-54, and over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54</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S</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tand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outside the main entrance of the London office at </a:t>
            </a:r>
            <a:r>
              <a:rPr lang="en-GB" sz="3000" dirty="0" err="1">
                <a:latin typeface="Liberation Sans" panose="020B0604020202020204" pitchFamily="34" charset="0"/>
                <a:ea typeface="Liberation Sans" panose="020B0604020202020204" pitchFamily="34" charset="0"/>
                <a:cs typeface="Liberation Sans" panose="020B0604020202020204" pitchFamily="34" charset="0"/>
              </a:rPr>
              <a:t>9am</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 on a Monday morning and question the next 100 people from each age group who walk into the building</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6904399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Systematic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47700" y="1340768"/>
            <a:ext cx="8229600" cy="1591096"/>
          </a:xfrm>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a starting point at random 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sampling frame, then </a:t>
            </a:r>
            <a:r>
              <a:rPr lang="en-GB" dirty="0">
                <a:latin typeface="Liberation Sans" panose="020B0604020202020204" pitchFamily="34" charset="0"/>
                <a:ea typeface="Liberation Sans" panose="020B0604020202020204" pitchFamily="34" charset="0"/>
                <a:cs typeface="Liberation Sans" panose="020B0604020202020204" pitchFamily="34" charset="0"/>
              </a:rPr>
              <a:t>systematically select each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that </a:t>
            </a:r>
            <a:r>
              <a:rPr lang="en-GB" dirty="0">
                <a:latin typeface="Liberation Sans" panose="020B0604020202020204" pitchFamily="34" charset="0"/>
                <a:ea typeface="Liberation Sans" panose="020B0604020202020204" pitchFamily="34" charset="0"/>
                <a:cs typeface="Liberation Sans" panose="020B0604020202020204" pitchFamily="34" charset="0"/>
              </a:rPr>
              <a:t>occurs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at </a:t>
            </a:r>
            <a:r>
              <a:rPr lang="en-GB" dirty="0">
                <a:latin typeface="Liberation Sans" panose="020B0604020202020204" pitchFamily="34" charset="0"/>
                <a:ea typeface="Liberation Sans" panose="020B0604020202020204" pitchFamily="34" charset="0"/>
                <a:cs typeface="Liberation Sans" panose="020B0604020202020204" pitchFamily="34" charset="0"/>
              </a:rPr>
              <a:t>a specific interval</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2996952"/>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636714"/>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is likely that this method will create a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representative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endParaRPr lang="en-GB" sz="1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is fairly easy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to administer</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6" name="Text Placeholder 5"/>
          <p:cNvSpPr txBox="1">
            <a:spLocks/>
          </p:cNvSpPr>
          <p:nvPr/>
        </p:nvSpPr>
        <p:spPr>
          <a:xfrm>
            <a:off x="4645025" y="2996952"/>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636714"/>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A</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reliable sampling frame is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a:p>
            <a:endParaRPr lang="en-GB" sz="1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sample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may not be representative if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pattern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occurs</a:t>
            </a: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882946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Systematic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U</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se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a computer program to randomly generate a single number between 1 and 20,000 to use as a starting point in the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list</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Include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the person represented by the starting number, and every subsequent 40th person from the list until 500 employees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have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been selected in total for the sample</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672629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Cluster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D</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ivide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population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into clusters; choose a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 sample of clusters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sample is created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using everyone in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chosen cluster</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199" y="3140968"/>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199" y="3780730"/>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It is a very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convenient and practical way of producing a sample </a:t>
            </a:r>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A sampling frame is not needed</a:t>
            </a:r>
          </a:p>
        </p:txBody>
      </p:sp>
      <p:sp>
        <p:nvSpPr>
          <p:cNvPr id="6" name="Text Placeholder 5"/>
          <p:cNvSpPr txBox="1">
            <a:spLocks/>
          </p:cNvSpPr>
          <p:nvPr/>
        </p:nvSpPr>
        <p:spPr>
          <a:xfrm>
            <a:off x="4645024" y="3140968"/>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4" y="3780730"/>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If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the people in each cluster have very similar characteristics then the sample may not be fully representative of the population</a:t>
            </a:r>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341165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Cluster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V</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iew </a:t>
            </a:r>
            <a:r>
              <a:rPr lang="en-GB" dirty="0">
                <a:latin typeface="Liberation Sans" panose="020B0604020202020204" pitchFamily="34" charset="0"/>
                <a:ea typeface="Liberation Sans" panose="020B0604020202020204" pitchFamily="34" charset="0"/>
                <a:cs typeface="Liberation Sans" panose="020B0604020202020204" pitchFamily="34" charset="0"/>
              </a:rPr>
              <a:t>the employees working at the office in each of the 30 countries as a group, 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cluster, and decide to choose six clusters </a:t>
            </a:r>
            <a:r>
              <a:rPr lang="en-GB" smtClean="0">
                <a:latin typeface="Liberation Sans" panose="020B0604020202020204" pitchFamily="34" charset="0"/>
                <a:ea typeface="Liberation Sans" panose="020B0604020202020204" pitchFamily="34" charset="0"/>
                <a:cs typeface="Liberation Sans" panose="020B0604020202020204" pitchFamily="34" charset="0"/>
              </a:rPr>
              <a:t>for sampling</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N</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umber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cluster 1-30 and use a computer package to randomly generate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 </a:t>
            </a:r>
            <a:r>
              <a:rPr lang="en-GB" dirty="0">
                <a:latin typeface="Liberation Sans" panose="020B0604020202020204" pitchFamily="34" charset="0"/>
                <a:ea typeface="Liberation Sans" panose="020B0604020202020204" pitchFamily="34" charset="0"/>
                <a:cs typeface="Liberation Sans" panose="020B0604020202020204" pitchFamily="34" charset="0"/>
              </a:rPr>
              <a:t>within </a:t>
            </a:r>
            <a:r>
              <a:rPr lang="en-GB">
                <a:latin typeface="Liberation Sans" panose="020B0604020202020204" pitchFamily="34" charset="0"/>
                <a:ea typeface="Liberation Sans" panose="020B0604020202020204" pitchFamily="34" charset="0"/>
                <a:cs typeface="Liberation Sans" panose="020B0604020202020204" pitchFamily="34" charset="0"/>
              </a:rPr>
              <a:t>this </a:t>
            </a:r>
            <a:r>
              <a:rPr lang="en-GB" smtClean="0">
                <a:latin typeface="Liberation Sans" panose="020B0604020202020204" pitchFamily="34" charset="0"/>
                <a:ea typeface="Liberation Sans" panose="020B0604020202020204" pitchFamily="34" charset="0"/>
                <a:cs typeface="Liberation Sans" panose="020B0604020202020204" pitchFamily="34" charset="0"/>
              </a:rPr>
              <a:t>range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ontact </a:t>
            </a:r>
            <a:r>
              <a:rPr lang="en-GB" dirty="0">
                <a:latin typeface="Liberation Sans" panose="020B0604020202020204" pitchFamily="34" charset="0"/>
                <a:ea typeface="Liberation Sans" panose="020B0604020202020204" pitchFamily="34" charset="0"/>
                <a:cs typeface="Liberation Sans" panose="020B0604020202020204" pitchFamily="34" charset="0"/>
              </a:rPr>
              <a:t>every employee 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each of the six chosen offices to </a:t>
            </a:r>
            <a:r>
              <a:rPr lang="en-GB" dirty="0">
                <a:latin typeface="Liberation Sans" panose="020B0604020202020204" pitchFamily="34" charset="0"/>
                <a:ea typeface="Liberation Sans" panose="020B0604020202020204" pitchFamily="34" charset="0"/>
                <a:cs typeface="Liberation Sans" panose="020B0604020202020204" pitchFamily="34" charset="0"/>
              </a:rPr>
              <a:t>ask their mode of transport for travelling to work</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36209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Stratified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normAutofit/>
          </a:bodyPr>
          <a:lstStyle/>
          <a:p>
            <a:r>
              <a:rPr lang="en-GB" sz="3000" smtClean="0">
                <a:latin typeface="Liberation Sans" panose="020B0604020202020204" pitchFamily="34" charset="0"/>
                <a:ea typeface="Liberation Sans" panose="020B0604020202020204" pitchFamily="34" charset="0"/>
                <a:cs typeface="Liberation Sans" panose="020B0604020202020204" pitchFamily="34" charset="0"/>
              </a:rPr>
              <a:t>Divide the population into strata; select a simple random sample of members from every stratum</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3191297"/>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831059"/>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resulting sample is likely to be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representative of the entire population</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ext Placeholder 5"/>
          <p:cNvSpPr txBox="1">
            <a:spLocks/>
          </p:cNvSpPr>
          <p:nvPr/>
        </p:nvSpPr>
        <p:spPr>
          <a:xfrm>
            <a:off x="4645025" y="3191297"/>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831059"/>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It is a complex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and time consuming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process</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 reliable sampling frame is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needed</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3209980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Stratified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781128"/>
          </a:xfrm>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W</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 </a:t>
            </a:r>
            <a:r>
              <a:rPr lang="en-GB" dirty="0">
                <a:latin typeface="Liberation Sans" panose="020B0604020202020204" pitchFamily="34" charset="0"/>
                <a:ea typeface="Liberation Sans" panose="020B0604020202020204" pitchFamily="34" charset="0"/>
                <a:cs typeface="Liberation Sans" panose="020B0604020202020204" pitchFamily="34" charset="0"/>
              </a:rPr>
              <a:t>may be interested in whether the mode of transport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dirty="0">
                <a:latin typeface="Liberation Sans" panose="020B0604020202020204" pitchFamily="34" charset="0"/>
                <a:ea typeface="Liberation Sans" panose="020B0604020202020204" pitchFamily="34" charset="0"/>
                <a:cs typeface="Liberation Sans" panose="020B0604020202020204" pitchFamily="34" charset="0"/>
              </a:rPr>
              <a:t>linked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age of </a:t>
            </a:r>
            <a:r>
              <a:rPr lang="en-GB" smtClean="0">
                <a:latin typeface="Liberation Sans" panose="020B0604020202020204" pitchFamily="34" charset="0"/>
                <a:ea typeface="Liberation Sans" panose="020B0604020202020204" pitchFamily="34" charset="0"/>
                <a:cs typeface="Liberation Sans" panose="020B0604020202020204" pitchFamily="34" charset="0"/>
              </a:rPr>
              <a:t>the employee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Divide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members of the population into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strata by age and give each </a:t>
            </a:r>
            <a:r>
              <a:rPr lang="en-GB" dirty="0">
                <a:latin typeface="Liberation Sans" panose="020B0604020202020204" pitchFamily="34" charset="0"/>
                <a:ea typeface="Liberation Sans" panose="020B0604020202020204" pitchFamily="34" charset="0"/>
                <a:cs typeface="Liberation Sans" panose="020B0604020202020204" pitchFamily="34" charset="0"/>
              </a:rPr>
              <a:t>member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within </a:t>
            </a:r>
            <a:r>
              <a:rPr lang="en-GB">
                <a:latin typeface="Liberation Sans" panose="020B0604020202020204" pitchFamily="34" charset="0"/>
                <a:ea typeface="Liberation Sans" panose="020B0604020202020204" pitchFamily="34" charset="0"/>
                <a:cs typeface="Liberation Sans" panose="020B0604020202020204" pitchFamily="34" charset="0"/>
              </a:rPr>
              <a:t>that </a:t>
            </a:r>
            <a:r>
              <a:rPr lang="en-GB" smtClean="0">
                <a:latin typeface="Liberation Sans" panose="020B0604020202020204" pitchFamily="34" charset="0"/>
                <a:ea typeface="Liberation Sans" panose="020B0604020202020204" pitchFamily="34" charset="0"/>
                <a:cs typeface="Liberation Sans" panose="020B0604020202020204" pitchFamily="34" charset="0"/>
              </a:rPr>
              <a:t>stratum</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t>
            </a:r>
            <a:r>
              <a:rPr lang="en-GB" dirty="0">
                <a:latin typeface="Liberation Sans" panose="020B0604020202020204" pitchFamily="34" charset="0"/>
                <a:ea typeface="Liberation Sans" panose="020B0604020202020204" pitchFamily="34" charset="0"/>
                <a:cs typeface="Liberation Sans" panose="020B0604020202020204" pitchFamily="34" charset="0"/>
              </a:rPr>
              <a:t>simple random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sampling to select 100 employees from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stratum corresponding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 </a:t>
            </a:r>
            <a:r>
              <a:rPr lang="en-GB" dirty="0">
                <a:latin typeface="Liberation Sans" panose="020B0604020202020204" pitchFamily="34" charset="0"/>
                <a:ea typeface="Liberation Sans" panose="020B0604020202020204" pitchFamily="34" charset="0"/>
                <a:cs typeface="Liberation Sans" panose="020B0604020202020204" pitchFamily="34" charset="0"/>
              </a:rPr>
              <a:t>generated randomly </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0226588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Proportional Allocation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Sometimes the sample size taken from each stratum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 stratified sampling is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in proportion to the relative size of the group in the whole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For example, if the population contained 1000 women and 500 men, the sample of women would be twice the size of the sample of men</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044253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Comparing Sampling Methods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656790969"/>
              </p:ext>
            </p:extLst>
          </p:nvPr>
        </p:nvGraphicFramePr>
        <p:xfrm>
          <a:off x="1547664" y="1268760"/>
          <a:ext cx="6120680" cy="5029200"/>
        </p:xfrm>
        <a:graphic>
          <a:graphicData uri="http://schemas.openxmlformats.org/drawingml/2006/table">
            <a:tbl>
              <a:tblPr firstRow="1" firstCol="1" bandRow="1">
                <a:tableStyleId>{2D5ABB26-0587-4C30-8999-92F81FD0307C}</a:tableStyleId>
              </a:tblPr>
              <a:tblGrid>
                <a:gridCol w="1557082">
                  <a:extLst>
                    <a:ext uri="{9D8B030D-6E8A-4147-A177-3AD203B41FA5}">
                      <a16:colId xmlns:a16="http://schemas.microsoft.com/office/drawing/2014/main" val="20000"/>
                    </a:ext>
                  </a:extLst>
                </a:gridCol>
                <a:gridCol w="1319730">
                  <a:extLst>
                    <a:ext uri="{9D8B030D-6E8A-4147-A177-3AD203B41FA5}">
                      <a16:colId xmlns:a16="http://schemas.microsoft.com/office/drawing/2014/main" val="20001"/>
                    </a:ext>
                  </a:extLst>
                </a:gridCol>
                <a:gridCol w="1595764">
                  <a:extLst>
                    <a:ext uri="{9D8B030D-6E8A-4147-A177-3AD203B41FA5}">
                      <a16:colId xmlns:a16="http://schemas.microsoft.com/office/drawing/2014/main" val="20002"/>
                    </a:ext>
                  </a:extLst>
                </a:gridCol>
                <a:gridCol w="1648104">
                  <a:extLst>
                    <a:ext uri="{9D8B030D-6E8A-4147-A177-3AD203B41FA5}">
                      <a16:colId xmlns:a16="http://schemas.microsoft.com/office/drawing/2014/main" val="20003"/>
                    </a:ext>
                  </a:extLst>
                </a:gridCol>
              </a:tblGrid>
              <a:tr h="813036">
                <a:tc>
                  <a:txBody>
                    <a:bodyPr/>
                    <a:lstStyle/>
                    <a:p>
                      <a:pPr>
                        <a:spcAft>
                          <a:spcPts val="0"/>
                        </a:spcAft>
                      </a:pPr>
                      <a:r>
                        <a:rPr lang="en-GB" sz="1800" dirty="0">
                          <a:effectLst/>
                        </a:rPr>
                        <a:t> </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a:effectLst/>
                        </a:rPr>
                        <a:t>sample frame needed</a:t>
                      </a:r>
                      <a:endParaRPr lang="en-GB" sz="180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easy to carry out</a:t>
                      </a:r>
                      <a:endParaRPr lang="en-GB" sz="1800" dirty="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representative</a:t>
                      </a:r>
                      <a:endParaRPr lang="en-GB" sz="1800" dirty="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92586">
                <a:tc>
                  <a:txBody>
                    <a:bodyPr/>
                    <a:lstStyle/>
                    <a:p>
                      <a:pPr>
                        <a:spcAft>
                          <a:spcPts val="0"/>
                        </a:spcAft>
                      </a:pPr>
                      <a:r>
                        <a:rPr lang="en-GB" sz="1800" dirty="0">
                          <a:effectLst/>
                        </a:rPr>
                        <a:t>simple random</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100">
                          <a:effectLst/>
                        </a:rPr>
                        <a:t> </a:t>
                      </a:r>
                    </a:p>
                    <a:p>
                      <a:pPr algn="ctr">
                        <a:spcAft>
                          <a:spcPts val="0"/>
                        </a:spcAft>
                      </a:pPr>
                      <a:r>
                        <a:rPr lang="en-GB" sz="2400">
                          <a:effectLst/>
                          <a:sym typeface="Wingdings 2"/>
                        </a:rPr>
                        <a:t></a:t>
                      </a:r>
                      <a:endParaRPr lang="en-GB" sz="1100">
                        <a:effectLst/>
                      </a:endParaRPr>
                    </a:p>
                    <a:p>
                      <a:pP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92586">
                <a:tc>
                  <a:txBody>
                    <a:bodyPr/>
                    <a:lstStyle/>
                    <a:p>
                      <a:pPr>
                        <a:spcAft>
                          <a:spcPts val="0"/>
                        </a:spcAft>
                      </a:pPr>
                      <a:r>
                        <a:rPr lang="en-GB" sz="1800" dirty="0">
                          <a:effectLst/>
                        </a:rPr>
                        <a:t>convenience</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no</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a:effectLst/>
                        </a:rPr>
                        <a:t> </a:t>
                      </a:r>
                    </a:p>
                    <a:p>
                      <a:pPr algn="ctr">
                        <a:spcAft>
                          <a:spcPts val="0"/>
                        </a:spcAft>
                      </a:pPr>
                      <a:r>
                        <a:rPr lang="en-GB" sz="2400">
                          <a:effectLst/>
                          <a:sym typeface="Wingdings 2"/>
                        </a:rPr>
                        <a:t></a:t>
                      </a:r>
                      <a:endParaRPr lang="en-GB" sz="1100">
                        <a:effectLst/>
                      </a:endParaRPr>
                    </a:p>
                    <a:p>
                      <a:pPr algn="ct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92586">
                <a:tc>
                  <a:txBody>
                    <a:bodyPr/>
                    <a:lstStyle/>
                    <a:p>
                      <a:pPr>
                        <a:spcAft>
                          <a:spcPts val="0"/>
                        </a:spcAft>
                      </a:pPr>
                      <a:r>
                        <a:rPr lang="en-GB" sz="1800" dirty="0">
                          <a:effectLst/>
                        </a:rPr>
                        <a:t>quota</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no</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92586">
                <a:tc>
                  <a:txBody>
                    <a:bodyPr/>
                    <a:lstStyle/>
                    <a:p>
                      <a:pPr>
                        <a:spcAft>
                          <a:spcPts val="0"/>
                        </a:spcAft>
                      </a:pPr>
                      <a:r>
                        <a:rPr lang="en-GB" sz="1800" dirty="0">
                          <a:effectLst/>
                        </a:rPr>
                        <a:t>systematic</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smtClean="0">
                          <a:effectLst/>
                          <a:latin typeface="+mn-lt"/>
                          <a:ea typeface="+mn-ea"/>
                          <a:cs typeface="+mn-cs"/>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692586">
                <a:tc>
                  <a:txBody>
                    <a:bodyPr/>
                    <a:lstStyle/>
                    <a:p>
                      <a:pPr>
                        <a:spcAft>
                          <a:spcPts val="0"/>
                        </a:spcAft>
                      </a:pPr>
                      <a:r>
                        <a:rPr lang="en-GB" sz="1800" dirty="0">
                          <a:effectLst/>
                        </a:rPr>
                        <a:t>cluster</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a:effectLst/>
                        </a:rPr>
                        <a:t>no</a:t>
                      </a:r>
                      <a:endParaRPr lang="en-GB" sz="18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dirty="0">
                          <a:effectLst/>
                          <a:sym typeface="Wingdings 2"/>
                        </a:rPr>
                        <a:t></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692586">
                <a:tc>
                  <a:txBody>
                    <a:bodyPr/>
                    <a:lstStyle/>
                    <a:p>
                      <a:pPr>
                        <a:spcAft>
                          <a:spcPts val="0"/>
                        </a:spcAft>
                      </a:pPr>
                      <a:r>
                        <a:rPr lang="en-GB" sz="1800" dirty="0">
                          <a:effectLst/>
                        </a:rPr>
                        <a:t>stratified</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a:effectLst/>
                        </a:rPr>
                        <a:t> </a:t>
                      </a:r>
                    </a:p>
                    <a:p>
                      <a:pPr algn="ctr">
                        <a:spcAft>
                          <a:spcPts val="0"/>
                        </a:spcAft>
                      </a:pPr>
                      <a:r>
                        <a:rPr lang="en-GB" sz="2400">
                          <a:effectLst/>
                          <a:sym typeface="Wingdings 2"/>
                        </a:rPr>
                        <a:t></a:t>
                      </a:r>
                      <a:endParaRPr lang="en-GB" sz="1100">
                        <a:effectLst/>
                      </a:endParaRPr>
                    </a:p>
                    <a:p>
                      <a:pPr algn="ct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dirty="0">
                          <a:effectLst/>
                          <a:sym typeface="Wingdings 2"/>
                        </a:rPr>
                        <a:t></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 name="Footer Placeholder 2"/>
          <p:cNvSpPr>
            <a:spLocks noGrp="1"/>
          </p:cNvSpPr>
          <p:nvPr>
            <p:ph type="ftr" sz="quarter" idx="11"/>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dirty="0" smtClean="0"/>
              <a:t>Essential Guide to Business Statistics</a:t>
            </a:r>
            <a:endParaRPr lang="en-GB" dirty="0"/>
          </a:p>
        </p:txBody>
      </p:sp>
    </p:spTree>
    <p:extLst>
      <p:ext uri="{BB962C8B-B14F-4D97-AF65-F5344CB8AC3E}">
        <p14:creationId xmlns:p14="http://schemas.microsoft.com/office/powerpoint/2010/main" val="38167442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12776"/>
            <a:ext cx="8229600" cy="4525963"/>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Interviews involve speaking to each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 individually </a:t>
            </a:r>
            <a:r>
              <a:rPr lang="en-GB" dirty="0">
                <a:latin typeface="Liberation Sans" panose="020B0604020202020204" pitchFamily="34" charset="0"/>
                <a:ea typeface="Liberation Sans" panose="020B0604020202020204" pitchFamily="34" charset="0"/>
                <a:cs typeface="Liberation Sans" panose="020B0604020202020204" pitchFamily="34" charset="0"/>
              </a:rPr>
              <a:t>to ask them </a:t>
            </a:r>
            <a:r>
              <a:rPr lang="en-GB" smtClean="0">
                <a:latin typeface="Liberation Sans" panose="020B0604020202020204" pitchFamily="34" charset="0"/>
                <a:ea typeface="Liberation Sans" panose="020B0604020202020204" pitchFamily="34" charset="0"/>
                <a:cs typeface="Liberation Sans" panose="020B0604020202020204" pitchFamily="34" charset="0"/>
              </a:rPr>
              <a:t>questions </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Structured</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researcher prepares a set of questions in advance and asks only those questions during the interview</a:t>
            </a: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Informal</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researcher is allowed to ask any questions that they feel would be relevant, based on the interviewee’s responses</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487072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Structured 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data collected from different interviewees can be compared and analysed easily because each interview consists of the same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They </a:t>
            </a:r>
            <a:r>
              <a:rPr lang="en-GB" dirty="0">
                <a:latin typeface="Liberation Sans" panose="020B0604020202020204" pitchFamily="34" charset="0"/>
                <a:ea typeface="Liberation Sans" panose="020B0604020202020204" pitchFamily="34" charset="0"/>
                <a:cs typeface="Liberation Sans" panose="020B0604020202020204" pitchFamily="34" charset="0"/>
              </a:rPr>
              <a:t>limit the amount of rich data that can be gathered because the researcher is not able to pursue an unexpected direction in the interview leading from an interesting response from an interviewee</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1619574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Informal 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a:t>
            </a:r>
            <a:r>
              <a:rPr lang="en-GB" dirty="0">
                <a:latin typeface="Liberation Sans" panose="020B0604020202020204" pitchFamily="34" charset="0"/>
                <a:ea typeface="Liberation Sans" panose="020B0604020202020204" pitchFamily="34" charset="0"/>
                <a:cs typeface="Liberation Sans" panose="020B0604020202020204" pitchFamily="34" charset="0"/>
              </a:rPr>
              <a:t>must be taken to remain in sight of the investigation objectives otherwise time will be wasted on collecting irrelevant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information</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rich data collected is likely </a:t>
            </a:r>
            <a:r>
              <a:rPr lang="en-GB" dirty="0">
                <a:latin typeface="Liberation Sans" panose="020B0604020202020204" pitchFamily="34" charset="0"/>
                <a:ea typeface="Liberation Sans" panose="020B0604020202020204" pitchFamily="34" charset="0"/>
                <a:cs typeface="Liberation Sans" panose="020B0604020202020204" pitchFamily="34" charset="0"/>
              </a:rPr>
              <a:t>to be so varied that making comparisons and analysing responses from different interviewees will be difficult for the researcher</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702652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Written </a:t>
            </a:r>
            <a:r>
              <a:rPr lang="en-GB" dirty="0">
                <a:latin typeface="Liberation Sans" panose="020B0604020202020204" pitchFamily="34" charset="0"/>
                <a:ea typeface="Liberation Sans" panose="020B0604020202020204" pitchFamily="34" charset="0"/>
                <a:cs typeface="Liberation Sans" panose="020B0604020202020204" pitchFamily="34" charset="0"/>
              </a:rPr>
              <a:t>questionnaires can provide a quicker and less expensive way of collecting data compared to conducting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interviews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Q</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uestions </a:t>
            </a:r>
            <a:r>
              <a:rPr lang="en-GB" dirty="0">
                <a:latin typeface="Liberation Sans" panose="020B0604020202020204" pitchFamily="34" charset="0"/>
                <a:ea typeface="Liberation Sans" panose="020B0604020202020204" pitchFamily="34" charset="0"/>
                <a:cs typeface="Liberation Sans" panose="020B0604020202020204" pitchFamily="34" charset="0"/>
              </a:rPr>
              <a:t>should also be carefully designed so that the researcher is effectively able to analyse the answers received and use them to draw conclusions for their investigation</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8074028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Online 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i</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 </a:t>
            </a:r>
            <a:r>
              <a:rPr lang="en-GB" dirty="0">
                <a:latin typeface="Liberation Sans" panose="020B0604020202020204" pitchFamily="34" charset="0"/>
                <a:ea typeface="Liberation Sans" panose="020B0604020202020204" pitchFamily="34" charset="0"/>
                <a:cs typeface="Liberation Sans" panose="020B0604020202020204" pitchFamily="34" charset="0"/>
              </a:rPr>
              <a:t>will reduce the resources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required because </a:t>
            </a:r>
            <a:r>
              <a:rPr lang="en-GB" dirty="0">
                <a:latin typeface="Liberation Sans" panose="020B0604020202020204" pitchFamily="34" charset="0"/>
                <a:ea typeface="Liberation Sans" panose="020B0604020202020204" pitchFamily="34" charset="0"/>
                <a:cs typeface="Liberation Sans" panose="020B0604020202020204" pitchFamily="34" charset="0"/>
              </a:rPr>
              <a:t>there is no printing or posting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involved</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y</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ou </a:t>
            </a:r>
            <a:r>
              <a:rPr lang="en-GB" dirty="0">
                <a:latin typeface="Liberation Sans" panose="020B0604020202020204" pitchFamily="34" charset="0"/>
                <a:ea typeface="Liberation Sans" panose="020B0604020202020204" pitchFamily="34" charset="0"/>
                <a:cs typeface="Liberation Sans" panose="020B0604020202020204" pitchFamily="34" charset="0"/>
              </a:rPr>
              <a:t>can design a questionnaire that looks attractive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encourage people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participate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m</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ore responses to </a:t>
            </a:r>
            <a:r>
              <a:rPr lang="en-GB" dirty="0">
                <a:latin typeface="Liberation Sans" panose="020B0604020202020204" pitchFamily="34" charset="0"/>
                <a:ea typeface="Liberation Sans" panose="020B0604020202020204" pitchFamily="34" charset="0"/>
                <a:cs typeface="Liberation Sans" panose="020B0604020202020204" pitchFamily="34" charset="0"/>
              </a:rPr>
              <a:t>an online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questionnaire </a:t>
            </a:r>
            <a:r>
              <a:rPr lang="en-GB" dirty="0">
                <a:latin typeface="Liberation Sans" panose="020B0604020202020204" pitchFamily="34" charset="0"/>
                <a:ea typeface="Liberation Sans" panose="020B0604020202020204" pitchFamily="34" charset="0"/>
                <a:cs typeface="Liberation Sans" panose="020B0604020202020204" pitchFamily="34" charset="0"/>
              </a:rPr>
              <a:t>because participating is perceived to be quicker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r</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esponses </a:t>
            </a:r>
            <a:r>
              <a:rPr lang="en-GB" dirty="0">
                <a:latin typeface="Liberation Sans" panose="020B0604020202020204" pitchFamily="34" charset="0"/>
                <a:ea typeface="Liberation Sans" panose="020B0604020202020204" pitchFamily="34" charset="0"/>
                <a:cs typeface="Liberation Sans" panose="020B0604020202020204" pitchFamily="34" charset="0"/>
              </a:rPr>
              <a:t>received can be processed electronically by the researcher</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4721073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Online 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people may become overloaded with electronic requests for information and so become more likely to delete or ignore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request</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 </a:t>
            </a:r>
            <a:r>
              <a:rPr lang="en-GB" dirty="0">
                <a:latin typeface="Liberation Sans" panose="020B0604020202020204" pitchFamily="34" charset="0"/>
                <a:ea typeface="Liberation Sans" panose="020B0604020202020204" pitchFamily="34" charset="0"/>
                <a:cs typeface="Liberation Sans" panose="020B0604020202020204" pitchFamily="34" charset="0"/>
              </a:rPr>
              <a:t>members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restricted to </a:t>
            </a:r>
            <a:r>
              <a:rPr lang="en-GB" dirty="0">
                <a:latin typeface="Liberation Sans" panose="020B0604020202020204" pitchFamily="34" charset="0"/>
                <a:ea typeface="Liberation Sans" panose="020B0604020202020204" pitchFamily="34" charset="0"/>
                <a:cs typeface="Liberation Sans" panose="020B0604020202020204" pitchFamily="34" charset="0"/>
              </a:rPr>
              <a:t>those who have regular access to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Internet</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software incompatibility or other technical problems may mean that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people are </a:t>
            </a:r>
            <a:r>
              <a:rPr lang="en-GB" dirty="0">
                <a:latin typeface="Liberation Sans" panose="020B0604020202020204" pitchFamily="34" charset="0"/>
                <a:ea typeface="Liberation Sans" panose="020B0604020202020204" pitchFamily="34" charset="0"/>
                <a:cs typeface="Liberation Sans" panose="020B0604020202020204" pitchFamily="34" charset="0"/>
              </a:rPr>
              <a:t>unable to access the questionnaire or return it to the researcher</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66802421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Open and Closed Questions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84784"/>
            <a:ext cx="8229600" cy="4641379"/>
          </a:xfrm>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Open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allow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 </a:t>
            </a:r>
            <a:r>
              <a:rPr lang="en-GB" dirty="0">
                <a:latin typeface="Liberation Sans" panose="020B0604020202020204" pitchFamily="34" charset="0"/>
                <a:ea typeface="Liberation Sans" panose="020B0604020202020204" pitchFamily="34" charset="0"/>
                <a:cs typeface="Liberation Sans" panose="020B0604020202020204" pitchFamily="34" charset="0"/>
              </a:rPr>
              <a:t>to give any answer, so that they can express their opinion using their own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words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take </a:t>
            </a:r>
            <a:r>
              <a:rPr lang="en-GB" dirty="0">
                <a:latin typeface="Liberation Sans" panose="020B0604020202020204" pitchFamily="34" charset="0"/>
                <a:ea typeface="Liberation Sans" panose="020B0604020202020204" pitchFamily="34" charset="0"/>
                <a:cs typeface="Liberation Sans" panose="020B0604020202020204" pitchFamily="34" charset="0"/>
              </a:rPr>
              <a:t>a long time to answer but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provide rich </a:t>
            </a:r>
            <a:r>
              <a:rPr lang="en-GB" smtClean="0">
                <a:latin typeface="Liberation Sans" panose="020B0604020202020204" pitchFamily="34" charset="0"/>
                <a:ea typeface="Liberation Sans" panose="020B0604020202020204" pitchFamily="34" charset="0"/>
                <a:cs typeface="Liberation Sans" panose="020B0604020202020204" pitchFamily="34" charset="0"/>
              </a:rPr>
              <a:t>data </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Closed</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 fixed number of possible answers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provided from </a:t>
            </a:r>
            <a:r>
              <a:rPr lang="en-GB" dirty="0">
                <a:latin typeface="Liberation Sans" panose="020B0604020202020204" pitchFamily="34" charset="0"/>
                <a:ea typeface="Liberation Sans" panose="020B0604020202020204" pitchFamily="34" charset="0"/>
                <a:cs typeface="Liberation Sans" panose="020B0604020202020204" pitchFamily="34" charset="0"/>
              </a:rPr>
              <a:t>which the participant must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can be answered much more quickly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but will </a:t>
            </a:r>
            <a:r>
              <a:rPr lang="en-GB" dirty="0">
                <a:latin typeface="Liberation Sans" panose="020B0604020202020204" pitchFamily="34" charset="0"/>
                <a:ea typeface="Liberation Sans" panose="020B0604020202020204" pitchFamily="34" charset="0"/>
                <a:cs typeface="Liberation Sans" panose="020B0604020202020204" pitchFamily="34" charset="0"/>
              </a:rPr>
              <a:t>not provide such rich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9797910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Good Question Design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539552" y="1628800"/>
            <a:ext cx="8229600" cy="4525963"/>
          </a:xfrm>
        </p:spPr>
        <p:txBody>
          <a:bodyPr>
            <a:normAutofit/>
          </a:bodyPr>
          <a:lstStyle/>
          <a:p>
            <a:pPr marL="514350" indent="-514350">
              <a:buAutoNum type="arabicPeriod"/>
            </a:pP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Avoid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giving biased or leading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Questions should be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unambiguous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Do not use overlapping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intervals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Avoid compound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Allow for all possible answers </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Make sure questions can be answered</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9033296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Understanding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713387"/>
          </a:xfrm>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If the responses obtained from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participants </a:t>
            </a:r>
            <a:r>
              <a:rPr lang="en-GB" dirty="0">
                <a:latin typeface="Liberation Sans" panose="020B0604020202020204" pitchFamily="34" charset="0"/>
                <a:ea typeface="Liberation Sans" panose="020B0604020202020204" pitchFamily="34" charset="0"/>
                <a:cs typeface="Liberation Sans" panose="020B0604020202020204" pitchFamily="34" charset="0"/>
              </a:rPr>
              <a:t>are biased, then the data collected might be irrelevant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or </a:t>
            </a:r>
            <a:r>
              <a:rPr lang="en-GB">
                <a:latin typeface="Liberation Sans" panose="020B0604020202020204" pitchFamily="34" charset="0"/>
                <a:ea typeface="Liberation Sans" panose="020B0604020202020204" pitchFamily="34" charset="0"/>
                <a:cs typeface="Liberation Sans" panose="020B0604020202020204" pitchFamily="34" charset="0"/>
              </a:rPr>
              <a:t>not </a:t>
            </a:r>
            <a:r>
              <a:rPr lang="en-GB" smtClean="0">
                <a:latin typeface="Liberation Sans" panose="020B0604020202020204" pitchFamily="34" charset="0"/>
                <a:ea typeface="Liberation Sans" panose="020B0604020202020204" pitchFamily="34" charset="0"/>
                <a:cs typeface="Liberation Sans" panose="020B0604020202020204" pitchFamily="34" charset="0"/>
              </a:rPr>
              <a:t>representative</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Response bias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answers </a:t>
            </a:r>
            <a:r>
              <a:rPr lang="en-GB" dirty="0">
                <a:latin typeface="Liberation Sans" panose="020B0604020202020204" pitchFamily="34" charset="0"/>
                <a:ea typeface="Liberation Sans" panose="020B0604020202020204" pitchFamily="34" charset="0"/>
                <a:cs typeface="Liberation Sans" panose="020B0604020202020204" pitchFamily="34" charset="0"/>
              </a:rPr>
              <a:t>given in an interview or a questionnaire do not reflect the true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opinions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a:t>
            </a: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Non-response bias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non-responders have different characteristics and opinions to the people who do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participate</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90931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Response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eople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choose to exaggerate or misrepresent facts so that they present themselves more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favourably</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A participant may feel pressurised into giving an answer which they know is expected rather than an answer which accurately reflects their own viewpoint</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81905233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Non-Response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eople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who have an extreme viewpoint, either positive or negative, about a specific issue are more likely to give share their feelings than people who are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uninterested</a:t>
            </a:r>
          </a:p>
          <a:p>
            <a:endParaRPr lang="en-GB" sz="3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articipants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may not find an appropriate option for a closed question or they may not have the time to answer a range of open questions</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41955712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4" descr="http://coltrane.wiley.com/ColtraneJ/dataviews/productDataView.run?imageId=1598721&amp;imageTypeI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7530" y="819993"/>
            <a:ext cx="3086100" cy="401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extBox 5"/>
          <p:cNvSpPr txBox="1"/>
          <p:nvPr/>
        </p:nvSpPr>
        <p:spPr>
          <a:xfrm>
            <a:off x="879228" y="4967436"/>
            <a:ext cx="7297190" cy="1123384"/>
          </a:xfrm>
          <a:prstGeom prst="rect">
            <a:avLst/>
          </a:prstGeom>
          <a:noFill/>
        </p:spPr>
        <p:txBody>
          <a:bodyPr wrap="none" rtlCol="0">
            <a:spAutoFit/>
          </a:bodyPr>
          <a:lstStyle/>
          <a:p>
            <a:pPr algn="ctr"/>
            <a:r>
              <a:rPr lang="en-GB" sz="2800" b="1" dirty="0" smtClean="0">
                <a:solidFill>
                  <a:srgbClr val="FF3300"/>
                </a:solidFill>
                <a:latin typeface="Liberation Sans" panose="020B0604020202020204" pitchFamily="34" charset="0"/>
                <a:ea typeface="Liberation Sans" panose="020B0604020202020204" pitchFamily="34" charset="0"/>
                <a:cs typeface="Liberation Sans" panose="020B0604020202020204" pitchFamily="34" charset="0"/>
              </a:rPr>
              <a:t>An Essential Guide to Business Statistics</a:t>
            </a:r>
          </a:p>
          <a:p>
            <a:pPr algn="ctr"/>
            <a:endParaRPr lang="en-GB" sz="1100" b="1" dirty="0" smtClean="0">
              <a:solidFill>
                <a:srgbClr val="FF33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Dawn Willoughby</a:t>
            </a:r>
          </a:p>
        </p:txBody>
      </p:sp>
      <p:sp>
        <p:nvSpPr>
          <p:cNvPr id="2" name="Date Placeholder 1"/>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968403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Questions</a:t>
            </a:r>
            <a:endParaRPr lang="en-GB" dirty="0"/>
          </a:p>
        </p:txBody>
      </p:sp>
      <p:sp>
        <p:nvSpPr>
          <p:cNvPr id="3" name="Content Placeholder 2"/>
          <p:cNvSpPr>
            <a:spLocks noGrp="1"/>
          </p:cNvSpPr>
          <p:nvPr>
            <p:ph idx="1"/>
          </p:nvPr>
        </p:nvSpPr>
        <p:spPr>
          <a:xfrm>
            <a:off x="457200" y="1772816"/>
            <a:ext cx="8229600" cy="3773016"/>
          </a:xfrm>
        </p:spPr>
        <p:txBody>
          <a:bodyPr>
            <a:normAutofit fontScale="92500" lnSpcReduction="10000"/>
          </a:bodyPr>
          <a:lstStyle/>
          <a:p>
            <a:pPr marL="0" indent="0">
              <a:buNone/>
            </a:pPr>
            <a:r>
              <a:rPr lang="en-GB" dirty="0" smtClean="0"/>
              <a:t>Read Chapter 5 from the book </a:t>
            </a:r>
            <a:r>
              <a:rPr lang="en-GB" dirty="0"/>
              <a:t>Hinton PR, </a:t>
            </a:r>
            <a:r>
              <a:rPr lang="en-GB"/>
              <a:t>(</a:t>
            </a:r>
            <a:r>
              <a:rPr lang="en-GB" smtClean="0"/>
              <a:t>2014</a:t>
            </a:r>
            <a:r>
              <a:rPr lang="en-GB" dirty="0"/>
              <a:t>), </a:t>
            </a:r>
            <a:r>
              <a:rPr lang="en-GB" u="sng" dirty="0"/>
              <a:t>Statistics </a:t>
            </a:r>
            <a:r>
              <a:rPr lang="en-GB" u="sng"/>
              <a:t>explained </a:t>
            </a:r>
            <a:r>
              <a:rPr lang="en-GB" smtClean="0"/>
              <a:t>3</a:t>
            </a:r>
            <a:r>
              <a:rPr lang="en-GB" baseline="30000" smtClean="0"/>
              <a:t>rd</a:t>
            </a:r>
            <a:r>
              <a:rPr lang="en-GB" smtClean="0"/>
              <a:t> </a:t>
            </a:r>
            <a:r>
              <a:rPr lang="en-GB" dirty="0"/>
              <a:t>Edition, London: Routledge</a:t>
            </a:r>
          </a:p>
          <a:p>
            <a:pPr marL="0" indent="0">
              <a:buNone/>
            </a:pPr>
            <a:r>
              <a:rPr lang="en-GB" dirty="0"/>
              <a:t>a</a:t>
            </a:r>
            <a:r>
              <a:rPr lang="en-GB" dirty="0" smtClean="0"/>
              <a:t>nd try answering the following questions:</a:t>
            </a:r>
          </a:p>
          <a:p>
            <a:pPr marL="514350" indent="-514350">
              <a:buFont typeface="+mj-lt"/>
              <a:buAutoNum type="arabicPeriod"/>
            </a:pPr>
            <a:r>
              <a:rPr lang="en-GB" dirty="0"/>
              <a:t>What are the problems of sampling?</a:t>
            </a:r>
          </a:p>
          <a:p>
            <a:pPr marL="514350" indent="-514350">
              <a:buFont typeface="+mj-lt"/>
              <a:buAutoNum type="arabicPeriod"/>
            </a:pPr>
            <a:r>
              <a:rPr lang="en-GB" dirty="0"/>
              <a:t>Why are degrees of freedom important in estimating population parameters?</a:t>
            </a:r>
          </a:p>
          <a:p>
            <a:pPr marL="514350" indent="-514350">
              <a:buFont typeface="+mj-lt"/>
              <a:buAutoNum type="arabicPeriod"/>
            </a:pPr>
            <a:r>
              <a:rPr lang="en-GB" dirty="0"/>
              <a:t>What is the relationship of a sampling distribution to a statistical test</a:t>
            </a:r>
            <a:r>
              <a:rPr lang="en-GB" dirty="0" smtClean="0"/>
              <a:t>?</a:t>
            </a:r>
            <a:endParaRPr lang="en-GB" dirty="0"/>
          </a:p>
        </p:txBody>
      </p:sp>
    </p:spTree>
    <p:extLst>
      <p:ext uri="{BB962C8B-B14F-4D97-AF65-F5344CB8AC3E}">
        <p14:creationId xmlns:p14="http://schemas.microsoft.com/office/powerpoint/2010/main" val="214206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2318</Words>
  <Application>Microsoft Office PowerPoint</Application>
  <PresentationFormat>On-screen Show (4:3)</PresentationFormat>
  <Paragraphs>346</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Liberation Sans</vt:lpstr>
      <vt:lpstr>Symbol</vt:lpstr>
      <vt:lpstr>Times New Roman</vt:lpstr>
      <vt:lpstr>Wingdings 2</vt:lpstr>
      <vt:lpstr>Office Theme</vt:lpstr>
      <vt:lpstr>Tutorial  Data Collection</vt:lpstr>
      <vt:lpstr>Model Questions</vt:lpstr>
      <vt:lpstr>Data Collection</vt:lpstr>
      <vt:lpstr>Introduction</vt:lpstr>
      <vt:lpstr>Terminology</vt:lpstr>
      <vt:lpstr>Scenario - Terminology</vt:lpstr>
      <vt:lpstr>Primary and Secondary Data</vt:lpstr>
      <vt:lpstr>Primary and Secondary Data</vt:lpstr>
      <vt:lpstr>Sampling Methods</vt:lpstr>
      <vt:lpstr>Simple Random Sampling</vt:lpstr>
      <vt:lpstr>Simple Random Sampling</vt:lpstr>
      <vt:lpstr>Scenario – Simple Random Sampling</vt:lpstr>
      <vt:lpstr>Convenience Sampling</vt:lpstr>
      <vt:lpstr>Scenario – Convenience Sampling</vt:lpstr>
      <vt:lpstr>Quota Sampling</vt:lpstr>
      <vt:lpstr>Scenario – Quota Sampling</vt:lpstr>
      <vt:lpstr>Systematic Sampling</vt:lpstr>
      <vt:lpstr>Scenario – Systematic Sampling</vt:lpstr>
      <vt:lpstr>Cluster Sampling</vt:lpstr>
      <vt:lpstr>Scenario – Cluster Sampling</vt:lpstr>
      <vt:lpstr>Stratified Sampling</vt:lpstr>
      <vt:lpstr>Scenario – Stratified Sampling</vt:lpstr>
      <vt:lpstr>Proportional Allocation</vt:lpstr>
      <vt:lpstr>Comparing Sampling Methods</vt:lpstr>
      <vt:lpstr>Interviews</vt:lpstr>
      <vt:lpstr>Structured Interviews</vt:lpstr>
      <vt:lpstr>Informal Interviews</vt:lpstr>
      <vt:lpstr>Questionnaires</vt:lpstr>
      <vt:lpstr>Online Questionnaires</vt:lpstr>
      <vt:lpstr>Online Questionnaires</vt:lpstr>
      <vt:lpstr>Open and Closed Questions</vt:lpstr>
      <vt:lpstr>Good Question Design</vt:lpstr>
      <vt:lpstr>Understanding Bias</vt:lpstr>
      <vt:lpstr>Response Bias</vt:lpstr>
      <vt:lpstr>Non-Response Bias</vt:lpstr>
      <vt:lpstr>PowerPoint Presentation</vt:lpstr>
      <vt:lpstr>Discussion Questions</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Measures of Central Tendency</dc:title>
  <dc:creator>Dawn Willoughby</dc:creator>
  <cp:lastModifiedBy>Irina Neaga</cp:lastModifiedBy>
  <cp:revision>99</cp:revision>
  <dcterms:created xsi:type="dcterms:W3CDTF">2013-03-25T09:11:48Z</dcterms:created>
  <dcterms:modified xsi:type="dcterms:W3CDTF">2019-03-29T12:05:21Z</dcterms:modified>
</cp:coreProperties>
</file>