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71" r:id="rId4"/>
    <p:sldId id="273" r:id="rId5"/>
    <p:sldId id="270" r:id="rId6"/>
    <p:sldId id="258" r:id="rId7"/>
    <p:sldId id="259" r:id="rId8"/>
    <p:sldId id="260" r:id="rId9"/>
    <p:sldId id="261" r:id="rId10"/>
    <p:sldId id="264" r:id="rId11"/>
    <p:sldId id="262" r:id="rId12"/>
    <p:sldId id="265" r:id="rId13"/>
    <p:sldId id="266" r:id="rId14"/>
    <p:sldId id="267" r:id="rId15"/>
    <p:sldId id="268" r:id="rId16"/>
    <p:sldId id="269"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53" autoAdjust="0"/>
    <p:restoredTop sz="94660"/>
  </p:normalViewPr>
  <p:slideViewPr>
    <p:cSldViewPr snapToGrid="0">
      <p:cViewPr varScale="1">
        <p:scale>
          <a:sx n="72" d="100"/>
          <a:sy n="72" d="100"/>
        </p:scale>
        <p:origin x="66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1/9/2018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1/9/2018</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1/9/2018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C474F-CEFE-43D6-A7D6-3A0C6AC1B825}"/>
              </a:ext>
            </a:extLst>
          </p:cNvPr>
          <p:cNvSpPr>
            <a:spLocks noGrp="1"/>
          </p:cNvSpPr>
          <p:nvPr>
            <p:ph type="ctrTitle"/>
          </p:nvPr>
        </p:nvSpPr>
        <p:spPr/>
        <p:txBody>
          <a:bodyPr/>
          <a:lstStyle/>
          <a:p>
            <a:r>
              <a:rPr lang="en-GB" dirty="0"/>
              <a:t>Waitrose fuel their lorries using rotten food emit</a:t>
            </a:r>
          </a:p>
        </p:txBody>
      </p:sp>
      <p:sp>
        <p:nvSpPr>
          <p:cNvPr id="3" name="Subtitle 2">
            <a:extLst>
              <a:ext uri="{FF2B5EF4-FFF2-40B4-BE49-F238E27FC236}">
                <a16:creationId xmlns:a16="http://schemas.microsoft.com/office/drawing/2014/main" id="{99AA4FB9-4063-4E0B-A425-7C893ABAA2BF}"/>
              </a:ext>
            </a:extLst>
          </p:cNvPr>
          <p:cNvSpPr>
            <a:spLocks noGrp="1"/>
          </p:cNvSpPr>
          <p:nvPr>
            <p:ph type="subTitle" idx="1"/>
          </p:nvPr>
        </p:nvSpPr>
        <p:spPr/>
        <p:txBody>
          <a:bodyPr/>
          <a:lstStyle/>
          <a:p>
            <a:r>
              <a:rPr lang="en-GB" dirty="0"/>
              <a:t>Alexandra Safadi</a:t>
            </a:r>
          </a:p>
        </p:txBody>
      </p:sp>
      <p:pic>
        <p:nvPicPr>
          <p:cNvPr id="4" name="Picture 3">
            <a:extLst>
              <a:ext uri="{FF2B5EF4-FFF2-40B4-BE49-F238E27FC236}">
                <a16:creationId xmlns:a16="http://schemas.microsoft.com/office/drawing/2014/main" id="{327BCA34-A0AF-4089-929B-B0139755BF85}"/>
              </a:ext>
            </a:extLst>
          </p:cNvPr>
          <p:cNvPicPr>
            <a:picLocks noChangeAspect="1"/>
          </p:cNvPicPr>
          <p:nvPr/>
        </p:nvPicPr>
        <p:blipFill>
          <a:blip r:embed="rId2"/>
          <a:stretch>
            <a:fillRect/>
          </a:stretch>
        </p:blipFill>
        <p:spPr>
          <a:xfrm>
            <a:off x="9352554" y="3591338"/>
            <a:ext cx="2694666" cy="3253175"/>
          </a:xfrm>
          <a:prstGeom prst="rect">
            <a:avLst/>
          </a:prstGeom>
        </p:spPr>
      </p:pic>
    </p:spTree>
    <p:extLst>
      <p:ext uri="{BB962C8B-B14F-4D97-AF65-F5344CB8AC3E}">
        <p14:creationId xmlns:p14="http://schemas.microsoft.com/office/powerpoint/2010/main" val="2409364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830C-B558-4A4D-B02D-94A0CA6FA212}"/>
              </a:ext>
            </a:extLst>
          </p:cNvPr>
          <p:cNvSpPr>
            <a:spLocks noGrp="1"/>
          </p:cNvSpPr>
          <p:nvPr>
            <p:ph type="title"/>
          </p:nvPr>
        </p:nvSpPr>
        <p:spPr/>
        <p:txBody>
          <a:bodyPr/>
          <a:lstStyle/>
          <a:p>
            <a:r>
              <a:rPr lang="en-GB" dirty="0"/>
              <a:t>facts</a:t>
            </a:r>
          </a:p>
        </p:txBody>
      </p:sp>
      <p:sp>
        <p:nvSpPr>
          <p:cNvPr id="3" name="Content Placeholder 2">
            <a:extLst>
              <a:ext uri="{FF2B5EF4-FFF2-40B4-BE49-F238E27FC236}">
                <a16:creationId xmlns:a16="http://schemas.microsoft.com/office/drawing/2014/main" id="{C4C400D9-C079-4540-85BE-30BCB06303B0}"/>
              </a:ext>
            </a:extLst>
          </p:cNvPr>
          <p:cNvSpPr>
            <a:spLocks noGrp="1"/>
          </p:cNvSpPr>
          <p:nvPr>
            <p:ph idx="1"/>
          </p:nvPr>
        </p:nvSpPr>
        <p:spPr/>
        <p:txBody>
          <a:bodyPr/>
          <a:lstStyle/>
          <a:p>
            <a:r>
              <a:rPr lang="en-GB" dirty="0"/>
              <a:t>On average, 1/3 of our food is wasted. </a:t>
            </a:r>
          </a:p>
          <a:p>
            <a:r>
              <a:rPr lang="en-GB" dirty="0"/>
              <a:t>If we used twenty five percent of our food waste, it would be enough to feed nearly 900 million hungry people.</a:t>
            </a:r>
          </a:p>
          <a:p>
            <a:r>
              <a:rPr lang="en-GB" dirty="0"/>
              <a:t>Waitrose wants to change this food waste problem which is specifically growing in the UK and other environmental issues affecting the environment. They wants to tackle the issue through producing new lorries in the UK which are fuelled by using only biomethane which in other words means rotten food waste. </a:t>
            </a:r>
          </a:p>
        </p:txBody>
      </p:sp>
    </p:spTree>
    <p:extLst>
      <p:ext uri="{BB962C8B-B14F-4D97-AF65-F5344CB8AC3E}">
        <p14:creationId xmlns:p14="http://schemas.microsoft.com/office/powerpoint/2010/main" val="4106011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E2062-18B4-46A1-BFE2-6275956140E3}"/>
              </a:ext>
            </a:extLst>
          </p:cNvPr>
          <p:cNvSpPr>
            <a:spLocks noGrp="1"/>
          </p:cNvSpPr>
          <p:nvPr>
            <p:ph type="title"/>
          </p:nvPr>
        </p:nvSpPr>
        <p:spPr>
          <a:xfrm>
            <a:off x="0" y="0"/>
            <a:ext cx="10558405" cy="2001077"/>
          </a:xfrm>
        </p:spPr>
        <p:txBody>
          <a:bodyPr>
            <a:normAutofit fontScale="90000"/>
          </a:bodyPr>
          <a:lstStyle/>
          <a:p>
            <a:r>
              <a:rPr lang="en-GB" sz="3200" dirty="0"/>
              <a:t>According to scientific American, ‘Climate change-Greenhouse gases from transportation may become one of the greatest drivers of human-induced climate change, according to a draft of the forthcoming U.N. fifth assessment report on mitigation of climate change’</a:t>
            </a:r>
          </a:p>
        </p:txBody>
      </p:sp>
      <p:pic>
        <p:nvPicPr>
          <p:cNvPr id="4" name="Content Placeholder 3">
            <a:extLst>
              <a:ext uri="{FF2B5EF4-FFF2-40B4-BE49-F238E27FC236}">
                <a16:creationId xmlns:a16="http://schemas.microsoft.com/office/drawing/2014/main" id="{1D550848-DC33-46B5-A934-234C131563D0}"/>
              </a:ext>
            </a:extLst>
          </p:cNvPr>
          <p:cNvPicPr>
            <a:picLocks noGrp="1" noChangeAspect="1"/>
          </p:cNvPicPr>
          <p:nvPr>
            <p:ph idx="1"/>
          </p:nvPr>
        </p:nvPicPr>
        <p:blipFill>
          <a:blip r:embed="rId2"/>
          <a:stretch>
            <a:fillRect/>
          </a:stretch>
        </p:blipFill>
        <p:spPr>
          <a:xfrm>
            <a:off x="8268582" y="2806700"/>
            <a:ext cx="3923418" cy="4051300"/>
          </a:xfrm>
          <a:prstGeom prst="rect">
            <a:avLst/>
          </a:prstGeom>
        </p:spPr>
      </p:pic>
      <p:sp>
        <p:nvSpPr>
          <p:cNvPr id="5" name="Rectangle 4">
            <a:extLst>
              <a:ext uri="{FF2B5EF4-FFF2-40B4-BE49-F238E27FC236}">
                <a16:creationId xmlns:a16="http://schemas.microsoft.com/office/drawing/2014/main" id="{46C8D1D6-5C43-4CEE-9AEA-40504A00288A}"/>
              </a:ext>
            </a:extLst>
          </p:cNvPr>
          <p:cNvSpPr/>
          <p:nvPr/>
        </p:nvSpPr>
        <p:spPr>
          <a:xfrm>
            <a:off x="0" y="2328153"/>
            <a:ext cx="8110330" cy="3139321"/>
          </a:xfrm>
          <a:prstGeom prst="rect">
            <a:avLst/>
          </a:prstGeom>
        </p:spPr>
        <p:txBody>
          <a:bodyPr wrap="square">
            <a:spAutoFit/>
          </a:bodyPr>
          <a:lstStyle/>
          <a:p>
            <a:r>
              <a:rPr lang="en-GB" dirty="0"/>
              <a:t>When we use fossil fuels. E.g. coal, oil, gas. The </a:t>
            </a:r>
            <a:r>
              <a:rPr lang="en-GB" dirty="0">
                <a:solidFill>
                  <a:srgbClr val="00B050"/>
                </a:solidFill>
              </a:rPr>
              <a:t>emission carbon dioxide is released into the atmosphere</a:t>
            </a:r>
            <a:r>
              <a:rPr lang="en-GB" dirty="0"/>
              <a:t>. Naturally CO2 can be used and absorbed by trees and other different plants. Although, people burn fuels in places where CO2 is stuck under the worlds surface for millions of years.  we’re producing too much carbon, to  quickly and not allowing plants to have the chance to use it. </a:t>
            </a:r>
          </a:p>
          <a:p>
            <a:r>
              <a:rPr lang="en-GB" dirty="0"/>
              <a:t>This extra carbon in the atmosphere is causing the temperature in the world to increase which is causing global warming. Even each days climate is changing. For example, floods, cold storms, hurricanes and earthquakes, even heat waves. To stop these huge issues we need to burn a lot less fossil fuels.</a:t>
            </a:r>
          </a:p>
        </p:txBody>
      </p:sp>
    </p:spTree>
    <p:extLst>
      <p:ext uri="{BB962C8B-B14F-4D97-AF65-F5344CB8AC3E}">
        <p14:creationId xmlns:p14="http://schemas.microsoft.com/office/powerpoint/2010/main" val="2366861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54B0A1-3215-448A-827C-63E7773AB7CB}"/>
              </a:ext>
            </a:extLst>
          </p:cNvPr>
          <p:cNvSpPr>
            <a:spLocks noGrp="1"/>
          </p:cNvSpPr>
          <p:nvPr>
            <p:ph idx="1"/>
          </p:nvPr>
        </p:nvSpPr>
        <p:spPr>
          <a:xfrm>
            <a:off x="367483" y="186591"/>
            <a:ext cx="10058400" cy="4050792"/>
          </a:xfrm>
        </p:spPr>
        <p:txBody>
          <a:bodyPr>
            <a:normAutofit/>
          </a:bodyPr>
          <a:lstStyle/>
          <a:p>
            <a:r>
              <a:rPr lang="en-GB" dirty="0"/>
              <a:t>Diesel fumes are very bad for the environment and our health and well being. research shows that air pollution contributes to lung disease, heart attacks, asthma and other respiratory problems. </a:t>
            </a:r>
          </a:p>
          <a:p>
            <a:r>
              <a:rPr lang="en-GB" dirty="0"/>
              <a:t>Waitrose look to tackle this issue and they have teamed up with CNG fuels to find an alternative fuel which doesn’t harm the world we live in or our health.</a:t>
            </a:r>
          </a:p>
          <a:p>
            <a:pPr marL="0" indent="0">
              <a:buNone/>
            </a:pPr>
            <a:r>
              <a:rPr lang="en-GB" dirty="0"/>
              <a:t> ‘The lorries will emit 70% less CO2 than diesel vehicles, making them a great choice for the environment.”  Adam Berry ( February, 2017)</a:t>
            </a:r>
          </a:p>
          <a:p>
            <a:endParaRPr lang="en-GB" dirty="0"/>
          </a:p>
          <a:p>
            <a:r>
              <a:rPr lang="en-GB" dirty="0"/>
              <a:t>These new developed lorries have amazing statistics which I will discuss. The new gas allows lorries to travel up to 500miles. The new fuel releases less carbon and is extremely good for the economic aspect for the business which means its perfect for corporations like Waitrose that use heavy lorries daily.</a:t>
            </a:r>
          </a:p>
        </p:txBody>
      </p:sp>
      <p:pic>
        <p:nvPicPr>
          <p:cNvPr id="4" name="Picture 3">
            <a:extLst>
              <a:ext uri="{FF2B5EF4-FFF2-40B4-BE49-F238E27FC236}">
                <a16:creationId xmlns:a16="http://schemas.microsoft.com/office/drawing/2014/main" id="{256C66F1-08C3-4153-9724-3C88B1F4AEF6}"/>
              </a:ext>
            </a:extLst>
          </p:cNvPr>
          <p:cNvPicPr>
            <a:picLocks noChangeAspect="1"/>
          </p:cNvPicPr>
          <p:nvPr/>
        </p:nvPicPr>
        <p:blipFill>
          <a:blip r:embed="rId2"/>
          <a:stretch>
            <a:fillRect/>
          </a:stretch>
        </p:blipFill>
        <p:spPr>
          <a:xfrm>
            <a:off x="7938052" y="3856383"/>
            <a:ext cx="4134678" cy="2908086"/>
          </a:xfrm>
          <a:prstGeom prst="rect">
            <a:avLst/>
          </a:prstGeom>
        </p:spPr>
      </p:pic>
    </p:spTree>
    <p:extLst>
      <p:ext uri="{BB962C8B-B14F-4D97-AF65-F5344CB8AC3E}">
        <p14:creationId xmlns:p14="http://schemas.microsoft.com/office/powerpoint/2010/main" val="4220026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22FD7-B282-4C72-A7E7-47593AB26817}"/>
              </a:ext>
            </a:extLst>
          </p:cNvPr>
          <p:cNvSpPr>
            <a:spLocks noGrp="1"/>
          </p:cNvSpPr>
          <p:nvPr>
            <p:ph type="title"/>
          </p:nvPr>
        </p:nvSpPr>
        <p:spPr/>
        <p:txBody>
          <a:bodyPr/>
          <a:lstStyle/>
          <a:p>
            <a:r>
              <a:rPr lang="en-GB" dirty="0"/>
              <a:t>What is this new fuel</a:t>
            </a:r>
          </a:p>
        </p:txBody>
      </p:sp>
      <p:sp>
        <p:nvSpPr>
          <p:cNvPr id="3" name="Content Placeholder 2">
            <a:extLst>
              <a:ext uri="{FF2B5EF4-FFF2-40B4-BE49-F238E27FC236}">
                <a16:creationId xmlns:a16="http://schemas.microsoft.com/office/drawing/2014/main" id="{7F58B351-B644-4113-9AC0-495399E79372}"/>
              </a:ext>
            </a:extLst>
          </p:cNvPr>
          <p:cNvSpPr>
            <a:spLocks noGrp="1"/>
          </p:cNvSpPr>
          <p:nvPr>
            <p:ph idx="1"/>
          </p:nvPr>
        </p:nvSpPr>
        <p:spPr/>
        <p:txBody>
          <a:bodyPr>
            <a:normAutofit/>
          </a:bodyPr>
          <a:lstStyle/>
          <a:p>
            <a:pPr marL="0" indent="0">
              <a:buNone/>
            </a:pPr>
            <a:r>
              <a:rPr lang="en-GB" dirty="0"/>
              <a:t>This fuel is a Renewable natural gas (RNG) which is known as the scientific word biomethane. RNG can be used by individuals as transportation fuel in a compressed natural gas form (CNG) or a liquefied natural gas (LNG). </a:t>
            </a:r>
          </a:p>
          <a:p>
            <a:pPr marL="0" indent="0">
              <a:buNone/>
            </a:pPr>
            <a:r>
              <a:rPr lang="en-GB" dirty="0"/>
              <a:t>RNG qualifies as an advanced biofuel under the Renewable Fuel Standard.</a:t>
            </a:r>
          </a:p>
          <a:p>
            <a:pPr marL="0" indent="0">
              <a:buNone/>
            </a:pPr>
            <a:r>
              <a:rPr lang="en-GB" dirty="0"/>
              <a:t>This gas is also a biogas very similar to fossil natural gas and having a methane concentration of ninety percent or more. </a:t>
            </a:r>
          </a:p>
        </p:txBody>
      </p:sp>
      <p:pic>
        <p:nvPicPr>
          <p:cNvPr id="4" name="Picture 3">
            <a:extLst>
              <a:ext uri="{FF2B5EF4-FFF2-40B4-BE49-F238E27FC236}">
                <a16:creationId xmlns:a16="http://schemas.microsoft.com/office/drawing/2014/main" id="{F1D8FEF3-17B5-4A61-B61B-1D45BCEF59CE}"/>
              </a:ext>
            </a:extLst>
          </p:cNvPr>
          <p:cNvPicPr>
            <a:picLocks noChangeAspect="1"/>
          </p:cNvPicPr>
          <p:nvPr/>
        </p:nvPicPr>
        <p:blipFill>
          <a:blip r:embed="rId2"/>
          <a:stretch>
            <a:fillRect/>
          </a:stretch>
        </p:blipFill>
        <p:spPr>
          <a:xfrm>
            <a:off x="7190122" y="3913632"/>
            <a:ext cx="5001878" cy="2944368"/>
          </a:xfrm>
          <a:prstGeom prst="rect">
            <a:avLst/>
          </a:prstGeom>
        </p:spPr>
      </p:pic>
    </p:spTree>
    <p:extLst>
      <p:ext uri="{BB962C8B-B14F-4D97-AF65-F5344CB8AC3E}">
        <p14:creationId xmlns:p14="http://schemas.microsoft.com/office/powerpoint/2010/main" val="599172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1CEE5-0DE6-4188-89C5-189C70E5C843}"/>
              </a:ext>
            </a:extLst>
          </p:cNvPr>
          <p:cNvSpPr>
            <a:spLocks noGrp="1"/>
          </p:cNvSpPr>
          <p:nvPr>
            <p:ph type="title"/>
          </p:nvPr>
        </p:nvSpPr>
        <p:spPr/>
        <p:txBody>
          <a:bodyPr/>
          <a:lstStyle/>
          <a:p>
            <a:r>
              <a:rPr lang="en-GB" dirty="0"/>
              <a:t>Who?</a:t>
            </a:r>
          </a:p>
        </p:txBody>
      </p:sp>
      <p:sp>
        <p:nvSpPr>
          <p:cNvPr id="3" name="Content Placeholder 2">
            <a:extLst>
              <a:ext uri="{FF2B5EF4-FFF2-40B4-BE49-F238E27FC236}">
                <a16:creationId xmlns:a16="http://schemas.microsoft.com/office/drawing/2014/main" id="{40B5A60F-CE67-40EE-81A1-F4AACD4E6AEE}"/>
              </a:ext>
            </a:extLst>
          </p:cNvPr>
          <p:cNvSpPr>
            <a:spLocks noGrp="1"/>
          </p:cNvSpPr>
          <p:nvPr>
            <p:ph idx="1"/>
          </p:nvPr>
        </p:nvSpPr>
        <p:spPr/>
        <p:txBody>
          <a:bodyPr>
            <a:normAutofit fontScale="92500" lnSpcReduction="10000"/>
          </a:bodyPr>
          <a:lstStyle/>
          <a:p>
            <a:r>
              <a:rPr lang="en-GB" dirty="0"/>
              <a:t>Waitrose has partnered up with CNG fuels. </a:t>
            </a:r>
          </a:p>
          <a:p>
            <a:r>
              <a:rPr lang="en-GB" dirty="0"/>
              <a:t>CNG fuels is know as the leading biofuel inventors in the whole of the UK. </a:t>
            </a:r>
          </a:p>
          <a:p>
            <a:r>
              <a:rPr lang="en-GB" dirty="0"/>
              <a:t>Waitrose ordered ten lorries which will be fuelled by only the use of rotten food. The rotten food will be supplied by the waste which was unsold from their own stores in Europe.</a:t>
            </a:r>
          </a:p>
          <a:p>
            <a:r>
              <a:rPr lang="en-GB" dirty="0"/>
              <a:t>The first corporation running their transport on rotten food (biofuels) in Europe is Waitrose. Which shows that Waitrose are looking for solutions for sustainable energy.</a:t>
            </a:r>
          </a:p>
          <a:p>
            <a:r>
              <a:rPr lang="en-GB" dirty="0"/>
              <a:t> ‘Climate change-Greenhouse gases from transportation may become one of the greatest drivers of human-induced climate change’  according to the U.N.</a:t>
            </a:r>
          </a:p>
          <a:p>
            <a:r>
              <a:rPr lang="en-GB" dirty="0"/>
              <a:t>Even though the UK is considered a developed country, the country still struggles with hunger issues and waste. Around 8.4 million families are going through some type of food difficulty in the UK.</a:t>
            </a:r>
          </a:p>
          <a:p>
            <a:r>
              <a:rPr lang="en-GB" dirty="0"/>
              <a:t>Overall this fuel allows individuals to save their money and the environment too.</a:t>
            </a:r>
          </a:p>
        </p:txBody>
      </p:sp>
      <p:pic>
        <p:nvPicPr>
          <p:cNvPr id="4" name="Picture 3">
            <a:extLst>
              <a:ext uri="{FF2B5EF4-FFF2-40B4-BE49-F238E27FC236}">
                <a16:creationId xmlns:a16="http://schemas.microsoft.com/office/drawing/2014/main" id="{2D9B3DEA-F82F-4D3C-A2F8-234CBD033D30}"/>
              </a:ext>
            </a:extLst>
          </p:cNvPr>
          <p:cNvPicPr>
            <a:picLocks noChangeAspect="1"/>
          </p:cNvPicPr>
          <p:nvPr/>
        </p:nvPicPr>
        <p:blipFill>
          <a:blip r:embed="rId2"/>
          <a:stretch>
            <a:fillRect/>
          </a:stretch>
        </p:blipFill>
        <p:spPr>
          <a:xfrm>
            <a:off x="8256104" y="-45128"/>
            <a:ext cx="3935896" cy="2539717"/>
          </a:xfrm>
          <a:prstGeom prst="rect">
            <a:avLst/>
          </a:prstGeom>
        </p:spPr>
      </p:pic>
    </p:spTree>
    <p:extLst>
      <p:ext uri="{BB962C8B-B14F-4D97-AF65-F5344CB8AC3E}">
        <p14:creationId xmlns:p14="http://schemas.microsoft.com/office/powerpoint/2010/main" val="2235372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7F7D3DD-DBE1-4DAF-8F3A-861EFB3B9922}"/>
              </a:ext>
            </a:extLst>
          </p:cNvPr>
          <p:cNvPicPr>
            <a:picLocks noGrp="1" noChangeAspect="1"/>
          </p:cNvPicPr>
          <p:nvPr>
            <p:ph idx="1"/>
          </p:nvPr>
        </p:nvPicPr>
        <p:blipFill>
          <a:blip r:embed="rId2"/>
          <a:stretch>
            <a:fillRect/>
          </a:stretch>
        </p:blipFill>
        <p:spPr>
          <a:xfrm>
            <a:off x="4040753" y="1425161"/>
            <a:ext cx="8151247" cy="5432839"/>
          </a:xfrm>
          <a:prstGeom prst="rect">
            <a:avLst/>
          </a:prstGeom>
        </p:spPr>
      </p:pic>
      <p:sp>
        <p:nvSpPr>
          <p:cNvPr id="5" name="Rectangle 4">
            <a:extLst>
              <a:ext uri="{FF2B5EF4-FFF2-40B4-BE49-F238E27FC236}">
                <a16:creationId xmlns:a16="http://schemas.microsoft.com/office/drawing/2014/main" id="{E402B098-A6E5-4CAD-9E48-78A3F4671233}"/>
              </a:ext>
            </a:extLst>
          </p:cNvPr>
          <p:cNvSpPr/>
          <p:nvPr/>
        </p:nvSpPr>
        <p:spPr>
          <a:xfrm>
            <a:off x="0" y="0"/>
            <a:ext cx="12192000" cy="1846659"/>
          </a:xfrm>
          <a:prstGeom prst="rect">
            <a:avLst/>
          </a:prstGeom>
        </p:spPr>
        <p:txBody>
          <a:bodyPr wrap="square">
            <a:spAutoFit/>
          </a:bodyPr>
          <a:lstStyle/>
          <a:p>
            <a:r>
              <a:rPr lang="en-GB" sz="3200" dirty="0">
                <a:solidFill>
                  <a:srgbClr val="00B050"/>
                </a:solidFill>
              </a:rPr>
              <a:t>Waitrose has introduced 10 natural gas powered lorries which have a delivery range of up to five hundred miles operating in the North and Midlands.</a:t>
            </a:r>
          </a:p>
          <a:p>
            <a:endParaRPr lang="en-GB" dirty="0">
              <a:solidFill>
                <a:srgbClr val="00B050"/>
              </a:solidFill>
            </a:endParaRPr>
          </a:p>
        </p:txBody>
      </p:sp>
    </p:spTree>
    <p:extLst>
      <p:ext uri="{BB962C8B-B14F-4D97-AF65-F5344CB8AC3E}">
        <p14:creationId xmlns:p14="http://schemas.microsoft.com/office/powerpoint/2010/main" val="1507219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6FC85-B465-424D-A18B-90F1CBC57A94}"/>
              </a:ext>
            </a:extLst>
          </p:cNvPr>
          <p:cNvSpPr>
            <a:spLocks noGrp="1"/>
          </p:cNvSpPr>
          <p:nvPr>
            <p:ph type="title"/>
          </p:nvPr>
        </p:nvSpPr>
        <p:spPr/>
        <p:txBody>
          <a:bodyPr/>
          <a:lstStyle/>
          <a:p>
            <a:r>
              <a:rPr lang="en-GB" dirty="0"/>
              <a:t>What are they doing?</a:t>
            </a:r>
          </a:p>
        </p:txBody>
      </p:sp>
      <p:sp>
        <p:nvSpPr>
          <p:cNvPr id="3" name="Content Placeholder 2">
            <a:extLst>
              <a:ext uri="{FF2B5EF4-FFF2-40B4-BE49-F238E27FC236}">
                <a16:creationId xmlns:a16="http://schemas.microsoft.com/office/drawing/2014/main" id="{E7B5E74E-EEA3-4CA2-8851-50390FE5E8AC}"/>
              </a:ext>
            </a:extLst>
          </p:cNvPr>
          <p:cNvSpPr>
            <a:spLocks noGrp="1"/>
          </p:cNvSpPr>
          <p:nvPr>
            <p:ph idx="1"/>
          </p:nvPr>
        </p:nvSpPr>
        <p:spPr/>
        <p:txBody>
          <a:bodyPr>
            <a:normAutofit fontScale="92500" lnSpcReduction="20000"/>
          </a:bodyPr>
          <a:lstStyle/>
          <a:p>
            <a:pPr marL="0" indent="0">
              <a:buNone/>
            </a:pPr>
            <a:r>
              <a:rPr lang="en-GB" dirty="0"/>
              <a:t>CNG Fuels CEO Philip Field states that…</a:t>
            </a:r>
          </a:p>
          <a:p>
            <a:pPr marL="0" indent="0">
              <a:buNone/>
            </a:pPr>
            <a:r>
              <a:rPr lang="en-GB" dirty="0"/>
              <a:t>“Renewable biomethane is far cheaper and cleaner than diesel, and, with a range of up to 500 miles, it is a game-changer for road transport operators.”</a:t>
            </a:r>
          </a:p>
          <a:p>
            <a:r>
              <a:rPr lang="en-GB" dirty="0"/>
              <a:t> These new lorries are able to travel up to five hundred miles which is two times the average diesel. </a:t>
            </a:r>
          </a:p>
          <a:p>
            <a:r>
              <a:rPr lang="en-GB" dirty="0"/>
              <a:t>The new fuel cost around forty percent less than how much diesel costs</a:t>
            </a:r>
          </a:p>
          <a:p>
            <a:r>
              <a:rPr lang="en-GB" dirty="0"/>
              <a:t>Waitrose predict that with the efficiency of this new fuel their investment will pay for itself in the following three years. </a:t>
            </a:r>
          </a:p>
          <a:p>
            <a:pPr marL="0" indent="0">
              <a:buNone/>
            </a:pPr>
            <a:r>
              <a:rPr lang="en-GB" dirty="0"/>
              <a:t>Justin Laney,  considered the positive  impacts…“We will be able to make deliveries to our stores without having to refuel away from base...”</a:t>
            </a:r>
          </a:p>
          <a:p>
            <a:r>
              <a:rPr lang="en-GB" dirty="0"/>
              <a:t>According to the Times… most of the United Kingdoms corporations are now placing orders for lorries that use this rotten food fuel after they saw the benefits. Soon it is predicted that most corporations in the UK especially those involved in food will join the trend and eventually it will become a worldwide strategy.</a:t>
            </a:r>
          </a:p>
        </p:txBody>
      </p:sp>
      <p:pic>
        <p:nvPicPr>
          <p:cNvPr id="4" name="Picture 3">
            <a:extLst>
              <a:ext uri="{FF2B5EF4-FFF2-40B4-BE49-F238E27FC236}">
                <a16:creationId xmlns:a16="http://schemas.microsoft.com/office/drawing/2014/main" id="{D4226333-9BF4-4793-A8AB-405DCD31420F}"/>
              </a:ext>
            </a:extLst>
          </p:cNvPr>
          <p:cNvPicPr>
            <a:picLocks noChangeAspect="1"/>
          </p:cNvPicPr>
          <p:nvPr/>
        </p:nvPicPr>
        <p:blipFill>
          <a:blip r:embed="rId2"/>
          <a:stretch>
            <a:fillRect/>
          </a:stretch>
        </p:blipFill>
        <p:spPr>
          <a:xfrm>
            <a:off x="7262190" y="0"/>
            <a:ext cx="4929809" cy="2464905"/>
          </a:xfrm>
          <a:prstGeom prst="rect">
            <a:avLst/>
          </a:prstGeom>
        </p:spPr>
      </p:pic>
    </p:spTree>
    <p:extLst>
      <p:ext uri="{BB962C8B-B14F-4D97-AF65-F5344CB8AC3E}">
        <p14:creationId xmlns:p14="http://schemas.microsoft.com/office/powerpoint/2010/main" val="2612485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DDDFE-45B3-4E92-AE0C-7166DBCBE07D}"/>
              </a:ext>
            </a:extLst>
          </p:cNvPr>
          <p:cNvSpPr>
            <a:spLocks noGrp="1"/>
          </p:cNvSpPr>
          <p:nvPr>
            <p:ph type="title"/>
          </p:nvPr>
        </p:nvSpPr>
        <p:spPr/>
        <p:txBody>
          <a:bodyPr/>
          <a:lstStyle/>
          <a:p>
            <a:r>
              <a:rPr lang="en-GB" dirty="0"/>
              <a:t>achievements</a:t>
            </a:r>
          </a:p>
        </p:txBody>
      </p:sp>
      <p:sp>
        <p:nvSpPr>
          <p:cNvPr id="3" name="Content Placeholder 2">
            <a:extLst>
              <a:ext uri="{FF2B5EF4-FFF2-40B4-BE49-F238E27FC236}">
                <a16:creationId xmlns:a16="http://schemas.microsoft.com/office/drawing/2014/main" id="{0E790EB2-B9AC-4193-9997-13BC9B4216FF}"/>
              </a:ext>
            </a:extLst>
          </p:cNvPr>
          <p:cNvSpPr>
            <a:spLocks noGrp="1"/>
          </p:cNvSpPr>
          <p:nvPr>
            <p:ph idx="1"/>
          </p:nvPr>
        </p:nvSpPr>
        <p:spPr/>
        <p:txBody>
          <a:bodyPr/>
          <a:lstStyle/>
          <a:p>
            <a:endParaRPr lang="en-GB" dirty="0"/>
          </a:p>
          <a:p>
            <a:r>
              <a:rPr lang="en-GB" dirty="0"/>
              <a:t>Reduces pollution</a:t>
            </a:r>
          </a:p>
          <a:p>
            <a:r>
              <a:rPr lang="en-GB" dirty="0"/>
              <a:t>Using products which would otherwise be wasted</a:t>
            </a:r>
          </a:p>
          <a:p>
            <a:r>
              <a:rPr lang="en-GB" dirty="0"/>
              <a:t>Companies are able to use their own resources to reduce costs</a:t>
            </a:r>
          </a:p>
          <a:p>
            <a:r>
              <a:rPr lang="en-GB" dirty="0"/>
              <a:t>The new fuel is emitted from decomposed food and waste from animals.</a:t>
            </a:r>
          </a:p>
          <a:p>
            <a:r>
              <a:rPr lang="en-GB" dirty="0"/>
              <a:t>By using bio fuels the dangerous factors of CO2 are massively reduced because only CO2  and water is left following combustion.</a:t>
            </a:r>
          </a:p>
          <a:p>
            <a:r>
              <a:rPr lang="en-GB" dirty="0"/>
              <a:t>Everyone benefits from this solution.</a:t>
            </a:r>
          </a:p>
        </p:txBody>
      </p:sp>
    </p:spTree>
    <p:extLst>
      <p:ext uri="{BB962C8B-B14F-4D97-AF65-F5344CB8AC3E}">
        <p14:creationId xmlns:p14="http://schemas.microsoft.com/office/powerpoint/2010/main" val="1582734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BD68114-5D2B-4A24-A7EE-E27E46E128E1}"/>
              </a:ext>
            </a:extLst>
          </p:cNvPr>
          <p:cNvPicPr>
            <a:picLocks noChangeAspect="1"/>
          </p:cNvPicPr>
          <p:nvPr/>
        </p:nvPicPr>
        <p:blipFill rotWithShape="1">
          <a:blip r:embed="rId2"/>
          <a:srcRect l="31848" t="33558" r="40979" b="30323"/>
          <a:stretch/>
        </p:blipFill>
        <p:spPr>
          <a:xfrm>
            <a:off x="6110792" y="3428199"/>
            <a:ext cx="6081209" cy="3429802"/>
          </a:xfrm>
          <a:prstGeom prst="rect">
            <a:avLst/>
          </a:prstGeom>
        </p:spPr>
      </p:pic>
      <p:sp>
        <p:nvSpPr>
          <p:cNvPr id="7" name="TextBox 6">
            <a:extLst>
              <a:ext uri="{FF2B5EF4-FFF2-40B4-BE49-F238E27FC236}">
                <a16:creationId xmlns:a16="http://schemas.microsoft.com/office/drawing/2014/main" id="{D2628BCF-7009-4982-A30F-C772CA54B4C8}"/>
              </a:ext>
            </a:extLst>
          </p:cNvPr>
          <p:cNvSpPr txBox="1"/>
          <p:nvPr/>
        </p:nvSpPr>
        <p:spPr>
          <a:xfrm>
            <a:off x="742122" y="649357"/>
            <a:ext cx="7553739" cy="3693319"/>
          </a:xfrm>
          <a:prstGeom prst="rect">
            <a:avLst/>
          </a:prstGeom>
          <a:noFill/>
        </p:spPr>
        <p:txBody>
          <a:bodyPr wrap="square" rtlCol="0">
            <a:spAutoFit/>
          </a:bodyPr>
          <a:lstStyle/>
          <a:p>
            <a:r>
              <a:rPr lang="en-GB" dirty="0"/>
              <a:t>Compared to Diesel:</a:t>
            </a:r>
          </a:p>
          <a:p>
            <a:endParaRPr lang="en-GB" dirty="0"/>
          </a:p>
          <a:p>
            <a:endParaRPr lang="en-GB" dirty="0"/>
          </a:p>
          <a:p>
            <a:r>
              <a:rPr lang="en-GB" dirty="0"/>
              <a:t>Produces 70% less carbon dioxide</a:t>
            </a:r>
          </a:p>
          <a:p>
            <a:endParaRPr lang="en-GB" dirty="0"/>
          </a:p>
          <a:p>
            <a:endParaRPr lang="en-GB" dirty="0"/>
          </a:p>
          <a:p>
            <a:r>
              <a:rPr lang="en-GB" dirty="0"/>
              <a:t>Extremely lower particulate emissions</a:t>
            </a:r>
          </a:p>
          <a:p>
            <a:endParaRPr lang="en-GB" dirty="0"/>
          </a:p>
          <a:p>
            <a:endParaRPr lang="en-GB" dirty="0"/>
          </a:p>
          <a:p>
            <a:r>
              <a:rPr lang="en-GB" dirty="0"/>
              <a:t>Very low amount of NOx released (mono-nitrogen oxides )</a:t>
            </a:r>
          </a:p>
          <a:p>
            <a:endParaRPr lang="en-GB" dirty="0"/>
          </a:p>
          <a:p>
            <a:endParaRPr lang="en-GB" dirty="0"/>
          </a:p>
          <a:p>
            <a:r>
              <a:rPr lang="en-GB" dirty="0"/>
              <a:t>90% less noise pollution</a:t>
            </a:r>
          </a:p>
        </p:txBody>
      </p:sp>
      <p:pic>
        <p:nvPicPr>
          <p:cNvPr id="2" name="Picture 1">
            <a:extLst>
              <a:ext uri="{FF2B5EF4-FFF2-40B4-BE49-F238E27FC236}">
                <a16:creationId xmlns:a16="http://schemas.microsoft.com/office/drawing/2014/main" id="{BDEE810D-B5B2-473F-B451-3D0407A5A90A}"/>
              </a:ext>
            </a:extLst>
          </p:cNvPr>
          <p:cNvPicPr>
            <a:picLocks noChangeAspect="1"/>
          </p:cNvPicPr>
          <p:nvPr/>
        </p:nvPicPr>
        <p:blipFill>
          <a:blip r:embed="rId3"/>
          <a:stretch>
            <a:fillRect/>
          </a:stretch>
        </p:blipFill>
        <p:spPr>
          <a:xfrm>
            <a:off x="7036905" y="0"/>
            <a:ext cx="5155096" cy="3429802"/>
          </a:xfrm>
          <a:prstGeom prst="rect">
            <a:avLst/>
          </a:prstGeom>
        </p:spPr>
      </p:pic>
    </p:spTree>
    <p:extLst>
      <p:ext uri="{BB962C8B-B14F-4D97-AF65-F5344CB8AC3E}">
        <p14:creationId xmlns:p14="http://schemas.microsoft.com/office/powerpoint/2010/main" val="4033182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28E77-F760-424F-8D94-44C7D022DFB1}"/>
              </a:ext>
            </a:extLst>
          </p:cNvPr>
          <p:cNvSpPr>
            <a:spLocks noGrp="1"/>
          </p:cNvSpPr>
          <p:nvPr>
            <p:ph type="title"/>
          </p:nvPr>
        </p:nvSpPr>
        <p:spPr/>
        <p:txBody>
          <a:bodyPr/>
          <a:lstStyle/>
          <a:p>
            <a:r>
              <a:rPr lang="en-GB" dirty="0"/>
              <a:t>uses</a:t>
            </a:r>
          </a:p>
        </p:txBody>
      </p:sp>
      <p:sp>
        <p:nvSpPr>
          <p:cNvPr id="3" name="Content Placeholder 2">
            <a:extLst>
              <a:ext uri="{FF2B5EF4-FFF2-40B4-BE49-F238E27FC236}">
                <a16:creationId xmlns:a16="http://schemas.microsoft.com/office/drawing/2014/main" id="{4C5E91C9-D31F-4C2B-863B-01B88F314290}"/>
              </a:ext>
            </a:extLst>
          </p:cNvPr>
          <p:cNvSpPr>
            <a:spLocks noGrp="1"/>
          </p:cNvSpPr>
          <p:nvPr>
            <p:ph idx="1"/>
          </p:nvPr>
        </p:nvSpPr>
        <p:spPr/>
        <p:txBody>
          <a:bodyPr/>
          <a:lstStyle/>
          <a:p>
            <a:r>
              <a:rPr lang="en-GB" dirty="0"/>
              <a:t>This fuel is cheaper, more sanitary and a lot quieter compared to diesel.</a:t>
            </a:r>
          </a:p>
          <a:p>
            <a:r>
              <a:rPr lang="en-GB" dirty="0"/>
              <a:t>The vehicles are able to move on only gas or on gas and diesel.</a:t>
            </a:r>
          </a:p>
          <a:p>
            <a:r>
              <a:rPr lang="en-GB" dirty="0"/>
              <a:t>The new engine is able to provide 500km. Very low efficiency compared to diesel.</a:t>
            </a:r>
          </a:p>
          <a:p>
            <a:pPr marL="0" indent="0">
              <a:buNone/>
            </a:pPr>
            <a:r>
              <a:rPr lang="en-GB" dirty="0"/>
              <a:t>Corporations that use a huge amount of energy infrastructure are able to save emissions and costs. Instead of diesel they can use this cleaner and cheaper fuel.</a:t>
            </a:r>
          </a:p>
        </p:txBody>
      </p:sp>
      <p:pic>
        <p:nvPicPr>
          <p:cNvPr id="4" name="Picture 3">
            <a:extLst>
              <a:ext uri="{FF2B5EF4-FFF2-40B4-BE49-F238E27FC236}">
                <a16:creationId xmlns:a16="http://schemas.microsoft.com/office/drawing/2014/main" id="{02E80AD5-3AC8-470B-922B-1615EF6F2FA0}"/>
              </a:ext>
            </a:extLst>
          </p:cNvPr>
          <p:cNvPicPr>
            <a:picLocks noChangeAspect="1"/>
          </p:cNvPicPr>
          <p:nvPr/>
        </p:nvPicPr>
        <p:blipFill>
          <a:blip r:embed="rId2"/>
          <a:stretch>
            <a:fillRect/>
          </a:stretch>
        </p:blipFill>
        <p:spPr>
          <a:xfrm>
            <a:off x="4119976" y="251079"/>
            <a:ext cx="2600325" cy="2076450"/>
          </a:xfrm>
          <a:prstGeom prst="rect">
            <a:avLst/>
          </a:prstGeom>
        </p:spPr>
      </p:pic>
    </p:spTree>
    <p:extLst>
      <p:ext uri="{BB962C8B-B14F-4D97-AF65-F5344CB8AC3E}">
        <p14:creationId xmlns:p14="http://schemas.microsoft.com/office/powerpoint/2010/main" val="3379112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3EA7D-B599-4F3D-B120-4FB0268AFFAC}"/>
              </a:ext>
            </a:extLst>
          </p:cNvPr>
          <p:cNvSpPr>
            <a:spLocks noGrp="1"/>
          </p:cNvSpPr>
          <p:nvPr>
            <p:ph type="title"/>
          </p:nvPr>
        </p:nvSpPr>
        <p:spPr>
          <a:xfrm>
            <a:off x="0" y="0"/>
            <a:ext cx="10058400" cy="1609344"/>
          </a:xfrm>
        </p:spPr>
        <p:txBody>
          <a:bodyPr/>
          <a:lstStyle/>
          <a:p>
            <a:r>
              <a:rPr lang="en-GB" dirty="0"/>
              <a:t>evidence</a:t>
            </a:r>
          </a:p>
        </p:txBody>
      </p:sp>
      <p:pic>
        <p:nvPicPr>
          <p:cNvPr id="4" name="Content Placeholder 3">
            <a:extLst>
              <a:ext uri="{FF2B5EF4-FFF2-40B4-BE49-F238E27FC236}">
                <a16:creationId xmlns:a16="http://schemas.microsoft.com/office/drawing/2014/main" id="{772E9611-104B-4F2E-BCE6-2B66D8A70F34}"/>
              </a:ext>
            </a:extLst>
          </p:cNvPr>
          <p:cNvPicPr>
            <a:picLocks noGrp="1" noChangeAspect="1"/>
          </p:cNvPicPr>
          <p:nvPr>
            <p:ph idx="1"/>
          </p:nvPr>
        </p:nvPicPr>
        <p:blipFill>
          <a:blip r:embed="rId2"/>
          <a:stretch>
            <a:fillRect/>
          </a:stretch>
        </p:blipFill>
        <p:spPr>
          <a:xfrm>
            <a:off x="2133601" y="1202910"/>
            <a:ext cx="10058400" cy="5655090"/>
          </a:xfrm>
          <a:prstGeom prst="rect">
            <a:avLst/>
          </a:prstGeom>
        </p:spPr>
      </p:pic>
      <p:sp>
        <p:nvSpPr>
          <p:cNvPr id="5" name="TextBox 4">
            <a:extLst>
              <a:ext uri="{FF2B5EF4-FFF2-40B4-BE49-F238E27FC236}">
                <a16:creationId xmlns:a16="http://schemas.microsoft.com/office/drawing/2014/main" id="{D091D0FE-C02C-474B-B6C5-475940B0B8A5}"/>
              </a:ext>
            </a:extLst>
          </p:cNvPr>
          <p:cNvSpPr txBox="1"/>
          <p:nvPr/>
        </p:nvSpPr>
        <p:spPr>
          <a:xfrm>
            <a:off x="225287" y="1202910"/>
            <a:ext cx="1722783" cy="923330"/>
          </a:xfrm>
          <a:prstGeom prst="rect">
            <a:avLst/>
          </a:prstGeom>
          <a:noFill/>
        </p:spPr>
        <p:txBody>
          <a:bodyPr wrap="square" rtlCol="0">
            <a:spAutoFit/>
          </a:bodyPr>
          <a:lstStyle/>
          <a:p>
            <a:r>
              <a:rPr lang="en-GB" dirty="0"/>
              <a:t>They have achieved these awards</a:t>
            </a:r>
          </a:p>
        </p:txBody>
      </p:sp>
    </p:spTree>
    <p:extLst>
      <p:ext uri="{BB962C8B-B14F-4D97-AF65-F5344CB8AC3E}">
        <p14:creationId xmlns:p14="http://schemas.microsoft.com/office/powerpoint/2010/main" val="1669349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E556E2E-69FA-429C-84C6-C000B270BEBE}"/>
              </a:ext>
            </a:extLst>
          </p:cNvPr>
          <p:cNvPicPr>
            <a:picLocks noGrp="1" noChangeAspect="1"/>
          </p:cNvPicPr>
          <p:nvPr>
            <p:ph idx="1"/>
          </p:nvPr>
        </p:nvPicPr>
        <p:blipFill>
          <a:blip r:embed="rId2"/>
          <a:stretch>
            <a:fillRect/>
          </a:stretch>
        </p:blipFill>
        <p:spPr>
          <a:xfrm>
            <a:off x="291448" y="145773"/>
            <a:ext cx="11701769" cy="6579033"/>
          </a:xfrm>
          <a:prstGeom prst="rect">
            <a:avLst/>
          </a:prstGeom>
        </p:spPr>
      </p:pic>
    </p:spTree>
    <p:extLst>
      <p:ext uri="{BB962C8B-B14F-4D97-AF65-F5344CB8AC3E}">
        <p14:creationId xmlns:p14="http://schemas.microsoft.com/office/powerpoint/2010/main" val="3673263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49165-E608-4538-99BE-90E5913C5869}"/>
              </a:ext>
            </a:extLst>
          </p:cNvPr>
          <p:cNvSpPr>
            <a:spLocks noGrp="1"/>
          </p:cNvSpPr>
          <p:nvPr>
            <p:ph type="title"/>
          </p:nvPr>
        </p:nvSpPr>
        <p:spPr/>
        <p:txBody>
          <a:bodyPr/>
          <a:lstStyle/>
          <a:p>
            <a:r>
              <a:rPr lang="en-GB" dirty="0"/>
              <a:t>Companies already using this new discovery</a:t>
            </a:r>
          </a:p>
        </p:txBody>
      </p:sp>
      <p:sp>
        <p:nvSpPr>
          <p:cNvPr id="3" name="Content Placeholder 2">
            <a:extLst>
              <a:ext uri="{FF2B5EF4-FFF2-40B4-BE49-F238E27FC236}">
                <a16:creationId xmlns:a16="http://schemas.microsoft.com/office/drawing/2014/main" id="{AFB96551-C2DC-4201-AD7A-D4E1C41EF1B2}"/>
              </a:ext>
            </a:extLst>
          </p:cNvPr>
          <p:cNvSpPr>
            <a:spLocks noGrp="1"/>
          </p:cNvSpPr>
          <p:nvPr>
            <p:ph idx="1"/>
          </p:nvPr>
        </p:nvSpPr>
        <p:spPr>
          <a:xfrm>
            <a:off x="0" y="1908313"/>
            <a:ext cx="12192000" cy="4949687"/>
          </a:xfrm>
        </p:spPr>
        <p:txBody>
          <a:bodyPr>
            <a:normAutofit fontScale="85000" lnSpcReduction="20000"/>
          </a:bodyPr>
          <a:lstStyle/>
          <a:p>
            <a:pPr marL="0" indent="0">
              <a:buNone/>
            </a:pPr>
            <a:r>
              <a:rPr lang="en-GB" dirty="0"/>
              <a:t>CNG supplies fuels to…</a:t>
            </a:r>
          </a:p>
          <a:p>
            <a:r>
              <a:rPr lang="en-GB" dirty="0"/>
              <a:t>Vehicles and trailers</a:t>
            </a:r>
          </a:p>
          <a:p>
            <a:r>
              <a:rPr lang="en-GB" dirty="0"/>
              <a:t>Off-grid facilities via CNG trailers including: </a:t>
            </a:r>
          </a:p>
          <a:p>
            <a:r>
              <a:rPr lang="en-GB" dirty="0"/>
              <a:t>Private CNG refuelling facilities on customers depots</a:t>
            </a:r>
          </a:p>
          <a:p>
            <a:r>
              <a:rPr lang="en-GB" dirty="0"/>
              <a:t>Industrial businesses</a:t>
            </a:r>
          </a:p>
          <a:p>
            <a:r>
              <a:rPr lang="en-GB" dirty="0"/>
              <a:t>commercial businesses</a:t>
            </a:r>
          </a:p>
          <a:p>
            <a:r>
              <a:rPr lang="en-GB" dirty="0"/>
              <a:t>John Lewis </a:t>
            </a:r>
          </a:p>
          <a:p>
            <a:r>
              <a:rPr lang="en-GB" dirty="0"/>
              <a:t>Waitrose</a:t>
            </a:r>
          </a:p>
          <a:p>
            <a:r>
              <a:rPr lang="en-GB" dirty="0"/>
              <a:t> Argos</a:t>
            </a:r>
          </a:p>
          <a:p>
            <a:r>
              <a:rPr lang="en-GB" dirty="0"/>
              <a:t>National Grid </a:t>
            </a:r>
          </a:p>
          <a:p>
            <a:r>
              <a:rPr lang="en-GB" dirty="0"/>
              <a:t>Brit European</a:t>
            </a:r>
          </a:p>
          <a:p>
            <a:r>
              <a:rPr lang="en-GB" dirty="0"/>
              <a:t>Gist</a:t>
            </a:r>
          </a:p>
          <a:p>
            <a:r>
              <a:rPr lang="en-GB" dirty="0"/>
              <a:t> DHL</a:t>
            </a:r>
          </a:p>
          <a:p>
            <a:r>
              <a:rPr lang="en-GB" dirty="0"/>
              <a:t> Howard Tenens</a:t>
            </a:r>
          </a:p>
          <a:p>
            <a:r>
              <a:rPr lang="en-GB" dirty="0"/>
              <a:t> United Utilities.</a:t>
            </a:r>
          </a:p>
        </p:txBody>
      </p:sp>
    </p:spTree>
    <p:extLst>
      <p:ext uri="{BB962C8B-B14F-4D97-AF65-F5344CB8AC3E}">
        <p14:creationId xmlns:p14="http://schemas.microsoft.com/office/powerpoint/2010/main" val="1585085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4211F-B1CC-435E-9DF3-AD4D3BAC9F19}"/>
              </a:ext>
            </a:extLst>
          </p:cNvPr>
          <p:cNvSpPr>
            <a:spLocks noGrp="1"/>
          </p:cNvSpPr>
          <p:nvPr>
            <p:ph type="title"/>
          </p:nvPr>
        </p:nvSpPr>
        <p:spPr/>
        <p:txBody>
          <a:bodyPr>
            <a:normAutofit fontScale="90000"/>
          </a:bodyPr>
          <a:lstStyle/>
          <a:p>
            <a:r>
              <a:rPr lang="en-GB" dirty="0"/>
              <a:t>Although I have mentioned the amazing side of this natural gas there are also negative impacts </a:t>
            </a:r>
          </a:p>
        </p:txBody>
      </p:sp>
      <p:sp>
        <p:nvSpPr>
          <p:cNvPr id="3" name="Content Placeholder 2">
            <a:extLst>
              <a:ext uri="{FF2B5EF4-FFF2-40B4-BE49-F238E27FC236}">
                <a16:creationId xmlns:a16="http://schemas.microsoft.com/office/drawing/2014/main" id="{D6A468A8-79DD-4967-A630-52308B39FB55}"/>
              </a:ext>
            </a:extLst>
          </p:cNvPr>
          <p:cNvSpPr>
            <a:spLocks noGrp="1"/>
          </p:cNvSpPr>
          <p:nvPr>
            <p:ph idx="1"/>
          </p:nvPr>
        </p:nvSpPr>
        <p:spPr>
          <a:xfrm>
            <a:off x="1069848" y="3114260"/>
            <a:ext cx="10058400" cy="3057939"/>
          </a:xfrm>
        </p:spPr>
        <p:txBody>
          <a:bodyPr/>
          <a:lstStyle/>
          <a:p>
            <a:r>
              <a:rPr lang="en-GB" dirty="0"/>
              <a:t>highly combustible</a:t>
            </a:r>
          </a:p>
          <a:p>
            <a:r>
              <a:rPr lang="en-GB" dirty="0"/>
              <a:t>Non-renewable energy source</a:t>
            </a:r>
          </a:p>
          <a:p>
            <a:r>
              <a:rPr lang="en-GB" dirty="0"/>
              <a:t>Natural gas is a source of violence and terrorism</a:t>
            </a:r>
          </a:p>
          <a:p>
            <a:r>
              <a:rPr lang="en-GB" dirty="0"/>
              <a:t>Natural gas emits some quantities of greenhouse gas</a:t>
            </a:r>
          </a:p>
          <a:p>
            <a:endParaRPr lang="en-GB" dirty="0"/>
          </a:p>
        </p:txBody>
      </p:sp>
    </p:spTree>
    <p:extLst>
      <p:ext uri="{BB962C8B-B14F-4D97-AF65-F5344CB8AC3E}">
        <p14:creationId xmlns:p14="http://schemas.microsoft.com/office/powerpoint/2010/main" val="138570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FDBFC-23D8-474B-B89A-FA4EFF998C6D}"/>
              </a:ext>
            </a:extLst>
          </p:cNvPr>
          <p:cNvSpPr>
            <a:spLocks noGrp="1"/>
          </p:cNvSpPr>
          <p:nvPr>
            <p:ph type="title"/>
          </p:nvPr>
        </p:nvSpPr>
        <p:spPr/>
        <p:txBody>
          <a:bodyPr/>
          <a:lstStyle/>
          <a:p>
            <a:r>
              <a:rPr lang="en-GB" dirty="0"/>
              <a:t>My personal opinion</a:t>
            </a:r>
          </a:p>
        </p:txBody>
      </p:sp>
      <p:sp>
        <p:nvSpPr>
          <p:cNvPr id="3" name="Content Placeholder 2">
            <a:extLst>
              <a:ext uri="{FF2B5EF4-FFF2-40B4-BE49-F238E27FC236}">
                <a16:creationId xmlns:a16="http://schemas.microsoft.com/office/drawing/2014/main" id="{1A3BAA59-5C68-460E-BF53-7CBF97A05B43}"/>
              </a:ext>
            </a:extLst>
          </p:cNvPr>
          <p:cNvSpPr>
            <a:spLocks noGrp="1"/>
          </p:cNvSpPr>
          <p:nvPr>
            <p:ph idx="1"/>
          </p:nvPr>
        </p:nvSpPr>
        <p:spPr>
          <a:xfrm>
            <a:off x="0" y="1736035"/>
            <a:ext cx="11122152" cy="5121965"/>
          </a:xfrm>
        </p:spPr>
        <p:txBody>
          <a:bodyPr>
            <a:normAutofit fontScale="70000" lnSpcReduction="20000"/>
          </a:bodyPr>
          <a:lstStyle/>
          <a:p>
            <a:r>
              <a:rPr lang="en-GB" dirty="0"/>
              <a:t>Yes its very combustible which is worrying and this puts many companies off the idea of using it as fuel for cars and lorries</a:t>
            </a:r>
          </a:p>
          <a:p>
            <a:r>
              <a:rPr lang="en-GB" dirty="0"/>
              <a:t>But undoubtedly the evidence does suggest that it is an amazing alternative compared to diesel.</a:t>
            </a:r>
          </a:p>
          <a:p>
            <a:r>
              <a:rPr lang="en-GB" dirty="0"/>
              <a:t>The facts say it all, carbon dioxide and other chemicals in our environment is becoming a huge issue therefore this new discovery allows businesses to move forwards in a more sustainable way.</a:t>
            </a:r>
          </a:p>
          <a:p>
            <a:r>
              <a:rPr lang="en-GB" dirty="0"/>
              <a:t>Its safe for the environment</a:t>
            </a:r>
          </a:p>
          <a:p>
            <a:r>
              <a:rPr lang="en-GB" dirty="0"/>
              <a:t>easier to store</a:t>
            </a:r>
          </a:p>
          <a:p>
            <a:r>
              <a:rPr lang="en-GB" dirty="0"/>
              <a:t>Safer to store</a:t>
            </a:r>
          </a:p>
          <a:p>
            <a:r>
              <a:rPr lang="en-GB" dirty="0"/>
              <a:t>its reliable</a:t>
            </a:r>
          </a:p>
          <a:p>
            <a:r>
              <a:rPr lang="en-GB" dirty="0"/>
              <a:t>Not as pricey as fossil fuel </a:t>
            </a:r>
          </a:p>
          <a:p>
            <a:r>
              <a:rPr lang="en-GB" dirty="0"/>
              <a:t>there is a huge supply which  Minimizes our needs for foreign oil.</a:t>
            </a:r>
          </a:p>
          <a:p>
            <a:r>
              <a:rPr lang="en-GB" dirty="0"/>
              <a:t>Lorries and vans are run on diesel right now because the vehicle itself is used on long journeys. diesel is a lot more efficient than petrol on the economic environment. </a:t>
            </a:r>
          </a:p>
          <a:p>
            <a:r>
              <a:rPr lang="en-GB" dirty="0"/>
              <a:t>Diesel is better than petrol but the issue is that diesel can be seen as noisy then climate change worries began which is putting people off these gases therefore this provides an alternative. </a:t>
            </a:r>
          </a:p>
          <a:p>
            <a:r>
              <a:rPr lang="en-GB" dirty="0"/>
              <a:t>This new technique is able to use the companies own food waste resources to cut costs and to help the environment which in the long term will help each and every one of us.</a:t>
            </a:r>
          </a:p>
          <a:p>
            <a:r>
              <a:rPr lang="en-GB" dirty="0"/>
              <a:t>Overall, I believe that this is a way forwards for corporations using lorries I believe that this is an amazing use of waste.</a:t>
            </a:r>
          </a:p>
        </p:txBody>
      </p:sp>
    </p:spTree>
    <p:extLst>
      <p:ext uri="{BB962C8B-B14F-4D97-AF65-F5344CB8AC3E}">
        <p14:creationId xmlns:p14="http://schemas.microsoft.com/office/powerpoint/2010/main" val="1433262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767D9-5EBA-4FEB-A69A-59AD9CC4167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F8DBD54-9ACD-43CF-B3CC-9CABA823AB55}"/>
              </a:ext>
            </a:extLst>
          </p:cNvPr>
          <p:cNvSpPr>
            <a:spLocks noGrp="1"/>
          </p:cNvSpPr>
          <p:nvPr>
            <p:ph idx="1"/>
          </p:nvPr>
        </p:nvSpPr>
        <p:spPr/>
        <p:txBody>
          <a:bodyPr>
            <a:normAutofit/>
          </a:bodyPr>
          <a:lstStyle/>
          <a:p>
            <a:r>
              <a:rPr lang="en-GB" dirty="0"/>
              <a:t>https://www.bing.com/search?q=disadvantages+of+renewable+natural+gas&amp;qs=n&amp;form=QBRE&amp;sp=-1&amp;pq=disadvantages+of+renewable+natural+gas&amp;sc=0-38&amp;sk=&amp;cvid=A0D4EDA61BE44D43942D77C24F43BD44</a:t>
            </a:r>
          </a:p>
          <a:p>
            <a:r>
              <a:rPr lang="en-GB" dirty="0"/>
              <a:t>hhttps://www.cngfuels.com/</a:t>
            </a:r>
          </a:p>
          <a:p>
            <a:r>
              <a:rPr lang="en-GB" dirty="0"/>
              <a:t>Khanna, </a:t>
            </a:r>
            <a:r>
              <a:rPr lang="en-GB" dirty="0" err="1"/>
              <a:t>Bhishm</a:t>
            </a:r>
            <a:r>
              <a:rPr lang="en-GB" dirty="0"/>
              <a:t>. What Are the Harmful Effects of Carbon Dioxide?, www.preservearticles.com/201101032332/harmful-effects-of-carbon-dioxide.html.</a:t>
            </a:r>
          </a:p>
          <a:p>
            <a:r>
              <a:rPr lang="en-GB" dirty="0"/>
              <a:t>“Advantages and Disadvantages of Natural Gas Energy.” Conserve Energy Future, 12 Apr. 2017,  www.conserve-energy-future.com/advantages-and-disadvantages-of-natural-gas.php.</a:t>
            </a:r>
          </a:p>
          <a:p>
            <a:r>
              <a:rPr lang="en-GB" dirty="0"/>
              <a:t> </a:t>
            </a:r>
            <a:r>
              <a:rPr lang="en-GB" dirty="0" err="1"/>
              <a:t>Glazman</a:t>
            </a:r>
            <a:r>
              <a:rPr lang="en-GB" dirty="0"/>
              <a:t>, Evan. “Waitrose Introduces Trucks Powered by Rotten Food.” </a:t>
            </a:r>
            <a:r>
              <a:rPr lang="en-GB" dirty="0" err="1"/>
              <a:t>Konbini</a:t>
            </a:r>
            <a:r>
              <a:rPr lang="en-GB" dirty="0"/>
              <a:t> United Kingdom, 16 Feb. 2017,  www.konbini.com/en/lifestyle/british-grocery-chain-introduces-trucks-powered-entirely-by-rotten-food/.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166570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443</TotalTime>
  <Words>1536</Words>
  <Application>Microsoft Office PowerPoint</Application>
  <PresentationFormat>Widescreen</PresentationFormat>
  <Paragraphs>110</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Rockwell</vt:lpstr>
      <vt:lpstr>Rockwell Condensed</vt:lpstr>
      <vt:lpstr>Wingdings</vt:lpstr>
      <vt:lpstr>Wood Type</vt:lpstr>
      <vt:lpstr>Waitrose fuel their lorries using rotten food emit</vt:lpstr>
      <vt:lpstr>facts</vt:lpstr>
      <vt:lpstr>According to scientific American, ‘Climate change-Greenhouse gases from transportation may become one of the greatest drivers of human-induced climate change, according to a draft of the forthcoming U.N. fifth assessment report on mitigation of climate change’</vt:lpstr>
      <vt:lpstr>PowerPoint Presentation</vt:lpstr>
      <vt:lpstr>What is this new fuel</vt:lpstr>
      <vt:lpstr>Who?</vt:lpstr>
      <vt:lpstr>PowerPoint Presentation</vt:lpstr>
      <vt:lpstr>What are they doing?</vt:lpstr>
      <vt:lpstr>achievements</vt:lpstr>
      <vt:lpstr>PowerPoint Presentation</vt:lpstr>
      <vt:lpstr>uses</vt:lpstr>
      <vt:lpstr>evidence</vt:lpstr>
      <vt:lpstr>PowerPoint Presentation</vt:lpstr>
      <vt:lpstr>Companies already using this new discovery</vt:lpstr>
      <vt:lpstr>Although I have mentioned the amazing side of this natural gas there are also negative impacts </vt:lpstr>
      <vt:lpstr>My personal opinion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Waitrose fuel lorries by using rotten food emit</dc:title>
  <dc:creator>Windows</dc:creator>
  <cp:lastModifiedBy>Windows</cp:lastModifiedBy>
  <cp:revision>50</cp:revision>
  <dcterms:created xsi:type="dcterms:W3CDTF">2018-01-09T11:12:48Z</dcterms:created>
  <dcterms:modified xsi:type="dcterms:W3CDTF">2018-01-09T21:33:02Z</dcterms:modified>
</cp:coreProperties>
</file>