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5"/>
  </p:notesMasterIdLst>
  <p:sldIdLst>
    <p:sldId id="296" r:id="rId5"/>
    <p:sldId id="760" r:id="rId6"/>
    <p:sldId id="258" r:id="rId7"/>
    <p:sldId id="734" r:id="rId8"/>
    <p:sldId id="736" r:id="rId9"/>
    <p:sldId id="737" r:id="rId10"/>
    <p:sldId id="738" r:id="rId11"/>
    <p:sldId id="744" r:id="rId12"/>
    <p:sldId id="746" r:id="rId13"/>
    <p:sldId id="747" r:id="rId14"/>
    <p:sldId id="749" r:id="rId15"/>
    <p:sldId id="751" r:id="rId16"/>
    <p:sldId id="752" r:id="rId17"/>
    <p:sldId id="753" r:id="rId18"/>
    <p:sldId id="755" r:id="rId19"/>
    <p:sldId id="761" r:id="rId20"/>
    <p:sldId id="756" r:id="rId21"/>
    <p:sldId id="757" r:id="rId22"/>
    <p:sldId id="758" r:id="rId23"/>
    <p:sldId id="759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CC"/>
    <a:srgbClr val="CC0099"/>
    <a:srgbClr val="FF0000"/>
    <a:srgbClr val="00FF00"/>
    <a:srgbClr val="9900CC"/>
    <a:srgbClr val="66FFFF"/>
    <a:srgbClr val="6600FF"/>
    <a:srgbClr val="CC00CC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37" d="100"/>
          <a:sy n="37" d="100"/>
        </p:scale>
        <p:origin x="573" y="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0BA070-7747-254C-9339-8CB33E994913}" type="doc">
      <dgm:prSet loTypeId="urn:microsoft.com/office/officeart/2005/8/layout/chevron2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FA20EC9-6DD2-DE41-8CA8-249BC355B93C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  <a:ln>
          <a:noFill/>
        </a:ln>
      </dgm:spPr>
      <dgm:t>
        <a:bodyPr/>
        <a:lstStyle/>
        <a:p>
          <a:pPr rtl="0"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cy-GB" sz="16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Sydd yn rhoi cymorth rheolaidd i’r ANG.</a:t>
          </a:r>
          <a:r>
            <a:rPr lang="cy-GB" sz="160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F4FCBA-7EFC-BB44-A150-C5D7BF910749}" type="parTrans" cxnId="{2B6A8E8E-44E1-C34F-AAB9-E79D93E45946}">
      <dgm:prSet/>
      <dgm:spPr/>
      <dgm:t>
        <a:bodyPr/>
        <a:lstStyle/>
        <a:p>
          <a:endParaRPr lang="en-US"/>
        </a:p>
      </dgm:t>
    </dgm:pt>
    <dgm:pt modelId="{E1688F2B-8D48-6443-A6C1-62C6FB7FE9D0}" type="sibTrans" cxnId="{2B6A8E8E-44E1-C34F-AAB9-E79D93E45946}">
      <dgm:prSet/>
      <dgm:spPr/>
      <dgm:t>
        <a:bodyPr/>
        <a:lstStyle/>
        <a:p>
          <a:endParaRPr lang="en-US"/>
        </a:p>
      </dgm:t>
    </dgm:pt>
    <dgm:pt modelId="{16A442B6-F1F4-1E41-9CD8-32329C27BBC6}">
      <dgm:prSet phldrT="[Text]"/>
      <dgm:spPr>
        <a:solidFill>
          <a:schemeClr val="accent1">
            <a:lumMod val="20000"/>
            <a:lumOff val="80000"/>
            <a:alpha val="90000"/>
          </a:schemeClr>
        </a:solidFill>
        <a:ln>
          <a:noFill/>
        </a:ln>
      </dgm:spPr>
      <dgm:t>
        <a:bodyPr/>
        <a:lstStyle/>
        <a:p>
          <a:pPr>
            <a:lnSpc>
              <a:spcPct val="90000"/>
            </a:lnSpc>
          </a:pPr>
          <a:endParaRPr lang="en-US" sz="500"/>
        </a:p>
      </dgm:t>
    </dgm:pt>
    <dgm:pt modelId="{400AFE5B-FA31-854E-AFDF-804D28DF1212}" type="parTrans" cxnId="{24EFF6B6-061C-794D-BE82-5A1EFCF62518}">
      <dgm:prSet/>
      <dgm:spPr/>
      <dgm:t>
        <a:bodyPr/>
        <a:lstStyle/>
        <a:p>
          <a:endParaRPr lang="en-US"/>
        </a:p>
      </dgm:t>
    </dgm:pt>
    <dgm:pt modelId="{CA720BF1-F2D2-3F47-8D72-13E65F84BC78}" type="sibTrans" cxnId="{24EFF6B6-061C-794D-BE82-5A1EFCF62518}">
      <dgm:prSet/>
      <dgm:spPr/>
      <dgm:t>
        <a:bodyPr/>
        <a:lstStyle/>
        <a:p>
          <a:endParaRPr lang="en-US"/>
        </a:p>
      </dgm:t>
    </dgm:pt>
    <dgm:pt modelId="{23DDE373-BACB-4EF1-9AFD-76F2227B20F5}">
      <dgm:prSet/>
      <dgm:spPr>
        <a:solidFill>
          <a:schemeClr val="bg1">
            <a:lumMod val="85000"/>
          </a:schemeClr>
        </a:solidFill>
        <a:ln>
          <a:noFill/>
        </a:ln>
      </dgm:spPr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err="1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Corff</a:t>
          </a:r>
          <a:r>
            <a:rPr lang="en-US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 </a:t>
          </a:r>
          <a:r>
            <a:rPr lang="en-US" err="1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Priodol</a:t>
          </a:r>
          <a:endParaRPr lang="en-US">
            <a:solidFill>
              <a:schemeClr val="tx1"/>
            </a:solidFill>
            <a:latin typeface="UD Digi Kyokasho NP-B" panose="02020700000000000000" pitchFamily="18" charset="-128"/>
            <a:ea typeface="UD Digi Kyokasho NP-B" panose="02020700000000000000" pitchFamily="18" charset="-128"/>
          </a:endParaRPr>
        </a:p>
        <a:p>
          <a:pPr marL="0" lvl="0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/>
        </a:p>
      </dgm:t>
    </dgm:pt>
    <dgm:pt modelId="{733510D0-123B-4ADD-A049-CA89762A97EA}" type="parTrans" cxnId="{1AC8D655-8605-4C60-A57D-F59EC45B1BB0}">
      <dgm:prSet/>
      <dgm:spPr/>
      <dgm:t>
        <a:bodyPr/>
        <a:lstStyle/>
        <a:p>
          <a:endParaRPr lang="cy-GB"/>
        </a:p>
      </dgm:t>
    </dgm:pt>
    <dgm:pt modelId="{A5643A6E-E48A-42B9-9857-A702CD6E83C5}" type="sibTrans" cxnId="{1AC8D655-8605-4C60-A57D-F59EC45B1BB0}">
      <dgm:prSet/>
      <dgm:spPr/>
      <dgm:t>
        <a:bodyPr/>
        <a:lstStyle/>
        <a:p>
          <a:endParaRPr lang="cy-GB"/>
        </a:p>
      </dgm:t>
    </dgm:pt>
    <dgm:pt modelId="{563567FB-E1C7-432C-AF45-183622A53412}">
      <dgm:prSet custT="1"/>
      <dgm:spPr>
        <a:solidFill>
          <a:schemeClr val="bg1">
            <a:lumMod val="85000"/>
            <a:alpha val="90000"/>
          </a:schemeClr>
        </a:solidFill>
        <a:ln>
          <a:noFill/>
        </a:ln>
      </dgm:spPr>
      <dgm:t>
        <a:bodyPr/>
        <a:lstStyle/>
        <a:p>
          <a:pPr rtl="0"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cy-GB" sz="16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Sydd â chyfrifoldeb cyffredinol am sicrhau bod y sefydlu yn bodloni’r gofynion statudol ac yn defnyddio tystiolaeth asesu i wneud y penderfyniad terfynol ar ddeilliant y sefydlu.</a:t>
          </a:r>
          <a:r>
            <a:rPr lang="cy-GB" sz="1600">
              <a:latin typeface="Arial" panose="020B0604020202020204" pitchFamily="34" charset="0"/>
              <a:cs typeface="Arial" panose="020B0604020202020204" pitchFamily="34" charset="0"/>
            </a:rPr>
            <a:t> </a:t>
          </a:r>
        </a:p>
      </dgm:t>
    </dgm:pt>
    <dgm:pt modelId="{EE32CF99-7B0E-496F-A7A3-5592B1E1E78B}" type="parTrans" cxnId="{DD3D356C-FD0D-4CEC-91A5-E61B918A0104}">
      <dgm:prSet/>
      <dgm:spPr/>
      <dgm:t>
        <a:bodyPr/>
        <a:lstStyle/>
        <a:p>
          <a:endParaRPr lang="cy-GB"/>
        </a:p>
      </dgm:t>
    </dgm:pt>
    <dgm:pt modelId="{4F4C2079-032E-4BD6-A87E-88BA6C867906}" type="sibTrans" cxnId="{DD3D356C-FD0D-4CEC-91A5-E61B918A0104}">
      <dgm:prSet/>
      <dgm:spPr/>
      <dgm:t>
        <a:bodyPr/>
        <a:lstStyle/>
        <a:p>
          <a:endParaRPr lang="cy-GB"/>
        </a:p>
      </dgm:t>
    </dgm:pt>
    <dgm:pt modelId="{34C40E65-6737-244F-A1E0-22593ECB01EF}">
      <dgm:prSet phldrT="[Text]" custT="1"/>
      <dgm:spPr>
        <a:solidFill>
          <a:schemeClr val="accent1">
            <a:lumMod val="20000"/>
            <a:lumOff val="80000"/>
          </a:schemeClr>
        </a:solidFill>
        <a:ln>
          <a:noFill/>
        </a:ln>
      </dgm:spPr>
      <dgm:t>
        <a:bodyPr/>
        <a:lstStyle/>
        <a:p>
          <a:r>
            <a:rPr lang="en-US" sz="2000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Mentor</a:t>
          </a:r>
        </a:p>
      </dgm:t>
    </dgm:pt>
    <dgm:pt modelId="{C36BA109-1F33-684C-9A5B-1C75661542E2}" type="sibTrans" cxnId="{F25DE9E8-5135-7943-9AD0-0E406842B5C6}">
      <dgm:prSet/>
      <dgm:spPr/>
      <dgm:t>
        <a:bodyPr/>
        <a:lstStyle/>
        <a:p>
          <a:endParaRPr lang="en-US"/>
        </a:p>
      </dgm:t>
    </dgm:pt>
    <dgm:pt modelId="{1E11E07F-B3DA-B948-9DB0-0F94E98DFC8A}" type="parTrans" cxnId="{F25DE9E8-5135-7943-9AD0-0E406842B5C6}">
      <dgm:prSet/>
      <dgm:spPr/>
      <dgm:t>
        <a:bodyPr/>
        <a:lstStyle/>
        <a:p>
          <a:endParaRPr lang="en-US"/>
        </a:p>
      </dgm:t>
    </dgm:pt>
    <dgm:pt modelId="{E5C11035-2D5C-4D86-BF7B-624F50EEAB1C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  <a:ln>
          <a:noFill/>
        </a:ln>
      </dgm:spPr>
      <dgm:t>
        <a:bodyPr/>
        <a:lstStyle/>
        <a:p>
          <a:pPr rtl="0"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cy-GB" sz="16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Fel arfer, bydd y MS yn yr un ysgol â’r ANG ond gall hefyd fod mewn nifer o ysgolion neu’n gweithio gyda grŵp o athrawon llanw.</a:t>
          </a:r>
          <a:r>
            <a:rPr lang="cy-GB" sz="160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1885C2-B2CC-4409-838B-5AA9EADE2CA4}" type="parTrans" cxnId="{2D7AD12B-28F4-4859-BC40-BFDD2D75A550}">
      <dgm:prSet/>
      <dgm:spPr/>
      <dgm:t>
        <a:bodyPr/>
        <a:lstStyle/>
        <a:p>
          <a:endParaRPr lang="en-GB"/>
        </a:p>
      </dgm:t>
    </dgm:pt>
    <dgm:pt modelId="{003796BE-8E1C-4250-8A0B-7EBEC7D78CAF}" type="sibTrans" cxnId="{2D7AD12B-28F4-4859-BC40-BFDD2D75A550}">
      <dgm:prSet/>
      <dgm:spPr/>
      <dgm:t>
        <a:bodyPr/>
        <a:lstStyle/>
        <a:p>
          <a:endParaRPr lang="en-GB"/>
        </a:p>
      </dgm:t>
    </dgm:pt>
    <dgm:pt modelId="{CFE3FBB3-6F94-7845-B486-54C5C5046C61}" type="pres">
      <dgm:prSet presAssocID="{890BA070-7747-254C-9339-8CB33E994913}" presName="linearFlow" presStyleCnt="0">
        <dgm:presLayoutVars>
          <dgm:dir/>
          <dgm:animLvl val="lvl"/>
          <dgm:resizeHandles val="exact"/>
        </dgm:presLayoutVars>
      </dgm:prSet>
      <dgm:spPr/>
    </dgm:pt>
    <dgm:pt modelId="{E8ECECAC-B50F-0E42-B595-D08692018095}" type="pres">
      <dgm:prSet presAssocID="{34C40E65-6737-244F-A1E0-22593ECB01EF}" presName="composite" presStyleCnt="0"/>
      <dgm:spPr/>
    </dgm:pt>
    <dgm:pt modelId="{AB164A3D-6DC1-8D48-BDFD-60155DD05A79}" type="pres">
      <dgm:prSet presAssocID="{34C40E65-6737-244F-A1E0-22593ECB01EF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FE2F867E-2D43-AC4D-8399-68D63CEECD6A}" type="pres">
      <dgm:prSet presAssocID="{34C40E65-6737-244F-A1E0-22593ECB01EF}" presName="descendantText" presStyleLbl="alignAcc1" presStyleIdx="0" presStyleCnt="2">
        <dgm:presLayoutVars>
          <dgm:bulletEnabled val="1"/>
        </dgm:presLayoutVars>
      </dgm:prSet>
      <dgm:spPr/>
    </dgm:pt>
    <dgm:pt modelId="{8518F3F8-D49C-9844-B98C-7671381165AD}" type="pres">
      <dgm:prSet presAssocID="{C36BA109-1F33-684C-9A5B-1C75661542E2}" presName="sp" presStyleCnt="0"/>
      <dgm:spPr/>
    </dgm:pt>
    <dgm:pt modelId="{7BC32DE1-F738-49D9-9481-8B3AC32BD26C}" type="pres">
      <dgm:prSet presAssocID="{23DDE373-BACB-4EF1-9AFD-76F2227B20F5}" presName="composite" presStyleCnt="0"/>
      <dgm:spPr/>
    </dgm:pt>
    <dgm:pt modelId="{4E90CE9C-1A05-40AD-91CE-75486F9F1317}" type="pres">
      <dgm:prSet presAssocID="{23DDE373-BACB-4EF1-9AFD-76F2227B20F5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5FB81456-0FD5-4451-A033-F4DAEB22FE41}" type="pres">
      <dgm:prSet presAssocID="{23DDE373-BACB-4EF1-9AFD-76F2227B20F5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BD869C0F-B610-444B-B74A-8D557CBAD161}" type="presOf" srcId="{E5C11035-2D5C-4D86-BF7B-624F50EEAB1C}" destId="{FE2F867E-2D43-AC4D-8399-68D63CEECD6A}" srcOrd="0" destOrd="1" presId="urn:microsoft.com/office/officeart/2005/8/layout/chevron2"/>
    <dgm:cxn modelId="{1339CD13-2A62-4F95-8817-75DA9623A84B}" type="presOf" srcId="{1FA20EC9-6DD2-DE41-8CA8-249BC355B93C}" destId="{FE2F867E-2D43-AC4D-8399-68D63CEECD6A}" srcOrd="0" destOrd="0" presId="urn:microsoft.com/office/officeart/2005/8/layout/chevron2"/>
    <dgm:cxn modelId="{0A43311D-5B0A-4D17-916B-C18F7AD0DB8D}" type="presOf" srcId="{16A442B6-F1F4-1E41-9CD8-32329C27BBC6}" destId="{FE2F867E-2D43-AC4D-8399-68D63CEECD6A}" srcOrd="0" destOrd="2" presId="urn:microsoft.com/office/officeart/2005/8/layout/chevron2"/>
    <dgm:cxn modelId="{2D7AD12B-28F4-4859-BC40-BFDD2D75A550}" srcId="{34C40E65-6737-244F-A1E0-22593ECB01EF}" destId="{E5C11035-2D5C-4D86-BF7B-624F50EEAB1C}" srcOrd="1" destOrd="0" parTransId="{CC1885C2-B2CC-4409-838B-5AA9EADE2CA4}" sibTransId="{003796BE-8E1C-4250-8A0B-7EBEC7D78CAF}"/>
    <dgm:cxn modelId="{0C75003B-6629-4531-B901-DAE394AED732}" type="presOf" srcId="{34C40E65-6737-244F-A1E0-22593ECB01EF}" destId="{AB164A3D-6DC1-8D48-BDFD-60155DD05A79}" srcOrd="0" destOrd="0" presId="urn:microsoft.com/office/officeart/2005/8/layout/chevron2"/>
    <dgm:cxn modelId="{6A87544A-2777-4426-8B07-3A4BF3F7BB8F}" type="presOf" srcId="{23DDE373-BACB-4EF1-9AFD-76F2227B20F5}" destId="{4E90CE9C-1A05-40AD-91CE-75486F9F1317}" srcOrd="0" destOrd="0" presId="urn:microsoft.com/office/officeart/2005/8/layout/chevron2"/>
    <dgm:cxn modelId="{DD3D356C-FD0D-4CEC-91A5-E61B918A0104}" srcId="{23DDE373-BACB-4EF1-9AFD-76F2227B20F5}" destId="{563567FB-E1C7-432C-AF45-183622A53412}" srcOrd="0" destOrd="0" parTransId="{EE32CF99-7B0E-496F-A7A3-5592B1E1E78B}" sibTransId="{4F4C2079-032E-4BD6-A87E-88BA6C867906}"/>
    <dgm:cxn modelId="{1AC8D655-8605-4C60-A57D-F59EC45B1BB0}" srcId="{890BA070-7747-254C-9339-8CB33E994913}" destId="{23DDE373-BACB-4EF1-9AFD-76F2227B20F5}" srcOrd="1" destOrd="0" parTransId="{733510D0-123B-4ADD-A049-CA89762A97EA}" sibTransId="{A5643A6E-E48A-42B9-9857-A702CD6E83C5}"/>
    <dgm:cxn modelId="{2B6A8E8E-44E1-C34F-AAB9-E79D93E45946}" srcId="{34C40E65-6737-244F-A1E0-22593ECB01EF}" destId="{1FA20EC9-6DD2-DE41-8CA8-249BC355B93C}" srcOrd="0" destOrd="0" parTransId="{9FF4FCBA-7EFC-BB44-A150-C5D7BF910749}" sibTransId="{E1688F2B-8D48-6443-A6C1-62C6FB7FE9D0}"/>
    <dgm:cxn modelId="{DCF31C98-443A-4D3A-A9DB-3CC2F4B98391}" type="presOf" srcId="{563567FB-E1C7-432C-AF45-183622A53412}" destId="{5FB81456-0FD5-4451-A033-F4DAEB22FE41}" srcOrd="0" destOrd="0" presId="urn:microsoft.com/office/officeart/2005/8/layout/chevron2"/>
    <dgm:cxn modelId="{24EFF6B6-061C-794D-BE82-5A1EFCF62518}" srcId="{34C40E65-6737-244F-A1E0-22593ECB01EF}" destId="{16A442B6-F1F4-1E41-9CD8-32329C27BBC6}" srcOrd="2" destOrd="0" parTransId="{400AFE5B-FA31-854E-AFDF-804D28DF1212}" sibTransId="{CA720BF1-F2D2-3F47-8D72-13E65F84BC78}"/>
    <dgm:cxn modelId="{F25DE9E8-5135-7943-9AD0-0E406842B5C6}" srcId="{890BA070-7747-254C-9339-8CB33E994913}" destId="{34C40E65-6737-244F-A1E0-22593ECB01EF}" srcOrd="0" destOrd="0" parTransId="{1E11E07F-B3DA-B948-9DB0-0F94E98DFC8A}" sibTransId="{C36BA109-1F33-684C-9A5B-1C75661542E2}"/>
    <dgm:cxn modelId="{F21111EA-856C-9842-BE2E-640BEFBCBEEF}" type="presOf" srcId="{890BA070-7747-254C-9339-8CB33E994913}" destId="{CFE3FBB3-6F94-7845-B486-54C5C5046C61}" srcOrd="0" destOrd="0" presId="urn:microsoft.com/office/officeart/2005/8/layout/chevron2"/>
    <dgm:cxn modelId="{F2D27475-8247-4A62-AFF7-CA0270A4916F}" type="presParOf" srcId="{CFE3FBB3-6F94-7845-B486-54C5C5046C61}" destId="{E8ECECAC-B50F-0E42-B595-D08692018095}" srcOrd="0" destOrd="0" presId="urn:microsoft.com/office/officeart/2005/8/layout/chevron2"/>
    <dgm:cxn modelId="{B0E2CF51-67E0-4099-AFBA-69DAB8E9A975}" type="presParOf" srcId="{E8ECECAC-B50F-0E42-B595-D08692018095}" destId="{AB164A3D-6DC1-8D48-BDFD-60155DD05A79}" srcOrd="0" destOrd="0" presId="urn:microsoft.com/office/officeart/2005/8/layout/chevron2"/>
    <dgm:cxn modelId="{B888C195-AD60-47B1-B4BC-513E78823EF9}" type="presParOf" srcId="{E8ECECAC-B50F-0E42-B595-D08692018095}" destId="{FE2F867E-2D43-AC4D-8399-68D63CEECD6A}" srcOrd="1" destOrd="0" presId="urn:microsoft.com/office/officeart/2005/8/layout/chevron2"/>
    <dgm:cxn modelId="{3EA3D70F-E7EB-467A-BD65-01A162A808FF}" type="presParOf" srcId="{CFE3FBB3-6F94-7845-B486-54C5C5046C61}" destId="{8518F3F8-D49C-9844-B98C-7671381165AD}" srcOrd="1" destOrd="0" presId="urn:microsoft.com/office/officeart/2005/8/layout/chevron2"/>
    <dgm:cxn modelId="{F6E86482-22E2-49FF-B7E3-50F0588CBA9A}" type="presParOf" srcId="{CFE3FBB3-6F94-7845-B486-54C5C5046C61}" destId="{7BC32DE1-F738-49D9-9481-8B3AC32BD26C}" srcOrd="2" destOrd="0" presId="urn:microsoft.com/office/officeart/2005/8/layout/chevron2"/>
    <dgm:cxn modelId="{704F6FE9-5021-4A3A-A50B-1F893E9E4BE1}" type="presParOf" srcId="{7BC32DE1-F738-49D9-9481-8B3AC32BD26C}" destId="{4E90CE9C-1A05-40AD-91CE-75486F9F1317}" srcOrd="0" destOrd="0" presId="urn:microsoft.com/office/officeart/2005/8/layout/chevron2"/>
    <dgm:cxn modelId="{54503BDA-E30A-459C-BEE3-B3655F9B9330}" type="presParOf" srcId="{7BC32DE1-F738-49D9-9481-8B3AC32BD26C}" destId="{5FB81456-0FD5-4451-A033-F4DAEB22FE4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4A3D-6DC1-8D48-BDFD-60155DD05A79}">
      <dsp:nvSpPr>
        <dsp:cNvPr id="0" name=""/>
        <dsp:cNvSpPr/>
      </dsp:nvSpPr>
      <dsp:spPr>
        <a:xfrm rot="5400000">
          <a:off x="-325731" y="326411"/>
          <a:ext cx="2171543" cy="1520080"/>
        </a:xfrm>
        <a:prstGeom prst="chevron">
          <a:avLst/>
        </a:prstGeom>
        <a:solidFill>
          <a:schemeClr val="accent1">
            <a:lumMod val="20000"/>
            <a:lumOff val="8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Mentor</a:t>
          </a:r>
        </a:p>
      </dsp:txBody>
      <dsp:txXfrm rot="-5400000">
        <a:off x="1" y="760719"/>
        <a:ext cx="1520080" cy="651463"/>
      </dsp:txXfrm>
    </dsp:sp>
    <dsp:sp modelId="{FE2F867E-2D43-AC4D-8399-68D63CEECD6A}">
      <dsp:nvSpPr>
        <dsp:cNvPr id="0" name=""/>
        <dsp:cNvSpPr/>
      </dsp:nvSpPr>
      <dsp:spPr>
        <a:xfrm rot="5400000">
          <a:off x="4550819" y="-3030059"/>
          <a:ext cx="1411503" cy="7472981"/>
        </a:xfrm>
        <a:prstGeom prst="round2Same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cy-GB" sz="160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Sydd yn rhoi cymorth rheolaidd i’r ANG.</a:t>
          </a:r>
          <a:r>
            <a:rPr lang="cy-GB" sz="1600" kern="120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 rtl="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cy-GB" sz="160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Fel arfer, bydd y MS yn yr un ysgol â’r ANG ond gall hefyd fod mewn nifer o ysgolion neu’n gweithio gyda grŵp o athrawon llanw.</a:t>
          </a:r>
          <a:r>
            <a:rPr lang="cy-GB" sz="1600" kern="120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500" kern="1200"/>
        </a:p>
      </dsp:txBody>
      <dsp:txXfrm rot="-5400000">
        <a:off x="1520080" y="69584"/>
        <a:ext cx="7404077" cy="1273695"/>
      </dsp:txXfrm>
    </dsp:sp>
    <dsp:sp modelId="{4E90CE9C-1A05-40AD-91CE-75486F9F1317}">
      <dsp:nvSpPr>
        <dsp:cNvPr id="0" name=""/>
        <dsp:cNvSpPr/>
      </dsp:nvSpPr>
      <dsp:spPr>
        <a:xfrm rot="5400000">
          <a:off x="-325731" y="2211282"/>
          <a:ext cx="2171543" cy="1520080"/>
        </a:xfrm>
        <a:prstGeom prst="chevron">
          <a:avLst/>
        </a:prstGeom>
        <a:solidFill>
          <a:schemeClr val="bg1">
            <a:lumMod val="85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700" kern="1200" err="1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Corff</a:t>
          </a:r>
          <a:r>
            <a:rPr lang="en-US" sz="1700" kern="1200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 </a:t>
          </a:r>
          <a:r>
            <a:rPr lang="en-US" sz="1700" kern="1200" err="1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Priodol</a:t>
          </a:r>
          <a:endParaRPr lang="en-US" sz="1700" kern="1200">
            <a:solidFill>
              <a:schemeClr val="tx1"/>
            </a:solidFill>
            <a:latin typeface="UD Digi Kyokasho NP-B" panose="02020700000000000000" pitchFamily="18" charset="-128"/>
            <a:ea typeface="UD Digi Kyokasho NP-B" panose="02020700000000000000" pitchFamily="18" charset="-128"/>
          </a:endParaRPr>
        </a:p>
        <a:p>
          <a:pPr marL="0"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700" kern="1200"/>
        </a:p>
      </dsp:txBody>
      <dsp:txXfrm rot="-5400000">
        <a:off x="1" y="2645590"/>
        <a:ext cx="1520080" cy="651463"/>
      </dsp:txXfrm>
    </dsp:sp>
    <dsp:sp modelId="{5FB81456-0FD5-4451-A033-F4DAEB22FE41}">
      <dsp:nvSpPr>
        <dsp:cNvPr id="0" name=""/>
        <dsp:cNvSpPr/>
      </dsp:nvSpPr>
      <dsp:spPr>
        <a:xfrm rot="5400000">
          <a:off x="4550819" y="-1145188"/>
          <a:ext cx="1411503" cy="7472981"/>
        </a:xfrm>
        <a:prstGeom prst="round2SameRect">
          <a:avLst/>
        </a:prstGeom>
        <a:solidFill>
          <a:schemeClr val="bg1">
            <a:lumMod val="85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cy-GB" sz="160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Sydd â chyfrifoldeb cyffredinol am sicrhau bod y sefydlu yn bodloni’r gofynion statudol ac yn defnyddio tystiolaeth asesu i wneud y penderfyniad terfynol ar ddeilliant y sefydlu.</a:t>
          </a:r>
          <a:r>
            <a:rPr lang="cy-GB" sz="1600" kern="1200">
              <a:latin typeface="Arial" panose="020B0604020202020204" pitchFamily="34" charset="0"/>
              <a:cs typeface="Arial" panose="020B0604020202020204" pitchFamily="34" charset="0"/>
            </a:rPr>
            <a:t> </a:t>
          </a:r>
        </a:p>
      </dsp:txBody>
      <dsp:txXfrm rot="-5400000">
        <a:off x="1520080" y="1954455"/>
        <a:ext cx="7404077" cy="12736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6A1CE4-FDB9-BB4B-B08A-744C9E02E52E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AA0177-8484-1647-AFA0-CE1F63020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69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initial-teacher-education-ite-priority-subject-incentive-scheme-guidance-students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gov.wales/ethnic-minority-initial-teacher-education-ite-incentive-scheme-guidance-students" TargetMode="External"/><Relationship Id="rId4" Type="http://schemas.openxmlformats.org/officeDocument/2006/relationships/hyperlink" Target="https://www.gov.wales/welsh-medium-initial-teacher-education-incentive-iaith-athrawon-yfory-guidance-students" TargetMode="Externa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770349-F543-5361-50F0-AE13E950BB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FEDC80-1B5F-6E42-EEBE-A793D84DEA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259154-371A-C93B-F4ED-5F4C816DC5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23204B-9AA1-35A2-B598-54749B6256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2137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6200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8776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9398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0535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6639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2081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2595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0996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1917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8056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3105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2748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6979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A093CD-58D6-FC51-C53B-D4F4CA94FA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C819C0-9EC3-F6B0-FC12-F792F995F0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3FC81F-C28C-4D5A-B25B-D6BC7C83B9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ITE Priority Subjects </a:t>
            </a:r>
            <a:r>
              <a:rPr lang="en-GB" dirty="0">
                <a:hlinkClick r:id="rId3"/>
              </a:rPr>
              <a:t>Initial Teacher Education (ITE) Priority Subject Incentive Scheme: guidance for students | GOV.WALES</a:t>
            </a:r>
            <a:endParaRPr lang="en-GB" dirty="0"/>
          </a:p>
          <a:p>
            <a:r>
              <a:rPr lang="en-GB" dirty="0">
                <a:cs typeface="Calibri"/>
              </a:rPr>
              <a:t>Iaith Athrawon </a:t>
            </a:r>
            <a:r>
              <a:rPr lang="en-GB" dirty="0" err="1">
                <a:cs typeface="Calibri"/>
              </a:rPr>
              <a:t>Yfory</a:t>
            </a:r>
            <a:r>
              <a:rPr lang="en-GB" dirty="0">
                <a:cs typeface="Calibri"/>
              </a:rPr>
              <a:t> </a:t>
            </a:r>
            <a:r>
              <a:rPr lang="en-GB" dirty="0">
                <a:hlinkClick r:id="rId4"/>
              </a:rPr>
              <a:t>Welsh medium initial teacher education incentive (Iaith Athrawon </a:t>
            </a:r>
            <a:r>
              <a:rPr lang="en-GB" dirty="0" err="1">
                <a:hlinkClick r:id="rId4"/>
              </a:rPr>
              <a:t>Yfory</a:t>
            </a:r>
            <a:r>
              <a:rPr lang="en-GB" dirty="0">
                <a:hlinkClick r:id="rId4"/>
              </a:rPr>
              <a:t>): guidance for students | GOV.WALES</a:t>
            </a:r>
            <a:endParaRPr lang="en-GB" dirty="0"/>
          </a:p>
          <a:p>
            <a:r>
              <a:rPr lang="en-US" dirty="0">
                <a:cs typeface="Calibri"/>
              </a:rPr>
              <a:t>Ethnic Minority ITE Incentive </a:t>
            </a:r>
            <a:r>
              <a:rPr lang="en-GB" dirty="0">
                <a:hlinkClick r:id="rId5"/>
              </a:rPr>
              <a:t>Ethnic Minority Initial Teacher Education (ITE) Incentive scheme: guidance for students | GOV.WALES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7CD73A-5CB3-D2AE-2E7C-6CFBFC9CA5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3673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4774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65586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03407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523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951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554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946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519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644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465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928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109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879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537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29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179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ewc.wales/site/index.php/cy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ewc.wales/" TargetMode="Externa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hwb.gov.wales/supply-teachers-in-wales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mailto:julian.nicholds@partneriaeth.cymru" TargetMode="External"/><Relationship Id="rId3" Type="http://schemas.openxmlformats.org/officeDocument/2006/relationships/image" Target="../media/image1.png"/><Relationship Id="rId7" Type="http://schemas.openxmlformats.org/officeDocument/2006/relationships/hyperlink" Target="mailto:ieuanjones@gwegogledd.cymru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Hannah.Fancourt@sewaleseas.org.uk" TargetMode="External"/><Relationship Id="rId11" Type="http://schemas.openxmlformats.org/officeDocument/2006/relationships/hyperlink" Target="mailto:d.long1@npt.gov.uk" TargetMode="External"/><Relationship Id="rId5" Type="http://schemas.openxmlformats.org/officeDocument/2006/relationships/hyperlink" Target="mailto:Lucy.Donovan@cscjes.org.uk" TargetMode="External"/><Relationship Id="rId10" Type="http://schemas.openxmlformats.org/officeDocument/2006/relationships/hyperlink" Target="mailto:sarah.perdue@powys.gov.uk" TargetMode="External"/><Relationship Id="rId4" Type="http://schemas.openxmlformats.org/officeDocument/2006/relationships/hyperlink" Target="mailto:Rebecca.Roach@csc.cymru" TargetMode="External"/><Relationship Id="rId9" Type="http://schemas.openxmlformats.org/officeDocument/2006/relationships/hyperlink" Target="mailto:Alwyn.Ward@ceredigion.gov.uk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2467AD5-64C9-3913-44E9-E7C5152E8C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37945" y="1003152"/>
            <a:ext cx="12116109" cy="5748916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 anchorCtr="0"/>
          <a:lstStyle/>
          <a:p>
            <a:pPr algn="ctr">
              <a:lnSpc>
                <a:spcPct val="200000"/>
              </a:lnSpc>
            </a:pPr>
            <a:endParaRPr lang="cy-GB" sz="1400" b="1" i="1" dirty="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Calibri"/>
            </a:endParaRPr>
          </a:p>
          <a:p>
            <a:pPr algn="ctr">
              <a:lnSpc>
                <a:spcPct val="200000"/>
              </a:lnSpc>
            </a:pPr>
            <a:endParaRPr lang="cy-GB" sz="1400" b="1" i="1" dirty="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Calibri"/>
            </a:endParaRPr>
          </a:p>
          <a:p>
            <a:pPr algn="ctr">
              <a:lnSpc>
                <a:spcPct val="200000"/>
              </a:lnSpc>
            </a:pPr>
            <a:r>
              <a:rPr lang="cy-GB" sz="2400" b="1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  <a:cs typeface="Calibri"/>
              </a:rPr>
              <a:t>Rhaglenni Dysgu Proffesiynol Sefydlu Cenedlaethol y Consortia </a:t>
            </a:r>
            <a:br>
              <a:rPr lang="en-GB" sz="2400" b="1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  <a:cs typeface="Calibri"/>
              </a:rPr>
            </a:br>
            <a:endParaRPr lang="en-GB" sz="2400" b="1" dirty="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Calibri"/>
            </a:endParaRPr>
          </a:p>
          <a:p>
            <a:pPr algn="ctr">
              <a:lnSpc>
                <a:spcPct val="150000"/>
              </a:lnSpc>
            </a:pPr>
            <a:r>
              <a:rPr lang="cy-GB" sz="2400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Cyflwyniad i Sefydlu </a:t>
            </a:r>
            <a:endParaRPr lang="en-GB" sz="2400" dirty="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Calibri" panose="020F0502020204030204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2026</a:t>
            </a:r>
            <a:endParaRPr lang="en-GB" sz="2400" b="1" dirty="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Calibri"/>
            </a:endParaRPr>
          </a:p>
          <a:p>
            <a:pPr algn="ctr">
              <a:lnSpc>
                <a:spcPct val="200000"/>
              </a:lnSpc>
            </a:pPr>
            <a:endParaRPr lang="en-GB" sz="2400" dirty="0">
              <a:latin typeface="UD Digi Kyokasho NP-B" panose="02020700000000000000" pitchFamily="18" charset="-128"/>
              <a:ea typeface="UD Digi Kyokasho NP-B" panose="02020700000000000000" pitchFamily="18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57A190-1B94-5DED-B559-B84A6993733E}"/>
              </a:ext>
            </a:extLst>
          </p:cNvPr>
          <p:cNvSpPr txBox="1"/>
          <p:nvPr/>
        </p:nvSpPr>
        <p:spPr>
          <a:xfrm>
            <a:off x="3656757" y="3477500"/>
            <a:ext cx="5297276" cy="40011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>
                <a:solidFill>
                  <a:srgbClr val="66FFFF"/>
                </a:solidFill>
                <a:latin typeface="UD Digi Kyokasho NK-B"/>
                <a:ea typeface="UD Digi Kyokasho NK-B"/>
                <a:cs typeface="Calibri"/>
              </a:rPr>
              <a:t>   </a:t>
            </a:r>
            <a:endParaRPr lang="en-US">
              <a:solidFill>
                <a:schemeClr val="bg1"/>
              </a:solidFill>
              <a:latin typeface="UD Digi Kyokasho NK-B"/>
              <a:ea typeface="UD Digi Kyokasho NK-B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315067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784751-C04F-A39B-CECB-94A5F9DA54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78418D3-697E-6ADB-B40C-0F1C823877AD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Erbyn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diwedd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 y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cwrs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 AGA               By the end of ITE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2673BDB-ADFF-5490-B5D4-7E98A8C73FDB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A4FC3AF-8087-A822-5C98-894A1596C7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42CE521-9695-7376-C80B-4FE97D78198C}"/>
              </a:ext>
            </a:extLst>
          </p:cNvPr>
          <p:cNvSpPr/>
          <p:nvPr/>
        </p:nvSpPr>
        <p:spPr>
          <a:xfrm>
            <a:off x="813751" y="2151243"/>
            <a:ext cx="10948545" cy="127775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>
              <a:lnSpc>
                <a:spcPct val="150000"/>
              </a:lnSpc>
              <a:defRPr/>
            </a:pPr>
            <a:r>
              <a:rPr lang="cy-GB" alt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ydych chi’n ei wybod am y cyfnod sefydlu?</a:t>
            </a:r>
          </a:p>
        </p:txBody>
      </p:sp>
      <p:pic>
        <p:nvPicPr>
          <p:cNvPr id="2" name="Picture 4" descr="QRCode for NQT Induction and Induction Support 2026">
            <a:extLst>
              <a:ext uri="{FF2B5EF4-FFF2-40B4-BE49-F238E27FC236}">
                <a16:creationId xmlns:a16="http://schemas.microsoft.com/office/drawing/2014/main" id="{7BD8F493-E7AD-5069-C0CC-AD5C247C34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108" y="3844098"/>
            <a:ext cx="2111829" cy="211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30130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Erbyn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diwedd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 y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cwrs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 AGA               By the end of ITE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594525" y="2242191"/>
            <a:ext cx="10948545" cy="35976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Gofalu bod eich Proffil Dechrau Gyrfa (PDG) yn cynnwys targedau realistig y bydd angen i chi weithio arnynt flwyddyn nesaf, a bod eich tiwtor AGA wedi gwirio hyn. Dylai fod yn barod i’w lwytho i’ch PDP. </a:t>
            </a:r>
          </a:p>
          <a:p>
            <a:pPr>
              <a:lnSpc>
                <a:spcPct val="150000"/>
              </a:lnSpc>
              <a:defRPr/>
            </a:pPr>
            <a:endParaRPr lang="cy-GB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Cwblhau eich Fframwaith  Iaith Gymraeg</a:t>
            </a:r>
          </a:p>
        </p:txBody>
      </p:sp>
    </p:spTree>
    <p:extLst>
      <p:ext uri="{BB962C8B-B14F-4D97-AF65-F5344CB8AC3E}">
        <p14:creationId xmlns:p14="http://schemas.microsoft.com/office/powerpoint/2010/main" val="3214219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Beth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yw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Sefydlu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?                What is Induction?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3" y="2242191"/>
            <a:ext cx="11493489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Unwaith i chi gael SAC, mae sefydlu yn broses statudol.</a:t>
            </a:r>
          </a:p>
          <a:p>
            <a:pPr marL="0" indent="0">
              <a:spcBef>
                <a:spcPct val="0"/>
              </a:spcBef>
              <a:buNone/>
            </a:pPr>
            <a:endParaRPr lang="cy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 mwyafrif o ANG yn cymryd tua thri tymor ysgol i arddangos, drwy eu proffil sefydlu, eu bod yn cwrdd â’r safonau proffesiynol </a:t>
            </a:r>
          </a:p>
          <a:p>
            <a:pPr marL="0" indent="0">
              <a:spcBef>
                <a:spcPct val="0"/>
              </a:spcBef>
              <a:buNone/>
            </a:pPr>
            <a:endParaRPr lang="cy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 i chi fod wedi’ch cyflogi fel </a:t>
            </a:r>
            <a:r>
              <a:rPr lang="cy-GB" sz="24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spcBef>
                <a:spcPct val="0"/>
              </a:spcBef>
              <a:buNone/>
            </a:pPr>
            <a:endParaRPr lang="cy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 mwyn addysgu yng Nghymru, rhaid i chi basio sefydlu.</a:t>
            </a:r>
          </a:p>
        </p:txBody>
      </p:sp>
    </p:spTree>
    <p:extLst>
      <p:ext uri="{BB962C8B-B14F-4D97-AF65-F5344CB8AC3E}">
        <p14:creationId xmlns:p14="http://schemas.microsoft.com/office/powerpoint/2010/main" val="1735502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Beth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yw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Sefydlu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?                What is Induction?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3" y="2242191"/>
            <a:ext cx="11601643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gennych 5 mlynedd i gwblhau eich cyfnod sefydlu wedi i chi dderbyn SAC</a:t>
            </a: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endParaRPr lang="cy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 broses sefydlu wedi’i dylunio i adeiladu ar yr hyn rydych wedi’i ddysgu yn AGA i’ch cefnogi chi wrth ddod yn ymarferydd dosbarth hynod effeithiol, adfyfyriol, cydweithredol ac wedi’i lywio gan ymchwil</a:t>
            </a:r>
          </a:p>
          <a:p>
            <a:pPr>
              <a:lnSpc>
                <a:spcPct val="120000"/>
              </a:lnSpc>
              <a:defRPr/>
            </a:pPr>
            <a:endParaRPr lang="cy-GB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 pob cyfnod </a:t>
            </a:r>
            <a:r>
              <a:rPr lang="cy-GB" alt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yn cyfrif tuag at sefydlu pob ANG (nid yw gwaith cynorthwyydd addysgu a goruchwyliwr llanw yn cyfrif).</a:t>
            </a: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endParaRPr lang="cy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endParaRPr lang="cy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endParaRPr lang="cy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endParaRPr lang="cy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1036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Beth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yw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Sefydlu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?                What is Induction?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2242191"/>
            <a:ext cx="11817532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lnSpc>
                <a:spcPct val="120000"/>
              </a:lnSpc>
              <a:buFont typeface="Wingdings" panose="05000000000000000000" pitchFamily="2" charset="2"/>
              <a:buChar char="§"/>
              <a:defRPr/>
            </a:pP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 </a:t>
            </a:r>
            <a:r>
              <a:rPr lang="cy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ofyniad cyfreithiol </a:t>
            </a: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 yn rhaid i bob ANG a gyflogir yng Nghymru feddu ar SAC a chofrestru fel athro ysgol gyda Chyngor y Gweithlu Addysg (CGA).</a:t>
            </a:r>
          </a:p>
          <a:p>
            <a:pPr>
              <a:lnSpc>
                <a:spcPct val="120000"/>
              </a:lnSpc>
              <a:defRPr/>
            </a:pPr>
            <a:endParaRPr lang="cy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buFont typeface="Wingdings" panose="05000000000000000000" pitchFamily="2" charset="2"/>
              <a:buChar char="§"/>
              <a:defRPr/>
            </a:pP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Gallwch gyflwyno'ch cais i gofrestru gyda CGA ar-lein yn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https://www.ewc.wales/site/index.php/cy/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</a:p>
        </p:txBody>
      </p:sp>
    </p:spTree>
    <p:extLst>
      <p:ext uri="{BB962C8B-B14F-4D97-AF65-F5344CB8AC3E}">
        <p14:creationId xmlns:p14="http://schemas.microsoft.com/office/powerpoint/2010/main" val="3721066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Cyngor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 y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Gweithlu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Addysg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                Education Workforce Council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B5001EF-B419-9D18-6222-8207CF4E84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708" t="11137" r="21685" b="3840"/>
          <a:stretch/>
        </p:blipFill>
        <p:spPr>
          <a:xfrm>
            <a:off x="1466307" y="2294666"/>
            <a:ext cx="4166450" cy="34463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247CDD2-B349-B34A-B893-7EBE9C55B540}"/>
              </a:ext>
            </a:extLst>
          </p:cNvPr>
          <p:cNvSpPr txBox="1"/>
          <p:nvPr/>
        </p:nvSpPr>
        <p:spPr>
          <a:xfrm>
            <a:off x="6096000" y="3429000"/>
            <a:ext cx="5066347" cy="7936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65113" indent="-265113" algn="ctr">
              <a:lnSpc>
                <a:spcPct val="120000"/>
              </a:lnSpc>
              <a:defRPr/>
            </a:pPr>
            <a:r>
              <a:rPr lang="en-GB" sz="1800"/>
              <a:t> </a:t>
            </a:r>
            <a:r>
              <a:rPr lang="en-GB" sz="4000">
                <a:latin typeface="UD Digi Kyokasho NP-B" panose="02020700000000000000" pitchFamily="18" charset="-128"/>
                <a:ea typeface="UD Digi Kyokasho NP-B" panose="02020700000000000000" pitchFamily="18" charset="-128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www.ewc.wales</a:t>
            </a:r>
            <a:r>
              <a:rPr lang="en-GB" sz="4000">
                <a:latin typeface="UD Digi Kyokasho NP-B" panose="02020700000000000000" pitchFamily="18" charset="-128"/>
                <a:ea typeface="UD Digi Kyokasho NP-B" panose="02020700000000000000" pitchFamily="18" charset="-128"/>
                <a:cs typeface="Arial" panose="020B060402020202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724437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Amcanion y Broses Sefydlu                             </a:t>
            </a:r>
            <a:r>
              <a:rPr lang="en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Aims of the Induction Process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2242191"/>
            <a:ext cx="11709798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Cysondeb yn y strwythur a’r gefnogaeth ar draws Cymru </a:t>
            </a:r>
          </a:p>
          <a:p>
            <a:pPr>
              <a:defRPr/>
            </a:pPr>
            <a:endParaRPr lang="cy-GB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Hyblygrwydd mewn gwahanol batrymau cyflogaeth </a:t>
            </a:r>
          </a:p>
          <a:p>
            <a:pPr>
              <a:defRPr/>
            </a:pPr>
            <a:endParaRPr lang="cy-GB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 o safon uchel i bob ANG </a:t>
            </a:r>
          </a:p>
          <a:p>
            <a:pPr>
              <a:defRPr/>
            </a:pPr>
            <a:endParaRPr lang="cy-GB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Proses deg a chyfiawn</a:t>
            </a:r>
          </a:p>
          <a:p>
            <a:pPr>
              <a:defRPr/>
            </a:pPr>
            <a:endParaRPr lang="cy-GB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Asesu trylwyr </a:t>
            </a:r>
          </a:p>
        </p:txBody>
      </p:sp>
    </p:spTree>
    <p:extLst>
      <p:ext uri="{BB962C8B-B14F-4D97-AF65-F5344CB8AC3E}">
        <p14:creationId xmlns:p14="http://schemas.microsoft.com/office/powerpoint/2010/main" val="8415574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sz="2000"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Ble gall Sefydlu ddigwydd ?</a:t>
            </a:r>
            <a:endParaRPr lang="en-GB" sz="200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2242191"/>
            <a:ext cx="5642066" cy="3861429"/>
          </a:xfrm>
          <a:prstGeom prst="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indent="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cy-GB" sz="1800" b="1" i="0" u="none" strike="noStrike" kern="12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Gall Sefydlu</a:t>
            </a:r>
            <a:r>
              <a:rPr lang="cy-GB" sz="1800" b="1" i="0" u="none" strike="noStrike" kern="1200" baseline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ddigwydd:</a:t>
            </a:r>
            <a:endParaRPr lang="en-GB" sz="1800" b="0" i="0" u="none" strike="noStrike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cy-GB" sz="1800" b="0" i="0" u="none" strike="noStrike" kern="12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Ysgolion a gynhelir yng Nghymru</a:t>
            </a:r>
            <a:endParaRPr lang="en-GB" sz="1800" b="0" i="0" u="none" strike="noStrike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cy-GB" sz="1800" b="0" i="0" u="none" strike="noStrike" kern="12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Ysgolion arbennig nas</a:t>
            </a:r>
            <a:r>
              <a:rPr lang="cy-GB" sz="1800" b="0" i="0" u="none" strike="noStrike" kern="1200" baseline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cynhelir yng Nghymru</a:t>
            </a:r>
            <a:endParaRPr lang="en-GB" sz="1800" b="0" i="0" u="none" strike="noStrike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sz="1800" b="0" i="0" u="none" strike="noStrike" kern="120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sgolion</a:t>
            </a:r>
            <a:r>
              <a:rPr lang="en-GB" sz="1800" b="0" i="0" u="none" strike="noStrike" kern="12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1800" b="0" i="0" u="none" strike="noStrike" kern="12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1800" b="0" i="0" u="none" strike="noStrike" kern="12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1800" b="0" i="0" u="none" strike="noStrike" kern="12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800" b="0" i="0" u="none" strike="noStrike" kern="120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gweler</a:t>
            </a:r>
            <a:r>
              <a:rPr lang="en-GB" sz="1800" b="0" i="0" u="none" strike="noStrike" kern="12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Atodiad</a:t>
            </a:r>
            <a:r>
              <a:rPr lang="en-GB" sz="1800" b="0" i="0" u="none" strike="noStrike" kern="12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C)</a:t>
            </a:r>
            <a:endParaRPr lang="en-GB" sz="1800" b="0" i="0" u="none" strike="noStrike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cy-GB" sz="1800" b="0" i="0" u="none" strike="noStrike" kern="12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Sefydliadau Addysg Bellach (FE) ble gall</a:t>
            </a:r>
            <a:r>
              <a:rPr lang="cy-GB" sz="1800" b="0" i="0" u="none" strike="noStrike" kern="1200" baseline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sefydliad roi swydd briodol i ANG yn eu galluogi i gwblhau eu cyfnod sefydlu</a:t>
            </a:r>
            <a:endParaRPr lang="en-GB" sz="1800" b="0" i="0" u="none" strike="noStrike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kern="120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Unedau</a:t>
            </a:r>
            <a:r>
              <a:rPr lang="en-GB" sz="1800" b="0" i="0" u="none" strike="noStrike" kern="12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cyfeirio</a:t>
            </a:r>
            <a:r>
              <a:rPr lang="en-GB" sz="1800" b="0" i="0" u="none" strike="noStrike" kern="12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endParaRPr lang="en-GB" sz="1800" b="0" i="0" u="none" strike="noStrike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6362702" y="2242190"/>
            <a:ext cx="5642066" cy="386142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indent="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cy-GB" sz="1800" b="1" i="0" u="none" strike="noStrike" kern="120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 all Sefydlu ddigwydd:</a:t>
            </a:r>
            <a:endParaRPr lang="en-GB" sz="1800" b="1" i="0" u="none" strike="noStrike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cy-GB" sz="1600" i="0" u="none" strike="noStrike" kern="120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cy-GB" sz="1600" i="0" u="none" strike="noStrike" kern="1200" baseline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mewn mesurau arbennig, fel y bernir gan </a:t>
            </a:r>
            <a:r>
              <a:rPr lang="cy-GB" sz="1600" i="0" u="none" strike="noStrike" kern="1200" baseline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Estynos</a:t>
            </a:r>
            <a:r>
              <a:rPr lang="cy-GB" sz="1600" i="0" u="none" strike="noStrike" kern="1200" baseline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nad ydynt wedi derbyn caniatâd arbennig.</a:t>
            </a:r>
            <a:endParaRPr lang="en-GB" sz="1600" i="0" u="none" strike="noStrike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cy-GB" sz="1600" i="0" u="none" strike="noStrike" kern="120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Ysgolion meithrin annibynnol (oni</a:t>
            </a:r>
            <a:r>
              <a:rPr lang="cy-GB" sz="1600" i="0" u="none" strike="noStrike" kern="1200" baseline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bai eu bod nhw’n ysgolion annibynnol sy’n bodloni’r Meini Prawf a nodir yn y Rheoliadau) a lleoliadau blynyddoedd cynnar eraill (oni bai eu bod nhw’n ysgolion meithrin a gynhelir)</a:t>
            </a:r>
            <a:endParaRPr lang="en-GB" sz="1600" i="0" u="none" strike="noStrike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cy-GB" sz="1600" i="0" u="none" strike="noStrike" kern="120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Ysgolion annibynnol</a:t>
            </a:r>
            <a:r>
              <a:rPr lang="cy-GB" sz="1600" i="0" u="none" strike="noStrike" kern="1200" baseline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nad ydynt yn bodloni’r meini prawf  a ddisgrifir yn y Rheoliadau</a:t>
            </a:r>
            <a:endParaRPr lang="en-GB" sz="1600" i="0" u="none" strike="noStrike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cy-GB" sz="1600" i="0" u="none" strike="noStrike" kern="1200" baseline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Ysgolion cymunedol neu sylfaenol arbennig</a:t>
            </a:r>
            <a:endParaRPr lang="en-GB" sz="1600" i="0" u="none" strike="noStrike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01755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sz="2000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Sut fydda i’n cael fy asesu?                       </a:t>
            </a:r>
            <a:r>
              <a:rPr lang="en-GB" sz="2000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How will I be assessed?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2232956"/>
            <a:ext cx="7009980" cy="39358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 fydd yr asesu yn digwydd yn erbyn y Safonau Proffesiynol i Athrawon wrth eu gwaith. Byddwch yn tystiolaethu eich bod yn bodloni’r rhain yn eich Pasbort Dysgu Proffesiynol ar lein. (PDP).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endParaRPr lang="cy-GB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endParaRPr lang="cy-GB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en-US" sz="2400" dirty="0">
                <a:solidFill>
                  <a:schemeClr val="tx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  <a:cs typeface="Arial" panose="020B0604020202020204" pitchFamily="34" charset="0"/>
              </a:rPr>
              <a:t>Fedrai fethu’r cyfnod sefydlu? </a:t>
            </a:r>
          </a:p>
          <a:p>
            <a:pPr marL="0" indent="0">
              <a:buNone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Medrwch. Os byddwch yn methu, ni chewch fod yn athro yng Nghymru</a:t>
            </a: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endParaRPr lang="cy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 descr="A circular chart with different colored circles&#10;&#10;AI-generated content may be incorrect.">
            <a:extLst>
              <a:ext uri="{FF2B5EF4-FFF2-40B4-BE49-F238E27FC236}">
                <a16:creationId xmlns:a16="http://schemas.microsoft.com/office/drawing/2014/main" id="{40D8B04C-62B6-8379-1A40-2A9A3EABBB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1343" y="2060903"/>
            <a:ext cx="4129505" cy="41078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13799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3B691B47-3E41-B4E3-85C5-653069E324D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7673" b="-7673"/>
          <a:stretch/>
        </p:blipFill>
        <p:spPr>
          <a:xfrm>
            <a:off x="571014" y="1561896"/>
            <a:ext cx="6704507" cy="531495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SPAA: </a:t>
            </a:r>
            <a:r>
              <a:rPr lang="en-US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esiampl</a:t>
            </a:r>
            <a:r>
              <a:rPr 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o </a:t>
            </a:r>
            <a:r>
              <a:rPr lang="en-US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gynnydd</a:t>
            </a:r>
            <a:endParaRPr lang="en-GB" sz="200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4DB1EF1-7CF1-4051-CDA5-334536C95574}"/>
              </a:ext>
            </a:extLst>
          </p:cNvPr>
          <p:cNvSpPr/>
          <p:nvPr/>
        </p:nvSpPr>
        <p:spPr>
          <a:xfrm>
            <a:off x="7587429" y="3497687"/>
            <a:ext cx="4238661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8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OND!!!!!</a:t>
            </a:r>
          </a:p>
        </p:txBody>
      </p:sp>
    </p:spTree>
    <p:extLst>
      <p:ext uri="{BB962C8B-B14F-4D97-AF65-F5344CB8AC3E}">
        <p14:creationId xmlns:p14="http://schemas.microsoft.com/office/powerpoint/2010/main" val="30267637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Pwy yw Pwy?</a:t>
            </a:r>
            <a:endParaRPr lang="en-GB" sz="200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A50047B-DCBF-57BC-F72C-05790EB0F5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7960635"/>
              </p:ext>
            </p:extLst>
          </p:nvPr>
        </p:nvGraphicFramePr>
        <p:xfrm>
          <a:off x="1770823" y="2135619"/>
          <a:ext cx="8993062" cy="40577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978252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Os ydych chi'n gweithio yng Nghymru fel ANG, mae rhaid i chi:</a:t>
            </a:r>
            <a:b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</a:br>
            <a:r>
              <a:rPr lang="en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If you are working in Wales as an NQT, you must: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2242191"/>
            <a:ext cx="11817532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angen i chi gymryd cyfrifoldeb am y broses sefydlu.</a:t>
            </a:r>
            <a:endParaRPr lang="cy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Cofrestru gyda Cyngor y Gweithlu Addysg (CGA) fel athro.</a:t>
            </a:r>
            <a:endParaRPr lang="cy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Dweud wrth yr ysgol / asiantaeth gyflenwi  eich bod yn ANG.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Sicrhau bod Cyngor y Gweithlu Addysg yn gwybod am eich statws ac am bob cyfnod cyflogaeth. 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Cymryd rhan mewn dysgu proffesiynol a gweithgareddau datblygu. 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Adnabod a chadw cofnod o dystiolaeth o fodloni’r Safonau. </a:t>
            </a:r>
          </a:p>
        </p:txBody>
      </p:sp>
    </p:spTree>
    <p:extLst>
      <p:ext uri="{BB962C8B-B14F-4D97-AF65-F5344CB8AC3E}">
        <p14:creationId xmlns:p14="http://schemas.microsoft.com/office/powerpoint/2010/main" val="7827057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Os ydych chi'n gweithio yng Nghymru fel ANG, mae rhaid i chi:</a:t>
            </a:r>
            <a:b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</a:br>
            <a:r>
              <a:rPr lang="en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If you are working in Wales as an NQT, you must: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3" y="2242191"/>
            <a:ext cx="11719631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indent="0">
              <a:lnSpc>
                <a:spcPts val="3800"/>
              </a:lnSpc>
              <a:buNone/>
            </a:pPr>
            <a:r>
              <a:rPr lang="en-GB" sz="2400" b="1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Cyflenwi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ts val="3800"/>
              </a:lnSpc>
              <a:buFont typeface="Wingdings" panose="05000000000000000000" pitchFamily="2" charset="2"/>
              <a:buChar char="§"/>
            </a:pP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Cofrestrwch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hun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gyda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CGA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ts val="3800"/>
              </a:lnSpc>
              <a:buFont typeface="Wingdings" panose="05000000000000000000" pitchFamily="2" charset="2"/>
              <a:buChar char="§"/>
            </a:pP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Logio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sesiynau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hun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ts val="3800"/>
              </a:lnSpc>
              <a:buFont typeface="Wingdings" panose="05000000000000000000" pitchFamily="2" charset="2"/>
              <a:buChar char="§"/>
            </a:pP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Cefnogir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gan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Fentor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ts val="3800"/>
              </a:lnSpc>
              <a:buNone/>
            </a:pPr>
            <a:r>
              <a:rPr lang="en-GB" sz="2400" b="1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Cytundeb</a:t>
            </a:r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ts val="3800"/>
              </a:lnSpc>
              <a:buFont typeface="Wingdings" panose="05000000000000000000" pitchFamily="2" charset="2"/>
              <a:buChar char="§"/>
            </a:pP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Gofynnwch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i’r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ysgol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cofrestru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gyda'r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CGA a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darparu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mentor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ts val="3800"/>
              </a:lnSpc>
              <a:buFont typeface="Wingdings" panose="05000000000000000000" pitchFamily="2" charset="2"/>
              <a:buChar char="§"/>
            </a:pP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Bydd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yr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ysgol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cofnodi’ch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sesiynau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trwy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ffurflen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hawlio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cyllid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ac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derbyn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arian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i’ch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cefnogi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29520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US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Ar</a:t>
            </a:r>
            <a:r>
              <a:rPr 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US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gyflogaeth</a:t>
            </a:r>
            <a:r>
              <a:rPr 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US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gyntaf</a:t>
            </a:r>
            <a:r>
              <a:rPr 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US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mae</a:t>
            </a:r>
            <a:r>
              <a:rPr 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US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angen</a:t>
            </a:r>
            <a:r>
              <a:rPr 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i chi …</a:t>
            </a:r>
            <a:endParaRPr lang="en-GB" sz="200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2242191"/>
            <a:ext cx="5642066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Cytundeb</a:t>
            </a:r>
            <a:r>
              <a:rPr lang="en-US" sz="1800" b="1" i="0" u="none" strike="noStrike" kern="1200" baseline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i="0" u="none" strike="noStrike" kern="1200" baseline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US" sz="1800" b="1" i="0" u="none" strike="noStrike" kern="1200" baseline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i="0" u="none" strike="noStrike" kern="1200" baseline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1800" b="1" i="0" u="none" strike="noStrike" kern="1200" baseline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800" b="0" i="0" u="none" strike="noStrike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wybod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 ANG</a:t>
            </a:r>
            <a:endParaRPr lang="en-GB" sz="1800" b="0" i="0" u="none" strike="noStrike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Gofynnwch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am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gyfeiriad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e-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bost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Hwb -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siaradwch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800" b="0" i="0" u="none" strike="noStrike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rhagweithiol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gofynnwch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ymweld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â'ch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chwrdd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mentor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sefydlu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800" b="0" i="0" u="none" strike="noStrike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ymuno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undeb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800" b="0" i="0" u="none" strike="noStrike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6362700" y="2242191"/>
            <a:ext cx="5642066" cy="38614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 baseline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GB" sz="1800" b="1" i="0" u="none" strike="noStrike" kern="1200" baseline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Cyflenwi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wybod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asiantaeth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gyflenwi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ANG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Sefydlu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cyfeiriad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e-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bost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Hwb -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cysylltwch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â Hwb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uniongyrchol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https://hwb.gov.wales/supply-teachers-in-wales/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Gofynnwch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asiantaeth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gynnig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 ANG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ymuno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undeb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1849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CE824-A655-9908-4C9F-22ADF297B7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E2A93CB-93CD-6C41-9C7D-9B73E46D66AF}"/>
              </a:ext>
            </a:extLst>
          </p:cNvPr>
          <p:cNvSpPr/>
          <p:nvPr/>
        </p:nvSpPr>
        <p:spPr>
          <a:xfrm>
            <a:off x="54007" y="113723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 dirty="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Cymhellion</a:t>
            </a:r>
            <a:r>
              <a:rPr lang="en-GB" sz="2000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2000" dirty="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2000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2000" dirty="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Gychwynnol</a:t>
            </a:r>
            <a:r>
              <a:rPr lang="en-GB" sz="2000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Athrawon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660C8D-CF1B-9B4D-062A-FE1583C4D33F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8B6C99F-EC10-2A8A-01CC-0EC7A9F01686}"/>
              </a:ext>
            </a:extLst>
          </p:cNvPr>
          <p:cNvSpPr/>
          <p:nvPr/>
        </p:nvSpPr>
        <p:spPr>
          <a:xfrm>
            <a:off x="359880" y="1289381"/>
            <a:ext cx="3372395" cy="46590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algn="ctr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b="1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Pynciau</a:t>
            </a:r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1800" b="1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laenoriaeth</a:t>
            </a:r>
            <a:endParaRPr lang="en-GB" sz="1800" b="1" i="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Rhyngwladol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Dylunio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Thechnoleg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Technoleg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Ddigidol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a/neu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Gyfrifiadureg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Bioleg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Cemeg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Ffiseg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947A8A0-4E3A-3A05-22AB-61CAAD98455C}"/>
              </a:ext>
            </a:extLst>
          </p:cNvPr>
          <p:cNvSpPr/>
          <p:nvPr/>
        </p:nvSpPr>
        <p:spPr>
          <a:xfrm>
            <a:off x="4290959" y="1289381"/>
            <a:ext cx="3372395" cy="46590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algn="ctr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Iaith Athrawon </a:t>
            </a:r>
            <a:r>
              <a:rPr lang="en-GB" sz="1800" b="1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Yfory</a:t>
            </a:r>
            <a:endParaRPr lang="en-GB" sz="1800" b="1" i="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Rhaglen AGA uwchradd ôl-radd achrededig gyda SAC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 trwy gyfrwng y Gymraeg neu'r Gymraeg fel pwnc</a:t>
            </a:r>
          </a:p>
          <a:p>
            <a:pPr marL="0" algn="ctr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lang="en-GB" sz="9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C6E55C8-0246-C16A-C8D9-CE13B3E66FED}"/>
              </a:ext>
            </a:extLst>
          </p:cNvPr>
          <p:cNvSpPr/>
          <p:nvPr/>
        </p:nvSpPr>
        <p:spPr>
          <a:xfrm>
            <a:off x="8222038" y="1289381"/>
            <a:ext cx="3372395" cy="46590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algn="ctr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Athrawon (AGA) o </a:t>
            </a:r>
            <a:r>
              <a:rPr lang="en-GB" sz="1800" b="1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Gymunedau</a:t>
            </a:r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Ethnig</a:t>
            </a:r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Lleiafrifol</a:t>
            </a:r>
            <a:endParaRPr lang="en-GB" sz="1800" b="1" i="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Grant sydd ar gael i fyfyrwyr Du, Asiaidd a Lleiafrifoedd Ethnig sy'n astudio rhaglen AGA ôl-radd achrededig sy'n arwain at SAC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43B8AD3-E856-8275-E3F7-754692619A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786" t="37925" r="52057" b="21768"/>
          <a:stretch>
            <a:fillRect/>
          </a:stretch>
        </p:blipFill>
        <p:spPr>
          <a:xfrm>
            <a:off x="2252789" y="4266331"/>
            <a:ext cx="1831343" cy="183165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51725BC-DAD5-547E-B0EC-C45F493CE7E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447" t="32993" r="53125" b="26531"/>
          <a:stretch>
            <a:fillRect/>
          </a:stretch>
        </p:blipFill>
        <p:spPr>
          <a:xfrm>
            <a:off x="6215186" y="4286003"/>
            <a:ext cx="1831343" cy="181608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170FEAD-F897-8566-A2E3-608EC416AE2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6340" t="41156" r="52165" b="18198"/>
          <a:stretch>
            <a:fillRect/>
          </a:stretch>
        </p:blipFill>
        <p:spPr>
          <a:xfrm>
            <a:off x="10159710" y="4286003"/>
            <a:ext cx="1845056" cy="1831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2570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 dirty="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Tasg</a:t>
            </a:r>
            <a:endParaRPr lang="en-GB" sz="2000" dirty="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2242191"/>
            <a:ext cx="11729463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 anchorCtr="0"/>
          <a:lstStyle/>
          <a:p>
            <a:pPr marL="0" indent="0">
              <a:lnSpc>
                <a:spcPct val="150000"/>
              </a:lnSpc>
              <a:buNone/>
            </a:pPr>
            <a:endParaRPr lang="cy-GB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endParaRPr lang="cy-GB" dirty="0">
              <a:solidFill>
                <a:srgbClr val="FFFFFF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endParaRPr lang="cy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Cod QR">
            <a:extLst>
              <a:ext uri="{FF2B5EF4-FFF2-40B4-BE49-F238E27FC236}">
                <a16:creationId xmlns:a16="http://schemas.microsoft.com/office/drawing/2014/main" id="{4A79ACFF-795E-3228-5AE4-1D977B2FE0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0080" y="2297606"/>
            <a:ext cx="3733800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619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 b="1" dirty="0" err="1">
                <a:solidFill>
                  <a:schemeClr val="bg1"/>
                </a:solidFill>
                <a:latin typeface="UD Digi Kyokasho NP-B"/>
                <a:ea typeface="UD Digi Kyokasho NP-B"/>
              </a:rPr>
              <a:t>Manylion</a:t>
            </a:r>
            <a:r>
              <a:rPr lang="en-GB" sz="2000" b="1" dirty="0">
                <a:solidFill>
                  <a:schemeClr val="bg1"/>
                </a:solidFill>
                <a:latin typeface="UD Digi Kyokasho NP-B"/>
                <a:ea typeface="UD Digi Kyokasho NP-B"/>
              </a:rPr>
              <a:t> </a:t>
            </a:r>
            <a:r>
              <a:rPr lang="en-GB" sz="2000" b="1" dirty="0" err="1">
                <a:solidFill>
                  <a:schemeClr val="bg1"/>
                </a:solidFill>
                <a:latin typeface="UD Digi Kyokasho NP-B"/>
                <a:ea typeface="UD Digi Kyokasho NP-B"/>
              </a:rPr>
              <a:t>cyswllt</a:t>
            </a:r>
            <a:r>
              <a:rPr lang="en-GB" sz="2000" b="1">
                <a:solidFill>
                  <a:schemeClr val="bg1"/>
                </a:solidFill>
                <a:latin typeface="UD Digi Kyokasho NP-B"/>
                <a:ea typeface="UD Digi Kyokasho NP-B"/>
              </a:rPr>
              <a:t>                             Contact details (at present)</a:t>
            </a:r>
            <a:endParaRPr lang="en-GB" sz="2000" dirty="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2242191"/>
            <a:ext cx="11734256" cy="40053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 anchorCtr="0"/>
          <a:lstStyle/>
          <a:p>
            <a:pPr marL="0" indent="0">
              <a:buNone/>
            </a:pPr>
            <a:r>
              <a:rPr lang="en-GB" altLang="en-US" b="1" dirty="0">
                <a:solidFill>
                  <a:schemeClr val="tx1"/>
                </a:solidFill>
                <a:latin typeface="Lato"/>
                <a:ea typeface="Lato"/>
                <a:cs typeface="Arial"/>
              </a:rPr>
              <a:t>CSC			</a:t>
            </a:r>
            <a:r>
              <a:rPr lang="en-GB" altLang="en-US" dirty="0" err="1">
                <a:solidFill>
                  <a:schemeClr val="tx1"/>
                </a:solidFill>
                <a:latin typeface="Lato"/>
                <a:ea typeface="Lato"/>
                <a:cs typeface="Arial"/>
                <a:hlinkClick r:id="rId4"/>
              </a:rPr>
              <a:t>Rebecca.Roach@csc.cymru</a:t>
            </a:r>
            <a:r>
              <a:rPr lang="en-GB" altLang="en-US" dirty="0">
                <a:solidFill>
                  <a:schemeClr val="tx1"/>
                </a:solidFill>
                <a:latin typeface="Lato"/>
                <a:ea typeface="Lato"/>
                <a:cs typeface="Arial"/>
              </a:rPr>
              <a:t> or </a:t>
            </a:r>
            <a:r>
              <a:rPr lang="en-GB" altLang="en-US" dirty="0" err="1">
                <a:solidFill>
                  <a:schemeClr val="tx1"/>
                </a:solidFill>
                <a:latin typeface="Lato"/>
                <a:ea typeface="Lato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Lucy.Donovan@</a:t>
            </a:r>
            <a:r>
              <a:rPr lang="en-GB" altLang="en-US" dirty="0" err="1">
                <a:solidFill>
                  <a:schemeClr val="tx1"/>
                </a:solidFill>
                <a:latin typeface="Lato"/>
                <a:ea typeface="Lato"/>
                <a:cs typeface="Arial"/>
              </a:rPr>
              <a:t>csc.cymru</a:t>
            </a:r>
            <a:endParaRPr lang="en-GB" altLang="en-US" dirty="0">
              <a:solidFill>
                <a:schemeClr val="tx1"/>
              </a:solidFill>
              <a:latin typeface="Lato"/>
              <a:ea typeface="Lato"/>
              <a:cs typeface="Arial"/>
            </a:endParaRPr>
          </a:p>
          <a:p>
            <a:pPr marL="0" indent="0">
              <a:buNone/>
            </a:pPr>
            <a:endParaRPr lang="en-GB" sz="1400" dirty="0">
              <a:solidFill>
                <a:schemeClr val="tx1"/>
              </a:solidFill>
              <a:latin typeface="Lato"/>
              <a:ea typeface="Lato"/>
              <a:cs typeface="Arial" panose="020B0604020202020204" pitchFamily="34" charset="0"/>
            </a:endParaRPr>
          </a:p>
          <a:p>
            <a:r>
              <a:rPr lang="en-GB" altLang="en-US" b="1" dirty="0">
                <a:solidFill>
                  <a:schemeClr val="tx1"/>
                </a:solidFill>
                <a:latin typeface="Lato"/>
                <a:ea typeface="Lato"/>
                <a:cs typeface="Arial"/>
              </a:rPr>
              <a:t>EAS			        </a:t>
            </a:r>
            <a:r>
              <a:rPr lang="en-GB" altLang="en-US" dirty="0">
                <a:solidFill>
                  <a:schemeClr val="tx1"/>
                </a:solidFill>
                <a:latin typeface="Lato"/>
                <a:ea typeface="Lato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Hannah.Fancourt@sewaleseas.org.uk</a:t>
            </a:r>
            <a:endParaRPr lang="en-GB" altLang="en-US" dirty="0">
              <a:solidFill>
                <a:schemeClr val="tx1"/>
              </a:solidFill>
              <a:latin typeface="Lato"/>
              <a:ea typeface="Lato"/>
              <a:cs typeface="Arial"/>
            </a:endParaRPr>
          </a:p>
          <a:p>
            <a:pPr marL="0" indent="0">
              <a:buNone/>
            </a:pPr>
            <a:endParaRPr lang="en-GB" altLang="en-US" sz="1400" dirty="0">
              <a:solidFill>
                <a:schemeClr val="tx1"/>
              </a:solidFill>
              <a:latin typeface="Lato"/>
              <a:ea typeface="Lato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b="1" dirty="0">
                <a:solidFill>
                  <a:schemeClr val="tx1"/>
                </a:solidFill>
                <a:latin typeface="Lato"/>
                <a:ea typeface="Lato"/>
                <a:cs typeface="Arial"/>
              </a:rPr>
              <a:t>GwE			</a:t>
            </a:r>
            <a:r>
              <a:rPr lang="en-GB" altLang="en-US" dirty="0">
                <a:solidFill>
                  <a:schemeClr val="tx1"/>
                </a:solidFill>
                <a:latin typeface="Lato"/>
                <a:ea typeface="Lato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ieuanjones@gwegogledd.cymru</a:t>
            </a:r>
            <a:endParaRPr lang="en-GB" altLang="en-US" dirty="0">
              <a:solidFill>
                <a:schemeClr val="tx1"/>
              </a:solidFill>
              <a:latin typeface="Lato"/>
              <a:ea typeface="Lato"/>
              <a:cs typeface="Arial"/>
            </a:endParaRPr>
          </a:p>
          <a:p>
            <a:pPr marL="0" indent="0">
              <a:buNone/>
            </a:pPr>
            <a:endParaRPr lang="en-GB" altLang="en-US" sz="1400" dirty="0">
              <a:solidFill>
                <a:schemeClr val="tx1"/>
              </a:solidFill>
              <a:latin typeface="Lato"/>
              <a:ea typeface="Lato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Lato"/>
                <a:ea typeface="Lato"/>
                <a:cs typeface="Arial"/>
              </a:rPr>
              <a:t>Partneriaeth		</a:t>
            </a:r>
            <a:r>
              <a:rPr lang="en-GB" dirty="0">
                <a:solidFill>
                  <a:schemeClr val="tx1"/>
                </a:solidFill>
                <a:latin typeface="Lato"/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julian.nicholds@partneriaeth.cymru</a:t>
            </a:r>
            <a:r>
              <a:rPr lang="en-GB" dirty="0">
                <a:solidFill>
                  <a:schemeClr val="tx1"/>
                </a:solidFill>
                <a:latin typeface="Lato"/>
                <a:ea typeface="+mn-lt"/>
                <a:cs typeface="+mn-lt"/>
              </a:rPr>
              <a:t> </a:t>
            </a:r>
            <a:endParaRPr lang="en-GB" dirty="0">
              <a:solidFill>
                <a:schemeClr val="tx1"/>
              </a:solidFill>
              <a:latin typeface="Lato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endParaRPr lang="en-GB" sz="1400" dirty="0">
              <a:solidFill>
                <a:schemeClr val="tx1"/>
              </a:solidFill>
              <a:latin typeface="Lato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solidFill>
                  <a:schemeClr val="tx1"/>
                </a:solidFill>
                <a:latin typeface="Lato"/>
                <a:ea typeface="Lato"/>
                <a:cs typeface="Arial"/>
              </a:rPr>
              <a:t>Partneriaeth </a:t>
            </a:r>
            <a:r>
              <a:rPr lang="en-GB" b="1" dirty="0" err="1">
                <a:solidFill>
                  <a:schemeClr val="tx1"/>
                </a:solidFill>
                <a:latin typeface="Lato"/>
                <a:ea typeface="Lato"/>
                <a:cs typeface="Arial"/>
              </a:rPr>
              <a:t>Addysg</a:t>
            </a:r>
            <a:r>
              <a:rPr lang="en-GB" b="1" dirty="0">
                <a:solidFill>
                  <a:schemeClr val="tx1"/>
                </a:solidFill>
                <a:latin typeface="Lato"/>
                <a:ea typeface="Lato"/>
                <a:cs typeface="Arial"/>
              </a:rPr>
              <a:t> Canol Cymru (Ceredigion a Powys)</a:t>
            </a:r>
          </a:p>
          <a:p>
            <a:pPr>
              <a:buNone/>
            </a:pPr>
            <a:r>
              <a:rPr lang="en-GB" dirty="0">
                <a:solidFill>
                  <a:schemeClr val="tx1"/>
                </a:solidFill>
                <a:latin typeface="Lato"/>
                <a:ea typeface="Lato"/>
                <a:cs typeface="Arial"/>
              </a:rPr>
              <a:t> 				</a:t>
            </a:r>
            <a:r>
              <a:rPr lang="en-GB" dirty="0">
                <a:solidFill>
                  <a:schemeClr val="tx1"/>
                </a:solidFill>
                <a:latin typeface="Lato"/>
                <a:ea typeface="Lato"/>
                <a:cs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Alwyn.Ward@ceredigion.gov.uk</a:t>
            </a:r>
            <a:r>
              <a:rPr lang="en-GB" dirty="0">
                <a:solidFill>
                  <a:schemeClr val="tx1"/>
                </a:solidFill>
                <a:latin typeface="Lato"/>
                <a:ea typeface="+mn-lt"/>
                <a:cs typeface="Arial"/>
              </a:rPr>
              <a:t> </a:t>
            </a:r>
          </a:p>
          <a:p>
            <a:pPr>
              <a:buNone/>
            </a:pPr>
            <a:r>
              <a:rPr lang="en-GB" dirty="0">
                <a:solidFill>
                  <a:schemeClr val="tx1"/>
                </a:solidFill>
                <a:latin typeface="Lato"/>
                <a:ea typeface="+mn-lt"/>
                <a:cs typeface="Arial"/>
              </a:rPr>
              <a:t>				Laura.evans1@powys.gov.uk                </a:t>
            </a:r>
          </a:p>
          <a:p>
            <a:r>
              <a:rPr lang="en-GB" dirty="0">
                <a:solidFill>
                  <a:schemeClr val="tx1"/>
                </a:solidFill>
                <a:latin typeface="Lato"/>
                <a:ea typeface="+mn-lt"/>
                <a:cs typeface="Arial"/>
              </a:rPr>
              <a:t>     		</a:t>
            </a:r>
            <a:r>
              <a:rPr lang="en-GB" dirty="0">
                <a:solidFill>
                  <a:schemeClr val="tx1"/>
                </a:solidFill>
                <a:latin typeface="Lato"/>
                <a:ea typeface="Calibri"/>
                <a:cs typeface="Arial"/>
              </a:rPr>
              <a:t>        </a:t>
            </a:r>
            <a:r>
              <a:rPr lang="en-GB" dirty="0">
                <a:solidFill>
                  <a:schemeClr val="tx1"/>
                </a:solidFill>
                <a:latin typeface="Lato"/>
                <a:ea typeface="Lato"/>
                <a:cs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sarah.perdue@powys.gov.uk</a:t>
            </a:r>
            <a:r>
              <a:rPr lang="en-GB" dirty="0">
                <a:solidFill>
                  <a:schemeClr val="tx1"/>
                </a:solidFill>
                <a:latin typeface="Lato"/>
                <a:ea typeface="Lato"/>
                <a:cs typeface="Arial"/>
              </a:rPr>
              <a:t> </a:t>
            </a:r>
          </a:p>
          <a:p>
            <a:pPr>
              <a:buNone/>
            </a:pPr>
            <a:endParaRPr lang="en-GB" dirty="0">
              <a:solidFill>
                <a:schemeClr val="tx1"/>
              </a:solidFill>
              <a:latin typeface="Lato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solidFill>
                  <a:schemeClr val="tx1"/>
                </a:solidFill>
                <a:latin typeface="Lato"/>
                <a:ea typeface="Lato"/>
                <a:cs typeface="Arial"/>
              </a:rPr>
              <a:t>Castell </a:t>
            </a:r>
            <a:r>
              <a:rPr lang="en-GB" b="1" dirty="0" err="1">
                <a:solidFill>
                  <a:schemeClr val="tx1"/>
                </a:solidFill>
                <a:latin typeface="Lato"/>
                <a:ea typeface="Lato"/>
                <a:cs typeface="Arial"/>
              </a:rPr>
              <a:t>Nedd</a:t>
            </a:r>
            <a:r>
              <a:rPr lang="en-GB" b="1" dirty="0">
                <a:solidFill>
                  <a:schemeClr val="tx1"/>
                </a:solidFill>
                <a:latin typeface="Lato"/>
                <a:ea typeface="Lato"/>
                <a:cs typeface="Arial"/>
              </a:rPr>
              <a:t> Port Talbot.</a:t>
            </a:r>
          </a:p>
          <a:p>
            <a:pPr>
              <a:buNone/>
            </a:pPr>
            <a:r>
              <a:rPr lang="en-GB" b="1" dirty="0">
                <a:solidFill>
                  <a:schemeClr val="tx1"/>
                </a:solidFill>
                <a:latin typeface="Lato"/>
                <a:ea typeface="Lato"/>
                <a:cs typeface="Arial"/>
              </a:rPr>
              <a:t> </a:t>
            </a:r>
            <a:r>
              <a:rPr lang="en-GB" dirty="0">
                <a:solidFill>
                  <a:schemeClr val="tx1"/>
                </a:solidFill>
                <a:latin typeface="Lato"/>
                <a:ea typeface="Lato"/>
                <a:cs typeface="Arial"/>
              </a:rPr>
              <a:t>Darren Long: </a:t>
            </a:r>
            <a:r>
              <a:rPr lang="en-GB" dirty="0">
                <a:solidFill>
                  <a:schemeClr val="tx1"/>
                </a:solidFill>
                <a:latin typeface="Lato"/>
                <a:ea typeface="Lato"/>
                <a:cs typeface="Arial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d.long1@npt.gov.uk</a:t>
            </a:r>
            <a:endParaRPr lang="en-GB" altLang="en-US" sz="2000" dirty="0">
              <a:solidFill>
                <a:schemeClr val="tx1"/>
              </a:solidFill>
              <a:latin typeface="Lato"/>
              <a:ea typeface="Lat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260536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alt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  <a:cs typeface="Calibri"/>
              </a:rPr>
              <a:t>Erbyn diwedd y cwrs AGA: </a:t>
            </a:r>
            <a:r>
              <a:rPr 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  <a:cs typeface="Calibri Light"/>
              </a:rPr>
              <a:t>By the end of ITE:</a:t>
            </a:r>
            <a:endParaRPr lang="en-GB" sz="200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2242191"/>
            <a:ext cx="11709798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indent="0">
              <a:buNone/>
            </a:pPr>
            <a:endParaRPr lang="cy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Gofalu bod eich Proffil Dechrau Gyrfa (PDG) yn cynnwys targedau realistig y bydd angen i chi weithio arnynt flwyddyn nesaf, a bod eich tiwtor AGA wedi gwirio hyn. Dylai fod yn barod i’w lwytho i’ch PDP. </a:t>
            </a:r>
          </a:p>
          <a:p>
            <a:pPr>
              <a:lnSpc>
                <a:spcPct val="200000"/>
              </a:lnSpc>
              <a:defRPr/>
            </a:pPr>
            <a:endParaRPr lang="cy-GB" alt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Cwblhau eich Fframwaith  Iaith Gymraeg a’i </a:t>
            </a:r>
            <a:r>
              <a:rPr lang="cy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uwchlwytho</a:t>
            </a: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i’ch PDP.</a:t>
            </a:r>
          </a:p>
          <a:p>
            <a:pPr marL="0" indent="0">
              <a:buNone/>
            </a:pPr>
            <a:endParaRPr lang="cy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3924503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260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Unrhyw gwestiynau?                            </a:t>
            </a:r>
            <a:r>
              <a:rPr lang="cy-GB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Any</a:t>
            </a:r>
            <a: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cy-GB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questions</a:t>
            </a:r>
            <a: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?</a:t>
            </a:r>
            <a:endParaRPr lang="en-GB" sz="200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1EB2ADE-F601-2278-4C7A-231AF0554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" y="1242"/>
            <a:ext cx="12127543" cy="964141"/>
          </a:xfrm>
          <a:prstGeom prst="rect">
            <a:avLst/>
          </a:prstGeom>
        </p:spPr>
      </p:pic>
      <p:pic>
        <p:nvPicPr>
          <p:cNvPr id="1026" name="Picture 2" descr="questioning techniques">
            <a:extLst>
              <a:ext uri="{FF2B5EF4-FFF2-40B4-BE49-F238E27FC236}">
                <a16:creationId xmlns:a16="http://schemas.microsoft.com/office/drawing/2014/main" id="{EC31D7A9-5C96-5010-8ACE-1EE4F2D266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86" y="2408932"/>
            <a:ext cx="5514718" cy="3322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QRCode for NQT Induction and Induction Support 2026">
            <a:extLst>
              <a:ext uri="{FF2B5EF4-FFF2-40B4-BE49-F238E27FC236}">
                <a16:creationId xmlns:a16="http://schemas.microsoft.com/office/drawing/2014/main" id="{8CA50F64-BA1C-D4FD-87B9-91DCAF420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7714" y="2444564"/>
            <a:ext cx="3439885" cy="3439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1514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quity in Education Template " id="{AEB9A482-AB0B-43BA-ABC0-43C436605257}" vid="{166F165E-1287-4BC0-91AD-DAF194C7FB9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2091FC8A8FD542868537B0C4CE8CBC" ma:contentTypeVersion="14" ma:contentTypeDescription="Create a new document." ma:contentTypeScope="" ma:versionID="86a6a06e16b728e79d108712582debdb">
  <xsd:schema xmlns:xsd="http://www.w3.org/2001/XMLSchema" xmlns:xs="http://www.w3.org/2001/XMLSchema" xmlns:p="http://schemas.microsoft.com/office/2006/metadata/properties" xmlns:ns2="0a86dc7c-9e5c-48c5-9989-6a3a0ad7cde7" xmlns:ns3="69038e56-7064-4fe7-8e9d-94db5d76123e" targetNamespace="http://schemas.microsoft.com/office/2006/metadata/properties" ma:root="true" ma:fieldsID="49400a694edefb63e09f90b6892e3c45" ns2:_="" ns3:_="">
    <xsd:import namespace="0a86dc7c-9e5c-48c5-9989-6a3a0ad7cde7"/>
    <xsd:import namespace="69038e56-7064-4fe7-8e9d-94db5d76123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a86dc7c-9e5c-48c5-9989-6a3a0ad7cd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038e56-7064-4fe7-8e9d-94db5d76123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CD1C625-DE5B-4E4A-88B8-B37486FA127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a86dc7c-9e5c-48c5-9989-6a3a0ad7cde7"/>
    <ds:schemaRef ds:uri="69038e56-7064-4fe7-8e9d-94db5d7612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00C34A3-D936-4020-92F3-5555F7E8B84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15FCD25-5891-470B-8286-5C18CF3B3357}">
  <ds:schemaRefs>
    <ds:schemaRef ds:uri="http://purl.org/dc/terms/"/>
    <ds:schemaRef ds:uri="http://purl.org/dc/elements/1.1/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69038e56-7064-4fe7-8e9d-94db5d76123e"/>
    <ds:schemaRef ds:uri="0a86dc7c-9e5c-48c5-9989-6a3a0ad7cde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 in Education Template </Template>
  <TotalTime>38</TotalTime>
  <Words>1439</Words>
  <Application>Microsoft Office PowerPoint</Application>
  <PresentationFormat>Widescreen</PresentationFormat>
  <Paragraphs>180</Paragraphs>
  <Slides>20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UD Digi Kyokasho NK-B</vt:lpstr>
      <vt:lpstr>UD Digi Kyokasho NP-B</vt:lpstr>
      <vt:lpstr>Arial</vt:lpstr>
      <vt:lpstr>Calibri</vt:lpstr>
      <vt:lpstr>Calibri Light</vt:lpstr>
      <vt:lpstr>Lato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South East Wales Education Achievement Service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Claire Richards</dc:creator>
  <cp:lastModifiedBy>Jayne Morgan</cp:lastModifiedBy>
  <cp:revision>37</cp:revision>
  <dcterms:created xsi:type="dcterms:W3CDTF">2024-01-09T16:34:03Z</dcterms:created>
  <dcterms:modified xsi:type="dcterms:W3CDTF">2026-06-29T07:46:51Z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0x010100F42091FC8A8FD542868537B0C4CE8CBC</vt:lpwstr>
  </property>
  <property fmtid="{D5CDD505-2E9C-101B-9397-08002B2CF9AE}" pid="3" name="MediaServiceImageTags">
    <vt:lpwstr/>
  </property>
</Properties>
</file>