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84" r:id="rId2"/>
    <p:sldId id="347" r:id="rId3"/>
    <p:sldId id="289" r:id="rId4"/>
    <p:sldId id="257" r:id="rId5"/>
    <p:sldId id="258" r:id="rId6"/>
    <p:sldId id="288" r:id="rId7"/>
    <p:sldId id="362" r:id="rId8"/>
    <p:sldId id="350" r:id="rId9"/>
    <p:sldId id="363" r:id="rId10"/>
    <p:sldId id="348" r:id="rId11"/>
    <p:sldId id="351" r:id="rId12"/>
    <p:sldId id="354" r:id="rId13"/>
    <p:sldId id="352" r:id="rId14"/>
    <p:sldId id="356" r:id="rId15"/>
    <p:sldId id="273" r:id="rId16"/>
    <p:sldId id="364" r:id="rId17"/>
    <p:sldId id="355" r:id="rId18"/>
    <p:sldId id="365" r:id="rId19"/>
    <p:sldId id="358" r:id="rId20"/>
    <p:sldId id="371" r:id="rId21"/>
    <p:sldId id="367" r:id="rId22"/>
    <p:sldId id="369" r:id="rId23"/>
    <p:sldId id="357" r:id="rId24"/>
    <p:sldId id="372" r:id="rId25"/>
    <p:sldId id="360" r:id="rId26"/>
    <p:sldId id="361" r:id="rId27"/>
    <p:sldId id="353" r:id="rId28"/>
    <p:sldId id="373" r:id="rId29"/>
    <p:sldId id="370" r:id="rId30"/>
    <p:sldId id="277" r:id="rId31"/>
    <p:sldId id="263" r:id="rId32"/>
    <p:sldId id="264" r:id="rId33"/>
    <p:sldId id="265" r:id="rId34"/>
    <p:sldId id="278" r:id="rId35"/>
    <p:sldId id="283" r:id="rId36"/>
    <p:sldId id="281" r:id="rId37"/>
    <p:sldId id="28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33" autoAdjust="0"/>
    <p:restoredTop sz="94660"/>
  </p:normalViewPr>
  <p:slideViewPr>
    <p:cSldViewPr snapToGrid="0">
      <p:cViewPr varScale="1">
        <p:scale>
          <a:sx n="88" d="100"/>
          <a:sy n="88" d="100"/>
        </p:scale>
        <p:origin x="6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72086-6DE5-41E9-B3DA-6A4C85691D4C}" type="datetimeFigureOut">
              <a:rPr lang="en-GB" smtClean="0"/>
              <a:t>13/08/2023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342DE-1AA4-43B4-9CA9-4ED485D4EBCC}" type="slidenum">
              <a:rPr lang="en-GB" smtClean="0"/>
              <a:t>‹#›</a:t>
            </a:fld>
            <a:endParaRPr lang="en-GB"/>
          </a:p>
        </p:txBody>
      </p:sp>
    </p:spTree>
    <p:extLst>
      <p:ext uri="{BB962C8B-B14F-4D97-AF65-F5344CB8AC3E}">
        <p14:creationId xmlns:p14="http://schemas.microsoft.com/office/powerpoint/2010/main" val="2280461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1</a:t>
            </a:fld>
            <a:endParaRPr lang="en-GB" dirty="0"/>
          </a:p>
        </p:txBody>
      </p:sp>
    </p:spTree>
    <p:extLst>
      <p:ext uri="{BB962C8B-B14F-4D97-AF65-F5344CB8AC3E}">
        <p14:creationId xmlns:p14="http://schemas.microsoft.com/office/powerpoint/2010/main" val="33946721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2</a:t>
            </a:fld>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3</a:t>
            </a:fld>
            <a:endParaRPr lang="en-GB" dirty="0"/>
          </a:p>
        </p:txBody>
      </p:sp>
    </p:spTree>
    <p:extLst>
      <p:ext uri="{BB962C8B-B14F-4D97-AF65-F5344CB8AC3E}">
        <p14:creationId xmlns:p14="http://schemas.microsoft.com/office/powerpoint/2010/main" val="1459011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4</a:t>
            </a:fld>
            <a:endParaRPr lang="en-GB" dirty="0"/>
          </a:p>
        </p:txBody>
      </p:sp>
    </p:spTree>
    <p:extLst>
      <p:ext uri="{BB962C8B-B14F-4D97-AF65-F5344CB8AC3E}">
        <p14:creationId xmlns:p14="http://schemas.microsoft.com/office/powerpoint/2010/main" val="1436074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5</a:t>
            </a:fld>
            <a:endParaRPr lang="en-GB" dirty="0"/>
          </a:p>
        </p:txBody>
      </p:sp>
    </p:spTree>
    <p:extLst>
      <p:ext uri="{BB962C8B-B14F-4D97-AF65-F5344CB8AC3E}">
        <p14:creationId xmlns:p14="http://schemas.microsoft.com/office/powerpoint/2010/main" val="2555618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6</a:t>
            </a:fld>
            <a:endParaRPr lang="en-GB" dirty="0"/>
          </a:p>
        </p:txBody>
      </p:sp>
    </p:spTree>
    <p:extLst>
      <p:ext uri="{BB962C8B-B14F-4D97-AF65-F5344CB8AC3E}">
        <p14:creationId xmlns:p14="http://schemas.microsoft.com/office/powerpoint/2010/main" val="3616786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7</a:t>
            </a:fld>
            <a:endParaRPr lang="en-GB" dirty="0"/>
          </a:p>
        </p:txBody>
      </p:sp>
    </p:spTree>
    <p:extLst>
      <p:ext uri="{BB962C8B-B14F-4D97-AF65-F5344CB8AC3E}">
        <p14:creationId xmlns:p14="http://schemas.microsoft.com/office/powerpoint/2010/main" val="808993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8</a:t>
            </a:fld>
            <a:endParaRPr lang="en-GB" dirty="0"/>
          </a:p>
        </p:txBody>
      </p:sp>
    </p:spTree>
    <p:extLst>
      <p:ext uri="{BB962C8B-B14F-4D97-AF65-F5344CB8AC3E}">
        <p14:creationId xmlns:p14="http://schemas.microsoft.com/office/powerpoint/2010/main" val="2594775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9</a:t>
            </a:fld>
            <a:endParaRPr lang="en-GB" dirty="0"/>
          </a:p>
        </p:txBody>
      </p:sp>
    </p:spTree>
    <p:extLst>
      <p:ext uri="{BB962C8B-B14F-4D97-AF65-F5344CB8AC3E}">
        <p14:creationId xmlns:p14="http://schemas.microsoft.com/office/powerpoint/2010/main" val="724984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10</a:t>
            </a:fld>
            <a:endParaRPr lang="en-GB" dirty="0"/>
          </a:p>
        </p:txBody>
      </p:sp>
    </p:spTree>
    <p:extLst>
      <p:ext uri="{BB962C8B-B14F-4D97-AF65-F5344CB8AC3E}">
        <p14:creationId xmlns:p14="http://schemas.microsoft.com/office/powerpoint/2010/main" val="23420945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pPr/>
              <a:t>11</a:t>
            </a:fld>
            <a:endParaRPr lang="en-GB" dirty="0"/>
          </a:p>
        </p:txBody>
      </p:sp>
    </p:spTree>
    <p:extLst>
      <p:ext uri="{BB962C8B-B14F-4D97-AF65-F5344CB8AC3E}">
        <p14:creationId xmlns:p14="http://schemas.microsoft.com/office/powerpoint/2010/main" val="3926645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37</a:t>
            </a:fld>
            <a:endParaRPr lang="en-GB" dirty="0"/>
          </a:p>
        </p:txBody>
      </p:sp>
    </p:spTree>
    <p:extLst>
      <p:ext uri="{BB962C8B-B14F-4D97-AF65-F5344CB8AC3E}">
        <p14:creationId xmlns:p14="http://schemas.microsoft.com/office/powerpoint/2010/main" val="1745362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s://www.bing.com/videos/search?q=outdoor+learning+foundation+stage&amp;&amp;view=detail&amp;mid=E2EC78971A9C8B937B8CE2EC78971A9C8B937B8C&amp;&amp;FORM=VRDGAR&amp;ru=%2Fvideos%2Fsearch%3Fq%3Doutdoor%2520learning%2520foundation%2520stage%26qs%3Dn%26form%3DQBVR%26sp%3D-1%26pq%3Doutdoor%2520learning%2520foundation%2520stage%26sc%3D0-33%26sk%3D%26cvid%3D2BA379292E3145668CF1ECF12ADD5BD9"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hyperlink" Target="https://www.bing.com/videos/search?q=outdoor+learning+foundation+stage&amp;&amp;view=detail&amp;mid=E2EC78971A9C8B937B8CE2EC78971A9C8B937B8C&amp;&amp;FORM=VRDGAR&amp;ru=%2Fvideos%2Fsearch%3Fq%3Doutdoor%2520learning%2520foundation%2520stage%26qs%3Dn%26form%3DQBVR%26sp%3D-1%26pq%3Doutdoor%2520learning%2520foundation%2520stage%26sc%3D0-33%26sk%3D%26cvid%3D2BA379292E3145668CF1ECF12ADD5BD9"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hwb.gov.wales/cwricwlwm-i-gymru/mathemateg-a-rhifedd/disgrifiadau-dysgu/" TargetMode="External"/><Relationship Id="rId2" Type="http://schemas.openxmlformats.org/officeDocument/2006/relationships/hyperlink" Target="https://hwb.gov.wales/cwricwlwm-i-gymru/gwyddoniaeth-a-thechnoleg/disgrifiadau-dysgu/" TargetMode="External"/><Relationship Id="rId1" Type="http://schemas.openxmlformats.org/officeDocument/2006/relationships/slideLayout" Target="../slideLayouts/slideLayout4.xml"/><Relationship Id="rId5" Type="http://schemas.openxmlformats.org/officeDocument/2006/relationships/hyperlink" Target="https://hwb.gov.wales/curriculum-for-wales/mathematics-and-numeracy/descriptions-of-learning/" TargetMode="External"/><Relationship Id="rId4" Type="http://schemas.openxmlformats.org/officeDocument/2006/relationships/hyperlink" Target="https://hwb.gov.wales/curriculum-for-wales/science-and-technology/descriptions-of-learning/"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hyperlink" Target="https://www.bing.com/videos/search?q=sbs+news+danish+forest+school&amp;view=detail&amp;mid=EF011D05822D0DFC1ECAEF011D05822D0DFC1ECA&amp;FORM=VIRE"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bing.com/videos/search?q=montessori+outdoors&amp;&amp;view=detail&amp;mid=02F6044447E35CF7366A02F6044447E35CF7366A&amp;&amp;FORM=VRDGAR&amp;ru=%2Fvideos%2Fsearch%3Fq%3Dmontessori%2Boutdoors%26FORM%3DHDRSC4"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youtu.be/Ja7SS1olx5I" TargetMode="External"/><Relationship Id="rId2" Type="http://schemas.openxmlformats.org/officeDocument/2006/relationships/hyperlink" Target="https://www.youtube.com/watch?v=5lGrYqaI26U"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4wE3I9jePa0" TargetMode="External"/><Relationship Id="rId2" Type="http://schemas.openxmlformats.org/officeDocument/2006/relationships/hyperlink" Target="https://www.youtube.com/watch?v=HQKD5evdcrg" TargetMode="Externa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www.newbeginningsatgrace.com/space.html" TargetMode="External"/><Relationship Id="rId2" Type="http://schemas.openxmlformats.org/officeDocument/2006/relationships/hyperlink" Target="https://www.earlyyearseducator.co.uk/features/article/possibilities-on-offer" TargetMode="External"/><Relationship Id="rId1" Type="http://schemas.openxmlformats.org/officeDocument/2006/relationships/slideLayout" Target="../slideLayouts/slideLayout2.xml"/><Relationship Id="rId6" Type="http://schemas.openxmlformats.org/officeDocument/2006/relationships/hyperlink" Target="http://theimaginationtree.com/2016/05/inspiring-outdoor-play-spaces-kids.html" TargetMode="External"/><Relationship Id="rId5" Type="http://schemas.openxmlformats.org/officeDocument/2006/relationships/hyperlink" Target="http://play-based-learning.weebly.com/respecting-the-natural-environment.html" TargetMode="External"/><Relationship Id="rId4" Type="http://schemas.openxmlformats.org/officeDocument/2006/relationships/hyperlink" Target="https://www.pinterest.co.uk/aliciadover15/forest-schools/"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519084"/>
            <a:ext cx="9144000" cy="2387600"/>
          </a:xfrm>
        </p:spPr>
        <p:txBody>
          <a:bodyPr>
            <a:normAutofit fontScale="90000"/>
          </a:bodyPr>
          <a:lstStyle/>
          <a:p>
            <a:br>
              <a:rPr lang="en-GB" sz="5300" dirty="0"/>
            </a:br>
            <a:r>
              <a:rPr lang="en-GB" sz="5300" dirty="0"/>
              <a:t>EAEY5005/C </a:t>
            </a:r>
            <a:br>
              <a:rPr lang="en-GB" dirty="0"/>
            </a:br>
            <a:r>
              <a:rPr kumimoji="0" lang="en-GB" sz="4000" b="1" i="0" u="none" strike="noStrike" kern="1200" cap="none" spc="0" normalizeH="0" baseline="0" noProof="0" dirty="0" err="1">
                <a:ln>
                  <a:noFill/>
                </a:ln>
                <a:effectLst/>
                <a:uLnTx/>
                <a:uFillTx/>
                <a:ea typeface="+mj-ea"/>
                <a:cs typeface="+mj-cs"/>
              </a:rPr>
              <a:t>Syndod</a:t>
            </a:r>
            <a:r>
              <a:rPr kumimoji="0" lang="en-GB" sz="4000" b="1" i="0" u="none" strike="noStrike" kern="1200" cap="none" spc="0" normalizeH="0" baseline="0" noProof="0" dirty="0">
                <a:ln>
                  <a:noFill/>
                </a:ln>
                <a:effectLst/>
                <a:uLnTx/>
                <a:uFillTx/>
                <a:ea typeface="+mj-ea"/>
                <a:cs typeface="+mj-cs"/>
              </a:rPr>
              <a:t> a </a:t>
            </a:r>
            <a:r>
              <a:rPr kumimoji="0" lang="en-GB" sz="4000" b="1" i="0" u="none" strike="noStrike" kern="1200" cap="none" spc="0" normalizeH="0" baseline="0" noProof="0" dirty="0" err="1">
                <a:ln>
                  <a:noFill/>
                </a:ln>
                <a:effectLst/>
                <a:uLnTx/>
                <a:uFillTx/>
                <a:ea typeface="+mj-ea"/>
                <a:cs typeface="+mj-cs"/>
              </a:rPr>
              <a:t>rhyfeddod</a:t>
            </a:r>
            <a:r>
              <a:rPr kumimoji="0" lang="en-GB" sz="4000" b="1" i="0" u="none" strike="noStrike" kern="1200" cap="none" spc="0" normalizeH="0" baseline="0" noProof="0" dirty="0">
                <a:ln>
                  <a:noFill/>
                </a:ln>
                <a:effectLst/>
                <a:uLnTx/>
                <a:uFillTx/>
                <a:ea typeface="+mj-ea"/>
                <a:cs typeface="+mj-cs"/>
              </a:rPr>
              <a:t> – </a:t>
            </a:r>
            <a:r>
              <a:rPr kumimoji="0" lang="en-GB" sz="4000" b="1" i="0" u="none" strike="noStrike" kern="1200" cap="none" spc="0" normalizeH="0" baseline="0" noProof="0" dirty="0" err="1">
                <a:ln>
                  <a:noFill/>
                </a:ln>
                <a:effectLst/>
                <a:uLnTx/>
                <a:uFillTx/>
                <a:ea typeface="+mj-ea"/>
                <a:cs typeface="+mj-cs"/>
              </a:rPr>
              <a:t>gwyddoniaeth</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mathemateg</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a’r</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awyr</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agored</a:t>
            </a:r>
            <a:r>
              <a:rPr kumimoji="0" lang="en-GB" sz="4000" b="1" i="0" u="none" strike="noStrike" kern="1200" cap="none" spc="0" normalizeH="0" baseline="0" noProof="0" dirty="0">
                <a:ln>
                  <a:noFill/>
                </a:ln>
                <a:effectLst/>
                <a:uLnTx/>
                <a:uFillTx/>
                <a:ea typeface="+mj-ea"/>
                <a:cs typeface="+mj-cs"/>
              </a:rPr>
              <a:t> </a:t>
            </a:r>
            <a:br>
              <a:rPr kumimoji="0" lang="en-GB" sz="4000" b="0" i="0" u="none" strike="noStrike" kern="1200" cap="none" spc="0" normalizeH="0" baseline="0" noProof="0" dirty="0">
                <a:ln>
                  <a:noFill/>
                </a:ln>
                <a:effectLst/>
                <a:uLnTx/>
                <a:uFillTx/>
                <a:ea typeface="+mj-ea"/>
                <a:cs typeface="+mj-cs"/>
              </a:rPr>
            </a:br>
            <a:br>
              <a:rPr kumimoji="0" lang="en-GB" sz="4000" b="0" i="0" u="none" strike="noStrike" kern="1200" cap="none" spc="0" normalizeH="0" baseline="0" noProof="0" dirty="0">
                <a:ln>
                  <a:noFill/>
                </a:ln>
                <a:effectLst/>
                <a:uLnTx/>
                <a:uFillTx/>
                <a:ea typeface="+mj-ea"/>
                <a:cs typeface="+mj-cs"/>
              </a:rPr>
            </a:br>
            <a:r>
              <a:rPr kumimoji="0" lang="en-GB" sz="4000" b="1" i="1" u="none" strike="noStrike" kern="1200" cap="none" spc="0" normalizeH="0" baseline="0" noProof="0" dirty="0">
                <a:ln>
                  <a:noFill/>
                </a:ln>
                <a:solidFill>
                  <a:srgbClr val="0070C0"/>
                </a:solidFill>
                <a:effectLst/>
                <a:uLnTx/>
                <a:uFillTx/>
                <a:ea typeface="+mj-ea"/>
                <a:cs typeface="+mj-cs"/>
              </a:rPr>
              <a:t>Awe and Wonder: science, mathematics and the outdoors</a:t>
            </a:r>
            <a:endParaRPr lang="en-GB" dirty="0">
              <a:solidFill>
                <a:srgbClr val="0070C0"/>
              </a:solidFill>
            </a:endParaRPr>
          </a:p>
        </p:txBody>
      </p:sp>
      <p:sp>
        <p:nvSpPr>
          <p:cNvPr id="3" name="Subtitle 2"/>
          <p:cNvSpPr>
            <a:spLocks noGrp="1"/>
          </p:cNvSpPr>
          <p:nvPr>
            <p:ph type="subTitle" idx="1"/>
          </p:nvPr>
        </p:nvSpPr>
        <p:spPr/>
        <p:txBody>
          <a:bodyPr/>
          <a:lstStyle/>
          <a:p>
            <a:endParaRPr lang="en-GB" dirty="0">
              <a:solidFill>
                <a:schemeClr val="bg2"/>
              </a:solidFill>
            </a:endParaRPr>
          </a:p>
          <a:p>
            <a:r>
              <a:rPr lang="en-GB" dirty="0" err="1"/>
              <a:t>Darlith</a:t>
            </a:r>
            <a:r>
              <a:rPr lang="en-GB" dirty="0"/>
              <a:t> 1</a:t>
            </a:r>
          </a:p>
          <a:p>
            <a:r>
              <a:rPr lang="en-GB" dirty="0">
                <a:solidFill>
                  <a:srgbClr val="0070C0"/>
                </a:solidFill>
              </a:rPr>
              <a:t>Lecture 1</a:t>
            </a:r>
          </a:p>
          <a:p>
            <a:endParaRPr lang="en-GB" dirty="0"/>
          </a:p>
        </p:txBody>
      </p:sp>
    </p:spTree>
    <p:extLst>
      <p:ext uri="{BB962C8B-B14F-4D97-AF65-F5344CB8AC3E}">
        <p14:creationId xmlns:p14="http://schemas.microsoft.com/office/powerpoint/2010/main" val="1737681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EEC95A-37B4-4BB8-B0DC-C9DD9DC073CB}"/>
              </a:ext>
            </a:extLst>
          </p:cNvPr>
          <p:cNvSpPr>
            <a:spLocks noGrp="1"/>
          </p:cNvSpPr>
          <p:nvPr>
            <p:ph type="title"/>
          </p:nvPr>
        </p:nvSpPr>
        <p:spPr>
          <a:xfrm>
            <a:off x="2292350" y="585788"/>
            <a:ext cx="7289800" cy="1014412"/>
          </a:xfrm>
        </p:spPr>
        <p:txBody>
          <a:bodyPr>
            <a:normAutofit/>
          </a:bodyPr>
          <a:lstStyle/>
          <a:p>
            <a:pPr>
              <a:defRPr/>
            </a:pPr>
            <a:r>
              <a:rPr lang="en-GB" sz="4800" dirty="0" err="1"/>
              <a:t>Adnoddau</a:t>
            </a:r>
            <a:r>
              <a:rPr lang="en-GB" sz="4800" dirty="0"/>
              <a:t> / </a:t>
            </a:r>
            <a:r>
              <a:rPr lang="en-GB" sz="4800" i="1" dirty="0">
                <a:solidFill>
                  <a:srgbClr val="0070C0"/>
                </a:solidFill>
              </a:rPr>
              <a:t>Resources</a:t>
            </a:r>
          </a:p>
        </p:txBody>
      </p:sp>
      <p:sp>
        <p:nvSpPr>
          <p:cNvPr id="13315" name="Content Placeholder 4">
            <a:extLst>
              <a:ext uri="{FF2B5EF4-FFF2-40B4-BE49-F238E27FC236}">
                <a16:creationId xmlns:a16="http://schemas.microsoft.com/office/drawing/2014/main" id="{427C0C11-002D-48A3-8329-AE2CB2F20C9F}"/>
              </a:ext>
            </a:extLst>
          </p:cNvPr>
          <p:cNvSpPr>
            <a:spLocks noGrp="1"/>
          </p:cNvSpPr>
          <p:nvPr>
            <p:ph sz="half" idx="1"/>
          </p:nvPr>
        </p:nvSpPr>
        <p:spPr>
          <a:xfrm>
            <a:off x="2133600" y="1445457"/>
            <a:ext cx="3886200" cy="4576763"/>
          </a:xfrm>
        </p:spPr>
        <p:txBody>
          <a:bodyPr/>
          <a:lstStyle/>
          <a:p>
            <a:endParaRPr lang="en-GB" altLang="en-US" dirty="0"/>
          </a:p>
          <a:p>
            <a:r>
              <a:rPr lang="en-GB" altLang="en-US" dirty="0"/>
              <a:t>PP </a:t>
            </a:r>
            <a:r>
              <a:rPr lang="en-GB" altLang="en-US" dirty="0" err="1"/>
              <a:t>ar</a:t>
            </a:r>
            <a:r>
              <a:rPr lang="en-GB" altLang="en-US" dirty="0"/>
              <a:t> </a:t>
            </a:r>
            <a:r>
              <a:rPr lang="en-GB" altLang="en-US" dirty="0" err="1"/>
              <a:t>gyfer</a:t>
            </a:r>
            <a:r>
              <a:rPr lang="en-GB" altLang="en-US" dirty="0"/>
              <a:t> y </a:t>
            </a:r>
            <a:r>
              <a:rPr lang="en-GB" altLang="en-US" dirty="0" err="1"/>
              <a:t>ddarlith</a:t>
            </a:r>
            <a:endParaRPr lang="en-GB" altLang="en-US" dirty="0"/>
          </a:p>
          <a:p>
            <a:r>
              <a:rPr lang="en-GB" altLang="en-US" dirty="0" err="1"/>
              <a:t>Ymchwil</a:t>
            </a:r>
            <a:r>
              <a:rPr lang="en-GB" altLang="en-US" dirty="0"/>
              <a:t> </a:t>
            </a:r>
          </a:p>
          <a:p>
            <a:r>
              <a:rPr lang="en-GB" altLang="en-US" dirty="0"/>
              <a:t>Leganto</a:t>
            </a:r>
          </a:p>
          <a:p>
            <a:r>
              <a:rPr lang="en-GB" altLang="en-US" dirty="0"/>
              <a:t>Moodle</a:t>
            </a:r>
          </a:p>
          <a:p>
            <a:r>
              <a:rPr lang="en-GB" altLang="en-US" dirty="0" err="1"/>
              <a:t>Llyfrgell</a:t>
            </a:r>
            <a:endParaRPr lang="en-GB" altLang="en-US" dirty="0"/>
          </a:p>
          <a:p>
            <a:r>
              <a:rPr lang="en-GB" altLang="en-US" dirty="0"/>
              <a:t>Google Scholar</a:t>
            </a:r>
          </a:p>
        </p:txBody>
      </p:sp>
      <p:sp>
        <p:nvSpPr>
          <p:cNvPr id="13316" name="Content Placeholder 5">
            <a:extLst>
              <a:ext uri="{FF2B5EF4-FFF2-40B4-BE49-F238E27FC236}">
                <a16:creationId xmlns:a16="http://schemas.microsoft.com/office/drawing/2014/main" id="{406283B0-5D95-42AE-8B59-242EE9C88C9C}"/>
              </a:ext>
            </a:extLst>
          </p:cNvPr>
          <p:cNvSpPr>
            <a:spLocks noGrp="1"/>
          </p:cNvSpPr>
          <p:nvPr>
            <p:ph sz="half" idx="2"/>
          </p:nvPr>
        </p:nvSpPr>
        <p:spPr>
          <a:xfrm>
            <a:off x="6172201" y="1600200"/>
            <a:ext cx="4316413" cy="3989388"/>
          </a:xfrm>
        </p:spPr>
        <p:txBody>
          <a:bodyPr/>
          <a:lstStyle/>
          <a:p>
            <a:endParaRPr lang="en-GB" altLang="en-US" dirty="0">
              <a:solidFill>
                <a:srgbClr val="002060"/>
              </a:solidFill>
            </a:endParaRPr>
          </a:p>
          <a:p>
            <a:r>
              <a:rPr lang="en-GB" altLang="en-US" i="1" dirty="0">
                <a:solidFill>
                  <a:srgbClr val="0070C0"/>
                </a:solidFill>
              </a:rPr>
              <a:t>PP for the lecture</a:t>
            </a:r>
          </a:p>
          <a:p>
            <a:r>
              <a:rPr lang="en-GB" altLang="en-US" i="1" dirty="0">
                <a:solidFill>
                  <a:srgbClr val="0070C0"/>
                </a:solidFill>
              </a:rPr>
              <a:t>Research</a:t>
            </a:r>
          </a:p>
          <a:p>
            <a:r>
              <a:rPr lang="en-GB" altLang="en-US" i="1" dirty="0">
                <a:solidFill>
                  <a:srgbClr val="0070C0"/>
                </a:solidFill>
              </a:rPr>
              <a:t>Leganto</a:t>
            </a:r>
          </a:p>
          <a:p>
            <a:r>
              <a:rPr lang="en-GB" altLang="en-US" i="1" dirty="0">
                <a:solidFill>
                  <a:srgbClr val="0070C0"/>
                </a:solidFill>
              </a:rPr>
              <a:t>Moodle</a:t>
            </a:r>
          </a:p>
          <a:p>
            <a:r>
              <a:rPr lang="en-GB" altLang="en-US" i="1" dirty="0">
                <a:solidFill>
                  <a:srgbClr val="0070C0"/>
                </a:solidFill>
              </a:rPr>
              <a:t>Library</a:t>
            </a:r>
          </a:p>
          <a:p>
            <a:r>
              <a:rPr lang="en-GB" altLang="en-US" i="1" dirty="0">
                <a:solidFill>
                  <a:srgbClr val="0070C0"/>
                </a:solidFill>
              </a:rPr>
              <a:t>Google Scholar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normAutofit/>
          </a:bodyPr>
          <a:lstStyle/>
          <a:p>
            <a:r>
              <a:rPr lang="en-GB" sz="4800" dirty="0"/>
              <a:t>Content / </a:t>
            </a:r>
            <a:r>
              <a:rPr lang="en-GB" sz="4800" i="1" dirty="0" err="1">
                <a:solidFill>
                  <a:srgbClr val="0070C0"/>
                </a:solidFill>
              </a:rPr>
              <a:t>Cynnwys</a:t>
            </a:r>
            <a:endParaRPr lang="en-GB" sz="4800" i="1" dirty="0">
              <a:solidFill>
                <a:srgbClr val="0070C0"/>
              </a:solidFill>
            </a:endParaRPr>
          </a:p>
        </p:txBody>
      </p:sp>
      <p:sp>
        <p:nvSpPr>
          <p:cNvPr id="5" name="Content Placeholder 4">
            <a:extLst>
              <a:ext uri="{FF2B5EF4-FFF2-40B4-BE49-F238E27FC236}">
                <a16:creationId xmlns:a16="http://schemas.microsoft.com/office/drawing/2014/main" id="{6A07843C-DAB4-4FFD-AF6B-20E854EC94A5}"/>
              </a:ext>
            </a:extLst>
          </p:cNvPr>
          <p:cNvSpPr>
            <a:spLocks noGrp="1"/>
          </p:cNvSpPr>
          <p:nvPr>
            <p:ph sz="half" idx="1"/>
          </p:nvPr>
        </p:nvSpPr>
        <p:spPr/>
        <p:txBody>
          <a:bodyPr/>
          <a:lstStyle/>
          <a:p>
            <a:r>
              <a:rPr lang="en-GB" dirty="0"/>
              <a:t>Ein </a:t>
            </a:r>
            <a:r>
              <a:rPr lang="en-GB" dirty="0" err="1"/>
              <a:t>gwerthoedd</a:t>
            </a:r>
            <a:endParaRPr lang="en-GB" dirty="0"/>
          </a:p>
          <a:p>
            <a:r>
              <a:rPr lang="en-GB" i="1" dirty="0" err="1"/>
              <a:t>Addysgeg</a:t>
            </a:r>
            <a:r>
              <a:rPr lang="en-GB" i="1" dirty="0"/>
              <a:t>, </a:t>
            </a:r>
            <a:r>
              <a:rPr lang="en-GB" i="1" dirty="0" err="1"/>
              <a:t>Damcaniaeth</a:t>
            </a:r>
            <a:r>
              <a:rPr lang="en-GB" i="1" dirty="0"/>
              <a:t> ac </a:t>
            </a:r>
            <a:r>
              <a:rPr lang="en-GB" i="1" dirty="0" err="1"/>
              <a:t>Athroniaeth</a:t>
            </a:r>
            <a:endParaRPr lang="en-GB" i="1" dirty="0"/>
          </a:p>
          <a:p>
            <a:r>
              <a:rPr lang="en-GB" i="1" dirty="0" err="1"/>
              <a:t>Cwricwlwm</a:t>
            </a:r>
            <a:endParaRPr lang="en-GB" i="1" dirty="0"/>
          </a:p>
          <a:p>
            <a:r>
              <a:rPr lang="en-GB" i="1" dirty="0" err="1"/>
              <a:t>Engheifftiau</a:t>
            </a:r>
            <a:r>
              <a:rPr lang="en-GB" i="1" dirty="0"/>
              <a:t> </a:t>
            </a:r>
            <a:r>
              <a:rPr lang="en-GB" i="1" dirty="0" err="1"/>
              <a:t>ymarferol</a:t>
            </a:r>
            <a:endParaRPr lang="en-GB" i="1" dirty="0"/>
          </a:p>
          <a:p>
            <a:endParaRPr lang="en-GB" dirty="0"/>
          </a:p>
        </p:txBody>
      </p:sp>
      <p:sp>
        <p:nvSpPr>
          <p:cNvPr id="6" name="Content Placeholder 5">
            <a:extLst>
              <a:ext uri="{FF2B5EF4-FFF2-40B4-BE49-F238E27FC236}">
                <a16:creationId xmlns:a16="http://schemas.microsoft.com/office/drawing/2014/main" id="{486A4D68-4DDA-4B06-B192-C0812798B424}"/>
              </a:ext>
            </a:extLst>
          </p:cNvPr>
          <p:cNvSpPr>
            <a:spLocks noGrp="1"/>
          </p:cNvSpPr>
          <p:nvPr>
            <p:ph sz="half" idx="2"/>
          </p:nvPr>
        </p:nvSpPr>
        <p:spPr/>
        <p:txBody>
          <a:bodyPr/>
          <a:lstStyle/>
          <a:p>
            <a:r>
              <a:rPr lang="en-GB" i="1" dirty="0">
                <a:solidFill>
                  <a:srgbClr val="0070C0"/>
                </a:solidFill>
              </a:rPr>
              <a:t>Our values</a:t>
            </a:r>
          </a:p>
          <a:p>
            <a:r>
              <a:rPr lang="en-GB" dirty="0">
                <a:solidFill>
                  <a:srgbClr val="0070C0"/>
                </a:solidFill>
              </a:rPr>
              <a:t>Pedagogy, Theory and philosophy</a:t>
            </a:r>
          </a:p>
          <a:p>
            <a:r>
              <a:rPr lang="en-GB" dirty="0">
                <a:solidFill>
                  <a:srgbClr val="0070C0"/>
                </a:solidFill>
              </a:rPr>
              <a:t>Curriculum</a:t>
            </a:r>
          </a:p>
          <a:p>
            <a:r>
              <a:rPr lang="en-GB" dirty="0">
                <a:solidFill>
                  <a:srgbClr val="0070C0"/>
                </a:solidFill>
              </a:rPr>
              <a:t>Practical examples</a:t>
            </a:r>
            <a:endParaRPr lang="en-GB" i="1" dirty="0">
              <a:solidFill>
                <a:srgbClr val="0070C0"/>
              </a:solidFill>
            </a:endParaRPr>
          </a:p>
        </p:txBody>
      </p:sp>
    </p:spTree>
    <p:extLst>
      <p:ext uri="{BB962C8B-B14F-4D97-AF65-F5344CB8AC3E}">
        <p14:creationId xmlns:p14="http://schemas.microsoft.com/office/powerpoint/2010/main" val="839900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0501"/>
            <a:ext cx="10515600" cy="1238249"/>
          </a:xfrm>
        </p:spPr>
        <p:txBody>
          <a:bodyPr>
            <a:noAutofit/>
          </a:bodyPr>
          <a:lstStyle/>
          <a:p>
            <a:pPr algn="ctr"/>
            <a:r>
              <a:rPr lang="en-GB" sz="4800" b="1" dirty="0" err="1"/>
              <a:t>Ymarfer</a:t>
            </a:r>
            <a:r>
              <a:rPr lang="en-GB" sz="4800" b="1" i="1" dirty="0">
                <a:solidFill>
                  <a:schemeClr val="accent1">
                    <a:lumMod val="75000"/>
                  </a:schemeClr>
                </a:solidFill>
              </a:rPr>
              <a:t>       </a:t>
            </a:r>
            <a:r>
              <a:rPr lang="en-GB" sz="4800" b="1" i="1" dirty="0">
                <a:solidFill>
                  <a:srgbClr val="0070C0"/>
                </a:solidFill>
              </a:rPr>
              <a:t>Exercise</a:t>
            </a:r>
          </a:p>
        </p:txBody>
      </p:sp>
      <p:sp>
        <p:nvSpPr>
          <p:cNvPr id="3" name="Content Placeholder 2"/>
          <p:cNvSpPr>
            <a:spLocks noGrp="1"/>
          </p:cNvSpPr>
          <p:nvPr>
            <p:ph sz="half" idx="1"/>
          </p:nvPr>
        </p:nvSpPr>
        <p:spPr/>
        <p:txBody>
          <a:bodyPr>
            <a:normAutofit/>
          </a:bodyPr>
          <a:lstStyle/>
          <a:p>
            <a:r>
              <a:rPr lang="cy-GB" sz="4000" dirty="0"/>
              <a:t>Meddyliwch am eich plentyndod. </a:t>
            </a:r>
          </a:p>
          <a:p>
            <a:r>
              <a:rPr lang="cy-GB" sz="4000" dirty="0"/>
              <a:t>Ble a beth wnaethoch chwarae?</a:t>
            </a:r>
          </a:p>
        </p:txBody>
      </p:sp>
      <p:sp>
        <p:nvSpPr>
          <p:cNvPr id="4" name="Content Placeholder 3"/>
          <p:cNvSpPr>
            <a:spLocks noGrp="1"/>
          </p:cNvSpPr>
          <p:nvPr>
            <p:ph sz="half" idx="2"/>
          </p:nvPr>
        </p:nvSpPr>
        <p:spPr/>
        <p:txBody>
          <a:bodyPr>
            <a:normAutofit/>
          </a:bodyPr>
          <a:lstStyle/>
          <a:p>
            <a:r>
              <a:rPr lang="en-GB" sz="3600" dirty="0">
                <a:solidFill>
                  <a:srgbClr val="0070C0"/>
                </a:solidFill>
              </a:rPr>
              <a:t>Think about your own childhood.</a:t>
            </a:r>
          </a:p>
          <a:p>
            <a:r>
              <a:rPr lang="en-GB" sz="3600" dirty="0">
                <a:solidFill>
                  <a:srgbClr val="0070C0"/>
                </a:solidFill>
              </a:rPr>
              <a:t>Where and what did you play?</a:t>
            </a:r>
          </a:p>
        </p:txBody>
      </p:sp>
    </p:spTree>
    <p:extLst>
      <p:ext uri="{BB962C8B-B14F-4D97-AF65-F5344CB8AC3E}">
        <p14:creationId xmlns:p14="http://schemas.microsoft.com/office/powerpoint/2010/main" val="2201535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7015" y="135155"/>
            <a:ext cx="10515600" cy="1255609"/>
          </a:xfrm>
        </p:spPr>
        <p:txBody>
          <a:bodyPr>
            <a:noAutofit/>
          </a:bodyPr>
          <a:lstStyle/>
          <a:p>
            <a:pPr algn="ctr"/>
            <a:r>
              <a:rPr lang="en-GB" sz="4800" b="1" dirty="0" err="1">
                <a:solidFill>
                  <a:prstClr val="black"/>
                </a:solidFill>
              </a:rPr>
              <a:t>Ymarfer</a:t>
            </a:r>
            <a:r>
              <a:rPr lang="en-GB" sz="4800" b="1" i="1" dirty="0">
                <a:solidFill>
                  <a:srgbClr val="5B9BD5">
                    <a:lumMod val="75000"/>
                  </a:srgbClr>
                </a:solidFill>
              </a:rPr>
              <a:t> </a:t>
            </a:r>
            <a:br>
              <a:rPr lang="en-GB" sz="4800" b="1" i="1" dirty="0">
                <a:solidFill>
                  <a:srgbClr val="5B9BD5">
                    <a:lumMod val="75000"/>
                  </a:srgbClr>
                </a:solidFill>
              </a:rPr>
            </a:br>
            <a:r>
              <a:rPr lang="en-GB" sz="4800" b="1" i="1" dirty="0">
                <a:solidFill>
                  <a:srgbClr val="5B9BD5">
                    <a:lumMod val="75000"/>
                  </a:srgbClr>
                </a:solidFill>
              </a:rPr>
              <a:t>Exercise</a:t>
            </a:r>
            <a:endParaRPr lang="en-GB" sz="4800" b="1" dirty="0">
              <a:solidFill>
                <a:schemeClr val="accent1">
                  <a:lumMod val="75000"/>
                </a:schemeClr>
              </a:solidFill>
            </a:endParaRPr>
          </a:p>
        </p:txBody>
      </p:sp>
      <p:sp>
        <p:nvSpPr>
          <p:cNvPr id="3" name="Content Placeholder 2"/>
          <p:cNvSpPr>
            <a:spLocks noGrp="1"/>
          </p:cNvSpPr>
          <p:nvPr>
            <p:ph sz="half" idx="1"/>
          </p:nvPr>
        </p:nvSpPr>
        <p:spPr/>
        <p:txBody>
          <a:bodyPr>
            <a:normAutofit/>
          </a:bodyPr>
          <a:lstStyle/>
          <a:p>
            <a:r>
              <a:rPr lang="cy-GB" sz="4000" dirty="0"/>
              <a:t>Beth oedd yn bwysig am yr amgylchedd?</a:t>
            </a:r>
          </a:p>
          <a:p>
            <a:r>
              <a:rPr lang="cy-GB" sz="4000" dirty="0"/>
              <a:t>Beth oedd rôl yr oedolyn?</a:t>
            </a:r>
            <a:br>
              <a:rPr lang="cy-GB" sz="4000" dirty="0"/>
            </a:br>
            <a:endParaRPr lang="cy-GB" sz="4000" dirty="0"/>
          </a:p>
          <a:p>
            <a:endParaRPr lang="en-GB" sz="4000" dirty="0"/>
          </a:p>
        </p:txBody>
      </p:sp>
      <p:sp>
        <p:nvSpPr>
          <p:cNvPr id="4" name="Content Placeholder 3"/>
          <p:cNvSpPr>
            <a:spLocks noGrp="1"/>
          </p:cNvSpPr>
          <p:nvPr>
            <p:ph sz="half" idx="2"/>
          </p:nvPr>
        </p:nvSpPr>
        <p:spPr/>
        <p:txBody>
          <a:bodyPr/>
          <a:lstStyle/>
          <a:p>
            <a:r>
              <a:rPr lang="en-GB" sz="4000" i="1" dirty="0">
                <a:solidFill>
                  <a:srgbClr val="0070C0"/>
                </a:solidFill>
              </a:rPr>
              <a:t>What was special about the environment?</a:t>
            </a:r>
          </a:p>
          <a:p>
            <a:r>
              <a:rPr lang="en-GB" sz="4000" i="1" dirty="0">
                <a:solidFill>
                  <a:srgbClr val="0070C0"/>
                </a:solidFill>
              </a:rPr>
              <a:t>What was the role of the adult?</a:t>
            </a:r>
            <a:br>
              <a:rPr lang="en-GB" sz="4000" i="1" dirty="0">
                <a:solidFill>
                  <a:srgbClr val="0070C0"/>
                </a:solidFill>
              </a:rPr>
            </a:br>
            <a:endParaRPr lang="en-GB" sz="4000" i="1" dirty="0">
              <a:solidFill>
                <a:srgbClr val="0070C0"/>
              </a:solidFill>
            </a:endParaRPr>
          </a:p>
          <a:p>
            <a:endParaRPr lang="en-GB" dirty="0"/>
          </a:p>
        </p:txBody>
      </p:sp>
    </p:spTree>
    <p:extLst>
      <p:ext uri="{BB962C8B-B14F-4D97-AF65-F5344CB8AC3E}">
        <p14:creationId xmlns:p14="http://schemas.microsoft.com/office/powerpoint/2010/main" val="2628965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37CE9-D3C1-43AE-B673-F803AA68C470}"/>
              </a:ext>
            </a:extLst>
          </p:cNvPr>
          <p:cNvSpPr>
            <a:spLocks noGrp="1"/>
          </p:cNvSpPr>
          <p:nvPr>
            <p:ph type="title"/>
          </p:nvPr>
        </p:nvSpPr>
        <p:spPr>
          <a:xfrm>
            <a:off x="508000" y="-163512"/>
            <a:ext cx="10972800" cy="1143000"/>
          </a:xfrm>
        </p:spPr>
        <p:txBody>
          <a:bodyPr>
            <a:normAutofit fontScale="90000"/>
          </a:bodyPr>
          <a:lstStyle/>
          <a:p>
            <a:br>
              <a:rPr lang="en-GB" dirty="0"/>
            </a:br>
            <a:r>
              <a:rPr lang="en-GB" sz="5300" dirty="0" err="1"/>
              <a:t>Gwyddoniaeth</a:t>
            </a:r>
            <a:r>
              <a:rPr lang="en-GB" sz="5300" dirty="0"/>
              <a:t> a </a:t>
            </a:r>
            <a:r>
              <a:rPr lang="en-GB" sz="5300" dirty="0" err="1"/>
              <a:t>Mathamateg</a:t>
            </a:r>
            <a:br>
              <a:rPr lang="en-GB" sz="5300" dirty="0"/>
            </a:br>
            <a:r>
              <a:rPr lang="en-GB" sz="5300" dirty="0">
                <a:solidFill>
                  <a:srgbClr val="0070C0"/>
                </a:solidFill>
              </a:rPr>
              <a:t>Science and Mathematics</a:t>
            </a:r>
          </a:p>
        </p:txBody>
      </p:sp>
      <p:sp>
        <p:nvSpPr>
          <p:cNvPr id="3" name="Content Placeholder 2">
            <a:extLst>
              <a:ext uri="{FF2B5EF4-FFF2-40B4-BE49-F238E27FC236}">
                <a16:creationId xmlns:a16="http://schemas.microsoft.com/office/drawing/2014/main" id="{71B5325E-89AA-4B77-BD90-2638CCAF2D4B}"/>
              </a:ext>
            </a:extLst>
          </p:cNvPr>
          <p:cNvSpPr>
            <a:spLocks noGrp="1"/>
          </p:cNvSpPr>
          <p:nvPr>
            <p:ph sz="half" idx="1"/>
          </p:nvPr>
        </p:nvSpPr>
        <p:spPr>
          <a:xfrm>
            <a:off x="812800" y="1560155"/>
            <a:ext cx="5181600" cy="4351338"/>
          </a:xfrm>
        </p:spPr>
        <p:txBody>
          <a:bodyPr>
            <a:normAutofit fontScale="85000" lnSpcReduction="10000"/>
          </a:bodyPr>
          <a:lstStyle/>
          <a:p>
            <a:r>
              <a:rPr lang="en-GB" dirty="0" err="1"/>
              <a:t>Meddyliwch</a:t>
            </a:r>
            <a:r>
              <a:rPr lang="en-GB" dirty="0"/>
              <a:t> am y </a:t>
            </a:r>
            <a:r>
              <a:rPr lang="en-GB" dirty="0" err="1"/>
              <a:t>geiriau</a:t>
            </a:r>
            <a:r>
              <a:rPr lang="en-GB" dirty="0"/>
              <a:t> </a:t>
            </a:r>
            <a:r>
              <a:rPr lang="en-GB" dirty="0" err="1"/>
              <a:t>neu'r</a:t>
            </a:r>
            <a:r>
              <a:rPr lang="en-GB" dirty="0"/>
              <a:t> </a:t>
            </a:r>
            <a:r>
              <a:rPr lang="en-GB" dirty="0" err="1"/>
              <a:t>diffiniadau</a:t>
            </a:r>
            <a:r>
              <a:rPr lang="en-GB" dirty="0"/>
              <a:t> </a:t>
            </a:r>
            <a:r>
              <a:rPr lang="en-GB" dirty="0" err="1"/>
              <a:t>rydych</a:t>
            </a:r>
            <a:r>
              <a:rPr lang="en-GB" dirty="0"/>
              <a:t> </a:t>
            </a:r>
            <a:r>
              <a:rPr lang="en-GB" dirty="0" err="1"/>
              <a:t>chi'n</a:t>
            </a:r>
            <a:r>
              <a:rPr lang="en-GB" dirty="0"/>
              <a:t> </a:t>
            </a:r>
            <a:r>
              <a:rPr lang="en-GB" dirty="0" err="1"/>
              <a:t>eu</a:t>
            </a:r>
            <a:r>
              <a:rPr lang="en-GB" dirty="0"/>
              <a:t> </a:t>
            </a:r>
            <a:r>
              <a:rPr lang="en-GB" dirty="0" err="1"/>
              <a:t>cysylltu</a:t>
            </a:r>
            <a:r>
              <a:rPr lang="en-GB" dirty="0"/>
              <a:t> â </a:t>
            </a:r>
            <a:r>
              <a:rPr lang="en-GB" dirty="0" err="1"/>
              <a:t>Gwyddoniaeth</a:t>
            </a:r>
            <a:r>
              <a:rPr lang="en-GB" dirty="0"/>
              <a:t> a </a:t>
            </a:r>
            <a:r>
              <a:rPr lang="en-GB" dirty="0" err="1"/>
              <a:t>Mathemateg</a:t>
            </a:r>
            <a:r>
              <a:rPr lang="en-GB" dirty="0"/>
              <a:t>?</a:t>
            </a:r>
          </a:p>
          <a:p>
            <a:r>
              <a:rPr lang="en-GB" dirty="0"/>
              <a:t>Beth </a:t>
            </a:r>
            <a:r>
              <a:rPr lang="en-GB" dirty="0" err="1"/>
              <a:t>ydych</a:t>
            </a:r>
            <a:r>
              <a:rPr lang="en-GB" dirty="0"/>
              <a:t> </a:t>
            </a:r>
            <a:r>
              <a:rPr lang="en-GB" dirty="0" err="1"/>
              <a:t>chi'n</a:t>
            </a:r>
            <a:r>
              <a:rPr lang="en-GB" dirty="0"/>
              <a:t> </a:t>
            </a:r>
            <a:r>
              <a:rPr lang="en-GB" dirty="0" err="1"/>
              <a:t>ei</a:t>
            </a:r>
            <a:r>
              <a:rPr lang="en-GB" dirty="0"/>
              <a:t> </a:t>
            </a:r>
            <a:r>
              <a:rPr lang="en-GB" dirty="0" err="1"/>
              <a:t>deimlo</a:t>
            </a:r>
            <a:r>
              <a:rPr lang="en-GB" dirty="0"/>
              <a:t> am </a:t>
            </a:r>
            <a:r>
              <a:rPr lang="en-GB" dirty="0" err="1"/>
              <a:t>Wyddoniaeth</a:t>
            </a:r>
            <a:r>
              <a:rPr lang="en-GB" dirty="0"/>
              <a:t> a </a:t>
            </a:r>
            <a:r>
              <a:rPr lang="en-GB" dirty="0" err="1"/>
              <a:t>Mathemateg</a:t>
            </a:r>
            <a:r>
              <a:rPr lang="en-GB" dirty="0"/>
              <a:t>?</a:t>
            </a:r>
          </a:p>
          <a:p>
            <a:r>
              <a:rPr lang="en-GB" dirty="0"/>
              <a:t>Pa </a:t>
            </a:r>
            <a:r>
              <a:rPr lang="en-GB" dirty="0" err="1"/>
              <a:t>fathau</a:t>
            </a:r>
            <a:r>
              <a:rPr lang="en-GB" dirty="0"/>
              <a:t> o </a:t>
            </a:r>
            <a:r>
              <a:rPr lang="en-GB" dirty="0" err="1"/>
              <a:t>ddysgwyr</a:t>
            </a:r>
            <a:r>
              <a:rPr lang="en-GB" dirty="0"/>
              <a:t> </a:t>
            </a:r>
            <a:r>
              <a:rPr lang="en-GB" dirty="0" err="1"/>
              <a:t>mathemategol</a:t>
            </a:r>
            <a:r>
              <a:rPr lang="en-GB" dirty="0"/>
              <a:t> a </a:t>
            </a:r>
            <a:r>
              <a:rPr lang="en-GB" dirty="0" err="1"/>
              <a:t>gwyddonol</a:t>
            </a:r>
            <a:r>
              <a:rPr lang="en-GB" dirty="0"/>
              <a:t> </a:t>
            </a:r>
            <a:r>
              <a:rPr lang="en-GB" dirty="0" err="1"/>
              <a:t>ydyn</a:t>
            </a:r>
            <a:r>
              <a:rPr lang="en-GB" dirty="0"/>
              <a:t> </a:t>
            </a:r>
            <a:r>
              <a:rPr lang="en-GB" dirty="0" err="1"/>
              <a:t>ni</a:t>
            </a:r>
            <a:r>
              <a:rPr lang="en-GB" dirty="0"/>
              <a:t> </a:t>
            </a:r>
            <a:r>
              <a:rPr lang="en-GB" dirty="0" err="1"/>
              <a:t>eisiau</a:t>
            </a:r>
            <a:r>
              <a:rPr lang="en-GB" dirty="0"/>
              <a:t> </a:t>
            </a:r>
            <a:r>
              <a:rPr lang="en-GB" dirty="0" err="1"/>
              <a:t>yn</a:t>
            </a:r>
            <a:r>
              <a:rPr lang="en-GB" dirty="0"/>
              <a:t> y </a:t>
            </a:r>
            <a:r>
              <a:rPr lang="en-GB" dirty="0" err="1"/>
              <a:t>blynyddoedd</a:t>
            </a:r>
            <a:r>
              <a:rPr lang="en-GB" dirty="0"/>
              <a:t> </a:t>
            </a:r>
            <a:r>
              <a:rPr lang="en-GB" dirty="0" err="1"/>
              <a:t>cynnar</a:t>
            </a:r>
            <a:r>
              <a:rPr lang="en-GB" dirty="0"/>
              <a:t>?</a:t>
            </a:r>
          </a:p>
          <a:p>
            <a:r>
              <a:rPr lang="en-GB" dirty="0"/>
              <a:t>Pa </a:t>
            </a:r>
            <a:r>
              <a:rPr lang="en-GB" dirty="0" err="1"/>
              <a:t>fathau</a:t>
            </a:r>
            <a:r>
              <a:rPr lang="en-GB" dirty="0"/>
              <a:t> o </a:t>
            </a:r>
            <a:r>
              <a:rPr lang="en-GB" dirty="0" err="1"/>
              <a:t>ymarferwyr</a:t>
            </a:r>
            <a:r>
              <a:rPr lang="en-GB" dirty="0"/>
              <a:t> </a:t>
            </a:r>
            <a:r>
              <a:rPr lang="en-GB" dirty="0" err="1"/>
              <a:t>sydd</a:t>
            </a:r>
            <a:r>
              <a:rPr lang="en-GB" dirty="0"/>
              <a:t> </a:t>
            </a:r>
            <a:r>
              <a:rPr lang="en-GB" dirty="0" err="1"/>
              <a:t>eu</a:t>
            </a:r>
            <a:r>
              <a:rPr lang="en-GB" dirty="0"/>
              <a:t> </a:t>
            </a:r>
            <a:r>
              <a:rPr lang="en-GB" dirty="0" err="1"/>
              <a:t>hangen</a:t>
            </a:r>
            <a:r>
              <a:rPr lang="en-GB" dirty="0"/>
              <a:t> </a:t>
            </a:r>
            <a:r>
              <a:rPr lang="en-GB" dirty="0" err="1"/>
              <a:t>arnom</a:t>
            </a:r>
            <a:r>
              <a:rPr lang="en-GB" dirty="0"/>
              <a:t> </a:t>
            </a:r>
            <a:r>
              <a:rPr lang="en-GB" dirty="0" err="1"/>
              <a:t>i</a:t>
            </a:r>
            <a:r>
              <a:rPr lang="en-GB" dirty="0"/>
              <a:t> </a:t>
            </a:r>
            <a:r>
              <a:rPr lang="en-GB" dirty="0" err="1"/>
              <a:t>gefnogi</a:t>
            </a:r>
            <a:r>
              <a:rPr lang="en-GB" dirty="0"/>
              <a:t> plant </a:t>
            </a:r>
            <a:r>
              <a:rPr lang="en-GB" dirty="0" err="1"/>
              <a:t>ifanc</a:t>
            </a:r>
            <a:r>
              <a:rPr lang="en-GB" dirty="0"/>
              <a:t> </a:t>
            </a:r>
            <a:r>
              <a:rPr lang="en-GB" dirty="0" err="1"/>
              <a:t>i</a:t>
            </a:r>
            <a:r>
              <a:rPr lang="en-GB" dirty="0"/>
              <a:t> </a:t>
            </a:r>
            <a:r>
              <a:rPr lang="en-GB" dirty="0" err="1"/>
              <a:t>ddatblygu</a:t>
            </a:r>
            <a:r>
              <a:rPr lang="en-GB" dirty="0"/>
              <a:t> </a:t>
            </a:r>
            <a:r>
              <a:rPr lang="en-GB" dirty="0" err="1"/>
              <a:t>sgiliau</a:t>
            </a:r>
            <a:r>
              <a:rPr lang="en-GB" dirty="0"/>
              <a:t> </a:t>
            </a:r>
            <a:r>
              <a:rPr lang="en-GB" dirty="0" err="1"/>
              <a:t>gwyddoniaeth</a:t>
            </a:r>
            <a:r>
              <a:rPr lang="en-GB" dirty="0"/>
              <a:t> a </a:t>
            </a:r>
            <a:r>
              <a:rPr lang="en-GB" dirty="0" err="1"/>
              <a:t>mathemateg</a:t>
            </a:r>
            <a:r>
              <a:rPr lang="en-GB" dirty="0"/>
              <a:t>?</a:t>
            </a:r>
          </a:p>
          <a:p>
            <a:endParaRPr lang="en-GB" dirty="0"/>
          </a:p>
        </p:txBody>
      </p:sp>
      <p:sp>
        <p:nvSpPr>
          <p:cNvPr id="4" name="Content Placeholder 3">
            <a:extLst>
              <a:ext uri="{FF2B5EF4-FFF2-40B4-BE49-F238E27FC236}">
                <a16:creationId xmlns:a16="http://schemas.microsoft.com/office/drawing/2014/main" id="{795ED5AF-AB2D-444C-94F9-8148BC87C204}"/>
              </a:ext>
            </a:extLst>
          </p:cNvPr>
          <p:cNvSpPr>
            <a:spLocks noGrp="1"/>
          </p:cNvSpPr>
          <p:nvPr>
            <p:ph sz="half" idx="2"/>
          </p:nvPr>
        </p:nvSpPr>
        <p:spPr>
          <a:xfrm>
            <a:off x="6172200" y="1456916"/>
            <a:ext cx="5181600" cy="4351338"/>
          </a:xfrm>
        </p:spPr>
        <p:txBody>
          <a:bodyPr>
            <a:normAutofit fontScale="85000" lnSpcReduction="1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1" u="none" strike="noStrike" kern="1200" cap="none" spc="0" normalizeH="0" baseline="0" noProof="0" dirty="0">
                <a:ln>
                  <a:noFill/>
                </a:ln>
                <a:solidFill>
                  <a:srgbClr val="0070C0"/>
                </a:solidFill>
                <a:effectLst/>
                <a:uLnTx/>
                <a:uFillTx/>
                <a:ea typeface="+mn-ea"/>
                <a:cs typeface="+mn-cs"/>
              </a:rPr>
              <a:t>Think of the words or definitions that you associate with Science and Mathematics?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1" u="none" strike="noStrike" kern="1200" cap="none" spc="0" normalizeH="0" baseline="0" noProof="0" dirty="0">
                <a:ln>
                  <a:noFill/>
                </a:ln>
                <a:solidFill>
                  <a:srgbClr val="0070C0"/>
                </a:solidFill>
                <a:effectLst/>
                <a:uLnTx/>
                <a:uFillTx/>
                <a:ea typeface="+mn-ea"/>
                <a:cs typeface="+mn-cs"/>
              </a:rPr>
              <a:t>What are you feelings about Science and Mathematics?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1" u="none" strike="noStrike" kern="1200" cap="none" spc="0" normalizeH="0" baseline="0" noProof="0" dirty="0">
                <a:ln>
                  <a:noFill/>
                </a:ln>
                <a:solidFill>
                  <a:srgbClr val="0070C0"/>
                </a:solidFill>
                <a:effectLst/>
                <a:uLnTx/>
                <a:uFillTx/>
                <a:ea typeface="+mn-ea"/>
                <a:cs typeface="+mn-cs"/>
              </a:rPr>
              <a:t>What types of mathematical and scientific learners do we want in the early years?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1" u="none" strike="noStrike" kern="1200" cap="none" spc="0" normalizeH="0" baseline="0" noProof="0" dirty="0">
                <a:ln>
                  <a:noFill/>
                </a:ln>
                <a:solidFill>
                  <a:srgbClr val="0070C0"/>
                </a:solidFill>
                <a:effectLst/>
                <a:uLnTx/>
                <a:uFillTx/>
                <a:ea typeface="+mn-ea"/>
                <a:cs typeface="+mn-cs"/>
              </a:rPr>
              <a:t>What types of practitioners do we need to support young children develop science and mathematics skills?</a:t>
            </a:r>
          </a:p>
          <a:p>
            <a:endParaRPr lang="en-GB" dirty="0"/>
          </a:p>
        </p:txBody>
      </p:sp>
    </p:spTree>
    <p:extLst>
      <p:ext uri="{BB962C8B-B14F-4D97-AF65-F5344CB8AC3E}">
        <p14:creationId xmlns:p14="http://schemas.microsoft.com/office/powerpoint/2010/main" val="726157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1EB0A-E7D9-46D0-AEC7-028A7BDC7AE3}"/>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ea typeface="+mj-ea"/>
                <a:cs typeface="+mj-cs"/>
              </a:rPr>
              <a:t>Leonardo da Vinci</a:t>
            </a:r>
            <a:endParaRPr lang="en-GB" dirty="0"/>
          </a:p>
        </p:txBody>
      </p:sp>
      <p:pic>
        <p:nvPicPr>
          <p:cNvPr id="5" name="Content Placeholder 4" descr="A picture of Leonardo da Vinci&#10;and the quotation&#10;To develop a complete mind:&#10;Study the science of art.&#10;Study the art of science&#10;Learn how to see&#10;Realize that everything connects to everything else.&#10;Study the ">
            <a:extLst>
              <a:ext uri="{FF2B5EF4-FFF2-40B4-BE49-F238E27FC236}">
                <a16:creationId xmlns:a16="http://schemas.microsoft.com/office/drawing/2014/main" id="{959B8E8C-C1B8-4952-B245-BBF268A579D8}"/>
              </a:ext>
            </a:extLst>
          </p:cNvPr>
          <p:cNvPicPr>
            <a:picLocks noGrp="1" noChangeAspect="1"/>
          </p:cNvPicPr>
          <p:nvPr>
            <p:ph sz="half" idx="1"/>
          </p:nvPr>
        </p:nvPicPr>
        <p:blipFill>
          <a:blip r:embed="rId3"/>
          <a:stretch>
            <a:fillRect/>
          </a:stretch>
        </p:blipFill>
        <p:spPr>
          <a:xfrm>
            <a:off x="1045056" y="1600200"/>
            <a:ext cx="4513888" cy="3989388"/>
          </a:xfrm>
          <a:prstGeom prst="rect">
            <a:avLst/>
          </a:prstGeom>
        </p:spPr>
      </p:pic>
      <p:sp>
        <p:nvSpPr>
          <p:cNvPr id="4" name="Content Placeholder 3">
            <a:extLst>
              <a:ext uri="{FF2B5EF4-FFF2-40B4-BE49-F238E27FC236}">
                <a16:creationId xmlns:a16="http://schemas.microsoft.com/office/drawing/2014/main" id="{5FE8A278-617B-4EF7-A4BA-14DA4E823CB2}"/>
              </a:ext>
            </a:extLst>
          </p:cNvPr>
          <p:cNvSpPr>
            <a:spLocks noGrp="1"/>
          </p:cNvSpPr>
          <p:nvPr>
            <p:ph sz="half" idx="2"/>
          </p:nvPr>
        </p:nvSpPr>
        <p:spPr>
          <a:xfrm>
            <a:off x="6172200" y="1600200"/>
            <a:ext cx="5181600" cy="4351338"/>
          </a:xfrm>
        </p:spPr>
        <p:txBody>
          <a:bodyPr>
            <a:normAutofit lnSpcReduction="10000"/>
          </a:bodyPr>
          <a:lstStyle/>
          <a:p>
            <a:r>
              <a:rPr lang="en-GB" dirty="0" err="1"/>
              <a:t>Gwyddoniaeth</a:t>
            </a:r>
            <a:r>
              <a:rPr lang="en-GB" dirty="0"/>
              <a:t> a </a:t>
            </a:r>
            <a:r>
              <a:rPr lang="en-GB" dirty="0" err="1"/>
              <a:t>Mathemateg</a:t>
            </a:r>
            <a:r>
              <a:rPr lang="en-GB" dirty="0"/>
              <a:t>- dim </a:t>
            </a:r>
            <a:r>
              <a:rPr lang="en-GB" dirty="0" err="1"/>
              <a:t>yn</a:t>
            </a:r>
            <a:r>
              <a:rPr lang="en-GB" dirty="0"/>
              <a:t> </a:t>
            </a:r>
            <a:r>
              <a:rPr lang="en-GB" dirty="0" err="1"/>
              <a:t>bynciau</a:t>
            </a:r>
            <a:r>
              <a:rPr lang="en-GB" dirty="0"/>
              <a:t> </a:t>
            </a:r>
            <a:r>
              <a:rPr lang="en-GB" dirty="0" err="1"/>
              <a:t>ar</a:t>
            </a:r>
            <a:r>
              <a:rPr lang="en-GB" dirty="0"/>
              <a:t> </a:t>
            </a:r>
            <a:r>
              <a:rPr lang="en-GB" dirty="0" err="1"/>
              <a:t>wahân</a:t>
            </a:r>
            <a:r>
              <a:rPr lang="en-GB" dirty="0"/>
              <a:t>?</a:t>
            </a:r>
          </a:p>
          <a:p>
            <a:r>
              <a:rPr lang="en-GB" dirty="0" err="1"/>
              <a:t>Rhan</a:t>
            </a:r>
            <a:r>
              <a:rPr lang="en-GB" dirty="0"/>
              <a:t> o </a:t>
            </a:r>
            <a:r>
              <a:rPr lang="en-GB" dirty="0" err="1"/>
              <a:t>ddysgu</a:t>
            </a:r>
            <a:r>
              <a:rPr lang="en-GB" dirty="0"/>
              <a:t> </a:t>
            </a:r>
            <a:r>
              <a:rPr lang="en-GB" dirty="0" err="1"/>
              <a:t>cyfannol</a:t>
            </a:r>
            <a:r>
              <a:rPr lang="en-GB" dirty="0"/>
              <a:t> y </a:t>
            </a:r>
            <a:r>
              <a:rPr lang="en-GB" dirty="0" err="1"/>
              <a:t>plentyn</a:t>
            </a:r>
            <a:r>
              <a:rPr lang="en-GB" dirty="0"/>
              <a:t>?</a:t>
            </a:r>
          </a:p>
          <a:p>
            <a:r>
              <a:rPr lang="en-GB" dirty="0" err="1"/>
              <a:t>Trawsgwricwlaidd</a:t>
            </a:r>
            <a:r>
              <a:rPr lang="en-GB" dirty="0"/>
              <a:t>?</a:t>
            </a:r>
          </a:p>
          <a:p>
            <a:r>
              <a:rPr lang="en-GB" dirty="0" err="1"/>
              <a:t>Gweld</a:t>
            </a:r>
            <a:r>
              <a:rPr lang="en-GB" dirty="0"/>
              <a:t> y </a:t>
            </a:r>
            <a:r>
              <a:rPr lang="en-GB" dirty="0" err="1"/>
              <a:t>gwyddoniaeth</a:t>
            </a:r>
            <a:r>
              <a:rPr lang="en-GB" dirty="0"/>
              <a:t> </a:t>
            </a:r>
            <a:r>
              <a:rPr lang="en-GB" dirty="0" err="1"/>
              <a:t>a'r</a:t>
            </a:r>
            <a:r>
              <a:rPr lang="en-GB" dirty="0"/>
              <a:t> </a:t>
            </a:r>
            <a:r>
              <a:rPr lang="en-GB" dirty="0" err="1"/>
              <a:t>mathemateg</a:t>
            </a:r>
            <a:r>
              <a:rPr lang="en-GB" dirty="0"/>
              <a:t> </a:t>
            </a:r>
            <a:r>
              <a:rPr lang="en-GB" dirty="0" err="1"/>
              <a:t>mewn</a:t>
            </a:r>
            <a:r>
              <a:rPr lang="en-GB" dirty="0"/>
              <a:t> </a:t>
            </a:r>
            <a:r>
              <a:rPr lang="en-GB" dirty="0" err="1"/>
              <a:t>chwarae</a:t>
            </a:r>
            <a:r>
              <a:rPr lang="en-GB" dirty="0"/>
              <a:t> bob </a:t>
            </a:r>
            <a:r>
              <a:rPr lang="en-GB" dirty="0" err="1"/>
              <a:t>dydd</a:t>
            </a:r>
            <a:endParaRPr lang="en-GB" dirty="0"/>
          </a:p>
          <a:p>
            <a:r>
              <a:rPr lang="en-GB" dirty="0" err="1"/>
              <a:t>Creadigol</a:t>
            </a:r>
            <a:r>
              <a:rPr lang="en-GB" dirty="0"/>
              <a:t>?</a:t>
            </a:r>
          </a:p>
          <a:p>
            <a:endParaRPr lang="en-GB" dirty="0"/>
          </a:p>
          <a:p>
            <a:endParaRPr lang="en-GB" dirty="0"/>
          </a:p>
        </p:txBody>
      </p:sp>
    </p:spTree>
    <p:extLst>
      <p:ext uri="{BB962C8B-B14F-4D97-AF65-F5344CB8AC3E}">
        <p14:creationId xmlns:p14="http://schemas.microsoft.com/office/powerpoint/2010/main" val="4277952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2824A-38C8-4FFE-839C-36FE398891C1}"/>
              </a:ext>
            </a:extLst>
          </p:cNvPr>
          <p:cNvSpPr>
            <a:spLocks noGrp="1"/>
          </p:cNvSpPr>
          <p:nvPr>
            <p:ph type="title"/>
          </p:nvPr>
        </p:nvSpPr>
        <p:spPr/>
        <p:txBody>
          <a:bodyPr>
            <a:normAutofit/>
          </a:bodyPr>
          <a:lstStyle/>
          <a:p>
            <a:r>
              <a:rPr lang="en-GB" sz="4800" dirty="0"/>
              <a:t>Leonardo da Vinci</a:t>
            </a:r>
          </a:p>
        </p:txBody>
      </p:sp>
      <p:pic>
        <p:nvPicPr>
          <p:cNvPr id="5" name="Content Placeholder 4" descr="A picture of Leonardo da Vinci&#10;and the quotation&#10;To develop a complete mind:&#10;Study the science of art.&#10;Study the art of science&#10;Learn how to see&#10;Realize that everything connects to everything else.&#10;">
            <a:extLst>
              <a:ext uri="{FF2B5EF4-FFF2-40B4-BE49-F238E27FC236}">
                <a16:creationId xmlns:a16="http://schemas.microsoft.com/office/drawing/2014/main" id="{922042F4-218E-40DA-85D1-872BE035F0EF}"/>
              </a:ext>
            </a:extLst>
          </p:cNvPr>
          <p:cNvPicPr>
            <a:picLocks noGrp="1" noChangeAspect="1"/>
          </p:cNvPicPr>
          <p:nvPr>
            <p:ph sz="half" idx="1"/>
          </p:nvPr>
        </p:nvPicPr>
        <p:blipFill>
          <a:blip r:embed="rId3"/>
          <a:stretch>
            <a:fillRect/>
          </a:stretch>
        </p:blipFill>
        <p:spPr>
          <a:xfrm>
            <a:off x="609600" y="1297835"/>
            <a:ext cx="5196114" cy="4593771"/>
          </a:xfrm>
          <a:prstGeom prst="rect">
            <a:avLst/>
          </a:prstGeom>
        </p:spPr>
      </p:pic>
      <p:sp>
        <p:nvSpPr>
          <p:cNvPr id="4" name="Content Placeholder 3">
            <a:extLst>
              <a:ext uri="{FF2B5EF4-FFF2-40B4-BE49-F238E27FC236}">
                <a16:creationId xmlns:a16="http://schemas.microsoft.com/office/drawing/2014/main" id="{6433C690-47BC-49F8-8A7D-6A35EA48C50A}"/>
              </a:ext>
            </a:extLst>
          </p:cNvPr>
          <p:cNvSpPr>
            <a:spLocks noGrp="1"/>
          </p:cNvSpPr>
          <p:nvPr>
            <p:ph sz="half" idx="2"/>
          </p:nvPr>
        </p:nvSpPr>
        <p:spPr>
          <a:xfrm>
            <a:off x="6172200" y="1596821"/>
            <a:ext cx="5181600" cy="4351338"/>
          </a:xfrm>
        </p:spPr>
        <p:txBody>
          <a:bodyPr>
            <a:normAutofit/>
          </a:bodyPr>
          <a:lstStyle/>
          <a:p>
            <a:r>
              <a:rPr lang="en-GB" dirty="0">
                <a:solidFill>
                  <a:srgbClr val="0070C0"/>
                </a:solidFill>
              </a:rPr>
              <a:t>Science and Mathematics not separate subjects?</a:t>
            </a:r>
          </a:p>
          <a:p>
            <a:r>
              <a:rPr lang="en-GB" dirty="0">
                <a:solidFill>
                  <a:srgbClr val="0070C0"/>
                </a:solidFill>
              </a:rPr>
              <a:t>Part of the child’s holistic learning?</a:t>
            </a:r>
          </a:p>
          <a:p>
            <a:r>
              <a:rPr lang="en-GB" dirty="0">
                <a:solidFill>
                  <a:srgbClr val="0070C0"/>
                </a:solidFill>
              </a:rPr>
              <a:t>Cross-curricular?</a:t>
            </a:r>
          </a:p>
          <a:p>
            <a:r>
              <a:rPr lang="en-GB" dirty="0">
                <a:solidFill>
                  <a:srgbClr val="0070C0"/>
                </a:solidFill>
              </a:rPr>
              <a:t>See the science and mathematics in everyday play?</a:t>
            </a:r>
          </a:p>
          <a:p>
            <a:r>
              <a:rPr lang="en-GB" dirty="0">
                <a:solidFill>
                  <a:srgbClr val="0070C0"/>
                </a:solidFill>
              </a:rPr>
              <a:t>Creative?</a:t>
            </a:r>
          </a:p>
        </p:txBody>
      </p:sp>
    </p:spTree>
    <p:extLst>
      <p:ext uri="{BB962C8B-B14F-4D97-AF65-F5344CB8AC3E}">
        <p14:creationId xmlns:p14="http://schemas.microsoft.com/office/powerpoint/2010/main" val="461160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D9049-110F-4987-9A90-1FEB08363113}"/>
              </a:ext>
            </a:extLst>
          </p:cNvPr>
          <p:cNvSpPr>
            <a:spLocks noGrp="1"/>
          </p:cNvSpPr>
          <p:nvPr>
            <p:ph type="title"/>
          </p:nvPr>
        </p:nvSpPr>
        <p:spPr/>
        <p:txBody>
          <a:bodyPr>
            <a:noAutofit/>
          </a:bodyPr>
          <a:lstStyle/>
          <a:p>
            <a:r>
              <a:rPr kumimoji="0" lang="en-GB" sz="4800" b="0" i="0" u="none" strike="noStrike" kern="1200" cap="none" spc="0" normalizeH="0" baseline="0" noProof="0" dirty="0">
                <a:ln>
                  <a:noFill/>
                </a:ln>
                <a:solidFill>
                  <a:prstClr val="black"/>
                </a:solidFill>
                <a:effectLst/>
                <a:uLnTx/>
                <a:uFillTx/>
                <a:ea typeface="+mj-ea"/>
                <a:cs typeface="+mj-cs"/>
              </a:rPr>
              <a:t>Einstein- ‘play is the highest form of research’</a:t>
            </a:r>
            <a:endParaRPr lang="en-GB" sz="4800" dirty="0"/>
          </a:p>
        </p:txBody>
      </p:sp>
      <p:sp>
        <p:nvSpPr>
          <p:cNvPr id="3" name="Content Placeholder 2">
            <a:extLst>
              <a:ext uri="{FF2B5EF4-FFF2-40B4-BE49-F238E27FC236}">
                <a16:creationId xmlns:a16="http://schemas.microsoft.com/office/drawing/2014/main" id="{F2D6B8CA-0AC4-42F5-BCEB-97E4309BAE6B}"/>
              </a:ext>
            </a:extLst>
          </p:cNvPr>
          <p:cNvSpPr>
            <a:spLocks noGrp="1"/>
          </p:cNvSpPr>
          <p:nvPr>
            <p:ph sz="half" idx="1"/>
          </p:nvPr>
        </p:nvSpPr>
        <p:spPr>
          <a:xfrm>
            <a:off x="838200" y="1825625"/>
            <a:ext cx="5181600" cy="3999988"/>
          </a:xfrm>
        </p:spPr>
        <p:txBody>
          <a:bodyPr>
            <a:normAutofit fontScale="9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0" u="none" strike="noStrike" kern="1200" cap="none" spc="0" normalizeH="0" baseline="0" noProof="0" dirty="0">
                <a:ln>
                  <a:noFill/>
                </a:ln>
                <a:solidFill>
                  <a:srgbClr val="181818"/>
                </a:solidFill>
                <a:effectLst/>
                <a:uLnTx/>
                <a:uFillTx/>
                <a:latin typeface="Merriweather"/>
                <a:ea typeface="+mn-ea"/>
                <a:cs typeface="+mn-cs"/>
              </a:rPr>
              <a:t>“The most beautiful thing we can experience is the mysterious. It is the source of all true art and all science. He to whom this emotion is a stranger, who can no longer pause to wonder and stand rapt in awe, is as good as dead: his eyes are closed.”</a:t>
            </a:r>
            <a:br>
              <a:rPr kumimoji="0" lang="en-GB" sz="2800" b="0" i="0" u="none" strike="noStrike" kern="1200" cap="none" spc="0" normalizeH="0" baseline="0" noProof="0" dirty="0">
                <a:ln>
                  <a:noFill/>
                </a:ln>
                <a:solidFill>
                  <a:prstClr val="black"/>
                </a:solidFill>
                <a:effectLst/>
                <a:uLnTx/>
                <a:uFillTx/>
                <a:ea typeface="+mn-ea"/>
                <a:cs typeface="+mn-cs"/>
              </a:rPr>
            </a:br>
            <a:r>
              <a:rPr kumimoji="0" lang="en-GB" sz="2800" b="0" i="0" u="none" strike="noStrike" kern="1200" cap="none" spc="0" normalizeH="0" baseline="0" noProof="0" dirty="0">
                <a:ln>
                  <a:noFill/>
                </a:ln>
                <a:solidFill>
                  <a:srgbClr val="181818"/>
                </a:solidFill>
                <a:effectLst/>
                <a:uLnTx/>
                <a:uFillTx/>
                <a:latin typeface="Merriweather"/>
                <a:ea typeface="+mn-ea"/>
                <a:cs typeface="+mn-cs"/>
              </a:rPr>
              <a:t>―</a:t>
            </a:r>
            <a:r>
              <a:rPr kumimoji="0" lang="en-GB" sz="3000" b="1" i="0" u="none" strike="noStrike" kern="1200" cap="none" spc="0" normalizeH="0" baseline="0" noProof="0" dirty="0">
                <a:ln>
                  <a:noFill/>
                </a:ln>
                <a:solidFill>
                  <a:srgbClr val="181818"/>
                </a:solidFill>
                <a:effectLst/>
                <a:uLnTx/>
                <a:uFillTx/>
                <a:latin typeface="Merriweather"/>
                <a:ea typeface="+mn-ea"/>
                <a:cs typeface="+mn-cs"/>
              </a:rPr>
              <a:t>Albert</a:t>
            </a:r>
            <a:r>
              <a:rPr kumimoji="0" lang="en-GB" sz="2800" b="1" i="0" u="none" strike="noStrike" kern="1200" cap="none" spc="0" normalizeH="0" baseline="0" noProof="0" dirty="0">
                <a:ln>
                  <a:noFill/>
                </a:ln>
                <a:solidFill>
                  <a:srgbClr val="181818"/>
                </a:solidFill>
                <a:effectLst/>
                <a:uLnTx/>
                <a:uFillTx/>
                <a:latin typeface="Merriweather"/>
                <a:ea typeface="+mn-ea"/>
                <a:cs typeface="+mn-cs"/>
              </a:rPr>
              <a:t> </a:t>
            </a:r>
            <a:r>
              <a:rPr kumimoji="0" lang="en-GB" sz="2800" b="1" i="0" u="none" strike="noStrike" kern="1200" cap="none" spc="0" normalizeH="0" baseline="0" noProof="0" dirty="0">
                <a:ln>
                  <a:noFill/>
                </a:ln>
                <a:solidFill>
                  <a:srgbClr val="333333"/>
                </a:solidFill>
                <a:effectLst/>
                <a:uLnTx/>
                <a:uFillTx/>
                <a:latin typeface="Lato"/>
                <a:ea typeface="+mn-ea"/>
                <a:cs typeface="+mn-cs"/>
              </a:rPr>
              <a:t>Einstein</a:t>
            </a:r>
            <a:endParaRPr kumimoji="0" lang="en-GB" sz="2800" b="0" i="0" u="none" strike="noStrike" kern="1200" cap="none" spc="0" normalizeH="0" baseline="0" noProof="0" dirty="0">
              <a:ln>
                <a:noFill/>
              </a:ln>
              <a:solidFill>
                <a:prstClr val="black"/>
              </a:solidFill>
              <a:effectLst/>
              <a:uLnTx/>
              <a:uFillTx/>
              <a:ea typeface="+mn-ea"/>
              <a:cs typeface="+mn-cs"/>
            </a:endParaRPr>
          </a:p>
          <a:p>
            <a:endParaRPr lang="en-GB" dirty="0"/>
          </a:p>
        </p:txBody>
      </p:sp>
      <p:sp>
        <p:nvSpPr>
          <p:cNvPr id="4" name="Content Placeholder 3">
            <a:extLst>
              <a:ext uri="{FF2B5EF4-FFF2-40B4-BE49-F238E27FC236}">
                <a16:creationId xmlns:a16="http://schemas.microsoft.com/office/drawing/2014/main" id="{A08AACA0-FB4C-4D81-9CDD-04636948B28C}"/>
              </a:ext>
            </a:extLst>
          </p:cNvPr>
          <p:cNvSpPr>
            <a:spLocks noGrp="1"/>
          </p:cNvSpPr>
          <p:nvPr>
            <p:ph sz="half" idx="2"/>
          </p:nvPr>
        </p:nvSpPr>
        <p:spPr/>
        <p:txBody>
          <a:bodyPr>
            <a:normAutofit fontScale="92500" lnSpcReduction="20000"/>
          </a:bodyPr>
          <a:lstStyle/>
          <a:p>
            <a:r>
              <a:rPr lang="en-GB" dirty="0" err="1"/>
              <a:t>Chwilfrydedd</a:t>
            </a:r>
            <a:endParaRPr lang="en-GB" dirty="0"/>
          </a:p>
          <a:p>
            <a:r>
              <a:rPr lang="en-GB" dirty="0" err="1"/>
              <a:t>Darganfyddiad</a:t>
            </a:r>
            <a:endParaRPr lang="en-GB" dirty="0"/>
          </a:p>
          <a:p>
            <a:r>
              <a:rPr lang="en-GB" dirty="0" err="1"/>
              <a:t>Rhagfynegiad</a:t>
            </a:r>
            <a:endParaRPr lang="en-GB" dirty="0"/>
          </a:p>
          <a:p>
            <a:r>
              <a:rPr lang="en-GB" dirty="0" err="1"/>
              <a:t>Sgwrs</a:t>
            </a:r>
            <a:r>
              <a:rPr lang="en-GB" dirty="0"/>
              <a:t> </a:t>
            </a:r>
            <a:r>
              <a:rPr lang="en-GB" dirty="0" err="1"/>
              <a:t>Metawybyddol</a:t>
            </a:r>
            <a:r>
              <a:rPr lang="en-GB" dirty="0"/>
              <a:t> (</a:t>
            </a:r>
            <a:r>
              <a:rPr lang="en-GB" dirty="0" err="1"/>
              <a:t>dweud</a:t>
            </a:r>
            <a:r>
              <a:rPr lang="en-GB" dirty="0"/>
              <a:t> </a:t>
            </a:r>
            <a:r>
              <a:rPr lang="en-GB" dirty="0" err="1"/>
              <a:t>ein</a:t>
            </a:r>
            <a:r>
              <a:rPr lang="en-GB" dirty="0"/>
              <a:t> </a:t>
            </a:r>
            <a:r>
              <a:rPr lang="en-GB" dirty="0" err="1"/>
              <a:t>syniadau'n</a:t>
            </a:r>
            <a:r>
              <a:rPr lang="en-GB" dirty="0"/>
              <a:t> </a:t>
            </a:r>
            <a:r>
              <a:rPr lang="en-GB" dirty="0" err="1"/>
              <a:t>uchel</a:t>
            </a:r>
            <a:r>
              <a:rPr lang="en-GB" dirty="0"/>
              <a:t>) </a:t>
            </a:r>
          </a:p>
          <a:p>
            <a:r>
              <a:rPr lang="en-GB" dirty="0" err="1"/>
              <a:t>Arbrawf</a:t>
            </a:r>
            <a:endParaRPr lang="en-GB" dirty="0"/>
          </a:p>
          <a:p>
            <a:r>
              <a:rPr lang="en-GB" dirty="0" err="1"/>
              <a:t>Ymarferol</a:t>
            </a:r>
            <a:endParaRPr lang="en-GB" dirty="0"/>
          </a:p>
          <a:p>
            <a:r>
              <a:rPr lang="en-GB" dirty="0"/>
              <a:t>Beth </a:t>
            </a:r>
            <a:r>
              <a:rPr lang="en-GB" dirty="0" err="1"/>
              <a:t>os</a:t>
            </a:r>
            <a:r>
              <a:rPr lang="en-GB" dirty="0"/>
              <a:t>?</a:t>
            </a:r>
          </a:p>
          <a:p>
            <a:r>
              <a:rPr lang="en-GB" dirty="0"/>
              <a:t>Pam?</a:t>
            </a:r>
          </a:p>
          <a:p>
            <a:endParaRPr lang="en-GB" dirty="0"/>
          </a:p>
          <a:p>
            <a:endParaRPr lang="en-GB" dirty="0"/>
          </a:p>
        </p:txBody>
      </p:sp>
    </p:spTree>
    <p:extLst>
      <p:ext uri="{BB962C8B-B14F-4D97-AF65-F5344CB8AC3E}">
        <p14:creationId xmlns:p14="http://schemas.microsoft.com/office/powerpoint/2010/main" val="22288940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EA0C5-923D-47D3-87C1-52C09826E2F6}"/>
              </a:ext>
            </a:extLst>
          </p:cNvPr>
          <p:cNvSpPr>
            <a:spLocks noGrp="1"/>
          </p:cNvSpPr>
          <p:nvPr>
            <p:ph type="title"/>
          </p:nvPr>
        </p:nvSpPr>
        <p:spPr>
          <a:xfrm>
            <a:off x="779207" y="153782"/>
            <a:ext cx="12176931" cy="1143000"/>
          </a:xfrm>
        </p:spPr>
        <p:txBody>
          <a:bodyPr>
            <a:noAutofit/>
          </a:bodyPr>
          <a:lstStyle/>
          <a:p>
            <a:pPr algn="ctr"/>
            <a:r>
              <a:rPr lang="en-GB" sz="4800" dirty="0"/>
              <a:t>Einstein- ‘play is the highest form of research’</a:t>
            </a:r>
          </a:p>
        </p:txBody>
      </p:sp>
      <p:sp>
        <p:nvSpPr>
          <p:cNvPr id="3" name="Content Placeholder 2">
            <a:extLst>
              <a:ext uri="{FF2B5EF4-FFF2-40B4-BE49-F238E27FC236}">
                <a16:creationId xmlns:a16="http://schemas.microsoft.com/office/drawing/2014/main" id="{458FCF24-4D4C-4709-8931-A85DC63E6D32}"/>
              </a:ext>
            </a:extLst>
          </p:cNvPr>
          <p:cNvSpPr>
            <a:spLocks noGrp="1"/>
          </p:cNvSpPr>
          <p:nvPr>
            <p:ph sz="half" idx="1"/>
          </p:nvPr>
        </p:nvSpPr>
        <p:spPr>
          <a:xfrm>
            <a:off x="779207" y="1515909"/>
            <a:ext cx="5181600" cy="4351338"/>
          </a:xfrm>
        </p:spPr>
        <p:txBody>
          <a:bodyPr>
            <a:normAutofit lnSpcReduction="10000"/>
          </a:bodyPr>
          <a:lstStyle/>
          <a:p>
            <a:r>
              <a:rPr lang="en-GB" b="0" i="0" dirty="0">
                <a:solidFill>
                  <a:srgbClr val="181818"/>
                </a:solidFill>
                <a:effectLst/>
                <a:latin typeface="Merriweather"/>
              </a:rPr>
              <a:t>“The most beautiful thing we can experience is the mysterious. It is the source of all true art and all science. He to whom this emotion is a stranger, who can no longer pause to wonder and stand rapt in awe, is as good as dead: his eyes are closed.”</a:t>
            </a:r>
            <a:br>
              <a:rPr lang="en-GB" dirty="0"/>
            </a:br>
            <a:r>
              <a:rPr lang="en-GB" b="0" i="0" dirty="0">
                <a:solidFill>
                  <a:srgbClr val="181818"/>
                </a:solidFill>
                <a:effectLst/>
                <a:latin typeface="Merriweather"/>
              </a:rPr>
              <a:t>―</a:t>
            </a:r>
            <a:r>
              <a:rPr lang="en-GB" sz="3000" b="1" i="0" dirty="0">
                <a:solidFill>
                  <a:srgbClr val="181818"/>
                </a:solidFill>
                <a:effectLst/>
                <a:latin typeface="Merriweather"/>
              </a:rPr>
              <a:t>Albert</a:t>
            </a:r>
            <a:r>
              <a:rPr lang="en-GB" b="1" i="0" dirty="0">
                <a:solidFill>
                  <a:srgbClr val="181818"/>
                </a:solidFill>
                <a:effectLst/>
                <a:latin typeface="Merriweather"/>
              </a:rPr>
              <a:t> </a:t>
            </a:r>
            <a:r>
              <a:rPr lang="en-GB" b="1" i="0" dirty="0">
                <a:solidFill>
                  <a:srgbClr val="333333"/>
                </a:solidFill>
                <a:effectLst/>
                <a:latin typeface="Lato"/>
              </a:rPr>
              <a:t>Einstein</a:t>
            </a:r>
            <a:endParaRPr lang="en-GB" dirty="0"/>
          </a:p>
        </p:txBody>
      </p:sp>
      <p:sp>
        <p:nvSpPr>
          <p:cNvPr id="4" name="Content Placeholder 3">
            <a:extLst>
              <a:ext uri="{FF2B5EF4-FFF2-40B4-BE49-F238E27FC236}">
                <a16:creationId xmlns:a16="http://schemas.microsoft.com/office/drawing/2014/main" id="{197C216A-4B19-4AED-AC02-E94BC827329E}"/>
              </a:ext>
            </a:extLst>
          </p:cNvPr>
          <p:cNvSpPr>
            <a:spLocks noGrp="1"/>
          </p:cNvSpPr>
          <p:nvPr>
            <p:ph sz="half" idx="2"/>
          </p:nvPr>
        </p:nvSpPr>
        <p:spPr>
          <a:xfrm>
            <a:off x="6096000" y="1515909"/>
            <a:ext cx="5181600" cy="4351338"/>
          </a:xfrm>
        </p:spPr>
        <p:txBody>
          <a:bodyPr>
            <a:normAutofit lnSpcReduction="10000"/>
          </a:bodyPr>
          <a:lstStyle/>
          <a:p>
            <a:r>
              <a:rPr lang="en-GB" i="1" dirty="0">
                <a:solidFill>
                  <a:srgbClr val="0070C0"/>
                </a:solidFill>
              </a:rPr>
              <a:t>Curiosity</a:t>
            </a:r>
          </a:p>
          <a:p>
            <a:r>
              <a:rPr lang="en-GB" i="1" dirty="0">
                <a:solidFill>
                  <a:srgbClr val="0070C0"/>
                </a:solidFill>
              </a:rPr>
              <a:t>Discovery</a:t>
            </a:r>
          </a:p>
          <a:p>
            <a:r>
              <a:rPr lang="en-GB" i="1" dirty="0">
                <a:solidFill>
                  <a:srgbClr val="0070C0"/>
                </a:solidFill>
              </a:rPr>
              <a:t>Prediction</a:t>
            </a:r>
          </a:p>
          <a:p>
            <a:r>
              <a:rPr lang="en-GB" i="1" dirty="0">
                <a:solidFill>
                  <a:srgbClr val="0070C0"/>
                </a:solidFill>
              </a:rPr>
              <a:t>Metacognitive talk (saying our ideas out loud) </a:t>
            </a:r>
          </a:p>
          <a:p>
            <a:r>
              <a:rPr lang="en-GB" i="1" dirty="0">
                <a:solidFill>
                  <a:srgbClr val="0070C0"/>
                </a:solidFill>
              </a:rPr>
              <a:t>Experiment</a:t>
            </a:r>
          </a:p>
          <a:p>
            <a:r>
              <a:rPr lang="en-GB" i="1" dirty="0">
                <a:solidFill>
                  <a:srgbClr val="0070C0"/>
                </a:solidFill>
              </a:rPr>
              <a:t>Hands-on</a:t>
            </a:r>
          </a:p>
          <a:p>
            <a:r>
              <a:rPr lang="en-GB" i="1" dirty="0">
                <a:solidFill>
                  <a:srgbClr val="0070C0"/>
                </a:solidFill>
              </a:rPr>
              <a:t>What if?</a:t>
            </a:r>
          </a:p>
          <a:p>
            <a:r>
              <a:rPr lang="en-GB" i="1" dirty="0">
                <a:solidFill>
                  <a:srgbClr val="0070C0"/>
                </a:solidFill>
              </a:rPr>
              <a:t>Why?</a:t>
            </a:r>
          </a:p>
          <a:p>
            <a:endParaRPr lang="en-GB" dirty="0"/>
          </a:p>
        </p:txBody>
      </p:sp>
    </p:spTree>
    <p:extLst>
      <p:ext uri="{BB962C8B-B14F-4D97-AF65-F5344CB8AC3E}">
        <p14:creationId xmlns:p14="http://schemas.microsoft.com/office/powerpoint/2010/main" val="2483278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671B1-344C-43A5-B686-41126CC9D6B1}"/>
              </a:ext>
            </a:extLst>
          </p:cNvPr>
          <p:cNvSpPr>
            <a:spLocks noGrp="1"/>
          </p:cNvSpPr>
          <p:nvPr>
            <p:ph type="title"/>
          </p:nvPr>
        </p:nvSpPr>
        <p:spPr>
          <a:xfrm>
            <a:off x="0" y="274638"/>
            <a:ext cx="11582400" cy="1143000"/>
          </a:xfrm>
        </p:spPr>
        <p:txBody>
          <a:bodyPr>
            <a:noAutofit/>
          </a:bodyPr>
          <a:lstStyle/>
          <a:p>
            <a:r>
              <a:rPr lang="en-GB" sz="4800" dirty="0"/>
              <a:t>Science, Mathematics and other Learning?</a:t>
            </a:r>
          </a:p>
        </p:txBody>
      </p:sp>
      <p:pic>
        <p:nvPicPr>
          <p:cNvPr id="5" name="Content Placeholder 4" descr="A photograph of  rainbow in the sky">
            <a:extLst>
              <a:ext uri="{FF2B5EF4-FFF2-40B4-BE49-F238E27FC236}">
                <a16:creationId xmlns:a16="http://schemas.microsoft.com/office/drawing/2014/main" id="{22394F49-D862-4FD2-BFB4-A56F04823C89}"/>
              </a:ext>
            </a:extLst>
          </p:cNvPr>
          <p:cNvPicPr>
            <a:picLocks noGrp="1" noChangeAspect="1"/>
          </p:cNvPicPr>
          <p:nvPr>
            <p:ph sz="half" idx="1"/>
          </p:nvPr>
        </p:nvPicPr>
        <p:blipFill>
          <a:blip r:embed="rId3"/>
          <a:stretch>
            <a:fillRect/>
          </a:stretch>
        </p:blipFill>
        <p:spPr>
          <a:xfrm>
            <a:off x="609600" y="1600201"/>
            <a:ext cx="5094514" cy="3989040"/>
          </a:xfrm>
          <a:prstGeom prst="rect">
            <a:avLst/>
          </a:prstGeom>
        </p:spPr>
      </p:pic>
      <p:sp>
        <p:nvSpPr>
          <p:cNvPr id="4" name="Content Placeholder 3">
            <a:extLst>
              <a:ext uri="{FF2B5EF4-FFF2-40B4-BE49-F238E27FC236}">
                <a16:creationId xmlns:a16="http://schemas.microsoft.com/office/drawing/2014/main" id="{0A907F9A-4231-45CA-8D67-ED1146E611C9}"/>
              </a:ext>
            </a:extLst>
          </p:cNvPr>
          <p:cNvSpPr>
            <a:spLocks noGrp="1"/>
          </p:cNvSpPr>
          <p:nvPr>
            <p:ph sz="half" idx="2"/>
          </p:nvPr>
        </p:nvSpPr>
        <p:spPr>
          <a:xfrm>
            <a:off x="6400800" y="1417638"/>
            <a:ext cx="5181600" cy="4351338"/>
          </a:xfrm>
        </p:spPr>
        <p:txBody>
          <a:bodyPr/>
          <a:lstStyle/>
          <a:p>
            <a:endParaRPr lang="en-GB" dirty="0"/>
          </a:p>
        </p:txBody>
      </p:sp>
    </p:spTree>
    <p:extLst>
      <p:ext uri="{BB962C8B-B14F-4D97-AF65-F5344CB8AC3E}">
        <p14:creationId xmlns:p14="http://schemas.microsoft.com/office/powerpoint/2010/main" val="3822789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95E3A-BEE8-46F3-959A-625E263C866B}"/>
              </a:ext>
            </a:extLst>
          </p:cNvPr>
          <p:cNvSpPr>
            <a:spLocks noGrp="1"/>
          </p:cNvSpPr>
          <p:nvPr>
            <p:ph type="title"/>
          </p:nvPr>
        </p:nvSpPr>
        <p:spPr>
          <a:xfrm>
            <a:off x="838200" y="92075"/>
            <a:ext cx="10515600" cy="1325563"/>
          </a:xfrm>
        </p:spPr>
        <p:txBody>
          <a:bodyPr>
            <a:normAutofit fontScale="90000"/>
          </a:bodyPr>
          <a:lstStyle/>
          <a:p>
            <a:r>
              <a:rPr lang="en-GB" dirty="0"/>
              <a:t>Science, </a:t>
            </a:r>
            <a:r>
              <a:rPr lang="en-GB" sz="4800" dirty="0"/>
              <a:t>Mathematics</a:t>
            </a:r>
            <a:r>
              <a:rPr lang="en-GB" dirty="0"/>
              <a:t> and other Learning</a:t>
            </a:r>
          </a:p>
        </p:txBody>
      </p:sp>
      <p:pic>
        <p:nvPicPr>
          <p:cNvPr id="4" name="Content Placeholder 3" descr="A child in wellingtons and waterproofs walking in a muddy puddle">
            <a:extLst>
              <a:ext uri="{FF2B5EF4-FFF2-40B4-BE49-F238E27FC236}">
                <a16:creationId xmlns:a16="http://schemas.microsoft.com/office/drawing/2014/main" id="{AE274960-9BD2-4580-993C-813060A96DB8}"/>
              </a:ext>
            </a:extLst>
          </p:cNvPr>
          <p:cNvPicPr>
            <a:picLocks noGrp="1" noChangeAspect="1"/>
          </p:cNvPicPr>
          <p:nvPr>
            <p:ph idx="1"/>
          </p:nvPr>
        </p:nvPicPr>
        <p:blipFill>
          <a:blip r:embed="rId2"/>
          <a:stretch>
            <a:fillRect/>
          </a:stretch>
        </p:blipFill>
        <p:spPr>
          <a:xfrm>
            <a:off x="413657" y="1417638"/>
            <a:ext cx="6988627" cy="4112305"/>
          </a:xfrm>
          <a:prstGeom prst="rect">
            <a:avLst/>
          </a:prstGeom>
        </p:spPr>
      </p:pic>
    </p:spTree>
    <p:extLst>
      <p:ext uri="{BB962C8B-B14F-4D97-AF65-F5344CB8AC3E}">
        <p14:creationId xmlns:p14="http://schemas.microsoft.com/office/powerpoint/2010/main" val="41690713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A picture of a den in a woodland made of sticks and branches">
            <a:extLst>
              <a:ext uri="{FF2B5EF4-FFF2-40B4-BE49-F238E27FC236}">
                <a16:creationId xmlns:a16="http://schemas.microsoft.com/office/drawing/2014/main" id="{8BE37884-BECA-4CC0-B776-EB774C9FDBC8}"/>
              </a:ext>
            </a:extLst>
          </p:cNvPr>
          <p:cNvSpPr>
            <a:spLocks noGrp="1"/>
          </p:cNvSpPr>
          <p:nvPr>
            <p:ph type="title"/>
          </p:nvPr>
        </p:nvSpPr>
        <p:spPr/>
        <p:txBody>
          <a:bodyPr>
            <a:normAutofit/>
          </a:bodyPr>
          <a:lstStyle/>
          <a:p>
            <a:r>
              <a:rPr kumimoji="0" lang="en-GB" sz="4400" b="0" i="0" u="none" strike="noStrike" kern="1200" cap="none" spc="0" normalizeH="0" baseline="0" noProof="0" dirty="0">
                <a:ln>
                  <a:noFill/>
                </a:ln>
                <a:solidFill>
                  <a:prstClr val="black"/>
                </a:solidFill>
                <a:effectLst/>
                <a:uLnTx/>
                <a:uFillTx/>
                <a:ea typeface="+mj-ea"/>
                <a:cs typeface="+mj-cs"/>
              </a:rPr>
              <a:t>Science, Mathematics and other Learning?</a:t>
            </a:r>
            <a:endParaRPr lang="en-GB" dirty="0"/>
          </a:p>
        </p:txBody>
      </p:sp>
      <p:sp>
        <p:nvSpPr>
          <p:cNvPr id="4" name="Content Placeholder 3">
            <a:extLst>
              <a:ext uri="{FF2B5EF4-FFF2-40B4-BE49-F238E27FC236}">
                <a16:creationId xmlns:a16="http://schemas.microsoft.com/office/drawing/2014/main" id="{EEC6B572-9939-4FF2-8532-6B2832DB5281}"/>
              </a:ext>
            </a:extLst>
          </p:cNvPr>
          <p:cNvSpPr>
            <a:spLocks noGrp="1"/>
          </p:cNvSpPr>
          <p:nvPr>
            <p:ph sz="half" idx="2"/>
          </p:nvPr>
        </p:nvSpPr>
        <p:spPr/>
        <p:txBody>
          <a:bodyPr/>
          <a:lstStyle/>
          <a:p>
            <a:endParaRPr lang="en-GB"/>
          </a:p>
        </p:txBody>
      </p:sp>
      <p:pic>
        <p:nvPicPr>
          <p:cNvPr id="1026" name="Picture 2" descr="Image result for den building">
            <a:extLst>
              <a:ext uri="{FF2B5EF4-FFF2-40B4-BE49-F238E27FC236}">
                <a16:creationId xmlns:a16="http://schemas.microsoft.com/office/drawing/2014/main" id="{5E8E0A1B-62FE-46FB-A71F-F079507CC1D0}"/>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09600" y="1600201"/>
            <a:ext cx="5007429" cy="3989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6042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D9139-3E2E-44D4-BA3C-692974D75B47}"/>
              </a:ext>
            </a:extLst>
          </p:cNvPr>
          <p:cNvSpPr>
            <a:spLocks noGrp="1"/>
          </p:cNvSpPr>
          <p:nvPr>
            <p:ph type="title"/>
          </p:nvPr>
        </p:nvSpPr>
        <p:spPr/>
        <p:txBody>
          <a:bodyPr>
            <a:noAutofit/>
          </a:bodyPr>
          <a:lstStyle/>
          <a:p>
            <a:r>
              <a:rPr lang="en-GB" sz="4800" dirty="0"/>
              <a:t>Science, Mathematics and other Learning</a:t>
            </a:r>
          </a:p>
        </p:txBody>
      </p:sp>
      <p:sp>
        <p:nvSpPr>
          <p:cNvPr id="4" name="Content Placeholder 3">
            <a:extLst>
              <a:ext uri="{FF2B5EF4-FFF2-40B4-BE49-F238E27FC236}">
                <a16:creationId xmlns:a16="http://schemas.microsoft.com/office/drawing/2014/main" id="{D27748B4-698F-447A-88A0-856FC7E62D37}"/>
              </a:ext>
            </a:extLst>
          </p:cNvPr>
          <p:cNvSpPr>
            <a:spLocks noGrp="1"/>
          </p:cNvSpPr>
          <p:nvPr>
            <p:ph sz="half" idx="2"/>
          </p:nvPr>
        </p:nvSpPr>
        <p:spPr/>
        <p:txBody>
          <a:bodyPr/>
          <a:lstStyle/>
          <a:p>
            <a:endParaRPr lang="en-GB" dirty="0"/>
          </a:p>
        </p:txBody>
      </p:sp>
      <p:pic>
        <p:nvPicPr>
          <p:cNvPr id="2050" name="Picture 2" descr="A ladybird on a flower">
            <a:extLst>
              <a:ext uri="{FF2B5EF4-FFF2-40B4-BE49-F238E27FC236}">
                <a16:creationId xmlns:a16="http://schemas.microsoft.com/office/drawing/2014/main" id="{70A07ED8-FB5D-4254-ABAB-F3A0C9497A2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083208" y="1600200"/>
            <a:ext cx="4437584" cy="3989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3555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4800" dirty="0"/>
              <a:t>Natur fel Amgylchedd Dysgu</a:t>
            </a:r>
            <a:br>
              <a:rPr lang="cy-GB" sz="4800" dirty="0"/>
            </a:br>
            <a:r>
              <a:rPr lang="en-GB" sz="4800" b="1" dirty="0">
                <a:solidFill>
                  <a:srgbClr val="0070C0"/>
                </a:solidFill>
              </a:rPr>
              <a:t>Nature as Learning Environment </a:t>
            </a:r>
          </a:p>
        </p:txBody>
      </p:sp>
      <p:pic>
        <p:nvPicPr>
          <p:cNvPr id="5" name="Content Placeholder 4" descr="2 children in a dandelion field"/>
          <p:cNvPicPr>
            <a:picLocks noGrp="1" noChangeAspect="1"/>
          </p:cNvPicPr>
          <p:nvPr>
            <p:ph sz="half" idx="1"/>
          </p:nvPr>
        </p:nvPicPr>
        <p:blipFill>
          <a:blip r:embed="rId2"/>
          <a:stretch>
            <a:fillRect/>
          </a:stretch>
        </p:blipFill>
        <p:spPr>
          <a:xfrm>
            <a:off x="350590" y="1690688"/>
            <a:ext cx="5026007" cy="3740211"/>
          </a:xfrm>
          <a:prstGeom prst="rect">
            <a:avLst/>
          </a:prstGeom>
        </p:spPr>
      </p:pic>
      <p:pic>
        <p:nvPicPr>
          <p:cNvPr id="6" name="Content Placeholder 5" descr="A young child  hugging a tree"/>
          <p:cNvPicPr>
            <a:picLocks noGrp="1" noChangeAspect="1"/>
          </p:cNvPicPr>
          <p:nvPr>
            <p:ph sz="half" idx="2"/>
          </p:nvPr>
        </p:nvPicPr>
        <p:blipFill>
          <a:blip r:embed="rId3"/>
          <a:stretch>
            <a:fillRect/>
          </a:stretch>
        </p:blipFill>
        <p:spPr>
          <a:xfrm>
            <a:off x="6172200" y="1690688"/>
            <a:ext cx="5181600" cy="3740211"/>
          </a:xfrm>
          <a:prstGeom prst="rect">
            <a:avLst/>
          </a:prstGeom>
        </p:spPr>
      </p:pic>
      <p:sp>
        <p:nvSpPr>
          <p:cNvPr id="7" name="Rectangle 6"/>
          <p:cNvSpPr/>
          <p:nvPr/>
        </p:nvSpPr>
        <p:spPr>
          <a:xfrm>
            <a:off x="6019801" y="5430899"/>
            <a:ext cx="6096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Image: Play Based Learning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Weebly</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2017</a:t>
            </a:r>
          </a:p>
        </p:txBody>
      </p:sp>
    </p:spTree>
    <p:extLst>
      <p:ext uri="{BB962C8B-B14F-4D97-AF65-F5344CB8AC3E}">
        <p14:creationId xmlns:p14="http://schemas.microsoft.com/office/powerpoint/2010/main" val="52211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A1800-4DD1-49E9-819A-9D94BBF0432E}"/>
              </a:ext>
            </a:extLst>
          </p:cNvPr>
          <p:cNvSpPr>
            <a:spLocks noGrp="1"/>
          </p:cNvSpPr>
          <p:nvPr>
            <p:ph type="title"/>
          </p:nvPr>
        </p:nvSpPr>
        <p:spPr/>
        <p:txBody>
          <a:bodyPr>
            <a:normAutofit/>
          </a:bodyPr>
          <a:lstStyle/>
          <a:p>
            <a:r>
              <a:rPr lang="en-GB" sz="4800" dirty="0"/>
              <a:t>Malaguzzi</a:t>
            </a:r>
          </a:p>
        </p:txBody>
      </p:sp>
      <p:sp>
        <p:nvSpPr>
          <p:cNvPr id="3" name="Content Placeholder 2">
            <a:extLst>
              <a:ext uri="{FF2B5EF4-FFF2-40B4-BE49-F238E27FC236}">
                <a16:creationId xmlns:a16="http://schemas.microsoft.com/office/drawing/2014/main" id="{49A6EB4F-99C4-4CC6-ACB7-1451FBD4BE6B}"/>
              </a:ext>
            </a:extLst>
          </p:cNvPr>
          <p:cNvSpPr>
            <a:spLocks noGrp="1"/>
          </p:cNvSpPr>
          <p:nvPr>
            <p:ph sz="half" idx="1"/>
          </p:nvPr>
        </p:nvSpPr>
        <p:spPr>
          <a:xfrm>
            <a:off x="609599" y="1600201"/>
            <a:ext cx="10972799" cy="3989040"/>
          </a:xfrm>
        </p:spPr>
        <p:txBody>
          <a:bodyPr/>
          <a:lstStyle/>
          <a:p>
            <a:pPr marL="0" indent="0">
              <a:buNone/>
            </a:pPr>
            <a:r>
              <a:rPr lang="en-GB" dirty="0"/>
              <a:t>‘Once children are helped to perceive themselves as authors and inventors, once they are helped to discover the pleasures of enquiry their motivation and interest explode’ (Malaguzzi, 1998, p. 67 cited in Brunton and Thornton, 2010).</a:t>
            </a:r>
          </a:p>
        </p:txBody>
      </p:sp>
    </p:spTree>
    <p:extLst>
      <p:ext uri="{BB962C8B-B14F-4D97-AF65-F5344CB8AC3E}">
        <p14:creationId xmlns:p14="http://schemas.microsoft.com/office/powerpoint/2010/main" val="356301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15D6B-B36E-4D11-8B72-BE78A7F2152D}"/>
              </a:ext>
            </a:extLst>
          </p:cNvPr>
          <p:cNvSpPr>
            <a:spLocks noGrp="1"/>
          </p:cNvSpPr>
          <p:nvPr>
            <p:ph type="title"/>
          </p:nvPr>
        </p:nvSpPr>
        <p:spPr/>
        <p:txBody>
          <a:bodyPr>
            <a:normAutofit/>
          </a:bodyPr>
          <a:lstStyle/>
          <a:p>
            <a:r>
              <a:rPr lang="en-GB" sz="4800" dirty="0">
                <a:solidFill>
                  <a:srgbClr val="0070C0"/>
                </a:solidFill>
              </a:rPr>
              <a:t>Watch this video and discuss</a:t>
            </a:r>
          </a:p>
        </p:txBody>
      </p:sp>
      <p:sp>
        <p:nvSpPr>
          <p:cNvPr id="3" name="Content Placeholder 2">
            <a:extLst>
              <a:ext uri="{FF2B5EF4-FFF2-40B4-BE49-F238E27FC236}">
                <a16:creationId xmlns:a16="http://schemas.microsoft.com/office/drawing/2014/main" id="{6A9D5D1E-2EC2-43D8-9DB7-9B49D1CC0F49}"/>
              </a:ext>
            </a:extLst>
          </p:cNvPr>
          <p:cNvSpPr>
            <a:spLocks noGrp="1"/>
          </p:cNvSpPr>
          <p:nvPr>
            <p:ph sz="half" idx="1"/>
          </p:nvPr>
        </p:nvSpPr>
        <p:spPr/>
        <p:txBody>
          <a:bodyPr>
            <a:normAutofit fontScale="92500" lnSpcReduction="10000"/>
          </a:bodyPr>
          <a:lstStyle/>
          <a:p>
            <a:r>
              <a:rPr lang="en-GB" dirty="0">
                <a:hlinkClick r:id="rId2"/>
              </a:rPr>
              <a:t>Link to a video clip of children building an imaginary vehicle </a:t>
            </a:r>
            <a:endParaRPr lang="en-GB" dirty="0"/>
          </a:p>
        </p:txBody>
      </p:sp>
      <p:sp>
        <p:nvSpPr>
          <p:cNvPr id="4" name="Content Placeholder 3">
            <a:extLst>
              <a:ext uri="{FF2B5EF4-FFF2-40B4-BE49-F238E27FC236}">
                <a16:creationId xmlns:a16="http://schemas.microsoft.com/office/drawing/2014/main" id="{3EE090E2-958B-49BF-B036-6B241E62C7F9}"/>
              </a:ext>
            </a:extLst>
          </p:cNvPr>
          <p:cNvSpPr>
            <a:spLocks noGrp="1"/>
          </p:cNvSpPr>
          <p:nvPr>
            <p:ph sz="half" idx="2"/>
          </p:nvPr>
        </p:nvSpPr>
        <p:spPr>
          <a:xfrm>
            <a:off x="6172200" y="1545405"/>
            <a:ext cx="5181600" cy="4351338"/>
          </a:xfrm>
        </p:spPr>
        <p:txBody>
          <a:bodyPr>
            <a:normAutofit fontScale="92500" lnSpcReduction="10000"/>
          </a:bodyPr>
          <a:lstStyle/>
          <a:p>
            <a:r>
              <a:rPr lang="en-GB" sz="3600" dirty="0">
                <a:solidFill>
                  <a:srgbClr val="0070C0"/>
                </a:solidFill>
              </a:rPr>
              <a:t>Time?</a:t>
            </a:r>
          </a:p>
          <a:p>
            <a:r>
              <a:rPr lang="en-GB" sz="3600" dirty="0">
                <a:solidFill>
                  <a:srgbClr val="0070C0"/>
                </a:solidFill>
              </a:rPr>
              <a:t>Space?</a:t>
            </a:r>
          </a:p>
          <a:p>
            <a:r>
              <a:rPr lang="en-GB" sz="3600" dirty="0">
                <a:solidFill>
                  <a:srgbClr val="0070C0"/>
                </a:solidFill>
              </a:rPr>
              <a:t>Resources?</a:t>
            </a:r>
          </a:p>
          <a:p>
            <a:r>
              <a:rPr lang="en-GB" sz="3600" dirty="0">
                <a:solidFill>
                  <a:srgbClr val="0070C0"/>
                </a:solidFill>
              </a:rPr>
              <a:t>Choice?</a:t>
            </a:r>
          </a:p>
          <a:p>
            <a:r>
              <a:rPr lang="en-GB" sz="3600" dirty="0">
                <a:solidFill>
                  <a:srgbClr val="0070C0"/>
                </a:solidFill>
              </a:rPr>
              <a:t>Holistic development?</a:t>
            </a:r>
          </a:p>
          <a:p>
            <a:r>
              <a:rPr lang="en-GB" sz="3600" dirty="0">
                <a:solidFill>
                  <a:srgbClr val="0070C0"/>
                </a:solidFill>
              </a:rPr>
              <a:t>Movement?</a:t>
            </a:r>
          </a:p>
          <a:p>
            <a:r>
              <a:rPr lang="en-GB" sz="3600" dirty="0">
                <a:solidFill>
                  <a:srgbClr val="0070C0"/>
                </a:solidFill>
              </a:rPr>
              <a:t>Imagination?</a:t>
            </a:r>
          </a:p>
          <a:p>
            <a:r>
              <a:rPr lang="en-GB" sz="3600" dirty="0">
                <a:solidFill>
                  <a:srgbClr val="0070C0"/>
                </a:solidFill>
              </a:rPr>
              <a:t>Theory?</a:t>
            </a:r>
          </a:p>
          <a:p>
            <a:endParaRPr lang="en-GB" sz="3600" dirty="0"/>
          </a:p>
          <a:p>
            <a:endParaRPr lang="en-GB" dirty="0"/>
          </a:p>
        </p:txBody>
      </p:sp>
    </p:spTree>
    <p:extLst>
      <p:ext uri="{BB962C8B-B14F-4D97-AF65-F5344CB8AC3E}">
        <p14:creationId xmlns:p14="http://schemas.microsoft.com/office/powerpoint/2010/main" val="3559334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15D6B-B36E-4D11-8B72-BE78A7F2152D}"/>
              </a:ext>
            </a:extLst>
          </p:cNvPr>
          <p:cNvSpPr>
            <a:spLocks noGrp="1"/>
          </p:cNvSpPr>
          <p:nvPr>
            <p:ph type="title"/>
          </p:nvPr>
        </p:nvSpPr>
        <p:spPr/>
        <p:txBody>
          <a:bodyPr>
            <a:normAutofit/>
          </a:bodyPr>
          <a:lstStyle/>
          <a:p>
            <a:r>
              <a:rPr lang="en-GB" sz="4800" dirty="0" err="1"/>
              <a:t>Gwyliwch</a:t>
            </a:r>
            <a:r>
              <a:rPr lang="en-GB" sz="4800" dirty="0"/>
              <a:t> y </a:t>
            </a:r>
            <a:r>
              <a:rPr lang="en-GB" sz="4800" dirty="0" err="1"/>
              <a:t>fidio</a:t>
            </a:r>
            <a:r>
              <a:rPr lang="en-GB" sz="4800" dirty="0"/>
              <a:t> a </a:t>
            </a:r>
            <a:r>
              <a:rPr lang="en-GB" sz="4800" dirty="0" err="1"/>
              <a:t>thrafodwch</a:t>
            </a:r>
            <a:endParaRPr lang="en-GB" sz="4800" dirty="0"/>
          </a:p>
        </p:txBody>
      </p:sp>
      <p:sp>
        <p:nvSpPr>
          <p:cNvPr id="3" name="Content Placeholder 2">
            <a:extLst>
              <a:ext uri="{FF2B5EF4-FFF2-40B4-BE49-F238E27FC236}">
                <a16:creationId xmlns:a16="http://schemas.microsoft.com/office/drawing/2014/main" id="{6A9D5D1E-2EC2-43D8-9DB7-9B49D1CC0F49}"/>
              </a:ext>
            </a:extLst>
          </p:cNvPr>
          <p:cNvSpPr>
            <a:spLocks noGrp="1"/>
          </p:cNvSpPr>
          <p:nvPr>
            <p:ph sz="half" idx="1"/>
          </p:nvPr>
        </p:nvSpPr>
        <p:spPr/>
        <p:txBody>
          <a:bodyPr>
            <a:normAutofit fontScale="92500" lnSpcReduction="10000"/>
          </a:bodyPr>
          <a:lstStyle/>
          <a:p>
            <a:r>
              <a:rPr lang="en-GB" dirty="0" err="1">
                <a:hlinkClick r:id="rId2"/>
              </a:rPr>
              <a:t>Dolen</a:t>
            </a:r>
            <a:r>
              <a:rPr lang="en-GB" dirty="0">
                <a:hlinkClick r:id="rId2"/>
              </a:rPr>
              <a:t> </a:t>
            </a:r>
            <a:r>
              <a:rPr lang="en-GB" dirty="0" err="1">
                <a:hlinkClick r:id="rId2"/>
              </a:rPr>
              <a:t>i</a:t>
            </a:r>
            <a:r>
              <a:rPr lang="en-GB" dirty="0">
                <a:hlinkClick r:id="rId2"/>
              </a:rPr>
              <a:t> </a:t>
            </a:r>
            <a:r>
              <a:rPr lang="en-GB" dirty="0" err="1">
                <a:hlinkClick r:id="rId2"/>
              </a:rPr>
              <a:t>fidio</a:t>
            </a:r>
            <a:r>
              <a:rPr lang="en-GB" dirty="0">
                <a:hlinkClick r:id="rId2"/>
              </a:rPr>
              <a:t> o </a:t>
            </a:r>
            <a:r>
              <a:rPr lang="en-GB" dirty="0" err="1">
                <a:hlinkClick r:id="rId2"/>
              </a:rPr>
              <a:t>blant</a:t>
            </a:r>
            <a:r>
              <a:rPr lang="en-GB" dirty="0">
                <a:hlinkClick r:id="rId2"/>
              </a:rPr>
              <a:t> </a:t>
            </a:r>
            <a:r>
              <a:rPr lang="en-GB" dirty="0" err="1">
                <a:hlinkClick r:id="rId2"/>
              </a:rPr>
              <a:t>yn</a:t>
            </a:r>
            <a:r>
              <a:rPr lang="en-GB" dirty="0">
                <a:hlinkClick r:id="rId2"/>
              </a:rPr>
              <a:t> </a:t>
            </a:r>
            <a:r>
              <a:rPr lang="en-GB" dirty="0" err="1">
                <a:hlinkClick r:id="rId2"/>
              </a:rPr>
              <a:t>creu</a:t>
            </a:r>
            <a:r>
              <a:rPr lang="en-GB" dirty="0">
                <a:hlinkClick r:id="rId2"/>
              </a:rPr>
              <a:t> </a:t>
            </a:r>
            <a:r>
              <a:rPr lang="en-GB" dirty="0" err="1">
                <a:hlinkClick r:id="rId2"/>
              </a:rPr>
              <a:t>cerbyd</a:t>
            </a:r>
            <a:r>
              <a:rPr lang="en-GB" dirty="0">
                <a:hlinkClick r:id="rId2"/>
              </a:rPr>
              <a:t> </a:t>
            </a:r>
            <a:r>
              <a:rPr lang="en-GB" dirty="0" err="1">
                <a:hlinkClick r:id="rId2"/>
              </a:rPr>
              <a:t>dychmygol</a:t>
            </a:r>
            <a:endParaRPr lang="en-GB" dirty="0"/>
          </a:p>
        </p:txBody>
      </p:sp>
      <p:sp>
        <p:nvSpPr>
          <p:cNvPr id="4" name="Content Placeholder 3">
            <a:extLst>
              <a:ext uri="{FF2B5EF4-FFF2-40B4-BE49-F238E27FC236}">
                <a16:creationId xmlns:a16="http://schemas.microsoft.com/office/drawing/2014/main" id="{3EE090E2-958B-49BF-B036-6B241E62C7F9}"/>
              </a:ext>
            </a:extLst>
          </p:cNvPr>
          <p:cNvSpPr>
            <a:spLocks noGrp="1"/>
          </p:cNvSpPr>
          <p:nvPr>
            <p:ph sz="half" idx="2"/>
          </p:nvPr>
        </p:nvSpPr>
        <p:spPr>
          <a:xfrm>
            <a:off x="6172200" y="1515909"/>
            <a:ext cx="5181600" cy="4351338"/>
          </a:xfrm>
        </p:spPr>
        <p:txBody>
          <a:bodyPr>
            <a:normAutofit fontScale="92500" lnSpcReduction="10000"/>
          </a:bodyPr>
          <a:lstStyle/>
          <a:p>
            <a:r>
              <a:rPr lang="en-GB" sz="3600" dirty="0" err="1"/>
              <a:t>Amser</a:t>
            </a:r>
            <a:r>
              <a:rPr lang="en-GB" sz="3600" dirty="0"/>
              <a:t>?</a:t>
            </a:r>
          </a:p>
          <a:p>
            <a:r>
              <a:rPr lang="en-GB" sz="3600" dirty="0" err="1"/>
              <a:t>Gofod</a:t>
            </a:r>
            <a:r>
              <a:rPr lang="en-GB" sz="3600" dirty="0"/>
              <a:t>?</a:t>
            </a:r>
          </a:p>
          <a:p>
            <a:r>
              <a:rPr lang="en-GB" sz="3600" dirty="0" err="1"/>
              <a:t>Adnoddau</a:t>
            </a:r>
            <a:r>
              <a:rPr lang="en-GB" sz="3600" dirty="0"/>
              <a:t>?</a:t>
            </a:r>
          </a:p>
          <a:p>
            <a:r>
              <a:rPr lang="en-GB" sz="3600" dirty="0" err="1"/>
              <a:t>Dewis</a:t>
            </a:r>
            <a:r>
              <a:rPr lang="en-GB" sz="3600" dirty="0"/>
              <a:t>?</a:t>
            </a:r>
          </a:p>
          <a:p>
            <a:r>
              <a:rPr lang="en-GB" sz="3600" dirty="0" err="1"/>
              <a:t>Datblygiad</a:t>
            </a:r>
            <a:r>
              <a:rPr lang="en-GB" sz="3600" dirty="0"/>
              <a:t> </a:t>
            </a:r>
            <a:r>
              <a:rPr lang="en-GB" sz="3600" dirty="0" err="1"/>
              <a:t>Holistaidd</a:t>
            </a:r>
            <a:r>
              <a:rPr lang="en-GB" sz="3600" dirty="0"/>
              <a:t>?</a:t>
            </a:r>
          </a:p>
          <a:p>
            <a:r>
              <a:rPr lang="en-GB" sz="3600" dirty="0" err="1"/>
              <a:t>Symud</a:t>
            </a:r>
            <a:r>
              <a:rPr lang="en-GB" sz="3600" dirty="0"/>
              <a:t>?</a:t>
            </a:r>
          </a:p>
          <a:p>
            <a:r>
              <a:rPr lang="en-GB" sz="3600" dirty="0" err="1"/>
              <a:t>Dychymyg</a:t>
            </a:r>
            <a:r>
              <a:rPr lang="en-GB" sz="3600" dirty="0"/>
              <a:t>?</a:t>
            </a:r>
          </a:p>
          <a:p>
            <a:r>
              <a:rPr lang="en-GB" sz="3600" dirty="0" err="1"/>
              <a:t>Damcaniaeth</a:t>
            </a:r>
            <a:r>
              <a:rPr lang="en-GB" sz="3600" dirty="0"/>
              <a:t>?</a:t>
            </a:r>
          </a:p>
          <a:p>
            <a:endParaRPr lang="en-GB" sz="3600" dirty="0"/>
          </a:p>
          <a:p>
            <a:endParaRPr lang="en-GB" dirty="0"/>
          </a:p>
        </p:txBody>
      </p:sp>
    </p:spTree>
    <p:extLst>
      <p:ext uri="{BB962C8B-B14F-4D97-AF65-F5344CB8AC3E}">
        <p14:creationId xmlns:p14="http://schemas.microsoft.com/office/powerpoint/2010/main" val="15198236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7046E-F1B6-4350-B163-C21FF4D24CA3}"/>
              </a:ext>
            </a:extLst>
          </p:cNvPr>
          <p:cNvSpPr>
            <a:spLocks noGrp="1"/>
          </p:cNvSpPr>
          <p:nvPr>
            <p:ph type="title"/>
          </p:nvPr>
        </p:nvSpPr>
        <p:spPr>
          <a:xfrm>
            <a:off x="0" y="0"/>
            <a:ext cx="12006470" cy="914400"/>
          </a:xfrm>
        </p:spPr>
        <p:txBody>
          <a:bodyPr>
            <a:noAutofit/>
          </a:bodyPr>
          <a:lstStyle/>
          <a:p>
            <a:r>
              <a:rPr lang="en-GB" sz="4800" dirty="0" err="1"/>
              <a:t>Cwriciwlwm</a:t>
            </a:r>
            <a:r>
              <a:rPr lang="en-GB" sz="4800" dirty="0"/>
              <a:t> </a:t>
            </a:r>
            <a:r>
              <a:rPr lang="en-GB" sz="4800" dirty="0" err="1"/>
              <a:t>i</a:t>
            </a:r>
            <a:r>
              <a:rPr lang="en-GB" sz="4800" dirty="0"/>
              <a:t> </a:t>
            </a:r>
            <a:r>
              <a:rPr lang="en-GB" sz="4800" dirty="0" err="1"/>
              <a:t>Gymru</a:t>
            </a:r>
            <a:r>
              <a:rPr lang="en-GB" sz="4800" dirty="0"/>
              <a:t> </a:t>
            </a:r>
            <a:endParaRPr lang="en-GB" sz="4800" dirty="0">
              <a:solidFill>
                <a:schemeClr val="tx2">
                  <a:lumMod val="60000"/>
                  <a:lumOff val="40000"/>
                </a:schemeClr>
              </a:solidFill>
            </a:endParaRPr>
          </a:p>
        </p:txBody>
      </p:sp>
      <p:sp>
        <p:nvSpPr>
          <p:cNvPr id="3" name="Content Placeholder 2">
            <a:extLst>
              <a:ext uri="{FF2B5EF4-FFF2-40B4-BE49-F238E27FC236}">
                <a16:creationId xmlns:a16="http://schemas.microsoft.com/office/drawing/2014/main" id="{624FCA3C-F26D-4AB3-8F05-D7778F01C50F}"/>
              </a:ext>
            </a:extLst>
          </p:cNvPr>
          <p:cNvSpPr>
            <a:spLocks noGrp="1"/>
          </p:cNvSpPr>
          <p:nvPr>
            <p:ph sz="half" idx="1"/>
          </p:nvPr>
        </p:nvSpPr>
        <p:spPr>
          <a:xfrm>
            <a:off x="168965" y="914400"/>
            <a:ext cx="11668540" cy="6221895"/>
          </a:xfrm>
        </p:spPr>
        <p:txBody>
          <a:bodyPr>
            <a:noAutofit/>
          </a:bodyPr>
          <a:lstStyle/>
          <a:p>
            <a:pPr marL="0" indent="0">
              <a:buNone/>
            </a:pPr>
            <a:r>
              <a:rPr lang="en-GB" dirty="0"/>
              <a:t>4 </a:t>
            </a:r>
            <a:r>
              <a:rPr lang="en-GB" dirty="0" err="1"/>
              <a:t>pwrpas</a:t>
            </a:r>
            <a:endParaRPr lang="en-GB" dirty="0"/>
          </a:p>
          <a:p>
            <a:pPr marL="0" indent="0">
              <a:buNone/>
            </a:pPr>
            <a:r>
              <a:rPr lang="en-GB" dirty="0" err="1"/>
              <a:t>Yn</a:t>
            </a:r>
            <a:r>
              <a:rPr lang="en-GB" dirty="0"/>
              <a:t> y pen draw, nod </a:t>
            </a:r>
            <a:r>
              <a:rPr lang="en-GB" dirty="0" err="1"/>
              <a:t>cwricwlwm</a:t>
            </a:r>
            <a:r>
              <a:rPr lang="en-GB" dirty="0"/>
              <a:t> </a:t>
            </a:r>
            <a:r>
              <a:rPr lang="en-GB" dirty="0" err="1"/>
              <a:t>ysgol</a:t>
            </a:r>
            <a:r>
              <a:rPr lang="en-GB" dirty="0"/>
              <a:t> </a:t>
            </a:r>
            <a:r>
              <a:rPr lang="en-GB" dirty="0" err="1"/>
              <a:t>yw</a:t>
            </a:r>
            <a:r>
              <a:rPr lang="en-GB" dirty="0"/>
              <a:t> </a:t>
            </a:r>
            <a:r>
              <a:rPr lang="en-GB" dirty="0" err="1"/>
              <a:t>cefnogi</a:t>
            </a:r>
            <a:r>
              <a:rPr lang="en-GB" dirty="0"/>
              <a:t> </a:t>
            </a:r>
            <a:r>
              <a:rPr lang="en-GB" dirty="0" err="1"/>
              <a:t>ei</a:t>
            </a:r>
            <a:r>
              <a:rPr lang="en-GB" dirty="0"/>
              <a:t> </a:t>
            </a:r>
            <a:r>
              <a:rPr lang="en-GB" dirty="0" err="1"/>
              <a:t>dysgwyr</a:t>
            </a:r>
            <a:r>
              <a:rPr lang="en-GB" dirty="0"/>
              <a:t> </a:t>
            </a:r>
            <a:r>
              <a:rPr lang="en-GB" dirty="0" err="1"/>
              <a:t>i</a:t>
            </a:r>
            <a:r>
              <a:rPr lang="en-GB" dirty="0"/>
              <a:t> </a:t>
            </a:r>
            <a:r>
              <a:rPr lang="en-GB" dirty="0" err="1"/>
              <a:t>ddod</a:t>
            </a:r>
            <a:r>
              <a:rPr lang="en-GB" dirty="0"/>
              <a:t> </a:t>
            </a:r>
            <a:r>
              <a:rPr lang="en-GB" dirty="0" err="1"/>
              <a:t>yn</a:t>
            </a:r>
            <a:r>
              <a:rPr lang="en-GB" dirty="0"/>
              <a:t>:</a:t>
            </a:r>
          </a:p>
          <a:p>
            <a:r>
              <a:rPr lang="en-GB" dirty="0" err="1"/>
              <a:t>ddysgwyr</a:t>
            </a:r>
            <a:r>
              <a:rPr lang="en-GB" dirty="0"/>
              <a:t> </a:t>
            </a:r>
            <a:r>
              <a:rPr lang="en-GB" b="1" dirty="0" err="1"/>
              <a:t>uchelgeisiol</a:t>
            </a:r>
            <a:r>
              <a:rPr lang="en-GB" b="1" dirty="0"/>
              <a:t>, </a:t>
            </a:r>
            <a:r>
              <a:rPr lang="en-GB" b="1" dirty="0" err="1"/>
              <a:t>galluog</a:t>
            </a:r>
            <a:r>
              <a:rPr lang="en-GB" b="1" dirty="0"/>
              <a:t> </a:t>
            </a:r>
            <a:r>
              <a:rPr lang="en-GB" b="1" dirty="0" err="1"/>
              <a:t>sy'n</a:t>
            </a:r>
            <a:r>
              <a:rPr lang="en-GB" b="1" dirty="0"/>
              <a:t> </a:t>
            </a:r>
            <a:r>
              <a:rPr lang="en-GB" b="1" dirty="0" err="1"/>
              <a:t>barod</a:t>
            </a:r>
            <a:r>
              <a:rPr lang="en-GB" b="1" dirty="0"/>
              <a:t> </a:t>
            </a:r>
            <a:r>
              <a:rPr lang="en-GB" b="1" dirty="0" err="1"/>
              <a:t>i</a:t>
            </a:r>
            <a:r>
              <a:rPr lang="en-GB" b="1" dirty="0"/>
              <a:t> </a:t>
            </a:r>
            <a:r>
              <a:rPr lang="en-GB" b="1" dirty="0" err="1"/>
              <a:t>ddysgu</a:t>
            </a:r>
            <a:r>
              <a:rPr lang="en-GB" b="1" dirty="0"/>
              <a:t> </a:t>
            </a:r>
            <a:r>
              <a:rPr lang="en-GB" b="1" dirty="0" err="1"/>
              <a:t>gydol</a:t>
            </a:r>
            <a:r>
              <a:rPr lang="en-GB" b="1" dirty="0"/>
              <a:t> </a:t>
            </a:r>
            <a:r>
              <a:rPr lang="en-GB" b="1" dirty="0" err="1"/>
              <a:t>eu</a:t>
            </a:r>
            <a:r>
              <a:rPr lang="en-GB" b="1" dirty="0"/>
              <a:t> </a:t>
            </a:r>
            <a:r>
              <a:rPr lang="en-GB" b="1" dirty="0" err="1"/>
              <a:t>bywydau</a:t>
            </a:r>
            <a:endParaRPr lang="en-GB" b="1" dirty="0"/>
          </a:p>
          <a:p>
            <a:r>
              <a:rPr lang="en-GB" dirty="0" err="1"/>
              <a:t>gyfranwyr</a:t>
            </a:r>
            <a:r>
              <a:rPr lang="en-GB" dirty="0"/>
              <a:t> </a:t>
            </a:r>
            <a:r>
              <a:rPr lang="en-GB" b="1" dirty="0" err="1"/>
              <a:t>mentrus</a:t>
            </a:r>
            <a:r>
              <a:rPr lang="en-GB" b="1" dirty="0"/>
              <a:t>, </a:t>
            </a:r>
            <a:r>
              <a:rPr lang="en-GB" b="1" dirty="0" err="1"/>
              <a:t>creadigol</a:t>
            </a:r>
            <a:r>
              <a:rPr lang="en-GB" b="1" dirty="0"/>
              <a:t> </a:t>
            </a:r>
            <a:r>
              <a:rPr lang="en-GB" dirty="0" err="1"/>
              <a:t>sy’n</a:t>
            </a:r>
            <a:r>
              <a:rPr lang="en-GB" dirty="0"/>
              <a:t> </a:t>
            </a:r>
            <a:r>
              <a:rPr lang="en-GB" dirty="0" err="1"/>
              <a:t>barod</a:t>
            </a:r>
            <a:r>
              <a:rPr lang="en-GB" dirty="0"/>
              <a:t> </a:t>
            </a:r>
            <a:r>
              <a:rPr lang="en-GB" dirty="0" err="1"/>
              <a:t>i</a:t>
            </a:r>
            <a:r>
              <a:rPr lang="en-GB" dirty="0"/>
              <a:t> </a:t>
            </a:r>
            <a:r>
              <a:rPr lang="en-GB" dirty="0" err="1"/>
              <a:t>chwarae</a:t>
            </a:r>
            <a:r>
              <a:rPr lang="en-GB" dirty="0"/>
              <a:t> </a:t>
            </a:r>
            <a:r>
              <a:rPr lang="en-GB" dirty="0" err="1"/>
              <a:t>rhan</a:t>
            </a:r>
            <a:r>
              <a:rPr lang="en-GB" dirty="0"/>
              <a:t> lawn </a:t>
            </a:r>
            <a:r>
              <a:rPr lang="en-GB" dirty="0" err="1"/>
              <a:t>mewn</a:t>
            </a:r>
            <a:r>
              <a:rPr lang="en-GB" dirty="0"/>
              <a:t> </a:t>
            </a:r>
            <a:r>
              <a:rPr lang="en-GB" dirty="0" err="1"/>
              <a:t>bywyd</a:t>
            </a:r>
            <a:r>
              <a:rPr lang="en-GB" dirty="0"/>
              <a:t> a </a:t>
            </a:r>
            <a:r>
              <a:rPr lang="en-GB" dirty="0" err="1"/>
              <a:t>gwaith</a:t>
            </a:r>
            <a:endParaRPr lang="en-GB" dirty="0"/>
          </a:p>
          <a:p>
            <a:r>
              <a:rPr lang="en-GB" b="1" dirty="0" err="1"/>
              <a:t>ddinasyddion</a:t>
            </a:r>
            <a:r>
              <a:rPr lang="en-GB" b="1" dirty="0"/>
              <a:t> </a:t>
            </a:r>
            <a:r>
              <a:rPr lang="en-GB" b="1" dirty="0" err="1"/>
              <a:t>egwyddorol</a:t>
            </a:r>
            <a:r>
              <a:rPr lang="en-GB" b="1" dirty="0"/>
              <a:t>, </a:t>
            </a:r>
            <a:r>
              <a:rPr lang="en-GB" b="1" dirty="0" err="1"/>
              <a:t>gwybodus</a:t>
            </a:r>
            <a:r>
              <a:rPr lang="en-GB" b="1" dirty="0"/>
              <a:t> </a:t>
            </a:r>
            <a:r>
              <a:rPr lang="en-GB" dirty="0" err="1"/>
              <a:t>yng</a:t>
            </a:r>
            <a:r>
              <a:rPr lang="en-GB" dirty="0"/>
              <a:t> </a:t>
            </a:r>
            <a:r>
              <a:rPr lang="en-GB" dirty="0" err="1"/>
              <a:t>Nghymru</a:t>
            </a:r>
            <a:r>
              <a:rPr lang="en-GB" dirty="0"/>
              <a:t> </a:t>
            </a:r>
            <a:r>
              <a:rPr lang="en-GB" dirty="0" err="1"/>
              <a:t>a’r</a:t>
            </a:r>
            <a:r>
              <a:rPr lang="en-GB" dirty="0"/>
              <a:t> </a:t>
            </a:r>
            <a:r>
              <a:rPr lang="en-GB" dirty="0" err="1"/>
              <a:t>byd</a:t>
            </a:r>
            <a:endParaRPr lang="en-GB" dirty="0"/>
          </a:p>
          <a:p>
            <a:r>
              <a:rPr lang="en-GB" dirty="0" err="1"/>
              <a:t>unigolion</a:t>
            </a:r>
            <a:r>
              <a:rPr lang="en-GB" dirty="0"/>
              <a:t> </a:t>
            </a:r>
            <a:r>
              <a:rPr lang="en-GB" b="1" dirty="0" err="1"/>
              <a:t>iach</a:t>
            </a:r>
            <a:r>
              <a:rPr lang="en-GB" b="1" dirty="0"/>
              <a:t>, </a:t>
            </a:r>
            <a:r>
              <a:rPr lang="en-GB" b="1" dirty="0" err="1"/>
              <a:t>hyderus</a:t>
            </a:r>
            <a:r>
              <a:rPr lang="en-GB" b="1" dirty="0"/>
              <a:t> </a:t>
            </a:r>
            <a:r>
              <a:rPr lang="en-GB" dirty="0" err="1"/>
              <a:t>sy'n</a:t>
            </a:r>
            <a:r>
              <a:rPr lang="en-GB" dirty="0"/>
              <a:t> </a:t>
            </a:r>
            <a:r>
              <a:rPr lang="en-GB" dirty="0" err="1"/>
              <a:t>barod</a:t>
            </a:r>
            <a:r>
              <a:rPr lang="en-GB" dirty="0"/>
              <a:t> </a:t>
            </a:r>
            <a:r>
              <a:rPr lang="en-GB" dirty="0" err="1"/>
              <a:t>i</a:t>
            </a:r>
            <a:r>
              <a:rPr lang="en-GB" dirty="0"/>
              <a:t> </a:t>
            </a:r>
            <a:r>
              <a:rPr lang="en-GB" dirty="0" err="1"/>
              <a:t>fyw</a:t>
            </a:r>
            <a:r>
              <a:rPr lang="en-GB" dirty="0"/>
              <a:t> </a:t>
            </a:r>
            <a:r>
              <a:rPr lang="en-GB" dirty="0" err="1"/>
              <a:t>bywyd</a:t>
            </a:r>
            <a:r>
              <a:rPr lang="en-GB" dirty="0"/>
              <a:t> </a:t>
            </a:r>
            <a:r>
              <a:rPr lang="en-GB" dirty="0" err="1"/>
              <a:t>cyflawn</a:t>
            </a:r>
            <a:r>
              <a:rPr lang="en-GB" dirty="0"/>
              <a:t> </a:t>
            </a:r>
            <a:r>
              <a:rPr lang="en-GB" dirty="0" err="1"/>
              <a:t>fel</a:t>
            </a:r>
            <a:r>
              <a:rPr lang="en-GB" dirty="0"/>
              <a:t> </a:t>
            </a:r>
            <a:r>
              <a:rPr lang="en-GB" dirty="0" err="1"/>
              <a:t>aelodau</a:t>
            </a:r>
            <a:r>
              <a:rPr lang="en-GB" dirty="0"/>
              <a:t> </a:t>
            </a:r>
            <a:r>
              <a:rPr lang="en-GB" dirty="0" err="1"/>
              <a:t>gwerthfawr</a:t>
            </a:r>
            <a:r>
              <a:rPr lang="en-GB" dirty="0"/>
              <a:t> o </a:t>
            </a:r>
            <a:r>
              <a:rPr lang="en-GB" dirty="0" err="1"/>
              <a:t>gymdeithas</a:t>
            </a:r>
            <a:r>
              <a:rPr lang="en-GB" dirty="0"/>
              <a:t>.</a:t>
            </a:r>
          </a:p>
        </p:txBody>
      </p:sp>
    </p:spTree>
    <p:extLst>
      <p:ext uri="{BB962C8B-B14F-4D97-AF65-F5344CB8AC3E}">
        <p14:creationId xmlns:p14="http://schemas.microsoft.com/office/powerpoint/2010/main" val="3958408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7046E-F1B6-4350-B163-C21FF4D24CA3}"/>
              </a:ext>
            </a:extLst>
          </p:cNvPr>
          <p:cNvSpPr>
            <a:spLocks noGrp="1"/>
          </p:cNvSpPr>
          <p:nvPr>
            <p:ph type="title"/>
          </p:nvPr>
        </p:nvSpPr>
        <p:spPr>
          <a:xfrm>
            <a:off x="0" y="0"/>
            <a:ext cx="12006470" cy="914400"/>
          </a:xfrm>
        </p:spPr>
        <p:txBody>
          <a:bodyPr>
            <a:noAutofit/>
          </a:bodyPr>
          <a:lstStyle/>
          <a:p>
            <a:r>
              <a:rPr lang="en-GB" sz="4800" dirty="0">
                <a:solidFill>
                  <a:srgbClr val="0070C0"/>
                </a:solidFill>
              </a:rPr>
              <a:t>Curriculum for Wales</a:t>
            </a:r>
          </a:p>
        </p:txBody>
      </p:sp>
      <p:sp>
        <p:nvSpPr>
          <p:cNvPr id="4" name="Content Placeholder 3">
            <a:extLst>
              <a:ext uri="{FF2B5EF4-FFF2-40B4-BE49-F238E27FC236}">
                <a16:creationId xmlns:a16="http://schemas.microsoft.com/office/drawing/2014/main" id="{41507170-EA93-4417-99E4-AC763548D7C1}"/>
              </a:ext>
            </a:extLst>
          </p:cNvPr>
          <p:cNvSpPr>
            <a:spLocks noGrp="1"/>
          </p:cNvSpPr>
          <p:nvPr>
            <p:ph sz="half" idx="2"/>
          </p:nvPr>
        </p:nvSpPr>
        <p:spPr>
          <a:xfrm>
            <a:off x="457201" y="937419"/>
            <a:ext cx="11549270" cy="4727885"/>
          </a:xfrm>
        </p:spPr>
        <p:txBody>
          <a:bodyPr>
            <a:normAutofit fontScale="92500" lnSpcReduction="10000"/>
          </a:bodyPr>
          <a:lstStyle/>
          <a:p>
            <a:pPr marL="0" indent="0">
              <a:buNone/>
            </a:pPr>
            <a:r>
              <a:rPr lang="en-GB" sz="3300" i="1" dirty="0">
                <a:solidFill>
                  <a:srgbClr val="0070C0"/>
                </a:solidFill>
              </a:rPr>
              <a:t>4 purposes</a:t>
            </a:r>
          </a:p>
          <a:p>
            <a:pPr marL="0" indent="0">
              <a:buNone/>
            </a:pPr>
            <a:r>
              <a:rPr lang="en-GB" sz="3300" i="1" dirty="0">
                <a:solidFill>
                  <a:srgbClr val="0070C0"/>
                </a:solidFill>
              </a:rPr>
              <a:t>Ultimately, the aim of a school’s curriculum is to support its learners to become:</a:t>
            </a:r>
          </a:p>
          <a:p>
            <a:r>
              <a:rPr lang="en-GB" sz="3300" b="1" i="1" dirty="0">
                <a:solidFill>
                  <a:srgbClr val="0070C0"/>
                </a:solidFill>
              </a:rPr>
              <a:t>ambitious, capable learners, ready to learn throughout their lives</a:t>
            </a:r>
          </a:p>
          <a:p>
            <a:r>
              <a:rPr lang="en-GB" sz="3300" b="1" i="1" dirty="0">
                <a:solidFill>
                  <a:srgbClr val="0070C0"/>
                </a:solidFill>
              </a:rPr>
              <a:t>enterprising, creative </a:t>
            </a:r>
            <a:r>
              <a:rPr lang="en-GB" sz="3300" i="1" dirty="0">
                <a:solidFill>
                  <a:srgbClr val="0070C0"/>
                </a:solidFill>
              </a:rPr>
              <a:t>contributors, ready to play a full part in life and work</a:t>
            </a:r>
          </a:p>
          <a:p>
            <a:r>
              <a:rPr lang="en-GB" sz="3300" b="1" i="1" dirty="0">
                <a:solidFill>
                  <a:srgbClr val="0070C0"/>
                </a:solidFill>
              </a:rPr>
              <a:t>ethical, informed citizens </a:t>
            </a:r>
            <a:r>
              <a:rPr lang="en-GB" sz="3300" i="1" dirty="0">
                <a:solidFill>
                  <a:srgbClr val="0070C0"/>
                </a:solidFill>
              </a:rPr>
              <a:t>of Wales and the world</a:t>
            </a:r>
          </a:p>
          <a:p>
            <a:r>
              <a:rPr lang="en-GB" sz="3300" b="1" i="1" dirty="0">
                <a:solidFill>
                  <a:srgbClr val="0070C0"/>
                </a:solidFill>
              </a:rPr>
              <a:t>healthy, confident </a:t>
            </a:r>
            <a:r>
              <a:rPr lang="en-GB" sz="3300" i="1" dirty="0">
                <a:solidFill>
                  <a:srgbClr val="0070C0"/>
                </a:solidFill>
              </a:rPr>
              <a:t>individuals, ready to lead fulfilling lives as valued members of society</a:t>
            </a:r>
          </a:p>
          <a:p>
            <a:endParaRPr lang="en-GB" dirty="0"/>
          </a:p>
        </p:txBody>
      </p:sp>
    </p:spTree>
    <p:extLst>
      <p:ext uri="{BB962C8B-B14F-4D97-AF65-F5344CB8AC3E}">
        <p14:creationId xmlns:p14="http://schemas.microsoft.com/office/powerpoint/2010/main" val="688612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in Welsh of the areas of learning, Curriculum for Wales">
            <a:extLst>
              <a:ext uri="{FF2B5EF4-FFF2-40B4-BE49-F238E27FC236}">
                <a16:creationId xmlns:a16="http://schemas.microsoft.com/office/drawing/2014/main" id="{8DE6DFB5-2D40-42CC-A74D-ED9F55DDD917}"/>
              </a:ext>
            </a:extLst>
          </p:cNvPr>
          <p:cNvPicPr>
            <a:picLocks noChangeAspect="1"/>
          </p:cNvPicPr>
          <p:nvPr/>
        </p:nvPicPr>
        <p:blipFill>
          <a:blip r:embed="rId2"/>
          <a:stretch>
            <a:fillRect/>
          </a:stretch>
        </p:blipFill>
        <p:spPr>
          <a:xfrm>
            <a:off x="1704975" y="414337"/>
            <a:ext cx="8782050" cy="6029325"/>
          </a:xfrm>
          <a:prstGeom prst="rect">
            <a:avLst/>
          </a:prstGeom>
        </p:spPr>
      </p:pic>
    </p:spTree>
    <p:extLst>
      <p:ext uri="{BB962C8B-B14F-4D97-AF65-F5344CB8AC3E}">
        <p14:creationId xmlns:p14="http://schemas.microsoft.com/office/powerpoint/2010/main" val="41778765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 in of the areas of learning, Curriculum for Wales">
            <a:extLst>
              <a:ext uri="{FF2B5EF4-FFF2-40B4-BE49-F238E27FC236}">
                <a16:creationId xmlns:a16="http://schemas.microsoft.com/office/drawing/2014/main" id="{B8280588-CA47-404D-9806-28958CD99533}"/>
              </a:ext>
            </a:extLst>
          </p:cNvPr>
          <p:cNvPicPr>
            <a:picLocks noChangeAspect="1"/>
          </p:cNvPicPr>
          <p:nvPr/>
        </p:nvPicPr>
        <p:blipFill>
          <a:blip r:embed="rId2"/>
          <a:stretch>
            <a:fillRect/>
          </a:stretch>
        </p:blipFill>
        <p:spPr>
          <a:xfrm>
            <a:off x="1547812" y="485775"/>
            <a:ext cx="9096375" cy="5886450"/>
          </a:xfrm>
          <a:prstGeom prst="rect">
            <a:avLst/>
          </a:prstGeom>
        </p:spPr>
      </p:pic>
    </p:spTree>
    <p:extLst>
      <p:ext uri="{BB962C8B-B14F-4D97-AF65-F5344CB8AC3E}">
        <p14:creationId xmlns:p14="http://schemas.microsoft.com/office/powerpoint/2010/main" val="29761412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FFC88-666C-454E-8BAD-93074B42D6CB}"/>
              </a:ext>
            </a:extLst>
          </p:cNvPr>
          <p:cNvSpPr>
            <a:spLocks noGrp="1"/>
          </p:cNvSpPr>
          <p:nvPr>
            <p:ph type="title"/>
          </p:nvPr>
        </p:nvSpPr>
        <p:spPr>
          <a:xfrm>
            <a:off x="122583" y="274638"/>
            <a:ext cx="11946834" cy="1143000"/>
          </a:xfrm>
        </p:spPr>
        <p:txBody>
          <a:bodyPr>
            <a:noAutofit/>
          </a:bodyPr>
          <a:lstStyle/>
          <a:p>
            <a:r>
              <a:rPr lang="en-GB" sz="4800" dirty="0" err="1"/>
              <a:t>Cwriciwlwm</a:t>
            </a:r>
            <a:r>
              <a:rPr lang="en-GB" sz="4800" dirty="0"/>
              <a:t> </a:t>
            </a:r>
            <a:r>
              <a:rPr lang="en-GB" sz="4800" dirty="0" err="1"/>
              <a:t>i</a:t>
            </a:r>
            <a:r>
              <a:rPr lang="en-GB" sz="4800" dirty="0"/>
              <a:t> </a:t>
            </a:r>
            <a:r>
              <a:rPr lang="en-GB" sz="4800" dirty="0" err="1"/>
              <a:t>Gymru</a:t>
            </a:r>
            <a:r>
              <a:rPr lang="en-GB" sz="4800" dirty="0"/>
              <a:t> / </a:t>
            </a:r>
            <a:r>
              <a:rPr lang="en-GB" sz="4800" dirty="0">
                <a:solidFill>
                  <a:srgbClr val="0070C0"/>
                </a:solidFill>
              </a:rPr>
              <a:t>Curriculum for Wales</a:t>
            </a:r>
          </a:p>
        </p:txBody>
      </p:sp>
      <p:sp>
        <p:nvSpPr>
          <p:cNvPr id="3" name="Content Placeholder 2">
            <a:extLst>
              <a:ext uri="{FF2B5EF4-FFF2-40B4-BE49-F238E27FC236}">
                <a16:creationId xmlns:a16="http://schemas.microsoft.com/office/drawing/2014/main" id="{8E62A2C6-F0F6-4ED8-8C18-8A08EF45A4B8}"/>
              </a:ext>
            </a:extLst>
          </p:cNvPr>
          <p:cNvSpPr>
            <a:spLocks noGrp="1"/>
          </p:cNvSpPr>
          <p:nvPr>
            <p:ph sz="half" idx="1"/>
          </p:nvPr>
        </p:nvSpPr>
        <p:spPr>
          <a:xfrm>
            <a:off x="838198" y="1574902"/>
            <a:ext cx="5181600" cy="4351338"/>
          </a:xfrm>
        </p:spPr>
        <p:txBody>
          <a:bodyPr>
            <a:normAutofit/>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1" i="0" u="none" strike="noStrike" kern="1200" cap="none" spc="0" normalizeH="0" baseline="0" noProof="0" dirty="0" err="1">
                <a:ln>
                  <a:noFill/>
                </a:ln>
                <a:solidFill>
                  <a:prstClr val="black"/>
                </a:solidFill>
                <a:effectLst/>
                <a:uLnTx/>
                <a:uFillTx/>
                <a:ea typeface="+mn-ea"/>
                <a:cs typeface="+mn-cs"/>
              </a:rPr>
              <a:t>Meysydd</a:t>
            </a:r>
            <a:r>
              <a:rPr kumimoji="0" lang="en-GB" sz="2600" b="1" i="0" u="none" strike="noStrike" kern="1200" cap="none" spc="0" normalizeH="0" baseline="0" noProof="0" dirty="0">
                <a:ln>
                  <a:noFill/>
                </a:ln>
                <a:solidFill>
                  <a:prstClr val="black"/>
                </a:solidFill>
                <a:effectLst/>
                <a:uLnTx/>
                <a:uFillTx/>
                <a:ea typeface="+mn-ea"/>
                <a:cs typeface="+mn-cs"/>
              </a:rPr>
              <a:t> </a:t>
            </a:r>
            <a:r>
              <a:rPr kumimoji="0" lang="en-GB" sz="2600" b="1" i="0" u="none" strike="noStrike" kern="1200" cap="none" spc="0" normalizeH="0" baseline="0" noProof="0" dirty="0" err="1">
                <a:ln>
                  <a:noFill/>
                </a:ln>
                <a:solidFill>
                  <a:prstClr val="black"/>
                </a:solidFill>
                <a:effectLst/>
                <a:uLnTx/>
                <a:uFillTx/>
                <a:ea typeface="+mn-ea"/>
                <a:cs typeface="+mn-cs"/>
              </a:rPr>
              <a:t>dysgu</a:t>
            </a:r>
            <a:r>
              <a:rPr kumimoji="0" lang="en-GB" sz="2600" b="1" i="0" u="none" strike="noStrike" kern="1200" cap="none" spc="0" normalizeH="0" baseline="0" noProof="0" dirty="0">
                <a:ln>
                  <a:noFill/>
                </a:ln>
                <a:solidFill>
                  <a:prstClr val="black"/>
                </a:solidFill>
                <a:effectLst/>
                <a:uLnTx/>
                <a:uFillTx/>
                <a:ea typeface="+mn-ea"/>
                <a:cs typeface="+mn-cs"/>
              </a:rPr>
              <a:t> a </a:t>
            </a:r>
            <a:r>
              <a:rPr kumimoji="0" lang="en-GB" sz="2600" b="1" i="0" u="none" strike="noStrike" kern="1200" cap="none" spc="0" normalizeH="0" baseline="0" noProof="0" dirty="0" err="1">
                <a:ln>
                  <a:noFill/>
                </a:ln>
                <a:solidFill>
                  <a:prstClr val="black"/>
                </a:solidFill>
                <a:effectLst/>
                <a:uLnTx/>
                <a:uFillTx/>
                <a:ea typeface="+mn-ea"/>
                <a:cs typeface="+mn-cs"/>
              </a:rPr>
              <a:t>phrofiad</a:t>
            </a:r>
            <a:endParaRPr kumimoji="0" lang="en-GB" sz="2600" b="1" i="0" u="none" strike="noStrike" kern="1200" cap="none" spc="0" normalizeH="0" baseline="0" noProof="0" dirty="0">
              <a:ln>
                <a:noFill/>
              </a:ln>
              <a:solidFill>
                <a:prstClr val="black"/>
              </a:solidFill>
              <a:effectLst/>
              <a:uLnTx/>
              <a:uFillTx/>
              <a:ea typeface="+mn-ea"/>
              <a:cs typeface="+mn-cs"/>
            </a:endParaRPr>
          </a:p>
          <a:p>
            <a:pPr>
              <a:lnSpc>
                <a:spcPct val="90000"/>
              </a:lnSpc>
              <a:spcBef>
                <a:spcPts val="1000"/>
              </a:spcBef>
              <a:defRPr/>
            </a:pPr>
            <a:r>
              <a:rPr lang="en-GB" sz="2600" b="1" dirty="0" err="1">
                <a:solidFill>
                  <a:prstClr val="black"/>
                </a:solidFill>
              </a:rPr>
              <a:t>Gwyddoniaeth</a:t>
            </a:r>
            <a:r>
              <a:rPr lang="en-GB" sz="2600" b="1" dirty="0">
                <a:solidFill>
                  <a:prstClr val="black"/>
                </a:solidFill>
              </a:rPr>
              <a:t> a </a:t>
            </a:r>
            <a:r>
              <a:rPr lang="en-GB" sz="2600" b="1" dirty="0" err="1">
                <a:solidFill>
                  <a:prstClr val="black"/>
                </a:solidFill>
              </a:rPr>
              <a:t>Thechnoleg</a:t>
            </a:r>
            <a:endParaRPr kumimoji="0" lang="en-GB" sz="2600" b="1"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0" i="0" u="none" strike="noStrike" kern="1200" cap="none" spc="0" normalizeH="0" baseline="0" noProof="0" dirty="0" err="1">
                <a:ln>
                  <a:noFill/>
                </a:ln>
                <a:solidFill>
                  <a:prstClr val="black"/>
                </a:solidFill>
                <a:effectLst/>
                <a:uLnTx/>
                <a:uFillTx/>
                <a:ea typeface="+mn-ea"/>
                <a:cs typeface="+mn-cs"/>
                <a:hlinkClick r:id="rId2"/>
              </a:rPr>
              <a:t>Dolen</a:t>
            </a:r>
            <a:r>
              <a:rPr kumimoji="0" lang="en-GB" sz="2600" b="0" i="0" u="none" strike="noStrike" kern="1200" cap="none" spc="0" normalizeH="0" baseline="0" noProof="0" dirty="0">
                <a:ln>
                  <a:noFill/>
                </a:ln>
                <a:solidFill>
                  <a:prstClr val="black"/>
                </a:solidFill>
                <a:effectLst/>
                <a:uLnTx/>
                <a:uFillTx/>
                <a:ea typeface="+mn-ea"/>
                <a:cs typeface="+mn-cs"/>
                <a:hlinkClick r:id="rId2"/>
              </a:rPr>
              <a:t> </a:t>
            </a:r>
            <a:r>
              <a:rPr kumimoji="0" lang="en-GB" sz="2600" b="0" i="0" u="none" strike="noStrike" kern="1200" cap="none" spc="0" normalizeH="0" baseline="0" noProof="0" dirty="0" err="1">
                <a:ln>
                  <a:noFill/>
                </a:ln>
                <a:solidFill>
                  <a:prstClr val="black"/>
                </a:solidFill>
                <a:effectLst/>
                <a:uLnTx/>
                <a:uFillTx/>
                <a:ea typeface="+mn-ea"/>
                <a:cs typeface="+mn-cs"/>
                <a:hlinkClick r:id="rId2"/>
              </a:rPr>
              <a:t>i</a:t>
            </a:r>
            <a:r>
              <a:rPr kumimoji="0" lang="en-GB" sz="2600" b="0" i="0" u="none" strike="noStrike" kern="1200" cap="none" spc="0" normalizeH="0" baseline="0" noProof="0" dirty="0">
                <a:ln>
                  <a:noFill/>
                </a:ln>
                <a:solidFill>
                  <a:prstClr val="black"/>
                </a:solidFill>
                <a:effectLst/>
                <a:uLnTx/>
                <a:uFillTx/>
                <a:ea typeface="+mn-ea"/>
                <a:cs typeface="+mn-cs"/>
                <a:hlinkClick r:id="rId2"/>
              </a:rPr>
              <a:t> </a:t>
            </a:r>
            <a:r>
              <a:rPr kumimoji="0" lang="en-GB" sz="2600" b="0" i="0" u="none" strike="noStrike" kern="1200" cap="none" spc="0" normalizeH="0" baseline="0" noProof="0" dirty="0" err="1">
                <a:ln>
                  <a:noFill/>
                </a:ln>
                <a:solidFill>
                  <a:prstClr val="black"/>
                </a:solidFill>
                <a:effectLst/>
                <a:uLnTx/>
                <a:uFillTx/>
                <a:ea typeface="+mn-ea"/>
                <a:cs typeface="+mn-cs"/>
                <a:hlinkClick r:id="rId2"/>
              </a:rPr>
              <a:t>feysydd</a:t>
            </a:r>
            <a:r>
              <a:rPr kumimoji="0" lang="en-GB" sz="2600" b="0" i="0" u="none" strike="noStrike" kern="1200" cap="none" spc="0" normalizeH="0" baseline="0" noProof="0" dirty="0">
                <a:ln>
                  <a:noFill/>
                </a:ln>
                <a:solidFill>
                  <a:prstClr val="black"/>
                </a:solidFill>
                <a:effectLst/>
                <a:uLnTx/>
                <a:uFillTx/>
                <a:ea typeface="+mn-ea"/>
                <a:cs typeface="+mn-cs"/>
                <a:hlinkClick r:id="rId2"/>
              </a:rPr>
              <a:t> </a:t>
            </a:r>
            <a:r>
              <a:rPr kumimoji="0" lang="en-GB" sz="2600" b="0" i="0" u="none" strike="noStrike" kern="1200" cap="none" spc="0" normalizeH="0" baseline="0" noProof="0" dirty="0" err="1">
                <a:ln>
                  <a:noFill/>
                </a:ln>
                <a:solidFill>
                  <a:prstClr val="black"/>
                </a:solidFill>
                <a:effectLst/>
                <a:uLnTx/>
                <a:uFillTx/>
                <a:ea typeface="+mn-ea"/>
                <a:cs typeface="+mn-cs"/>
                <a:hlinkClick r:id="rId2"/>
              </a:rPr>
              <a:t>dysgu</a:t>
            </a:r>
            <a:r>
              <a:rPr kumimoji="0" lang="en-GB" sz="2600" b="0" i="0" u="none" strike="noStrike" kern="1200" cap="none" spc="0" normalizeH="0" baseline="0" noProof="0" dirty="0">
                <a:ln>
                  <a:noFill/>
                </a:ln>
                <a:solidFill>
                  <a:prstClr val="black"/>
                </a:solidFill>
                <a:effectLst/>
                <a:uLnTx/>
                <a:uFillTx/>
                <a:ea typeface="+mn-ea"/>
                <a:cs typeface="+mn-cs"/>
                <a:hlinkClick r:id="rId2"/>
              </a:rPr>
              <a:t> a </a:t>
            </a:r>
            <a:r>
              <a:rPr kumimoji="0" lang="en-GB" sz="2600" b="0" i="0" u="none" strike="noStrike" kern="1200" cap="none" spc="0" normalizeH="0" baseline="0" noProof="0" dirty="0" err="1">
                <a:ln>
                  <a:noFill/>
                </a:ln>
                <a:solidFill>
                  <a:prstClr val="black"/>
                </a:solidFill>
                <a:effectLst/>
                <a:uLnTx/>
                <a:uFillTx/>
                <a:ea typeface="+mn-ea"/>
                <a:cs typeface="+mn-cs"/>
                <a:hlinkClick r:id="rId2"/>
              </a:rPr>
              <a:t>phrofiad</a:t>
            </a:r>
            <a:r>
              <a:rPr kumimoji="0" lang="en-GB" sz="2600" b="0" i="0" u="none" strike="noStrike" kern="1200" cap="none" spc="0" normalizeH="0" baseline="0" noProof="0" dirty="0">
                <a:ln>
                  <a:noFill/>
                </a:ln>
                <a:solidFill>
                  <a:prstClr val="black"/>
                </a:solidFill>
                <a:effectLst/>
                <a:uLnTx/>
                <a:uFillTx/>
                <a:ea typeface="+mn-ea"/>
                <a:cs typeface="+mn-cs"/>
                <a:hlinkClick r:id="rId2"/>
              </a:rPr>
              <a:t> </a:t>
            </a:r>
            <a:r>
              <a:rPr kumimoji="0" lang="en-GB" sz="2600" b="0" i="0" u="none" strike="noStrike" kern="1200" cap="none" spc="0" normalizeH="0" baseline="0" noProof="0" dirty="0" err="1">
                <a:ln>
                  <a:noFill/>
                </a:ln>
                <a:solidFill>
                  <a:prstClr val="black"/>
                </a:solidFill>
                <a:effectLst/>
                <a:uLnTx/>
                <a:uFillTx/>
                <a:ea typeface="+mn-ea"/>
                <a:cs typeface="+mn-cs"/>
                <a:hlinkClick r:id="rId2"/>
              </a:rPr>
              <a:t>gwyddoniaeth</a:t>
            </a:r>
            <a:r>
              <a:rPr kumimoji="0" lang="en-GB" sz="2600" b="0" i="0" u="none" strike="noStrike" kern="1200" cap="none" spc="0" normalizeH="0" baseline="0" noProof="0" dirty="0">
                <a:ln>
                  <a:noFill/>
                </a:ln>
                <a:solidFill>
                  <a:prstClr val="black"/>
                </a:solidFill>
                <a:effectLst/>
                <a:uLnTx/>
                <a:uFillTx/>
                <a:ea typeface="+mn-ea"/>
                <a:cs typeface="+mn-cs"/>
                <a:hlinkClick r:id="rId2"/>
              </a:rPr>
              <a:t> a </a:t>
            </a:r>
            <a:r>
              <a:rPr kumimoji="0" lang="en-GB" sz="2600" b="0" i="0" u="none" strike="noStrike" kern="1200" cap="none" spc="0" normalizeH="0" baseline="0" noProof="0" dirty="0" err="1">
                <a:ln>
                  <a:noFill/>
                </a:ln>
                <a:solidFill>
                  <a:prstClr val="black"/>
                </a:solidFill>
                <a:effectLst/>
                <a:uLnTx/>
                <a:uFillTx/>
                <a:ea typeface="+mn-ea"/>
                <a:cs typeface="+mn-cs"/>
                <a:hlinkClick r:id="rId2"/>
              </a:rPr>
              <a:t>thechnoleg</a:t>
            </a:r>
            <a:endParaRPr kumimoji="0" lang="en-GB" sz="2600" b="0" i="0" u="none" strike="noStrike" kern="1200" cap="none" spc="0" normalizeH="0" baseline="0" noProof="0" dirty="0">
              <a:ln>
                <a:noFill/>
              </a:ln>
              <a:solidFill>
                <a:prstClr val="black"/>
              </a:solidFill>
              <a:effectLst/>
              <a:uLnTx/>
              <a:uFillTx/>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2600" b="1" dirty="0" err="1">
                <a:solidFill>
                  <a:prstClr val="black"/>
                </a:solidFill>
              </a:rPr>
              <a:t>Mathemateg</a:t>
            </a:r>
            <a:r>
              <a:rPr lang="en-GB" sz="2600" b="1" dirty="0">
                <a:solidFill>
                  <a:prstClr val="black"/>
                </a:solidFill>
              </a:rPr>
              <a:t> a </a:t>
            </a:r>
            <a:r>
              <a:rPr lang="en-GB" sz="2600" b="1" dirty="0" err="1">
                <a:solidFill>
                  <a:prstClr val="black"/>
                </a:solidFill>
              </a:rPr>
              <a:t>Rhifedd</a:t>
            </a:r>
            <a:endParaRPr kumimoji="0" lang="en-GB" sz="2600" b="1"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0" i="0" u="none" strike="noStrike" kern="1200" cap="none" spc="0" normalizeH="0" baseline="0" noProof="0" dirty="0" err="1">
                <a:ln>
                  <a:noFill/>
                </a:ln>
                <a:solidFill>
                  <a:prstClr val="black"/>
                </a:solidFill>
                <a:effectLst/>
                <a:uLnTx/>
                <a:uFillTx/>
                <a:ea typeface="+mn-ea"/>
                <a:cs typeface="+mn-cs"/>
                <a:hlinkClick r:id="rId3"/>
              </a:rPr>
              <a:t>Dolen</a:t>
            </a:r>
            <a:r>
              <a:rPr kumimoji="0" lang="en-GB" sz="2600" b="0" i="0" u="none" strike="noStrike" kern="1200" cap="none" spc="0" normalizeH="0" baseline="0" noProof="0" dirty="0">
                <a:ln>
                  <a:noFill/>
                </a:ln>
                <a:solidFill>
                  <a:prstClr val="black"/>
                </a:solidFill>
                <a:effectLst/>
                <a:uLnTx/>
                <a:uFillTx/>
                <a:ea typeface="+mn-ea"/>
                <a:cs typeface="+mn-cs"/>
                <a:hlinkClick r:id="rId3"/>
              </a:rPr>
              <a:t> </a:t>
            </a:r>
            <a:r>
              <a:rPr kumimoji="0" lang="en-GB" sz="2600" b="0" i="0" u="none" strike="noStrike" kern="1200" cap="none" spc="0" normalizeH="0" baseline="0" noProof="0" dirty="0" err="1">
                <a:ln>
                  <a:noFill/>
                </a:ln>
                <a:solidFill>
                  <a:prstClr val="black"/>
                </a:solidFill>
                <a:effectLst/>
                <a:uLnTx/>
                <a:uFillTx/>
                <a:ea typeface="+mn-ea"/>
                <a:cs typeface="+mn-cs"/>
                <a:hlinkClick r:id="rId3"/>
              </a:rPr>
              <a:t>i</a:t>
            </a:r>
            <a:r>
              <a:rPr kumimoji="0" lang="en-GB" sz="2600" b="0" i="0" u="none" strike="noStrike" kern="1200" cap="none" spc="0" normalizeH="0" baseline="0" noProof="0" dirty="0">
                <a:ln>
                  <a:noFill/>
                </a:ln>
                <a:solidFill>
                  <a:prstClr val="black"/>
                </a:solidFill>
                <a:effectLst/>
                <a:uLnTx/>
                <a:uFillTx/>
                <a:ea typeface="+mn-ea"/>
                <a:cs typeface="+mn-cs"/>
                <a:hlinkClick r:id="rId3"/>
              </a:rPr>
              <a:t> </a:t>
            </a:r>
            <a:r>
              <a:rPr kumimoji="0" lang="en-GB" sz="2600" b="0" i="0" u="none" strike="noStrike" kern="1200" cap="none" spc="0" normalizeH="0" baseline="0" noProof="0" dirty="0" err="1">
                <a:ln>
                  <a:noFill/>
                </a:ln>
                <a:solidFill>
                  <a:prstClr val="black"/>
                </a:solidFill>
                <a:effectLst/>
                <a:uLnTx/>
                <a:uFillTx/>
                <a:ea typeface="+mn-ea"/>
                <a:cs typeface="+mn-cs"/>
                <a:hlinkClick r:id="rId3"/>
              </a:rPr>
              <a:t>feysydd</a:t>
            </a:r>
            <a:r>
              <a:rPr kumimoji="0" lang="en-GB" sz="2600" b="0" i="0" u="none" strike="noStrike" kern="1200" cap="none" spc="0" normalizeH="0" baseline="0" noProof="0" dirty="0">
                <a:ln>
                  <a:noFill/>
                </a:ln>
                <a:solidFill>
                  <a:prstClr val="black"/>
                </a:solidFill>
                <a:effectLst/>
                <a:uLnTx/>
                <a:uFillTx/>
                <a:ea typeface="+mn-ea"/>
                <a:cs typeface="+mn-cs"/>
                <a:hlinkClick r:id="rId3"/>
              </a:rPr>
              <a:t> </a:t>
            </a:r>
            <a:r>
              <a:rPr kumimoji="0" lang="en-GB" sz="2600" b="0" i="0" u="none" strike="noStrike" kern="1200" cap="none" spc="0" normalizeH="0" baseline="0" noProof="0" dirty="0" err="1">
                <a:ln>
                  <a:noFill/>
                </a:ln>
                <a:solidFill>
                  <a:prstClr val="black"/>
                </a:solidFill>
                <a:effectLst/>
                <a:uLnTx/>
                <a:uFillTx/>
                <a:ea typeface="+mn-ea"/>
                <a:cs typeface="+mn-cs"/>
                <a:hlinkClick r:id="rId3"/>
              </a:rPr>
              <a:t>dysgu</a:t>
            </a:r>
            <a:r>
              <a:rPr kumimoji="0" lang="en-GB" sz="2600" b="0" i="0" u="none" strike="noStrike" kern="1200" cap="none" spc="0" normalizeH="0" baseline="0" noProof="0" dirty="0">
                <a:ln>
                  <a:noFill/>
                </a:ln>
                <a:solidFill>
                  <a:prstClr val="black"/>
                </a:solidFill>
                <a:effectLst/>
                <a:uLnTx/>
                <a:uFillTx/>
                <a:ea typeface="+mn-ea"/>
                <a:cs typeface="+mn-cs"/>
                <a:hlinkClick r:id="rId3"/>
              </a:rPr>
              <a:t> a </a:t>
            </a:r>
            <a:r>
              <a:rPr kumimoji="0" lang="en-GB" sz="2600" b="0" i="0" u="none" strike="noStrike" kern="1200" cap="none" spc="0" normalizeH="0" baseline="0" noProof="0" dirty="0" err="1">
                <a:ln>
                  <a:noFill/>
                </a:ln>
                <a:solidFill>
                  <a:prstClr val="black"/>
                </a:solidFill>
                <a:effectLst/>
                <a:uLnTx/>
                <a:uFillTx/>
                <a:ea typeface="+mn-ea"/>
                <a:cs typeface="+mn-cs"/>
                <a:hlinkClick r:id="rId3"/>
              </a:rPr>
              <a:t>phrofiad</a:t>
            </a:r>
            <a:r>
              <a:rPr kumimoji="0" lang="en-GB" sz="2600" b="0" i="0" u="none" strike="noStrike" kern="1200" cap="none" spc="0" normalizeH="0" baseline="0" noProof="0" dirty="0">
                <a:ln>
                  <a:noFill/>
                </a:ln>
                <a:solidFill>
                  <a:prstClr val="black"/>
                </a:solidFill>
                <a:effectLst/>
                <a:uLnTx/>
                <a:uFillTx/>
                <a:ea typeface="+mn-ea"/>
                <a:cs typeface="+mn-cs"/>
                <a:hlinkClick r:id="rId3"/>
              </a:rPr>
              <a:t> </a:t>
            </a:r>
            <a:r>
              <a:rPr kumimoji="0" lang="en-GB" sz="2600" b="0" i="0" u="none" strike="noStrike" kern="1200" cap="none" spc="0" normalizeH="0" baseline="0" noProof="0" dirty="0" err="1">
                <a:ln>
                  <a:noFill/>
                </a:ln>
                <a:solidFill>
                  <a:prstClr val="black"/>
                </a:solidFill>
                <a:effectLst/>
                <a:uLnTx/>
                <a:uFillTx/>
                <a:ea typeface="+mn-ea"/>
                <a:cs typeface="+mn-cs"/>
                <a:hlinkClick r:id="rId3"/>
              </a:rPr>
              <a:t>mathemateg</a:t>
            </a:r>
            <a:r>
              <a:rPr kumimoji="0" lang="en-GB" sz="2600" b="0" i="0" u="none" strike="noStrike" kern="1200" cap="none" spc="0" normalizeH="0" baseline="0" noProof="0" dirty="0">
                <a:ln>
                  <a:noFill/>
                </a:ln>
                <a:solidFill>
                  <a:prstClr val="black"/>
                </a:solidFill>
                <a:effectLst/>
                <a:uLnTx/>
                <a:uFillTx/>
                <a:ea typeface="+mn-ea"/>
                <a:cs typeface="+mn-cs"/>
                <a:hlinkClick r:id="rId3"/>
              </a:rPr>
              <a:t> a </a:t>
            </a:r>
            <a:r>
              <a:rPr kumimoji="0" lang="en-GB" sz="2600" b="0" i="0" u="none" strike="noStrike" kern="1200" cap="none" spc="0" normalizeH="0" baseline="0" noProof="0" dirty="0" err="1">
                <a:ln>
                  <a:noFill/>
                </a:ln>
                <a:solidFill>
                  <a:prstClr val="black"/>
                </a:solidFill>
                <a:effectLst/>
                <a:uLnTx/>
                <a:uFillTx/>
                <a:ea typeface="+mn-ea"/>
                <a:cs typeface="+mn-cs"/>
                <a:hlinkClick r:id="rId3"/>
              </a:rPr>
              <a:t>rhifedd</a:t>
            </a:r>
            <a:endParaRPr kumimoji="0" lang="en-GB" sz="2600" b="0" i="0" u="none" strike="noStrike" kern="1200" cap="none" spc="0" normalizeH="0" baseline="0" noProof="0" dirty="0">
              <a:ln>
                <a:noFill/>
              </a:ln>
              <a:solidFill>
                <a:prstClr val="black"/>
              </a:solidFill>
              <a:effectLst/>
              <a:uLnTx/>
              <a:uFillTx/>
              <a:ea typeface="+mn-ea"/>
              <a:cs typeface="+mn-cs"/>
            </a:endParaRPr>
          </a:p>
          <a:p>
            <a:endParaRPr lang="en-GB" dirty="0"/>
          </a:p>
        </p:txBody>
      </p:sp>
      <p:sp>
        <p:nvSpPr>
          <p:cNvPr id="4" name="Content Placeholder 3">
            <a:extLst>
              <a:ext uri="{FF2B5EF4-FFF2-40B4-BE49-F238E27FC236}">
                <a16:creationId xmlns:a16="http://schemas.microsoft.com/office/drawing/2014/main" id="{FCFCA4F2-201B-49BA-990E-AD9E8960B604}"/>
              </a:ext>
            </a:extLst>
          </p:cNvPr>
          <p:cNvSpPr>
            <a:spLocks noGrp="1"/>
          </p:cNvSpPr>
          <p:nvPr>
            <p:ph sz="half" idx="2"/>
          </p:nvPr>
        </p:nvSpPr>
        <p:spPr>
          <a:xfrm>
            <a:off x="6172202" y="1417638"/>
            <a:ext cx="5181600" cy="4351338"/>
          </a:xfrm>
        </p:spPr>
        <p:txBody>
          <a:bodyPr>
            <a:normAutofit/>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1" i="1" u="none" strike="noStrike" kern="1200" cap="none" spc="0" normalizeH="0" baseline="0" noProof="0" dirty="0">
                <a:ln>
                  <a:noFill/>
                </a:ln>
                <a:solidFill>
                  <a:srgbClr val="0070C0"/>
                </a:solidFill>
                <a:effectLst/>
                <a:uLnTx/>
                <a:uFillTx/>
                <a:ea typeface="+mn-ea"/>
                <a:cs typeface="+mn-cs"/>
              </a:rPr>
              <a:t>Areas of learning and experience</a:t>
            </a:r>
          </a:p>
          <a:p>
            <a:pPr>
              <a:lnSpc>
                <a:spcPct val="90000"/>
              </a:lnSpc>
              <a:spcBef>
                <a:spcPts val="1000"/>
              </a:spcBef>
              <a:defRPr/>
            </a:pPr>
            <a:r>
              <a:rPr kumimoji="0" lang="en-GB" sz="2600" b="0" i="1" u="none" strike="noStrike" kern="1200" cap="none" spc="0" normalizeH="0" baseline="0" noProof="0" dirty="0">
                <a:ln>
                  <a:noFill/>
                </a:ln>
                <a:solidFill>
                  <a:srgbClr val="0070C0"/>
                </a:solidFill>
                <a:effectLst/>
                <a:uLnTx/>
                <a:uFillTx/>
                <a:ea typeface="+mn-ea"/>
                <a:cs typeface="+mn-cs"/>
              </a:rPr>
              <a:t>Science and Technology</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0" i="0" u="none" strike="noStrike" kern="1200" cap="none" spc="0" normalizeH="0" baseline="0" noProof="0" dirty="0">
                <a:ln>
                  <a:noFill/>
                </a:ln>
                <a:solidFill>
                  <a:prstClr val="black"/>
                </a:solidFill>
                <a:effectLst/>
                <a:uLnTx/>
                <a:uFillTx/>
                <a:ea typeface="+mn-ea"/>
                <a:cs typeface="+mn-cs"/>
                <a:hlinkClick r:id="rId4"/>
              </a:rPr>
              <a:t>Link to the science and technology areas of learning and experience </a:t>
            </a:r>
            <a:endParaRPr kumimoji="0" lang="en-GB" sz="2600" b="0" i="0" u="none" strike="noStrike" kern="1200" cap="none" spc="0" normalizeH="0" baseline="0" noProof="0" dirty="0">
              <a:ln>
                <a:noFill/>
              </a:ln>
              <a:solidFill>
                <a:prstClr val="black"/>
              </a:solidFill>
              <a:effectLst/>
              <a:uLnTx/>
              <a:uFillTx/>
              <a:ea typeface="+mn-ea"/>
              <a:cs typeface="+mn-cs"/>
            </a:endParaRPr>
          </a:p>
          <a:p>
            <a:pPr marL="228600" indent="-228600">
              <a:lnSpc>
                <a:spcPct val="90000"/>
              </a:lnSpc>
              <a:spcBef>
                <a:spcPts val="1000"/>
              </a:spcBef>
              <a:defRPr/>
            </a:pPr>
            <a:r>
              <a:rPr lang="en-GB" sz="2600" i="1" dirty="0">
                <a:solidFill>
                  <a:srgbClr val="0070C0"/>
                </a:solidFill>
              </a:rPr>
              <a:t>Mathematics and Numeracy</a:t>
            </a:r>
            <a:endParaRPr kumimoji="0" lang="en-GB" sz="2600" b="0" i="1" u="none" strike="noStrike" kern="1200" cap="none" spc="0" normalizeH="0" baseline="0" noProof="0" dirty="0">
              <a:ln>
                <a:noFill/>
              </a:ln>
              <a:solidFill>
                <a:srgbClr val="0070C0"/>
              </a:solidFill>
              <a:effectLst/>
              <a:uLnTx/>
              <a:uFillTx/>
              <a:ea typeface="+mn-ea"/>
              <a:cs typeface="+mn-cs"/>
              <a:hlinkClick r:id="rId5">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0" i="0" u="none" strike="noStrike" kern="1200" cap="none" spc="0" normalizeH="0" baseline="0" noProof="0" dirty="0">
                <a:ln>
                  <a:noFill/>
                </a:ln>
                <a:solidFill>
                  <a:srgbClr val="0000FF"/>
                </a:solidFill>
                <a:effectLst/>
                <a:uLnTx/>
                <a:uFillTx/>
                <a:ea typeface="+mn-ea"/>
                <a:cs typeface="+mn-cs"/>
                <a:hlinkClick r:id="rId5"/>
              </a:rPr>
              <a:t>Link to the mathematics and numeracy areas of learning and experience </a:t>
            </a:r>
            <a:endParaRPr kumimoji="0" lang="en-GB" sz="2600" b="0" i="0" u="none" strike="noStrike" kern="1200" cap="none" spc="0" normalizeH="0" baseline="0" noProof="0" dirty="0">
              <a:ln>
                <a:noFill/>
              </a:ln>
              <a:solidFill>
                <a:prstClr val="black"/>
              </a:solidFill>
              <a:effectLst/>
              <a:uLnTx/>
              <a:uFillTx/>
              <a:ea typeface="+mn-ea"/>
              <a:cs typeface="+mn-cs"/>
            </a:endParaRPr>
          </a:p>
          <a:p>
            <a:endParaRPr lang="en-GB" dirty="0"/>
          </a:p>
        </p:txBody>
      </p:sp>
    </p:spTree>
    <p:extLst>
      <p:ext uri="{BB962C8B-B14F-4D97-AF65-F5344CB8AC3E}">
        <p14:creationId xmlns:p14="http://schemas.microsoft.com/office/powerpoint/2010/main" val="13063802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DDF5E-6904-4C8E-B7CD-061C8E78087D}"/>
              </a:ext>
            </a:extLst>
          </p:cNvPr>
          <p:cNvSpPr>
            <a:spLocks noGrp="1"/>
          </p:cNvSpPr>
          <p:nvPr>
            <p:ph type="title"/>
          </p:nvPr>
        </p:nvSpPr>
        <p:spPr>
          <a:xfrm>
            <a:off x="838200" y="365126"/>
            <a:ext cx="10515600" cy="873740"/>
          </a:xfrm>
        </p:spPr>
        <p:txBody>
          <a:bodyPr>
            <a:normAutofit/>
          </a:bodyPr>
          <a:lstStyle/>
          <a:p>
            <a:r>
              <a:rPr lang="en-GB" sz="4800" dirty="0" err="1"/>
              <a:t>Mynd</a:t>
            </a:r>
            <a:r>
              <a:rPr lang="en-GB" sz="4800" dirty="0"/>
              <a:t> </a:t>
            </a:r>
            <a:r>
              <a:rPr lang="en-GB" sz="4800" dirty="0" err="1"/>
              <a:t>tu</a:t>
            </a:r>
            <a:r>
              <a:rPr lang="en-GB" sz="4800" dirty="0"/>
              <a:t> </a:t>
            </a:r>
            <a:r>
              <a:rPr lang="en-GB" sz="4800" dirty="0" err="1"/>
              <a:t>allan</a:t>
            </a:r>
            <a:endParaRPr lang="en-GB" sz="4800" dirty="0"/>
          </a:p>
        </p:txBody>
      </p:sp>
      <p:pic>
        <p:nvPicPr>
          <p:cNvPr id="5" name="Content Placeholder 4" descr="example of a nature hunt sheet">
            <a:extLst>
              <a:ext uri="{FF2B5EF4-FFF2-40B4-BE49-F238E27FC236}">
                <a16:creationId xmlns:a16="http://schemas.microsoft.com/office/drawing/2014/main" id="{30EF06AC-27D1-4C1D-A94D-1D3077B169B1}"/>
              </a:ext>
            </a:extLst>
          </p:cNvPr>
          <p:cNvPicPr>
            <a:picLocks noGrp="1" noChangeAspect="1"/>
          </p:cNvPicPr>
          <p:nvPr>
            <p:ph sz="half" idx="1"/>
          </p:nvPr>
        </p:nvPicPr>
        <p:blipFill>
          <a:blip r:embed="rId2"/>
          <a:stretch>
            <a:fillRect/>
          </a:stretch>
        </p:blipFill>
        <p:spPr>
          <a:xfrm>
            <a:off x="899037" y="1238866"/>
            <a:ext cx="3676650" cy="4465638"/>
          </a:xfrm>
          <a:prstGeom prst="rect">
            <a:avLst/>
          </a:prstGeom>
        </p:spPr>
      </p:pic>
      <p:sp>
        <p:nvSpPr>
          <p:cNvPr id="4" name="Content Placeholder 3">
            <a:extLst>
              <a:ext uri="{FF2B5EF4-FFF2-40B4-BE49-F238E27FC236}">
                <a16:creationId xmlns:a16="http://schemas.microsoft.com/office/drawing/2014/main" id="{5996DD69-373C-4CE0-874A-D35E4A1EBA28}"/>
              </a:ext>
            </a:extLst>
          </p:cNvPr>
          <p:cNvSpPr>
            <a:spLocks noGrp="1"/>
          </p:cNvSpPr>
          <p:nvPr>
            <p:ph sz="half" idx="2"/>
          </p:nvPr>
        </p:nvSpPr>
        <p:spPr>
          <a:xfrm>
            <a:off x="5422900" y="1434480"/>
            <a:ext cx="5384800" cy="3989040"/>
          </a:xfrm>
        </p:spPr>
        <p:txBody>
          <a:bodyPr/>
          <a:lstStyle/>
          <a:p>
            <a:r>
              <a:rPr lang="en-GB" dirty="0" err="1"/>
              <a:t>Syndod</a:t>
            </a:r>
            <a:r>
              <a:rPr lang="en-GB" dirty="0"/>
              <a:t> a </a:t>
            </a:r>
            <a:r>
              <a:rPr lang="en-GB" dirty="0" err="1"/>
              <a:t>rhyfeddod</a:t>
            </a:r>
            <a:r>
              <a:rPr lang="en-GB" dirty="0"/>
              <a:t>?</a:t>
            </a:r>
          </a:p>
          <a:p>
            <a:r>
              <a:rPr lang="en-GB" dirty="0" err="1"/>
              <a:t>Cyfyngiadau</a:t>
            </a:r>
            <a:r>
              <a:rPr lang="en-GB" dirty="0"/>
              <a:t>?</a:t>
            </a:r>
          </a:p>
          <a:p>
            <a:r>
              <a:rPr lang="en-GB" dirty="0" err="1"/>
              <a:t>Heriau</a:t>
            </a:r>
            <a:r>
              <a:rPr lang="en-GB" dirty="0"/>
              <a:t>?</a:t>
            </a:r>
          </a:p>
        </p:txBody>
      </p:sp>
    </p:spTree>
    <p:extLst>
      <p:ext uri="{BB962C8B-B14F-4D97-AF65-F5344CB8AC3E}">
        <p14:creationId xmlns:p14="http://schemas.microsoft.com/office/powerpoint/2010/main" val="5359463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DDF5E-6904-4C8E-B7CD-061C8E78087D}"/>
              </a:ext>
            </a:extLst>
          </p:cNvPr>
          <p:cNvSpPr>
            <a:spLocks noGrp="1"/>
          </p:cNvSpPr>
          <p:nvPr>
            <p:ph type="title"/>
          </p:nvPr>
        </p:nvSpPr>
        <p:spPr>
          <a:xfrm>
            <a:off x="838200" y="108917"/>
            <a:ext cx="10515600" cy="1325563"/>
          </a:xfrm>
        </p:spPr>
        <p:txBody>
          <a:bodyPr>
            <a:normAutofit/>
          </a:bodyPr>
          <a:lstStyle/>
          <a:p>
            <a:r>
              <a:rPr lang="en-GB" sz="4800" dirty="0">
                <a:solidFill>
                  <a:srgbClr val="0070C0"/>
                </a:solidFill>
              </a:rPr>
              <a:t>Getting outdoors</a:t>
            </a:r>
          </a:p>
        </p:txBody>
      </p:sp>
      <p:pic>
        <p:nvPicPr>
          <p:cNvPr id="5" name="Content Placeholder 4" descr="example of a nature hunt sheet">
            <a:extLst>
              <a:ext uri="{FF2B5EF4-FFF2-40B4-BE49-F238E27FC236}">
                <a16:creationId xmlns:a16="http://schemas.microsoft.com/office/drawing/2014/main" id="{30EF06AC-27D1-4C1D-A94D-1D3077B169B1}"/>
              </a:ext>
            </a:extLst>
          </p:cNvPr>
          <p:cNvPicPr>
            <a:picLocks noGrp="1" noChangeAspect="1"/>
          </p:cNvPicPr>
          <p:nvPr>
            <p:ph sz="half" idx="1"/>
          </p:nvPr>
        </p:nvPicPr>
        <p:blipFill>
          <a:blip r:embed="rId2"/>
          <a:stretch>
            <a:fillRect/>
          </a:stretch>
        </p:blipFill>
        <p:spPr>
          <a:xfrm>
            <a:off x="971551" y="1123950"/>
            <a:ext cx="3676650" cy="4465638"/>
          </a:xfrm>
          <a:prstGeom prst="rect">
            <a:avLst/>
          </a:prstGeom>
        </p:spPr>
      </p:pic>
      <p:sp>
        <p:nvSpPr>
          <p:cNvPr id="4" name="Content Placeholder 3">
            <a:extLst>
              <a:ext uri="{FF2B5EF4-FFF2-40B4-BE49-F238E27FC236}">
                <a16:creationId xmlns:a16="http://schemas.microsoft.com/office/drawing/2014/main" id="{5996DD69-373C-4CE0-874A-D35E4A1EBA28}"/>
              </a:ext>
            </a:extLst>
          </p:cNvPr>
          <p:cNvSpPr>
            <a:spLocks noGrp="1"/>
          </p:cNvSpPr>
          <p:nvPr>
            <p:ph sz="half" idx="2"/>
          </p:nvPr>
        </p:nvSpPr>
        <p:spPr>
          <a:xfrm>
            <a:off x="5422900" y="1434480"/>
            <a:ext cx="5384800" cy="3989040"/>
          </a:xfrm>
        </p:spPr>
        <p:txBody>
          <a:bodyPr/>
          <a:lstStyle/>
          <a:p>
            <a:r>
              <a:rPr lang="en-GB" dirty="0">
                <a:solidFill>
                  <a:srgbClr val="0070C0"/>
                </a:solidFill>
              </a:rPr>
              <a:t>Awe and wonder?</a:t>
            </a:r>
          </a:p>
          <a:p>
            <a:r>
              <a:rPr lang="en-GB" dirty="0">
                <a:solidFill>
                  <a:srgbClr val="0070C0"/>
                </a:solidFill>
              </a:rPr>
              <a:t>Limitations?</a:t>
            </a:r>
          </a:p>
          <a:p>
            <a:r>
              <a:rPr lang="en-GB" dirty="0">
                <a:solidFill>
                  <a:srgbClr val="0070C0"/>
                </a:solidFill>
              </a:rPr>
              <a:t>Challenges?</a:t>
            </a:r>
          </a:p>
        </p:txBody>
      </p:sp>
    </p:spTree>
    <p:extLst>
      <p:ext uri="{BB962C8B-B14F-4D97-AF65-F5344CB8AC3E}">
        <p14:creationId xmlns:p14="http://schemas.microsoft.com/office/powerpoint/2010/main" val="24846531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D818D-2D9F-4EEA-8B23-03B6F3474CE5}"/>
              </a:ext>
            </a:extLst>
          </p:cNvPr>
          <p:cNvSpPr>
            <a:spLocks noGrp="1"/>
          </p:cNvSpPr>
          <p:nvPr>
            <p:ph type="title"/>
          </p:nvPr>
        </p:nvSpPr>
        <p:spPr/>
        <p:txBody>
          <a:bodyPr>
            <a:normAutofit/>
          </a:bodyPr>
          <a:lstStyle/>
          <a:p>
            <a:r>
              <a:rPr lang="en-GB" sz="4800" dirty="0" err="1"/>
              <a:t>Mynd</a:t>
            </a:r>
            <a:r>
              <a:rPr lang="en-GB" sz="4800" dirty="0"/>
              <a:t> </a:t>
            </a:r>
            <a:r>
              <a:rPr lang="en-GB" sz="4800" dirty="0" err="1"/>
              <a:t>tuallan</a:t>
            </a:r>
            <a:r>
              <a:rPr lang="en-GB" sz="4800" dirty="0"/>
              <a:t> / </a:t>
            </a:r>
            <a:r>
              <a:rPr lang="en-GB" sz="4800" i="1" dirty="0">
                <a:solidFill>
                  <a:srgbClr val="0070C0"/>
                </a:solidFill>
              </a:rPr>
              <a:t>Going Outdoors </a:t>
            </a:r>
          </a:p>
        </p:txBody>
      </p:sp>
      <p:sp>
        <p:nvSpPr>
          <p:cNvPr id="3" name="Content Placeholder 2">
            <a:extLst>
              <a:ext uri="{FF2B5EF4-FFF2-40B4-BE49-F238E27FC236}">
                <a16:creationId xmlns:a16="http://schemas.microsoft.com/office/drawing/2014/main" id="{2065743A-CAA1-44E6-AB52-152A87885DBD}"/>
              </a:ext>
            </a:extLst>
          </p:cNvPr>
          <p:cNvSpPr>
            <a:spLocks noGrp="1"/>
          </p:cNvSpPr>
          <p:nvPr>
            <p:ph sz="half" idx="1"/>
          </p:nvPr>
        </p:nvSpPr>
        <p:spPr>
          <a:xfrm>
            <a:off x="609600" y="1417638"/>
            <a:ext cx="5384800" cy="4171603"/>
          </a:xfrm>
        </p:spPr>
        <p:txBody>
          <a:bodyPr>
            <a:normAutofit fontScale="92500" lnSpcReduction="10000"/>
          </a:bodyPr>
          <a:lstStyle/>
          <a:p>
            <a:pPr marL="0" indent="0">
              <a:buNone/>
            </a:pPr>
            <a:r>
              <a:rPr lang="en-GB" dirty="0" err="1"/>
              <a:t>Gadewch</a:t>
            </a:r>
            <a:r>
              <a:rPr lang="en-GB" dirty="0"/>
              <a:t> </a:t>
            </a:r>
            <a:r>
              <a:rPr lang="en-GB" dirty="0" err="1"/>
              <a:t>i</a:t>
            </a:r>
            <a:r>
              <a:rPr lang="en-GB" dirty="0"/>
              <a:t> </a:t>
            </a:r>
            <a:r>
              <a:rPr lang="en-GB" dirty="0" err="1"/>
              <a:t>ni</a:t>
            </a:r>
            <a:r>
              <a:rPr lang="en-GB" dirty="0"/>
              <a:t> </a:t>
            </a:r>
            <a:r>
              <a:rPr lang="en-GB" dirty="0" err="1"/>
              <a:t>fynd</a:t>
            </a:r>
            <a:r>
              <a:rPr lang="en-GB" dirty="0"/>
              <a:t> </a:t>
            </a:r>
            <a:r>
              <a:rPr lang="en-GB" dirty="0" err="1"/>
              <a:t>allan</a:t>
            </a:r>
            <a:r>
              <a:rPr lang="en-GB" dirty="0"/>
              <a:t> ac </a:t>
            </a:r>
            <a:r>
              <a:rPr lang="en-GB" dirty="0" err="1"/>
              <a:t>archwilio</a:t>
            </a:r>
            <a:endParaRPr lang="en-GB" dirty="0"/>
          </a:p>
          <a:p>
            <a:r>
              <a:rPr lang="en-GB" dirty="0" err="1"/>
              <a:t>Tynnu</a:t>
            </a:r>
            <a:r>
              <a:rPr lang="en-GB" dirty="0"/>
              <a:t> </a:t>
            </a:r>
            <a:r>
              <a:rPr lang="en-GB" dirty="0" err="1"/>
              <a:t>lluniau</a:t>
            </a:r>
            <a:endParaRPr lang="en-GB" dirty="0"/>
          </a:p>
          <a:p>
            <a:r>
              <a:rPr lang="en-GB" dirty="0" err="1"/>
              <a:t>Cymerwch</a:t>
            </a:r>
            <a:r>
              <a:rPr lang="en-GB" dirty="0"/>
              <a:t> </a:t>
            </a:r>
            <a:r>
              <a:rPr lang="en-GB" dirty="0" err="1"/>
              <a:t>brintiau</a:t>
            </a:r>
            <a:endParaRPr lang="en-GB" dirty="0"/>
          </a:p>
          <a:p>
            <a:r>
              <a:rPr lang="en-GB" dirty="0" err="1"/>
              <a:t>Trafodwch</a:t>
            </a:r>
            <a:r>
              <a:rPr lang="en-GB" dirty="0"/>
              <a:t> </a:t>
            </a:r>
            <a:r>
              <a:rPr lang="en-GB" dirty="0" err="1"/>
              <a:t>yr</a:t>
            </a:r>
            <a:r>
              <a:rPr lang="en-GB" dirty="0"/>
              <a:t> </a:t>
            </a:r>
            <a:r>
              <a:rPr lang="en-GB" dirty="0" err="1"/>
              <a:t>hyn</a:t>
            </a:r>
            <a:r>
              <a:rPr lang="en-GB" dirty="0"/>
              <a:t> </a:t>
            </a:r>
            <a:r>
              <a:rPr lang="en-GB" dirty="0" err="1"/>
              <a:t>rydym</a:t>
            </a:r>
            <a:r>
              <a:rPr lang="en-GB" dirty="0"/>
              <a:t> </a:t>
            </a:r>
            <a:r>
              <a:rPr lang="en-GB" dirty="0" err="1"/>
              <a:t>yn</a:t>
            </a:r>
            <a:r>
              <a:rPr lang="en-GB" dirty="0"/>
              <a:t> </a:t>
            </a:r>
            <a:r>
              <a:rPr lang="en-GB" dirty="0" err="1"/>
              <a:t>ei</a:t>
            </a:r>
            <a:r>
              <a:rPr lang="en-GB" dirty="0"/>
              <a:t> </a:t>
            </a:r>
            <a:r>
              <a:rPr lang="en-GB" dirty="0" err="1"/>
              <a:t>ganfod</a:t>
            </a:r>
            <a:endParaRPr lang="en-GB" dirty="0"/>
          </a:p>
          <a:p>
            <a:r>
              <a:rPr lang="en-GB" dirty="0" err="1"/>
              <a:t>Byddwch</a:t>
            </a:r>
            <a:r>
              <a:rPr lang="en-GB" dirty="0"/>
              <a:t> </a:t>
            </a:r>
            <a:r>
              <a:rPr lang="en-GB" dirty="0" err="1"/>
              <a:t>yn</a:t>
            </a:r>
            <a:r>
              <a:rPr lang="en-GB" dirty="0"/>
              <a:t> </a:t>
            </a:r>
            <a:r>
              <a:rPr lang="en-GB" dirty="0" err="1"/>
              <a:t>chwilfrydig</a:t>
            </a:r>
            <a:r>
              <a:rPr lang="en-GB" dirty="0"/>
              <a:t> </a:t>
            </a:r>
          </a:p>
          <a:p>
            <a:r>
              <a:rPr lang="en-GB" dirty="0" err="1"/>
              <a:t>Gofyn</a:t>
            </a:r>
            <a:r>
              <a:rPr lang="en-GB" dirty="0"/>
              <a:t> </a:t>
            </a:r>
            <a:r>
              <a:rPr lang="en-GB" dirty="0" err="1"/>
              <a:t>cwestiynau</a:t>
            </a:r>
            <a:endParaRPr lang="en-GB" dirty="0"/>
          </a:p>
          <a:p>
            <a:r>
              <a:rPr lang="en-GB" dirty="0" err="1"/>
              <a:t>Meddwl</a:t>
            </a:r>
            <a:r>
              <a:rPr lang="en-GB" dirty="0"/>
              <a:t> </a:t>
            </a:r>
            <a:r>
              <a:rPr lang="en-GB" dirty="0" err="1"/>
              <a:t>parhaus</a:t>
            </a:r>
            <a:r>
              <a:rPr lang="en-GB" dirty="0"/>
              <a:t> </a:t>
            </a:r>
            <a:r>
              <a:rPr lang="en-GB" dirty="0" err="1"/>
              <a:t>ar</a:t>
            </a:r>
            <a:r>
              <a:rPr lang="en-GB" dirty="0"/>
              <a:t> y </a:t>
            </a:r>
            <a:r>
              <a:rPr lang="en-GB" dirty="0" err="1"/>
              <a:t>cyd</a:t>
            </a:r>
            <a:endParaRPr lang="en-GB" dirty="0"/>
          </a:p>
          <a:p>
            <a:r>
              <a:rPr lang="en-GB" dirty="0" err="1"/>
              <a:t>Sgwrs</a:t>
            </a:r>
            <a:r>
              <a:rPr lang="en-GB" dirty="0"/>
              <a:t> </a:t>
            </a:r>
            <a:r>
              <a:rPr lang="en-GB" dirty="0" err="1"/>
              <a:t>metawybyddol</a:t>
            </a:r>
            <a:endParaRPr lang="en-GB" dirty="0"/>
          </a:p>
          <a:p>
            <a:endParaRPr lang="en-GB"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9497257C-0411-4125-9D26-7186859D47E2}"/>
              </a:ext>
            </a:extLst>
          </p:cNvPr>
          <p:cNvSpPr>
            <a:spLocks noGrp="1"/>
          </p:cNvSpPr>
          <p:nvPr>
            <p:ph sz="half" idx="2"/>
          </p:nvPr>
        </p:nvSpPr>
        <p:spPr>
          <a:xfrm>
            <a:off x="6197600" y="1417638"/>
            <a:ext cx="5384800" cy="4171603"/>
          </a:xfrm>
        </p:spPr>
        <p:txBody>
          <a:bodyPr>
            <a:normAutofit fontScale="92500" lnSpcReduction="10000"/>
          </a:bodyPr>
          <a:lstStyle/>
          <a:p>
            <a:pPr marL="0" indent="0">
              <a:buNone/>
            </a:pPr>
            <a:r>
              <a:rPr lang="en-GB" i="1" dirty="0">
                <a:solidFill>
                  <a:srgbClr val="0070C0"/>
                </a:solidFill>
              </a:rPr>
              <a:t>Lets go out and explore</a:t>
            </a:r>
          </a:p>
          <a:p>
            <a:r>
              <a:rPr lang="en-GB" i="1" dirty="0">
                <a:solidFill>
                  <a:srgbClr val="0070C0"/>
                </a:solidFill>
              </a:rPr>
              <a:t>Take pictures</a:t>
            </a:r>
          </a:p>
          <a:p>
            <a:r>
              <a:rPr lang="en-GB" i="1" dirty="0">
                <a:solidFill>
                  <a:srgbClr val="0070C0"/>
                </a:solidFill>
              </a:rPr>
              <a:t>Take prints</a:t>
            </a:r>
          </a:p>
          <a:p>
            <a:r>
              <a:rPr lang="en-GB" i="1" dirty="0">
                <a:solidFill>
                  <a:srgbClr val="0070C0"/>
                </a:solidFill>
              </a:rPr>
              <a:t>Discuss what we find</a:t>
            </a:r>
          </a:p>
          <a:p>
            <a:r>
              <a:rPr lang="en-GB" i="1" dirty="0">
                <a:solidFill>
                  <a:srgbClr val="0070C0"/>
                </a:solidFill>
              </a:rPr>
              <a:t>Be curious</a:t>
            </a:r>
          </a:p>
          <a:p>
            <a:r>
              <a:rPr lang="en-GB" i="1" dirty="0">
                <a:solidFill>
                  <a:srgbClr val="0070C0"/>
                </a:solidFill>
              </a:rPr>
              <a:t>Ask questions</a:t>
            </a:r>
          </a:p>
          <a:p>
            <a:r>
              <a:rPr lang="en-GB" i="1" dirty="0">
                <a:solidFill>
                  <a:srgbClr val="0070C0"/>
                </a:solidFill>
              </a:rPr>
              <a:t>Sustained shared thinking</a:t>
            </a:r>
          </a:p>
          <a:p>
            <a:r>
              <a:rPr lang="en-GB" i="1" dirty="0">
                <a:solidFill>
                  <a:srgbClr val="0070C0"/>
                </a:solidFill>
              </a:rPr>
              <a:t>Metacognitive talk</a:t>
            </a:r>
          </a:p>
          <a:p>
            <a:endParaRPr lang="en-GB" dirty="0"/>
          </a:p>
          <a:p>
            <a:endParaRPr lang="en-GB" dirty="0"/>
          </a:p>
        </p:txBody>
      </p:sp>
    </p:spTree>
    <p:extLst>
      <p:ext uri="{BB962C8B-B14F-4D97-AF65-F5344CB8AC3E}">
        <p14:creationId xmlns:p14="http://schemas.microsoft.com/office/powerpoint/2010/main" val="13646219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16B30-D050-4CA2-BED3-B818DC8B5B0E}"/>
              </a:ext>
            </a:extLst>
          </p:cNvPr>
          <p:cNvSpPr>
            <a:spLocks noGrp="1"/>
          </p:cNvSpPr>
          <p:nvPr>
            <p:ph type="title"/>
          </p:nvPr>
        </p:nvSpPr>
        <p:spPr>
          <a:xfrm>
            <a:off x="609600" y="274638"/>
            <a:ext cx="10972800" cy="392112"/>
          </a:xfrm>
        </p:spPr>
        <p:txBody>
          <a:bodyPr>
            <a:noAutofit/>
          </a:bodyPr>
          <a:lstStyle/>
          <a:p>
            <a:r>
              <a:rPr lang="en-GB" sz="4800" dirty="0" err="1"/>
              <a:t>Wythnos</a:t>
            </a:r>
            <a:r>
              <a:rPr lang="en-GB" sz="4800" dirty="0"/>
              <a:t> </a:t>
            </a:r>
            <a:r>
              <a:rPr lang="en-GB" sz="4800" dirty="0" err="1"/>
              <a:t>nesaf</a:t>
            </a:r>
            <a:r>
              <a:rPr lang="en-GB" sz="4800" dirty="0"/>
              <a:t> / </a:t>
            </a:r>
            <a:r>
              <a:rPr lang="en-GB" sz="4800" dirty="0">
                <a:solidFill>
                  <a:srgbClr val="0070C0"/>
                </a:solidFill>
              </a:rPr>
              <a:t>Next week</a:t>
            </a:r>
          </a:p>
        </p:txBody>
      </p:sp>
      <p:sp>
        <p:nvSpPr>
          <p:cNvPr id="3" name="Content Placeholder 2">
            <a:extLst>
              <a:ext uri="{FF2B5EF4-FFF2-40B4-BE49-F238E27FC236}">
                <a16:creationId xmlns:a16="http://schemas.microsoft.com/office/drawing/2014/main" id="{867295F0-7656-4690-B5AC-8DB847B8555A}"/>
              </a:ext>
            </a:extLst>
          </p:cNvPr>
          <p:cNvSpPr>
            <a:spLocks noGrp="1"/>
          </p:cNvSpPr>
          <p:nvPr>
            <p:ph sz="half" idx="1"/>
          </p:nvPr>
        </p:nvSpPr>
        <p:spPr>
          <a:xfrm>
            <a:off x="304800" y="838200"/>
            <a:ext cx="5518150" cy="6819900"/>
          </a:xfrm>
        </p:spPr>
        <p:txBody>
          <a:bodyPr>
            <a:normAutofit/>
          </a:bodyPr>
          <a:lstStyle/>
          <a:p>
            <a:pPr marL="0" indent="0">
              <a:buNone/>
            </a:pPr>
            <a:r>
              <a:rPr lang="en-GB" sz="3600" dirty="0"/>
              <a:t>Choose a theorist / approach and consider how their ideas link specifically to curiosity discovery / mathematics /science / outdoors.</a:t>
            </a:r>
          </a:p>
          <a:p>
            <a:pPr marL="0" indent="0">
              <a:buNone/>
            </a:pPr>
            <a:r>
              <a:rPr lang="en-GB" sz="3600" dirty="0"/>
              <a:t>Be ready to share your ideas next week.</a:t>
            </a:r>
          </a:p>
          <a:p>
            <a:pPr marL="0" indent="0">
              <a:buNone/>
            </a:pPr>
            <a:endParaRPr lang="en-GB" sz="4200" dirty="0"/>
          </a:p>
          <a:p>
            <a:endParaRPr lang="en-GB"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E894406A-9D97-47A8-A986-751428B0657B}"/>
              </a:ext>
            </a:extLst>
          </p:cNvPr>
          <p:cNvSpPr>
            <a:spLocks noGrp="1"/>
          </p:cNvSpPr>
          <p:nvPr>
            <p:ph sz="half" idx="2"/>
          </p:nvPr>
        </p:nvSpPr>
        <p:spPr>
          <a:xfrm>
            <a:off x="6197600" y="838200"/>
            <a:ext cx="5518150" cy="5124450"/>
          </a:xfrm>
        </p:spPr>
        <p:txBody>
          <a:bodyPr>
            <a:normAutofit/>
          </a:bodyPr>
          <a:lstStyle/>
          <a:p>
            <a:pPr marL="0" indent="0">
              <a:buNone/>
            </a:pPr>
            <a:r>
              <a:rPr lang="en-GB" sz="3600" i="1" dirty="0">
                <a:solidFill>
                  <a:srgbClr val="0070C0"/>
                </a:solidFill>
              </a:rPr>
              <a:t>Choose a theorist / approach and consider how their ideas link specifically to curiosity discovery / maths /science outdoors and </a:t>
            </a:r>
            <a:r>
              <a:rPr lang="en-GB" sz="3600" i="1" dirty="0" err="1">
                <a:solidFill>
                  <a:srgbClr val="0070C0"/>
                </a:solidFill>
              </a:rPr>
              <a:t>Dewch</a:t>
            </a:r>
            <a:r>
              <a:rPr lang="en-GB" sz="3600" i="1" dirty="0">
                <a:solidFill>
                  <a:srgbClr val="0070C0"/>
                </a:solidFill>
              </a:rPr>
              <a:t> </a:t>
            </a:r>
            <a:r>
              <a:rPr lang="en-GB" sz="3600" i="1" dirty="0" err="1">
                <a:solidFill>
                  <a:srgbClr val="0070C0"/>
                </a:solidFill>
              </a:rPr>
              <a:t>yn</a:t>
            </a:r>
            <a:r>
              <a:rPr lang="en-GB" sz="3600" i="1" dirty="0">
                <a:solidFill>
                  <a:srgbClr val="0070C0"/>
                </a:solidFill>
              </a:rPr>
              <a:t> </a:t>
            </a:r>
            <a:r>
              <a:rPr lang="en-GB" sz="3600" i="1" dirty="0" err="1">
                <a:solidFill>
                  <a:srgbClr val="0070C0"/>
                </a:solidFill>
              </a:rPr>
              <a:t>barod</a:t>
            </a:r>
            <a:r>
              <a:rPr lang="en-GB" sz="3600" i="1" dirty="0">
                <a:solidFill>
                  <a:srgbClr val="0070C0"/>
                </a:solidFill>
              </a:rPr>
              <a:t> </a:t>
            </a:r>
            <a:r>
              <a:rPr lang="en-GB" sz="3600" i="1" dirty="0" err="1">
                <a:solidFill>
                  <a:srgbClr val="0070C0"/>
                </a:solidFill>
              </a:rPr>
              <a:t>i</a:t>
            </a:r>
            <a:r>
              <a:rPr lang="en-GB" sz="3600" i="1" dirty="0">
                <a:solidFill>
                  <a:srgbClr val="0070C0"/>
                </a:solidFill>
              </a:rPr>
              <a:t> </a:t>
            </a:r>
            <a:r>
              <a:rPr lang="en-GB" sz="3600" i="1" dirty="0" err="1">
                <a:solidFill>
                  <a:srgbClr val="0070C0"/>
                </a:solidFill>
              </a:rPr>
              <a:t>rannu</a:t>
            </a:r>
            <a:r>
              <a:rPr lang="en-GB" sz="3600" i="1" dirty="0">
                <a:solidFill>
                  <a:srgbClr val="0070C0"/>
                </a:solidFill>
              </a:rPr>
              <a:t> </a:t>
            </a:r>
            <a:r>
              <a:rPr lang="en-GB" sz="3600" i="1" dirty="0" err="1">
                <a:solidFill>
                  <a:srgbClr val="0070C0"/>
                </a:solidFill>
              </a:rPr>
              <a:t>eich</a:t>
            </a:r>
            <a:r>
              <a:rPr lang="en-GB" sz="3600" i="1" dirty="0">
                <a:solidFill>
                  <a:srgbClr val="0070C0"/>
                </a:solidFill>
              </a:rPr>
              <a:t> </a:t>
            </a:r>
            <a:r>
              <a:rPr lang="en-GB" sz="3600" i="1" dirty="0" err="1">
                <a:solidFill>
                  <a:srgbClr val="0070C0"/>
                </a:solidFill>
              </a:rPr>
              <a:t>syniadau</a:t>
            </a:r>
            <a:r>
              <a:rPr lang="en-GB" sz="3600" i="1" dirty="0">
                <a:solidFill>
                  <a:srgbClr val="0070C0"/>
                </a:solidFill>
              </a:rPr>
              <a:t> </a:t>
            </a:r>
            <a:r>
              <a:rPr lang="en-GB" sz="3600" i="1" dirty="0" err="1">
                <a:solidFill>
                  <a:srgbClr val="0070C0"/>
                </a:solidFill>
              </a:rPr>
              <a:t>wythnos</a:t>
            </a:r>
            <a:r>
              <a:rPr lang="en-GB" sz="3600" i="1" dirty="0">
                <a:solidFill>
                  <a:srgbClr val="0070C0"/>
                </a:solidFill>
              </a:rPr>
              <a:t> </a:t>
            </a:r>
            <a:r>
              <a:rPr lang="en-GB" sz="3600" i="1" dirty="0" err="1">
                <a:solidFill>
                  <a:srgbClr val="0070C0"/>
                </a:solidFill>
              </a:rPr>
              <a:t>nesaf</a:t>
            </a:r>
            <a:r>
              <a:rPr lang="en-GB" sz="3600" i="1" dirty="0">
                <a:solidFill>
                  <a:srgbClr val="0070C0"/>
                </a:solidFill>
              </a:rPr>
              <a:t>.</a:t>
            </a:r>
          </a:p>
          <a:p>
            <a:endParaRPr lang="en-GB" dirty="0"/>
          </a:p>
        </p:txBody>
      </p:sp>
    </p:spTree>
    <p:extLst>
      <p:ext uri="{BB962C8B-B14F-4D97-AF65-F5344CB8AC3E}">
        <p14:creationId xmlns:p14="http://schemas.microsoft.com/office/powerpoint/2010/main" val="29832697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16B30-D050-4CA2-BED3-B818DC8B5B0E}"/>
              </a:ext>
            </a:extLst>
          </p:cNvPr>
          <p:cNvSpPr>
            <a:spLocks noGrp="1"/>
          </p:cNvSpPr>
          <p:nvPr>
            <p:ph type="title"/>
          </p:nvPr>
        </p:nvSpPr>
        <p:spPr>
          <a:xfrm>
            <a:off x="609600" y="274638"/>
            <a:ext cx="10972800" cy="392112"/>
          </a:xfrm>
        </p:spPr>
        <p:txBody>
          <a:bodyPr>
            <a:noAutofit/>
          </a:bodyPr>
          <a:lstStyle/>
          <a:p>
            <a:r>
              <a:rPr lang="en-GB" sz="4800" dirty="0" err="1"/>
              <a:t>Wythnos</a:t>
            </a:r>
            <a:r>
              <a:rPr lang="en-GB" sz="4800" dirty="0"/>
              <a:t> </a:t>
            </a:r>
            <a:r>
              <a:rPr lang="en-GB" sz="4800" dirty="0" err="1"/>
              <a:t>nesaf</a:t>
            </a:r>
            <a:r>
              <a:rPr lang="en-GB" sz="4800" dirty="0"/>
              <a:t> / </a:t>
            </a:r>
            <a:r>
              <a:rPr lang="en-GB" sz="4800" dirty="0">
                <a:solidFill>
                  <a:srgbClr val="0070C0"/>
                </a:solidFill>
              </a:rPr>
              <a:t>Next week</a:t>
            </a:r>
          </a:p>
        </p:txBody>
      </p:sp>
      <p:sp>
        <p:nvSpPr>
          <p:cNvPr id="3" name="Content Placeholder 2">
            <a:extLst>
              <a:ext uri="{FF2B5EF4-FFF2-40B4-BE49-F238E27FC236}">
                <a16:creationId xmlns:a16="http://schemas.microsoft.com/office/drawing/2014/main" id="{867295F0-7656-4690-B5AC-8DB847B8555A}"/>
              </a:ext>
            </a:extLst>
          </p:cNvPr>
          <p:cNvSpPr>
            <a:spLocks noGrp="1"/>
          </p:cNvSpPr>
          <p:nvPr>
            <p:ph sz="half" idx="1"/>
          </p:nvPr>
        </p:nvSpPr>
        <p:spPr>
          <a:xfrm>
            <a:off x="304800" y="838200"/>
            <a:ext cx="5518150" cy="4807226"/>
          </a:xfrm>
        </p:spPr>
        <p:txBody>
          <a:bodyPr>
            <a:normAutofit fontScale="550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Froebel.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Malaguzzi- Reggio Emilia approach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Piaget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Schemas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Vygotsky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Bruner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Montessori</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Steiner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Dull </a:t>
            </a:r>
            <a:r>
              <a:rPr kumimoji="0" lang="en-GB" sz="4400" b="0" i="0" u="none" strike="noStrike" kern="1200" cap="none" spc="0" normalizeH="0" baseline="0" noProof="0" dirty="0" err="1">
                <a:ln>
                  <a:noFill/>
                </a:ln>
                <a:solidFill>
                  <a:prstClr val="black"/>
                </a:solidFill>
                <a:effectLst/>
                <a:uLnTx/>
                <a:uFillTx/>
                <a:ea typeface="+mn-ea"/>
                <a:cs typeface="+mn-cs"/>
              </a:rPr>
              <a:t>Sgandinafia</a:t>
            </a:r>
            <a:endParaRPr kumimoji="0" lang="en-GB" sz="4400" b="0" i="0" u="none" strike="noStrike" kern="1200" cap="none" spc="0" normalizeH="0" baseline="0" noProof="0" dirty="0">
              <a:ln>
                <a:noFill/>
              </a:ln>
              <a:solidFill>
                <a:prstClr val="black"/>
              </a:solidFill>
              <a:effectLst/>
              <a:uLnTx/>
              <a:uFillTx/>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Maslow</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Bronfenbrenner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Forest School</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Coastal school</a:t>
            </a:r>
          </a:p>
          <a:p>
            <a:pPr marL="0" indent="0">
              <a:buNone/>
            </a:pPr>
            <a:endParaRPr lang="en-GB" sz="4400" dirty="0"/>
          </a:p>
          <a:p>
            <a:endParaRPr lang="en-GB" sz="4400"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E894406A-9D97-47A8-A986-751428B0657B}"/>
              </a:ext>
            </a:extLst>
          </p:cNvPr>
          <p:cNvSpPr>
            <a:spLocks noGrp="1"/>
          </p:cNvSpPr>
          <p:nvPr>
            <p:ph sz="half" idx="2"/>
          </p:nvPr>
        </p:nvSpPr>
        <p:spPr>
          <a:xfrm>
            <a:off x="6369050" y="838200"/>
            <a:ext cx="5518150" cy="5745162"/>
          </a:xfrm>
        </p:spPr>
        <p:txBody>
          <a:bodyPr>
            <a:normAutofit fontScale="55000" lnSpcReduction="20000"/>
          </a:bodyPr>
          <a:lstStyle/>
          <a:p>
            <a:r>
              <a:rPr lang="en-GB" sz="4400" i="1" dirty="0">
                <a:solidFill>
                  <a:srgbClr val="0070C0"/>
                </a:solidFill>
              </a:rPr>
              <a:t>Froebel</a:t>
            </a:r>
          </a:p>
          <a:p>
            <a:r>
              <a:rPr lang="en-GB" sz="4400" i="1" dirty="0">
                <a:solidFill>
                  <a:srgbClr val="0070C0"/>
                </a:solidFill>
              </a:rPr>
              <a:t>Malaguzzi- Reggio Emilia approach</a:t>
            </a:r>
          </a:p>
          <a:p>
            <a:r>
              <a:rPr lang="en-GB" sz="4400" i="1" dirty="0">
                <a:solidFill>
                  <a:srgbClr val="0070C0"/>
                </a:solidFill>
              </a:rPr>
              <a:t>Piaget</a:t>
            </a:r>
          </a:p>
          <a:p>
            <a:r>
              <a:rPr lang="en-GB" sz="4400" i="1" dirty="0">
                <a:solidFill>
                  <a:srgbClr val="0070C0"/>
                </a:solidFill>
              </a:rPr>
              <a:t>Schemas</a:t>
            </a:r>
          </a:p>
          <a:p>
            <a:r>
              <a:rPr lang="en-GB" sz="4400" i="1" dirty="0">
                <a:solidFill>
                  <a:srgbClr val="0070C0"/>
                </a:solidFill>
              </a:rPr>
              <a:t>Vygotsky</a:t>
            </a:r>
          </a:p>
          <a:p>
            <a:r>
              <a:rPr lang="en-GB" sz="4400" i="1" dirty="0">
                <a:solidFill>
                  <a:srgbClr val="0070C0"/>
                </a:solidFill>
              </a:rPr>
              <a:t>Bruner</a:t>
            </a:r>
          </a:p>
          <a:p>
            <a:r>
              <a:rPr lang="en-GB" sz="4400" i="1" dirty="0">
                <a:solidFill>
                  <a:srgbClr val="0070C0"/>
                </a:solidFill>
              </a:rPr>
              <a:t>Montessori</a:t>
            </a:r>
          </a:p>
          <a:p>
            <a:r>
              <a:rPr lang="en-GB" sz="4400" i="1" dirty="0">
                <a:solidFill>
                  <a:srgbClr val="0070C0"/>
                </a:solidFill>
              </a:rPr>
              <a:t>Steiner</a:t>
            </a:r>
          </a:p>
          <a:p>
            <a:r>
              <a:rPr lang="en-GB" sz="4400" i="1" dirty="0">
                <a:solidFill>
                  <a:srgbClr val="0070C0"/>
                </a:solidFill>
              </a:rPr>
              <a:t>Scandinavian approach</a:t>
            </a:r>
          </a:p>
          <a:p>
            <a:r>
              <a:rPr lang="en-GB" sz="4400" i="1" dirty="0">
                <a:solidFill>
                  <a:srgbClr val="0070C0"/>
                </a:solidFill>
              </a:rPr>
              <a:t>Maslow</a:t>
            </a:r>
          </a:p>
          <a:p>
            <a:r>
              <a:rPr lang="en-GB" sz="4400" i="1" dirty="0">
                <a:solidFill>
                  <a:srgbClr val="0070C0"/>
                </a:solidFill>
              </a:rPr>
              <a:t>Bronfenbrenner</a:t>
            </a:r>
          </a:p>
          <a:p>
            <a:r>
              <a:rPr lang="en-GB" sz="4400" i="1" dirty="0">
                <a:solidFill>
                  <a:srgbClr val="0070C0"/>
                </a:solidFill>
              </a:rPr>
              <a:t>Forest School</a:t>
            </a:r>
          </a:p>
          <a:p>
            <a:r>
              <a:rPr lang="en-GB" sz="4400" i="1" dirty="0">
                <a:solidFill>
                  <a:srgbClr val="0070C0"/>
                </a:solidFill>
              </a:rPr>
              <a:t>Coastal School</a:t>
            </a:r>
          </a:p>
          <a:p>
            <a:endParaRPr lang="en-GB" dirty="0"/>
          </a:p>
        </p:txBody>
      </p:sp>
    </p:spTree>
    <p:extLst>
      <p:ext uri="{BB962C8B-B14F-4D97-AF65-F5344CB8AC3E}">
        <p14:creationId xmlns:p14="http://schemas.microsoft.com/office/powerpoint/2010/main" val="8900853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DE341-A866-4193-8439-A5CCBB8578D4}"/>
              </a:ext>
            </a:extLst>
          </p:cNvPr>
          <p:cNvSpPr>
            <a:spLocks noGrp="1"/>
          </p:cNvSpPr>
          <p:nvPr>
            <p:ph type="title"/>
          </p:nvPr>
        </p:nvSpPr>
        <p:spPr/>
        <p:txBody>
          <a:bodyPr>
            <a:normAutofit fontScale="90000"/>
          </a:bodyPr>
          <a:lstStyle/>
          <a:p>
            <a:br>
              <a:rPr lang="en-GB" dirty="0"/>
            </a:br>
            <a:br>
              <a:rPr lang="en-GB" dirty="0"/>
            </a:br>
            <a:endParaRPr lang="en-GB" dirty="0"/>
          </a:p>
        </p:txBody>
      </p:sp>
      <p:sp>
        <p:nvSpPr>
          <p:cNvPr id="3" name="Content Placeholder 2">
            <a:extLst>
              <a:ext uri="{FF2B5EF4-FFF2-40B4-BE49-F238E27FC236}">
                <a16:creationId xmlns:a16="http://schemas.microsoft.com/office/drawing/2014/main" id="{0360C02A-6E5A-4D26-9AAE-06903BEA0C24}"/>
              </a:ext>
            </a:extLst>
          </p:cNvPr>
          <p:cNvSpPr>
            <a:spLocks noGrp="1"/>
          </p:cNvSpPr>
          <p:nvPr>
            <p:ph sz="half" idx="1"/>
          </p:nvPr>
        </p:nvSpPr>
        <p:spPr/>
        <p:txBody>
          <a:bodyPr/>
          <a:lstStyle/>
          <a:p>
            <a:r>
              <a:rPr lang="cy-GB" dirty="0"/>
              <a:t>Fideos i gefnogi eich gwaith ymchwil yn dilyn a </a:t>
            </a:r>
            <a:r>
              <a:rPr lang="cy-GB" dirty="0" err="1"/>
              <a:t>Sway</a:t>
            </a:r>
            <a:r>
              <a:rPr lang="cy-GB" dirty="0"/>
              <a:t> 1 ar </a:t>
            </a:r>
            <a:r>
              <a:rPr lang="cy-GB" dirty="0" err="1"/>
              <a:t>Moodle</a:t>
            </a:r>
            <a:endParaRPr lang="cy-GB" dirty="0"/>
          </a:p>
        </p:txBody>
      </p:sp>
      <p:sp>
        <p:nvSpPr>
          <p:cNvPr id="4" name="Content Placeholder 3">
            <a:extLst>
              <a:ext uri="{FF2B5EF4-FFF2-40B4-BE49-F238E27FC236}">
                <a16:creationId xmlns:a16="http://schemas.microsoft.com/office/drawing/2014/main" id="{8DEE4205-A13D-4AC6-8127-92A2E129E781}"/>
              </a:ext>
            </a:extLst>
          </p:cNvPr>
          <p:cNvSpPr>
            <a:spLocks noGrp="1"/>
          </p:cNvSpPr>
          <p:nvPr>
            <p:ph sz="half" idx="2"/>
          </p:nvPr>
        </p:nvSpPr>
        <p:spPr/>
        <p:txBody>
          <a:bodyPr/>
          <a:lstStyle/>
          <a:p>
            <a:r>
              <a:rPr lang="en-GB" i="1" dirty="0">
                <a:solidFill>
                  <a:srgbClr val="0070C0"/>
                </a:solidFill>
              </a:rPr>
              <a:t>Some videos follow to support your research as well as Sway 1 on Moodle</a:t>
            </a:r>
          </a:p>
        </p:txBody>
      </p:sp>
    </p:spTree>
    <p:extLst>
      <p:ext uri="{BB962C8B-B14F-4D97-AF65-F5344CB8AC3E}">
        <p14:creationId xmlns:p14="http://schemas.microsoft.com/office/powerpoint/2010/main" val="41164972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Scandinavian approach</a:t>
            </a:r>
            <a:endParaRPr lang="en-GB" i="1" dirty="0">
              <a:solidFill>
                <a:schemeClr val="accent1"/>
              </a:solidFill>
            </a:endParaRPr>
          </a:p>
        </p:txBody>
      </p:sp>
      <p:sp>
        <p:nvSpPr>
          <p:cNvPr id="3" name="Content Placeholder 2"/>
          <p:cNvSpPr>
            <a:spLocks noGrp="1"/>
          </p:cNvSpPr>
          <p:nvPr>
            <p:ph idx="1"/>
          </p:nvPr>
        </p:nvSpPr>
        <p:spPr/>
        <p:txBody>
          <a:bodyPr/>
          <a:lstStyle/>
          <a:p>
            <a:r>
              <a:rPr lang="en-GB" dirty="0">
                <a:hlinkClick r:id="rId2"/>
              </a:rPr>
              <a:t>Link to video exploring Denmark's Forest Kindergartens </a:t>
            </a:r>
            <a:endParaRPr lang="en-GB" dirty="0"/>
          </a:p>
          <a:p>
            <a:endParaRPr lang="en-GB" dirty="0"/>
          </a:p>
        </p:txBody>
      </p:sp>
    </p:spTree>
    <p:extLst>
      <p:ext uri="{BB962C8B-B14F-4D97-AF65-F5344CB8AC3E}">
        <p14:creationId xmlns:p14="http://schemas.microsoft.com/office/powerpoint/2010/main" val="41356368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err="1"/>
              <a:t>Amgylchedd</a:t>
            </a:r>
            <a:r>
              <a:rPr lang="en-GB" sz="4800" dirty="0"/>
              <a:t> </a:t>
            </a:r>
            <a:r>
              <a:rPr lang="en-GB" sz="4800" dirty="0" err="1"/>
              <a:t>Dysgu</a:t>
            </a:r>
            <a:r>
              <a:rPr lang="en-GB" sz="4800" dirty="0"/>
              <a:t> Montessori</a:t>
            </a:r>
            <a:br>
              <a:rPr lang="en-GB" sz="4800" dirty="0"/>
            </a:br>
            <a:r>
              <a:rPr lang="en-GB" sz="4800" i="1" dirty="0" err="1">
                <a:solidFill>
                  <a:srgbClr val="0070C0"/>
                </a:solidFill>
              </a:rPr>
              <a:t>Montessori</a:t>
            </a:r>
            <a:r>
              <a:rPr lang="en-GB" sz="4800" i="1" dirty="0">
                <a:solidFill>
                  <a:srgbClr val="0070C0"/>
                </a:solidFill>
              </a:rPr>
              <a:t> Learning Environment</a:t>
            </a:r>
          </a:p>
        </p:txBody>
      </p:sp>
      <p:sp>
        <p:nvSpPr>
          <p:cNvPr id="3" name="Content Placeholder 2"/>
          <p:cNvSpPr>
            <a:spLocks noGrp="1"/>
          </p:cNvSpPr>
          <p:nvPr>
            <p:ph sz="half" idx="1"/>
          </p:nvPr>
        </p:nvSpPr>
        <p:spPr/>
        <p:txBody>
          <a:bodyPr/>
          <a:lstStyle/>
          <a:p>
            <a:r>
              <a:rPr kumimoji="0" lang="en-GB" sz="3600" b="0" i="0" u="none" strike="noStrike" kern="0" cap="none" spc="0" normalizeH="0" baseline="0" noProof="0" dirty="0">
                <a:ln>
                  <a:noFill/>
                </a:ln>
                <a:solidFill>
                  <a:sysClr val="windowText" lastClr="000000"/>
                </a:solidFill>
                <a:effectLst/>
                <a:uLnTx/>
                <a:uFillTx/>
                <a:hlinkClick r:id="rId2"/>
              </a:rPr>
              <a:t>Link to video exploring outdoor learning in Montessori approach</a:t>
            </a:r>
            <a:endParaRPr kumimoji="0" lang="en-GB" sz="3600" b="0" i="0" u="none" strike="noStrike" kern="0" cap="none" spc="0" normalizeH="0" baseline="0" noProof="0" dirty="0">
              <a:ln>
                <a:noFill/>
              </a:ln>
              <a:solidFill>
                <a:sysClr val="windowText" lastClr="000000"/>
              </a:solidFill>
              <a:effectLst/>
              <a:uLnTx/>
              <a:uFillTx/>
            </a:endParaRPr>
          </a:p>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22341976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err="1"/>
              <a:t>Amgylchedd</a:t>
            </a:r>
            <a:r>
              <a:rPr lang="en-GB" sz="4800" dirty="0"/>
              <a:t> </a:t>
            </a:r>
            <a:r>
              <a:rPr lang="en-GB" sz="4800" dirty="0" err="1"/>
              <a:t>Dysgu</a:t>
            </a:r>
            <a:r>
              <a:rPr lang="en-GB" sz="4800" dirty="0"/>
              <a:t> Steiner</a:t>
            </a:r>
            <a:br>
              <a:rPr lang="en-GB" sz="4800" dirty="0"/>
            </a:br>
            <a:r>
              <a:rPr lang="en-GB" sz="4800" i="1" dirty="0">
                <a:solidFill>
                  <a:srgbClr val="0070C0"/>
                </a:solidFill>
              </a:rPr>
              <a:t>Steiner Learning Environment</a:t>
            </a:r>
          </a:p>
        </p:txBody>
      </p:sp>
      <p:sp>
        <p:nvSpPr>
          <p:cNvPr id="3" name="Content Placeholder 2"/>
          <p:cNvSpPr>
            <a:spLocks noGrp="1"/>
          </p:cNvSpPr>
          <p:nvPr>
            <p:ph sz="half" idx="1"/>
          </p:nvPr>
        </p:nvSpPr>
        <p:spPr/>
        <p:txBody>
          <a:bodyPr/>
          <a:lstStyle/>
          <a:p>
            <a:r>
              <a:rPr lang="en-GB" dirty="0">
                <a:hlinkClick r:id="rId2"/>
              </a:rPr>
              <a:t>Link to a video of a Steiner setting</a:t>
            </a:r>
            <a:endParaRPr lang="en-GB" dirty="0"/>
          </a:p>
          <a:p>
            <a:r>
              <a:rPr kumimoji="0" lang="en-GB" b="0" i="0" u="none" strike="noStrike" kern="0" cap="none" spc="0" normalizeH="0" baseline="0" noProof="0" dirty="0">
                <a:ln>
                  <a:noFill/>
                </a:ln>
                <a:solidFill>
                  <a:sysClr val="windowText" lastClr="000000"/>
                </a:solidFill>
                <a:effectLst/>
                <a:uLnTx/>
                <a:uFillTx/>
                <a:hlinkClick r:id="rId3"/>
              </a:rPr>
              <a:t>Link to  a video of a Steiner setting</a:t>
            </a:r>
            <a:endParaRPr kumimoji="0" lang="en-GB" b="0" i="0" u="none" strike="noStrike" kern="0" cap="none" spc="0" normalizeH="0" baseline="0" noProof="0" dirty="0">
              <a:ln>
                <a:noFill/>
              </a:ln>
              <a:solidFill>
                <a:sysClr val="windowText" lastClr="000000"/>
              </a:solidFill>
              <a:effectLst/>
              <a:uLnTx/>
              <a:uFillTx/>
            </a:endParaRPr>
          </a:p>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9855982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err="1"/>
              <a:t>Amgylchedd</a:t>
            </a:r>
            <a:r>
              <a:rPr lang="en-GB" sz="4800" dirty="0"/>
              <a:t> </a:t>
            </a:r>
            <a:r>
              <a:rPr lang="en-GB" sz="4800" dirty="0" err="1"/>
              <a:t>Dysgu</a:t>
            </a:r>
            <a:r>
              <a:rPr lang="en-GB" sz="4800" dirty="0"/>
              <a:t> Reggio Emilia </a:t>
            </a:r>
            <a:br>
              <a:rPr lang="en-GB" sz="4800" dirty="0"/>
            </a:br>
            <a:r>
              <a:rPr lang="en-GB" sz="4800" i="1" dirty="0">
                <a:solidFill>
                  <a:srgbClr val="0070C0"/>
                </a:solidFill>
              </a:rPr>
              <a:t>Reggio Emilia  Learning Environment</a:t>
            </a:r>
          </a:p>
        </p:txBody>
      </p:sp>
      <p:sp>
        <p:nvSpPr>
          <p:cNvPr id="3" name="Content Placeholder 2"/>
          <p:cNvSpPr>
            <a:spLocks noGrp="1"/>
          </p:cNvSpPr>
          <p:nvPr>
            <p:ph sz="half" idx="1"/>
          </p:nvPr>
        </p:nvSpPr>
        <p:spPr/>
        <p:txBody>
          <a:bodyPr/>
          <a:lstStyle/>
          <a:p>
            <a:r>
              <a:rPr lang="en-GB" dirty="0">
                <a:hlinkClick r:id="rId2"/>
              </a:rPr>
              <a:t>Link to a video exploring Reggio Emilia approach</a:t>
            </a:r>
            <a:endParaRPr lang="en-GB" dirty="0"/>
          </a:p>
          <a:p>
            <a:r>
              <a:rPr lang="en-GB" dirty="0">
                <a:hlinkClick r:id="rId3"/>
              </a:rPr>
              <a:t>Link to a video exploring the Reggio Emilia approach</a:t>
            </a:r>
            <a:endParaRPr lang="en-GB" dirty="0"/>
          </a:p>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7270161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057400" y="584332"/>
            <a:ext cx="8229600" cy="91479"/>
          </a:xfrm>
        </p:spPr>
        <p:txBody>
          <a:bodyPr>
            <a:noAutofit/>
          </a:bodyPr>
          <a:lstStyle/>
          <a:p>
            <a:r>
              <a:rPr lang="en-GB" sz="4800" dirty="0" err="1"/>
              <a:t>Awduron</a:t>
            </a:r>
            <a:r>
              <a:rPr lang="en-GB" sz="4800" dirty="0"/>
              <a:t> </a:t>
            </a:r>
            <a:r>
              <a:rPr lang="en-GB" sz="4800" dirty="0" err="1"/>
              <a:t>Pwysig</a:t>
            </a:r>
            <a:br>
              <a:rPr lang="en-GB" sz="4800" dirty="0"/>
            </a:br>
            <a:r>
              <a:rPr lang="en-GB" sz="4800" dirty="0">
                <a:solidFill>
                  <a:srgbClr val="0070C0"/>
                </a:solidFill>
              </a:rPr>
              <a:t>Important Authors</a:t>
            </a:r>
          </a:p>
        </p:txBody>
      </p:sp>
      <p:sp>
        <p:nvSpPr>
          <p:cNvPr id="9" name="Content Placeholder 8"/>
          <p:cNvSpPr>
            <a:spLocks noGrp="1"/>
          </p:cNvSpPr>
          <p:nvPr>
            <p:ph sz="half" idx="1"/>
          </p:nvPr>
        </p:nvSpPr>
        <p:spPr>
          <a:xfrm>
            <a:off x="1981200" y="1449131"/>
            <a:ext cx="4038600" cy="4824537"/>
          </a:xfrm>
        </p:spPr>
        <p:txBody>
          <a:bodyPr>
            <a:normAutofit/>
          </a:bodyPr>
          <a:lstStyle/>
          <a:p>
            <a:r>
              <a:rPr lang="en-GB" dirty="0"/>
              <a:t>Knight</a:t>
            </a:r>
          </a:p>
          <a:p>
            <a:r>
              <a:rPr lang="en-GB" dirty="0" err="1"/>
              <a:t>Louv</a:t>
            </a:r>
            <a:endParaRPr lang="en-GB" dirty="0"/>
          </a:p>
          <a:p>
            <a:r>
              <a:rPr lang="en-GB" dirty="0" err="1"/>
              <a:t>Bilton</a:t>
            </a:r>
            <a:endParaRPr lang="en-GB" dirty="0"/>
          </a:p>
          <a:p>
            <a:r>
              <a:rPr lang="en-GB" dirty="0"/>
              <a:t>Jan White</a:t>
            </a:r>
          </a:p>
          <a:p>
            <a:r>
              <a:rPr lang="en-GB" dirty="0"/>
              <a:t>Waters-Davies</a:t>
            </a:r>
          </a:p>
          <a:p>
            <a:r>
              <a:rPr lang="en-GB" dirty="0"/>
              <a:t>Ouvry</a:t>
            </a:r>
          </a:p>
          <a:p>
            <a:r>
              <a:rPr lang="en-GB" dirty="0"/>
              <a:t>Lynda Keith</a:t>
            </a:r>
          </a:p>
          <a:p>
            <a:r>
              <a:rPr lang="en-GB" dirty="0"/>
              <a:t>Brunton a Thornton</a:t>
            </a:r>
          </a:p>
          <a:p>
            <a:endParaRPr lang="en-GB" dirty="0"/>
          </a:p>
        </p:txBody>
      </p:sp>
      <p:sp>
        <p:nvSpPr>
          <p:cNvPr id="10" name="Content Placeholder 9"/>
          <p:cNvSpPr>
            <a:spLocks noGrp="1"/>
          </p:cNvSpPr>
          <p:nvPr>
            <p:ph sz="half" idx="2"/>
          </p:nvPr>
        </p:nvSpPr>
        <p:spPr>
          <a:xfrm>
            <a:off x="6240016" y="1304976"/>
            <a:ext cx="3970784" cy="4572511"/>
          </a:xfrm>
        </p:spPr>
        <p:txBody>
          <a:bodyPr>
            <a:normAutofit/>
          </a:bodyPr>
          <a:lstStyle/>
          <a:p>
            <a:r>
              <a:rPr lang="en-GB" dirty="0">
                <a:solidFill>
                  <a:srgbClr val="0070C0"/>
                </a:solidFill>
              </a:rPr>
              <a:t>Knight</a:t>
            </a:r>
          </a:p>
          <a:p>
            <a:r>
              <a:rPr lang="en-GB" dirty="0" err="1">
                <a:solidFill>
                  <a:srgbClr val="0070C0"/>
                </a:solidFill>
              </a:rPr>
              <a:t>Louv</a:t>
            </a:r>
            <a:endParaRPr lang="en-GB" dirty="0">
              <a:solidFill>
                <a:srgbClr val="0070C0"/>
              </a:solidFill>
            </a:endParaRPr>
          </a:p>
          <a:p>
            <a:r>
              <a:rPr lang="en-GB" dirty="0" err="1">
                <a:solidFill>
                  <a:srgbClr val="0070C0"/>
                </a:solidFill>
              </a:rPr>
              <a:t>Bilton</a:t>
            </a:r>
            <a:endParaRPr lang="en-GB" dirty="0">
              <a:solidFill>
                <a:srgbClr val="0070C0"/>
              </a:solidFill>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GB" dirty="0">
                <a:solidFill>
                  <a:srgbClr val="0070C0"/>
                </a:solidFill>
              </a:rPr>
              <a:t>Jan White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srgbClr val="0070C0"/>
                </a:solidFill>
                <a:effectLst/>
                <a:uLnTx/>
                <a:uFillTx/>
                <a:ea typeface="+mn-ea"/>
                <a:cs typeface="+mn-cs"/>
              </a:rPr>
              <a:t>Waters-Davies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srgbClr val="0070C0"/>
                </a:solidFill>
                <a:effectLst/>
                <a:uLnTx/>
                <a:uFillTx/>
                <a:ea typeface="+mn-ea"/>
                <a:cs typeface="+mn-cs"/>
              </a:rPr>
              <a:t>Ouvry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srgbClr val="0070C0"/>
                </a:solidFill>
                <a:effectLst/>
                <a:uLnTx/>
                <a:uFillTx/>
                <a:ea typeface="+mn-ea"/>
                <a:cs typeface="+mn-cs"/>
              </a:rPr>
              <a:t>Lynda Keith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srgbClr val="0070C0"/>
                </a:solidFill>
                <a:effectLst/>
                <a:uLnTx/>
                <a:uFillTx/>
                <a:ea typeface="+mn-ea"/>
                <a:cs typeface="+mn-cs"/>
              </a:rPr>
              <a:t>Brunton and Thornton</a:t>
            </a:r>
          </a:p>
          <a:p>
            <a:endParaRPr lang="en-GB" dirty="0"/>
          </a:p>
        </p:txBody>
      </p:sp>
    </p:spTree>
    <p:extLst>
      <p:ext uri="{BB962C8B-B14F-4D97-AF65-F5344CB8AC3E}">
        <p14:creationId xmlns:p14="http://schemas.microsoft.com/office/powerpoint/2010/main" val="36803006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7987" y="365126"/>
            <a:ext cx="11471787" cy="741004"/>
          </a:xfrm>
        </p:spPr>
        <p:txBody>
          <a:bodyPr>
            <a:noAutofit/>
          </a:bodyPr>
          <a:lstStyle/>
          <a:p>
            <a:pPr algn="ctr"/>
            <a:r>
              <a:rPr lang="en-GB" sz="4800" b="1" dirty="0" err="1">
                <a:latin typeface="Arial" panose="020B0604020202020204" pitchFamily="34" charset="0"/>
                <a:ea typeface="Times New Roman" panose="02020603050405020304" pitchFamily="18" charset="0"/>
              </a:rPr>
              <a:t>Cyfeirnodau</a:t>
            </a:r>
            <a:r>
              <a:rPr lang="en-GB" sz="4800" b="1" dirty="0">
                <a:latin typeface="Arial" panose="020B0604020202020204" pitchFamily="34" charset="0"/>
                <a:ea typeface="Times New Roman" panose="02020603050405020304" pitchFamily="18" charset="0"/>
              </a:rPr>
              <a:t>              </a:t>
            </a:r>
            <a:r>
              <a:rPr lang="en-GB" sz="4800" b="1" i="1" dirty="0">
                <a:solidFill>
                  <a:srgbClr val="0070C0"/>
                </a:solidFill>
                <a:latin typeface="Arial" panose="020B0604020202020204" pitchFamily="34" charset="0"/>
                <a:ea typeface="Times New Roman" panose="02020603050405020304" pitchFamily="18" charset="0"/>
              </a:rPr>
              <a:t>References</a:t>
            </a:r>
            <a:br>
              <a:rPr lang="en-GB" sz="4800" dirty="0">
                <a:solidFill>
                  <a:srgbClr val="0070C0"/>
                </a:solidFill>
                <a:effectLst/>
                <a:latin typeface="Times New Roman" panose="02020603050405020304" pitchFamily="18" charset="0"/>
                <a:ea typeface="Times New Roman" panose="02020603050405020304" pitchFamily="18" charset="0"/>
              </a:rPr>
            </a:br>
            <a:endParaRPr lang="en-GB" sz="4800" dirty="0">
              <a:solidFill>
                <a:srgbClr val="0070C0"/>
              </a:solidFill>
            </a:endParaRPr>
          </a:p>
        </p:txBody>
      </p:sp>
      <p:sp>
        <p:nvSpPr>
          <p:cNvPr id="4" name="Content Placeholder 3"/>
          <p:cNvSpPr>
            <a:spLocks noGrp="1"/>
          </p:cNvSpPr>
          <p:nvPr>
            <p:ph idx="1"/>
          </p:nvPr>
        </p:nvSpPr>
        <p:spPr>
          <a:xfrm>
            <a:off x="838200" y="884903"/>
            <a:ext cx="10515600" cy="4866967"/>
          </a:xfrm>
        </p:spPr>
        <p:txBody>
          <a:bodyPr>
            <a:normAutofit fontScale="92500" lnSpcReduction="20000"/>
          </a:bodyPr>
          <a:lstStyle/>
          <a:p>
            <a:pPr marL="0" indent="0" algn="just" fontAlgn="base" hangingPunct="0">
              <a:buNone/>
            </a:pPr>
            <a:r>
              <a:rPr lang="en-GB" sz="2600" dirty="0">
                <a:solidFill>
                  <a:prstClr val="black"/>
                </a:solidFill>
                <a:latin typeface="Arial" panose="020B0604020202020204" pitchFamily="34" charset="0"/>
                <a:ea typeface="Times New Roman" panose="02020603050405020304" pitchFamily="18" charset="0"/>
              </a:rPr>
              <a:t>Early Years Education (2016) ‘</a:t>
            </a:r>
            <a:r>
              <a:rPr lang="en-GB" sz="2600" dirty="0"/>
              <a:t>Possibilities on offer’ </a:t>
            </a:r>
            <a:r>
              <a:rPr lang="en-GB" sz="2600" dirty="0">
                <a:hlinkClick r:id="rId2"/>
              </a:rPr>
              <a:t>https://www.earlyyearseducator.co.uk/features/article/possibilities-on-offer</a:t>
            </a:r>
            <a:r>
              <a:rPr lang="en-GB" sz="2600" dirty="0"/>
              <a:t> (Accessed 6th April 2020).</a:t>
            </a:r>
            <a:endParaRPr lang="en-GB" sz="2600" dirty="0">
              <a:solidFill>
                <a:prstClr val="black"/>
              </a:solidFill>
              <a:latin typeface="Arial" panose="020B0604020202020204" pitchFamily="34" charset="0"/>
              <a:ea typeface="Times New Roman" panose="02020603050405020304" pitchFamily="18" charset="0"/>
            </a:endParaRPr>
          </a:p>
          <a:p>
            <a:pPr marL="0" indent="0" algn="just" fontAlgn="base" hangingPunct="0">
              <a:buNone/>
            </a:pPr>
            <a:r>
              <a:rPr lang="en-GB" sz="2600" dirty="0">
                <a:solidFill>
                  <a:prstClr val="black"/>
                </a:solidFill>
                <a:latin typeface="Arial" panose="020B0604020202020204" pitchFamily="34" charset="0"/>
                <a:ea typeface="Times New Roman" panose="02020603050405020304" pitchFamily="18" charset="0"/>
              </a:rPr>
              <a:t>New Beginnings at Grace (2017) ‘Image’ </a:t>
            </a:r>
            <a:r>
              <a:rPr lang="en-GB" sz="2600" dirty="0">
                <a:solidFill>
                  <a:prstClr val="black"/>
                </a:solidFill>
                <a:latin typeface="Arial" panose="020B0604020202020204" pitchFamily="34" charset="0"/>
                <a:ea typeface="Times New Roman" panose="02020603050405020304" pitchFamily="18" charset="0"/>
                <a:hlinkClick r:id="rId3"/>
              </a:rPr>
              <a:t>http://www.newbeginningsatgrace.com/space.html</a:t>
            </a:r>
            <a:r>
              <a:rPr lang="en-GB" sz="2600" dirty="0">
                <a:solidFill>
                  <a:prstClr val="black"/>
                </a:solidFill>
                <a:latin typeface="Arial" panose="020B0604020202020204" pitchFamily="34" charset="0"/>
                <a:ea typeface="Times New Roman" panose="02020603050405020304" pitchFamily="18" charset="0"/>
              </a:rPr>
              <a:t> (Accessed 15th July 2017).</a:t>
            </a:r>
          </a:p>
          <a:p>
            <a:pPr marL="0" lvl="0" indent="0" algn="just" fontAlgn="base" hangingPunct="0">
              <a:buNone/>
            </a:pPr>
            <a:r>
              <a:rPr lang="en-GB" sz="2600" dirty="0">
                <a:effectLst/>
                <a:latin typeface="Arial" panose="020B0604020202020204" pitchFamily="34" charset="0"/>
                <a:ea typeface="Times New Roman" panose="02020603050405020304" pitchFamily="18" charset="0"/>
              </a:rPr>
              <a:t>Nicholson, S. (1971) ‘The Theory of loose </a:t>
            </a:r>
            <a:r>
              <a:rPr lang="en-GB" sz="2600" dirty="0">
                <a:latin typeface="Arial" panose="020B0604020202020204" pitchFamily="34" charset="0"/>
                <a:ea typeface="Times New Roman" panose="02020603050405020304" pitchFamily="18" charset="0"/>
              </a:rPr>
              <a:t>p</a:t>
            </a:r>
            <a:r>
              <a:rPr lang="en-GB" sz="2600" dirty="0">
                <a:effectLst/>
                <a:latin typeface="Arial" panose="020B0604020202020204" pitchFamily="34" charset="0"/>
                <a:ea typeface="Times New Roman" panose="02020603050405020304" pitchFamily="18" charset="0"/>
              </a:rPr>
              <a:t>arts: how not to cheat children’, </a:t>
            </a:r>
            <a:r>
              <a:rPr lang="en-GB" sz="2600" i="1" dirty="0">
                <a:effectLst/>
                <a:latin typeface="Arial" panose="020B0604020202020204" pitchFamily="34" charset="0"/>
                <a:ea typeface="Times New Roman" panose="02020603050405020304" pitchFamily="18" charset="0"/>
              </a:rPr>
              <a:t>Landscape Architecture, 62, pp. 30-34.</a:t>
            </a:r>
          </a:p>
          <a:p>
            <a:pPr marL="0" lvl="0" indent="0" algn="just" fontAlgn="base" hangingPunct="0">
              <a:buNone/>
            </a:pPr>
            <a:r>
              <a:rPr lang="en-GB" sz="2600" dirty="0">
                <a:latin typeface="Arial" panose="020B0604020202020204" pitchFamily="34" charset="0"/>
                <a:ea typeface="Times New Roman" panose="02020603050405020304" pitchFamily="18" charset="0"/>
              </a:rPr>
              <a:t>P</a:t>
            </a:r>
            <a:r>
              <a:rPr lang="en-GB" sz="2600" dirty="0">
                <a:effectLst/>
                <a:latin typeface="Arial" panose="020B0604020202020204" pitchFamily="34" charset="0"/>
                <a:ea typeface="Times New Roman" panose="02020603050405020304" pitchFamily="18" charset="0"/>
              </a:rPr>
              <a:t>interest (2017) ‘Image’ </a:t>
            </a:r>
            <a:r>
              <a:rPr lang="en-GB" sz="2600" dirty="0">
                <a:effectLst/>
                <a:latin typeface="Arial" panose="020B0604020202020204" pitchFamily="34" charset="0"/>
                <a:ea typeface="Times New Roman" panose="02020603050405020304" pitchFamily="18" charset="0"/>
                <a:hlinkClick r:id="rId4"/>
              </a:rPr>
              <a:t>https://www.pinterest.co.uk/aliciadover15/forest-schools/</a:t>
            </a:r>
            <a:r>
              <a:rPr lang="en-GB" sz="2600" dirty="0">
                <a:effectLst/>
                <a:latin typeface="Arial" panose="020B0604020202020204" pitchFamily="34" charset="0"/>
                <a:ea typeface="Times New Roman" panose="02020603050405020304" pitchFamily="18" charset="0"/>
              </a:rPr>
              <a:t> </a:t>
            </a:r>
            <a:r>
              <a:rPr lang="en-GB" sz="2600" dirty="0">
                <a:solidFill>
                  <a:prstClr val="black"/>
                </a:solidFill>
                <a:latin typeface="Arial" panose="020B0604020202020204" pitchFamily="34" charset="0"/>
                <a:ea typeface="Times New Roman" panose="02020603050405020304" pitchFamily="18" charset="0"/>
              </a:rPr>
              <a:t>(Accessed 15th July 2017).</a:t>
            </a:r>
          </a:p>
          <a:p>
            <a:pPr marL="0" indent="0" algn="just" fontAlgn="base" hangingPunct="0">
              <a:spcAft>
                <a:spcPts val="0"/>
              </a:spcAft>
              <a:buNone/>
            </a:pPr>
            <a:r>
              <a:rPr lang="en-GB" sz="2600" dirty="0">
                <a:effectLst/>
                <a:latin typeface="Arial" panose="020B0604020202020204" pitchFamily="34" charset="0"/>
                <a:ea typeface="Times New Roman" panose="02020603050405020304" pitchFamily="18" charset="0"/>
              </a:rPr>
              <a:t>Play Based Learning </a:t>
            </a:r>
            <a:r>
              <a:rPr lang="en-GB" sz="2600" dirty="0" err="1">
                <a:effectLst/>
                <a:latin typeface="Arial" panose="020B0604020202020204" pitchFamily="34" charset="0"/>
                <a:ea typeface="Times New Roman" panose="02020603050405020304" pitchFamily="18" charset="0"/>
              </a:rPr>
              <a:t>Weebly</a:t>
            </a:r>
            <a:r>
              <a:rPr lang="en-GB" sz="2600" dirty="0">
                <a:effectLst/>
                <a:latin typeface="Arial" panose="020B0604020202020204" pitchFamily="34" charset="0"/>
                <a:ea typeface="Times New Roman" panose="02020603050405020304" pitchFamily="18" charset="0"/>
              </a:rPr>
              <a:t> (2017) ‘Image’ </a:t>
            </a:r>
            <a:r>
              <a:rPr lang="en-GB" sz="2600" dirty="0">
                <a:effectLst/>
                <a:latin typeface="Arial" panose="020B0604020202020204" pitchFamily="34" charset="0"/>
                <a:ea typeface="Times New Roman" panose="02020603050405020304" pitchFamily="18" charset="0"/>
                <a:hlinkClick r:id="rId5"/>
              </a:rPr>
              <a:t>http://play-based-learning.weebly.com/respecting-the-natural-environment.html</a:t>
            </a:r>
            <a:r>
              <a:rPr lang="en-GB" sz="2600" dirty="0">
                <a:effectLst/>
                <a:latin typeface="Arial" panose="020B0604020202020204" pitchFamily="34" charset="0"/>
                <a:ea typeface="Times New Roman" panose="02020603050405020304" pitchFamily="18" charset="0"/>
              </a:rPr>
              <a:t> (Accessed 15th July 2017).</a:t>
            </a:r>
          </a:p>
          <a:p>
            <a:pPr marL="0" lvl="0" indent="0" algn="just" fontAlgn="base" hangingPunct="0">
              <a:buNone/>
            </a:pPr>
            <a:r>
              <a:rPr lang="en-GB" sz="2600" dirty="0">
                <a:solidFill>
                  <a:prstClr val="black"/>
                </a:solidFill>
                <a:latin typeface="Arial" panose="020B0604020202020204" pitchFamily="34" charset="0"/>
                <a:ea typeface="Times New Roman" panose="02020603050405020304" pitchFamily="18" charset="0"/>
              </a:rPr>
              <a:t>The Imagination Tree ‘Image’ (2017) </a:t>
            </a:r>
            <a:r>
              <a:rPr lang="en-GB" sz="2600" dirty="0">
                <a:solidFill>
                  <a:prstClr val="black"/>
                </a:solidFill>
                <a:latin typeface="Arial" panose="020B0604020202020204" pitchFamily="34" charset="0"/>
                <a:ea typeface="Times New Roman" panose="02020603050405020304" pitchFamily="18" charset="0"/>
                <a:hlinkClick r:id="rId6"/>
              </a:rPr>
              <a:t>http://theimaginationtree.com/2016/05/inspiring-outdoor-play-spaces-kids.html</a:t>
            </a:r>
            <a:r>
              <a:rPr lang="en-GB" sz="2600" dirty="0">
                <a:solidFill>
                  <a:prstClr val="black"/>
                </a:solidFill>
                <a:latin typeface="Arial" panose="020B0604020202020204" pitchFamily="34" charset="0"/>
                <a:ea typeface="Times New Roman" panose="02020603050405020304" pitchFamily="18" charset="0"/>
              </a:rPr>
              <a:t> [Accessed 15th July 2017].</a:t>
            </a:r>
          </a:p>
          <a:p>
            <a:pPr marL="0" lvl="0" indent="0" algn="just" fontAlgn="base" hangingPunct="0">
              <a:buNone/>
            </a:pPr>
            <a:endParaRPr lang="en-GB" sz="3100" dirty="0">
              <a:solidFill>
                <a:prstClr val="black"/>
              </a:solidFill>
              <a:latin typeface="Arial" panose="020B0604020202020204" pitchFamily="34" charset="0"/>
              <a:ea typeface="Times New Roman" panose="02020603050405020304" pitchFamily="18" charset="0"/>
            </a:endParaRPr>
          </a:p>
          <a:p>
            <a:pPr marL="0" lvl="0" indent="0" algn="just" fontAlgn="base" hangingPunct="0">
              <a:buNone/>
            </a:pPr>
            <a:endParaRPr lang="en-GB" dirty="0">
              <a:solidFill>
                <a:prstClr val="black"/>
              </a:solidFill>
              <a:latin typeface="Arial" panose="020B0604020202020204" pitchFamily="34" charset="0"/>
              <a:ea typeface="Times New Roman" panose="02020603050405020304" pitchFamily="18" charset="0"/>
            </a:endParaRPr>
          </a:p>
          <a:p>
            <a:pPr marL="0" indent="0" algn="just" fontAlgn="base" hangingPunct="0">
              <a:spcAft>
                <a:spcPts val="0"/>
              </a:spcAft>
              <a:buNone/>
            </a:pPr>
            <a:endParaRPr lang="en-GB" dirty="0">
              <a:effectLst/>
              <a:latin typeface="Arial" panose="020B0604020202020204" pitchFamily="34" charset="0"/>
              <a:ea typeface="Times New Roman" panose="02020603050405020304" pitchFamily="18" charset="0"/>
            </a:endParaRPr>
          </a:p>
          <a:p>
            <a:pPr marL="0" indent="0" algn="just" fontAlgn="base" hangingPunct="0">
              <a:spcAft>
                <a:spcPts val="0"/>
              </a:spcAft>
              <a:buNone/>
            </a:pPr>
            <a:endParaRPr lang="en-GB" sz="3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651951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24216" y="271242"/>
            <a:ext cx="10515600" cy="186046"/>
          </a:xfrm>
        </p:spPr>
        <p:txBody>
          <a:bodyPr>
            <a:noAutofit/>
          </a:bodyPr>
          <a:lstStyle/>
          <a:p>
            <a:pPr algn="ctr"/>
            <a:r>
              <a:rPr lang="en-GB" sz="4800" dirty="0" err="1"/>
              <a:t>Rhestr</a:t>
            </a:r>
            <a:r>
              <a:rPr lang="en-GB" sz="4800" dirty="0"/>
              <a:t> </a:t>
            </a:r>
            <a:r>
              <a:rPr lang="en-GB" sz="4800" dirty="0" err="1"/>
              <a:t>Ddarllen</a:t>
            </a:r>
            <a:r>
              <a:rPr lang="en-GB" sz="4800" dirty="0"/>
              <a:t>             </a:t>
            </a:r>
            <a:r>
              <a:rPr lang="en-GB" sz="4800" i="1" dirty="0">
                <a:solidFill>
                  <a:srgbClr val="0070C0"/>
                </a:solidFill>
              </a:rPr>
              <a:t>Reading List </a:t>
            </a:r>
          </a:p>
        </p:txBody>
      </p:sp>
      <p:sp>
        <p:nvSpPr>
          <p:cNvPr id="7" name="Content Placeholder 6"/>
          <p:cNvSpPr>
            <a:spLocks noGrp="1"/>
          </p:cNvSpPr>
          <p:nvPr>
            <p:ph idx="1"/>
          </p:nvPr>
        </p:nvSpPr>
        <p:spPr>
          <a:xfrm>
            <a:off x="322139" y="840659"/>
            <a:ext cx="11547722" cy="4831700"/>
          </a:xfrm>
        </p:spPr>
        <p:txBody>
          <a:bodyPr>
            <a:normAutofit fontScale="40000" lnSpcReduction="20000"/>
          </a:bodyPr>
          <a:lstStyle/>
          <a:p>
            <a:pPr marL="0" indent="0">
              <a:buNone/>
            </a:pPr>
            <a:r>
              <a:rPr lang="en-GB" sz="6400" dirty="0" err="1"/>
              <a:t>Bilton</a:t>
            </a:r>
            <a:r>
              <a:rPr lang="en-GB" sz="6400" dirty="0"/>
              <a:t>, H. (2010) Outdoor Learning in the Early Years: Management and Innovation. 3rd edition. London: David Fulton. </a:t>
            </a:r>
            <a:r>
              <a:rPr lang="en-GB" sz="6400" dirty="0" err="1"/>
              <a:t>Ebook</a:t>
            </a:r>
            <a:endParaRPr lang="en-GB" sz="6400" dirty="0"/>
          </a:p>
          <a:p>
            <a:pPr marL="0" indent="0">
              <a:buNone/>
            </a:pPr>
            <a:r>
              <a:rPr lang="en-GB" sz="6400" dirty="0"/>
              <a:t>Campbell, C., Jobling, W., Howitt, C. (2021)  </a:t>
            </a:r>
            <a:r>
              <a:rPr lang="en-GB" sz="6400" i="1" dirty="0"/>
              <a:t>Science in Early Childhood (4</a:t>
            </a:r>
            <a:r>
              <a:rPr lang="en-GB" sz="6400" i="1" baseline="30000" dirty="0"/>
              <a:t>th</a:t>
            </a:r>
            <a:r>
              <a:rPr lang="en-GB" sz="6400" i="1" dirty="0"/>
              <a:t> ed.) </a:t>
            </a:r>
            <a:r>
              <a:rPr lang="en-GB" sz="6400" dirty="0"/>
              <a:t>Cambridge: Cambridge University Press</a:t>
            </a:r>
            <a:r>
              <a:rPr lang="en-GB" sz="6400" i="1" dirty="0"/>
              <a:t>.</a:t>
            </a:r>
          </a:p>
          <a:p>
            <a:pPr marL="0" indent="0">
              <a:buNone/>
            </a:pPr>
            <a:r>
              <a:rPr lang="en-GB" sz="6400" dirty="0"/>
              <a:t>Department for Children, Education, Lifelong Learning and Skills (2015) Foundation Phase Framework for Children’s Learning for 3-7-year-olds in Wales. Cardiff: Welsh Government.</a:t>
            </a:r>
          </a:p>
          <a:p>
            <a:pPr marL="0" indent="0">
              <a:buNone/>
            </a:pPr>
            <a:r>
              <a:rPr lang="en-GB" sz="6600" dirty="0" err="1"/>
              <a:t>Einarsdottir</a:t>
            </a:r>
            <a:r>
              <a:rPr lang="en-GB" sz="6600" dirty="0"/>
              <a:t>, J. and Wagner, J.T. (Eds), (2006) </a:t>
            </a:r>
            <a:r>
              <a:rPr lang="en-GB" sz="6600" i="1" dirty="0"/>
              <a:t>Nordic Childhoods and Early Education Philosophy, Research, Policy and Practice in Denmark, Finland, Iceland, Norway and Swede</a:t>
            </a:r>
            <a:r>
              <a:rPr lang="en-GB" sz="6600" dirty="0"/>
              <a:t>n. Greenwich: Information Age Publishing. </a:t>
            </a:r>
            <a:r>
              <a:rPr lang="en-GB" sz="6600" dirty="0" err="1"/>
              <a:t>Ebook</a:t>
            </a:r>
            <a:endParaRPr lang="en-GB" sz="6400" dirty="0"/>
          </a:p>
          <a:p>
            <a:pPr marL="0" indent="0">
              <a:buNone/>
            </a:pPr>
            <a:r>
              <a:rPr lang="en-GB" sz="6400" dirty="0"/>
              <a:t>Joyce, R. (2012) Outdoor Learning: Past and Present. UK: Open University Press. </a:t>
            </a:r>
            <a:r>
              <a:rPr lang="en-GB" sz="6400" dirty="0" err="1"/>
              <a:t>Ebook</a:t>
            </a:r>
            <a:r>
              <a:rPr lang="en-GB" sz="6400" dirty="0"/>
              <a:t>. </a:t>
            </a:r>
          </a:p>
          <a:p>
            <a:pPr marL="0" indent="0">
              <a:buNone/>
            </a:pPr>
            <a:r>
              <a:rPr lang="en-GB" sz="6400" dirty="0"/>
              <a:t>Keith, L. (2018) </a:t>
            </a:r>
            <a:r>
              <a:rPr lang="en-GB" sz="6400" i="1" dirty="0"/>
              <a:t>Developing Young Children's Mathematical Learning Outdoors: Linking pedagogy and practice</a:t>
            </a:r>
            <a:r>
              <a:rPr lang="en-GB" sz="6400" dirty="0"/>
              <a:t>. London: Routledge.</a:t>
            </a:r>
          </a:p>
          <a:p>
            <a:pPr marL="0" indent="0">
              <a:buNone/>
            </a:pPr>
            <a:endParaRPr lang="en-GB" sz="4800" dirty="0"/>
          </a:p>
        </p:txBody>
      </p:sp>
    </p:spTree>
    <p:extLst>
      <p:ext uri="{BB962C8B-B14F-4D97-AF65-F5344CB8AC3E}">
        <p14:creationId xmlns:p14="http://schemas.microsoft.com/office/powerpoint/2010/main" val="1695459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03236"/>
          </a:xfrm>
        </p:spPr>
        <p:txBody>
          <a:bodyPr>
            <a:noAutofit/>
          </a:bodyPr>
          <a:lstStyle/>
          <a:p>
            <a:pPr algn="ctr"/>
            <a:r>
              <a:rPr lang="en-GB" sz="4800" dirty="0" err="1"/>
              <a:t>Rhestr</a:t>
            </a:r>
            <a:r>
              <a:rPr lang="en-GB" sz="4800" dirty="0"/>
              <a:t> </a:t>
            </a:r>
            <a:r>
              <a:rPr lang="en-GB" sz="4800" dirty="0" err="1"/>
              <a:t>Ddarllen</a:t>
            </a:r>
            <a:r>
              <a:rPr lang="en-GB" sz="4800" dirty="0"/>
              <a:t>           </a:t>
            </a:r>
            <a:r>
              <a:rPr lang="en-GB" sz="4800" i="1" dirty="0">
                <a:solidFill>
                  <a:srgbClr val="0070C0"/>
                </a:solidFill>
              </a:rPr>
              <a:t>Reading List </a:t>
            </a:r>
            <a:br>
              <a:rPr lang="en-GB" sz="4800" i="1" dirty="0">
                <a:solidFill>
                  <a:schemeClr val="accent1">
                    <a:lumMod val="75000"/>
                  </a:schemeClr>
                </a:solidFill>
              </a:rPr>
            </a:br>
            <a:endParaRPr lang="en-GB" sz="4800" dirty="0"/>
          </a:p>
        </p:txBody>
      </p:sp>
      <p:sp>
        <p:nvSpPr>
          <p:cNvPr id="3" name="Content Placeholder 2"/>
          <p:cNvSpPr>
            <a:spLocks noGrp="1"/>
          </p:cNvSpPr>
          <p:nvPr>
            <p:ph idx="1"/>
          </p:nvPr>
        </p:nvSpPr>
        <p:spPr>
          <a:xfrm>
            <a:off x="1071524" y="999051"/>
            <a:ext cx="10515600" cy="4859898"/>
          </a:xfrm>
        </p:spPr>
        <p:txBody>
          <a:bodyPr>
            <a:normAutofit/>
          </a:bodyPr>
          <a:lstStyle/>
          <a:p>
            <a:pPr marL="0" indent="0">
              <a:buNone/>
              <a:defRPr/>
            </a:pPr>
            <a:r>
              <a:rPr lang="en-GB" sz="2800" dirty="0"/>
              <a:t>Knight, S. (2012) </a:t>
            </a:r>
            <a:r>
              <a:rPr lang="en-GB" sz="2800" i="1" dirty="0"/>
              <a:t>Forest School for All</a:t>
            </a:r>
            <a:r>
              <a:rPr lang="en-GB" sz="2800" dirty="0"/>
              <a:t>. London: Sage Publications. </a:t>
            </a:r>
            <a:r>
              <a:rPr lang="en-GB" sz="2800" dirty="0" err="1"/>
              <a:t>Ebook</a:t>
            </a: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err="1">
                <a:ln>
                  <a:noFill/>
                </a:ln>
                <a:solidFill>
                  <a:prstClr val="black"/>
                </a:solidFill>
                <a:effectLst/>
                <a:uLnTx/>
                <a:uFillTx/>
                <a:ea typeface="+mn-ea"/>
                <a:cs typeface="+mn-cs"/>
              </a:rPr>
              <a:t>Louv</a:t>
            </a:r>
            <a:r>
              <a:rPr kumimoji="0" lang="en-GB" b="0" i="0" u="none" strike="noStrike" kern="1200" cap="none" spc="0" normalizeH="0" baseline="0" noProof="0" dirty="0">
                <a:ln>
                  <a:noFill/>
                </a:ln>
                <a:solidFill>
                  <a:prstClr val="black"/>
                </a:solidFill>
                <a:effectLst/>
                <a:uLnTx/>
                <a:uFillTx/>
                <a:ea typeface="+mn-ea"/>
                <a:cs typeface="+mn-cs"/>
              </a:rPr>
              <a:t>, R. (2010) </a:t>
            </a:r>
            <a:r>
              <a:rPr kumimoji="0" lang="en-GB" b="0" i="1" u="none" strike="noStrike" kern="1200" cap="none" spc="0" normalizeH="0" baseline="0" noProof="0" dirty="0">
                <a:ln>
                  <a:noFill/>
                </a:ln>
                <a:solidFill>
                  <a:prstClr val="black"/>
                </a:solidFill>
                <a:effectLst/>
                <a:uLnTx/>
                <a:uFillTx/>
                <a:ea typeface="+mn-ea"/>
                <a:cs typeface="+mn-cs"/>
              </a:rPr>
              <a:t>Last Child in the Woods</a:t>
            </a:r>
            <a:r>
              <a:rPr kumimoji="0" lang="en-GB" b="0" i="0" u="none" strike="noStrike" kern="1200" cap="none" spc="0" normalizeH="0" baseline="0" noProof="0" dirty="0">
                <a:ln>
                  <a:noFill/>
                </a:ln>
                <a:solidFill>
                  <a:prstClr val="black"/>
                </a:solidFill>
                <a:effectLst/>
                <a:uLnTx/>
                <a:uFillTx/>
                <a:ea typeface="+mn-ea"/>
                <a:cs typeface="+mn-cs"/>
              </a:rPr>
              <a:t>, (2nd Ed)  London: Atlantic Books. </a:t>
            </a:r>
            <a:r>
              <a:rPr kumimoji="0" lang="en-GB" b="0" i="0" u="none" strike="noStrike" kern="1200" cap="none" spc="0" normalizeH="0" baseline="0" noProof="0" dirty="0" err="1">
                <a:ln>
                  <a:noFill/>
                </a:ln>
                <a:solidFill>
                  <a:prstClr val="black"/>
                </a:solidFill>
                <a:effectLst/>
                <a:uLnTx/>
                <a:uFillTx/>
                <a:ea typeface="+mn-ea"/>
                <a:cs typeface="+mn-cs"/>
              </a:rPr>
              <a:t>Ebook</a:t>
            </a: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prstClr val="black"/>
                </a:solidFill>
                <a:effectLst/>
                <a:uLnTx/>
                <a:uFillTx/>
                <a:ea typeface="+mn-ea"/>
                <a:cs typeface="+mn-cs"/>
              </a:rPr>
              <a:t>Ryder Richardson, G. (2014) </a:t>
            </a:r>
            <a:r>
              <a:rPr kumimoji="0" lang="en-GB" b="0" i="1" u="none" strike="noStrike" kern="1200" cap="none" spc="0" normalizeH="0" baseline="0" noProof="0" dirty="0">
                <a:ln>
                  <a:noFill/>
                </a:ln>
                <a:solidFill>
                  <a:prstClr val="black"/>
                </a:solidFill>
                <a:effectLst/>
                <a:uLnTx/>
                <a:uFillTx/>
                <a:ea typeface="+mn-ea"/>
                <a:cs typeface="+mn-cs"/>
              </a:rPr>
              <a:t>Creating a Space to Grow</a:t>
            </a:r>
            <a:r>
              <a:rPr kumimoji="0" lang="en-GB" b="0" i="0" u="none" strike="noStrike" kern="1200" cap="none" spc="0" normalizeH="0" baseline="0" noProof="0" dirty="0">
                <a:ln>
                  <a:noFill/>
                </a:ln>
                <a:solidFill>
                  <a:prstClr val="black"/>
                </a:solidFill>
                <a:effectLst/>
                <a:uLnTx/>
                <a:uFillTx/>
                <a:ea typeface="+mn-ea"/>
                <a:cs typeface="+mn-cs"/>
              </a:rPr>
              <a:t>.  (2nd Ed)  London: David Fulton. </a:t>
            </a:r>
            <a:r>
              <a:rPr kumimoji="0" lang="en-GB" b="0" i="0" u="none" strike="noStrike" kern="1200" cap="none" spc="0" normalizeH="0" baseline="0" noProof="0" dirty="0" err="1">
                <a:ln>
                  <a:noFill/>
                </a:ln>
                <a:solidFill>
                  <a:prstClr val="black"/>
                </a:solidFill>
                <a:effectLst/>
                <a:uLnTx/>
                <a:uFillTx/>
                <a:ea typeface="+mn-ea"/>
                <a:cs typeface="+mn-cs"/>
              </a:rPr>
              <a:t>Ebook</a:t>
            </a: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prstClr val="black"/>
                </a:solidFill>
                <a:effectLst/>
                <a:uLnTx/>
                <a:uFillTx/>
                <a:ea typeface="+mn-ea"/>
                <a:cs typeface="+mn-cs"/>
              </a:rPr>
              <a:t>Waite, S. (Ed) (2011) </a:t>
            </a:r>
            <a:r>
              <a:rPr kumimoji="0" lang="en-GB" b="0" i="1" u="none" strike="noStrike" kern="1200" cap="none" spc="0" normalizeH="0" baseline="0" noProof="0" dirty="0">
                <a:ln>
                  <a:noFill/>
                </a:ln>
                <a:solidFill>
                  <a:prstClr val="black"/>
                </a:solidFill>
                <a:effectLst/>
                <a:uLnTx/>
                <a:uFillTx/>
                <a:ea typeface="+mn-ea"/>
                <a:cs typeface="+mn-cs"/>
              </a:rPr>
              <a:t>Children Learning Outside the Classroom: From Birth to Eleven</a:t>
            </a:r>
            <a:r>
              <a:rPr kumimoji="0" lang="en-GB" b="0" i="0" u="none" strike="noStrike" kern="1200" cap="none" spc="0" normalizeH="0" baseline="0" noProof="0" dirty="0">
                <a:ln>
                  <a:noFill/>
                </a:ln>
                <a:solidFill>
                  <a:prstClr val="black"/>
                </a:solidFill>
                <a:effectLst/>
                <a:uLnTx/>
                <a:uFillTx/>
                <a:ea typeface="+mn-ea"/>
                <a:cs typeface="+mn-cs"/>
              </a:rPr>
              <a:t>. London: Sage Publications. </a:t>
            </a:r>
            <a:r>
              <a:rPr kumimoji="0" lang="en-GB" b="0" i="0" u="none" strike="noStrike" kern="1200" cap="none" spc="0" normalizeH="0" baseline="0" noProof="0" dirty="0" err="1">
                <a:ln>
                  <a:noFill/>
                </a:ln>
                <a:solidFill>
                  <a:prstClr val="black"/>
                </a:solidFill>
                <a:effectLst/>
                <a:uLnTx/>
                <a:uFillTx/>
                <a:ea typeface="+mn-ea"/>
                <a:cs typeface="+mn-cs"/>
              </a:rPr>
              <a:t>Ebook</a:t>
            </a: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prstClr val="black"/>
                </a:solidFill>
                <a:effectLst/>
                <a:uLnTx/>
                <a:uFillTx/>
                <a:ea typeface="+mn-ea"/>
                <a:cs typeface="+mn-cs"/>
              </a:rPr>
              <a:t>Williams-</a:t>
            </a:r>
            <a:r>
              <a:rPr kumimoji="0" lang="en-GB" b="0" i="0" u="none" strike="noStrike" kern="1200" cap="none" spc="0" normalizeH="0" baseline="0" noProof="0" dirty="0" err="1">
                <a:ln>
                  <a:noFill/>
                </a:ln>
                <a:solidFill>
                  <a:prstClr val="black"/>
                </a:solidFill>
                <a:effectLst/>
                <a:uLnTx/>
                <a:uFillTx/>
                <a:ea typeface="+mn-ea"/>
                <a:cs typeface="+mn-cs"/>
              </a:rPr>
              <a:t>Siegfredsen</a:t>
            </a:r>
            <a:r>
              <a:rPr kumimoji="0" lang="en-GB" b="0" i="0" u="none" strike="noStrike" kern="1200" cap="none" spc="0" normalizeH="0" baseline="0" noProof="0" dirty="0">
                <a:ln>
                  <a:noFill/>
                </a:ln>
                <a:solidFill>
                  <a:prstClr val="black"/>
                </a:solidFill>
                <a:effectLst/>
                <a:uLnTx/>
                <a:uFillTx/>
                <a:ea typeface="+mn-ea"/>
                <a:cs typeface="+mn-cs"/>
              </a:rPr>
              <a:t>, J. (2012) </a:t>
            </a:r>
            <a:r>
              <a:rPr kumimoji="0" lang="en-GB" b="0" i="1" u="none" strike="noStrike" kern="1200" cap="none" spc="0" normalizeH="0" baseline="0" noProof="0" dirty="0">
                <a:ln>
                  <a:noFill/>
                </a:ln>
                <a:solidFill>
                  <a:prstClr val="black"/>
                </a:solidFill>
                <a:effectLst/>
                <a:uLnTx/>
                <a:uFillTx/>
                <a:ea typeface="+mn-ea"/>
                <a:cs typeface="+mn-cs"/>
              </a:rPr>
              <a:t>Understanding the Danish Forest School Approach: Early Years Education in Practice</a:t>
            </a:r>
            <a:r>
              <a:rPr kumimoji="0" lang="en-GB" b="0" i="0" u="none" strike="noStrike" kern="1200" cap="none" spc="0" normalizeH="0" baseline="0" noProof="0" dirty="0">
                <a:ln>
                  <a:noFill/>
                </a:ln>
                <a:solidFill>
                  <a:prstClr val="black"/>
                </a:solidFill>
                <a:effectLst/>
                <a:uLnTx/>
                <a:uFillTx/>
                <a:ea typeface="+mn-ea"/>
                <a:cs typeface="+mn-cs"/>
              </a:rPr>
              <a:t>. London: David Fulton. </a:t>
            </a:r>
            <a:r>
              <a:rPr kumimoji="0" lang="en-GB" b="0" i="0" u="none" strike="noStrike" kern="1200" cap="none" spc="0" normalizeH="0" baseline="0" noProof="0" dirty="0" err="1">
                <a:ln>
                  <a:noFill/>
                </a:ln>
                <a:solidFill>
                  <a:prstClr val="black"/>
                </a:solidFill>
                <a:effectLst/>
                <a:uLnTx/>
                <a:uFillTx/>
                <a:ea typeface="+mn-ea"/>
                <a:cs typeface="+mn-cs"/>
              </a:rPr>
              <a:t>Ebook</a:t>
            </a:r>
            <a:r>
              <a:rPr kumimoji="0" lang="en-GB" b="0" i="0" u="none" strike="noStrike" kern="1200" cap="none" spc="0" normalizeH="0" baseline="0" noProof="0" dirty="0">
                <a:ln>
                  <a:noFill/>
                </a:ln>
                <a:solidFill>
                  <a:prstClr val="black"/>
                </a:solidFill>
                <a:effectLst/>
                <a:uLnTx/>
                <a:uFillTx/>
                <a:ea typeface="+mn-ea"/>
                <a:cs typeface="+mn-cs"/>
              </a:rPr>
              <a:t> </a:t>
            </a:r>
          </a:p>
          <a:p>
            <a:endParaRPr lang="en-GB" dirty="0"/>
          </a:p>
        </p:txBody>
      </p:sp>
    </p:spTree>
    <p:extLst>
      <p:ext uri="{BB962C8B-B14F-4D97-AF65-F5344CB8AC3E}">
        <p14:creationId xmlns:p14="http://schemas.microsoft.com/office/powerpoint/2010/main" val="319175424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1671</Words>
  <Application>Microsoft Office PowerPoint</Application>
  <PresentationFormat>Widescreen</PresentationFormat>
  <Paragraphs>263</Paragraphs>
  <Slides>37</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Lato</vt:lpstr>
      <vt:lpstr>Merriweather</vt:lpstr>
      <vt:lpstr>Times New Roman</vt:lpstr>
      <vt:lpstr>Office Theme</vt:lpstr>
      <vt:lpstr> EAEY5005/C  Syndod a rhyfeddod – gwyddoniaeth, mathemateg a’r awyr agored   Awe and Wonder: science, mathematics and the outdoors</vt:lpstr>
      <vt:lpstr>Adnoddau / Resources</vt:lpstr>
      <vt:lpstr>Content / Cynnwys</vt:lpstr>
      <vt:lpstr>Ymarfer       Exercise</vt:lpstr>
      <vt:lpstr>Ymarfer  Exercise</vt:lpstr>
      <vt:lpstr> Gwyddoniaeth a Mathamateg Science and Mathematics</vt:lpstr>
      <vt:lpstr>Leonardo da Vinci</vt:lpstr>
      <vt:lpstr>Leonardo da Vinci</vt:lpstr>
      <vt:lpstr>Einstein- ‘play is the highest form of research’</vt:lpstr>
      <vt:lpstr>Einstein- ‘play is the highest form of research’</vt:lpstr>
      <vt:lpstr>Science, Mathematics and other Learning?</vt:lpstr>
      <vt:lpstr>Science, Mathematics and other Learning</vt:lpstr>
      <vt:lpstr>Science, Mathematics and other Learning?</vt:lpstr>
      <vt:lpstr>Science, Mathematics and other Learning</vt:lpstr>
      <vt:lpstr>Natur fel Amgylchedd Dysgu Nature as Learning Environment </vt:lpstr>
      <vt:lpstr>Malaguzzi</vt:lpstr>
      <vt:lpstr>Watch this video and discuss</vt:lpstr>
      <vt:lpstr>Gwyliwch y fidio a thrafodwch</vt:lpstr>
      <vt:lpstr>Cwriciwlwm i Gymru </vt:lpstr>
      <vt:lpstr>Curriculum for Wales</vt:lpstr>
      <vt:lpstr>PowerPoint Presentation</vt:lpstr>
      <vt:lpstr>PowerPoint Presentation</vt:lpstr>
      <vt:lpstr>Cwriciwlwm i Gymru / Curriculum for Wales</vt:lpstr>
      <vt:lpstr>Mynd tu allan</vt:lpstr>
      <vt:lpstr>Getting outdoors</vt:lpstr>
      <vt:lpstr>Mynd tuallan / Going Outdoors </vt:lpstr>
      <vt:lpstr>Wythnos nesaf / Next week</vt:lpstr>
      <vt:lpstr>Wythnos nesaf / Next week</vt:lpstr>
      <vt:lpstr>  </vt:lpstr>
      <vt:lpstr>Scandinavian approach</vt:lpstr>
      <vt:lpstr>Amgylchedd Dysgu Montessori Montessori Learning Environment</vt:lpstr>
      <vt:lpstr>Amgylchedd Dysgu Steiner Steiner Learning Environment</vt:lpstr>
      <vt:lpstr>Amgylchedd Dysgu Reggio Emilia  Reggio Emilia  Learning Environment</vt:lpstr>
      <vt:lpstr>Awduron Pwysig Important Authors</vt:lpstr>
      <vt:lpstr>Cyfeirnodau              References </vt:lpstr>
      <vt:lpstr>Rhestr Ddarllen             Reading List </vt:lpstr>
      <vt:lpstr>Rhestr Ddarllen           Reading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6</cp:revision>
  <dcterms:created xsi:type="dcterms:W3CDTF">2022-07-11T13:19:46Z</dcterms:created>
  <dcterms:modified xsi:type="dcterms:W3CDTF">2023-08-13T08:48:57Z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