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 id="2147483697" r:id="rId5"/>
  </p:sldMasterIdLst>
  <p:sldIdLst>
    <p:sldId id="257" r:id="rId6"/>
    <p:sldId id="387" r:id="rId7"/>
    <p:sldId id="380" r:id="rId8"/>
    <p:sldId id="381" r:id="rId9"/>
    <p:sldId id="382" r:id="rId10"/>
    <p:sldId id="390" r:id="rId11"/>
    <p:sldId id="401" r:id="rId12"/>
    <p:sldId id="397" r:id="rId13"/>
    <p:sldId id="396" r:id="rId14"/>
    <p:sldId id="398" r:id="rId15"/>
    <p:sldId id="399" r:id="rId16"/>
    <p:sldId id="400" r:id="rId17"/>
    <p:sldId id="391" r:id="rId18"/>
    <p:sldId id="392" r:id="rId19"/>
    <p:sldId id="395" r:id="rId20"/>
    <p:sldId id="393" r:id="rId21"/>
    <p:sldId id="394" r:id="rId22"/>
    <p:sldId id="383" r:id="rId23"/>
    <p:sldId id="384" r:id="rId24"/>
    <p:sldId id="388" r:id="rId25"/>
    <p:sldId id="385" r:id="rId26"/>
    <p:sldId id="402" r:id="rId27"/>
    <p:sldId id="403" r:id="rId28"/>
    <p:sldId id="406" r:id="rId29"/>
    <p:sldId id="404" r:id="rId30"/>
    <p:sldId id="40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8FF8688B-4FD8-45AD-A940-04BB14803D06}"/>
    <pc:docChg chg="delSld modSld">
      <pc:chgData name="Sue Ainsworth" userId="888be70d-2e4c-4f55-baa0-638ca1ed17b4" providerId="ADAL" clId="{8FF8688B-4FD8-45AD-A940-04BB14803D06}" dt="2025-08-25T06:37:32.699" v="29" actId="20577"/>
      <pc:docMkLst>
        <pc:docMk/>
      </pc:docMkLst>
      <pc:sldChg chg="modSp mod">
        <pc:chgData name="Sue Ainsworth" userId="888be70d-2e4c-4f55-baa0-638ca1ed17b4" providerId="ADAL" clId="{8FF8688B-4FD8-45AD-A940-04BB14803D06}" dt="2025-08-25T06:34:59.055" v="2" actId="20577"/>
        <pc:sldMkLst>
          <pc:docMk/>
          <pc:sldMk cId="2789644076" sldId="387"/>
        </pc:sldMkLst>
        <pc:spChg chg="mod">
          <ac:chgData name="Sue Ainsworth" userId="888be70d-2e4c-4f55-baa0-638ca1ed17b4" providerId="ADAL" clId="{8FF8688B-4FD8-45AD-A940-04BB14803D06}" dt="2025-08-25T06:34:59.055" v="2" actId="20577"/>
          <ac:spMkLst>
            <pc:docMk/>
            <pc:sldMk cId="2789644076" sldId="387"/>
            <ac:spMk id="2" creationId="{00944DB6-8F87-8BA0-6F26-45E802048294}"/>
          </ac:spMkLst>
        </pc:spChg>
      </pc:sldChg>
      <pc:sldChg chg="del">
        <pc:chgData name="Sue Ainsworth" userId="888be70d-2e4c-4f55-baa0-638ca1ed17b4" providerId="ADAL" clId="{8FF8688B-4FD8-45AD-A940-04BB14803D06}" dt="2025-08-25T06:36:03.150" v="3" actId="2696"/>
        <pc:sldMkLst>
          <pc:docMk/>
          <pc:sldMk cId="715485807" sldId="389"/>
        </pc:sldMkLst>
      </pc:sldChg>
      <pc:sldChg chg="modSp mod">
        <pc:chgData name="Sue Ainsworth" userId="888be70d-2e4c-4f55-baa0-638ca1ed17b4" providerId="ADAL" clId="{8FF8688B-4FD8-45AD-A940-04BB14803D06}" dt="2025-08-25T06:37:32.699" v="29" actId="20577"/>
        <pc:sldMkLst>
          <pc:docMk/>
          <pc:sldMk cId="3950507486" sldId="405"/>
        </pc:sldMkLst>
        <pc:spChg chg="mod">
          <ac:chgData name="Sue Ainsworth" userId="888be70d-2e4c-4f55-baa0-638ca1ed17b4" providerId="ADAL" clId="{8FF8688B-4FD8-45AD-A940-04BB14803D06}" dt="2025-08-25T06:37:32.699" v="29" actId="20577"/>
          <ac:spMkLst>
            <pc:docMk/>
            <pc:sldMk cId="3950507486" sldId="405"/>
            <ac:spMk id="3" creationId="{D1EBAC8E-C2C6-02B0-7D1E-5A3804B5073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4902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DDE73242-7B81-40C9-9E1A-54C3738A7EB3}" type="datetimeFigureOut">
              <a:rPr lang="en-GB" smtClean="0"/>
              <a:t>25/08/2025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253F3845-6FDA-4FC6-BA54-29D6932E0A17}" type="slidenum">
              <a:rPr lang="en-GB" smtClean="0"/>
              <a:t>‹#›</a:t>
            </a:fld>
            <a:endParaRPr lang="en-GB"/>
          </a:p>
        </p:txBody>
      </p:sp>
    </p:spTree>
    <p:extLst>
      <p:ext uri="{BB962C8B-B14F-4D97-AF65-F5344CB8AC3E}">
        <p14:creationId xmlns:p14="http://schemas.microsoft.com/office/powerpoint/2010/main" val="328930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DDE73242-7B81-40C9-9E1A-54C3738A7EB3}" type="datetimeFigureOut">
              <a:rPr lang="en-GB" smtClean="0"/>
              <a:t>25/08/2025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253F3845-6FDA-4FC6-BA54-29D6932E0A17}" type="slidenum">
              <a:rPr lang="en-GB" smtClean="0"/>
              <a:t>‹#›</a:t>
            </a:fld>
            <a:endParaRPr lang="en-GB"/>
          </a:p>
        </p:txBody>
      </p:sp>
    </p:spTree>
    <p:extLst>
      <p:ext uri="{BB962C8B-B14F-4D97-AF65-F5344CB8AC3E}">
        <p14:creationId xmlns:p14="http://schemas.microsoft.com/office/powerpoint/2010/main" val="1919540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DDE73242-7B81-40C9-9E1A-54C3738A7EB3}" type="datetimeFigureOut">
              <a:rPr lang="en-GB" smtClean="0"/>
              <a:t>25/08/2025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253F3845-6FDA-4FC6-BA54-29D6932E0A17}" type="slidenum">
              <a:rPr lang="en-GB" smtClean="0"/>
              <a:t>‹#›</a:t>
            </a:fld>
            <a:endParaRPr lang="en-GB"/>
          </a:p>
        </p:txBody>
      </p:sp>
    </p:spTree>
    <p:extLst>
      <p:ext uri="{BB962C8B-B14F-4D97-AF65-F5344CB8AC3E}">
        <p14:creationId xmlns:p14="http://schemas.microsoft.com/office/powerpoint/2010/main" val="3794840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CCC8C8-2689-296D-4D24-9AA3C3EF95E8}"/>
              </a:ext>
            </a:extLst>
          </p:cNvPr>
          <p:cNvSpPr>
            <a:spLocks noGrp="1"/>
          </p:cNvSpPr>
          <p:nvPr>
            <p:ph type="dt" sz="half" idx="10"/>
          </p:nvPr>
        </p:nvSpPr>
        <p:spPr/>
        <p:txBody>
          <a:bodyPr/>
          <a:lstStyle/>
          <a:p>
            <a:fld id="{DDE73242-7B81-40C9-9E1A-54C3738A7EB3}" type="datetimeFigureOut">
              <a:rPr lang="en-GB" smtClean="0"/>
              <a:t>25/08/2025</a:t>
            </a:fld>
            <a:endParaRPr lang="en-GB"/>
          </a:p>
        </p:txBody>
      </p:sp>
      <p:sp>
        <p:nvSpPr>
          <p:cNvPr id="3" name="Footer Placeholder 2">
            <a:extLst>
              <a:ext uri="{FF2B5EF4-FFF2-40B4-BE49-F238E27FC236}">
                <a16:creationId xmlns:a16="http://schemas.microsoft.com/office/drawing/2014/main" id="{2E339E9B-244E-9775-8169-DCBE5A67A8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9A0CBA-C5AC-5308-43F6-0A4B49F2E1DF}"/>
              </a:ext>
            </a:extLst>
          </p:cNvPr>
          <p:cNvSpPr>
            <a:spLocks noGrp="1"/>
          </p:cNvSpPr>
          <p:nvPr>
            <p:ph type="sldNum" sz="quarter" idx="12"/>
          </p:nvPr>
        </p:nvSpPr>
        <p:spPr/>
        <p:txBody>
          <a:bodyPr/>
          <a:lstStyle/>
          <a:p>
            <a:fld id="{253F3845-6FDA-4FC6-BA54-29D6932E0A17}" type="slidenum">
              <a:rPr lang="en-GB" smtClean="0"/>
              <a:t>‹#›</a:t>
            </a:fld>
            <a:endParaRPr lang="en-GB"/>
          </a:p>
        </p:txBody>
      </p:sp>
    </p:spTree>
    <p:extLst>
      <p:ext uri="{BB962C8B-B14F-4D97-AF65-F5344CB8AC3E}">
        <p14:creationId xmlns:p14="http://schemas.microsoft.com/office/powerpoint/2010/main" val="156957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013B9-6226-0715-6EAA-FB4580E2A0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3B20D7-8741-5E6E-0EBD-3E11114B6F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4B3425-8088-A65B-BD3F-328592EB12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7C82C9-7625-8062-AE0C-3422C91E8AEB}"/>
              </a:ext>
            </a:extLst>
          </p:cNvPr>
          <p:cNvSpPr>
            <a:spLocks noGrp="1"/>
          </p:cNvSpPr>
          <p:nvPr>
            <p:ph type="dt" sz="half" idx="10"/>
          </p:nvPr>
        </p:nvSpPr>
        <p:spPr/>
        <p:txBody>
          <a:bodyPr/>
          <a:lstStyle/>
          <a:p>
            <a:fld id="{DDE73242-7B81-40C9-9E1A-54C3738A7EB3}" type="datetimeFigureOut">
              <a:rPr lang="en-GB" smtClean="0"/>
              <a:t>25/08/2025</a:t>
            </a:fld>
            <a:endParaRPr lang="en-GB"/>
          </a:p>
        </p:txBody>
      </p:sp>
      <p:sp>
        <p:nvSpPr>
          <p:cNvPr id="6" name="Footer Placeholder 5">
            <a:extLst>
              <a:ext uri="{FF2B5EF4-FFF2-40B4-BE49-F238E27FC236}">
                <a16:creationId xmlns:a16="http://schemas.microsoft.com/office/drawing/2014/main" id="{66EA33EC-488D-2CA3-C483-9B1A42E1E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7D87B-A9B4-911E-D1EC-D94E8EC534D6}"/>
              </a:ext>
            </a:extLst>
          </p:cNvPr>
          <p:cNvSpPr>
            <a:spLocks noGrp="1"/>
          </p:cNvSpPr>
          <p:nvPr>
            <p:ph type="sldNum" sz="quarter" idx="12"/>
          </p:nvPr>
        </p:nvSpPr>
        <p:spPr/>
        <p:txBody>
          <a:bodyPr/>
          <a:lstStyle/>
          <a:p>
            <a:fld id="{253F3845-6FDA-4FC6-BA54-29D6932E0A17}" type="slidenum">
              <a:rPr lang="en-GB" smtClean="0"/>
              <a:t>‹#›</a:t>
            </a:fld>
            <a:endParaRPr lang="en-GB"/>
          </a:p>
        </p:txBody>
      </p:sp>
    </p:spTree>
    <p:extLst>
      <p:ext uri="{BB962C8B-B14F-4D97-AF65-F5344CB8AC3E}">
        <p14:creationId xmlns:p14="http://schemas.microsoft.com/office/powerpoint/2010/main" val="3588476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10130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6896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850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7085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64248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80206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CCC8C8-2689-296D-4D24-9AA3C3EF95E8}"/>
              </a:ext>
            </a:extLst>
          </p:cNvPr>
          <p:cNvSpPr>
            <a:spLocks noGrp="1"/>
          </p:cNvSpPr>
          <p:nvPr>
            <p:ph type="dt" sz="half" idx="10"/>
          </p:nvPr>
        </p:nvSpPr>
        <p:spPr/>
        <p:txBody>
          <a:bodyPr/>
          <a:lstStyle/>
          <a:p>
            <a:fld id="{DDE73242-7B81-40C9-9E1A-54C3738A7EB3}" type="datetimeFigureOut">
              <a:rPr lang="en-GB" smtClean="0"/>
              <a:t>25/08/2025</a:t>
            </a:fld>
            <a:endParaRPr lang="en-GB"/>
          </a:p>
        </p:txBody>
      </p:sp>
      <p:sp>
        <p:nvSpPr>
          <p:cNvPr id="3" name="Footer Placeholder 2">
            <a:extLst>
              <a:ext uri="{FF2B5EF4-FFF2-40B4-BE49-F238E27FC236}">
                <a16:creationId xmlns:a16="http://schemas.microsoft.com/office/drawing/2014/main" id="{2E339E9B-244E-9775-8169-DCBE5A67A8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9A0CBA-C5AC-5308-43F6-0A4B49F2E1DF}"/>
              </a:ext>
            </a:extLst>
          </p:cNvPr>
          <p:cNvSpPr>
            <a:spLocks noGrp="1"/>
          </p:cNvSpPr>
          <p:nvPr>
            <p:ph type="sldNum" sz="quarter" idx="12"/>
          </p:nvPr>
        </p:nvSpPr>
        <p:spPr/>
        <p:txBody>
          <a:bodyPr/>
          <a:lstStyle/>
          <a:p>
            <a:fld id="{253F3845-6FDA-4FC6-BA54-29D6932E0A17}" type="slidenum">
              <a:rPr lang="en-GB" smtClean="0"/>
              <a:t>‹#›</a:t>
            </a:fld>
            <a:endParaRPr lang="en-GB"/>
          </a:p>
        </p:txBody>
      </p:sp>
    </p:spTree>
    <p:extLst>
      <p:ext uri="{BB962C8B-B14F-4D97-AF65-F5344CB8AC3E}">
        <p14:creationId xmlns:p14="http://schemas.microsoft.com/office/powerpoint/2010/main" val="4262920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E73242-7B81-40C9-9E1A-54C3738A7EB3}" type="datetimeFigureOut">
              <a:rPr lang="en-GB" smtClean="0"/>
              <a:t>25/08/2025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3F3845-6FDA-4FC6-BA54-29D6932E0A17}"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54578069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68267568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hyperlink" Target="https://www.childreninwales.org.uk/children-young-people/"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hyperlink" Target="http://www.nspcc.org.uk/keeping-children-safe/online-safety"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www.nspcc.org.uk/what-is-child-abuse/types-of-abuse/child-sexual-exploitation/" TargetMode="External"/><Relationship Id="rId2" Type="http://schemas.openxmlformats.org/officeDocument/2006/relationships/hyperlink" Target="https://www.nspcc.org.uk/what-is-child-abuse/types-of-abuse/child-sexual-abuse/" TargetMode="External"/><Relationship Id="rId1" Type="http://schemas.openxmlformats.org/officeDocument/2006/relationships/slideLayout" Target="../slideLayouts/slideLayout8.xml"/><Relationship Id="rId4" Type="http://schemas.openxmlformats.org/officeDocument/2006/relationships/hyperlink" Target="https://www.nspcc.org.uk/what-is-child-abuse/types-of-abuse/child-trafficking/"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nspcc.org.uk/what-is-child-abuse/types-of-abuse/online-abuse/" TargetMode="Externa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s://www.nspcc.org.uk/"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hyperlink" Target="https://hwb.gov.wales/zones/keeping-safe-online" TargetMode="Externa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thinkuknow.co.uk/" TargetMode="Externa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8" Type="http://schemas.openxmlformats.org/officeDocument/2006/relationships/hyperlink" Target="https://www.iwf.org.uk/" TargetMode="External"/><Relationship Id="rId13" Type="http://schemas.openxmlformats.org/officeDocument/2006/relationships/hyperlink" Target="https://hwb.gov.wales/keeping-safe-online" TargetMode="External"/><Relationship Id="rId3" Type="http://schemas.openxmlformats.org/officeDocument/2006/relationships/hyperlink" Target="https://www.bbc.co.uk/news/uk-57255983" TargetMode="External"/><Relationship Id="rId7" Type="http://schemas.openxmlformats.org/officeDocument/2006/relationships/hyperlink" Target="https://www.thinkuknow.co.uk/" TargetMode="External"/><Relationship Id="rId12" Type="http://schemas.openxmlformats.org/officeDocument/2006/relationships/hyperlink" Target="https://hwb.gov.wales/storage/337437b8-cfe3-4305-ae32-f47ad82f3e76/digital-competence-framework-guidance-2018.pdf" TargetMode="External"/><Relationship Id="rId2" Type="http://schemas.openxmlformats.org/officeDocument/2006/relationships/hyperlink" Target="https://www.bbc.co.uk/bitesize/subjects/zf9d7ty" TargetMode="External"/><Relationship Id="rId1" Type="http://schemas.openxmlformats.org/officeDocument/2006/relationships/slideLayout" Target="../slideLayouts/slideLayout8.xml"/><Relationship Id="rId6" Type="http://schemas.openxmlformats.org/officeDocument/2006/relationships/hyperlink" Target="https://childreninwales.org.uk/children-young-people/" TargetMode="External"/><Relationship Id="rId11" Type="http://schemas.openxmlformats.org/officeDocument/2006/relationships/hyperlink" Target="https://learning.nspcc.org.uk/online-safety/online-safety-for-schools" TargetMode="External"/><Relationship Id="rId5" Type="http://schemas.openxmlformats.org/officeDocument/2006/relationships/hyperlink" Target="https://www.ceop.police.uk/safety-centre/" TargetMode="External"/><Relationship Id="rId10" Type="http://schemas.openxmlformats.org/officeDocument/2006/relationships/hyperlink" Target="https://nspcc.org.uk/what-is-child-abuse/types-of-abuse/" TargetMode="External"/><Relationship Id="rId4" Type="http://schemas.openxmlformats.org/officeDocument/2006/relationships/hyperlink" Target="https://www.bbc.co.uk/news/articles/cy8plvqv60lo" TargetMode="External"/><Relationship Id="rId9" Type="http://schemas.openxmlformats.org/officeDocument/2006/relationships/hyperlink" Target="https://learning.nspcc.org.uk/safeguarding-child-protection/coronavir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2E89-C277-EE01-4818-BD3DA5E23F91}"/>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6100" b="1" dirty="0">
                <a:solidFill>
                  <a:schemeClr val="accent1"/>
                </a:solidFill>
              </a:rPr>
              <a:t>ECIE5010 Keeping Our Children Safe</a:t>
            </a:r>
          </a:p>
        </p:txBody>
      </p:sp>
      <p:sp>
        <p:nvSpPr>
          <p:cNvPr id="3" name="Content Placeholder 2">
            <a:extLst>
              <a:ext uri="{FF2B5EF4-FFF2-40B4-BE49-F238E27FC236}">
                <a16:creationId xmlns:a16="http://schemas.microsoft.com/office/drawing/2014/main" id="{1CD09FAE-526C-6B00-1913-A8FB3274545F}"/>
              </a:ext>
            </a:extLst>
          </p:cNvPr>
          <p:cNvSpPr>
            <a:spLocks noGrp="1"/>
          </p:cNvSpPr>
          <p:nvPr>
            <p:ph idx="1"/>
          </p:nvPr>
        </p:nvSpPr>
        <p:spPr>
          <a:xfrm>
            <a:off x="4872012" y="4777380"/>
            <a:ext cx="5222326" cy="861420"/>
          </a:xfrm>
        </p:spPr>
        <p:txBody>
          <a:bodyPr vert="horz" lIns="91440" tIns="45720" rIns="91440" bIns="45720" rtlCol="0" anchor="t">
            <a:noAutofit/>
          </a:bodyPr>
          <a:lstStyle/>
          <a:p>
            <a:pPr marL="0" indent="0">
              <a:buNone/>
            </a:pPr>
            <a:r>
              <a:rPr lang="en-US" sz="4000" cap="all" dirty="0">
                <a:solidFill>
                  <a:schemeClr val="accent1"/>
                </a:solidFill>
              </a:rPr>
              <a:t>E-Safety  </a:t>
            </a:r>
          </a:p>
        </p:txBody>
      </p:sp>
      <p:pic>
        <p:nvPicPr>
          <p:cNvPr id="4" name="Picture 6">
            <a:extLst>
              <a:ext uri="{FF2B5EF4-FFF2-40B4-BE49-F238E27FC236}">
                <a16:creationId xmlns:a16="http://schemas.microsoft.com/office/drawing/2014/main" id="{2BF4252A-F1B0-4454-BFBA-8AEDF6556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039" r="28683" b="-1"/>
          <a:stretch/>
        </p:blipFill>
        <p:spPr bwMode="auto">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38976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44DB6-8F87-8BA0-6F26-45E802048294}"/>
              </a:ext>
            </a:extLst>
          </p:cNvPr>
          <p:cNvSpPr>
            <a:spLocks noGrp="1"/>
          </p:cNvSpPr>
          <p:nvPr>
            <p:ph type="title"/>
          </p:nvPr>
        </p:nvSpPr>
        <p:spPr>
          <a:xfrm>
            <a:off x="838200" y="365126"/>
            <a:ext cx="10515600" cy="1325563"/>
          </a:xfrm>
        </p:spPr>
        <p:txBody>
          <a:bodyPr vert="horz" lIns="91440" tIns="45720" rIns="91440" bIns="45720" rtlCol="0" anchor="ctr">
            <a:normAutofit/>
          </a:bodyPr>
          <a:lstStyle/>
          <a:p>
            <a:r>
              <a:rPr lang="en-US" sz="2800" b="1" kern="1200" dirty="0">
                <a:solidFill>
                  <a:schemeClr val="accent1"/>
                </a:solidFill>
                <a:latin typeface="+mj-lt"/>
                <a:ea typeface="+mj-ea"/>
                <a:cs typeface="+mj-cs"/>
              </a:rPr>
              <a:t>ECIE5010</a:t>
            </a:r>
            <a:br>
              <a:rPr lang="en-US" sz="2800" b="1" kern="1200" dirty="0">
                <a:solidFill>
                  <a:schemeClr val="accent1"/>
                </a:solidFill>
                <a:latin typeface="+mj-lt"/>
                <a:ea typeface="+mj-ea"/>
                <a:cs typeface="+mj-cs"/>
              </a:rPr>
            </a:br>
            <a:r>
              <a:rPr lang="en-US" sz="2800" b="1" kern="1200" dirty="0">
                <a:solidFill>
                  <a:schemeClr val="accent1"/>
                </a:solidFill>
                <a:latin typeface="+mj-lt"/>
                <a:ea typeface="+mj-ea"/>
                <a:cs typeface="+mj-cs"/>
              </a:rPr>
              <a:t>E-safety</a:t>
            </a:r>
            <a:br>
              <a:rPr lang="en-US" sz="2800" b="1" kern="1200" dirty="0">
                <a:solidFill>
                  <a:schemeClr val="accent1"/>
                </a:solidFill>
                <a:latin typeface="+mj-lt"/>
                <a:ea typeface="+mj-ea"/>
                <a:cs typeface="+mj-cs"/>
              </a:rPr>
            </a:br>
            <a:r>
              <a:rPr lang="en-US" sz="2800" b="1" kern="1200" dirty="0">
                <a:solidFill>
                  <a:schemeClr val="accent1"/>
                </a:solidFill>
                <a:latin typeface="+mj-lt"/>
                <a:ea typeface="+mj-ea"/>
                <a:cs typeface="+mj-cs"/>
              </a:rPr>
              <a:t>Today’s Session Outcomes</a:t>
            </a:r>
          </a:p>
        </p:txBody>
      </p:sp>
      <p:sp>
        <p:nvSpPr>
          <p:cNvPr id="4" name="TextBox 3">
            <a:extLst>
              <a:ext uri="{FF2B5EF4-FFF2-40B4-BE49-F238E27FC236}">
                <a16:creationId xmlns:a16="http://schemas.microsoft.com/office/drawing/2014/main" id="{A24E5B81-41CA-E88C-2107-FB7BD99C7697}"/>
              </a:ext>
            </a:extLst>
          </p:cNvPr>
          <p:cNvSpPr txBox="1"/>
          <p:nvPr/>
        </p:nvSpPr>
        <p:spPr>
          <a:xfrm>
            <a:off x="838200" y="1825626"/>
            <a:ext cx="10515600" cy="3640897"/>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dirty="0">
                <a:solidFill>
                  <a:schemeClr val="accent1"/>
                </a:solidFill>
              </a:rPr>
              <a:t>Introduce and discuss E-safety</a:t>
            </a:r>
          </a:p>
          <a:p>
            <a:pPr marL="228600" indent="-228600">
              <a:lnSpc>
                <a:spcPct val="90000"/>
              </a:lnSpc>
              <a:spcBef>
                <a:spcPts val="1000"/>
              </a:spcBef>
              <a:buFont typeface="Arial" panose="020B0604020202020204" pitchFamily="34" charset="0"/>
              <a:buChar char="•"/>
            </a:pPr>
            <a:r>
              <a:rPr lang="en-US" sz="2800" dirty="0">
                <a:solidFill>
                  <a:schemeClr val="accent1"/>
                </a:solidFill>
              </a:rPr>
              <a:t>Discuss the different ways children can access social media</a:t>
            </a:r>
          </a:p>
          <a:p>
            <a:pPr marL="228600" indent="-228600">
              <a:lnSpc>
                <a:spcPct val="90000"/>
              </a:lnSpc>
              <a:spcBef>
                <a:spcPts val="1000"/>
              </a:spcBef>
              <a:buFont typeface="Arial" panose="020B0604020202020204" pitchFamily="34" charset="0"/>
              <a:buChar char="•"/>
            </a:pPr>
            <a:r>
              <a:rPr lang="en-US" sz="2800" dirty="0">
                <a:solidFill>
                  <a:schemeClr val="accent1"/>
                </a:solidFill>
              </a:rPr>
              <a:t>Consider how best to protect children</a:t>
            </a:r>
          </a:p>
          <a:p>
            <a:pPr marL="228600" indent="-228600">
              <a:lnSpc>
                <a:spcPct val="90000"/>
              </a:lnSpc>
              <a:spcBef>
                <a:spcPts val="1000"/>
              </a:spcBef>
              <a:buFont typeface="Arial" panose="020B0604020202020204" pitchFamily="34" charset="0"/>
              <a:buChar char="•"/>
            </a:pPr>
            <a:r>
              <a:rPr lang="en-US" sz="2800" dirty="0">
                <a:solidFill>
                  <a:schemeClr val="accent1"/>
                </a:solidFill>
              </a:rPr>
              <a:t> Explore online gaming and the risks</a:t>
            </a:r>
          </a:p>
        </p:txBody>
      </p:sp>
    </p:spTree>
    <p:extLst>
      <p:ext uri="{BB962C8B-B14F-4D97-AF65-F5344CB8AC3E}">
        <p14:creationId xmlns:p14="http://schemas.microsoft.com/office/powerpoint/2010/main" val="2789644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C5ABD107-3F58-F346-1D9D-B3DAC6F5AEE9}"/>
              </a:ext>
            </a:extLst>
          </p:cNvPr>
          <p:cNvSpPr>
            <a:spLocks noGrp="1" noChangeArrowheads="1"/>
          </p:cNvSpPr>
          <p:nvPr>
            <p:ph type="title"/>
          </p:nvPr>
        </p:nvSpPr>
        <p:spPr>
          <a:xfrm>
            <a:off x="838200" y="365126"/>
            <a:ext cx="10515600" cy="1325563"/>
          </a:xfrm>
        </p:spPr>
        <p:txBody>
          <a:bodyPr anchor="ctr">
            <a:normAutofit/>
          </a:bodyPr>
          <a:lstStyle/>
          <a:p>
            <a:pPr eaLnBrk="1" hangingPunct="1"/>
            <a:r>
              <a:rPr lang="en-GB" altLang="en-US" dirty="0">
                <a:solidFill>
                  <a:schemeClr val="accent1"/>
                </a:solidFill>
              </a:rPr>
              <a:t>E-safety</a:t>
            </a:r>
          </a:p>
        </p:txBody>
      </p:sp>
      <p:pic>
        <p:nvPicPr>
          <p:cNvPr id="64516" name="Picture 9">
            <a:extLst>
              <a:ext uri="{FF2B5EF4-FFF2-40B4-BE49-F238E27FC236}">
                <a16:creationId xmlns:a16="http://schemas.microsoft.com/office/drawing/2014/main" id="{99AD8295-DD04-AAA7-FDAB-0492D38CEA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351" r="33236" b="2"/>
          <a:stretch/>
        </p:blipFill>
        <p:spPr bwMode="auto">
          <a:xfrm>
            <a:off x="838200" y="1825625"/>
            <a:ext cx="4016829" cy="3809862"/>
          </a:xfrm>
          <a:prstGeom prst="rect">
            <a:avLst/>
          </a:prstGeom>
          <a:solidFill>
            <a:srgbClr val="FFFFFF"/>
          </a:solidFill>
          <a:effectLst/>
          <a:extLst>
            <a:ext uri="{91240B29-F687-4F45-9708-019B960494DF}">
              <a14:hiddenLine xmlns:a14="http://schemas.microsoft.com/office/drawing/2010/main" w="9525">
                <a:solidFill>
                  <a:srgbClr val="000000"/>
                </a:solidFill>
                <a:miter lim="800000"/>
                <a:headEnd/>
                <a:tailEnd/>
              </a14:hiddenLine>
            </a:ext>
          </a:extLst>
        </p:spPr>
      </p:pic>
      <p:sp>
        <p:nvSpPr>
          <p:cNvPr id="64515" name="Content Placeholder 6">
            <a:extLst>
              <a:ext uri="{FF2B5EF4-FFF2-40B4-BE49-F238E27FC236}">
                <a16:creationId xmlns:a16="http://schemas.microsoft.com/office/drawing/2014/main" id="{7AB06DA0-A4BA-3487-BE69-6A069A230AEC}"/>
              </a:ext>
            </a:extLst>
          </p:cNvPr>
          <p:cNvSpPr>
            <a:spLocks noGrp="1"/>
          </p:cNvSpPr>
          <p:nvPr>
            <p:ph sz="half" idx="2"/>
          </p:nvPr>
        </p:nvSpPr>
        <p:spPr>
          <a:xfrm>
            <a:off x="6197600" y="1825625"/>
            <a:ext cx="5156200" cy="3809862"/>
          </a:xfrm>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fontScale="85000" lnSpcReduction="20000"/>
          </a:bodyPr>
          <a:lstStyle/>
          <a:p>
            <a:pPr eaLnBrk="1" hangingPunct="1">
              <a:spcBef>
                <a:spcPct val="0"/>
              </a:spcBef>
              <a:spcAft>
                <a:spcPts val="600"/>
              </a:spcAft>
            </a:pPr>
            <a:r>
              <a:rPr lang="en-US" altLang="en-US" sz="3200" dirty="0">
                <a:solidFill>
                  <a:schemeClr val="accent1"/>
                </a:solidFill>
              </a:rPr>
              <a:t>E-safety means electronic safety. </a:t>
            </a:r>
          </a:p>
          <a:p>
            <a:pPr eaLnBrk="1" hangingPunct="1">
              <a:spcBef>
                <a:spcPct val="0"/>
              </a:spcBef>
              <a:spcAft>
                <a:spcPts val="600"/>
              </a:spcAft>
            </a:pPr>
            <a:r>
              <a:rPr lang="en-US" altLang="en-US" sz="3200" dirty="0">
                <a:solidFill>
                  <a:schemeClr val="accent1"/>
                </a:solidFill>
              </a:rPr>
              <a:t>Concerned with protecting children and young people in the digital world and ensuring they feel safe when accessing new technology.</a:t>
            </a:r>
          </a:p>
          <a:p>
            <a:pPr eaLnBrk="1" hangingPunct="1">
              <a:spcBef>
                <a:spcPct val="0"/>
              </a:spcBef>
              <a:spcAft>
                <a:spcPts val="600"/>
              </a:spcAft>
            </a:pPr>
            <a:endParaRPr lang="en-US" altLang="en-US" sz="3200" dirty="0">
              <a:solidFill>
                <a:schemeClr val="accent1"/>
              </a:solidFill>
            </a:endParaRPr>
          </a:p>
          <a:p>
            <a:pPr eaLnBrk="1" hangingPunct="1">
              <a:spcBef>
                <a:spcPct val="0"/>
              </a:spcBef>
              <a:spcAft>
                <a:spcPts val="600"/>
              </a:spcAft>
            </a:pPr>
            <a:r>
              <a:rPr lang="en-US" altLang="en-US" sz="3200" dirty="0">
                <a:solidFill>
                  <a:schemeClr val="accent1"/>
                </a:solidFill>
              </a:rPr>
              <a:t>Aims to protect them from unsuitable material and prohibited activities taking place online. </a:t>
            </a:r>
          </a:p>
          <a:p>
            <a:pPr eaLnBrk="1" hangingPunct="1">
              <a:spcBef>
                <a:spcPct val="0"/>
              </a:spcBef>
              <a:spcAft>
                <a:spcPts val="600"/>
              </a:spcAft>
            </a:pPr>
            <a:endParaRPr lang="en-GB" altLang="en-US" sz="2400" b="1" dirty="0"/>
          </a:p>
          <a:p>
            <a:pPr eaLnBrk="1" hangingPunct="1">
              <a:spcBef>
                <a:spcPct val="0"/>
              </a:spcBef>
              <a:spcAft>
                <a:spcPts val="600"/>
              </a:spcAft>
            </a:pPr>
            <a:endParaRPr lang="en-US" altLang="en-US" sz="2400"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EB441-9427-4CAC-0FD5-37CE88656857}"/>
              </a:ext>
            </a:extLst>
          </p:cNvPr>
          <p:cNvSpPr>
            <a:spLocks noGrp="1"/>
          </p:cNvSpPr>
          <p:nvPr>
            <p:ph type="title"/>
          </p:nvPr>
        </p:nvSpPr>
        <p:spPr/>
        <p:txBody>
          <a:bodyPr/>
          <a:lstStyle/>
          <a:p>
            <a:r>
              <a:rPr lang="en-GB" b="1" dirty="0">
                <a:solidFill>
                  <a:schemeClr val="accent1"/>
                </a:solidFill>
              </a:rPr>
              <a:t>E-safety</a:t>
            </a:r>
          </a:p>
        </p:txBody>
      </p:sp>
      <p:sp>
        <p:nvSpPr>
          <p:cNvPr id="3" name="Content Placeholder 2">
            <a:extLst>
              <a:ext uri="{FF2B5EF4-FFF2-40B4-BE49-F238E27FC236}">
                <a16:creationId xmlns:a16="http://schemas.microsoft.com/office/drawing/2014/main" id="{4216E669-6558-587E-4F3F-9AD356A050AE}"/>
              </a:ext>
            </a:extLst>
          </p:cNvPr>
          <p:cNvSpPr>
            <a:spLocks noGrp="1"/>
          </p:cNvSpPr>
          <p:nvPr>
            <p:ph idx="1"/>
          </p:nvPr>
        </p:nvSpPr>
        <p:spPr>
          <a:xfrm>
            <a:off x="645132" y="1582057"/>
            <a:ext cx="8767092" cy="4666343"/>
          </a:xfrm>
        </p:spPr>
        <p:txBody>
          <a:bodyPr>
            <a:normAutofit fontScale="55000" lnSpcReduction="20000"/>
          </a:bodyPr>
          <a:lstStyle/>
          <a:p>
            <a:pPr eaLnBrk="1" fontAlgn="auto" hangingPunct="1">
              <a:spcAft>
                <a:spcPts val="0"/>
              </a:spcAft>
              <a:defRPr/>
            </a:pPr>
            <a:r>
              <a:rPr lang="en-GB" sz="4400" dirty="0">
                <a:solidFill>
                  <a:schemeClr val="accent1"/>
                </a:solidFill>
              </a:rPr>
              <a:t>The NSPCC (2019) online safety campaign calling on the UK Government to regulate social networks has produced research into the risks faced by children and young people.</a:t>
            </a:r>
          </a:p>
          <a:p>
            <a:pPr eaLnBrk="1" fontAlgn="auto" hangingPunct="1">
              <a:spcAft>
                <a:spcPts val="0"/>
              </a:spcAft>
              <a:defRPr/>
            </a:pPr>
            <a:r>
              <a:rPr lang="en-GB" sz="4400" dirty="0">
                <a:solidFill>
                  <a:schemeClr val="accent1"/>
                </a:solidFill>
              </a:rPr>
              <a:t>Surveying nearly 40,000 children across the UK, aged 7 to 16, the survey asked about activity online.</a:t>
            </a:r>
          </a:p>
          <a:p>
            <a:pPr eaLnBrk="1" fontAlgn="auto" hangingPunct="1">
              <a:spcAft>
                <a:spcPts val="0"/>
              </a:spcAft>
              <a:defRPr/>
            </a:pPr>
            <a:r>
              <a:rPr lang="en-GB" sz="4400" dirty="0">
                <a:solidFill>
                  <a:schemeClr val="accent1"/>
                </a:solidFill>
              </a:rPr>
              <a:t>NSPCC found that on average 1 in 25 primary school children had been sent or shown a naked or semi-naked image by an adult. This was one in 20 among secondary school children.</a:t>
            </a:r>
          </a:p>
          <a:p>
            <a:pPr eaLnBrk="1" fontAlgn="auto" hangingPunct="1">
              <a:spcAft>
                <a:spcPts val="0"/>
              </a:spcAft>
              <a:defRPr/>
            </a:pPr>
            <a:r>
              <a:rPr lang="en-GB" sz="4400" dirty="0">
                <a:solidFill>
                  <a:schemeClr val="accent1"/>
                </a:solidFill>
              </a:rPr>
              <a:t>1 in 20 primary school children had been sent a naked or semi-naked image by another young person.</a:t>
            </a:r>
          </a:p>
          <a:p>
            <a:pPr eaLnBrk="1" fontAlgn="auto" hangingPunct="1">
              <a:spcAft>
                <a:spcPts val="0"/>
              </a:spcAft>
              <a:defRPr/>
            </a:pPr>
            <a:r>
              <a:rPr lang="en-GB" sz="4400" dirty="0">
                <a:solidFill>
                  <a:schemeClr val="accent1"/>
                </a:solidFill>
              </a:rPr>
              <a:t>The NSPCC, concerned about the scale and impact of sharing intimate images of themselves online and are calling for the government to regulate social network sites.</a:t>
            </a:r>
          </a:p>
          <a:p>
            <a:pPr marL="0" indent="0" eaLnBrk="1" fontAlgn="auto" hangingPunct="1">
              <a:spcAft>
                <a:spcPts val="0"/>
              </a:spcAft>
              <a:buNone/>
              <a:defRPr/>
            </a:pPr>
            <a:r>
              <a:rPr lang="en-GB" sz="2600" dirty="0">
                <a:hlinkClick r:id="rId2"/>
              </a:rPr>
              <a:t>Children &amp; Young People | Children in Wales</a:t>
            </a:r>
            <a:r>
              <a:rPr lang="en-GB" sz="2600" dirty="0">
                <a:solidFill>
                  <a:schemeClr val="accent1"/>
                </a:solidFill>
              </a:rPr>
              <a:t> (2022)                                                                                                                                            </a:t>
            </a:r>
          </a:p>
          <a:p>
            <a:endParaRPr lang="en-GB" dirty="0"/>
          </a:p>
        </p:txBody>
      </p:sp>
    </p:spTree>
    <p:extLst>
      <p:ext uri="{BB962C8B-B14F-4D97-AF65-F5344CB8AC3E}">
        <p14:creationId xmlns:p14="http://schemas.microsoft.com/office/powerpoint/2010/main" val="1472584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811E-8724-C538-316A-7309A7231D1D}"/>
              </a:ext>
            </a:extLst>
          </p:cNvPr>
          <p:cNvSpPr>
            <a:spLocks noGrp="1"/>
          </p:cNvSpPr>
          <p:nvPr>
            <p:ph type="title"/>
          </p:nvPr>
        </p:nvSpPr>
        <p:spPr/>
        <p:txBody>
          <a:bodyPr/>
          <a:lstStyle/>
          <a:p>
            <a:r>
              <a:rPr lang="en-GB" altLang="en-US" b="1" dirty="0">
                <a:solidFill>
                  <a:schemeClr val="accent1"/>
                </a:solidFill>
              </a:rPr>
              <a:t>Online Safety for Children - NSPCC</a:t>
            </a:r>
            <a:endParaRPr lang="en-GB" b="1" dirty="0">
              <a:solidFill>
                <a:schemeClr val="accent1"/>
              </a:solidFill>
            </a:endParaRPr>
          </a:p>
        </p:txBody>
      </p:sp>
      <p:sp>
        <p:nvSpPr>
          <p:cNvPr id="3" name="Content Placeholder 2">
            <a:extLst>
              <a:ext uri="{FF2B5EF4-FFF2-40B4-BE49-F238E27FC236}">
                <a16:creationId xmlns:a16="http://schemas.microsoft.com/office/drawing/2014/main" id="{A46B3956-16E1-FDD7-E332-50E8A876D7B3}"/>
              </a:ext>
            </a:extLst>
          </p:cNvPr>
          <p:cNvSpPr>
            <a:spLocks noGrp="1"/>
          </p:cNvSpPr>
          <p:nvPr>
            <p:ph idx="1"/>
          </p:nvPr>
        </p:nvSpPr>
        <p:spPr/>
        <p:txBody>
          <a:bodyPr>
            <a:normAutofit fontScale="85000" lnSpcReduction="20000"/>
          </a:bodyPr>
          <a:lstStyle/>
          <a:p>
            <a:pPr eaLnBrk="1" fontAlgn="auto" hangingPunct="1">
              <a:spcAft>
                <a:spcPts val="0"/>
              </a:spcAft>
              <a:defRPr/>
            </a:pPr>
            <a:r>
              <a:rPr lang="en-GB" dirty="0">
                <a:solidFill>
                  <a:schemeClr val="accent1"/>
                </a:solidFill>
              </a:rPr>
              <a:t>The COVID-19 pandemic has shown how urgent it is for us to come together to stop online abuse. During the lockdowns NSPCC helpline saw a 60% increase in contacts from people worried about children experiencing online sexual abuse. </a:t>
            </a:r>
          </a:p>
          <a:p>
            <a:pPr eaLnBrk="1" fontAlgn="auto" hangingPunct="1">
              <a:spcAft>
                <a:spcPts val="0"/>
              </a:spcAft>
              <a:defRPr/>
            </a:pPr>
            <a:r>
              <a:rPr lang="en-GB" dirty="0">
                <a:solidFill>
                  <a:schemeClr val="accent1"/>
                </a:solidFill>
              </a:rPr>
              <a:t>Sexting and sending naked images</a:t>
            </a:r>
          </a:p>
          <a:p>
            <a:pPr eaLnBrk="1" fontAlgn="auto" hangingPunct="1">
              <a:spcAft>
                <a:spcPts val="0"/>
              </a:spcAft>
              <a:defRPr/>
            </a:pPr>
            <a:r>
              <a:rPr lang="en-GB" dirty="0">
                <a:solidFill>
                  <a:schemeClr val="accent1"/>
                </a:solidFill>
              </a:rPr>
              <a:t>Inappropriate or explicit content</a:t>
            </a:r>
          </a:p>
          <a:p>
            <a:pPr eaLnBrk="1" fontAlgn="auto" hangingPunct="1">
              <a:spcAft>
                <a:spcPts val="0"/>
              </a:spcAft>
              <a:defRPr/>
            </a:pPr>
            <a:r>
              <a:rPr lang="en-GB" dirty="0">
                <a:solidFill>
                  <a:schemeClr val="accent1"/>
                </a:solidFill>
              </a:rPr>
              <a:t>Online games</a:t>
            </a:r>
          </a:p>
          <a:p>
            <a:pPr eaLnBrk="1" fontAlgn="auto" hangingPunct="1">
              <a:spcAft>
                <a:spcPts val="0"/>
              </a:spcAft>
              <a:defRPr/>
            </a:pPr>
            <a:r>
              <a:rPr lang="en-GB" dirty="0">
                <a:solidFill>
                  <a:schemeClr val="accent1"/>
                </a:solidFill>
              </a:rPr>
              <a:t>Social media</a:t>
            </a:r>
          </a:p>
          <a:p>
            <a:pPr eaLnBrk="1" fontAlgn="auto" hangingPunct="1">
              <a:spcAft>
                <a:spcPts val="0"/>
              </a:spcAft>
              <a:defRPr/>
            </a:pPr>
            <a:r>
              <a:rPr lang="en-GB" dirty="0">
                <a:solidFill>
                  <a:schemeClr val="accent1"/>
                </a:solidFill>
              </a:rPr>
              <a:t>Online grooming</a:t>
            </a:r>
          </a:p>
          <a:p>
            <a:pPr eaLnBrk="1" fontAlgn="auto" hangingPunct="1">
              <a:spcAft>
                <a:spcPts val="0"/>
              </a:spcAft>
              <a:defRPr/>
            </a:pPr>
            <a:r>
              <a:rPr lang="en-GB" dirty="0">
                <a:solidFill>
                  <a:schemeClr val="accent1"/>
                </a:solidFill>
              </a:rPr>
              <a:t>Online bullying/Cyberbullying</a:t>
            </a:r>
          </a:p>
          <a:p>
            <a:pPr marL="0" indent="0" eaLnBrk="1" fontAlgn="auto" hangingPunct="1">
              <a:spcAft>
                <a:spcPts val="0"/>
              </a:spcAft>
              <a:buNone/>
              <a:defRPr/>
            </a:pPr>
            <a:r>
              <a:rPr lang="en-GB" sz="2200" dirty="0">
                <a:solidFill>
                  <a:srgbClr val="0563C1"/>
                </a:solidFill>
                <a:hlinkClick r:id="rId2">
                  <a:extLst>
                    <a:ext uri="{A12FA001-AC4F-418D-AE19-62706E023703}">
                      <ahyp:hlinkClr xmlns:ahyp="http://schemas.microsoft.com/office/drawing/2018/hyperlinkcolor" val="tx"/>
                    </a:ext>
                  </a:extLst>
                </a:hlinkClick>
              </a:rPr>
              <a:t>www.nspcc.org.uk/keeping-children-safe/</a:t>
            </a:r>
            <a:r>
              <a:rPr lang="en-GB" sz="2200" dirty="0">
                <a:solidFill>
                  <a:schemeClr val="accent1"/>
                </a:solidFill>
                <a:hlinkClick r:id="rId2">
                  <a:extLst>
                    <a:ext uri="{A12FA001-AC4F-418D-AE19-62706E023703}">
                      <ahyp:hlinkClr xmlns:ahyp="http://schemas.microsoft.com/office/drawing/2018/hyperlinkcolor" val="tx"/>
                    </a:ext>
                  </a:extLst>
                </a:hlinkClick>
              </a:rPr>
              <a:t>online-safety</a:t>
            </a:r>
            <a:r>
              <a:rPr lang="en-GB" sz="2200" dirty="0">
                <a:solidFill>
                  <a:schemeClr val="accent1"/>
                </a:solidFill>
              </a:rPr>
              <a:t> (2022)</a:t>
            </a:r>
          </a:p>
        </p:txBody>
      </p:sp>
    </p:spTree>
    <p:extLst>
      <p:ext uri="{BB962C8B-B14F-4D97-AF65-F5344CB8AC3E}">
        <p14:creationId xmlns:p14="http://schemas.microsoft.com/office/powerpoint/2010/main" val="3321199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CC38CA-4D25-20EF-EE55-736788897403}"/>
              </a:ext>
            </a:extLst>
          </p:cNvPr>
          <p:cNvSpPr txBox="1"/>
          <p:nvPr/>
        </p:nvSpPr>
        <p:spPr>
          <a:xfrm>
            <a:off x="867747" y="233265"/>
            <a:ext cx="9535886" cy="1015663"/>
          </a:xfrm>
          <a:prstGeom prst="rect">
            <a:avLst/>
          </a:prstGeom>
          <a:noFill/>
        </p:spPr>
        <p:txBody>
          <a:bodyPr wrap="square" rtlCol="0">
            <a:spAutoFit/>
          </a:bodyPr>
          <a:lstStyle/>
          <a:p>
            <a:pPr algn="ctr"/>
            <a:r>
              <a:rPr lang="en-GB" sz="6000" b="1" dirty="0">
                <a:solidFill>
                  <a:schemeClr val="accent1"/>
                </a:solidFill>
              </a:rPr>
              <a:t>Gaming</a:t>
            </a:r>
          </a:p>
        </p:txBody>
      </p:sp>
      <p:sp>
        <p:nvSpPr>
          <p:cNvPr id="3" name="TextBox 2">
            <a:extLst>
              <a:ext uri="{FF2B5EF4-FFF2-40B4-BE49-F238E27FC236}">
                <a16:creationId xmlns:a16="http://schemas.microsoft.com/office/drawing/2014/main" id="{F21BEF96-DC82-A004-A360-288C5F8E5A62}"/>
              </a:ext>
            </a:extLst>
          </p:cNvPr>
          <p:cNvSpPr txBox="1"/>
          <p:nvPr/>
        </p:nvSpPr>
        <p:spPr>
          <a:xfrm>
            <a:off x="634482" y="1278294"/>
            <a:ext cx="11094098" cy="369331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accent1"/>
                </a:solidFill>
              </a:rPr>
              <a:t>Bullying </a:t>
            </a:r>
          </a:p>
          <a:p>
            <a:pPr marL="285750" indent="-285750">
              <a:buFont typeface="Arial" panose="020B0604020202020204" pitchFamily="34" charset="0"/>
              <a:buChar char="•"/>
            </a:pPr>
            <a:r>
              <a:rPr lang="en-US" sz="2400" dirty="0">
                <a:solidFill>
                  <a:schemeClr val="accent1"/>
                </a:solidFill>
              </a:rPr>
              <a:t>Trolling - Griefers are gamers who deliberately try to ruin the game for other players. This can also be called trolling. Players may also try to trick or scam young people into giving up 'skins' or other in-game items by offering them money or by hacking their account. Skins are a cosmetic feature that let players </a:t>
            </a:r>
            <a:r>
              <a:rPr lang="en-US" sz="2400" dirty="0" err="1">
                <a:solidFill>
                  <a:schemeClr val="accent1"/>
                </a:solidFill>
              </a:rPr>
              <a:t>personalise</a:t>
            </a:r>
            <a:r>
              <a:rPr lang="en-US" sz="2400" dirty="0">
                <a:solidFill>
                  <a:schemeClr val="accent1"/>
                </a:solidFill>
              </a:rPr>
              <a:t> their character and in-game items, they can be extremely rare and valuable so losing them can be upsetting for a child.</a:t>
            </a:r>
          </a:p>
          <a:p>
            <a:pPr marL="285750" indent="-285750">
              <a:buFont typeface="Arial" panose="020B0604020202020204" pitchFamily="34" charset="0"/>
              <a:buChar char="•"/>
            </a:pPr>
            <a:r>
              <a:rPr lang="en-US" sz="2400" dirty="0">
                <a:solidFill>
                  <a:schemeClr val="accent1"/>
                </a:solidFill>
              </a:rPr>
              <a:t>In-game purchases.</a:t>
            </a:r>
          </a:p>
          <a:p>
            <a:pPr marL="285750" indent="-285750">
              <a:buFont typeface="Arial" panose="020B0604020202020204" pitchFamily="34" charset="0"/>
              <a:buChar char="•"/>
            </a:pPr>
            <a:r>
              <a:rPr lang="en-US" sz="2400" dirty="0">
                <a:solidFill>
                  <a:schemeClr val="accent1"/>
                </a:solidFill>
              </a:rPr>
              <a:t>Talking to strangers.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03107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3BA7C-E1AA-4A27-D049-3C0185D00D43}"/>
              </a:ext>
            </a:extLst>
          </p:cNvPr>
          <p:cNvSpPr>
            <a:spLocks noGrp="1"/>
          </p:cNvSpPr>
          <p:nvPr>
            <p:ph type="title"/>
          </p:nvPr>
        </p:nvSpPr>
        <p:spPr/>
        <p:txBody>
          <a:bodyPr/>
          <a:lstStyle/>
          <a:p>
            <a:r>
              <a:rPr lang="en-GB" b="1" dirty="0">
                <a:solidFill>
                  <a:schemeClr val="accent1"/>
                </a:solidFill>
              </a:rPr>
              <a:t>What is Sexting?</a:t>
            </a:r>
          </a:p>
        </p:txBody>
      </p:sp>
      <p:sp>
        <p:nvSpPr>
          <p:cNvPr id="3" name="Content Placeholder 2">
            <a:extLst>
              <a:ext uri="{FF2B5EF4-FFF2-40B4-BE49-F238E27FC236}">
                <a16:creationId xmlns:a16="http://schemas.microsoft.com/office/drawing/2014/main" id="{C22DC08A-AB13-3F27-6ABC-3AB531ADF1F4}"/>
              </a:ext>
            </a:extLst>
          </p:cNvPr>
          <p:cNvSpPr>
            <a:spLocks noGrp="1"/>
          </p:cNvSpPr>
          <p:nvPr>
            <p:ph idx="1"/>
          </p:nvPr>
        </p:nvSpPr>
        <p:spPr/>
        <p:txBody>
          <a:bodyPr>
            <a:normAutofit fontScale="70000" lnSpcReduction="20000"/>
          </a:bodyPr>
          <a:lstStyle/>
          <a:p>
            <a:pPr marL="0" indent="0">
              <a:buNone/>
            </a:pPr>
            <a:r>
              <a:rPr lang="en-GB" b="0" i="0" dirty="0">
                <a:solidFill>
                  <a:schemeClr val="accent1"/>
                </a:solidFill>
                <a:effectLst/>
                <a:latin typeface="Arial" panose="020B0604020202020204" pitchFamily="34" charset="0"/>
              </a:rPr>
              <a:t>Sexting is when someone shares sexual, naked or semi-naked images or videos of themselves or others</a:t>
            </a:r>
            <a:r>
              <a:rPr lang="en-GB" dirty="0">
                <a:solidFill>
                  <a:schemeClr val="accent1"/>
                </a:solidFill>
                <a:latin typeface="Arial" panose="020B0604020202020204" pitchFamily="34" charset="0"/>
              </a:rPr>
              <a:t> </a:t>
            </a:r>
            <a:r>
              <a:rPr lang="en-GB" b="0" i="0" dirty="0">
                <a:solidFill>
                  <a:schemeClr val="accent1"/>
                </a:solidFill>
                <a:effectLst/>
                <a:latin typeface="Arial" panose="020B0604020202020204" pitchFamily="34" charset="0"/>
              </a:rPr>
              <a:t>or sends sexual messages. It's online abuse if a child or young person is pressured into creating or sending these types of images.</a:t>
            </a:r>
          </a:p>
          <a:p>
            <a:pPr marL="0" indent="0">
              <a:buNone/>
            </a:pPr>
            <a:r>
              <a:rPr lang="en-GB" altLang="en-US" sz="2800" dirty="0">
                <a:solidFill>
                  <a:schemeClr val="accent1"/>
                </a:solidFill>
                <a:latin typeface="Calibri" panose="020F0502020204030204" pitchFamily="34" charset="0"/>
                <a:ea typeface="Calibri" panose="020F0502020204030204" pitchFamily="34" charset="0"/>
                <a:cs typeface="Calibri" panose="020F0502020204030204" pitchFamily="34" charset="0"/>
              </a:rPr>
              <a:t>The law identifies crimes involving indecent photographs of people under 18. </a:t>
            </a:r>
          </a:p>
          <a:p>
            <a:pPr marL="0" indent="0">
              <a:buNone/>
            </a:pPr>
            <a:r>
              <a:rPr lang="en-GB" altLang="en-US" sz="2800" b="1" dirty="0">
                <a:solidFill>
                  <a:schemeClr val="accent1"/>
                </a:solidFill>
                <a:latin typeface="Calibri" panose="020F0502020204030204" pitchFamily="34" charset="0"/>
                <a:ea typeface="Calibri" panose="020F0502020204030204" pitchFamily="34" charset="0"/>
                <a:cs typeface="Calibri" panose="020F0502020204030204" pitchFamily="34" charset="0"/>
              </a:rPr>
              <a:t>It is a crime to:</a:t>
            </a:r>
          </a:p>
          <a:p>
            <a:r>
              <a:rPr lang="en-GB" altLang="en-US" sz="2800" dirty="0">
                <a:solidFill>
                  <a:schemeClr val="accent1"/>
                </a:solidFill>
                <a:latin typeface="Calibri" panose="020F0502020204030204" pitchFamily="34" charset="0"/>
                <a:ea typeface="Calibri" panose="020F0502020204030204" pitchFamily="34" charset="0"/>
                <a:cs typeface="Calibri" panose="020F0502020204030204" pitchFamily="34" charset="0"/>
              </a:rPr>
              <a:t>To take an indecent photograph or allow an indecent photograph to be taken</a:t>
            </a:r>
          </a:p>
          <a:p>
            <a:r>
              <a:rPr lang="en-GB" altLang="en-US" sz="2800" dirty="0">
                <a:solidFill>
                  <a:schemeClr val="accent1"/>
                </a:solidFill>
                <a:latin typeface="Calibri" panose="020F0502020204030204" pitchFamily="34" charset="0"/>
                <a:ea typeface="Calibri" panose="020F0502020204030204" pitchFamily="34" charset="0"/>
                <a:cs typeface="Calibri" panose="020F0502020204030204" pitchFamily="34" charset="0"/>
              </a:rPr>
              <a:t>To make an indecent photograph (includes downloading or opening an image that has been sent)</a:t>
            </a:r>
          </a:p>
          <a:p>
            <a:r>
              <a:rPr lang="en-GB" altLang="en-US" sz="2800" dirty="0">
                <a:solidFill>
                  <a:schemeClr val="accent1"/>
                </a:solidFill>
                <a:latin typeface="Calibri" panose="020F0502020204030204" pitchFamily="34" charset="0"/>
                <a:ea typeface="Calibri" panose="020F0502020204030204" pitchFamily="34" charset="0"/>
                <a:cs typeface="Calibri" panose="020F0502020204030204" pitchFamily="34" charset="0"/>
              </a:rPr>
              <a:t>To distribute or show such an image</a:t>
            </a:r>
          </a:p>
          <a:p>
            <a:r>
              <a:rPr lang="en-GB" altLang="en-US" sz="2800" dirty="0">
                <a:solidFill>
                  <a:schemeClr val="accent1"/>
                </a:solidFill>
                <a:latin typeface="Calibri" panose="020F0502020204030204" pitchFamily="34" charset="0"/>
                <a:ea typeface="Calibri" panose="020F0502020204030204" pitchFamily="34" charset="0"/>
                <a:cs typeface="Calibri" panose="020F0502020204030204" pitchFamily="34" charset="0"/>
              </a:rPr>
              <a:t>To possess with the intention of distributing images</a:t>
            </a:r>
          </a:p>
          <a:p>
            <a:r>
              <a:rPr lang="en-GB" altLang="en-US" sz="2800" dirty="0">
                <a:solidFill>
                  <a:schemeClr val="accent1"/>
                </a:solidFill>
                <a:latin typeface="Calibri" panose="020F0502020204030204" pitchFamily="34" charset="0"/>
                <a:ea typeface="Calibri" panose="020F0502020204030204" pitchFamily="34" charset="0"/>
                <a:cs typeface="Calibri" panose="020F0502020204030204" pitchFamily="34" charset="0"/>
              </a:rPr>
              <a:t>To advertise</a:t>
            </a:r>
          </a:p>
          <a:p>
            <a:r>
              <a:rPr lang="en-GB" altLang="en-US" sz="2800" dirty="0">
                <a:solidFill>
                  <a:schemeClr val="accent1"/>
                </a:solidFill>
                <a:latin typeface="Calibri" panose="020F0502020204030204" pitchFamily="34" charset="0"/>
                <a:ea typeface="Calibri" panose="020F0502020204030204" pitchFamily="34" charset="0"/>
                <a:cs typeface="Calibri" panose="020F0502020204030204" pitchFamily="34" charset="0"/>
              </a:rPr>
              <a:t>To possess such an image.</a:t>
            </a:r>
          </a:p>
          <a:p>
            <a:endParaRPr lang="en-GB" dirty="0"/>
          </a:p>
        </p:txBody>
      </p:sp>
    </p:spTree>
    <p:extLst>
      <p:ext uri="{BB962C8B-B14F-4D97-AF65-F5344CB8AC3E}">
        <p14:creationId xmlns:p14="http://schemas.microsoft.com/office/powerpoint/2010/main" val="65163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A3703-3E79-85A1-211A-AD15CD22AB84}"/>
              </a:ext>
            </a:extLst>
          </p:cNvPr>
          <p:cNvSpPr>
            <a:spLocks noGrp="1"/>
          </p:cNvSpPr>
          <p:nvPr>
            <p:ph type="title"/>
          </p:nvPr>
        </p:nvSpPr>
        <p:spPr/>
        <p:txBody>
          <a:bodyPr/>
          <a:lstStyle/>
          <a:p>
            <a:r>
              <a:rPr lang="en-GB" b="1" dirty="0">
                <a:solidFill>
                  <a:schemeClr val="accent1"/>
                </a:solidFill>
              </a:rPr>
              <a:t>What is Grooming?</a:t>
            </a:r>
          </a:p>
        </p:txBody>
      </p:sp>
      <p:sp>
        <p:nvSpPr>
          <p:cNvPr id="3" name="Content Placeholder 2">
            <a:extLst>
              <a:ext uri="{FF2B5EF4-FFF2-40B4-BE49-F238E27FC236}">
                <a16:creationId xmlns:a16="http://schemas.microsoft.com/office/drawing/2014/main" id="{C549C245-40C6-3614-141E-83A51BF8F9E7}"/>
              </a:ext>
            </a:extLst>
          </p:cNvPr>
          <p:cNvSpPr>
            <a:spLocks noGrp="1"/>
          </p:cNvSpPr>
          <p:nvPr>
            <p:ph idx="1"/>
          </p:nvPr>
        </p:nvSpPr>
        <p:spPr/>
        <p:txBody>
          <a:bodyPr>
            <a:normAutofit fontScale="92500"/>
          </a:bodyPr>
          <a:lstStyle/>
          <a:p>
            <a:pPr algn="l"/>
            <a:r>
              <a:rPr lang="en-GB" b="0" i="0" dirty="0">
                <a:solidFill>
                  <a:schemeClr val="accent1"/>
                </a:solidFill>
                <a:effectLst/>
              </a:rPr>
              <a:t>Grooming is when someone builds a relationship, trust and emotional connection with a child or young person so they can manipulate, exploit and abuse them.</a:t>
            </a:r>
          </a:p>
          <a:p>
            <a:pPr algn="l"/>
            <a:r>
              <a:rPr lang="en-GB" b="0" i="0" dirty="0">
                <a:solidFill>
                  <a:schemeClr val="accent1"/>
                </a:solidFill>
                <a:effectLst/>
              </a:rPr>
              <a:t>Children and young people who are groomed can be </a:t>
            </a:r>
            <a:r>
              <a:rPr lang="en-GB" b="0" i="0" u="sng" dirty="0">
                <a:solidFill>
                  <a:schemeClr val="accent1"/>
                </a:solidFill>
                <a:effectLst/>
                <a:hlinkClick r:id="rId2" tooltip="Sexual abuse">
                  <a:extLst>
                    <a:ext uri="{A12FA001-AC4F-418D-AE19-62706E023703}">
                      <ahyp:hlinkClr xmlns:ahyp="http://schemas.microsoft.com/office/drawing/2018/hyperlinkcolor" val="tx"/>
                    </a:ext>
                  </a:extLst>
                </a:hlinkClick>
              </a:rPr>
              <a:t>sexually abused</a:t>
            </a:r>
            <a:r>
              <a:rPr lang="en-GB" b="0" i="0" dirty="0">
                <a:solidFill>
                  <a:schemeClr val="accent1"/>
                </a:solidFill>
                <a:effectLst/>
              </a:rPr>
              <a:t>, </a:t>
            </a:r>
            <a:r>
              <a:rPr lang="en-GB" b="0" i="0" u="sng" dirty="0">
                <a:solidFill>
                  <a:schemeClr val="accent1"/>
                </a:solidFill>
                <a:effectLst/>
                <a:hlinkClick r:id="rId3" tooltip="Child sexual exploitation">
                  <a:extLst>
                    <a:ext uri="{A12FA001-AC4F-418D-AE19-62706E023703}">
                      <ahyp:hlinkClr xmlns:ahyp="http://schemas.microsoft.com/office/drawing/2018/hyperlinkcolor" val="tx"/>
                    </a:ext>
                  </a:extLst>
                </a:hlinkClick>
              </a:rPr>
              <a:t>exploited</a:t>
            </a:r>
            <a:r>
              <a:rPr lang="en-GB" b="0" i="0" dirty="0">
                <a:solidFill>
                  <a:schemeClr val="accent1"/>
                </a:solidFill>
                <a:effectLst/>
              </a:rPr>
              <a:t> or </a:t>
            </a:r>
            <a:r>
              <a:rPr lang="en-GB" b="0" i="0" u="sng" dirty="0">
                <a:solidFill>
                  <a:schemeClr val="accent1"/>
                </a:solidFill>
                <a:effectLst/>
                <a:hlinkClick r:id="rId4" tooltip="Child trafficking">
                  <a:extLst>
                    <a:ext uri="{A12FA001-AC4F-418D-AE19-62706E023703}">
                      <ahyp:hlinkClr xmlns:ahyp="http://schemas.microsoft.com/office/drawing/2018/hyperlinkcolor" val="tx"/>
                    </a:ext>
                  </a:extLst>
                </a:hlinkClick>
              </a:rPr>
              <a:t>trafficked</a:t>
            </a:r>
            <a:r>
              <a:rPr lang="en-GB" b="0" i="0" dirty="0">
                <a:solidFill>
                  <a:schemeClr val="accent1"/>
                </a:solidFill>
                <a:effectLst/>
              </a:rPr>
              <a:t>.</a:t>
            </a:r>
          </a:p>
          <a:p>
            <a:pPr algn="l"/>
            <a:r>
              <a:rPr lang="en-GB" b="0" i="0" dirty="0">
                <a:solidFill>
                  <a:schemeClr val="accent1"/>
                </a:solidFill>
                <a:effectLst/>
              </a:rPr>
              <a:t>Anybody can be a groomer, no matter their age, gender or race. Grooming can take place over a short or long period of time – from weeks to years. Groomers may also build a relationship with the young person's family or friends to make them seem trustworthy or authoritative.</a:t>
            </a:r>
          </a:p>
          <a:p>
            <a:endParaRPr lang="en-GB" dirty="0"/>
          </a:p>
        </p:txBody>
      </p:sp>
    </p:spTree>
    <p:extLst>
      <p:ext uri="{BB962C8B-B14F-4D97-AF65-F5344CB8AC3E}">
        <p14:creationId xmlns:p14="http://schemas.microsoft.com/office/powerpoint/2010/main" val="4228729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D0499-EA80-6A81-BB16-1D7AA1B84033}"/>
              </a:ext>
            </a:extLst>
          </p:cNvPr>
          <p:cNvSpPr>
            <a:spLocks noGrp="1"/>
          </p:cNvSpPr>
          <p:nvPr>
            <p:ph type="title"/>
          </p:nvPr>
        </p:nvSpPr>
        <p:spPr/>
        <p:txBody>
          <a:bodyPr/>
          <a:lstStyle/>
          <a:p>
            <a:r>
              <a:rPr lang="en-GB" b="1" dirty="0">
                <a:solidFill>
                  <a:schemeClr val="accent1"/>
                </a:solidFill>
              </a:rPr>
              <a:t>Types of Grooming</a:t>
            </a:r>
          </a:p>
        </p:txBody>
      </p:sp>
      <p:sp>
        <p:nvSpPr>
          <p:cNvPr id="3" name="Content Placeholder 2">
            <a:extLst>
              <a:ext uri="{FF2B5EF4-FFF2-40B4-BE49-F238E27FC236}">
                <a16:creationId xmlns:a16="http://schemas.microsoft.com/office/drawing/2014/main" id="{F34197EF-2B17-9857-F350-3E87BEE05440}"/>
              </a:ext>
            </a:extLst>
          </p:cNvPr>
          <p:cNvSpPr>
            <a:spLocks noGrp="1"/>
          </p:cNvSpPr>
          <p:nvPr>
            <p:ph idx="1"/>
          </p:nvPr>
        </p:nvSpPr>
        <p:spPr/>
        <p:txBody>
          <a:bodyPr>
            <a:normAutofit fontScale="70000" lnSpcReduction="20000"/>
          </a:bodyPr>
          <a:lstStyle/>
          <a:p>
            <a:pPr algn="l"/>
            <a:r>
              <a:rPr lang="en-GB" b="0" i="0" dirty="0">
                <a:solidFill>
                  <a:schemeClr val="accent1"/>
                </a:solidFill>
                <a:effectLst/>
              </a:rPr>
              <a:t>Children and young people can be groomed online, in person or both – by a stranger or someone they know. This could be a family member, a friend or someone who has targeted them – like a teacher, faith group leader or sports coach.</a:t>
            </a:r>
          </a:p>
          <a:p>
            <a:pPr algn="l"/>
            <a:r>
              <a:rPr lang="en-GB" b="0" i="0" dirty="0">
                <a:solidFill>
                  <a:schemeClr val="accent1"/>
                </a:solidFill>
                <a:effectLst/>
              </a:rPr>
              <a:t>When a child is groomed </a:t>
            </a:r>
            <a:r>
              <a:rPr lang="en-GB" b="0" i="0" u="sng" dirty="0">
                <a:solidFill>
                  <a:schemeClr val="accent1"/>
                </a:solidFill>
                <a:effectLst/>
                <a:hlinkClick r:id="rId2" tooltip="Online abuse">
                  <a:extLst>
                    <a:ext uri="{A12FA001-AC4F-418D-AE19-62706E023703}">
                      <ahyp:hlinkClr xmlns:ahyp="http://schemas.microsoft.com/office/drawing/2018/hyperlinkcolor" val="tx"/>
                    </a:ext>
                  </a:extLst>
                </a:hlinkClick>
              </a:rPr>
              <a:t>online</a:t>
            </a:r>
            <a:r>
              <a:rPr lang="en-GB" b="0" i="0" dirty="0">
                <a:solidFill>
                  <a:schemeClr val="accent1"/>
                </a:solidFill>
                <a:effectLst/>
              </a:rPr>
              <a:t>, groomers may hide who they are by sending photos or videos of other people. Sometimes this'll be of someone younger than them to gain the trust of a "peer". They might target one child online or contact lots of children very quickly and wait for them to respond.</a:t>
            </a:r>
          </a:p>
          <a:p>
            <a:pPr algn="l"/>
            <a:r>
              <a:rPr lang="en-GB" b="0" i="0" dirty="0">
                <a:solidFill>
                  <a:schemeClr val="accent1"/>
                </a:solidFill>
                <a:effectLst/>
              </a:rPr>
              <a:t>The relationship a groomer builds can take different forms. This could be:</a:t>
            </a:r>
          </a:p>
          <a:p>
            <a:pPr algn="l">
              <a:buFont typeface="Arial" panose="020B0604020202020204" pitchFamily="34" charset="0"/>
              <a:buChar char="•"/>
            </a:pPr>
            <a:r>
              <a:rPr lang="en-GB" b="0" i="0" dirty="0">
                <a:solidFill>
                  <a:schemeClr val="accent1"/>
                </a:solidFill>
                <a:effectLst/>
              </a:rPr>
              <a:t>a romantic relationship</a:t>
            </a:r>
          </a:p>
          <a:p>
            <a:pPr algn="l">
              <a:buFont typeface="Arial" panose="020B0604020202020204" pitchFamily="34" charset="0"/>
              <a:buChar char="•"/>
            </a:pPr>
            <a:r>
              <a:rPr lang="en-GB" b="0" i="0" dirty="0">
                <a:solidFill>
                  <a:schemeClr val="accent1"/>
                </a:solidFill>
                <a:effectLst/>
              </a:rPr>
              <a:t>as a mentor</a:t>
            </a:r>
          </a:p>
          <a:p>
            <a:pPr algn="l">
              <a:buFont typeface="Arial" panose="020B0604020202020204" pitchFamily="34" charset="0"/>
              <a:buChar char="•"/>
            </a:pPr>
            <a:r>
              <a:rPr lang="en-GB" b="0" i="0" dirty="0">
                <a:solidFill>
                  <a:schemeClr val="accent1"/>
                </a:solidFill>
                <a:effectLst/>
              </a:rPr>
              <a:t>an authority figure</a:t>
            </a:r>
          </a:p>
          <a:p>
            <a:pPr algn="l">
              <a:buFont typeface="Arial" panose="020B0604020202020204" pitchFamily="34" charset="0"/>
              <a:buChar char="•"/>
            </a:pPr>
            <a:r>
              <a:rPr lang="en-GB" b="0" i="0" dirty="0">
                <a:solidFill>
                  <a:schemeClr val="accent1"/>
                </a:solidFill>
                <a:effectLst/>
              </a:rPr>
              <a:t>a dominant and persistent figure.</a:t>
            </a:r>
          </a:p>
          <a:p>
            <a:endParaRPr lang="en-GB" dirty="0"/>
          </a:p>
        </p:txBody>
      </p:sp>
    </p:spTree>
    <p:extLst>
      <p:ext uri="{BB962C8B-B14F-4D97-AF65-F5344CB8AC3E}">
        <p14:creationId xmlns:p14="http://schemas.microsoft.com/office/powerpoint/2010/main" val="1800896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777EE-B845-BF74-CE40-1B364A78796F}"/>
              </a:ext>
            </a:extLst>
          </p:cNvPr>
          <p:cNvSpPr>
            <a:spLocks noGrp="1"/>
          </p:cNvSpPr>
          <p:nvPr>
            <p:ph type="title"/>
          </p:nvPr>
        </p:nvSpPr>
        <p:spPr/>
        <p:txBody>
          <a:bodyPr/>
          <a:lstStyle/>
          <a:p>
            <a:r>
              <a:rPr lang="en-GB" b="1" dirty="0">
                <a:solidFill>
                  <a:schemeClr val="accent1"/>
                </a:solidFill>
              </a:rPr>
              <a:t>Types of Grooming</a:t>
            </a:r>
          </a:p>
        </p:txBody>
      </p:sp>
      <p:sp>
        <p:nvSpPr>
          <p:cNvPr id="3" name="Content Placeholder 2">
            <a:extLst>
              <a:ext uri="{FF2B5EF4-FFF2-40B4-BE49-F238E27FC236}">
                <a16:creationId xmlns:a16="http://schemas.microsoft.com/office/drawing/2014/main" id="{95CCE93D-380A-5661-1FDB-66F65752BE81}"/>
              </a:ext>
            </a:extLst>
          </p:cNvPr>
          <p:cNvSpPr>
            <a:spLocks noGrp="1"/>
          </p:cNvSpPr>
          <p:nvPr>
            <p:ph idx="1"/>
          </p:nvPr>
        </p:nvSpPr>
        <p:spPr/>
        <p:txBody>
          <a:bodyPr>
            <a:normAutofit fontScale="55000" lnSpcReduction="20000"/>
          </a:bodyPr>
          <a:lstStyle/>
          <a:p>
            <a:pPr marL="0" indent="0" algn="l">
              <a:buNone/>
            </a:pPr>
            <a:r>
              <a:rPr lang="en-GB" b="0" i="0" dirty="0">
                <a:solidFill>
                  <a:schemeClr val="accent1"/>
                </a:solidFill>
                <a:effectLst/>
              </a:rPr>
              <a:t>A groomer can use the same sites, games and apps as young people, spending time learning about a young person's interests and use this to build a relationship with them. Children can be groomed online through:</a:t>
            </a:r>
          </a:p>
          <a:p>
            <a:pPr algn="l">
              <a:buFont typeface="Arial" panose="020B0604020202020204" pitchFamily="34" charset="0"/>
              <a:buChar char="•"/>
            </a:pPr>
            <a:r>
              <a:rPr lang="en-GB" b="0" i="0" dirty="0">
                <a:solidFill>
                  <a:schemeClr val="accent1"/>
                </a:solidFill>
                <a:effectLst/>
              </a:rPr>
              <a:t>social media networks</a:t>
            </a:r>
          </a:p>
          <a:p>
            <a:pPr algn="l">
              <a:buFont typeface="Arial" panose="020B0604020202020204" pitchFamily="34" charset="0"/>
              <a:buChar char="•"/>
            </a:pPr>
            <a:r>
              <a:rPr lang="en-GB" b="0" i="0" dirty="0">
                <a:solidFill>
                  <a:schemeClr val="accent1"/>
                </a:solidFill>
                <a:effectLst/>
              </a:rPr>
              <a:t>text messages and messaging apps, like </a:t>
            </a:r>
            <a:r>
              <a:rPr lang="en-GB" b="0" i="0" dirty="0" err="1">
                <a:solidFill>
                  <a:schemeClr val="accent1"/>
                </a:solidFill>
                <a:effectLst/>
              </a:rPr>
              <a:t>Whatsapp</a:t>
            </a:r>
            <a:endParaRPr lang="en-GB" b="0" i="0" dirty="0">
              <a:solidFill>
                <a:schemeClr val="accent1"/>
              </a:solidFill>
              <a:effectLst/>
            </a:endParaRPr>
          </a:p>
          <a:p>
            <a:pPr algn="l">
              <a:buFont typeface="Arial" panose="020B0604020202020204" pitchFamily="34" charset="0"/>
              <a:buChar char="•"/>
            </a:pPr>
            <a:r>
              <a:rPr lang="en-GB" b="0" i="0" dirty="0">
                <a:solidFill>
                  <a:schemeClr val="accent1"/>
                </a:solidFill>
                <a:effectLst/>
              </a:rPr>
              <a:t>email</a:t>
            </a:r>
          </a:p>
          <a:p>
            <a:pPr algn="l">
              <a:buFont typeface="Arial" panose="020B0604020202020204" pitchFamily="34" charset="0"/>
              <a:buChar char="•"/>
            </a:pPr>
            <a:r>
              <a:rPr lang="en-GB" b="0" i="0" dirty="0">
                <a:solidFill>
                  <a:schemeClr val="accent1"/>
                </a:solidFill>
                <a:effectLst/>
              </a:rPr>
              <a:t>text, voice and video chats in forums, games and apps.</a:t>
            </a:r>
          </a:p>
          <a:p>
            <a:pPr algn="l"/>
            <a:r>
              <a:rPr lang="en-GB" b="0" i="0" dirty="0">
                <a:solidFill>
                  <a:schemeClr val="accent1"/>
                </a:solidFill>
                <a:effectLst/>
              </a:rPr>
              <a:t>Whether online or in person, groomers can use tactics like:</a:t>
            </a:r>
          </a:p>
          <a:p>
            <a:pPr algn="l">
              <a:buFont typeface="Arial" panose="020B0604020202020204" pitchFamily="34" charset="0"/>
              <a:buChar char="•"/>
            </a:pPr>
            <a:r>
              <a:rPr lang="en-GB" b="0" i="0" dirty="0">
                <a:solidFill>
                  <a:schemeClr val="accent1"/>
                </a:solidFill>
                <a:effectLst/>
              </a:rPr>
              <a:t>pretending to be younger</a:t>
            </a:r>
          </a:p>
          <a:p>
            <a:pPr algn="l">
              <a:buFont typeface="Arial" panose="020B0604020202020204" pitchFamily="34" charset="0"/>
              <a:buChar char="•"/>
            </a:pPr>
            <a:r>
              <a:rPr lang="en-GB" b="0" i="0" dirty="0">
                <a:solidFill>
                  <a:schemeClr val="accent1"/>
                </a:solidFill>
                <a:effectLst/>
              </a:rPr>
              <a:t>giving advice or showing understanding</a:t>
            </a:r>
          </a:p>
          <a:p>
            <a:pPr algn="l">
              <a:buFont typeface="Arial" panose="020B0604020202020204" pitchFamily="34" charset="0"/>
              <a:buChar char="•"/>
            </a:pPr>
            <a:r>
              <a:rPr lang="en-GB" b="0" i="0" dirty="0">
                <a:solidFill>
                  <a:schemeClr val="accent1"/>
                </a:solidFill>
                <a:effectLst/>
              </a:rPr>
              <a:t>buying gifts</a:t>
            </a:r>
          </a:p>
          <a:p>
            <a:pPr algn="l">
              <a:buFont typeface="Arial" panose="020B0604020202020204" pitchFamily="34" charset="0"/>
              <a:buChar char="•"/>
            </a:pPr>
            <a:r>
              <a:rPr lang="en-GB" b="0" i="0" dirty="0">
                <a:solidFill>
                  <a:schemeClr val="accent1"/>
                </a:solidFill>
                <a:effectLst/>
              </a:rPr>
              <a:t>giving attention</a:t>
            </a:r>
          </a:p>
          <a:p>
            <a:pPr algn="l">
              <a:buFont typeface="Arial" panose="020B0604020202020204" pitchFamily="34" charset="0"/>
              <a:buChar char="•"/>
            </a:pPr>
            <a:r>
              <a:rPr lang="en-GB" b="0" i="0" dirty="0">
                <a:solidFill>
                  <a:schemeClr val="accent1"/>
                </a:solidFill>
                <a:effectLst/>
              </a:rPr>
              <a:t>taking them on trips, outings or holidays.</a:t>
            </a:r>
          </a:p>
          <a:p>
            <a:endParaRPr lang="en-GB" dirty="0"/>
          </a:p>
        </p:txBody>
      </p:sp>
    </p:spTree>
    <p:extLst>
      <p:ext uri="{BB962C8B-B14F-4D97-AF65-F5344CB8AC3E}">
        <p14:creationId xmlns:p14="http://schemas.microsoft.com/office/powerpoint/2010/main" val="1149360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7B98-38B0-34AF-8ED4-2175E82D23CF}"/>
              </a:ext>
            </a:extLst>
          </p:cNvPr>
          <p:cNvSpPr>
            <a:spLocks noGrp="1"/>
          </p:cNvSpPr>
          <p:nvPr>
            <p:ph type="title"/>
          </p:nvPr>
        </p:nvSpPr>
        <p:spPr/>
        <p:txBody>
          <a:bodyPr/>
          <a:lstStyle/>
          <a:p>
            <a:r>
              <a:rPr lang="en-GB" b="1" dirty="0">
                <a:solidFill>
                  <a:schemeClr val="accent1"/>
                </a:solidFill>
              </a:rPr>
              <a:t>Types of Grooming</a:t>
            </a:r>
          </a:p>
        </p:txBody>
      </p:sp>
      <p:sp>
        <p:nvSpPr>
          <p:cNvPr id="3" name="Content Placeholder 2">
            <a:extLst>
              <a:ext uri="{FF2B5EF4-FFF2-40B4-BE49-F238E27FC236}">
                <a16:creationId xmlns:a16="http://schemas.microsoft.com/office/drawing/2014/main" id="{2C9B3500-64F4-1A36-2345-2060986B9199}"/>
              </a:ext>
            </a:extLst>
          </p:cNvPr>
          <p:cNvSpPr>
            <a:spLocks noGrp="1"/>
          </p:cNvSpPr>
          <p:nvPr>
            <p:ph idx="1"/>
          </p:nvPr>
        </p:nvSpPr>
        <p:spPr/>
        <p:txBody>
          <a:bodyPr>
            <a:normAutofit lnSpcReduction="10000"/>
          </a:bodyPr>
          <a:lstStyle/>
          <a:p>
            <a:pPr algn="l"/>
            <a:r>
              <a:rPr lang="en-GB" b="0" i="0" dirty="0">
                <a:solidFill>
                  <a:schemeClr val="accent1"/>
                </a:solidFill>
                <a:effectLst/>
              </a:rPr>
              <a:t>Groomers might also try and isolate children from their friends and family, making them feel dependent on them and giving the groomer power and control over them. They might use blackmail to make a child feel guilt and shame or introduce the idea of 'secrets' to control, frighten and intimidate.</a:t>
            </a:r>
          </a:p>
          <a:p>
            <a:pPr algn="l"/>
            <a:r>
              <a:rPr lang="en-GB" b="0" i="0" dirty="0">
                <a:solidFill>
                  <a:schemeClr val="accent1"/>
                </a:solidFill>
                <a:effectLst/>
              </a:rPr>
              <a:t>It's important to remember that children and young people may not understand they've been groomed. They may have complicated feelings, like loyalty, admiration, love, as well as fear, distress and confusion.</a:t>
            </a:r>
          </a:p>
          <a:p>
            <a:endParaRPr lang="en-GB" dirty="0"/>
          </a:p>
        </p:txBody>
      </p:sp>
    </p:spTree>
    <p:extLst>
      <p:ext uri="{BB962C8B-B14F-4D97-AF65-F5344CB8AC3E}">
        <p14:creationId xmlns:p14="http://schemas.microsoft.com/office/powerpoint/2010/main" val="1726445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DD4EF-0933-5D14-033C-F9654A09854B}"/>
              </a:ext>
            </a:extLst>
          </p:cNvPr>
          <p:cNvSpPr>
            <a:spLocks noGrp="1"/>
          </p:cNvSpPr>
          <p:nvPr>
            <p:ph type="title"/>
          </p:nvPr>
        </p:nvSpPr>
        <p:spPr/>
        <p:txBody>
          <a:bodyPr/>
          <a:lstStyle/>
          <a:p>
            <a:r>
              <a:rPr lang="en-GB" b="1" dirty="0">
                <a:solidFill>
                  <a:schemeClr val="accent1"/>
                </a:solidFill>
              </a:rPr>
              <a:t>Signs of Grooming</a:t>
            </a:r>
          </a:p>
        </p:txBody>
      </p:sp>
      <p:sp>
        <p:nvSpPr>
          <p:cNvPr id="3" name="Content Placeholder 2">
            <a:extLst>
              <a:ext uri="{FF2B5EF4-FFF2-40B4-BE49-F238E27FC236}">
                <a16:creationId xmlns:a16="http://schemas.microsoft.com/office/drawing/2014/main" id="{4EF172BC-74BD-5FF2-113F-F4C80F11C49E}"/>
              </a:ext>
            </a:extLst>
          </p:cNvPr>
          <p:cNvSpPr>
            <a:spLocks noGrp="1"/>
          </p:cNvSpPr>
          <p:nvPr>
            <p:ph idx="1"/>
          </p:nvPr>
        </p:nvSpPr>
        <p:spPr/>
        <p:txBody>
          <a:bodyPr>
            <a:normAutofit fontScale="77500" lnSpcReduction="20000"/>
          </a:bodyPr>
          <a:lstStyle/>
          <a:p>
            <a:pPr marL="0" indent="0" algn="l">
              <a:buNone/>
            </a:pPr>
            <a:r>
              <a:rPr lang="en-GB" sz="3000" b="0" i="0" dirty="0">
                <a:solidFill>
                  <a:schemeClr val="accent1"/>
                </a:solidFill>
                <a:effectLst/>
              </a:rPr>
              <a:t>Some of the signs that might being seen include:</a:t>
            </a:r>
          </a:p>
          <a:p>
            <a:pPr algn="l">
              <a:buFont typeface="Arial" panose="020B0604020202020204" pitchFamily="34" charset="0"/>
              <a:buChar char="•"/>
            </a:pPr>
            <a:r>
              <a:rPr lang="en-GB" sz="3000" b="0" i="0" dirty="0">
                <a:solidFill>
                  <a:schemeClr val="accent1"/>
                </a:solidFill>
                <a:effectLst/>
              </a:rPr>
              <a:t>being very secretive about how they're spending their time, including when online</a:t>
            </a:r>
          </a:p>
          <a:p>
            <a:pPr algn="l">
              <a:buFont typeface="Arial" panose="020B0604020202020204" pitchFamily="34" charset="0"/>
              <a:buChar char="•"/>
            </a:pPr>
            <a:r>
              <a:rPr lang="en-GB" sz="3000" b="0" i="0" dirty="0">
                <a:solidFill>
                  <a:schemeClr val="accent1"/>
                </a:solidFill>
                <a:effectLst/>
              </a:rPr>
              <a:t>having an older boyfriend or girlfriend</a:t>
            </a:r>
          </a:p>
          <a:p>
            <a:pPr algn="l">
              <a:buFont typeface="Arial" panose="020B0604020202020204" pitchFamily="34" charset="0"/>
              <a:buChar char="•"/>
            </a:pPr>
            <a:r>
              <a:rPr lang="en-GB" sz="3000" b="0" i="0" dirty="0">
                <a:solidFill>
                  <a:schemeClr val="accent1"/>
                </a:solidFill>
                <a:effectLst/>
              </a:rPr>
              <a:t>having money or new things like clothes and mobile phones that they can't or won't explain</a:t>
            </a:r>
          </a:p>
          <a:p>
            <a:pPr algn="l">
              <a:buFont typeface="Arial" panose="020B0604020202020204" pitchFamily="34" charset="0"/>
              <a:buChar char="•"/>
            </a:pPr>
            <a:r>
              <a:rPr lang="en-GB" sz="3000" b="0" i="0" dirty="0">
                <a:solidFill>
                  <a:schemeClr val="accent1"/>
                </a:solidFill>
                <a:effectLst/>
              </a:rPr>
              <a:t>underage drinking or drug taking</a:t>
            </a:r>
          </a:p>
          <a:p>
            <a:pPr algn="l">
              <a:buFont typeface="Arial" panose="020B0604020202020204" pitchFamily="34" charset="0"/>
              <a:buChar char="•"/>
            </a:pPr>
            <a:r>
              <a:rPr lang="en-GB" sz="3000" b="0" i="0" dirty="0">
                <a:solidFill>
                  <a:schemeClr val="accent1"/>
                </a:solidFill>
                <a:effectLst/>
              </a:rPr>
              <a:t>spending more or less time online or on their devices</a:t>
            </a:r>
          </a:p>
          <a:p>
            <a:pPr algn="l">
              <a:buFont typeface="Arial" panose="020B0604020202020204" pitchFamily="34" charset="0"/>
              <a:buChar char="•"/>
            </a:pPr>
            <a:r>
              <a:rPr lang="en-GB" sz="3000" b="0" i="0" dirty="0">
                <a:solidFill>
                  <a:schemeClr val="accent1"/>
                </a:solidFill>
                <a:effectLst/>
              </a:rPr>
              <a:t>being upset, withdrawn or distressed</a:t>
            </a:r>
          </a:p>
          <a:p>
            <a:pPr algn="l">
              <a:buFont typeface="Arial" panose="020B0604020202020204" pitchFamily="34" charset="0"/>
              <a:buChar char="•"/>
            </a:pPr>
            <a:r>
              <a:rPr lang="en-GB" sz="3000" b="0" i="0" dirty="0">
                <a:solidFill>
                  <a:schemeClr val="accent1"/>
                </a:solidFill>
                <a:effectLst/>
              </a:rPr>
              <a:t>spending more time away from home or going missing for periods of time.</a:t>
            </a:r>
          </a:p>
          <a:p>
            <a:endParaRPr lang="en-GB" dirty="0"/>
          </a:p>
        </p:txBody>
      </p:sp>
    </p:spTree>
    <p:extLst>
      <p:ext uri="{BB962C8B-B14F-4D97-AF65-F5344CB8AC3E}">
        <p14:creationId xmlns:p14="http://schemas.microsoft.com/office/powerpoint/2010/main" val="4241582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B09EE-30D4-CF55-AEFA-E9CF529C00BA}"/>
              </a:ext>
            </a:extLst>
          </p:cNvPr>
          <p:cNvSpPr>
            <a:spLocks noGrp="1"/>
          </p:cNvSpPr>
          <p:nvPr>
            <p:ph type="title"/>
          </p:nvPr>
        </p:nvSpPr>
        <p:spPr/>
        <p:txBody>
          <a:bodyPr/>
          <a:lstStyle/>
          <a:p>
            <a:r>
              <a:rPr lang="en-GB" b="1" dirty="0">
                <a:solidFill>
                  <a:schemeClr val="accent1"/>
                </a:solidFill>
              </a:rPr>
              <a:t>What is Bullying?</a:t>
            </a:r>
          </a:p>
        </p:txBody>
      </p:sp>
      <p:sp>
        <p:nvSpPr>
          <p:cNvPr id="3" name="Content Placeholder 2">
            <a:extLst>
              <a:ext uri="{FF2B5EF4-FFF2-40B4-BE49-F238E27FC236}">
                <a16:creationId xmlns:a16="http://schemas.microsoft.com/office/drawing/2014/main" id="{4E0D021B-CCAB-968B-37BF-999523308514}"/>
              </a:ext>
            </a:extLst>
          </p:cNvPr>
          <p:cNvSpPr>
            <a:spLocks noGrp="1"/>
          </p:cNvSpPr>
          <p:nvPr>
            <p:ph idx="1"/>
          </p:nvPr>
        </p:nvSpPr>
        <p:spPr/>
        <p:txBody>
          <a:bodyPr/>
          <a:lstStyle/>
          <a:p>
            <a:pPr algn="l"/>
            <a:r>
              <a:rPr lang="en-GB" b="0" i="0" dirty="0">
                <a:solidFill>
                  <a:schemeClr val="accent1"/>
                </a:solidFill>
                <a:effectLst/>
              </a:rPr>
              <a:t>Bullying is intentional behaviour that hurts someone else. It includes name calling, hitting, pushing, spreading rumours, threatening or undermining someone.</a:t>
            </a:r>
          </a:p>
          <a:p>
            <a:pPr algn="l"/>
            <a:r>
              <a:rPr lang="en-GB" b="0" i="0" dirty="0">
                <a:solidFill>
                  <a:schemeClr val="accent1"/>
                </a:solidFill>
                <a:effectLst/>
              </a:rPr>
              <a:t>It can happen anywhere – at school, at home or online. It's usually repeated over a long period of time and can hurt a child both physically and emotionally.</a:t>
            </a:r>
          </a:p>
          <a:p>
            <a:endParaRPr lang="en-GB" sz="2400" dirty="0">
              <a:solidFill>
                <a:schemeClr val="accent1"/>
              </a:solidFill>
            </a:endParaRPr>
          </a:p>
          <a:p>
            <a:pPr marL="0" indent="0">
              <a:buNone/>
            </a:pPr>
            <a:r>
              <a:rPr lang="en-GB" sz="1400" dirty="0">
                <a:solidFill>
                  <a:schemeClr val="accent1"/>
                </a:solidFill>
                <a:hlinkClick r:id="rId2"/>
              </a:rPr>
              <a:t>https://www.nspcc.org.uk</a:t>
            </a:r>
            <a:r>
              <a:rPr lang="en-GB" sz="1400" dirty="0">
                <a:solidFill>
                  <a:schemeClr val="accent1"/>
                </a:solidFill>
              </a:rPr>
              <a:t> (2022)</a:t>
            </a:r>
          </a:p>
        </p:txBody>
      </p:sp>
    </p:spTree>
    <p:extLst>
      <p:ext uri="{BB962C8B-B14F-4D97-AF65-F5344CB8AC3E}">
        <p14:creationId xmlns:p14="http://schemas.microsoft.com/office/powerpoint/2010/main" val="36732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509DF-01DE-E76D-5BEE-F2DA19A81A9F}"/>
              </a:ext>
            </a:extLst>
          </p:cNvPr>
          <p:cNvSpPr>
            <a:spLocks noGrp="1"/>
          </p:cNvSpPr>
          <p:nvPr>
            <p:ph type="title"/>
          </p:nvPr>
        </p:nvSpPr>
        <p:spPr/>
        <p:txBody>
          <a:bodyPr/>
          <a:lstStyle/>
          <a:p>
            <a:r>
              <a:rPr lang="en-GB" b="1" dirty="0">
                <a:solidFill>
                  <a:schemeClr val="accent1"/>
                </a:solidFill>
              </a:rPr>
              <a:t>Types of Bullying</a:t>
            </a:r>
          </a:p>
        </p:txBody>
      </p:sp>
      <p:sp>
        <p:nvSpPr>
          <p:cNvPr id="3" name="Content Placeholder 2">
            <a:extLst>
              <a:ext uri="{FF2B5EF4-FFF2-40B4-BE49-F238E27FC236}">
                <a16:creationId xmlns:a16="http://schemas.microsoft.com/office/drawing/2014/main" id="{347B866B-0BEA-8F56-0B12-723BA7647816}"/>
              </a:ext>
            </a:extLst>
          </p:cNvPr>
          <p:cNvSpPr>
            <a:spLocks noGrp="1"/>
          </p:cNvSpPr>
          <p:nvPr>
            <p:ph idx="1"/>
          </p:nvPr>
        </p:nvSpPr>
        <p:spPr/>
        <p:txBody>
          <a:bodyPr>
            <a:normAutofit fontScale="85000" lnSpcReduction="20000"/>
          </a:bodyPr>
          <a:lstStyle/>
          <a:p>
            <a:pPr marL="0" indent="0" algn="l">
              <a:buNone/>
            </a:pPr>
            <a:r>
              <a:rPr lang="en-GB" b="0" i="0" dirty="0">
                <a:solidFill>
                  <a:schemeClr val="accent1"/>
                </a:solidFill>
                <a:effectLst/>
                <a:latin typeface="Arial" panose="020B0604020202020204" pitchFamily="34" charset="0"/>
              </a:rPr>
              <a:t>Bullying can take different forms. It could include:</a:t>
            </a:r>
          </a:p>
          <a:p>
            <a:pPr marL="742950" lvl="1" indent="-285750" algn="l">
              <a:buFont typeface="Arial" panose="020B0604020202020204" pitchFamily="34" charset="0"/>
              <a:buChar char="•"/>
            </a:pPr>
            <a:r>
              <a:rPr lang="en-GB" sz="2200" b="0" i="0" dirty="0">
                <a:solidFill>
                  <a:schemeClr val="accent1"/>
                </a:solidFill>
                <a:effectLst/>
              </a:rPr>
              <a:t>physical bullying: hitting, slapping or pushing someone</a:t>
            </a:r>
          </a:p>
          <a:p>
            <a:pPr marL="742950" lvl="1" indent="-285750" algn="l">
              <a:buFont typeface="Arial" panose="020B0604020202020204" pitchFamily="34" charset="0"/>
              <a:buChar char="•"/>
            </a:pPr>
            <a:r>
              <a:rPr lang="en-GB" sz="2200" b="0" i="0" dirty="0">
                <a:solidFill>
                  <a:schemeClr val="accent1"/>
                </a:solidFill>
                <a:effectLst/>
              </a:rPr>
              <a:t>verbal bullying: name calling, gossiping or threatening someone</a:t>
            </a:r>
          </a:p>
          <a:p>
            <a:pPr marL="742950" lvl="1" indent="-285750" algn="l">
              <a:buFont typeface="Arial" panose="020B0604020202020204" pitchFamily="34" charset="0"/>
              <a:buChar char="•"/>
            </a:pPr>
            <a:r>
              <a:rPr lang="en-GB" sz="2200" b="0" i="0" dirty="0">
                <a:solidFill>
                  <a:schemeClr val="accent1"/>
                </a:solidFill>
                <a:effectLst/>
              </a:rPr>
              <a:t>non-verbal abuse: hand signs or text messages</a:t>
            </a:r>
          </a:p>
          <a:p>
            <a:pPr marL="742950" lvl="1" indent="-285750" algn="l">
              <a:buFont typeface="Arial" panose="020B0604020202020204" pitchFamily="34" charset="0"/>
              <a:buChar char="•"/>
            </a:pPr>
            <a:r>
              <a:rPr lang="en-GB" sz="2200" b="0" i="0" dirty="0">
                <a:solidFill>
                  <a:schemeClr val="accent1"/>
                </a:solidFill>
                <a:effectLst/>
              </a:rPr>
              <a:t>emotional abuse: threatening, intimidating or humiliating someone</a:t>
            </a:r>
          </a:p>
          <a:p>
            <a:pPr marL="742950" lvl="1" indent="-285750" algn="l">
              <a:buFont typeface="Arial" panose="020B0604020202020204" pitchFamily="34" charset="0"/>
              <a:buChar char="•"/>
            </a:pPr>
            <a:r>
              <a:rPr lang="en-GB" sz="2200" b="0" i="0" dirty="0">
                <a:solidFill>
                  <a:schemeClr val="accent1"/>
                </a:solidFill>
                <a:effectLst/>
              </a:rPr>
              <a:t>exclusion: ignoring or isolating someone</a:t>
            </a:r>
          </a:p>
          <a:p>
            <a:pPr marL="742950" lvl="1" indent="-285750" algn="l">
              <a:buFont typeface="Arial" panose="020B0604020202020204" pitchFamily="34" charset="0"/>
              <a:buChar char="•"/>
            </a:pPr>
            <a:r>
              <a:rPr lang="en-GB" sz="2200" b="0" i="0" dirty="0">
                <a:solidFill>
                  <a:schemeClr val="accent1"/>
                </a:solidFill>
                <a:effectLst/>
              </a:rPr>
              <a:t>undermining, constant criticism or spreading rumours</a:t>
            </a:r>
          </a:p>
          <a:p>
            <a:pPr marL="742950" lvl="1" indent="-285750" algn="l">
              <a:buFont typeface="Arial" panose="020B0604020202020204" pitchFamily="34" charset="0"/>
              <a:buChar char="•"/>
            </a:pPr>
            <a:r>
              <a:rPr lang="en-GB" sz="2200" b="0" i="0" dirty="0">
                <a:solidFill>
                  <a:schemeClr val="accent1"/>
                </a:solidFill>
                <a:effectLst/>
              </a:rPr>
              <a:t>controlling or manipulative behaviour</a:t>
            </a:r>
          </a:p>
          <a:p>
            <a:pPr marL="742950" lvl="1" indent="-285750" algn="l">
              <a:buFont typeface="Arial" panose="020B0604020202020204" pitchFamily="34" charset="0"/>
              <a:buChar char="•"/>
            </a:pPr>
            <a:r>
              <a:rPr lang="en-GB" sz="2200" b="0" i="0" dirty="0">
                <a:solidFill>
                  <a:schemeClr val="accent1"/>
                </a:solidFill>
                <a:effectLst/>
              </a:rPr>
              <a:t>making silent, hoax or abusive calls.</a:t>
            </a:r>
          </a:p>
          <a:p>
            <a:pPr marL="0" indent="0" algn="l">
              <a:buNone/>
            </a:pPr>
            <a:r>
              <a:rPr lang="en-GB" sz="2600" b="0" i="0" dirty="0">
                <a:solidFill>
                  <a:schemeClr val="accent1"/>
                </a:solidFill>
                <a:effectLst/>
              </a:rPr>
              <a:t>The following types of bullying </a:t>
            </a:r>
            <a:r>
              <a:rPr lang="en-GB" sz="2600" dirty="0">
                <a:solidFill>
                  <a:schemeClr val="accent1"/>
                </a:solidFill>
              </a:rPr>
              <a:t>can </a:t>
            </a:r>
            <a:r>
              <a:rPr lang="en-GB" sz="2600" b="0" i="0" dirty="0">
                <a:solidFill>
                  <a:schemeClr val="accent1"/>
                </a:solidFill>
                <a:effectLst/>
              </a:rPr>
              <a:t>also be classed as hate</a:t>
            </a:r>
            <a:r>
              <a:rPr lang="en-GB" sz="2600" dirty="0">
                <a:solidFill>
                  <a:schemeClr val="accent1"/>
                </a:solidFill>
              </a:rPr>
              <a:t> </a:t>
            </a:r>
            <a:r>
              <a:rPr lang="en-GB" sz="2600" b="0" i="0" dirty="0">
                <a:solidFill>
                  <a:schemeClr val="accent1"/>
                </a:solidFill>
                <a:effectLst/>
              </a:rPr>
              <a:t>crimes:</a:t>
            </a:r>
          </a:p>
          <a:p>
            <a:pPr algn="l">
              <a:buFont typeface="Arial" panose="020B0604020202020204" pitchFamily="34" charset="0"/>
              <a:buChar char="•"/>
            </a:pPr>
            <a:r>
              <a:rPr lang="en-GB" sz="2200" b="0" i="0" dirty="0">
                <a:solidFill>
                  <a:schemeClr val="accent1"/>
                </a:solidFill>
                <a:effectLst/>
              </a:rPr>
              <a:t>racial, sexual, transphobic or homophobic bullying</a:t>
            </a:r>
          </a:p>
          <a:p>
            <a:pPr algn="l">
              <a:buFont typeface="Arial" panose="020B0604020202020204" pitchFamily="34" charset="0"/>
              <a:buChar char="•"/>
            </a:pPr>
            <a:r>
              <a:rPr lang="en-GB" sz="2200" b="0" i="0" dirty="0">
                <a:solidFill>
                  <a:schemeClr val="accent1"/>
                </a:solidFill>
                <a:effectLst/>
              </a:rPr>
              <a:t>bullying someone because they have a disability.</a:t>
            </a:r>
          </a:p>
          <a:p>
            <a:endParaRPr lang="en-GB" sz="2000" dirty="0"/>
          </a:p>
        </p:txBody>
      </p:sp>
    </p:spTree>
    <p:extLst>
      <p:ext uri="{BB962C8B-B14F-4D97-AF65-F5344CB8AC3E}">
        <p14:creationId xmlns:p14="http://schemas.microsoft.com/office/powerpoint/2010/main" val="140779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2756A-1969-033D-1FA8-4A40D84254D7}"/>
              </a:ext>
            </a:extLst>
          </p:cNvPr>
          <p:cNvSpPr>
            <a:spLocks noGrp="1"/>
          </p:cNvSpPr>
          <p:nvPr>
            <p:ph type="title"/>
          </p:nvPr>
        </p:nvSpPr>
        <p:spPr/>
        <p:txBody>
          <a:bodyPr/>
          <a:lstStyle/>
          <a:p>
            <a:r>
              <a:rPr lang="en-GB" b="1" dirty="0">
                <a:solidFill>
                  <a:schemeClr val="accent1"/>
                </a:solidFill>
              </a:rPr>
              <a:t>Signs of Bullying</a:t>
            </a:r>
          </a:p>
        </p:txBody>
      </p:sp>
      <p:sp>
        <p:nvSpPr>
          <p:cNvPr id="3" name="Content Placeholder 2">
            <a:extLst>
              <a:ext uri="{FF2B5EF4-FFF2-40B4-BE49-F238E27FC236}">
                <a16:creationId xmlns:a16="http://schemas.microsoft.com/office/drawing/2014/main" id="{B59F7D86-5C66-6E77-E04C-3852ACF6CD91}"/>
              </a:ext>
            </a:extLst>
          </p:cNvPr>
          <p:cNvSpPr>
            <a:spLocks noGrp="1"/>
          </p:cNvSpPr>
          <p:nvPr>
            <p:ph idx="1"/>
          </p:nvPr>
        </p:nvSpPr>
        <p:spPr/>
        <p:txBody>
          <a:bodyPr>
            <a:normAutofit fontScale="62500" lnSpcReduction="20000"/>
          </a:bodyPr>
          <a:lstStyle/>
          <a:p>
            <a:pPr marL="0" indent="0" algn="l">
              <a:buNone/>
            </a:pPr>
            <a:r>
              <a:rPr lang="en-GB" sz="3600" b="0" i="0" dirty="0">
                <a:solidFill>
                  <a:schemeClr val="accent1"/>
                </a:solidFill>
                <a:effectLst/>
              </a:rPr>
              <a:t>No single sign will indicate for certain that a child is being being bullied, but watch out for</a:t>
            </a:r>
            <a:r>
              <a:rPr lang="en-GB" b="0" i="0" dirty="0">
                <a:solidFill>
                  <a:srgbClr val="525455"/>
                </a:solidFill>
                <a:effectLst/>
                <a:latin typeface="Arial" panose="020B0604020202020204" pitchFamily="34" charset="0"/>
              </a:rPr>
              <a:t>:</a:t>
            </a:r>
          </a:p>
          <a:p>
            <a:pPr algn="l">
              <a:buFont typeface="Arial" panose="020B0604020202020204" pitchFamily="34" charset="0"/>
              <a:buChar char="•"/>
            </a:pPr>
            <a:r>
              <a:rPr lang="en-GB" sz="3100" b="0" i="0" dirty="0">
                <a:solidFill>
                  <a:schemeClr val="accent1"/>
                </a:solidFill>
                <a:effectLst/>
              </a:rPr>
              <a:t>belongings getting 'lost' or damaged</a:t>
            </a:r>
          </a:p>
          <a:p>
            <a:pPr algn="l">
              <a:buFont typeface="Arial" panose="020B0604020202020204" pitchFamily="34" charset="0"/>
              <a:buChar char="•"/>
            </a:pPr>
            <a:r>
              <a:rPr lang="en-GB" sz="3100" b="0" i="0" dirty="0">
                <a:solidFill>
                  <a:schemeClr val="accent1"/>
                </a:solidFill>
                <a:effectLst/>
              </a:rPr>
              <a:t>physical injuries, such as unexplained bruises</a:t>
            </a:r>
          </a:p>
          <a:p>
            <a:pPr algn="l">
              <a:buFont typeface="Arial" panose="020B0604020202020204" pitchFamily="34" charset="0"/>
              <a:buChar char="•"/>
            </a:pPr>
            <a:r>
              <a:rPr lang="en-GB" sz="3100" b="0" i="0" dirty="0">
                <a:solidFill>
                  <a:schemeClr val="accent1"/>
                </a:solidFill>
                <a:effectLst/>
              </a:rPr>
              <a:t>being afraid to go to school, being mysteriously 'ill' each morning, or skipping school</a:t>
            </a:r>
          </a:p>
          <a:p>
            <a:pPr algn="l">
              <a:buFont typeface="Arial" panose="020B0604020202020204" pitchFamily="34" charset="0"/>
              <a:buChar char="•"/>
            </a:pPr>
            <a:r>
              <a:rPr lang="en-GB" sz="3100" b="0" i="0" dirty="0">
                <a:solidFill>
                  <a:schemeClr val="accent1"/>
                </a:solidFill>
                <a:effectLst/>
              </a:rPr>
              <a:t>a change in how they are doing at school, including a dip in grades or not handing homework in</a:t>
            </a:r>
          </a:p>
          <a:p>
            <a:pPr algn="l">
              <a:buFont typeface="Arial" panose="020B0604020202020204" pitchFamily="34" charset="0"/>
              <a:buChar char="•"/>
            </a:pPr>
            <a:r>
              <a:rPr lang="en-GB" sz="3100" b="0" i="0" dirty="0">
                <a:solidFill>
                  <a:schemeClr val="accent1"/>
                </a:solidFill>
                <a:effectLst/>
              </a:rPr>
              <a:t>asking for, or stealing, money (to give to whoever's bullying them)</a:t>
            </a:r>
          </a:p>
          <a:p>
            <a:pPr algn="l">
              <a:buFont typeface="Arial" panose="020B0604020202020204" pitchFamily="34" charset="0"/>
              <a:buChar char="•"/>
            </a:pPr>
            <a:r>
              <a:rPr lang="en-GB" sz="3100" b="0" i="0" dirty="0">
                <a:solidFill>
                  <a:schemeClr val="accent1"/>
                </a:solidFill>
                <a:effectLst/>
              </a:rPr>
              <a:t>a change in behaviour, including being nervous, losing confidence, or becoming distressed and withdrawn</a:t>
            </a:r>
          </a:p>
          <a:p>
            <a:pPr algn="l">
              <a:buFont typeface="Arial" panose="020B0604020202020204" pitchFamily="34" charset="0"/>
              <a:buChar char="•"/>
            </a:pPr>
            <a:r>
              <a:rPr lang="en-GB" sz="3100" b="0" i="0" dirty="0">
                <a:solidFill>
                  <a:schemeClr val="accent1"/>
                </a:solidFill>
                <a:effectLst/>
              </a:rPr>
              <a:t>a change in eating or sleeping habits</a:t>
            </a:r>
          </a:p>
          <a:p>
            <a:pPr algn="l">
              <a:buFont typeface="Arial" panose="020B0604020202020204" pitchFamily="34" charset="0"/>
              <a:buChar char="•"/>
            </a:pPr>
            <a:r>
              <a:rPr lang="en-GB" sz="3100" b="0" i="0" dirty="0">
                <a:solidFill>
                  <a:schemeClr val="accent1"/>
                </a:solidFill>
                <a:effectLst/>
              </a:rPr>
              <a:t>bullying others.</a:t>
            </a:r>
          </a:p>
          <a:p>
            <a:endParaRPr lang="en-GB" dirty="0"/>
          </a:p>
        </p:txBody>
      </p:sp>
    </p:spTree>
    <p:extLst>
      <p:ext uri="{BB962C8B-B14F-4D97-AF65-F5344CB8AC3E}">
        <p14:creationId xmlns:p14="http://schemas.microsoft.com/office/powerpoint/2010/main" val="3613926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30393-4C5C-23F8-C9F9-13C03E0120D7}"/>
              </a:ext>
            </a:extLst>
          </p:cNvPr>
          <p:cNvSpPr>
            <a:spLocks noGrp="1"/>
          </p:cNvSpPr>
          <p:nvPr>
            <p:ph type="title"/>
          </p:nvPr>
        </p:nvSpPr>
        <p:spPr/>
        <p:txBody>
          <a:bodyPr/>
          <a:lstStyle/>
          <a:p>
            <a:r>
              <a:rPr lang="en-GB" b="1" dirty="0">
                <a:solidFill>
                  <a:schemeClr val="accent1"/>
                </a:solidFill>
              </a:rPr>
              <a:t>What is Cyberbullying?</a:t>
            </a:r>
          </a:p>
        </p:txBody>
      </p:sp>
      <p:sp>
        <p:nvSpPr>
          <p:cNvPr id="3" name="Content Placeholder 2">
            <a:extLst>
              <a:ext uri="{FF2B5EF4-FFF2-40B4-BE49-F238E27FC236}">
                <a16:creationId xmlns:a16="http://schemas.microsoft.com/office/drawing/2014/main" id="{7371F72F-7436-6FF3-C4DA-C5F4A177C361}"/>
              </a:ext>
            </a:extLst>
          </p:cNvPr>
          <p:cNvSpPr>
            <a:spLocks noGrp="1"/>
          </p:cNvSpPr>
          <p:nvPr>
            <p:ph idx="1"/>
          </p:nvPr>
        </p:nvSpPr>
        <p:spPr/>
        <p:txBody>
          <a:bodyPr/>
          <a:lstStyle/>
          <a:p>
            <a:endParaRPr lang="en-GB" b="0" i="0" dirty="0">
              <a:solidFill>
                <a:srgbClr val="525455"/>
              </a:solidFill>
              <a:effectLst/>
            </a:endParaRPr>
          </a:p>
          <a:p>
            <a:r>
              <a:rPr lang="en-GB" b="0" i="0" dirty="0">
                <a:solidFill>
                  <a:schemeClr val="accent1"/>
                </a:solidFill>
                <a:effectLst/>
              </a:rPr>
              <a:t>Cyberbullying is bullying that takes place online. Unlike bullying offline, online bullying can follow the child wherever they go, via social networks, gaming and mobile phone. A person can be bullied online and offline at the same time.</a:t>
            </a:r>
            <a:endParaRPr lang="en-GB" dirty="0">
              <a:solidFill>
                <a:schemeClr val="accent1"/>
              </a:solidFill>
            </a:endParaRPr>
          </a:p>
        </p:txBody>
      </p:sp>
    </p:spTree>
    <p:extLst>
      <p:ext uri="{BB962C8B-B14F-4D97-AF65-F5344CB8AC3E}">
        <p14:creationId xmlns:p14="http://schemas.microsoft.com/office/powerpoint/2010/main" val="2347838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64409C-1603-192B-E3B5-C8F698D463B1}"/>
              </a:ext>
            </a:extLst>
          </p:cNvPr>
          <p:cNvSpPr>
            <a:spLocks noGrp="1"/>
          </p:cNvSpPr>
          <p:nvPr>
            <p:ph type="title"/>
          </p:nvPr>
        </p:nvSpPr>
        <p:spPr/>
        <p:txBody>
          <a:bodyPr/>
          <a:lstStyle/>
          <a:p>
            <a:r>
              <a:rPr lang="en-GB" b="1" dirty="0">
                <a:solidFill>
                  <a:schemeClr val="accent1"/>
                </a:solidFill>
              </a:rPr>
              <a:t>Types of Cyberbullying</a:t>
            </a:r>
          </a:p>
        </p:txBody>
      </p:sp>
      <p:sp>
        <p:nvSpPr>
          <p:cNvPr id="5" name="Content Placeholder 4">
            <a:extLst>
              <a:ext uri="{FF2B5EF4-FFF2-40B4-BE49-F238E27FC236}">
                <a16:creationId xmlns:a16="http://schemas.microsoft.com/office/drawing/2014/main" id="{527D68F8-B600-E388-9C23-32F54941CC76}"/>
              </a:ext>
            </a:extLst>
          </p:cNvPr>
          <p:cNvSpPr>
            <a:spLocks noGrp="1"/>
          </p:cNvSpPr>
          <p:nvPr>
            <p:ph idx="1"/>
          </p:nvPr>
        </p:nvSpPr>
        <p:spPr/>
        <p:txBody>
          <a:bodyPr>
            <a:normAutofit fontScale="55000" lnSpcReduction="20000"/>
          </a:bodyPr>
          <a:lstStyle/>
          <a:p>
            <a:pPr algn="l"/>
            <a:r>
              <a:rPr lang="en-GB" b="0" i="0" dirty="0">
                <a:solidFill>
                  <a:schemeClr val="accent1"/>
                </a:solidFill>
                <a:effectLst/>
              </a:rPr>
              <a:t>Cyberbullying can include:</a:t>
            </a:r>
          </a:p>
          <a:p>
            <a:pPr algn="l">
              <a:buFont typeface="Arial" panose="020B0604020202020204" pitchFamily="34" charset="0"/>
              <a:buChar char="•"/>
            </a:pPr>
            <a:r>
              <a:rPr lang="en-GB" b="0" i="0" dirty="0">
                <a:solidFill>
                  <a:schemeClr val="accent1"/>
                </a:solidFill>
                <a:effectLst/>
              </a:rPr>
              <a:t>sending threatening or abusive text messages</a:t>
            </a:r>
          </a:p>
          <a:p>
            <a:pPr algn="l">
              <a:buFont typeface="Arial" panose="020B0604020202020204" pitchFamily="34" charset="0"/>
              <a:buChar char="•"/>
            </a:pPr>
            <a:r>
              <a:rPr lang="en-GB" b="0" i="0" dirty="0">
                <a:solidFill>
                  <a:schemeClr val="accent1"/>
                </a:solidFill>
                <a:effectLst/>
              </a:rPr>
              <a:t>creating and sharing embarrassing images or videos</a:t>
            </a:r>
          </a:p>
          <a:p>
            <a:pPr algn="l">
              <a:buFont typeface="Arial" panose="020B0604020202020204" pitchFamily="34" charset="0"/>
              <a:buChar char="•"/>
            </a:pPr>
            <a:r>
              <a:rPr lang="en-GB" b="0" i="0" dirty="0">
                <a:solidFill>
                  <a:schemeClr val="accent1"/>
                </a:solidFill>
                <a:effectLst/>
              </a:rPr>
              <a:t>trolling – the sending of menacing or upsetting messages on social networks, chat rooms or online games</a:t>
            </a:r>
          </a:p>
          <a:p>
            <a:pPr algn="l">
              <a:buFont typeface="Arial" panose="020B0604020202020204" pitchFamily="34" charset="0"/>
              <a:buChar char="•"/>
            </a:pPr>
            <a:r>
              <a:rPr lang="en-GB" b="0" i="0" dirty="0">
                <a:solidFill>
                  <a:schemeClr val="accent1"/>
                </a:solidFill>
                <a:effectLst/>
              </a:rPr>
              <a:t>excluding children from online games, activities or friendship groups</a:t>
            </a:r>
          </a:p>
          <a:p>
            <a:pPr algn="l">
              <a:buFont typeface="Arial" panose="020B0604020202020204" pitchFamily="34" charset="0"/>
              <a:buChar char="•"/>
            </a:pPr>
            <a:r>
              <a:rPr lang="en-GB" b="0" i="0" dirty="0">
                <a:solidFill>
                  <a:schemeClr val="accent1"/>
                </a:solidFill>
                <a:effectLst/>
              </a:rPr>
              <a:t>shaming someone online</a:t>
            </a:r>
          </a:p>
          <a:p>
            <a:pPr algn="l">
              <a:buFont typeface="Arial" panose="020B0604020202020204" pitchFamily="34" charset="0"/>
              <a:buChar char="•"/>
            </a:pPr>
            <a:r>
              <a:rPr lang="en-GB" b="0" i="0" dirty="0">
                <a:solidFill>
                  <a:schemeClr val="accent1"/>
                </a:solidFill>
                <a:effectLst/>
              </a:rPr>
              <a:t>setting up hate sites or groups about a particular child</a:t>
            </a:r>
          </a:p>
          <a:p>
            <a:pPr algn="l">
              <a:buFont typeface="Arial" panose="020B0604020202020204" pitchFamily="34" charset="0"/>
              <a:buChar char="•"/>
            </a:pPr>
            <a:r>
              <a:rPr lang="en-GB" b="0" i="0" dirty="0">
                <a:solidFill>
                  <a:schemeClr val="accent1"/>
                </a:solidFill>
                <a:effectLst/>
              </a:rPr>
              <a:t>encouraging young people to self-harm</a:t>
            </a:r>
          </a:p>
          <a:p>
            <a:pPr algn="l">
              <a:buFont typeface="Arial" panose="020B0604020202020204" pitchFamily="34" charset="0"/>
              <a:buChar char="•"/>
            </a:pPr>
            <a:r>
              <a:rPr lang="en-GB" b="0" i="0" dirty="0">
                <a:solidFill>
                  <a:schemeClr val="accent1"/>
                </a:solidFill>
                <a:effectLst/>
              </a:rPr>
              <a:t>voting for or against someone in an abusive poll</a:t>
            </a:r>
          </a:p>
          <a:p>
            <a:pPr algn="l">
              <a:buFont typeface="Arial" panose="020B0604020202020204" pitchFamily="34" charset="0"/>
              <a:buChar char="•"/>
            </a:pPr>
            <a:r>
              <a:rPr lang="en-GB" b="0" i="0" dirty="0">
                <a:solidFill>
                  <a:schemeClr val="accent1"/>
                </a:solidFill>
                <a:effectLst/>
              </a:rPr>
              <a:t>creating fake accounts, hijacking or stealing online identities to embarrass a young person or cause trouble using their name</a:t>
            </a:r>
          </a:p>
          <a:p>
            <a:pPr algn="l">
              <a:buFont typeface="Arial" panose="020B0604020202020204" pitchFamily="34" charset="0"/>
              <a:buChar char="•"/>
            </a:pPr>
            <a:r>
              <a:rPr lang="en-GB" b="0" i="0" dirty="0">
                <a:solidFill>
                  <a:schemeClr val="accent1"/>
                </a:solidFill>
                <a:effectLst/>
              </a:rPr>
              <a:t>sending explicit messages, also known as sexting</a:t>
            </a:r>
          </a:p>
          <a:p>
            <a:pPr algn="l">
              <a:buFont typeface="Arial" panose="020B0604020202020204" pitchFamily="34" charset="0"/>
              <a:buChar char="•"/>
            </a:pPr>
            <a:r>
              <a:rPr lang="en-GB" b="0" i="0" dirty="0">
                <a:solidFill>
                  <a:schemeClr val="accent1"/>
                </a:solidFill>
                <a:effectLst/>
              </a:rPr>
              <a:t>pressuring children into sending sexual images or engaging in sexual conversations.</a:t>
            </a:r>
          </a:p>
          <a:p>
            <a:endParaRPr lang="en-GB" dirty="0"/>
          </a:p>
        </p:txBody>
      </p:sp>
    </p:spTree>
    <p:extLst>
      <p:ext uri="{BB962C8B-B14F-4D97-AF65-F5344CB8AC3E}">
        <p14:creationId xmlns:p14="http://schemas.microsoft.com/office/powerpoint/2010/main" val="2082478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23E4F-E38D-AE75-96E6-C9F3455EED9A}"/>
              </a:ext>
            </a:extLst>
          </p:cNvPr>
          <p:cNvSpPr>
            <a:spLocks noGrp="1"/>
          </p:cNvSpPr>
          <p:nvPr>
            <p:ph type="title"/>
          </p:nvPr>
        </p:nvSpPr>
        <p:spPr/>
        <p:txBody>
          <a:bodyPr/>
          <a:lstStyle/>
          <a:p>
            <a:r>
              <a:rPr lang="en-GB" altLang="en-US" b="1" dirty="0">
                <a:solidFill>
                  <a:schemeClr val="accent1"/>
                </a:solidFill>
              </a:rPr>
              <a:t>E-safety for children in Schools</a:t>
            </a:r>
            <a:endParaRPr lang="en-GB" b="1" dirty="0">
              <a:solidFill>
                <a:schemeClr val="accent1"/>
              </a:solidFill>
            </a:endParaRPr>
          </a:p>
        </p:txBody>
      </p:sp>
      <p:sp>
        <p:nvSpPr>
          <p:cNvPr id="3" name="Content Placeholder 2">
            <a:extLst>
              <a:ext uri="{FF2B5EF4-FFF2-40B4-BE49-F238E27FC236}">
                <a16:creationId xmlns:a16="http://schemas.microsoft.com/office/drawing/2014/main" id="{47331AFB-38AC-0527-0194-DEBA34190E53}"/>
              </a:ext>
            </a:extLst>
          </p:cNvPr>
          <p:cNvSpPr>
            <a:spLocks noGrp="1"/>
          </p:cNvSpPr>
          <p:nvPr>
            <p:ph idx="1"/>
          </p:nvPr>
        </p:nvSpPr>
        <p:spPr/>
        <p:txBody>
          <a:bodyPr/>
          <a:lstStyle/>
          <a:p>
            <a:pPr eaLnBrk="1" hangingPunct="1">
              <a:spcBef>
                <a:spcPct val="0"/>
              </a:spcBef>
            </a:pPr>
            <a:r>
              <a:rPr lang="en-GB" altLang="en-US" sz="2800" b="1" dirty="0">
                <a:solidFill>
                  <a:schemeClr val="accent1"/>
                </a:solidFill>
                <a:ea typeface="ＭＳ Ｐゴシック" panose="020B0600070205080204" pitchFamily="34" charset="-128"/>
              </a:rPr>
              <a:t>In what ways do schools ensure e-safety for children?</a:t>
            </a:r>
          </a:p>
          <a:p>
            <a:pPr marL="0" indent="0" eaLnBrk="1" hangingPunct="1">
              <a:spcBef>
                <a:spcPct val="0"/>
              </a:spcBef>
              <a:buNone/>
            </a:pPr>
            <a:endParaRPr lang="en-GB" altLang="en-US" sz="2800" b="1" dirty="0">
              <a:ea typeface="ＭＳ Ｐゴシック" panose="020B0600070205080204" pitchFamily="34" charset="-128"/>
            </a:endParaRPr>
          </a:p>
          <a:p>
            <a:pPr marL="0" indent="0" eaLnBrk="1" hangingPunct="1">
              <a:spcBef>
                <a:spcPct val="0"/>
              </a:spcBef>
              <a:buNone/>
            </a:pPr>
            <a:r>
              <a:rPr lang="en-GB" altLang="en-US" sz="1800" b="1" dirty="0">
                <a:solidFill>
                  <a:srgbClr val="0563C1"/>
                </a:solidFill>
                <a:ea typeface="ＭＳ Ｐゴシック" panose="020B0600070205080204" pitchFamily="34" charset="-128"/>
                <a:hlinkClick r:id="rId2">
                  <a:extLst>
                    <a:ext uri="{A12FA001-AC4F-418D-AE19-62706E023703}">
                      <ahyp:hlinkClr xmlns:ahyp="http://schemas.microsoft.com/office/drawing/2018/hyperlinkcolor" val="tx"/>
                    </a:ext>
                  </a:extLst>
                </a:hlinkClick>
              </a:rPr>
              <a:t>https://hwb.gov.wales/zones/</a:t>
            </a:r>
            <a:r>
              <a:rPr lang="en-GB" altLang="en-US" sz="1800" b="1" dirty="0">
                <a:solidFill>
                  <a:schemeClr val="accent1"/>
                </a:solidFill>
                <a:ea typeface="ＭＳ Ｐゴシック" panose="020B0600070205080204" pitchFamily="34" charset="-128"/>
                <a:hlinkClick r:id="rId2">
                  <a:extLst>
                    <a:ext uri="{A12FA001-AC4F-418D-AE19-62706E023703}">
                      <ahyp:hlinkClr xmlns:ahyp="http://schemas.microsoft.com/office/drawing/2018/hyperlinkcolor" val="tx"/>
                    </a:ext>
                  </a:extLst>
                </a:hlinkClick>
              </a:rPr>
              <a:t>keeping-safe-online</a:t>
            </a:r>
            <a:r>
              <a:rPr lang="en-GB" altLang="en-US" sz="1800" b="1" dirty="0">
                <a:solidFill>
                  <a:schemeClr val="accent1"/>
                </a:solidFill>
                <a:ea typeface="ＭＳ Ｐゴシック" panose="020B0600070205080204" pitchFamily="34" charset="-128"/>
              </a:rPr>
              <a:t> (2022)</a:t>
            </a:r>
          </a:p>
          <a:p>
            <a:pPr eaLnBrk="1" hangingPunct="1">
              <a:spcBef>
                <a:spcPct val="0"/>
              </a:spcBef>
            </a:pPr>
            <a:endParaRPr lang="en-GB" altLang="en-US" sz="1800" b="1" dirty="0">
              <a:solidFill>
                <a:srgbClr val="FF0000"/>
              </a:solidFill>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6296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6B5DC-8727-AC07-F119-81A535F4FFD9}"/>
              </a:ext>
            </a:extLst>
          </p:cNvPr>
          <p:cNvSpPr>
            <a:spLocks noGrp="1"/>
          </p:cNvSpPr>
          <p:nvPr>
            <p:ph type="title"/>
          </p:nvPr>
        </p:nvSpPr>
        <p:spPr>
          <a:xfrm>
            <a:off x="648930" y="629266"/>
            <a:ext cx="6188190" cy="1622321"/>
          </a:xfrm>
        </p:spPr>
        <p:txBody>
          <a:bodyPr>
            <a:normAutofit/>
          </a:bodyPr>
          <a:lstStyle/>
          <a:p>
            <a:r>
              <a:rPr lang="en-GB" altLang="en-US">
                <a:solidFill>
                  <a:srgbClr val="EBEBEB"/>
                </a:solidFill>
              </a:rPr>
              <a:t>E-safety</a:t>
            </a:r>
            <a:endParaRPr lang="en-GB">
              <a:solidFill>
                <a:srgbClr val="EBEBEB"/>
              </a:solidFill>
            </a:endParaRPr>
          </a:p>
        </p:txBody>
      </p:sp>
      <p:sp>
        <p:nvSpPr>
          <p:cNvPr id="3" name="Content Placeholder 2">
            <a:extLst>
              <a:ext uri="{FF2B5EF4-FFF2-40B4-BE49-F238E27FC236}">
                <a16:creationId xmlns:a16="http://schemas.microsoft.com/office/drawing/2014/main" id="{4EA16AC9-C70C-6309-4BDC-8C1355CE2A77}"/>
              </a:ext>
            </a:extLst>
          </p:cNvPr>
          <p:cNvSpPr>
            <a:spLocks noGrp="1"/>
          </p:cNvSpPr>
          <p:nvPr>
            <p:ph idx="1"/>
          </p:nvPr>
        </p:nvSpPr>
        <p:spPr>
          <a:xfrm>
            <a:off x="648930" y="2438400"/>
            <a:ext cx="6188189" cy="3785419"/>
          </a:xfrm>
        </p:spPr>
        <p:txBody>
          <a:bodyPr>
            <a:normAutofit/>
          </a:bodyPr>
          <a:lstStyle/>
          <a:p>
            <a:pPr eaLnBrk="1" fontAlgn="auto" hangingPunct="1">
              <a:spcAft>
                <a:spcPts val="0"/>
              </a:spcAft>
              <a:defRPr/>
            </a:pPr>
            <a:r>
              <a:rPr lang="en-GB" altLang="en-US" sz="2400" dirty="0">
                <a:solidFill>
                  <a:schemeClr val="accent1"/>
                </a:solidFill>
                <a:ea typeface="ＭＳ Ｐゴシック" pitchFamily="34" charset="-128"/>
              </a:rPr>
              <a:t>Watch clips from CEOPs (Child Exploitation and Online Protection Command aimed at primary age children and young people</a:t>
            </a:r>
          </a:p>
          <a:p>
            <a:pPr marL="109537" indent="0" eaLnBrk="1" fontAlgn="auto" hangingPunct="1">
              <a:spcAft>
                <a:spcPts val="0"/>
              </a:spcAft>
              <a:buFont typeface="Wingdings 3" panose="05040102010807070707" pitchFamily="18" charset="2"/>
              <a:buNone/>
              <a:defRPr/>
            </a:pPr>
            <a:r>
              <a:rPr lang="en-GB" altLang="en-US" sz="2400" i="1" dirty="0">
                <a:solidFill>
                  <a:srgbClr val="FFFFFF"/>
                </a:solidFill>
                <a:ea typeface="ＭＳ Ｐゴシック" pitchFamily="34" charset="-128"/>
                <a:hlinkClick r:id="rId2"/>
              </a:rPr>
              <a:t>https://www.thinkuknow.co.uk/</a:t>
            </a:r>
            <a:endParaRPr lang="en-GB" altLang="en-US" sz="2400" i="1" dirty="0">
              <a:solidFill>
                <a:srgbClr val="FFFFFF"/>
              </a:solidFill>
              <a:ea typeface="ＭＳ Ｐゴシック" pitchFamily="34" charset="-128"/>
            </a:endParaRPr>
          </a:p>
          <a:p>
            <a:endParaRPr lang="en-GB" dirty="0">
              <a:solidFill>
                <a:srgbClr val="FFFFFF"/>
              </a:solidFill>
            </a:endParaRPr>
          </a:p>
        </p:txBody>
      </p:sp>
      <p:pic>
        <p:nvPicPr>
          <p:cNvPr id="4" name="Picture 8">
            <a:extLst>
              <a:ext uri="{FF2B5EF4-FFF2-40B4-BE49-F238E27FC236}">
                <a16:creationId xmlns:a16="http://schemas.microsoft.com/office/drawing/2014/main" id="{27F3B2C7-83EC-5653-10EA-BCC0690B0A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9060" y="2276619"/>
            <a:ext cx="3414010" cy="2815886"/>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2055045"/>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C1BA1F-FCB4-4541-26AB-DCFEB15A0FE5}"/>
              </a:ext>
            </a:extLst>
          </p:cNvPr>
          <p:cNvPicPr>
            <a:picLocks noGrp="1" noChangeAspect="1"/>
          </p:cNvPicPr>
          <p:nvPr>
            <p:ph idx="1"/>
          </p:nvPr>
        </p:nvPicPr>
        <p:blipFill>
          <a:blip r:embed="rId2"/>
          <a:stretch>
            <a:fillRect/>
          </a:stretch>
        </p:blipFill>
        <p:spPr>
          <a:xfrm>
            <a:off x="5951392" y="2158189"/>
            <a:ext cx="4019550" cy="2162175"/>
          </a:xfrm>
          <a:prstGeom prst="rect">
            <a:avLst/>
          </a:prstGeom>
        </p:spPr>
      </p:pic>
      <p:sp>
        <p:nvSpPr>
          <p:cNvPr id="4" name="Text Placeholder 3">
            <a:extLst>
              <a:ext uri="{FF2B5EF4-FFF2-40B4-BE49-F238E27FC236}">
                <a16:creationId xmlns:a16="http://schemas.microsoft.com/office/drawing/2014/main" id="{E50AD471-BDD1-FABD-C9A7-C51242BD9A92}"/>
              </a:ext>
            </a:extLst>
          </p:cNvPr>
          <p:cNvSpPr>
            <a:spLocks noGrp="1"/>
          </p:cNvSpPr>
          <p:nvPr>
            <p:ph type="body" sz="half" idx="2"/>
          </p:nvPr>
        </p:nvSpPr>
        <p:spPr>
          <a:xfrm>
            <a:off x="1154953" y="727788"/>
            <a:ext cx="4583374" cy="5297091"/>
          </a:xfrm>
        </p:spPr>
        <p:txBody>
          <a:bodyPr>
            <a:normAutofit fontScale="92500" lnSpcReduction="10000"/>
          </a:bodyPr>
          <a:lstStyle/>
          <a:p>
            <a:pPr marL="285750" indent="-285750">
              <a:buFont typeface="Arial" panose="020B0604020202020204" pitchFamily="34" charset="0"/>
              <a:buChar char="•"/>
            </a:pPr>
            <a:r>
              <a:rPr lang="en-US" sz="2000" dirty="0">
                <a:solidFill>
                  <a:schemeClr val="accent1"/>
                </a:solidFill>
              </a:rPr>
              <a:t>Under-18s have used fake identification to set up accounts, and police say a 14-year-old used a grandmother's passport.</a:t>
            </a:r>
          </a:p>
          <a:p>
            <a:pPr marL="285750" indent="-285750">
              <a:buFont typeface="Arial" panose="020B0604020202020204" pitchFamily="34" charset="0"/>
              <a:buChar char="•"/>
            </a:pPr>
            <a:r>
              <a:rPr lang="en-US" sz="2000" dirty="0">
                <a:solidFill>
                  <a:schemeClr val="accent1"/>
                </a:solidFill>
              </a:rPr>
              <a:t>The UK's most senior police officer for child protection also says children are being "exploited" on the platform.</a:t>
            </a:r>
          </a:p>
          <a:p>
            <a:pPr marL="285750" indent="-285750">
              <a:buFont typeface="Arial" panose="020B0604020202020204" pitchFamily="34" charset="0"/>
              <a:buChar char="•"/>
            </a:pPr>
            <a:r>
              <a:rPr lang="en-US" sz="2000" dirty="0">
                <a:solidFill>
                  <a:schemeClr val="accent1"/>
                </a:solidFill>
              </a:rPr>
              <a:t>UK police forces say children have complained about their images being uploaded to the site without consent, and one 17-year-old reported being blackmailed</a:t>
            </a:r>
          </a:p>
          <a:p>
            <a:pPr marL="285750" indent="-285750">
              <a:buFont typeface="Arial" panose="020B0604020202020204" pitchFamily="34" charset="0"/>
              <a:buChar char="•"/>
            </a:pPr>
            <a:r>
              <a:rPr lang="en-US" sz="2000" dirty="0">
                <a:solidFill>
                  <a:schemeClr val="accent1"/>
                </a:solidFill>
              </a:rPr>
              <a:t>"It is increasingly clear that </a:t>
            </a:r>
            <a:r>
              <a:rPr lang="en-US" sz="2000" dirty="0" err="1">
                <a:solidFill>
                  <a:schemeClr val="accent1"/>
                </a:solidFill>
              </a:rPr>
              <a:t>OnlyFans</a:t>
            </a:r>
            <a:r>
              <a:rPr lang="en-US" sz="2000" dirty="0">
                <a:solidFill>
                  <a:schemeClr val="accent1"/>
                </a:solidFill>
              </a:rPr>
              <a:t> is being used by children," says chief constable Simon Bailey, the UK's child protection lead.</a:t>
            </a:r>
          </a:p>
          <a:p>
            <a:pPr marL="285750" indent="-285750">
              <a:buFont typeface="Arial" panose="020B0604020202020204" pitchFamily="34" charset="0"/>
              <a:buChar char="•"/>
            </a:pPr>
            <a:r>
              <a:rPr lang="en-US" sz="2000" dirty="0">
                <a:solidFill>
                  <a:schemeClr val="accent1"/>
                </a:solidFill>
              </a:rPr>
              <a:t>"The company is not doing enough to put in place the safeguards that prevent children exploiting the opportunity to generate money, but also for children to be exploited.“                     </a:t>
            </a:r>
            <a:r>
              <a:rPr lang="en-US" sz="1000" dirty="0">
                <a:solidFill>
                  <a:schemeClr val="accent1"/>
                </a:solidFill>
              </a:rPr>
              <a:t>BBC News (2021)</a:t>
            </a:r>
            <a:endParaRPr lang="en-US" sz="2000" dirty="0">
              <a:solidFill>
                <a:schemeClr val="accent1"/>
              </a:solidFill>
            </a:endParaRPr>
          </a:p>
          <a:p>
            <a:pPr marL="285750" indent="-285750">
              <a:buFont typeface="Arial" panose="020B0604020202020204" pitchFamily="34" charset="0"/>
              <a:buChar char="•"/>
            </a:pPr>
            <a:endParaRPr lang="en-US" dirty="0"/>
          </a:p>
          <a:p>
            <a:endParaRPr lang="en-GB" dirty="0"/>
          </a:p>
        </p:txBody>
      </p:sp>
    </p:spTree>
    <p:extLst>
      <p:ext uri="{BB962C8B-B14F-4D97-AF65-F5344CB8AC3E}">
        <p14:creationId xmlns:p14="http://schemas.microsoft.com/office/powerpoint/2010/main" val="2054488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20990-E40A-6481-B9F7-936A5CADCFAA}"/>
              </a:ext>
            </a:extLst>
          </p:cNvPr>
          <p:cNvSpPr>
            <a:spLocks noGrp="1"/>
          </p:cNvSpPr>
          <p:nvPr>
            <p:ph type="title"/>
          </p:nvPr>
        </p:nvSpPr>
        <p:spPr>
          <a:xfrm>
            <a:off x="648930" y="629266"/>
            <a:ext cx="6188190" cy="1622321"/>
          </a:xfrm>
        </p:spPr>
        <p:txBody>
          <a:bodyPr>
            <a:normAutofit/>
          </a:bodyPr>
          <a:lstStyle/>
          <a:p>
            <a:r>
              <a:rPr lang="en-GB" altLang="en-US" i="1">
                <a:solidFill>
                  <a:srgbClr val="EBEBEB"/>
                </a:solidFill>
              </a:rPr>
              <a:t>E-safety</a:t>
            </a:r>
            <a:endParaRPr lang="en-GB">
              <a:solidFill>
                <a:srgbClr val="EBEBEB"/>
              </a:solidFill>
            </a:endParaRPr>
          </a:p>
        </p:txBody>
      </p:sp>
      <p:sp>
        <p:nvSpPr>
          <p:cNvPr id="3" name="Content Placeholder 2">
            <a:extLst>
              <a:ext uri="{FF2B5EF4-FFF2-40B4-BE49-F238E27FC236}">
                <a16:creationId xmlns:a16="http://schemas.microsoft.com/office/drawing/2014/main" id="{EE21F334-B546-53BB-EE1A-3B3C8679D0D2}"/>
              </a:ext>
            </a:extLst>
          </p:cNvPr>
          <p:cNvSpPr>
            <a:spLocks noGrp="1"/>
          </p:cNvSpPr>
          <p:nvPr>
            <p:ph idx="1"/>
          </p:nvPr>
        </p:nvSpPr>
        <p:spPr>
          <a:xfrm>
            <a:off x="648930" y="2438400"/>
            <a:ext cx="6188189" cy="3785419"/>
          </a:xfrm>
        </p:spPr>
        <p:txBody>
          <a:bodyPr>
            <a:normAutofit/>
          </a:bodyPr>
          <a:lstStyle/>
          <a:p>
            <a:pPr eaLnBrk="1" hangingPunct="1"/>
            <a:r>
              <a:rPr lang="en-GB" altLang="en-US" sz="2800" dirty="0">
                <a:solidFill>
                  <a:schemeClr val="accent1"/>
                </a:solidFill>
                <a:ea typeface="ＭＳ Ｐゴシック" panose="020B0600070205080204" pitchFamily="34" charset="-128"/>
              </a:rPr>
              <a:t>Consider how schools ensure e-safety for their pupils</a:t>
            </a:r>
          </a:p>
          <a:p>
            <a:pPr eaLnBrk="1" hangingPunct="1"/>
            <a:r>
              <a:rPr lang="en-GB" altLang="en-US" sz="2800" dirty="0">
                <a:solidFill>
                  <a:schemeClr val="accent1"/>
                </a:solidFill>
                <a:ea typeface="ＭＳ Ｐゴシック" panose="020B0600070205080204" pitchFamily="34" charset="-128"/>
              </a:rPr>
              <a:t>What can schools do to protect children from cyber-bullying?</a:t>
            </a:r>
          </a:p>
          <a:p>
            <a:endParaRPr lang="en-GB" dirty="0">
              <a:solidFill>
                <a:srgbClr val="FFFFFF"/>
              </a:solidFill>
            </a:endParaRPr>
          </a:p>
        </p:txBody>
      </p:sp>
      <p:pic>
        <p:nvPicPr>
          <p:cNvPr id="5" name="Picture 8">
            <a:extLst>
              <a:ext uri="{FF2B5EF4-FFF2-40B4-BE49-F238E27FC236}">
                <a16:creationId xmlns:a16="http://schemas.microsoft.com/office/drawing/2014/main" id="{C2E78FCC-258E-96CF-73F3-7093DBD27A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254" r="20628"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4607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D8E1-2748-E25B-88D0-6CB36F845BCE}"/>
              </a:ext>
            </a:extLst>
          </p:cNvPr>
          <p:cNvSpPr>
            <a:spLocks noGrp="1"/>
          </p:cNvSpPr>
          <p:nvPr>
            <p:ph type="title"/>
          </p:nvPr>
        </p:nvSpPr>
        <p:spPr/>
        <p:txBody>
          <a:bodyPr/>
          <a:lstStyle/>
          <a:p>
            <a:r>
              <a:rPr lang="en-GB" dirty="0">
                <a:solidFill>
                  <a:schemeClr val="accent1"/>
                </a:solidFill>
                <a:latin typeface="+mn-lt"/>
              </a:rPr>
              <a:t>Digital Literacy</a:t>
            </a:r>
            <a:endParaRPr lang="en-GB" dirty="0"/>
          </a:p>
        </p:txBody>
      </p:sp>
      <p:sp>
        <p:nvSpPr>
          <p:cNvPr id="3" name="Content Placeholder 2">
            <a:extLst>
              <a:ext uri="{FF2B5EF4-FFF2-40B4-BE49-F238E27FC236}">
                <a16:creationId xmlns:a16="http://schemas.microsoft.com/office/drawing/2014/main" id="{05874169-490A-7D3E-A1DF-4D5FB7DF5E2C}"/>
              </a:ext>
            </a:extLst>
          </p:cNvPr>
          <p:cNvSpPr>
            <a:spLocks noGrp="1"/>
          </p:cNvSpPr>
          <p:nvPr>
            <p:ph idx="1"/>
          </p:nvPr>
        </p:nvSpPr>
        <p:spPr/>
        <p:txBody>
          <a:bodyPr/>
          <a:lstStyle/>
          <a:p>
            <a:r>
              <a:rPr lang="en-GB" sz="2800" dirty="0">
                <a:solidFill>
                  <a:schemeClr val="accent1"/>
                </a:solidFill>
                <a:effectLst/>
              </a:rPr>
              <a:t>Digital literacy means being able to understand and use technology. It relates to the ability to find, use and create information online in a beneficial and useful way. Digital literacy also means knowing the limitations of technology and understanding the dangers and precautions that the use of technology requires.</a:t>
            </a:r>
          </a:p>
          <a:p>
            <a:endParaRPr lang="en-GB" dirty="0">
              <a:solidFill>
                <a:schemeClr val="accent1"/>
              </a:solidFill>
            </a:endParaRPr>
          </a:p>
          <a:p>
            <a:endParaRPr lang="en-GB" sz="2800" dirty="0">
              <a:solidFill>
                <a:schemeClr val="accent1"/>
              </a:solidFill>
              <a:effectLst/>
            </a:endParaRPr>
          </a:p>
          <a:p>
            <a:pPr marL="0" indent="0">
              <a:buNone/>
            </a:pPr>
            <a:r>
              <a:rPr lang="en-GB" sz="2800" dirty="0">
                <a:solidFill>
                  <a:schemeClr val="accent1"/>
                </a:solidFill>
                <a:effectLst/>
              </a:rPr>
              <a:t>(Teach </a:t>
            </a:r>
            <a:r>
              <a:rPr lang="en-GB" sz="2800" dirty="0">
                <a:solidFill>
                  <a:schemeClr val="accent1"/>
                </a:solidFill>
              </a:rPr>
              <a:t>y</a:t>
            </a:r>
            <a:r>
              <a:rPr lang="en-GB" sz="2800" dirty="0">
                <a:solidFill>
                  <a:schemeClr val="accent1"/>
                </a:solidFill>
                <a:effectLst/>
              </a:rPr>
              <a:t>our </a:t>
            </a:r>
            <a:r>
              <a:rPr lang="en-GB" sz="2800" dirty="0">
                <a:solidFill>
                  <a:schemeClr val="accent1"/>
                </a:solidFill>
              </a:rPr>
              <a:t>k</a:t>
            </a:r>
            <a:r>
              <a:rPr lang="en-GB" sz="2800" dirty="0">
                <a:solidFill>
                  <a:schemeClr val="accent1"/>
                </a:solidFill>
                <a:effectLst/>
              </a:rPr>
              <a:t>ids </a:t>
            </a:r>
            <a:r>
              <a:rPr lang="en-GB" sz="2800" dirty="0">
                <a:solidFill>
                  <a:schemeClr val="accent1"/>
                </a:solidFill>
              </a:rPr>
              <a:t>c</a:t>
            </a:r>
            <a:r>
              <a:rPr lang="en-GB" sz="2800" dirty="0">
                <a:solidFill>
                  <a:schemeClr val="accent1"/>
                </a:solidFill>
                <a:effectLst/>
              </a:rPr>
              <a:t>ode, 2021)</a:t>
            </a:r>
          </a:p>
          <a:p>
            <a:endParaRPr lang="en-GB" dirty="0"/>
          </a:p>
        </p:txBody>
      </p:sp>
    </p:spTree>
    <p:extLst>
      <p:ext uri="{BB962C8B-B14F-4D97-AF65-F5344CB8AC3E}">
        <p14:creationId xmlns:p14="http://schemas.microsoft.com/office/powerpoint/2010/main" val="535454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EB4A9-177A-63BB-95BA-32526E44BC80}"/>
              </a:ext>
            </a:extLst>
          </p:cNvPr>
          <p:cNvSpPr>
            <a:spLocks noGrp="1"/>
          </p:cNvSpPr>
          <p:nvPr>
            <p:ph type="title"/>
          </p:nvPr>
        </p:nvSpPr>
        <p:spPr/>
        <p:txBody>
          <a:bodyPr>
            <a:normAutofit fontScale="90000"/>
          </a:bodyPr>
          <a:lstStyle/>
          <a:p>
            <a:r>
              <a:rPr lang="en-GB" sz="4400" dirty="0">
                <a:solidFill>
                  <a:schemeClr val="accent1"/>
                </a:solidFill>
              </a:rPr>
              <a:t>Digital Competence Framework Guidance (2018) </a:t>
            </a:r>
            <a:br>
              <a:rPr lang="en-GB" sz="4400" b="1" i="1"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1A18F9B0-6602-0548-F4E3-602F7B65B525}"/>
              </a:ext>
            </a:extLst>
          </p:cNvPr>
          <p:cNvSpPr>
            <a:spLocks noGrp="1"/>
          </p:cNvSpPr>
          <p:nvPr>
            <p:ph idx="1"/>
          </p:nvPr>
        </p:nvSpPr>
        <p:spPr/>
        <p:txBody>
          <a:bodyPr/>
          <a:lstStyle/>
          <a:p>
            <a:r>
              <a:rPr lang="en-GB" sz="2800" dirty="0">
                <a:solidFill>
                  <a:schemeClr val="accent1"/>
                </a:solidFill>
              </a:rPr>
              <a:t>Digital competence should not be confused with information and communication technology (ICT). </a:t>
            </a:r>
          </a:p>
          <a:p>
            <a:r>
              <a:rPr lang="en-GB" sz="2800" i="1" dirty="0">
                <a:solidFill>
                  <a:schemeClr val="accent1"/>
                </a:solidFill>
                <a:effectLst/>
              </a:rPr>
              <a:t>‘Information and Communications Technology (ICT) is how computers and the internet work and how to use them’ </a:t>
            </a:r>
            <a:r>
              <a:rPr lang="en-GB" sz="2800" dirty="0">
                <a:solidFill>
                  <a:schemeClr val="accent1"/>
                </a:solidFill>
                <a:effectLst/>
              </a:rPr>
              <a:t>(BBC Bitesize, 2021)</a:t>
            </a:r>
            <a:endParaRPr lang="en-GB" sz="2800" b="1" i="1" dirty="0">
              <a:solidFill>
                <a:schemeClr val="accent1"/>
              </a:solidFill>
            </a:endParaRPr>
          </a:p>
          <a:p>
            <a:r>
              <a:rPr lang="en-GB" sz="2800" i="1" dirty="0">
                <a:solidFill>
                  <a:schemeClr val="accent1"/>
                </a:solidFill>
              </a:rPr>
              <a:t>‘Digital competence is the set of skills, knowledge and attitudes that enable the confident, creative and critical use of technologies and systems’ </a:t>
            </a:r>
            <a:r>
              <a:rPr lang="en-GB" sz="2800" dirty="0">
                <a:solidFill>
                  <a:schemeClr val="accent1"/>
                </a:solidFill>
              </a:rPr>
              <a:t>(Digital Competence Framework Guidance, WG, 2018, p.2)</a:t>
            </a:r>
            <a:endParaRPr lang="en-GB" sz="2800" b="1" i="1" dirty="0">
              <a:solidFill>
                <a:schemeClr val="accent1"/>
              </a:solidFill>
            </a:endParaRPr>
          </a:p>
          <a:p>
            <a:endParaRPr lang="en-GB" dirty="0"/>
          </a:p>
        </p:txBody>
      </p:sp>
    </p:spTree>
    <p:extLst>
      <p:ext uri="{BB962C8B-B14F-4D97-AF65-F5344CB8AC3E}">
        <p14:creationId xmlns:p14="http://schemas.microsoft.com/office/powerpoint/2010/main" val="872386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A2BAF-17FD-6505-7EC6-D1FF26BB19E8}"/>
              </a:ext>
            </a:extLst>
          </p:cNvPr>
          <p:cNvSpPr>
            <a:spLocks noGrp="1"/>
          </p:cNvSpPr>
          <p:nvPr>
            <p:ph type="title"/>
          </p:nvPr>
        </p:nvSpPr>
        <p:spPr/>
        <p:txBody>
          <a:bodyPr/>
          <a:lstStyle/>
          <a:p>
            <a:r>
              <a:rPr lang="en-US" b="1" dirty="0">
                <a:solidFill>
                  <a:schemeClr val="accent1"/>
                </a:solidFill>
                <a:ea typeface="Calibri Light"/>
                <a:cs typeface="Calibri Light"/>
              </a:rPr>
              <a:t>Mobile phones in schools</a:t>
            </a:r>
            <a:endParaRPr lang="en-US" b="1" dirty="0">
              <a:solidFill>
                <a:schemeClr val="accent1"/>
              </a:solidFill>
            </a:endParaRPr>
          </a:p>
        </p:txBody>
      </p:sp>
      <p:sp>
        <p:nvSpPr>
          <p:cNvPr id="3" name="Content Placeholder 2">
            <a:extLst>
              <a:ext uri="{FF2B5EF4-FFF2-40B4-BE49-F238E27FC236}">
                <a16:creationId xmlns:a16="http://schemas.microsoft.com/office/drawing/2014/main" id="{D22C0AEA-BC0B-2E24-08C0-0FA24EA0FE95}"/>
              </a:ext>
            </a:extLst>
          </p:cNvPr>
          <p:cNvSpPr>
            <a:spLocks noGrp="1"/>
          </p:cNvSpPr>
          <p:nvPr>
            <p:ph idx="1"/>
          </p:nvPr>
        </p:nvSpPr>
        <p:spPr/>
        <p:txBody>
          <a:bodyPr vert="horz" lIns="91440" tIns="45720" rIns="91440" bIns="45720" rtlCol="0" anchor="t">
            <a:noAutofit/>
          </a:bodyPr>
          <a:lstStyle/>
          <a:p>
            <a:r>
              <a:rPr lang="en-US" sz="2000" b="1" dirty="0">
                <a:solidFill>
                  <a:schemeClr val="accent1"/>
                </a:solidFill>
                <a:ea typeface="+mn-lt"/>
                <a:cs typeface="+mn-lt"/>
              </a:rPr>
              <a:t>Many schools in the UK have rules against using phones in school. </a:t>
            </a:r>
          </a:p>
          <a:p>
            <a:r>
              <a:rPr lang="en-US" sz="2000" b="1" dirty="0">
                <a:solidFill>
                  <a:schemeClr val="accent1"/>
                </a:solidFill>
                <a:ea typeface="+mn-lt"/>
                <a:cs typeface="+mn-lt"/>
              </a:rPr>
              <a:t>The government supports schools in prohibiting phones and encourages schools to confiscate phones when appropriate. </a:t>
            </a:r>
            <a:endParaRPr lang="en-US" sz="2000" b="1" dirty="0">
              <a:solidFill>
                <a:schemeClr val="accent1"/>
              </a:solidFill>
              <a:ea typeface="Calibri" panose="020F0502020204030204"/>
              <a:cs typeface="Calibri" panose="020F0502020204030204"/>
            </a:endParaRPr>
          </a:p>
          <a:p>
            <a:r>
              <a:rPr lang="en-US" sz="2000" b="1" dirty="0">
                <a:solidFill>
                  <a:schemeClr val="accent1"/>
                </a:solidFill>
                <a:ea typeface="+mn-lt"/>
                <a:cs typeface="+mn-lt"/>
              </a:rPr>
              <a:t>Schools can choose how to manage phones on trips outside of the school day </a:t>
            </a:r>
            <a:endParaRPr lang="en-US" sz="2000" dirty="0">
              <a:solidFill>
                <a:schemeClr val="accent1"/>
              </a:solidFill>
              <a:ea typeface="+mn-lt"/>
              <a:cs typeface="+mn-lt"/>
            </a:endParaRPr>
          </a:p>
          <a:p>
            <a:r>
              <a:rPr lang="en-US" sz="2000" b="1" dirty="0">
                <a:solidFill>
                  <a:schemeClr val="accent1"/>
                </a:solidFill>
                <a:ea typeface="+mn-lt"/>
                <a:cs typeface="+mn-lt"/>
              </a:rPr>
              <a:t>Schools can ban phones from the school premises, or insist students hand in their phones when they arrive </a:t>
            </a:r>
            <a:endParaRPr lang="en-US" sz="2000" dirty="0">
              <a:solidFill>
                <a:schemeClr val="accent1"/>
              </a:solidFill>
              <a:ea typeface="Calibri"/>
              <a:cs typeface="Calibri"/>
            </a:endParaRPr>
          </a:p>
          <a:p>
            <a:pPr marL="0" indent="0">
              <a:buNone/>
            </a:pPr>
            <a:r>
              <a:rPr lang="en-US" sz="2000" b="1" dirty="0">
                <a:solidFill>
                  <a:schemeClr val="accent1"/>
                </a:solidFill>
                <a:ea typeface="+mn-lt"/>
                <a:cs typeface="+mn-lt"/>
              </a:rPr>
              <a:t>Reasons for restrictions of phones in school?</a:t>
            </a:r>
            <a:endParaRPr lang="en-US" sz="2000" b="1" dirty="0">
              <a:solidFill>
                <a:schemeClr val="accent1"/>
              </a:solidFill>
              <a:ea typeface="Calibri"/>
              <a:cs typeface="Calibri"/>
            </a:endParaRPr>
          </a:p>
          <a:p>
            <a:pPr marL="0" indent="0">
              <a:buNone/>
            </a:pPr>
            <a:r>
              <a:rPr lang="en-US" sz="2000" b="1" dirty="0">
                <a:solidFill>
                  <a:schemeClr val="accent1"/>
                </a:solidFill>
                <a:ea typeface="+mn-lt"/>
                <a:cs typeface="+mn-lt"/>
              </a:rPr>
              <a:t>Potential benefits of phones in school?</a:t>
            </a:r>
            <a:endParaRPr lang="en-US" sz="1200" b="1" dirty="0">
              <a:solidFill>
                <a:schemeClr val="accent1"/>
              </a:solidFill>
            </a:endParaRPr>
          </a:p>
          <a:p>
            <a:pPr marL="342900" indent="-342900" algn="r"/>
            <a:r>
              <a:rPr lang="en-US" sz="2000" b="1" dirty="0">
                <a:solidFill>
                  <a:schemeClr val="accent1"/>
                </a:solidFill>
              </a:rPr>
              <a:t>Recent research suggests that mobile ban in schools does not improve grades or </a:t>
            </a:r>
            <a:r>
              <a:rPr lang="en-US" sz="2000" b="1" dirty="0" err="1">
                <a:solidFill>
                  <a:schemeClr val="accent1"/>
                </a:solidFill>
              </a:rPr>
              <a:t>behaviour</a:t>
            </a:r>
            <a:r>
              <a:rPr lang="en-US" sz="2000" b="1" dirty="0">
                <a:solidFill>
                  <a:schemeClr val="accent1"/>
                </a:solidFill>
              </a:rPr>
              <a:t>                                                                                                                                         </a:t>
            </a:r>
            <a:r>
              <a:rPr lang="en-US" sz="1200" b="1" dirty="0">
                <a:solidFill>
                  <a:schemeClr val="accent1"/>
                </a:solidFill>
              </a:rPr>
              <a:t>(BBC News, 2025)</a:t>
            </a:r>
            <a:endParaRPr lang="en-US" sz="1200" b="1" dirty="0">
              <a:solidFill>
                <a:schemeClr val="accent1"/>
              </a:solidFill>
              <a:ea typeface="Calibri"/>
              <a:cs typeface="Calibri"/>
            </a:endParaRPr>
          </a:p>
          <a:p>
            <a:endParaRPr lang="en-US" sz="1200" dirty="0">
              <a:solidFill>
                <a:schemeClr val="accent1"/>
              </a:solidFill>
              <a:ea typeface="Calibri"/>
              <a:cs typeface="Calibri"/>
            </a:endParaRPr>
          </a:p>
          <a:p>
            <a:endParaRPr lang="en-US" sz="1200" dirty="0">
              <a:solidFill>
                <a:srgbClr val="141414"/>
              </a:solidFill>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530074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682CC-0B9B-B46E-ED93-3C9A3F0951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29ED0B-9223-0338-BF88-B49008349EE5}"/>
              </a:ext>
            </a:extLst>
          </p:cNvPr>
          <p:cNvSpPr>
            <a:spLocks noGrp="1"/>
          </p:cNvSpPr>
          <p:nvPr>
            <p:ph type="title"/>
          </p:nvPr>
        </p:nvSpPr>
        <p:spPr>
          <a:xfrm>
            <a:off x="838200" y="365126"/>
            <a:ext cx="10515600" cy="973871"/>
          </a:xfrm>
        </p:spPr>
        <p:txBody>
          <a:bodyPr/>
          <a:lstStyle/>
          <a:p>
            <a:r>
              <a:rPr lang="en-GB" b="1" dirty="0">
                <a:solidFill>
                  <a:schemeClr val="accent1"/>
                </a:solidFill>
                <a:ea typeface="Calibri Light"/>
                <a:cs typeface="Calibri Light"/>
              </a:rPr>
              <a:t>Recent legislation and some useful resources</a:t>
            </a:r>
          </a:p>
        </p:txBody>
      </p:sp>
      <p:sp>
        <p:nvSpPr>
          <p:cNvPr id="3" name="Content Placeholder 2">
            <a:extLst>
              <a:ext uri="{FF2B5EF4-FFF2-40B4-BE49-F238E27FC236}">
                <a16:creationId xmlns:a16="http://schemas.microsoft.com/office/drawing/2014/main" id="{EEFF788B-6EB5-5B41-8613-6F9F11D0B83F}"/>
              </a:ext>
            </a:extLst>
          </p:cNvPr>
          <p:cNvSpPr>
            <a:spLocks noGrp="1"/>
          </p:cNvSpPr>
          <p:nvPr>
            <p:ph idx="1"/>
          </p:nvPr>
        </p:nvSpPr>
        <p:spPr>
          <a:xfrm>
            <a:off x="645132" y="1582057"/>
            <a:ext cx="8767092" cy="4666343"/>
          </a:xfrm>
        </p:spPr>
        <p:txBody>
          <a:bodyPr vert="horz" lIns="91440" tIns="45720" rIns="91440" bIns="45720" rtlCol="0" anchor="t">
            <a:normAutofit fontScale="92500" lnSpcReduction="20000"/>
          </a:bodyPr>
          <a:lstStyle/>
          <a:p>
            <a:pPr>
              <a:defRPr/>
            </a:pPr>
            <a:r>
              <a:rPr lang="en-GB" b="1" u="sng" dirty="0">
                <a:solidFill>
                  <a:schemeClr val="accent1"/>
                </a:solidFill>
              </a:rPr>
              <a:t>The Online Safety Act 2023</a:t>
            </a:r>
            <a:r>
              <a:rPr lang="en-GB" dirty="0">
                <a:solidFill>
                  <a:schemeClr val="accent1"/>
                </a:solidFill>
                <a:ea typeface="+mn-lt"/>
                <a:cs typeface="+mn-lt"/>
              </a:rPr>
              <a:t> places new legal duties on online service providers to keep children and young people safe online</a:t>
            </a:r>
            <a:r>
              <a:rPr lang="en-GB" dirty="0">
                <a:solidFill>
                  <a:schemeClr val="accent1"/>
                </a:solidFill>
              </a:rPr>
              <a:t>.</a:t>
            </a:r>
            <a:endParaRPr lang="en-US" dirty="0">
              <a:solidFill>
                <a:schemeClr val="accent1"/>
              </a:solidFill>
              <a:ea typeface="Calibri" panose="020F0502020204030204"/>
              <a:cs typeface="Calibri" panose="020F0502020204030204"/>
            </a:endParaRPr>
          </a:p>
          <a:p>
            <a:pPr>
              <a:defRPr/>
            </a:pPr>
            <a:r>
              <a:rPr lang="en-GB" dirty="0">
                <a:solidFill>
                  <a:schemeClr val="accent1"/>
                </a:solidFill>
              </a:rPr>
              <a:t> </a:t>
            </a:r>
            <a:r>
              <a:rPr lang="en-GB" b="1" u="sng" dirty="0">
                <a:solidFill>
                  <a:schemeClr val="accent1"/>
                </a:solidFill>
              </a:rPr>
              <a:t>Internet Watch Foundation</a:t>
            </a:r>
            <a:r>
              <a:rPr lang="en-GB" dirty="0">
                <a:solidFill>
                  <a:schemeClr val="accent1"/>
                </a:solidFill>
              </a:rPr>
              <a:t> works to stop the repeated victimisation of people abused in childhood and make the internet a safer place, by identifying &amp; removing global online child sexual abuse imagery. 'Think Before You Share' campaign.</a:t>
            </a:r>
            <a:endParaRPr lang="en-US">
              <a:solidFill>
                <a:schemeClr val="accent1"/>
              </a:solidFill>
              <a:ea typeface="Calibri"/>
              <a:cs typeface="Calibri"/>
            </a:endParaRPr>
          </a:p>
          <a:p>
            <a:pPr>
              <a:defRPr/>
            </a:pPr>
            <a:r>
              <a:rPr lang="en-GB" b="1" u="sng" dirty="0">
                <a:solidFill>
                  <a:schemeClr val="accent1"/>
                </a:solidFill>
                <a:ea typeface="Calibri" panose="020F0502020204030204"/>
                <a:cs typeface="Calibri" panose="020F0502020204030204"/>
              </a:rPr>
              <a:t>NSPCC Learning</a:t>
            </a:r>
            <a:r>
              <a:rPr lang="en-GB" dirty="0">
                <a:solidFill>
                  <a:schemeClr val="accent1"/>
                </a:solidFill>
                <a:ea typeface="Calibri" panose="020F0502020204030204"/>
                <a:cs typeface="Calibri" panose="020F0502020204030204"/>
              </a:rPr>
              <a:t> has guidance on online safety for schools</a:t>
            </a:r>
          </a:p>
          <a:p>
            <a:pPr>
              <a:defRPr/>
            </a:pPr>
            <a:r>
              <a:rPr lang="en-GB" b="1" u="sng" dirty="0">
                <a:solidFill>
                  <a:schemeClr val="accent1"/>
                </a:solidFill>
                <a:ea typeface="Calibri" panose="020F0502020204030204"/>
                <a:cs typeface="Calibri" panose="020F0502020204030204"/>
              </a:rPr>
              <a:t>Child Exploitation &amp; Online Protection </a:t>
            </a:r>
            <a:r>
              <a:rPr lang="en-GB" dirty="0">
                <a:solidFill>
                  <a:schemeClr val="accent1"/>
                </a:solidFill>
                <a:ea typeface="Calibri" panose="020F0502020204030204"/>
                <a:cs typeface="Calibri" panose="020F0502020204030204"/>
              </a:rPr>
              <a:t>is part of the National Crime Agency. It advises on what action is required to keep children safe</a:t>
            </a:r>
          </a:p>
          <a:p>
            <a:pPr>
              <a:defRPr/>
            </a:pPr>
            <a:endParaRPr lang="en-GB" dirty="0">
              <a:solidFill>
                <a:schemeClr val="accent1"/>
              </a:solidFill>
            </a:endParaRPr>
          </a:p>
          <a:p>
            <a:pPr marL="0" indent="0">
              <a:buNone/>
              <a:defRPr/>
            </a:pPr>
            <a:r>
              <a:rPr lang="en-GB" sz="2600" dirty="0">
                <a:solidFill>
                  <a:schemeClr val="accent1"/>
                </a:solidFill>
              </a:rPr>
              <a:t>                                                                                                                                      </a:t>
            </a:r>
            <a:endParaRPr lang="en-US">
              <a:solidFill>
                <a:schemeClr val="accent1"/>
              </a:solidFill>
              <a:ea typeface="Calibri"/>
              <a:cs typeface="Calibri"/>
            </a:endParaRPr>
          </a:p>
          <a:p>
            <a:endParaRPr lang="en-GB" dirty="0"/>
          </a:p>
        </p:txBody>
      </p:sp>
    </p:spTree>
    <p:extLst>
      <p:ext uri="{BB962C8B-B14F-4D97-AF65-F5344CB8AC3E}">
        <p14:creationId xmlns:p14="http://schemas.microsoft.com/office/powerpoint/2010/main" val="31800753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4AECE-54B5-2BED-0008-356CD5E6005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1EBAC8E-C2C6-02B0-7D1E-5A3804B50735}"/>
              </a:ext>
            </a:extLst>
          </p:cNvPr>
          <p:cNvSpPr>
            <a:spLocks noGrp="1"/>
          </p:cNvSpPr>
          <p:nvPr>
            <p:ph idx="1"/>
          </p:nvPr>
        </p:nvSpPr>
        <p:spPr/>
        <p:txBody>
          <a:bodyPr vert="horz" lIns="91440" tIns="45720" rIns="91440" bIns="45720" rtlCol="0" anchor="t">
            <a:normAutofit fontScale="70000" lnSpcReduction="20000"/>
          </a:bodyPr>
          <a:lstStyle/>
          <a:p>
            <a:pPr lvl="1">
              <a:defRPr/>
            </a:pPr>
            <a:r>
              <a:rPr kumimoji="0" lang="en-GB" sz="1600" b="0" i="0" u="none" strike="noStrike" kern="1200" cap="none" spc="0" normalizeH="0" baseline="0" noProof="0" dirty="0">
                <a:ln>
                  <a:noFill/>
                </a:ln>
                <a:solidFill>
                  <a:prstClr val="black"/>
                </a:solidFill>
                <a:effectLst/>
                <a:uLnTx/>
                <a:uFillTx/>
                <a:latin typeface="+mj-lt"/>
                <a:ea typeface="+mn-ea"/>
                <a:cs typeface="+mn-cs"/>
              </a:rPr>
              <a:t>BBC Bitesize (2021) ICT Available at  </a:t>
            </a:r>
            <a:r>
              <a:rPr kumimoji="0" lang="en-GB" sz="1600" b="0" i="0" u="none" strike="noStrike" kern="1200" cap="none" spc="0" normalizeH="0" baseline="0" noProof="0" dirty="0">
                <a:ln>
                  <a:noFill/>
                </a:ln>
                <a:solidFill>
                  <a:prstClr val="black"/>
                </a:solidFill>
                <a:effectLst/>
                <a:uLnTx/>
                <a:uFillTx/>
                <a:latin typeface="+mj-lt"/>
                <a:ea typeface="+mn-ea"/>
                <a:cs typeface="+mn-cs"/>
                <a:hlinkClick r:id="rId2"/>
              </a:rPr>
              <a:t>ICT - BBC Bitesize</a:t>
            </a:r>
            <a:r>
              <a:rPr kumimoji="0" lang="en-GB" sz="1600" b="0" i="0" u="none" strike="noStrike" kern="1200" cap="none" spc="0" normalizeH="0" baseline="0" noProof="0" dirty="0">
                <a:ln>
                  <a:noFill/>
                </a:ln>
                <a:solidFill>
                  <a:prstClr val="black"/>
                </a:solidFill>
                <a:effectLst/>
                <a:uLnTx/>
                <a:uFillTx/>
                <a:latin typeface="+mj-lt"/>
                <a:ea typeface="+mn-ea"/>
                <a:cs typeface="+mn-cs"/>
              </a:rPr>
              <a:t> (Accessed 14.08.25)</a:t>
            </a:r>
            <a:endParaRPr lang="en-US" dirty="0">
              <a:ea typeface="Calibri" panose="020F0502020204030204"/>
              <a:cs typeface="Calibri" panose="020F0502020204030204"/>
            </a:endParaRPr>
          </a:p>
          <a:p>
            <a:pPr lvl="1">
              <a:defRPr/>
            </a:pPr>
            <a:r>
              <a:rPr kumimoji="0" lang="en-GB" sz="1600" b="0" i="0" u="none" strike="noStrike" kern="1200" cap="none" spc="0" normalizeH="0" baseline="0" noProof="0" dirty="0">
                <a:ln>
                  <a:noFill/>
                </a:ln>
                <a:solidFill>
                  <a:prstClr val="black"/>
                </a:solidFill>
                <a:effectLst/>
                <a:uLnTx/>
                <a:uFillTx/>
                <a:latin typeface="+mj-lt"/>
                <a:ea typeface="+mn-ea"/>
                <a:cs typeface="+mn-cs"/>
              </a:rPr>
              <a:t>BBC News (2021) Available </a:t>
            </a:r>
            <a:r>
              <a:rPr kumimoji="0" lang="en-GB" sz="1500" b="0" i="0" u="none" strike="noStrike" kern="1200" cap="none" spc="0" normalizeH="0" baseline="0" noProof="0" dirty="0">
                <a:ln>
                  <a:noFill/>
                </a:ln>
                <a:solidFill>
                  <a:prstClr val="black"/>
                </a:solidFill>
                <a:effectLst/>
                <a:uLnTx/>
                <a:uFillTx/>
                <a:latin typeface="+mj-lt"/>
                <a:ea typeface="+mn-ea"/>
                <a:cs typeface="+mn-cs"/>
              </a:rPr>
              <a:t>at </a:t>
            </a:r>
            <a:r>
              <a:rPr lang="en-GB" sz="1500" dirty="0">
                <a:hlinkClick r:id="rId3"/>
              </a:rPr>
              <a:t>The children selling explicit videos on OnlyFans - BBC News</a:t>
            </a:r>
            <a:r>
              <a:rPr lang="en-GB" sz="1500" dirty="0"/>
              <a:t> (Accessed 17.08.2025)</a:t>
            </a:r>
          </a:p>
          <a:p>
            <a:pPr lvl="1">
              <a:defRPr/>
            </a:pPr>
            <a:r>
              <a:rPr lang="en-GB" sz="1600" b="0" i="0" u="none" strike="noStrike" dirty="0">
                <a:solidFill>
                  <a:srgbClr val="000000"/>
                </a:solidFill>
                <a:effectLst/>
                <a:latin typeface="+mj-lt"/>
              </a:rPr>
              <a:t>BBC News (2025) </a:t>
            </a:r>
            <a:r>
              <a:rPr lang="en-GB" sz="1600" b="0" i="1" u="none" strike="noStrike" dirty="0">
                <a:solidFill>
                  <a:srgbClr val="000000"/>
                </a:solidFill>
                <a:effectLst/>
                <a:latin typeface="+mj-lt"/>
              </a:rPr>
              <a:t>Study on </a:t>
            </a:r>
            <a:r>
              <a:rPr lang="en-GB" sz="1600" b="0" i="0" u="none" strike="noStrike" dirty="0">
                <a:solidFill>
                  <a:srgbClr val="000000"/>
                </a:solidFill>
                <a:effectLst/>
                <a:latin typeface="+mj-lt"/>
              </a:rPr>
              <a:t>m</a:t>
            </a:r>
            <a:r>
              <a:rPr lang="en-GB" sz="1600" b="0" i="1" u="none" strike="noStrike" dirty="0">
                <a:solidFill>
                  <a:srgbClr val="000000"/>
                </a:solidFill>
                <a:effectLst/>
                <a:latin typeface="+mj-lt"/>
              </a:rPr>
              <a:t>obile phones in school</a:t>
            </a:r>
            <a:r>
              <a:rPr lang="en-GB" sz="1600" b="0" i="0" u="none" strike="noStrike" dirty="0">
                <a:solidFill>
                  <a:srgbClr val="000000"/>
                </a:solidFill>
                <a:effectLst/>
                <a:latin typeface="+mj-lt"/>
              </a:rPr>
              <a:t>  Available at </a:t>
            </a:r>
            <a:r>
              <a:rPr lang="en-GB" sz="1600" b="0" i="0" u="sng" strike="noStrike" dirty="0">
                <a:solidFill>
                  <a:srgbClr val="0563C1"/>
                </a:solidFill>
                <a:effectLst/>
                <a:latin typeface="+mj-lt"/>
                <a:hlinkClick r:id="rId4"/>
              </a:rPr>
              <a:t>Phone bans in schools don't help grades or health, study suggests - BBC News</a:t>
            </a:r>
            <a:r>
              <a:rPr lang="en-GB" sz="1600" b="0" i="0" u="none" strike="noStrike" dirty="0">
                <a:solidFill>
                  <a:srgbClr val="000000"/>
                </a:solidFill>
                <a:effectLst/>
                <a:latin typeface="+mj-lt"/>
              </a:rPr>
              <a:t> (Accessed 16.02.2025)</a:t>
            </a:r>
            <a:r>
              <a:rPr lang="en-US" sz="1600" b="0" i="0" dirty="0">
                <a:solidFill>
                  <a:srgbClr val="000000"/>
                </a:solidFill>
                <a:effectLst/>
                <a:latin typeface="+mj-lt"/>
              </a:rPr>
              <a:t>​</a:t>
            </a:r>
            <a:endParaRPr kumimoji="0" lang="en-GB" sz="1600" b="0" i="0" u="none" strike="noStrike" kern="1200" cap="none" spc="0" normalizeH="0" baseline="0" noProof="0" dirty="0">
              <a:ln>
                <a:noFill/>
              </a:ln>
              <a:solidFill>
                <a:prstClr val="black"/>
              </a:solidFill>
              <a:effectLst/>
              <a:uLnTx/>
              <a:uFillTx/>
              <a:latin typeface="+mj-lt"/>
              <a:ea typeface="+mn-ea"/>
              <a:cs typeface="+mn-cs"/>
            </a:endParaRPr>
          </a:p>
          <a:p>
            <a:r>
              <a:rPr lang="en-GB" altLang="en-US" sz="1600" dirty="0">
                <a:latin typeface="+mj-lt"/>
              </a:rPr>
              <a:t>Child Exploitation and Online Protection (CEOP) Agency. Available at </a:t>
            </a:r>
            <a:r>
              <a:rPr lang="en-GB" altLang="en-US" sz="1600" dirty="0">
                <a:latin typeface="+mj-lt"/>
                <a:hlinkClick r:id="rId5"/>
              </a:rPr>
              <a:t>https://www.ceop.police.uk/safety-centre/</a:t>
            </a:r>
            <a:r>
              <a:rPr lang="en-GB" altLang="en-US" sz="1600" dirty="0">
                <a:latin typeface="+mj-lt"/>
              </a:rPr>
              <a:t> [Accessed 16.02.2025]</a:t>
            </a:r>
            <a:endParaRPr lang="en-GB" altLang="en-US" sz="1600" dirty="0">
              <a:latin typeface="+mj-lt"/>
              <a:ea typeface="Calibri Light"/>
              <a:cs typeface="Calibri Light"/>
            </a:endParaRPr>
          </a:p>
          <a:p>
            <a:r>
              <a:rPr lang="en-GB" altLang="en-US" sz="1600" dirty="0">
                <a:latin typeface="+mj-lt"/>
              </a:rPr>
              <a:t>Children and Young people in Wales. Available at </a:t>
            </a:r>
            <a:r>
              <a:rPr lang="en-GB" altLang="en-US" sz="1600" dirty="0">
                <a:latin typeface="+mj-lt"/>
                <a:hlinkClick r:id="rId6"/>
              </a:rPr>
              <a:t>https://childreninwales.org.uk/children-young-people/</a:t>
            </a:r>
            <a:r>
              <a:rPr lang="en-GB" altLang="en-US" sz="1600" dirty="0">
                <a:latin typeface="+mj-lt"/>
              </a:rPr>
              <a:t> [Accessed 4.01.25]</a:t>
            </a:r>
          </a:p>
          <a:p>
            <a:r>
              <a:rPr lang="en-GB" altLang="en-US" sz="1600" dirty="0">
                <a:latin typeface="+mj-lt"/>
              </a:rPr>
              <a:t>E-safety Available at </a:t>
            </a:r>
            <a:r>
              <a:rPr lang="en-GB" altLang="en-US" sz="1600" dirty="0">
                <a:latin typeface="+mj-lt"/>
                <a:hlinkClick r:id="rId7"/>
              </a:rPr>
              <a:t>https://www.thinkuknow.co.uk/</a:t>
            </a:r>
            <a:r>
              <a:rPr lang="en-GB" altLang="en-US" sz="1600" dirty="0">
                <a:latin typeface="+mj-lt"/>
              </a:rPr>
              <a:t>  [Accessed 4.01.25]</a:t>
            </a:r>
          </a:p>
          <a:p>
            <a:r>
              <a:rPr lang="en-GB" altLang="en-US" sz="1600" dirty="0">
                <a:latin typeface="+mj-lt"/>
                <a:ea typeface="Calibri Light"/>
                <a:cs typeface="Calibri Light"/>
              </a:rPr>
              <a:t>Internet Watch Foundation (IWF) (2024) </a:t>
            </a:r>
            <a:r>
              <a:rPr lang="en-GB" altLang="en-US" sz="1600" i="1" dirty="0">
                <a:latin typeface="+mj-lt"/>
                <a:ea typeface="Calibri Light"/>
                <a:cs typeface="Calibri Light"/>
              </a:rPr>
              <a:t>Think Before You Share. </a:t>
            </a:r>
            <a:r>
              <a:rPr lang="en-GB" altLang="en-US" sz="1600" dirty="0">
                <a:latin typeface="+mj-lt"/>
                <a:ea typeface="Calibri Light"/>
                <a:cs typeface="Calibri Light"/>
              </a:rPr>
              <a:t>Available at </a:t>
            </a:r>
            <a:r>
              <a:rPr lang="en-GB" sz="1600" dirty="0">
                <a:ea typeface="+mn-lt"/>
                <a:cs typeface="+mn-lt"/>
                <a:hlinkClick r:id="rId8"/>
              </a:rPr>
              <a:t>Eliminating Child Sexual Abuse Online | Internet Watch Foundation IWF</a:t>
            </a:r>
            <a:r>
              <a:rPr lang="en-GB" sz="1600" dirty="0">
                <a:ea typeface="+mn-lt"/>
                <a:cs typeface="+mn-lt"/>
              </a:rPr>
              <a:t> (</a:t>
            </a:r>
            <a:r>
              <a:rPr lang="en-GB" sz="1600" dirty="0">
                <a:latin typeface="Calibri Light"/>
                <a:ea typeface="+mn-lt"/>
                <a:cs typeface="+mn-lt"/>
              </a:rPr>
              <a:t>Accessed 16.02.2025)</a:t>
            </a:r>
            <a:endParaRPr lang="en-GB" sz="1600" dirty="0">
              <a:latin typeface="Calibri Light"/>
              <a:ea typeface="Calibri"/>
              <a:cs typeface="Calibri"/>
            </a:endParaRPr>
          </a:p>
          <a:p>
            <a:pPr>
              <a:spcAft>
                <a:spcPts val="800"/>
              </a:spcAft>
              <a:defRPr/>
            </a:pPr>
            <a:r>
              <a:rPr lang="en-GB" sz="1600" dirty="0">
                <a:latin typeface="+mj-lt"/>
              </a:rPr>
              <a:t>National Society for the Prevention of Cruelty to Children.  Available at </a:t>
            </a:r>
            <a:r>
              <a:rPr lang="en-GB" sz="1600" dirty="0">
                <a:latin typeface="+mj-lt"/>
                <a:hlinkClick r:id="rId9"/>
              </a:rPr>
              <a:t>https://learning.nspcc.org.uk/safeguarding-child-  protection/coronavirus</a:t>
            </a:r>
            <a:r>
              <a:rPr lang="en-GB" sz="1600" dirty="0">
                <a:latin typeface="+mj-lt"/>
              </a:rPr>
              <a:t> [Accessed 4.01.25]</a:t>
            </a:r>
          </a:p>
          <a:p>
            <a:pPr>
              <a:spcAft>
                <a:spcPts val="800"/>
              </a:spcAft>
              <a:defRPr/>
            </a:pPr>
            <a:r>
              <a:rPr lang="en-GB" sz="1600" dirty="0">
                <a:latin typeface="+mj-lt"/>
              </a:rPr>
              <a:t>National Society for the Prevention of Cruelty to Children. Available at </a:t>
            </a:r>
            <a:r>
              <a:rPr lang="en-GB" sz="1600" dirty="0">
                <a:latin typeface="+mj-lt"/>
                <a:hlinkClick r:id="rId10"/>
              </a:rPr>
              <a:t>https://nspcc.org.uk/what-is-child-abuse/types-of-abuse/</a:t>
            </a:r>
            <a:r>
              <a:rPr lang="en-GB" sz="1600" dirty="0">
                <a:latin typeface="+mj-lt"/>
              </a:rPr>
              <a:t> (Accessed 12.02.25)</a:t>
            </a:r>
          </a:p>
          <a:p>
            <a:pPr>
              <a:spcAft>
                <a:spcPts val="800"/>
              </a:spcAft>
            </a:pPr>
            <a:r>
              <a:rPr lang="en-GB" sz="1600" dirty="0">
                <a:latin typeface="+mj-lt"/>
                <a:ea typeface="Calibri Light"/>
                <a:cs typeface="Calibri Light"/>
              </a:rPr>
              <a:t>NSPCC Learning (2024) </a:t>
            </a:r>
            <a:r>
              <a:rPr lang="en-GB" sz="1600" i="1" dirty="0">
                <a:latin typeface="+mj-lt"/>
                <a:ea typeface="Calibri Light"/>
                <a:cs typeface="Calibri Light"/>
              </a:rPr>
              <a:t>What is e-safety for schools. </a:t>
            </a:r>
            <a:r>
              <a:rPr lang="en-GB" sz="1600" dirty="0">
                <a:latin typeface="+mj-lt"/>
                <a:ea typeface="Calibri Light"/>
                <a:cs typeface="Calibri Light"/>
              </a:rPr>
              <a:t>Available at </a:t>
            </a:r>
            <a:r>
              <a:rPr lang="en-GB" sz="1600" dirty="0">
                <a:ea typeface="+mn-lt"/>
                <a:cs typeface="+mn-lt"/>
                <a:hlinkClick r:id="rId11"/>
              </a:rPr>
              <a:t>https://learning.nspcc.org.uk/online-safety/online-safety-for-schools</a:t>
            </a:r>
            <a:r>
              <a:rPr lang="en-GB" sz="1600" dirty="0">
                <a:latin typeface="Calibri Light"/>
                <a:ea typeface="+mn-lt"/>
                <a:cs typeface="+mn-lt"/>
              </a:rPr>
              <a:t> (Accessed 16.02.2025)</a:t>
            </a:r>
          </a:p>
          <a:p>
            <a:r>
              <a:rPr lang="en-US" sz="1600" dirty="0">
                <a:effectLst/>
                <a:latin typeface="+mj-lt"/>
              </a:rPr>
              <a:t>Croxford, N.T.</a:t>
            </a:r>
            <a:r>
              <a:rPr lang="en-US" sz="1600" dirty="0">
                <a:latin typeface="+mj-lt"/>
              </a:rPr>
              <a:t> &amp;</a:t>
            </a:r>
            <a:r>
              <a:rPr lang="en-US" sz="1600" dirty="0">
                <a:effectLst/>
                <a:latin typeface="+mj-lt"/>
              </a:rPr>
              <a:t> R. (2021) </a:t>
            </a:r>
            <a:r>
              <a:rPr lang="en-US" sz="1600" i="1" dirty="0">
                <a:effectLst/>
                <a:latin typeface="+mj-lt"/>
              </a:rPr>
              <a:t>The children selling explicit videos on </a:t>
            </a:r>
            <a:r>
              <a:rPr lang="en-US" sz="1600" i="1" dirty="0" err="1">
                <a:effectLst/>
                <a:latin typeface="+mj-lt"/>
              </a:rPr>
              <a:t>onlyfans</a:t>
            </a:r>
            <a:r>
              <a:rPr lang="en-US" sz="1600" dirty="0">
                <a:effectLst/>
                <a:latin typeface="+mj-lt"/>
              </a:rPr>
              <a:t>, </a:t>
            </a:r>
            <a:r>
              <a:rPr lang="en-US" sz="1600" i="1" dirty="0">
                <a:effectLst/>
                <a:latin typeface="+mj-lt"/>
              </a:rPr>
              <a:t>BBC News</a:t>
            </a:r>
            <a:r>
              <a:rPr lang="en-US" sz="1600" dirty="0">
                <a:effectLst/>
                <a:latin typeface="+mj-lt"/>
              </a:rPr>
              <a:t>. BBC. Available at:  </a:t>
            </a:r>
            <a:r>
              <a:rPr lang="en-US" sz="1600" dirty="0">
                <a:effectLst/>
                <a:latin typeface="+mj-lt"/>
                <a:hlinkClick r:id="rId3">
                  <a:extLst>
                    <a:ext uri="{A12FA001-AC4F-418D-AE19-62706E023703}">
                      <ahyp:hlinkClr xmlns:ahyp="http://schemas.microsoft.com/office/drawing/2018/hyperlinkcolor" val="tx"/>
                    </a:ext>
                  </a:extLst>
                </a:hlinkClick>
              </a:rPr>
              <a:t>https://www.bbc.co.uk/news/uk-57255983</a:t>
            </a:r>
            <a:r>
              <a:rPr lang="en-US" sz="1600" dirty="0">
                <a:effectLst/>
                <a:latin typeface="+mj-lt"/>
              </a:rPr>
              <a:t>  (Accessed:12.02.25). </a:t>
            </a:r>
            <a:endParaRPr lang="en-US" sz="1600" dirty="0">
              <a:effectLst/>
              <a:latin typeface="+mj-lt"/>
              <a:ea typeface="Calibri Light"/>
              <a:cs typeface="Calibri Light"/>
            </a:endParaRPr>
          </a:p>
          <a:p>
            <a:r>
              <a:rPr kumimoji="0" lang="en-GB" sz="1600" b="0" i="0" u="none" strike="noStrike" kern="1200" cap="none" spc="0" normalizeH="0" baseline="0" noProof="0" dirty="0">
                <a:ln>
                  <a:noFill/>
                </a:ln>
                <a:solidFill>
                  <a:prstClr val="black"/>
                </a:solidFill>
                <a:effectLst/>
                <a:uLnTx/>
                <a:uFillTx/>
                <a:latin typeface="+mj-lt"/>
                <a:ea typeface="+mn-ea"/>
                <a:cs typeface="+mn-cs"/>
              </a:rPr>
              <a:t>Wales Government  (2018) </a:t>
            </a:r>
            <a:r>
              <a:rPr kumimoji="0" lang="en-GB" sz="1600" b="0" i="1" u="none" strike="noStrike" kern="1200" cap="none" spc="0" normalizeH="0" baseline="0" noProof="0" dirty="0">
                <a:ln>
                  <a:noFill/>
                </a:ln>
                <a:solidFill>
                  <a:prstClr val="black"/>
                </a:solidFill>
                <a:effectLst/>
                <a:uLnTx/>
                <a:uFillTx/>
                <a:latin typeface="+mj-lt"/>
                <a:ea typeface="+mn-ea"/>
                <a:cs typeface="+mn-cs"/>
              </a:rPr>
              <a:t>The Digital Competence Framework Guidance </a:t>
            </a:r>
            <a:r>
              <a:rPr kumimoji="0" lang="en-GB" sz="1600" b="0" i="0" u="none" strike="noStrike" kern="1200" cap="none" spc="0" normalizeH="0" baseline="0" noProof="0" dirty="0">
                <a:ln>
                  <a:noFill/>
                </a:ln>
                <a:solidFill>
                  <a:prstClr val="black"/>
                </a:solidFill>
                <a:effectLst/>
                <a:uLnTx/>
                <a:uFillTx/>
                <a:latin typeface="+mj-lt"/>
                <a:ea typeface="+mn-ea"/>
                <a:cs typeface="+mn-cs"/>
              </a:rPr>
              <a:t>Available at </a:t>
            </a:r>
            <a:r>
              <a:rPr kumimoji="0" lang="en-GB" sz="1600" b="0" i="0" u="none" strike="noStrike" kern="1200" cap="none" spc="0" normalizeH="0" baseline="0" noProof="0" dirty="0">
                <a:ln>
                  <a:noFill/>
                </a:ln>
                <a:solidFill>
                  <a:srgbClr val="0070C0"/>
                </a:solidFill>
                <a:effectLst/>
                <a:uLnTx/>
                <a:uFillTx/>
                <a:latin typeface="+mj-lt"/>
                <a:ea typeface="+mn-ea"/>
                <a:cs typeface="+mn-cs"/>
                <a:hlinkClick r:id="rId12">
                  <a:extLst>
                    <a:ext uri="{A12FA001-AC4F-418D-AE19-62706E023703}">
                      <ahyp:hlinkClr xmlns:ahyp="http://schemas.microsoft.com/office/drawing/2018/hyperlinkcolor" val="tx"/>
                    </a:ext>
                  </a:extLst>
                </a:hlinkClick>
              </a:rPr>
              <a:t>A curriculum for Wales – a curriculum for life (gov.wales)</a:t>
            </a:r>
            <a:r>
              <a:rPr kumimoji="0" lang="en-GB" sz="1600" b="0" i="1" u="none" strike="noStrike" kern="1200" cap="none" spc="0" normalizeH="0" baseline="0" noProof="0" dirty="0">
                <a:ln>
                  <a:noFill/>
                </a:ln>
                <a:solidFill>
                  <a:srgbClr val="0070C0"/>
                </a:solidFill>
                <a:effectLst/>
                <a:uLnTx/>
                <a:uFillTx/>
                <a:latin typeface="+mj-lt"/>
                <a:ea typeface="+mn-ea"/>
                <a:cs typeface="+mn-cs"/>
              </a:rPr>
              <a:t> </a:t>
            </a:r>
            <a:r>
              <a:rPr kumimoji="0" lang="en-GB" sz="1600" b="0" i="1" u="none" strike="noStrike" kern="1200" cap="none" spc="0" normalizeH="0" baseline="0" noProof="0" dirty="0">
                <a:ln>
                  <a:noFill/>
                </a:ln>
                <a:effectLst/>
                <a:uLnTx/>
                <a:uFillTx/>
                <a:latin typeface="+mj-lt"/>
                <a:ea typeface="+mn-ea"/>
                <a:cs typeface="+mn-cs"/>
              </a:rPr>
              <a:t>(Accessed 12.02.25)</a:t>
            </a:r>
          </a:p>
          <a:p>
            <a:r>
              <a:rPr lang="en-GB" sz="1500" dirty="0">
                <a:latin typeface="+mj-lt"/>
                <a:ea typeface="Calibri Light"/>
                <a:cs typeface="Calibri Light"/>
              </a:rPr>
              <a:t>Wales Government (2022) </a:t>
            </a:r>
            <a:r>
              <a:rPr lang="en-GB" sz="1500" i="1" dirty="0">
                <a:latin typeface="+mj-lt"/>
                <a:ea typeface="Calibri Light"/>
                <a:cs typeface="Calibri Light"/>
              </a:rPr>
              <a:t>Keeping safe online</a:t>
            </a:r>
            <a:r>
              <a:rPr lang="en-GB" sz="1500" dirty="0">
                <a:latin typeface="+mj-lt"/>
                <a:ea typeface="Calibri Light"/>
                <a:cs typeface="Calibri Light"/>
              </a:rPr>
              <a:t> -. Available at </a:t>
            </a:r>
            <a:r>
              <a:rPr lang="en-GB" sz="1500" dirty="0">
                <a:latin typeface="+mj-lt"/>
                <a:ea typeface="Calibri Light"/>
                <a:cs typeface="Calibri Light"/>
                <a:hlinkClick r:id="rId13"/>
              </a:rPr>
              <a:t>https://hwb.gov.wales/keeping-safe-online</a:t>
            </a:r>
            <a:r>
              <a:rPr lang="en-GB" sz="1500" dirty="0">
                <a:latin typeface="+mj-lt"/>
                <a:ea typeface="Calibri Light"/>
                <a:cs typeface="Calibri Light"/>
              </a:rPr>
              <a:t> [Accessed 4.01.25]</a:t>
            </a:r>
            <a:endParaRPr lang="en-GB" sz="1600" i="1" dirty="0">
              <a:latin typeface="+mj-lt"/>
              <a:ea typeface="Calibri Light"/>
              <a:cs typeface="Calibri Light"/>
            </a:endParaRPr>
          </a:p>
        </p:txBody>
      </p:sp>
    </p:spTree>
    <p:extLst>
      <p:ext uri="{BB962C8B-B14F-4D97-AF65-F5344CB8AC3E}">
        <p14:creationId xmlns:p14="http://schemas.microsoft.com/office/powerpoint/2010/main" val="395050748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6" ma:contentTypeDescription="Create a new document." ma:contentTypeScope="" ma:versionID="2d72fe07cbe6ddd5c18793c90fe3e521">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9e3d0be307fe1117a6e2b791f8af3fa5"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Location"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2BE0E4-737E-483C-8549-88DDEEFAEA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54C5B4-1861-425A-80F8-C4CBAED17B47}">
  <ds:schemaRefs>
    <ds:schemaRef ds:uri="http://purl.org/dc/terms/"/>
    <ds:schemaRef ds:uri="http://schemas.microsoft.com/office/2006/documentManagement/types"/>
    <ds:schemaRef ds:uri="http://purl.org/dc/dcmitype/"/>
    <ds:schemaRef ds:uri="http://purl.org/dc/elements/1.1/"/>
    <ds:schemaRef ds:uri="http://schemas.openxmlformats.org/package/2006/metadata/core-properties"/>
    <ds:schemaRef ds:uri="7b23fa32-4003-4364-bee1-595462966394"/>
    <ds:schemaRef ds:uri="http://www.w3.org/XML/1998/namespace"/>
    <ds:schemaRef ds:uri="http://schemas.microsoft.com/office/infopath/2007/PartnerControls"/>
    <ds:schemaRef ds:uri="f54e4810-f1f5-4bce-aa8e-e4722dc561be"/>
    <ds:schemaRef ds:uri="http://schemas.microsoft.com/office/2006/metadata/properties"/>
  </ds:schemaRefs>
</ds:datastoreItem>
</file>

<file path=customXml/itemProps3.xml><?xml version="1.0" encoding="utf-8"?>
<ds:datastoreItem xmlns:ds="http://schemas.openxmlformats.org/officeDocument/2006/customXml" ds:itemID="{9C5F5A1D-1B9B-4205-9CFF-2A8B7187BAF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slide</Template>
  <TotalTime>0</TotalTime>
  <Words>2409</Words>
  <Application>Microsoft Office PowerPoint</Application>
  <PresentationFormat>Widescreen</PresentationFormat>
  <Paragraphs>177</Paragraphs>
  <Slides>26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ＭＳ Ｐゴシック</vt:lpstr>
      <vt:lpstr>Arial</vt:lpstr>
      <vt:lpstr>Calibri</vt:lpstr>
      <vt:lpstr>Calibri Light</vt:lpstr>
      <vt:lpstr>Wingdings 3</vt:lpstr>
      <vt:lpstr>UWTSD Holding Page</vt:lpstr>
      <vt:lpstr>Accessible 2</vt:lpstr>
      <vt:lpstr>ECIE5010 Keeping Our Children Safe</vt:lpstr>
      <vt:lpstr>ECIE5010 E-safety Today’s Session Outcomes</vt:lpstr>
      <vt:lpstr>E-safety</vt:lpstr>
      <vt:lpstr>E-safety</vt:lpstr>
      <vt:lpstr>Online Safety for Children - NSPCC</vt:lpstr>
      <vt:lpstr>PowerPoint Presentation</vt:lpstr>
      <vt:lpstr>What is Sexting?</vt:lpstr>
      <vt:lpstr>What is Grooming?</vt:lpstr>
      <vt:lpstr>Types of Grooming</vt:lpstr>
      <vt:lpstr>Types of Grooming</vt:lpstr>
      <vt:lpstr>Types of Grooming</vt:lpstr>
      <vt:lpstr>Signs of Grooming</vt:lpstr>
      <vt:lpstr>What is Bullying?</vt:lpstr>
      <vt:lpstr>Types of Bullying</vt:lpstr>
      <vt:lpstr>Signs of Bullying</vt:lpstr>
      <vt:lpstr>What is Cyberbullying?</vt:lpstr>
      <vt:lpstr>Types of Cyberbullying</vt:lpstr>
      <vt:lpstr>E-safety for children in Schools</vt:lpstr>
      <vt:lpstr>E-safety</vt:lpstr>
      <vt:lpstr>PowerPoint Presentation</vt:lpstr>
      <vt:lpstr>E-safety</vt:lpstr>
      <vt:lpstr>Digital Literacy</vt:lpstr>
      <vt:lpstr>Digital Competence Framework Guidance (2018)  </vt:lpstr>
      <vt:lpstr>Mobile phones in schools</vt:lpstr>
      <vt:lpstr>Recent legislation and some useful resources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E-safety</dc:title>
  <dc:creator>Cindy Hunt</dc:creator>
  <cp:lastModifiedBy>Sue Ainsworth</cp:lastModifiedBy>
  <cp:revision>11</cp:revision>
  <dcterms:created xsi:type="dcterms:W3CDTF">2023-03-15T09:53:33Z</dcterms:created>
  <dcterms:modified xsi:type="dcterms:W3CDTF">2025-08-25T06:37:37Z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