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2" r:id="rId7"/>
    <p:sldId id="261"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7B6448-4261-4553-84D9-4187FA96D250}" v="46" dt="2023-08-02T19:35:05.7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132" autoAdjust="0"/>
    <p:restoredTop sz="93969" autoAdjust="0"/>
  </p:normalViewPr>
  <p:slideViewPr>
    <p:cSldViewPr snapToGrid="0">
      <p:cViewPr varScale="1">
        <p:scale>
          <a:sx n="69" d="100"/>
          <a:sy n="69" d="100"/>
        </p:scale>
        <p:origin x="69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genev" userId="418ffcb00568ca32" providerId="LiveId" clId="{7A7B6448-4261-4553-84D9-4187FA96D250}"/>
    <pc:docChg chg="undo custSel addSld modSld sldOrd">
      <pc:chgData name="daniel genev" userId="418ffcb00568ca32" providerId="LiveId" clId="{7A7B6448-4261-4553-84D9-4187FA96D250}" dt="2023-08-02T19:38:52.310" v="181" actId="20577"/>
      <pc:docMkLst>
        <pc:docMk/>
      </pc:docMkLst>
      <pc:sldChg chg="modSp mod modTransition">
        <pc:chgData name="daniel genev" userId="418ffcb00568ca32" providerId="LiveId" clId="{7A7B6448-4261-4553-84D9-4187FA96D250}" dt="2023-08-02T19:38:52.310" v="181" actId="20577"/>
        <pc:sldMkLst>
          <pc:docMk/>
          <pc:sldMk cId="1916697381" sldId="256"/>
        </pc:sldMkLst>
        <pc:spChg chg="mod">
          <ac:chgData name="daniel genev" userId="418ffcb00568ca32" providerId="LiveId" clId="{7A7B6448-4261-4553-84D9-4187FA96D250}" dt="2023-08-01T16:36:22.707" v="2" actId="20577"/>
          <ac:spMkLst>
            <pc:docMk/>
            <pc:sldMk cId="1916697381" sldId="256"/>
            <ac:spMk id="2" creationId="{DC5C06AC-CC35-7614-4333-85CB1CACBFDA}"/>
          </ac:spMkLst>
        </pc:spChg>
        <pc:spChg chg="mod">
          <ac:chgData name="daniel genev" userId="418ffcb00568ca32" providerId="LiveId" clId="{7A7B6448-4261-4553-84D9-4187FA96D250}" dt="2023-08-02T19:38:52.310" v="181" actId="20577"/>
          <ac:spMkLst>
            <pc:docMk/>
            <pc:sldMk cId="1916697381" sldId="256"/>
            <ac:spMk id="3" creationId="{FB018A93-EC75-9E29-5D14-DD2A5E014422}"/>
          </ac:spMkLst>
        </pc:spChg>
      </pc:sldChg>
      <pc:sldChg chg="modTransition">
        <pc:chgData name="daniel genev" userId="418ffcb00568ca32" providerId="LiveId" clId="{7A7B6448-4261-4553-84D9-4187FA96D250}" dt="2023-08-02T19:32:43.875" v="149"/>
        <pc:sldMkLst>
          <pc:docMk/>
          <pc:sldMk cId="1300462523" sldId="257"/>
        </pc:sldMkLst>
      </pc:sldChg>
      <pc:sldChg chg="modSp mod modTransition">
        <pc:chgData name="daniel genev" userId="418ffcb00568ca32" providerId="LiveId" clId="{7A7B6448-4261-4553-84D9-4187FA96D250}" dt="2023-08-02T19:32:54.896" v="151"/>
        <pc:sldMkLst>
          <pc:docMk/>
          <pc:sldMk cId="4050677169" sldId="258"/>
        </pc:sldMkLst>
        <pc:spChg chg="mod">
          <ac:chgData name="daniel genev" userId="418ffcb00568ca32" providerId="LiveId" clId="{7A7B6448-4261-4553-84D9-4187FA96D250}" dt="2023-08-01T16:58:10.328" v="50"/>
          <ac:spMkLst>
            <pc:docMk/>
            <pc:sldMk cId="4050677169" sldId="258"/>
            <ac:spMk id="3" creationId="{8A8A7E9B-533E-D025-6583-84185D8CE014}"/>
          </ac:spMkLst>
        </pc:spChg>
      </pc:sldChg>
      <pc:sldChg chg="modTransition modNotesTx">
        <pc:chgData name="daniel genev" userId="418ffcb00568ca32" providerId="LiveId" clId="{7A7B6448-4261-4553-84D9-4187FA96D250}" dt="2023-08-02T19:33:00.934" v="152"/>
        <pc:sldMkLst>
          <pc:docMk/>
          <pc:sldMk cId="3325422" sldId="259"/>
        </pc:sldMkLst>
      </pc:sldChg>
      <pc:sldChg chg="modTransition">
        <pc:chgData name="daniel genev" userId="418ffcb00568ca32" providerId="LiveId" clId="{7A7B6448-4261-4553-84D9-4187FA96D250}" dt="2023-08-02T19:33:18.607" v="153"/>
        <pc:sldMkLst>
          <pc:docMk/>
          <pc:sldMk cId="3491414924" sldId="260"/>
        </pc:sldMkLst>
      </pc:sldChg>
      <pc:sldChg chg="modTransition">
        <pc:chgData name="daniel genev" userId="418ffcb00568ca32" providerId="LiveId" clId="{7A7B6448-4261-4553-84D9-4187FA96D250}" dt="2023-08-02T19:33:36.048" v="156"/>
        <pc:sldMkLst>
          <pc:docMk/>
          <pc:sldMk cId="2114413333" sldId="261"/>
        </pc:sldMkLst>
      </pc:sldChg>
      <pc:sldChg chg="modSp mod ord modTransition">
        <pc:chgData name="daniel genev" userId="418ffcb00568ca32" providerId="LiveId" clId="{7A7B6448-4261-4553-84D9-4187FA96D250}" dt="2023-08-02T19:33:25.936" v="155"/>
        <pc:sldMkLst>
          <pc:docMk/>
          <pc:sldMk cId="4287401353" sldId="262"/>
        </pc:sldMkLst>
        <pc:spChg chg="mod">
          <ac:chgData name="daniel genev" userId="418ffcb00568ca32" providerId="LiveId" clId="{7A7B6448-4261-4553-84D9-4187FA96D250}" dt="2023-08-01T17:12:53.192" v="68" actId="27636"/>
          <ac:spMkLst>
            <pc:docMk/>
            <pc:sldMk cId="4287401353" sldId="262"/>
            <ac:spMk id="3" creationId="{1353738D-ACF9-8A69-D33F-5691ACCA972F}"/>
          </ac:spMkLst>
        </pc:spChg>
      </pc:sldChg>
      <pc:sldChg chg="addSp delSp modSp mod modTransition">
        <pc:chgData name="daniel genev" userId="418ffcb00568ca32" providerId="LiveId" clId="{7A7B6448-4261-4553-84D9-4187FA96D250}" dt="2023-08-02T19:34:17.820" v="157"/>
        <pc:sldMkLst>
          <pc:docMk/>
          <pc:sldMk cId="4166912588" sldId="263"/>
        </pc:sldMkLst>
        <pc:spChg chg="mod">
          <ac:chgData name="daniel genev" userId="418ffcb00568ca32" providerId="LiveId" clId="{7A7B6448-4261-4553-84D9-4187FA96D250}" dt="2023-08-01T17:15:37.734" v="79" actId="404"/>
          <ac:spMkLst>
            <pc:docMk/>
            <pc:sldMk cId="4166912588" sldId="263"/>
            <ac:spMk id="3" creationId="{19CD06AA-0EDD-C537-A126-11289008AC5C}"/>
          </ac:spMkLst>
        </pc:spChg>
        <pc:graphicFrameChg chg="add del mod modGraphic">
          <ac:chgData name="daniel genev" userId="418ffcb00568ca32" providerId="LiveId" clId="{7A7B6448-4261-4553-84D9-4187FA96D250}" dt="2023-08-01T17:15:29.798" v="75"/>
          <ac:graphicFrameMkLst>
            <pc:docMk/>
            <pc:sldMk cId="4166912588" sldId="263"/>
            <ac:graphicFrameMk id="4" creationId="{465D027D-B647-C2F3-EDC7-629E73FDB7C5}"/>
          </ac:graphicFrameMkLst>
        </pc:graphicFrameChg>
      </pc:sldChg>
      <pc:sldChg chg="modSp mod modTransition">
        <pc:chgData name="daniel genev" userId="418ffcb00568ca32" providerId="LiveId" clId="{7A7B6448-4261-4553-84D9-4187FA96D250}" dt="2023-08-02T19:34:47.413" v="160"/>
        <pc:sldMkLst>
          <pc:docMk/>
          <pc:sldMk cId="1079713114" sldId="264"/>
        </pc:sldMkLst>
        <pc:spChg chg="mod">
          <ac:chgData name="daniel genev" userId="418ffcb00568ca32" providerId="LiveId" clId="{7A7B6448-4261-4553-84D9-4187FA96D250}" dt="2023-08-01T17:09:44.517" v="59" actId="20577"/>
          <ac:spMkLst>
            <pc:docMk/>
            <pc:sldMk cId="1079713114" sldId="264"/>
            <ac:spMk id="3" creationId="{F3CFD34B-C656-3644-C7B9-67F142E9D1CB}"/>
          </ac:spMkLst>
        </pc:spChg>
      </pc:sldChg>
      <pc:sldChg chg="modTransition">
        <pc:chgData name="daniel genev" userId="418ffcb00568ca32" providerId="LiveId" clId="{7A7B6448-4261-4553-84D9-4187FA96D250}" dt="2023-08-02T19:34:37.530" v="159"/>
        <pc:sldMkLst>
          <pc:docMk/>
          <pc:sldMk cId="2179124171" sldId="265"/>
        </pc:sldMkLst>
      </pc:sldChg>
      <pc:sldChg chg="modSp mod modTransition modNotesTx">
        <pc:chgData name="daniel genev" userId="418ffcb00568ca32" providerId="LiveId" clId="{7A7B6448-4261-4553-84D9-4187FA96D250}" dt="2023-08-02T19:34:51.853" v="161"/>
        <pc:sldMkLst>
          <pc:docMk/>
          <pc:sldMk cId="259300691" sldId="266"/>
        </pc:sldMkLst>
        <pc:spChg chg="mod">
          <ac:chgData name="daniel genev" userId="418ffcb00568ca32" providerId="LiveId" clId="{7A7B6448-4261-4553-84D9-4187FA96D250}" dt="2023-08-01T16:39:35.157" v="10" actId="20577"/>
          <ac:spMkLst>
            <pc:docMk/>
            <pc:sldMk cId="259300691" sldId="266"/>
            <ac:spMk id="3" creationId="{5C6AFCDF-815E-6761-D60B-3FF57C8C16FD}"/>
          </ac:spMkLst>
        </pc:spChg>
      </pc:sldChg>
      <pc:sldChg chg="modSp new mod modTransition">
        <pc:chgData name="daniel genev" userId="418ffcb00568ca32" providerId="LiveId" clId="{7A7B6448-4261-4553-84D9-4187FA96D250}" dt="2023-08-02T19:35:05.732" v="163"/>
        <pc:sldMkLst>
          <pc:docMk/>
          <pc:sldMk cId="3494588087" sldId="267"/>
        </pc:sldMkLst>
        <pc:spChg chg="mod">
          <ac:chgData name="daniel genev" userId="418ffcb00568ca32" providerId="LiveId" clId="{7A7B6448-4261-4553-84D9-4187FA96D250}" dt="2023-08-01T17:17:01.292" v="91" actId="20577"/>
          <ac:spMkLst>
            <pc:docMk/>
            <pc:sldMk cId="3494588087" sldId="267"/>
            <ac:spMk id="2" creationId="{9F99258A-ED36-7B9D-0EAE-2B6168C9EFFE}"/>
          </ac:spMkLst>
        </pc:spChg>
        <pc:spChg chg="mod">
          <ac:chgData name="daniel genev" userId="418ffcb00568ca32" providerId="LiveId" clId="{7A7B6448-4261-4553-84D9-4187FA96D250}" dt="2023-08-01T17:19:39.252" v="98"/>
          <ac:spMkLst>
            <pc:docMk/>
            <pc:sldMk cId="3494588087" sldId="267"/>
            <ac:spMk id="3" creationId="{06711F52-E6F8-0DE5-1DC7-36D3DC6C835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27D2F1-4610-48D7-AF67-C8CA62357B2D}" type="datetimeFigureOut">
              <a:rPr lang="en-GB" smtClean="0"/>
              <a:t>02/08/2023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29CA4C-EA18-42A4-86FD-DAA5BC67E938}" type="slidenum">
              <a:rPr lang="en-GB" smtClean="0"/>
              <a:t>‹#›</a:t>
            </a:fld>
            <a:endParaRPr lang="en-GB"/>
          </a:p>
        </p:txBody>
      </p:sp>
    </p:spTree>
    <p:extLst>
      <p:ext uri="{BB962C8B-B14F-4D97-AF65-F5344CB8AC3E}">
        <p14:creationId xmlns:p14="http://schemas.microsoft.com/office/powerpoint/2010/main" val="3769515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29CA4C-EA18-42A4-86FD-DAA5BC67E938}" type="slidenum">
              <a:rPr lang="en-GB" smtClean="0"/>
              <a:t>1</a:t>
            </a:fld>
            <a:endParaRPr lang="en-GB"/>
          </a:p>
        </p:txBody>
      </p:sp>
    </p:spTree>
    <p:extLst>
      <p:ext uri="{BB962C8B-B14F-4D97-AF65-F5344CB8AC3E}">
        <p14:creationId xmlns:p14="http://schemas.microsoft.com/office/powerpoint/2010/main" val="18824877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dirty="0">
                <a:latin typeface="Times New Roman" panose="02020603050405020304" pitchFamily="18" charset="0"/>
                <a:cs typeface="Times New Roman" panose="02020603050405020304" pitchFamily="18" charset="0"/>
              </a:rPr>
              <a:t>The project is centered on the creation of a canteen that will provide food to 1000 employees of the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who are dealing with various health-related difficulties and whose absenteeism in the workplace is rising</a:t>
            </a:r>
          </a:p>
          <a:p>
            <a:pPr marL="228600" indent="-228600">
              <a:buAutoNum type="arabicPeriod"/>
            </a:pPr>
            <a:r>
              <a:rPr lang="en-GB" b="0" i="0" dirty="0">
                <a:solidFill>
                  <a:srgbClr val="374151"/>
                </a:solidFill>
                <a:effectLst/>
                <a:latin typeface="Söhne"/>
              </a:rPr>
              <a:t>The project aims to prioritize the well-being of our valuable workforce by offering a convenient and comfortable dining space. By providing healthy and balanced meal options, we intend to promote employee health and satisfaction, leading to increased motivation and productivity.</a:t>
            </a:r>
          </a:p>
          <a:p>
            <a:pPr marL="228600" indent="-228600">
              <a:buAutoNum type="arabicPeriod"/>
            </a:pPr>
            <a:r>
              <a:rPr lang="en-GB" b="0" i="0" dirty="0">
                <a:solidFill>
                  <a:srgbClr val="374151"/>
                </a:solidFill>
                <a:effectLst/>
                <a:latin typeface="Söhne"/>
              </a:rPr>
              <a:t> With an on-site canteen, employees will save valuable time during their breaks, as they no longer need to leave the premises for meals. This time-saving aspect is expected to contribute to better productivity, as employees can utilize their breaks more efficiently, leading to a better work-life balance.</a:t>
            </a:r>
          </a:p>
          <a:p>
            <a:pPr marL="228600" indent="-228600">
              <a:buAutoNum type="arabicPeriod"/>
            </a:pPr>
            <a:r>
              <a:rPr lang="en-GB" b="0" i="0" dirty="0">
                <a:solidFill>
                  <a:srgbClr val="374151"/>
                </a:solidFill>
                <a:effectLst/>
                <a:latin typeface="Söhne"/>
              </a:rPr>
              <a:t> The canteen will serve as a communal space, fostering a sense of community and camaraderie among employees. It will create opportunities for social interactions, allowing team members from different departments to connect, share ideas, and build stronger working relationships.</a:t>
            </a:r>
          </a:p>
          <a:p>
            <a:pPr marL="228600" indent="-228600">
              <a:buAutoNum type="arabicPeriod"/>
            </a:pPr>
            <a:r>
              <a:rPr lang="en-GB" b="0" i="0" dirty="0">
                <a:solidFill>
                  <a:srgbClr val="374151"/>
                </a:solidFill>
                <a:effectLst/>
                <a:latin typeface="Söhne"/>
              </a:rPr>
              <a:t>By accomplishing these objectives, we are confident that the canteen establishment project will be a significant investment, aligning with our warehouse's mission to prioritize employee well-being and create an optimal working environment.</a:t>
            </a:r>
            <a:endParaRPr lang="en-GB" dirty="0"/>
          </a:p>
        </p:txBody>
      </p:sp>
      <p:sp>
        <p:nvSpPr>
          <p:cNvPr id="4" name="Slide Number Placeholder 3"/>
          <p:cNvSpPr>
            <a:spLocks noGrp="1"/>
          </p:cNvSpPr>
          <p:nvPr>
            <p:ph type="sldNum" sz="quarter" idx="5"/>
          </p:nvPr>
        </p:nvSpPr>
        <p:spPr/>
        <p:txBody>
          <a:bodyPr/>
          <a:lstStyle/>
          <a:p>
            <a:fld id="{5E29CA4C-EA18-42A4-86FD-DAA5BC67E938}" type="slidenum">
              <a:rPr lang="en-GB" smtClean="0"/>
              <a:t>2</a:t>
            </a:fld>
            <a:endParaRPr lang="en-GB"/>
          </a:p>
        </p:txBody>
      </p:sp>
    </p:spTree>
    <p:extLst>
      <p:ext uri="{BB962C8B-B14F-4D97-AF65-F5344CB8AC3E}">
        <p14:creationId xmlns:p14="http://schemas.microsoft.com/office/powerpoint/2010/main" val="15173740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0" i="0" dirty="0">
                <a:solidFill>
                  <a:srgbClr val="374151"/>
                </a:solidFill>
                <a:effectLst/>
                <a:latin typeface="Söhne"/>
              </a:rPr>
              <a:t>They hold a vital role in providing the necessary resources, support, and approvals throughout the project's lifecycle. Their vision and strategic decision-making will significantly influence the project's success.</a:t>
            </a:r>
          </a:p>
          <a:p>
            <a:pPr marL="228600" indent="-228600">
              <a:buAutoNum type="arabicPeriod"/>
            </a:pPr>
            <a:r>
              <a:rPr lang="en-GB" b="0" i="0" dirty="0">
                <a:solidFill>
                  <a:srgbClr val="374151"/>
                </a:solidFill>
                <a:effectLst/>
                <a:latin typeface="Söhne"/>
              </a:rPr>
              <a:t> They will play a pivotal role in project planning, execution, and monitoring, ensuring that project objectives are achieved within the specified constraints of time, budget, and quality.</a:t>
            </a:r>
          </a:p>
          <a:p>
            <a:pPr marL="228600" indent="-228600">
              <a:buAutoNum type="arabicPeriod"/>
            </a:pPr>
            <a:r>
              <a:rPr lang="en-GB" b="0" i="0" dirty="0">
                <a:solidFill>
                  <a:srgbClr val="374151"/>
                </a:solidFill>
                <a:effectLst/>
                <a:latin typeface="Söhne"/>
              </a:rPr>
              <a:t> Their expertise and dedication will directly impact the quality of food, service, and hygiene standards in the canteen. Proper training and guidance will be crucial to ensure the successful operation of the facility.</a:t>
            </a:r>
          </a:p>
          <a:p>
            <a:pPr marL="228600" indent="-228600">
              <a:buAutoNum type="arabicPeriod"/>
            </a:pPr>
            <a:r>
              <a:rPr lang="en-GB" b="0" i="0" dirty="0">
                <a:solidFill>
                  <a:srgbClr val="374151"/>
                </a:solidFill>
                <a:effectLst/>
                <a:latin typeface="Söhne"/>
              </a:rPr>
              <a:t> As the primary beneficiaries of the canteen facility, warehouse employees are key stakeholders. Their feedback and satisfaction will be critical in evaluating the success of the project.</a:t>
            </a:r>
          </a:p>
          <a:p>
            <a:pPr marL="228600" indent="-228600">
              <a:buAutoNum type="arabicPeriod"/>
            </a:pPr>
            <a:r>
              <a:rPr lang="en-GB" b="0" i="0" dirty="0">
                <a:solidFill>
                  <a:srgbClr val="374151"/>
                </a:solidFill>
                <a:effectLst/>
                <a:latin typeface="Söhne"/>
              </a:rPr>
              <a:t> The health and safety officer plays a crucial role in ensuring that the canteen complies with all health and safety regulations and standards.</a:t>
            </a:r>
            <a:endParaRPr lang="en-GB" dirty="0"/>
          </a:p>
        </p:txBody>
      </p:sp>
      <p:sp>
        <p:nvSpPr>
          <p:cNvPr id="4" name="Slide Number Placeholder 3"/>
          <p:cNvSpPr>
            <a:spLocks noGrp="1"/>
          </p:cNvSpPr>
          <p:nvPr>
            <p:ph type="sldNum" sz="quarter" idx="5"/>
          </p:nvPr>
        </p:nvSpPr>
        <p:spPr/>
        <p:txBody>
          <a:bodyPr/>
          <a:lstStyle/>
          <a:p>
            <a:fld id="{5E29CA4C-EA18-42A4-86FD-DAA5BC67E938}" type="slidenum">
              <a:rPr lang="en-GB" smtClean="0"/>
              <a:t>3</a:t>
            </a:fld>
            <a:endParaRPr lang="en-GB"/>
          </a:p>
        </p:txBody>
      </p:sp>
    </p:spTree>
    <p:extLst>
      <p:ext uri="{BB962C8B-B14F-4D97-AF65-F5344CB8AC3E}">
        <p14:creationId xmlns:p14="http://schemas.microsoft.com/office/powerpoint/2010/main" val="1047265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The scope of the canteen establishment project at Adidas warehouse encompasses all the activities and deliverables necessary to design, build, and operationalize a fully functional and hygienic canteen facility within the warehouse premises.</a:t>
            </a:r>
          </a:p>
          <a:p>
            <a:pPr algn="l"/>
            <a:r>
              <a:rPr lang="en-GB" b="0" i="0" dirty="0">
                <a:solidFill>
                  <a:srgbClr val="374151"/>
                </a:solidFill>
                <a:effectLst/>
                <a:latin typeface="Söhne"/>
              </a:rPr>
              <a:t>Deliverables:</a:t>
            </a:r>
          </a:p>
          <a:p>
            <a:pPr algn="l">
              <a:buFont typeface="+mj-lt"/>
              <a:buAutoNum type="arabicPeriod"/>
            </a:pPr>
            <a:r>
              <a:rPr lang="en-GB" b="0" i="0" dirty="0">
                <a:solidFill>
                  <a:srgbClr val="374151"/>
                </a:solidFill>
                <a:effectLst/>
                <a:latin typeface="Söhne"/>
              </a:rPr>
              <a:t>Canteen Design and Layout:</a:t>
            </a:r>
          </a:p>
          <a:p>
            <a:pPr marL="742950" lvl="1" indent="-285750" algn="l">
              <a:buFont typeface="+mj-lt"/>
              <a:buAutoNum type="arabicPeriod"/>
            </a:pPr>
            <a:r>
              <a:rPr lang="en-GB" b="0" i="0" dirty="0">
                <a:solidFill>
                  <a:srgbClr val="374151"/>
                </a:solidFill>
                <a:effectLst/>
                <a:latin typeface="Söhne"/>
              </a:rPr>
              <a:t>Detailed architectural plans for the canteen layout, including seating arrangements, food counters, and kitchen area.</a:t>
            </a:r>
          </a:p>
          <a:p>
            <a:pPr marL="742950" lvl="1" indent="-285750" algn="l">
              <a:buFont typeface="+mj-lt"/>
              <a:buAutoNum type="arabicPeriod"/>
            </a:pPr>
            <a:r>
              <a:rPr lang="en-GB" b="0" i="0" dirty="0">
                <a:solidFill>
                  <a:srgbClr val="374151"/>
                </a:solidFill>
                <a:effectLst/>
                <a:latin typeface="Söhne"/>
              </a:rPr>
              <a:t>Selection of appropriate furniture, fixtures, and equipment to ensure a comfortable dining environment.</a:t>
            </a:r>
          </a:p>
          <a:p>
            <a:pPr algn="l"/>
            <a:r>
              <a:rPr lang="en-GB" b="0" i="0" dirty="0">
                <a:solidFill>
                  <a:srgbClr val="374151"/>
                </a:solidFill>
                <a:effectLst/>
                <a:latin typeface="Söhne"/>
              </a:rPr>
              <a:t>Kitchen Setup and Equipment:</a:t>
            </a:r>
          </a:p>
          <a:p>
            <a:pPr algn="l">
              <a:buFont typeface="Arial" panose="020B0604020202020204" pitchFamily="34" charset="0"/>
              <a:buChar char="•"/>
            </a:pPr>
            <a:r>
              <a:rPr lang="en-GB" b="0" i="0" dirty="0">
                <a:solidFill>
                  <a:srgbClr val="374151"/>
                </a:solidFill>
                <a:effectLst/>
                <a:latin typeface="Söhne"/>
              </a:rPr>
              <a:t>Installation of commercial-grade kitchen equipment, such as ovens, refrigerators, and cooking stations.</a:t>
            </a:r>
          </a:p>
          <a:p>
            <a:pPr algn="l">
              <a:buFont typeface="Arial" panose="020B0604020202020204" pitchFamily="34" charset="0"/>
              <a:buChar char="•"/>
            </a:pPr>
            <a:r>
              <a:rPr lang="en-GB" b="0" i="0" dirty="0">
                <a:solidFill>
                  <a:srgbClr val="374151"/>
                </a:solidFill>
                <a:effectLst/>
                <a:latin typeface="Söhne"/>
              </a:rPr>
              <a:t>Ensuring the kitchen layout adheres to safety regulations and industry standards.</a:t>
            </a:r>
          </a:p>
          <a:p>
            <a:pPr algn="l">
              <a:buFont typeface="Arial" panose="020B0604020202020204" pitchFamily="34" charset="0"/>
              <a:buChar char="•"/>
            </a:pPr>
            <a:r>
              <a:rPr lang="en-GB" b="0" i="0" dirty="0">
                <a:solidFill>
                  <a:srgbClr val="374151"/>
                </a:solidFill>
                <a:effectLst/>
                <a:latin typeface="Söhne"/>
              </a:rPr>
              <a:t>Menu development: Creation of a diverse and balanced menu catering to different dietary preferences, including vegetarian and non-vegetarian options.</a:t>
            </a:r>
          </a:p>
          <a:p>
            <a:pPr algn="l">
              <a:buFont typeface="Arial" panose="020B0604020202020204" pitchFamily="34" charset="0"/>
              <a:buNone/>
            </a:pPr>
            <a:r>
              <a:rPr lang="en-GB" b="0" i="0" dirty="0">
                <a:solidFill>
                  <a:srgbClr val="374151"/>
                </a:solidFill>
                <a:effectLst/>
                <a:latin typeface="Söhne"/>
              </a:rPr>
              <a:t>Exclusions: The following items are excluded from the project scope: Renovation of Warehouse Building: The canteen establishment project does not include any structural modifications or renovation work to the warehouse building itself. It focuses solely on the design and setup of the canteen within the existing premises.</a:t>
            </a:r>
          </a:p>
          <a:p>
            <a:pPr algn="l">
              <a:buFont typeface="Arial" panose="020B0604020202020204" pitchFamily="34" charset="0"/>
              <a:buNone/>
            </a:pPr>
            <a:r>
              <a:rPr lang="en-GB" b="0" i="0" dirty="0">
                <a:solidFill>
                  <a:srgbClr val="374151"/>
                </a:solidFill>
                <a:effectLst/>
                <a:latin typeface="Söhne"/>
              </a:rPr>
              <a:t>Warehouse Equipment and Machinery: The project does not involve the installation of any equipment or machinery directly related to the core warehouse operations. It exclusively focuses on canteen-related equipment and resources.</a:t>
            </a:r>
          </a:p>
          <a:p>
            <a:pPr algn="l">
              <a:buFont typeface="Arial" panose="020B0604020202020204" pitchFamily="34" charset="0"/>
              <a:buNone/>
            </a:pPr>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5E29CA4C-EA18-42A4-86FD-DAA5BC67E938}" type="slidenum">
              <a:rPr lang="en-GB" smtClean="0"/>
              <a:t>4</a:t>
            </a:fld>
            <a:endParaRPr lang="en-GB"/>
          </a:p>
        </p:txBody>
      </p:sp>
    </p:spTree>
    <p:extLst>
      <p:ext uri="{BB962C8B-B14F-4D97-AF65-F5344CB8AC3E}">
        <p14:creationId xmlns:p14="http://schemas.microsoft.com/office/powerpoint/2010/main" val="42546417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4 timeline phases in this project. In phase one we need to </a:t>
            </a:r>
            <a:r>
              <a:rPr lang="en-GB" b="0" i="0" dirty="0">
                <a:solidFill>
                  <a:srgbClr val="374151"/>
                </a:solidFill>
                <a:effectLst/>
                <a:latin typeface="Söhne"/>
              </a:rPr>
              <a:t>gather project team and stakeholders to discuss in more details project objectives, roles, and responsibilities and also collaborate with stakeholders to finalize the project scope and objectives. In phase two needs to be developed a communication plan, work breakdown structure and allocate recourse for each task. Also engage architects and designers to create the canteen layout and select furniture. And Recruit and train canteen staff, including chefs, cooks, and serving personnel. In phase three is the purchase and install commercial-grade kitchen equipment and necessary supplies. Also conduct taste tests and make any necessary adjustments to the menu and conduct a soft launch to test operations and gather feedback from employees. And phase 4 is the Official opening of the canteen to all employees and visitors.</a:t>
            </a:r>
            <a:endParaRPr lang="en-GB" dirty="0"/>
          </a:p>
        </p:txBody>
      </p:sp>
      <p:sp>
        <p:nvSpPr>
          <p:cNvPr id="4" name="Slide Number Placeholder 3"/>
          <p:cNvSpPr>
            <a:spLocks noGrp="1"/>
          </p:cNvSpPr>
          <p:nvPr>
            <p:ph type="sldNum" sz="quarter" idx="5"/>
          </p:nvPr>
        </p:nvSpPr>
        <p:spPr/>
        <p:txBody>
          <a:bodyPr/>
          <a:lstStyle/>
          <a:p>
            <a:fld id="{5E29CA4C-EA18-42A4-86FD-DAA5BC67E938}" type="slidenum">
              <a:rPr lang="en-GB" smtClean="0"/>
              <a:t>5</a:t>
            </a:fld>
            <a:endParaRPr lang="en-GB"/>
          </a:p>
        </p:txBody>
      </p:sp>
    </p:spTree>
    <p:extLst>
      <p:ext uri="{BB962C8B-B14F-4D97-AF65-F5344CB8AC3E}">
        <p14:creationId xmlns:p14="http://schemas.microsoft.com/office/powerpoint/2010/main" val="25289062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74151"/>
                </a:solidFill>
                <a:effectLst/>
                <a:latin typeface="Söhne"/>
              </a:rPr>
              <a:t>Human Resources:</a:t>
            </a:r>
          </a:p>
          <a:p>
            <a:pPr algn="l">
              <a:buFont typeface="Arial" panose="020B0604020202020204" pitchFamily="34" charset="0"/>
              <a:buChar char="•"/>
            </a:pPr>
            <a:r>
              <a:rPr lang="en-GB" b="0" i="0" dirty="0">
                <a:solidFill>
                  <a:srgbClr val="374151"/>
                </a:solidFill>
                <a:effectLst/>
                <a:latin typeface="Söhne"/>
              </a:rPr>
              <a:t>This includes Project Manager, Canteen Staff, Contractors. </a:t>
            </a:r>
          </a:p>
          <a:p>
            <a:pPr algn="l"/>
            <a:r>
              <a:rPr lang="en-GB" b="0" i="0" dirty="0">
                <a:solidFill>
                  <a:srgbClr val="374151"/>
                </a:solidFill>
                <a:effectLst/>
                <a:latin typeface="Söhne"/>
              </a:rPr>
              <a:t> Financial Resources: it includes</a:t>
            </a:r>
          </a:p>
          <a:p>
            <a:pPr algn="l">
              <a:buFont typeface="Arial" panose="020B0604020202020204" pitchFamily="34" charset="0"/>
              <a:buChar char="•"/>
            </a:pPr>
            <a:r>
              <a:rPr lang="en-GB" b="0" i="0" dirty="0">
                <a:solidFill>
                  <a:srgbClr val="374151"/>
                </a:solidFill>
                <a:effectLst/>
                <a:latin typeface="Söhne"/>
              </a:rPr>
              <a:t>Budget Allocation and additional funding if needed</a:t>
            </a:r>
          </a:p>
          <a:p>
            <a:pPr algn="l"/>
            <a:r>
              <a:rPr lang="en-GB" b="0" i="0" dirty="0">
                <a:solidFill>
                  <a:srgbClr val="374151"/>
                </a:solidFill>
                <a:effectLst/>
                <a:latin typeface="Söhne"/>
              </a:rPr>
              <a:t>Equipment and Supplies: includes</a:t>
            </a:r>
          </a:p>
          <a:p>
            <a:pPr algn="l">
              <a:buFont typeface="Arial" panose="020B0604020202020204" pitchFamily="34" charset="0"/>
              <a:buChar char="•"/>
            </a:pPr>
            <a:r>
              <a:rPr lang="en-GB" b="0" i="0" dirty="0">
                <a:solidFill>
                  <a:srgbClr val="374151"/>
                </a:solidFill>
                <a:effectLst/>
                <a:latin typeface="Söhne"/>
              </a:rPr>
              <a:t>Kitchen Equipment</a:t>
            </a:r>
          </a:p>
          <a:p>
            <a:pPr algn="l">
              <a:buFont typeface="Arial" panose="020B0604020202020204" pitchFamily="34" charset="0"/>
              <a:buChar char="•"/>
            </a:pPr>
            <a:r>
              <a:rPr lang="en-GB" b="0" i="0" dirty="0">
                <a:solidFill>
                  <a:srgbClr val="374151"/>
                </a:solidFill>
                <a:effectLst/>
                <a:latin typeface="Söhne"/>
              </a:rPr>
              <a:t> Furniture and Fixtures:</a:t>
            </a:r>
          </a:p>
          <a:p>
            <a:pPr algn="l">
              <a:buFont typeface="Arial" panose="020B0604020202020204" pitchFamily="34" charset="0"/>
              <a:buChar char="•"/>
            </a:pPr>
            <a:r>
              <a:rPr lang="en-GB" b="0" i="0" dirty="0">
                <a:solidFill>
                  <a:srgbClr val="374151"/>
                </a:solidFill>
                <a:effectLst/>
                <a:latin typeface="Söhne"/>
              </a:rPr>
              <a:t> Kitchen Utensils and Tools:</a:t>
            </a:r>
          </a:p>
          <a:p>
            <a:pPr algn="l">
              <a:buFont typeface="Arial" panose="020B0604020202020204" pitchFamily="34" charset="0"/>
              <a:buChar char="•"/>
            </a:pPr>
            <a:r>
              <a:rPr lang="en-GB" b="0" i="0" dirty="0">
                <a:solidFill>
                  <a:srgbClr val="374151"/>
                </a:solidFill>
                <a:effectLst/>
                <a:latin typeface="Söhne"/>
              </a:rPr>
              <a:t> Canteen Supplies</a:t>
            </a:r>
          </a:p>
          <a:p>
            <a:pPr algn="l"/>
            <a:r>
              <a:rPr lang="en-GB" b="0" i="0" dirty="0">
                <a:solidFill>
                  <a:srgbClr val="374151"/>
                </a:solidFill>
                <a:effectLst/>
                <a:latin typeface="Söhne"/>
              </a:rPr>
              <a:t>Infrastructure:</a:t>
            </a:r>
          </a:p>
          <a:p>
            <a:pPr algn="l">
              <a:buFont typeface="Arial" panose="020B0604020202020204" pitchFamily="34" charset="0"/>
              <a:buChar char="•"/>
            </a:pPr>
            <a:r>
              <a:rPr lang="en-GB" b="0" i="0" dirty="0">
                <a:solidFill>
                  <a:srgbClr val="374151"/>
                </a:solidFill>
                <a:effectLst/>
                <a:latin typeface="Söhne"/>
              </a:rPr>
              <a:t>Canteen Space</a:t>
            </a:r>
          </a:p>
          <a:p>
            <a:pPr algn="l">
              <a:buFont typeface="Arial" panose="020B0604020202020204" pitchFamily="34" charset="0"/>
              <a:buChar char="•"/>
            </a:pPr>
            <a:r>
              <a:rPr lang="en-GB" b="0" i="0" dirty="0">
                <a:solidFill>
                  <a:srgbClr val="374151"/>
                </a:solidFill>
                <a:effectLst/>
                <a:latin typeface="Söhne"/>
              </a:rPr>
              <a:t> Renovation Materials: If any modifications or renovations are required for the space, construction materials will be needed.</a:t>
            </a:r>
          </a:p>
          <a:p>
            <a:pPr algn="l"/>
            <a:r>
              <a:rPr lang="en-GB" b="0" i="0" dirty="0">
                <a:solidFill>
                  <a:srgbClr val="374151"/>
                </a:solidFill>
                <a:effectLst/>
                <a:latin typeface="Söhne"/>
              </a:rPr>
              <a:t>Marketing and Promotional Resources: for example</a:t>
            </a:r>
          </a:p>
          <a:p>
            <a:pPr algn="l">
              <a:buFont typeface="Arial" panose="020B0604020202020204" pitchFamily="34" charset="0"/>
              <a:buChar char="•"/>
            </a:pPr>
            <a:r>
              <a:rPr lang="en-GB" b="0" i="0" dirty="0">
                <a:solidFill>
                  <a:srgbClr val="374151"/>
                </a:solidFill>
                <a:effectLst/>
                <a:latin typeface="Söhne"/>
              </a:rPr>
              <a:t>Signage and Branding: </a:t>
            </a:r>
          </a:p>
          <a:p>
            <a:pPr algn="l">
              <a:buFont typeface="Arial" panose="020B0604020202020204" pitchFamily="34" charset="0"/>
              <a:buChar char="•"/>
            </a:pPr>
            <a:r>
              <a:rPr lang="en-GB" b="0" i="0" dirty="0">
                <a:solidFill>
                  <a:srgbClr val="374151"/>
                </a:solidFill>
                <a:effectLst/>
                <a:latin typeface="Söhne"/>
              </a:rPr>
              <a:t>Promotional Campaigns:</a:t>
            </a:r>
          </a:p>
          <a:p>
            <a:pPr algn="l"/>
            <a:r>
              <a:rPr lang="en-GB" b="0" i="0" dirty="0">
                <a:solidFill>
                  <a:srgbClr val="374151"/>
                </a:solidFill>
                <a:effectLst/>
                <a:latin typeface="Söhne"/>
              </a:rPr>
              <a:t>Time and Effort:</a:t>
            </a:r>
          </a:p>
          <a:p>
            <a:pPr algn="l">
              <a:buFont typeface="Arial" panose="020B0604020202020204" pitchFamily="34" charset="0"/>
              <a:buChar char="•"/>
            </a:pPr>
            <a:r>
              <a:rPr lang="en-GB" b="0" i="0" dirty="0">
                <a:solidFill>
                  <a:srgbClr val="374151"/>
                </a:solidFill>
                <a:effectLst/>
                <a:latin typeface="Söhne"/>
              </a:rPr>
              <a:t>Project Team: Besides the project manager, dedicated team members will be required to work on specific tasks and responsibilities.</a:t>
            </a:r>
          </a:p>
          <a:p>
            <a:pPr algn="l">
              <a:buFont typeface="Arial" panose="020B0604020202020204" pitchFamily="34" charset="0"/>
              <a:buChar char="•"/>
            </a:pPr>
            <a:r>
              <a:rPr lang="en-GB" b="0" i="0" dirty="0">
                <a:solidFill>
                  <a:srgbClr val="374151"/>
                </a:solidFill>
                <a:effectLst/>
                <a:latin typeface="Söhne"/>
              </a:rPr>
              <a:t> also, Staff Training</a:t>
            </a:r>
          </a:p>
          <a:p>
            <a:pPr algn="l"/>
            <a:r>
              <a:rPr lang="en-GB" b="0" i="0" dirty="0">
                <a:solidFill>
                  <a:srgbClr val="374151"/>
                </a:solidFill>
                <a:effectLst/>
                <a:latin typeface="Söhne"/>
              </a:rPr>
              <a:t>Health and Safety Resources:</a:t>
            </a:r>
          </a:p>
          <a:p>
            <a:pPr algn="l">
              <a:buFont typeface="Arial" panose="020B0604020202020204" pitchFamily="34" charset="0"/>
              <a:buChar char="•"/>
            </a:pPr>
            <a:r>
              <a:rPr lang="en-GB" b="0" i="0" dirty="0">
                <a:solidFill>
                  <a:srgbClr val="374151"/>
                </a:solidFill>
                <a:effectLst/>
                <a:latin typeface="Söhne"/>
              </a:rPr>
              <a:t>Health and Safety Protocols and Safety Equipment</a:t>
            </a:r>
          </a:p>
          <a:p>
            <a:pPr algn="l">
              <a:buFont typeface="Arial" panose="020B0604020202020204" pitchFamily="34" charset="0"/>
              <a:buNone/>
            </a:pPr>
            <a:r>
              <a:rPr lang="en-GB" b="0" i="0" dirty="0">
                <a:solidFill>
                  <a:srgbClr val="374151"/>
                </a:solidFill>
                <a:effectLst/>
                <a:latin typeface="Söhne"/>
              </a:rPr>
              <a:t>I could say that The effective resource management ensures that the project progresses smoothly, stays within the allocated budget, and meets the set timelines and quality standards.</a:t>
            </a:r>
          </a:p>
          <a:p>
            <a:pPr algn="l">
              <a:buFont typeface="Arial" panose="020B0604020202020204" pitchFamily="34" charset="0"/>
              <a:buNone/>
            </a:pPr>
            <a:endParaRPr lang="en-GB" b="0" i="0" dirty="0">
              <a:solidFill>
                <a:srgbClr val="374151"/>
              </a:solidFill>
              <a:effectLst/>
              <a:latin typeface="Söhne"/>
            </a:endParaRPr>
          </a:p>
          <a:p>
            <a:pPr algn="l">
              <a:buFont typeface="Arial" panose="020B0604020202020204" pitchFamily="34" charset="0"/>
              <a:buNone/>
            </a:pPr>
            <a:endParaRPr lang="en-GB" b="0" i="0" dirty="0">
              <a:solidFill>
                <a:srgbClr val="374151"/>
              </a:solidFill>
              <a:effectLst/>
              <a:latin typeface="Söhne"/>
            </a:endParaRPr>
          </a:p>
          <a:p>
            <a:pPr algn="l">
              <a:buFont typeface="Arial" panose="020B0604020202020204" pitchFamily="34" charset="0"/>
              <a:buNone/>
            </a:pPr>
            <a:endParaRPr lang="en-GB"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5E29CA4C-EA18-42A4-86FD-DAA5BC67E938}" type="slidenum">
              <a:rPr lang="en-GB" smtClean="0"/>
              <a:t>6</a:t>
            </a:fld>
            <a:endParaRPr lang="en-GB"/>
          </a:p>
        </p:txBody>
      </p:sp>
    </p:spTree>
    <p:extLst>
      <p:ext uri="{BB962C8B-B14F-4D97-AF65-F5344CB8AC3E}">
        <p14:creationId xmlns:p14="http://schemas.microsoft.com/office/powerpoint/2010/main" val="17374298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29CA4C-EA18-42A4-86FD-DAA5BC67E938}" type="slidenum">
              <a:rPr lang="en-GB" smtClean="0"/>
              <a:t>7</a:t>
            </a:fld>
            <a:endParaRPr lang="en-GB"/>
          </a:p>
        </p:txBody>
      </p:sp>
    </p:spTree>
    <p:extLst>
      <p:ext uri="{BB962C8B-B14F-4D97-AF65-F5344CB8AC3E}">
        <p14:creationId xmlns:p14="http://schemas.microsoft.com/office/powerpoint/2010/main" val="32208626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Construction Delays: Impact: If there are delays in the canteen's construction or setup, it could postpone the grand opening and affect the overall project timeline. This could result in a negative impression on employees and visitors and delay potential revenue generation.</a:t>
            </a:r>
          </a:p>
          <a:p>
            <a:r>
              <a:rPr lang="en-GB" b="0" i="0" dirty="0">
                <a:solidFill>
                  <a:srgbClr val="374151"/>
                </a:solidFill>
                <a:effectLst/>
                <a:latin typeface="Söhne"/>
              </a:rPr>
              <a:t>Budget Overrun: Impact: If the project exceeds the allocated budget, it may lead to financial strain and disrupt other warehouse operations. The quality of materials and services might be compromised, affecting the overall success of the canteen.</a:t>
            </a:r>
          </a:p>
          <a:p>
            <a:pPr algn="l">
              <a:buFont typeface="+mj-lt"/>
              <a:buNone/>
            </a:pPr>
            <a:r>
              <a:rPr lang="en-GB" b="0" i="0" dirty="0">
                <a:solidFill>
                  <a:srgbClr val="374151"/>
                </a:solidFill>
                <a:effectLst/>
                <a:latin typeface="Söhne"/>
              </a:rPr>
              <a:t>Staff Shortages: Impact: Insufficient staff or difficulties in hiring qualified personnel could lead to service inefficiencies, longer waiting times, and dissatisfied customers. It may also impact the canteen's ability to cater to high demand during peak hours.</a:t>
            </a:r>
          </a:p>
          <a:p>
            <a:r>
              <a:rPr lang="en-GB" b="0" i="0" dirty="0">
                <a:solidFill>
                  <a:srgbClr val="374151"/>
                </a:solidFill>
                <a:effectLst/>
                <a:latin typeface="Söhne"/>
              </a:rPr>
              <a:t>Health and Safety Incidents: Impact: Any food safety breaches or health incidents may lead to regulatory penalties, reputational damage, and potential legal actions. It could also impact employee morale and trust in the canteen's operations.</a:t>
            </a:r>
          </a:p>
          <a:p>
            <a:r>
              <a:rPr lang="en-GB" b="0" i="0" dirty="0">
                <a:solidFill>
                  <a:srgbClr val="374151"/>
                </a:solidFill>
                <a:effectLst/>
                <a:latin typeface="Söhne"/>
              </a:rPr>
              <a:t>Low Customer Adoption: Impact: If employees and visitors do not embrace the canteen or find its offerings unsatisfactory, it may lead to low customer adoption and minimal revenue generation. The project's financial sustainability may be at risk.</a:t>
            </a:r>
            <a:br>
              <a:rPr lang="en-GB" dirty="0"/>
            </a:br>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5E29CA4C-EA18-42A4-86FD-DAA5BC67E938}" type="slidenum">
              <a:rPr lang="en-GB" smtClean="0"/>
              <a:t>8</a:t>
            </a:fld>
            <a:endParaRPr lang="en-GB"/>
          </a:p>
        </p:txBody>
      </p:sp>
    </p:spTree>
    <p:extLst>
      <p:ext uri="{BB962C8B-B14F-4D97-AF65-F5344CB8AC3E}">
        <p14:creationId xmlns:p14="http://schemas.microsoft.com/office/powerpoint/2010/main" val="18264687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74151"/>
                </a:solidFill>
                <a:effectLst/>
                <a:latin typeface="Söhne"/>
              </a:rPr>
              <a:t>Weekly Project Team Meetings:</a:t>
            </a:r>
          </a:p>
          <a:p>
            <a:pPr algn="l">
              <a:buFont typeface="Arial" panose="020B0604020202020204" pitchFamily="34" charset="0"/>
              <a:buChar char="•"/>
            </a:pPr>
            <a:r>
              <a:rPr lang="en-GB" b="0" i="0" dirty="0">
                <a:solidFill>
                  <a:srgbClr val="374151"/>
                </a:solidFill>
                <a:effectLst/>
                <a:latin typeface="Söhne"/>
              </a:rPr>
              <a:t>Communication Channel: In-person or virtual meetings (video conferencing).</a:t>
            </a:r>
          </a:p>
          <a:p>
            <a:pPr algn="l">
              <a:buFont typeface="Arial" panose="020B0604020202020204" pitchFamily="34" charset="0"/>
              <a:buNone/>
            </a:pPr>
            <a:r>
              <a:rPr lang="en-GB" b="0" i="0" dirty="0">
                <a:solidFill>
                  <a:srgbClr val="374151"/>
                </a:solidFill>
                <a:effectLst/>
                <a:latin typeface="Söhne"/>
              </a:rPr>
              <a:t>Weekly, preferably on [Monday ay 1 pm] to discuss project progress, updates, and address any challenges or roadblocks.</a:t>
            </a:r>
          </a:p>
          <a:p>
            <a:pPr algn="l"/>
            <a:r>
              <a:rPr lang="en-GB" b="0" i="0" dirty="0">
                <a:solidFill>
                  <a:srgbClr val="374151"/>
                </a:solidFill>
                <a:effectLst/>
                <a:latin typeface="Söhne"/>
              </a:rPr>
              <a:t>Project Status Reports:</a:t>
            </a:r>
          </a:p>
          <a:p>
            <a:pPr algn="l">
              <a:buFont typeface="Arial" panose="020B0604020202020204" pitchFamily="34" charset="0"/>
              <a:buChar char="•"/>
            </a:pPr>
            <a:r>
              <a:rPr lang="en-GB" b="0" i="0" dirty="0">
                <a:solidFill>
                  <a:srgbClr val="374151"/>
                </a:solidFill>
                <a:effectLst/>
                <a:latin typeface="Söhne"/>
              </a:rPr>
              <a:t>Communication Channel: Email or shared project management tool.</a:t>
            </a:r>
          </a:p>
          <a:p>
            <a:pPr algn="l">
              <a:buFont typeface="Arial" panose="020B0604020202020204" pitchFamily="34" charset="0"/>
              <a:buChar char="•"/>
            </a:pPr>
            <a:r>
              <a:rPr lang="en-GB" b="0" i="0" dirty="0">
                <a:solidFill>
                  <a:srgbClr val="374151"/>
                </a:solidFill>
                <a:effectLst/>
                <a:latin typeface="Söhne"/>
              </a:rPr>
              <a:t>Frequency: Bi-weekly (every two weeks), providing a summary of the project's current status, accomplishments, upcoming milestones, and potential risks.</a:t>
            </a:r>
          </a:p>
          <a:p>
            <a:pPr algn="l"/>
            <a:r>
              <a:rPr lang="en-GB" b="0" i="0" dirty="0">
                <a:solidFill>
                  <a:srgbClr val="374151"/>
                </a:solidFill>
                <a:effectLst/>
                <a:latin typeface="Söhne"/>
              </a:rPr>
              <a:t>Stakeholder Updates:</a:t>
            </a:r>
          </a:p>
          <a:p>
            <a:pPr algn="l">
              <a:buFont typeface="Arial" panose="020B0604020202020204" pitchFamily="34" charset="0"/>
              <a:buChar char="•"/>
            </a:pPr>
            <a:r>
              <a:rPr lang="en-GB" b="0" i="0" dirty="0">
                <a:solidFill>
                  <a:srgbClr val="374151"/>
                </a:solidFill>
                <a:effectLst/>
                <a:latin typeface="Söhne"/>
              </a:rPr>
              <a:t>Communication Channel: Customized for each stakeholder (email, meetings, phone calls).</a:t>
            </a:r>
          </a:p>
          <a:p>
            <a:pPr algn="l">
              <a:buFont typeface="Arial" panose="020B0604020202020204" pitchFamily="34" charset="0"/>
              <a:buChar char="•"/>
            </a:pPr>
            <a:r>
              <a:rPr lang="en-GB" b="0" i="0" dirty="0">
                <a:solidFill>
                  <a:srgbClr val="374151"/>
                </a:solidFill>
                <a:effectLst/>
                <a:latin typeface="Söhne"/>
              </a:rPr>
              <a:t>Frequency: As needed, tailored to the specific requirements and interests of stakeholders. For example:</a:t>
            </a:r>
          </a:p>
          <a:p>
            <a:pPr marL="742950" lvl="1" indent="-285750" algn="l">
              <a:buFont typeface="Arial" panose="020B0604020202020204" pitchFamily="34" charset="0"/>
              <a:buChar char="•"/>
            </a:pPr>
            <a:r>
              <a:rPr lang="en-GB" b="0" i="0" dirty="0">
                <a:solidFill>
                  <a:srgbClr val="374151"/>
                </a:solidFill>
                <a:effectLst/>
                <a:latin typeface="Söhne"/>
              </a:rPr>
              <a:t>Warehouse Management: Monthly updates on overall project progress and financial status.</a:t>
            </a:r>
          </a:p>
          <a:p>
            <a:pPr marL="742950" lvl="1" indent="-285750" algn="l">
              <a:buFont typeface="Arial" panose="020B0604020202020204" pitchFamily="34" charset="0"/>
              <a:buChar char="•"/>
            </a:pPr>
            <a:r>
              <a:rPr lang="en-GB" b="0" i="0" dirty="0">
                <a:solidFill>
                  <a:srgbClr val="374151"/>
                </a:solidFill>
                <a:effectLst/>
                <a:latin typeface="Söhne"/>
              </a:rPr>
              <a:t>Canteen Staff: Regular updates on staff training, hiring, and operational plans.</a:t>
            </a:r>
          </a:p>
          <a:p>
            <a:pPr marL="742950" lvl="1" indent="-285750" algn="l">
              <a:buFont typeface="Arial" panose="020B0604020202020204" pitchFamily="34" charset="0"/>
              <a:buChar char="•"/>
            </a:pPr>
            <a:r>
              <a:rPr lang="en-GB" b="0" i="0" dirty="0">
                <a:solidFill>
                  <a:srgbClr val="374151"/>
                </a:solidFill>
                <a:effectLst/>
                <a:latin typeface="Söhne"/>
              </a:rPr>
              <a:t>Finance Department: Bi-weekly budget updates and reports.</a:t>
            </a:r>
          </a:p>
          <a:p>
            <a:pPr algn="l">
              <a:buFont typeface="Arial" panose="020B0604020202020204" pitchFamily="34" charset="0"/>
              <a:buNone/>
            </a:pPr>
            <a:endParaRPr lang="en-GB" b="0" i="0" dirty="0">
              <a:solidFill>
                <a:srgbClr val="374151"/>
              </a:solidFill>
              <a:effectLst/>
              <a:latin typeface="Söhne"/>
            </a:endParaRPr>
          </a:p>
          <a:p>
            <a:pPr algn="l">
              <a:buFont typeface="Arial" panose="020B0604020202020204" pitchFamily="34" charset="0"/>
              <a:buNone/>
            </a:pPr>
            <a:endParaRPr lang="en-GB" b="0" i="0" dirty="0">
              <a:solidFill>
                <a:srgbClr val="374151"/>
              </a:solidFill>
              <a:effectLst/>
              <a:latin typeface="Söhne"/>
            </a:endParaRPr>
          </a:p>
          <a:p>
            <a:pPr algn="l">
              <a:buFont typeface="Arial" panose="020B0604020202020204" pitchFamily="34" charset="0"/>
              <a:buNone/>
            </a:pPr>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5E29CA4C-EA18-42A4-86FD-DAA5BC67E938}" type="slidenum">
              <a:rPr lang="en-GB" smtClean="0"/>
              <a:t>9</a:t>
            </a:fld>
            <a:endParaRPr lang="en-GB"/>
          </a:p>
        </p:txBody>
      </p:sp>
    </p:spTree>
    <p:extLst>
      <p:ext uri="{BB962C8B-B14F-4D97-AF65-F5344CB8AC3E}">
        <p14:creationId xmlns:p14="http://schemas.microsoft.com/office/powerpoint/2010/main" val="12232055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The canteen establishment project's progress will be monitored and evaluated through various methods to ensure that it stays on track and aligns with the project objectives. The following steps will be taken to monitor and evaluate the project's progress:</a:t>
            </a:r>
          </a:p>
          <a:p>
            <a:pPr algn="l"/>
            <a:r>
              <a:rPr lang="en-GB" b="0" i="0" dirty="0">
                <a:solidFill>
                  <a:srgbClr val="374151"/>
                </a:solidFill>
                <a:effectLst/>
                <a:latin typeface="Söhne"/>
              </a:rPr>
              <a:t> Key Performance Indicators (KPIs):</a:t>
            </a:r>
          </a:p>
          <a:p>
            <a:pPr algn="l">
              <a:buFont typeface="Arial" panose="020B0604020202020204" pitchFamily="34" charset="0"/>
              <a:buChar char="•"/>
            </a:pPr>
            <a:r>
              <a:rPr lang="en-GB" b="0" i="0" dirty="0">
                <a:solidFill>
                  <a:srgbClr val="374151"/>
                </a:solidFill>
                <a:effectLst/>
                <a:latin typeface="Söhne"/>
              </a:rPr>
              <a:t>Defined KPIs will be established at the outset of the project to measure its success against specific objectives. These KPIs may include employee satisfaction levels, customer feedback, revenue generation, and compliance with health and safety standards.</a:t>
            </a:r>
          </a:p>
          <a:p>
            <a:pPr algn="l"/>
            <a:r>
              <a:rPr lang="en-GB" b="0" i="0" dirty="0">
                <a:solidFill>
                  <a:srgbClr val="374151"/>
                </a:solidFill>
                <a:effectLst/>
                <a:latin typeface="Söhne"/>
              </a:rPr>
              <a:t>Project Status Reports:</a:t>
            </a:r>
          </a:p>
          <a:p>
            <a:pPr algn="l">
              <a:buFont typeface="Arial" panose="020B0604020202020204" pitchFamily="34" charset="0"/>
              <a:buChar char="•"/>
            </a:pPr>
            <a:r>
              <a:rPr lang="en-GB" b="0" i="0" dirty="0">
                <a:solidFill>
                  <a:srgbClr val="374151"/>
                </a:solidFill>
                <a:effectLst/>
                <a:latin typeface="Söhne"/>
              </a:rPr>
              <a:t>Regular project status reports will be prepared and shared with stakeholders, providing an overview of accomplished milestones, upcoming activities, and any risks or challenges encountered. These reports will highlight progress against the planned timeline and budget.</a:t>
            </a:r>
          </a:p>
          <a:p>
            <a:pPr algn="l"/>
            <a:r>
              <a:rPr lang="en-GB" b="0" i="0" dirty="0">
                <a:solidFill>
                  <a:srgbClr val="374151"/>
                </a:solidFill>
                <a:effectLst/>
                <a:latin typeface="Söhne"/>
              </a:rPr>
              <a:t>Budget Tracking:</a:t>
            </a:r>
          </a:p>
          <a:p>
            <a:pPr algn="l">
              <a:buFont typeface="Arial" panose="020B0604020202020204" pitchFamily="34" charset="0"/>
              <a:buChar char="•"/>
            </a:pPr>
            <a:r>
              <a:rPr lang="en-GB" b="0" i="0" dirty="0">
                <a:solidFill>
                  <a:srgbClr val="374151"/>
                </a:solidFill>
                <a:effectLst/>
                <a:latin typeface="Söhne"/>
              </a:rPr>
              <a:t>The financial progress of the project will be continuously tracked against the allocated budget. Variances between planned and actual expenses will be </a:t>
            </a:r>
            <a:r>
              <a:rPr lang="en-GB" b="0" i="0" dirty="0" err="1">
                <a:solidFill>
                  <a:srgbClr val="374151"/>
                </a:solidFill>
                <a:effectLst/>
                <a:latin typeface="Söhne"/>
              </a:rPr>
              <a:t>analyzed</a:t>
            </a:r>
            <a:r>
              <a:rPr lang="en-GB" b="0" i="0" dirty="0">
                <a:solidFill>
                  <a:srgbClr val="374151"/>
                </a:solidFill>
                <a:effectLst/>
                <a:latin typeface="Söhne"/>
              </a:rPr>
              <a:t>, and corrective actions will be taken if necessary to ensure financial control.</a:t>
            </a:r>
          </a:p>
          <a:p>
            <a:pPr algn="l"/>
            <a:r>
              <a:rPr lang="en-GB" b="0" i="0" dirty="0">
                <a:solidFill>
                  <a:srgbClr val="374151"/>
                </a:solidFill>
                <a:effectLst/>
                <a:latin typeface="Söhne"/>
              </a:rPr>
              <a:t>Project Management Software:</a:t>
            </a:r>
          </a:p>
          <a:p>
            <a:pPr algn="l">
              <a:buFont typeface="Arial" panose="020B0604020202020204" pitchFamily="34" charset="0"/>
              <a:buChar char="•"/>
            </a:pPr>
            <a:r>
              <a:rPr lang="en-GB" b="0" i="0" dirty="0">
                <a:solidFill>
                  <a:srgbClr val="374151"/>
                </a:solidFill>
                <a:effectLst/>
                <a:latin typeface="Söhne"/>
              </a:rPr>
              <a:t>Project management tools like Microsoft Project, Trello, or Asana will aid in scheduling tasks, tracking progress, and managing resources.</a:t>
            </a:r>
          </a:p>
          <a:p>
            <a:pPr algn="l">
              <a:buFont typeface="Arial" panose="020B0604020202020204" pitchFamily="34" charset="0"/>
              <a:buNone/>
            </a:pPr>
            <a:endParaRPr lang="en-GB"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5E29CA4C-EA18-42A4-86FD-DAA5BC67E938}" type="slidenum">
              <a:rPr lang="en-GB" smtClean="0"/>
              <a:t>10</a:t>
            </a:fld>
            <a:endParaRPr lang="en-GB"/>
          </a:p>
        </p:txBody>
      </p:sp>
    </p:spTree>
    <p:extLst>
      <p:ext uri="{BB962C8B-B14F-4D97-AF65-F5344CB8AC3E}">
        <p14:creationId xmlns:p14="http://schemas.microsoft.com/office/powerpoint/2010/main" val="482672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In conclusion, the canteen establishment project at Adidas warehouse holds great promise for enhancing employee well-being and customer experience within the warehouse premises. Through  this project management plan and strategic implementation, we aim to create a vibrant and efficient canteen facility that caters to the diverse needs of our workforce and visitors.</a:t>
            </a:r>
            <a:endParaRPr lang="en-GB" dirty="0"/>
          </a:p>
        </p:txBody>
      </p:sp>
      <p:sp>
        <p:nvSpPr>
          <p:cNvPr id="4" name="Slide Number Placeholder 3"/>
          <p:cNvSpPr>
            <a:spLocks noGrp="1"/>
          </p:cNvSpPr>
          <p:nvPr>
            <p:ph type="sldNum" sz="quarter" idx="5"/>
          </p:nvPr>
        </p:nvSpPr>
        <p:spPr/>
        <p:txBody>
          <a:bodyPr/>
          <a:lstStyle/>
          <a:p>
            <a:fld id="{5E29CA4C-EA18-42A4-86FD-DAA5BC67E938}" type="slidenum">
              <a:rPr lang="en-GB" smtClean="0"/>
              <a:t>11</a:t>
            </a:fld>
            <a:endParaRPr lang="en-GB"/>
          </a:p>
        </p:txBody>
      </p:sp>
    </p:spTree>
    <p:extLst>
      <p:ext uri="{BB962C8B-B14F-4D97-AF65-F5344CB8AC3E}">
        <p14:creationId xmlns:p14="http://schemas.microsoft.com/office/powerpoint/2010/main" val="295653955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EA7F584-5342-48B6-A28E-EF61D32584B7}" type="datetimeFigureOut">
              <a:rPr lang="en-GB" smtClean="0"/>
              <a:t>02/08/2023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8B1620DA-E71C-4FB0-91C2-002EE04A9DE1}"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89528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EA7F584-5342-48B6-A28E-EF61D32584B7}" type="datetimeFigureOut">
              <a:rPr lang="en-GB" smtClean="0"/>
              <a:t>02/08/2023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620DA-E71C-4FB0-91C2-002EE04A9DE1}" type="slidenum">
              <a:rPr lang="en-GB" smtClean="0"/>
              <a:t>‹#›</a:t>
            </a:fld>
            <a:endParaRPr lang="en-GB"/>
          </a:p>
        </p:txBody>
      </p:sp>
    </p:spTree>
    <p:extLst>
      <p:ext uri="{BB962C8B-B14F-4D97-AF65-F5344CB8AC3E}">
        <p14:creationId xmlns:p14="http://schemas.microsoft.com/office/powerpoint/2010/main" val="14249501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EA7F584-5342-48B6-A28E-EF61D32584B7}" type="datetimeFigureOut">
              <a:rPr lang="en-GB" smtClean="0"/>
              <a:t>02/08/2023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620DA-E71C-4FB0-91C2-002EE04A9DE1}"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29085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EA7F584-5342-48B6-A28E-EF61D32584B7}" type="datetimeFigureOut">
              <a:rPr lang="en-GB" smtClean="0"/>
              <a:t>02/08/2023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1620DA-E71C-4FB0-91C2-002EE04A9DE1}" type="slidenum">
              <a:rPr lang="en-GB" smtClean="0"/>
              <a:t>‹#›</a:t>
            </a:fld>
            <a:endParaRPr lang="en-GB"/>
          </a:p>
        </p:txBody>
      </p:sp>
    </p:spTree>
    <p:extLst>
      <p:ext uri="{BB962C8B-B14F-4D97-AF65-F5344CB8AC3E}">
        <p14:creationId xmlns:p14="http://schemas.microsoft.com/office/powerpoint/2010/main" val="1251881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EA7F584-5342-48B6-A28E-EF61D32584B7}" type="datetimeFigureOut">
              <a:rPr lang="en-GB" smtClean="0"/>
              <a:t>02/08/2023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1620DA-E71C-4FB0-91C2-002EE04A9DE1}"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96108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EA7F584-5342-48B6-A28E-EF61D32584B7}" type="datetimeFigureOut">
              <a:rPr lang="en-GB" smtClean="0"/>
              <a:t>02/08/2023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1620DA-E71C-4FB0-91C2-002EE04A9DE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30338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A7F584-5342-48B6-A28E-EF61D32584B7}" type="datetimeFigureOut">
              <a:rPr lang="en-GB" smtClean="0"/>
              <a:t>02/08/2023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1620DA-E71C-4FB0-91C2-002EE04A9DE1}" type="slidenum">
              <a:rPr lang="en-GB" smtClean="0"/>
              <a:t>‹#›</a:t>
            </a:fld>
            <a:endParaRPr lang="en-GB"/>
          </a:p>
        </p:txBody>
      </p:sp>
    </p:spTree>
    <p:extLst>
      <p:ext uri="{BB962C8B-B14F-4D97-AF65-F5344CB8AC3E}">
        <p14:creationId xmlns:p14="http://schemas.microsoft.com/office/powerpoint/2010/main" val="40327736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EA7F584-5342-48B6-A28E-EF61D32584B7}" type="datetimeFigureOut">
              <a:rPr lang="en-GB" smtClean="0"/>
              <a:t>02/08/2023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1620DA-E71C-4FB0-91C2-002EE04A9DE1}"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441249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EA7F584-5342-48B6-A28E-EF61D32584B7}" type="datetimeFigureOut">
              <a:rPr lang="en-GB" smtClean="0"/>
              <a:t>02/08/2023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1620DA-E71C-4FB0-91C2-002EE04A9DE1}" type="slidenum">
              <a:rPr lang="en-GB" smtClean="0"/>
              <a:t>‹#›</a:t>
            </a:fld>
            <a:endParaRPr lang="en-GB"/>
          </a:p>
        </p:txBody>
      </p:sp>
    </p:spTree>
    <p:extLst>
      <p:ext uri="{BB962C8B-B14F-4D97-AF65-F5344CB8AC3E}">
        <p14:creationId xmlns:p14="http://schemas.microsoft.com/office/powerpoint/2010/main" val="1338399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EA7F584-5342-48B6-A28E-EF61D32584B7}" type="datetimeFigureOut">
              <a:rPr lang="en-GB" smtClean="0"/>
              <a:t>02/08/2023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1620DA-E71C-4FB0-91C2-002EE04A9DE1}" type="slidenum">
              <a:rPr lang="en-GB" smtClean="0"/>
              <a:t>‹#›</a:t>
            </a:fld>
            <a:endParaRPr lang="en-GB"/>
          </a:p>
        </p:txBody>
      </p:sp>
    </p:spTree>
    <p:extLst>
      <p:ext uri="{BB962C8B-B14F-4D97-AF65-F5344CB8AC3E}">
        <p14:creationId xmlns:p14="http://schemas.microsoft.com/office/powerpoint/2010/main" val="3625638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EA7F584-5342-48B6-A28E-EF61D32584B7}" type="datetimeFigureOut">
              <a:rPr lang="en-GB" smtClean="0"/>
              <a:t>02/08/2023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620DA-E71C-4FB0-91C2-002EE04A9DE1}"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08958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EA7F584-5342-48B6-A28E-EF61D32584B7}" type="datetimeFigureOut">
              <a:rPr lang="en-GB" smtClean="0"/>
              <a:t>02/08/2023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620DA-E71C-4FB0-91C2-002EE04A9DE1}"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631140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EA7F584-5342-48B6-A28E-EF61D32584B7}" type="datetimeFigureOut">
              <a:rPr lang="en-GB" smtClean="0"/>
              <a:t>02/08/2023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620DA-E71C-4FB0-91C2-002EE04A9DE1}" type="slidenum">
              <a:rPr lang="en-GB" smtClean="0"/>
              <a:t>‹#›</a:t>
            </a:fld>
            <a:endParaRPr lang="en-GB"/>
          </a:p>
        </p:txBody>
      </p:sp>
    </p:spTree>
    <p:extLst>
      <p:ext uri="{BB962C8B-B14F-4D97-AF65-F5344CB8AC3E}">
        <p14:creationId xmlns:p14="http://schemas.microsoft.com/office/powerpoint/2010/main" val="11959893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EA7F584-5342-48B6-A28E-EF61D32584B7}" type="datetimeFigureOut">
              <a:rPr lang="en-GB" smtClean="0"/>
              <a:t>02/08/2023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620DA-E71C-4FB0-91C2-002EE04A9DE1}"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206031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EA7F584-5342-48B6-A28E-EF61D32584B7}" type="datetimeFigureOut">
              <a:rPr lang="en-GB" smtClean="0"/>
              <a:t>02/08/2023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620DA-E71C-4FB0-91C2-002EE04A9DE1}"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725101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EA7F584-5342-48B6-A28E-EF61D32584B7}" type="datetimeFigureOut">
              <a:rPr lang="en-GB" smtClean="0"/>
              <a:t>02/08/2023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620DA-E71C-4FB0-91C2-002EE04A9DE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159661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EA7F584-5342-48B6-A28E-EF61D32584B7}" type="datetimeFigureOut">
              <a:rPr lang="en-GB" smtClean="0"/>
              <a:t>02/08/2023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620DA-E71C-4FB0-91C2-002EE04A9DE1}"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0100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EA7F584-5342-48B6-A28E-EF61D32584B7}" type="datetimeFigureOut">
              <a:rPr lang="en-GB" smtClean="0"/>
              <a:t>02/08/2023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B1620DA-E71C-4FB0-91C2-002EE04A9DE1}" type="slidenum">
              <a:rPr lang="en-GB" smtClean="0"/>
              <a:t>‹#›</a:t>
            </a:fld>
            <a:endParaRPr lang="en-GB"/>
          </a:p>
        </p:txBody>
      </p:sp>
    </p:spTree>
    <p:extLst>
      <p:ext uri="{BB962C8B-B14F-4D97-AF65-F5344CB8AC3E}">
        <p14:creationId xmlns:p14="http://schemas.microsoft.com/office/powerpoint/2010/main" val="39905135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C06AC-CC35-7614-4333-85CB1CACBFDA}"/>
              </a:ext>
            </a:extLst>
          </p:cNvPr>
          <p:cNvSpPr>
            <a:spLocks noGrp="1"/>
          </p:cNvSpPr>
          <p:nvPr>
            <p:ph type="ctrTitle"/>
          </p:nvPr>
        </p:nvSpPr>
        <p:spPr>
          <a:xfrm>
            <a:off x="1330037" y="1403926"/>
            <a:ext cx="9144000" cy="2387600"/>
          </a:xfrm>
        </p:spPr>
        <p:txBody>
          <a:bodyPr>
            <a:normAutofit fontScale="90000"/>
          </a:bodyPr>
          <a:lstStyle/>
          <a:p>
            <a:r>
              <a:rPr lang="en-GB" sz="3200" b="0" i="0" dirty="0">
                <a:solidFill>
                  <a:srgbClr val="374151"/>
                </a:solidFill>
                <a:effectLst/>
                <a:latin typeface="Söhne"/>
              </a:rPr>
              <a:t>Project Management Plan</a:t>
            </a:r>
            <a:br>
              <a:rPr lang="en-GB" sz="3200" b="0" i="0" dirty="0">
                <a:solidFill>
                  <a:srgbClr val="374151"/>
                </a:solidFill>
                <a:effectLst/>
                <a:latin typeface="Söhne"/>
              </a:rPr>
            </a:br>
            <a:r>
              <a:rPr lang="en-GB" sz="3200" b="0" i="0" dirty="0">
                <a:solidFill>
                  <a:srgbClr val="374151"/>
                </a:solidFill>
                <a:effectLst/>
                <a:latin typeface="Söhne"/>
              </a:rPr>
              <a:t>       [Establishing a Canteen at Adidas Warehouse]</a:t>
            </a:r>
            <a:br>
              <a:rPr lang="en-GB" sz="3200" b="0" i="0" dirty="0">
                <a:solidFill>
                  <a:srgbClr val="374151"/>
                </a:solidFill>
                <a:effectLst/>
                <a:latin typeface="Söhne"/>
              </a:rPr>
            </a:br>
            <a:r>
              <a:rPr lang="en-GB" sz="1800" dirty="0">
                <a:latin typeface="Arial" panose="020B0604020202020204" pitchFamily="34" charset="0"/>
                <a:cs typeface="Arial" panose="020B0604020202020204" pitchFamily="34" charset="0"/>
              </a:rPr>
              <a:t>Managing Projects in the Organisation (BMSW5104)</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cd</a:t>
            </a:r>
            <a:br>
              <a:rPr lang="en-GB" b="0" i="0" dirty="0">
                <a:solidFill>
                  <a:srgbClr val="374151"/>
                </a:solidFill>
                <a:effectLst/>
                <a:latin typeface="Söhne"/>
              </a:rPr>
            </a:br>
            <a:endParaRPr lang="en-GB" dirty="0"/>
          </a:p>
        </p:txBody>
      </p:sp>
      <p:sp>
        <p:nvSpPr>
          <p:cNvPr id="3" name="Subtitle 2">
            <a:extLst>
              <a:ext uri="{FF2B5EF4-FFF2-40B4-BE49-F238E27FC236}">
                <a16:creationId xmlns:a16="http://schemas.microsoft.com/office/drawing/2014/main" id="{FB018A93-EC75-9E29-5D14-DD2A5E014422}"/>
              </a:ext>
            </a:extLst>
          </p:cNvPr>
          <p:cNvSpPr>
            <a:spLocks noGrp="1"/>
          </p:cNvSpPr>
          <p:nvPr>
            <p:ph type="subTitle" idx="1"/>
          </p:nvPr>
        </p:nvSpPr>
        <p:spPr/>
        <p:txBody>
          <a:bodyPr>
            <a:normAutofit fontScale="92500" lnSpcReduction="10000"/>
          </a:bodyPr>
          <a:lstStyle/>
          <a:p>
            <a:r>
              <a:rPr lang="en-GB" sz="2400" b="0" i="0" dirty="0">
                <a:solidFill>
                  <a:srgbClr val="374151"/>
                </a:solidFill>
                <a:effectLst/>
                <a:latin typeface="Söhne"/>
              </a:rPr>
              <a:t>[Daniel Genev(2030037), Magdalena Alexandrova,(2030039)</a:t>
            </a:r>
            <a:br>
              <a:rPr lang="en-GB" sz="2400" b="0" i="0" dirty="0">
                <a:solidFill>
                  <a:srgbClr val="374151"/>
                </a:solidFill>
                <a:effectLst/>
                <a:latin typeface="Söhne"/>
              </a:rPr>
            </a:br>
            <a:r>
              <a:rPr lang="en-GB" sz="2400" b="0" i="0" dirty="0">
                <a:solidFill>
                  <a:srgbClr val="374151"/>
                </a:solidFill>
                <a:effectLst/>
                <a:latin typeface="Söhne"/>
              </a:rPr>
              <a:t> </a:t>
            </a:r>
            <a:r>
              <a:rPr lang="en-GB" sz="2400" b="0" i="0" dirty="0" err="1">
                <a:solidFill>
                  <a:srgbClr val="374151"/>
                </a:solidFill>
                <a:effectLst/>
                <a:latin typeface="Söhne"/>
              </a:rPr>
              <a:t>Stavri</a:t>
            </a:r>
            <a:r>
              <a:rPr lang="en-GB" sz="2400" b="0" i="0" dirty="0">
                <a:solidFill>
                  <a:srgbClr val="374151"/>
                </a:solidFill>
                <a:effectLst/>
                <a:latin typeface="Söhne"/>
              </a:rPr>
              <a:t> </a:t>
            </a:r>
            <a:r>
              <a:rPr lang="en-GB" sz="2400" b="0" i="0" dirty="0" err="1">
                <a:solidFill>
                  <a:srgbClr val="374151"/>
                </a:solidFill>
                <a:effectLst/>
                <a:latin typeface="Söhne"/>
              </a:rPr>
              <a:t>Kasarski</a:t>
            </a:r>
            <a:r>
              <a:rPr lang="en-GB" sz="2400" b="0" i="0" dirty="0">
                <a:solidFill>
                  <a:srgbClr val="374151"/>
                </a:solidFill>
                <a:effectLst/>
                <a:latin typeface="Söhne"/>
              </a:rPr>
              <a:t>(2022849) &amp; </a:t>
            </a:r>
            <a:r>
              <a:rPr lang="en-GB" sz="2400" b="0" i="0" dirty="0" err="1">
                <a:solidFill>
                  <a:srgbClr val="374151"/>
                </a:solidFill>
                <a:effectLst/>
                <a:latin typeface="Söhne"/>
              </a:rPr>
              <a:t>Kristiyan</a:t>
            </a:r>
            <a:r>
              <a:rPr lang="en-GB" sz="2400" b="0" i="0" dirty="0">
                <a:solidFill>
                  <a:srgbClr val="374151"/>
                </a:solidFill>
                <a:effectLst/>
                <a:latin typeface="Söhne"/>
              </a:rPr>
              <a:t> Todorov(2018313)]</a:t>
            </a:r>
            <a:br>
              <a:rPr lang="en-GB" b="0" i="0" dirty="0">
                <a:solidFill>
                  <a:srgbClr val="374151"/>
                </a:solidFill>
                <a:effectLst/>
                <a:latin typeface="Söhne"/>
              </a:rPr>
            </a:br>
            <a:endParaRPr lang="en-GB" dirty="0"/>
          </a:p>
        </p:txBody>
      </p:sp>
    </p:spTree>
    <p:extLst>
      <p:ext uri="{BB962C8B-B14F-4D97-AF65-F5344CB8AC3E}">
        <p14:creationId xmlns:p14="http://schemas.microsoft.com/office/powerpoint/2010/main" val="19166973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0F1CA-505C-B0B3-3FB4-3246A0FCB0F3}"/>
              </a:ext>
            </a:extLst>
          </p:cNvPr>
          <p:cNvSpPr>
            <a:spLocks noGrp="1"/>
          </p:cNvSpPr>
          <p:nvPr>
            <p:ph type="title"/>
          </p:nvPr>
        </p:nvSpPr>
        <p:spPr/>
        <p:txBody>
          <a:bodyPr/>
          <a:lstStyle/>
          <a:p>
            <a:r>
              <a:rPr lang="en-GB" b="0" i="0" dirty="0">
                <a:solidFill>
                  <a:srgbClr val="374151"/>
                </a:solidFill>
                <a:effectLst/>
                <a:latin typeface="Söhne"/>
              </a:rPr>
              <a:t>Project Objectives</a:t>
            </a:r>
            <a:endParaRPr lang="en-GB" dirty="0"/>
          </a:p>
        </p:txBody>
      </p:sp>
      <p:sp>
        <p:nvSpPr>
          <p:cNvPr id="3" name="Content Placeholder 2">
            <a:extLst>
              <a:ext uri="{FF2B5EF4-FFF2-40B4-BE49-F238E27FC236}">
                <a16:creationId xmlns:a16="http://schemas.microsoft.com/office/drawing/2014/main" id="{8265FBA4-C795-105B-8426-EB427D84BFB3}"/>
              </a:ext>
            </a:extLst>
          </p:cNvPr>
          <p:cNvSpPr>
            <a:spLocks noGrp="1"/>
          </p:cNvSpPr>
          <p:nvPr>
            <p:ph idx="1"/>
          </p:nvPr>
        </p:nvSpPr>
        <p:spPr/>
        <p:txBody>
          <a:bodyPr>
            <a:normAutofit lnSpcReduction="10000"/>
          </a:bodyPr>
          <a:lstStyle/>
          <a:p>
            <a:r>
              <a:rPr lang="en-GB" b="0" i="0" dirty="0">
                <a:solidFill>
                  <a:srgbClr val="374151"/>
                </a:solidFill>
                <a:effectLst/>
                <a:latin typeface="Söhne"/>
              </a:rPr>
              <a:t>To provide food to 1000 employees </a:t>
            </a:r>
          </a:p>
          <a:p>
            <a:endParaRPr lang="en-GB" b="0" i="0" dirty="0">
              <a:solidFill>
                <a:srgbClr val="374151"/>
              </a:solidFill>
              <a:effectLst/>
              <a:latin typeface="Söhne"/>
            </a:endParaRPr>
          </a:p>
          <a:p>
            <a:r>
              <a:rPr lang="en-GB" b="0" i="0" dirty="0">
                <a:solidFill>
                  <a:srgbClr val="374151"/>
                </a:solidFill>
                <a:effectLst/>
                <a:latin typeface="Söhne"/>
              </a:rPr>
              <a:t>Employee Well-being Enhancement:</a:t>
            </a:r>
          </a:p>
          <a:p>
            <a:endParaRPr lang="en-GB" dirty="0">
              <a:solidFill>
                <a:srgbClr val="374151"/>
              </a:solidFill>
              <a:latin typeface="Söhne"/>
            </a:endParaRPr>
          </a:p>
          <a:p>
            <a:r>
              <a:rPr lang="en-GB" b="0" i="0" dirty="0">
                <a:solidFill>
                  <a:srgbClr val="374151"/>
                </a:solidFill>
                <a:effectLst/>
                <a:latin typeface="Söhne"/>
              </a:rPr>
              <a:t>Increased Productivity:</a:t>
            </a:r>
          </a:p>
          <a:p>
            <a:endParaRPr lang="en-GB" dirty="0">
              <a:solidFill>
                <a:srgbClr val="374151"/>
              </a:solidFill>
              <a:latin typeface="Söhne"/>
            </a:endParaRPr>
          </a:p>
          <a:p>
            <a:r>
              <a:rPr lang="en-GB" b="0" i="0" dirty="0">
                <a:solidFill>
                  <a:srgbClr val="374151"/>
                </a:solidFill>
                <a:effectLst/>
                <a:latin typeface="Söhne"/>
              </a:rPr>
              <a:t>Improved Warehouse Culture:</a:t>
            </a:r>
            <a:endParaRPr lang="en-GB" dirty="0"/>
          </a:p>
        </p:txBody>
      </p:sp>
    </p:spTree>
    <p:extLst>
      <p:ext uri="{BB962C8B-B14F-4D97-AF65-F5344CB8AC3E}">
        <p14:creationId xmlns:p14="http://schemas.microsoft.com/office/powerpoint/2010/main" val="13004625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BBCBE-71DF-90BA-A9FB-8039DF0264B3}"/>
              </a:ext>
            </a:extLst>
          </p:cNvPr>
          <p:cNvSpPr>
            <a:spLocks noGrp="1"/>
          </p:cNvSpPr>
          <p:nvPr>
            <p:ph type="title"/>
          </p:nvPr>
        </p:nvSpPr>
        <p:spPr/>
        <p:txBody>
          <a:bodyPr/>
          <a:lstStyle/>
          <a:p>
            <a:r>
              <a:rPr lang="en-GB" dirty="0">
                <a:solidFill>
                  <a:srgbClr val="374151"/>
                </a:solidFill>
                <a:latin typeface="Söhne"/>
              </a:rPr>
              <a:t>K</a:t>
            </a:r>
            <a:r>
              <a:rPr lang="en-GB" b="0" i="0" dirty="0">
                <a:solidFill>
                  <a:srgbClr val="374151"/>
                </a:solidFill>
                <a:effectLst/>
                <a:latin typeface="Söhne"/>
              </a:rPr>
              <a:t>ey stakeholders involved</a:t>
            </a:r>
            <a:endParaRPr lang="en-GB" dirty="0"/>
          </a:p>
        </p:txBody>
      </p:sp>
      <p:sp>
        <p:nvSpPr>
          <p:cNvPr id="3" name="Content Placeholder 2">
            <a:extLst>
              <a:ext uri="{FF2B5EF4-FFF2-40B4-BE49-F238E27FC236}">
                <a16:creationId xmlns:a16="http://schemas.microsoft.com/office/drawing/2014/main" id="{8A8A7E9B-533E-D025-6583-84185D8CE014}"/>
              </a:ext>
            </a:extLst>
          </p:cNvPr>
          <p:cNvSpPr>
            <a:spLocks noGrp="1"/>
          </p:cNvSpPr>
          <p:nvPr>
            <p:ph idx="1"/>
          </p:nvPr>
        </p:nvSpPr>
        <p:spPr/>
        <p:txBody>
          <a:bodyPr>
            <a:normAutofit/>
          </a:bodyPr>
          <a:lstStyle/>
          <a:p>
            <a:r>
              <a:rPr lang="en-GB" dirty="0"/>
              <a:t> </a:t>
            </a:r>
            <a:r>
              <a:rPr lang="en-GB" b="0" i="0" dirty="0">
                <a:solidFill>
                  <a:srgbClr val="374151"/>
                </a:solidFill>
                <a:effectLst/>
                <a:latin typeface="Söhne"/>
              </a:rPr>
              <a:t>Warehouse Management Team: </a:t>
            </a:r>
            <a:endParaRPr lang="en-GB" dirty="0">
              <a:solidFill>
                <a:srgbClr val="374151"/>
              </a:solidFill>
              <a:latin typeface="Söhne"/>
            </a:endParaRPr>
          </a:p>
          <a:p>
            <a:r>
              <a:rPr lang="en-GB" b="0" i="0" dirty="0">
                <a:solidFill>
                  <a:srgbClr val="374151"/>
                </a:solidFill>
                <a:effectLst/>
                <a:latin typeface="Söhne"/>
              </a:rPr>
              <a:t>Project Manager: </a:t>
            </a:r>
            <a:r>
              <a:rPr lang="en-GB" dirty="0">
                <a:solidFill>
                  <a:srgbClr val="000000"/>
                </a:solidFill>
                <a:effectLst/>
                <a:latin typeface="Times New Roman" panose="02020603050405020304" pitchFamily="18" charset="0"/>
                <a:ea typeface="Calibri" panose="020F0502020204030204" pitchFamily="34" charset="0"/>
              </a:rPr>
              <a:t>The project manager and other departmental supervisors can regularly provide insightful input by utilising the agile technique </a:t>
            </a:r>
            <a:r>
              <a:rPr lang="en-GB" sz="1800" dirty="0">
                <a:solidFill>
                  <a:srgbClr val="000000"/>
                </a:solidFill>
                <a:effectLst/>
                <a:latin typeface="Times New Roman" panose="02020603050405020304" pitchFamily="18" charset="0"/>
                <a:ea typeface="Calibri" panose="020F0502020204030204" pitchFamily="34" charset="0"/>
              </a:rPr>
              <a:t>(</a:t>
            </a:r>
            <a:r>
              <a:rPr lang="en-GB" dirty="0">
                <a:solidFill>
                  <a:srgbClr val="000000"/>
                </a:solidFill>
                <a:effectLst/>
                <a:latin typeface="Times New Roman" panose="02020603050405020304" pitchFamily="18" charset="0"/>
                <a:ea typeface="Calibri" panose="020F0502020204030204" pitchFamily="34" charset="0"/>
              </a:rPr>
              <a:t>Layton et al., 2020</a:t>
            </a:r>
            <a:r>
              <a:rPr lang="en-GB" sz="1800" dirty="0">
                <a:solidFill>
                  <a:srgbClr val="000000"/>
                </a:solidFill>
                <a:effectLst/>
                <a:latin typeface="Times New Roman" panose="02020603050405020304" pitchFamily="18" charset="0"/>
                <a:ea typeface="Calibri" panose="020F0502020204030204" pitchFamily="34" charset="0"/>
              </a:rPr>
              <a:t>). </a:t>
            </a:r>
            <a:endParaRPr lang="en-GB" dirty="0">
              <a:solidFill>
                <a:srgbClr val="374151"/>
              </a:solidFill>
              <a:latin typeface="Söhne"/>
            </a:endParaRPr>
          </a:p>
          <a:p>
            <a:r>
              <a:rPr lang="en-GB" b="0" i="0" dirty="0">
                <a:solidFill>
                  <a:srgbClr val="374151"/>
                </a:solidFill>
                <a:effectLst/>
                <a:latin typeface="Söhne"/>
              </a:rPr>
              <a:t>Canteen Staff:</a:t>
            </a:r>
            <a:endParaRPr lang="en-GB" dirty="0">
              <a:solidFill>
                <a:srgbClr val="374151"/>
              </a:solidFill>
              <a:latin typeface="Söhne"/>
            </a:endParaRPr>
          </a:p>
          <a:p>
            <a:r>
              <a:rPr lang="en-GB" b="0" i="0" dirty="0">
                <a:solidFill>
                  <a:srgbClr val="374151"/>
                </a:solidFill>
                <a:effectLst/>
                <a:latin typeface="Söhne"/>
              </a:rPr>
              <a:t>Warehouse Employees:</a:t>
            </a:r>
          </a:p>
          <a:p>
            <a:r>
              <a:rPr lang="en-GB" b="0" i="0" dirty="0">
                <a:solidFill>
                  <a:srgbClr val="374151"/>
                </a:solidFill>
                <a:effectLst/>
                <a:latin typeface="Söhne"/>
              </a:rPr>
              <a:t>Health and Safety Officer:</a:t>
            </a:r>
            <a:endParaRPr lang="en-GB" dirty="0"/>
          </a:p>
        </p:txBody>
      </p:sp>
    </p:spTree>
    <p:extLst>
      <p:ext uri="{BB962C8B-B14F-4D97-AF65-F5344CB8AC3E}">
        <p14:creationId xmlns:p14="http://schemas.microsoft.com/office/powerpoint/2010/main" val="40506771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8F971-A6BF-0062-D392-83413431EFB8}"/>
              </a:ext>
            </a:extLst>
          </p:cNvPr>
          <p:cNvSpPr>
            <a:spLocks noGrp="1"/>
          </p:cNvSpPr>
          <p:nvPr>
            <p:ph type="title"/>
          </p:nvPr>
        </p:nvSpPr>
        <p:spPr/>
        <p:txBody>
          <a:bodyPr>
            <a:normAutofit fontScale="90000"/>
          </a:bodyPr>
          <a:lstStyle/>
          <a:p>
            <a:r>
              <a:rPr lang="en-GB" b="0" i="0" dirty="0">
                <a:solidFill>
                  <a:srgbClr val="374151"/>
                </a:solidFill>
                <a:effectLst/>
                <a:latin typeface="Söhne"/>
              </a:rPr>
              <a:t>Project Scope, Deliverables, and Exclusions:</a:t>
            </a:r>
            <a:endParaRPr lang="en-GB" dirty="0"/>
          </a:p>
        </p:txBody>
      </p:sp>
      <p:sp>
        <p:nvSpPr>
          <p:cNvPr id="3" name="Content Placeholder 2">
            <a:extLst>
              <a:ext uri="{FF2B5EF4-FFF2-40B4-BE49-F238E27FC236}">
                <a16:creationId xmlns:a16="http://schemas.microsoft.com/office/drawing/2014/main" id="{BE58FC18-EBFE-1FC4-D12C-001C0A45BACD}"/>
              </a:ext>
            </a:extLst>
          </p:cNvPr>
          <p:cNvSpPr>
            <a:spLocks noGrp="1"/>
          </p:cNvSpPr>
          <p:nvPr>
            <p:ph idx="1"/>
          </p:nvPr>
        </p:nvSpPr>
        <p:spPr/>
        <p:txBody>
          <a:bodyPr>
            <a:normAutofit fontScale="92500" lnSpcReduction="20000"/>
          </a:bodyPr>
          <a:lstStyle/>
          <a:p>
            <a:r>
              <a:rPr lang="en-GB" dirty="0"/>
              <a:t> Project Scope:</a:t>
            </a:r>
          </a:p>
          <a:p>
            <a:r>
              <a:rPr lang="en-GB" b="0" i="0" dirty="0">
                <a:solidFill>
                  <a:srgbClr val="374151"/>
                </a:solidFill>
                <a:effectLst/>
                <a:latin typeface="Söhne"/>
              </a:rPr>
              <a:t>Deliverables:</a:t>
            </a:r>
          </a:p>
          <a:p>
            <a:pPr marL="0" indent="0">
              <a:buNone/>
            </a:pPr>
            <a:r>
              <a:rPr lang="en-GB" dirty="0">
                <a:solidFill>
                  <a:srgbClr val="374151"/>
                </a:solidFill>
                <a:latin typeface="Söhne"/>
              </a:rPr>
              <a:t>     -C</a:t>
            </a:r>
            <a:r>
              <a:rPr lang="en-GB" b="0" i="0" dirty="0">
                <a:solidFill>
                  <a:srgbClr val="374151"/>
                </a:solidFill>
                <a:effectLst/>
                <a:latin typeface="Söhne"/>
              </a:rPr>
              <a:t>anteen </a:t>
            </a:r>
            <a:r>
              <a:rPr lang="en-GB" dirty="0">
                <a:solidFill>
                  <a:srgbClr val="374151"/>
                </a:solidFill>
                <a:latin typeface="Söhne"/>
              </a:rPr>
              <a:t>d</a:t>
            </a:r>
            <a:r>
              <a:rPr lang="en-GB" b="0" i="0" dirty="0">
                <a:solidFill>
                  <a:srgbClr val="374151"/>
                </a:solidFill>
                <a:effectLst/>
                <a:latin typeface="Söhne"/>
              </a:rPr>
              <a:t>esign and layout;</a:t>
            </a:r>
          </a:p>
          <a:p>
            <a:pPr marL="0" indent="0">
              <a:buNone/>
            </a:pPr>
            <a:r>
              <a:rPr lang="en-GB" dirty="0">
                <a:solidFill>
                  <a:srgbClr val="374151"/>
                </a:solidFill>
                <a:latin typeface="Söhne"/>
              </a:rPr>
              <a:t>     -</a:t>
            </a:r>
            <a:r>
              <a:rPr lang="en-GB" b="0" i="0" dirty="0">
                <a:solidFill>
                  <a:srgbClr val="374151"/>
                </a:solidFill>
                <a:effectLst/>
                <a:latin typeface="Söhne"/>
              </a:rPr>
              <a:t>Kitchen setup and equipment;</a:t>
            </a:r>
          </a:p>
          <a:p>
            <a:pPr marL="0" indent="0">
              <a:buNone/>
            </a:pPr>
            <a:r>
              <a:rPr lang="en-GB" dirty="0">
                <a:solidFill>
                  <a:srgbClr val="374151"/>
                </a:solidFill>
                <a:latin typeface="Söhne"/>
              </a:rPr>
              <a:t>     -</a:t>
            </a:r>
            <a:r>
              <a:rPr lang="en-GB" b="0" i="0" dirty="0">
                <a:solidFill>
                  <a:srgbClr val="374151"/>
                </a:solidFill>
                <a:effectLst/>
                <a:latin typeface="Söhne"/>
              </a:rPr>
              <a:t>Menu development:</a:t>
            </a:r>
          </a:p>
          <a:p>
            <a:r>
              <a:rPr lang="en-GB" b="0" i="0" dirty="0">
                <a:solidFill>
                  <a:srgbClr val="374151"/>
                </a:solidFill>
                <a:effectLst/>
                <a:latin typeface="Söhne"/>
              </a:rPr>
              <a:t>Exclusions: </a:t>
            </a:r>
          </a:p>
          <a:p>
            <a:pPr marL="0" indent="0">
              <a:buNone/>
            </a:pPr>
            <a:r>
              <a:rPr lang="en-GB" dirty="0">
                <a:solidFill>
                  <a:srgbClr val="374151"/>
                </a:solidFill>
                <a:latin typeface="Söhne"/>
              </a:rPr>
              <a:t>     -</a:t>
            </a:r>
            <a:r>
              <a:rPr lang="en-GB" b="0" i="0" dirty="0">
                <a:solidFill>
                  <a:srgbClr val="374151"/>
                </a:solidFill>
                <a:effectLst/>
                <a:latin typeface="Söhne"/>
              </a:rPr>
              <a:t> Renovation of Warehouse Building:</a:t>
            </a:r>
            <a:endParaRPr lang="en-GB" dirty="0">
              <a:solidFill>
                <a:srgbClr val="374151"/>
              </a:solidFill>
              <a:latin typeface="Söhne"/>
            </a:endParaRPr>
          </a:p>
          <a:p>
            <a:pPr marL="0" indent="0">
              <a:buNone/>
            </a:pPr>
            <a:r>
              <a:rPr lang="en-GB" dirty="0">
                <a:solidFill>
                  <a:srgbClr val="374151"/>
                </a:solidFill>
                <a:latin typeface="Söhne"/>
              </a:rPr>
              <a:t>     -</a:t>
            </a:r>
            <a:r>
              <a:rPr lang="en-GB" b="0" i="0" dirty="0">
                <a:solidFill>
                  <a:srgbClr val="374151"/>
                </a:solidFill>
                <a:effectLst/>
                <a:latin typeface="Söhne"/>
              </a:rPr>
              <a:t> Warehouse Equipment and Machinery:</a:t>
            </a:r>
            <a:endParaRPr lang="en-GB" dirty="0">
              <a:solidFill>
                <a:srgbClr val="374151"/>
              </a:solidFill>
              <a:latin typeface="Söhne"/>
            </a:endParaRPr>
          </a:p>
          <a:p>
            <a:endParaRPr lang="en-GB" dirty="0"/>
          </a:p>
        </p:txBody>
      </p:sp>
    </p:spTree>
    <p:extLst>
      <p:ext uri="{BB962C8B-B14F-4D97-AF65-F5344CB8AC3E}">
        <p14:creationId xmlns:p14="http://schemas.microsoft.com/office/powerpoint/2010/main" val="33254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38610-5F80-350F-9234-7A7F46100C9C}"/>
              </a:ext>
            </a:extLst>
          </p:cNvPr>
          <p:cNvSpPr>
            <a:spLocks noGrp="1"/>
          </p:cNvSpPr>
          <p:nvPr>
            <p:ph type="title"/>
          </p:nvPr>
        </p:nvSpPr>
        <p:spPr/>
        <p:txBody>
          <a:bodyPr/>
          <a:lstStyle/>
          <a:p>
            <a:r>
              <a:rPr lang="en-GB" b="0" i="0" dirty="0">
                <a:solidFill>
                  <a:srgbClr val="374151"/>
                </a:solidFill>
                <a:effectLst/>
                <a:latin typeface="Söhne"/>
              </a:rPr>
              <a:t>Project Timeline</a:t>
            </a:r>
            <a:endParaRPr lang="en-GB" dirty="0"/>
          </a:p>
        </p:txBody>
      </p:sp>
      <p:sp>
        <p:nvSpPr>
          <p:cNvPr id="3" name="Content Placeholder 2">
            <a:extLst>
              <a:ext uri="{FF2B5EF4-FFF2-40B4-BE49-F238E27FC236}">
                <a16:creationId xmlns:a16="http://schemas.microsoft.com/office/drawing/2014/main" id="{E77801EB-47EB-B919-FD14-4238B7FDA2F4}"/>
              </a:ext>
            </a:extLst>
          </p:cNvPr>
          <p:cNvSpPr>
            <a:spLocks noGrp="1"/>
          </p:cNvSpPr>
          <p:nvPr>
            <p:ph idx="1"/>
          </p:nvPr>
        </p:nvSpPr>
        <p:spPr/>
        <p:txBody>
          <a:bodyPr/>
          <a:lstStyle/>
          <a:p>
            <a:r>
              <a:rPr lang="en-GB" b="0" i="0" dirty="0">
                <a:solidFill>
                  <a:srgbClr val="374151"/>
                </a:solidFill>
                <a:effectLst/>
                <a:latin typeface="Söhne"/>
              </a:rPr>
              <a:t>Phase 1: Project Initiation- Duration: 2 weeks (01/09/2023 - 14/09/2023)</a:t>
            </a:r>
          </a:p>
          <a:p>
            <a:r>
              <a:rPr lang="en-GB" dirty="0">
                <a:solidFill>
                  <a:srgbClr val="374151"/>
                </a:solidFill>
                <a:latin typeface="Söhne"/>
              </a:rPr>
              <a:t> </a:t>
            </a:r>
            <a:r>
              <a:rPr lang="en-GB" b="0" i="0" dirty="0">
                <a:solidFill>
                  <a:srgbClr val="374151"/>
                </a:solidFill>
                <a:effectLst/>
                <a:latin typeface="Söhne"/>
              </a:rPr>
              <a:t>Phase 2: Planning and Preparation- Duration: 4 weeks (01/10/2023 - 28/10/2023)</a:t>
            </a:r>
          </a:p>
          <a:p>
            <a:r>
              <a:rPr lang="en-GB" b="0" i="0" dirty="0">
                <a:solidFill>
                  <a:srgbClr val="374151"/>
                </a:solidFill>
                <a:effectLst/>
                <a:latin typeface="Söhne"/>
              </a:rPr>
              <a:t>Phase 3: Implementation and Construction- Duration: 10 weeks (01/11/2023 - 18/01/2014)</a:t>
            </a:r>
            <a:endParaRPr lang="en-GB" dirty="0">
              <a:solidFill>
                <a:srgbClr val="374151"/>
              </a:solidFill>
              <a:latin typeface="Söhne"/>
            </a:endParaRPr>
          </a:p>
          <a:p>
            <a:r>
              <a:rPr lang="en-GB" dirty="0">
                <a:solidFill>
                  <a:srgbClr val="374151"/>
                </a:solidFill>
                <a:latin typeface="Söhne"/>
              </a:rPr>
              <a:t> </a:t>
            </a:r>
            <a:r>
              <a:rPr lang="en-GB" b="0" i="0" dirty="0">
                <a:solidFill>
                  <a:srgbClr val="374151"/>
                </a:solidFill>
                <a:effectLst/>
                <a:latin typeface="Söhne"/>
              </a:rPr>
              <a:t>Phase 4: Full Canteen Operation- Duration: Ongoing (Starting from 01/02/2024)</a:t>
            </a:r>
            <a:endParaRPr lang="en-GB" dirty="0"/>
          </a:p>
        </p:txBody>
      </p:sp>
    </p:spTree>
    <p:extLst>
      <p:ext uri="{BB962C8B-B14F-4D97-AF65-F5344CB8AC3E}">
        <p14:creationId xmlns:p14="http://schemas.microsoft.com/office/powerpoint/2010/main" val="34914149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402A1-CF33-94A0-AE72-5D73E01E1675}"/>
              </a:ext>
            </a:extLst>
          </p:cNvPr>
          <p:cNvSpPr>
            <a:spLocks noGrp="1"/>
          </p:cNvSpPr>
          <p:nvPr>
            <p:ph type="title"/>
          </p:nvPr>
        </p:nvSpPr>
        <p:spPr/>
        <p:txBody>
          <a:bodyPr/>
          <a:lstStyle/>
          <a:p>
            <a:r>
              <a:rPr lang="en-GB" dirty="0">
                <a:solidFill>
                  <a:srgbClr val="343541"/>
                </a:solidFill>
                <a:latin typeface="Söhne"/>
              </a:rPr>
              <a:t>R</a:t>
            </a:r>
            <a:r>
              <a:rPr lang="en-GB" b="0" i="0" dirty="0">
                <a:solidFill>
                  <a:srgbClr val="343541"/>
                </a:solidFill>
                <a:effectLst/>
                <a:latin typeface="Söhne"/>
              </a:rPr>
              <a:t>esources required for the project</a:t>
            </a:r>
            <a:endParaRPr lang="en-GB" dirty="0"/>
          </a:p>
        </p:txBody>
      </p:sp>
      <p:sp>
        <p:nvSpPr>
          <p:cNvPr id="3" name="Content Placeholder 2">
            <a:extLst>
              <a:ext uri="{FF2B5EF4-FFF2-40B4-BE49-F238E27FC236}">
                <a16:creationId xmlns:a16="http://schemas.microsoft.com/office/drawing/2014/main" id="{1353738D-ACF9-8A69-D33F-5691ACCA972F}"/>
              </a:ext>
            </a:extLst>
          </p:cNvPr>
          <p:cNvSpPr>
            <a:spLocks noGrp="1"/>
          </p:cNvSpPr>
          <p:nvPr>
            <p:ph idx="1"/>
          </p:nvPr>
        </p:nvSpPr>
        <p:spPr/>
        <p:txBody>
          <a:bodyPr>
            <a:normAutofit fontScale="85000" lnSpcReduction="20000"/>
          </a:bodyPr>
          <a:lstStyle/>
          <a:p>
            <a:r>
              <a:rPr lang="en-GB" dirty="0"/>
              <a:t> </a:t>
            </a:r>
            <a:r>
              <a:rPr lang="en-GB" b="0" i="0" dirty="0">
                <a:solidFill>
                  <a:srgbClr val="374151"/>
                </a:solidFill>
                <a:effectLst/>
                <a:latin typeface="Söhne"/>
              </a:rPr>
              <a:t>Human Resources:</a:t>
            </a:r>
            <a:endParaRPr lang="en-GB" sz="3100" b="0" i="0" dirty="0">
              <a:solidFill>
                <a:srgbClr val="374151"/>
              </a:solidFill>
              <a:effectLst/>
              <a:latin typeface="Söhne"/>
            </a:endParaRPr>
          </a:p>
          <a:p>
            <a:r>
              <a:rPr lang="en-GB" sz="3100" dirty="0">
                <a:solidFill>
                  <a:srgbClr val="374151"/>
                </a:solidFill>
                <a:latin typeface="Söhne"/>
              </a:rPr>
              <a:t> </a:t>
            </a:r>
            <a:r>
              <a:rPr lang="en-GB" sz="3100" b="0" i="0" dirty="0">
                <a:solidFill>
                  <a:srgbClr val="374151"/>
                </a:solidFill>
                <a:effectLst/>
                <a:latin typeface="Söhne"/>
              </a:rPr>
              <a:t>Financial Resources: </a:t>
            </a:r>
            <a:r>
              <a:rPr lang="en-GB" sz="2100" dirty="0">
                <a:solidFill>
                  <a:srgbClr val="000000"/>
                </a:solidFill>
                <a:effectLst/>
                <a:latin typeface="Times New Roman" panose="02020603050405020304" pitchFamily="18" charset="0"/>
                <a:ea typeface="Calibri" panose="020F0502020204030204" pitchFamily="34" charset="0"/>
              </a:rPr>
              <a:t>The project manager and finance department calculate each activity's resource requirements or costs separately, then add them to obtain the overall estimation (Xue et al., 2022). </a:t>
            </a:r>
            <a:endParaRPr lang="en-GB" b="0" i="0" dirty="0">
              <a:solidFill>
                <a:srgbClr val="374151"/>
              </a:solidFill>
              <a:effectLst/>
              <a:latin typeface="Söhne"/>
            </a:endParaRPr>
          </a:p>
          <a:p>
            <a:r>
              <a:rPr lang="en-GB" dirty="0">
                <a:solidFill>
                  <a:srgbClr val="374151"/>
                </a:solidFill>
                <a:latin typeface="Söhne"/>
              </a:rPr>
              <a:t> </a:t>
            </a:r>
            <a:r>
              <a:rPr lang="en-GB" b="0" i="0" dirty="0">
                <a:solidFill>
                  <a:srgbClr val="374151"/>
                </a:solidFill>
                <a:effectLst/>
                <a:latin typeface="Söhne"/>
              </a:rPr>
              <a:t>Equipment and Supplies:</a:t>
            </a:r>
          </a:p>
          <a:p>
            <a:r>
              <a:rPr lang="en-GB" dirty="0">
                <a:solidFill>
                  <a:srgbClr val="374151"/>
                </a:solidFill>
                <a:latin typeface="Söhne"/>
              </a:rPr>
              <a:t> </a:t>
            </a:r>
            <a:r>
              <a:rPr lang="en-GB" b="0" i="0" dirty="0">
                <a:solidFill>
                  <a:srgbClr val="374151"/>
                </a:solidFill>
                <a:effectLst/>
                <a:latin typeface="Söhne"/>
              </a:rPr>
              <a:t>Infrastructure:</a:t>
            </a:r>
          </a:p>
          <a:p>
            <a:r>
              <a:rPr lang="en-GB" dirty="0">
                <a:solidFill>
                  <a:srgbClr val="374151"/>
                </a:solidFill>
                <a:latin typeface="Söhne"/>
              </a:rPr>
              <a:t> </a:t>
            </a:r>
            <a:r>
              <a:rPr lang="en-GB" b="0" i="0" dirty="0">
                <a:solidFill>
                  <a:srgbClr val="374151"/>
                </a:solidFill>
                <a:effectLst/>
                <a:latin typeface="Söhne"/>
              </a:rPr>
              <a:t>Marketing and Promotional Resources:</a:t>
            </a:r>
          </a:p>
          <a:p>
            <a:r>
              <a:rPr lang="en-GB" dirty="0">
                <a:solidFill>
                  <a:srgbClr val="374151"/>
                </a:solidFill>
                <a:latin typeface="Söhne"/>
              </a:rPr>
              <a:t> </a:t>
            </a:r>
            <a:r>
              <a:rPr lang="en-GB" b="0" i="0" dirty="0">
                <a:solidFill>
                  <a:srgbClr val="374151"/>
                </a:solidFill>
                <a:effectLst/>
                <a:latin typeface="Söhne"/>
              </a:rPr>
              <a:t>Time and Effort:</a:t>
            </a:r>
          </a:p>
          <a:p>
            <a:r>
              <a:rPr lang="en-GB" b="0" i="0" dirty="0">
                <a:solidFill>
                  <a:srgbClr val="374151"/>
                </a:solidFill>
                <a:effectLst/>
                <a:latin typeface="Söhne"/>
              </a:rPr>
              <a:t>Health and Safety Resources:</a:t>
            </a:r>
          </a:p>
          <a:p>
            <a:endParaRPr lang="en-GB" dirty="0"/>
          </a:p>
        </p:txBody>
      </p:sp>
    </p:spTree>
    <p:extLst>
      <p:ext uri="{BB962C8B-B14F-4D97-AF65-F5344CB8AC3E}">
        <p14:creationId xmlns:p14="http://schemas.microsoft.com/office/powerpoint/2010/main" val="42874013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EC37D-6C4A-244F-97E1-0EA6A71F0933}"/>
              </a:ext>
            </a:extLst>
          </p:cNvPr>
          <p:cNvSpPr>
            <a:spLocks noGrp="1"/>
          </p:cNvSpPr>
          <p:nvPr>
            <p:ph type="title"/>
          </p:nvPr>
        </p:nvSpPr>
        <p:spPr>
          <a:xfrm>
            <a:off x="1295401" y="192423"/>
            <a:ext cx="9601196" cy="1303867"/>
          </a:xfrm>
        </p:spPr>
        <p:txBody>
          <a:bodyPr/>
          <a:lstStyle/>
          <a:p>
            <a:r>
              <a:rPr lang="en-GB" b="0" i="0" dirty="0">
                <a:solidFill>
                  <a:srgbClr val="374151"/>
                </a:solidFill>
                <a:effectLst/>
                <a:latin typeface="Söhne"/>
              </a:rPr>
              <a:t>Work Breakdown Structure (WBS)</a:t>
            </a:r>
            <a:endParaRPr lang="en-GB" dirty="0"/>
          </a:p>
        </p:txBody>
      </p:sp>
      <p:pic>
        <p:nvPicPr>
          <p:cNvPr id="4" name="Content Placeholder 3">
            <a:extLst>
              <a:ext uri="{FF2B5EF4-FFF2-40B4-BE49-F238E27FC236}">
                <a16:creationId xmlns:a16="http://schemas.microsoft.com/office/drawing/2014/main" id="{4CE9BEF0-3FF7-FFF3-ADBF-7130C155DD61}"/>
              </a:ext>
            </a:extLst>
          </p:cNvPr>
          <p:cNvPicPr>
            <a:picLocks noGrp="1" noChangeAspect="1"/>
          </p:cNvPicPr>
          <p:nvPr>
            <p:ph idx="1"/>
          </p:nvPr>
        </p:nvPicPr>
        <p:blipFill>
          <a:blip r:embed="rId3"/>
          <a:stretch>
            <a:fillRect/>
          </a:stretch>
        </p:blipFill>
        <p:spPr>
          <a:xfrm>
            <a:off x="-166255" y="1118477"/>
            <a:ext cx="12192001" cy="5777345"/>
          </a:xfrm>
          <a:prstGeom prst="rect">
            <a:avLst/>
          </a:prstGeom>
        </p:spPr>
      </p:pic>
      <p:sp>
        <p:nvSpPr>
          <p:cNvPr id="8" name="TextBox 7">
            <a:extLst>
              <a:ext uri="{FF2B5EF4-FFF2-40B4-BE49-F238E27FC236}">
                <a16:creationId xmlns:a16="http://schemas.microsoft.com/office/drawing/2014/main" id="{87DEC7FB-5083-57D6-ABD6-85EA75998103}"/>
              </a:ext>
            </a:extLst>
          </p:cNvPr>
          <p:cNvSpPr txBox="1"/>
          <p:nvPr/>
        </p:nvSpPr>
        <p:spPr>
          <a:xfrm>
            <a:off x="2583873" y="2301589"/>
            <a:ext cx="6192982" cy="461665"/>
          </a:xfrm>
          <a:prstGeom prst="rect">
            <a:avLst/>
          </a:prstGeom>
          <a:noFill/>
        </p:spPr>
        <p:txBody>
          <a:bodyPr wrap="square">
            <a:spAutoFit/>
          </a:bodyPr>
          <a:lstStyle/>
          <a:p>
            <a:r>
              <a:rPr lang="en-US" sz="1800" dirty="0">
                <a:solidFill>
                  <a:schemeClr val="bg1"/>
                </a:solidFill>
                <a:effectLst/>
                <a:highlight>
                  <a:srgbClr val="C0C0C0"/>
                </a:highlight>
              </a:rPr>
              <a:t>       </a:t>
            </a:r>
            <a:r>
              <a:rPr lang="en-US" sz="2400" dirty="0">
                <a:effectLst/>
                <a:highlight>
                  <a:srgbClr val="C0C0C0"/>
                </a:highlight>
              </a:rPr>
              <a:t>£</a:t>
            </a:r>
            <a:r>
              <a:rPr lang="en-US" sz="2400" dirty="0">
                <a:highlight>
                  <a:srgbClr val="C0C0C0"/>
                </a:highlight>
              </a:rPr>
              <a:t>5000</a:t>
            </a:r>
            <a:endParaRPr lang="en-GB" sz="1800" dirty="0"/>
          </a:p>
        </p:txBody>
      </p:sp>
      <p:sp>
        <p:nvSpPr>
          <p:cNvPr id="10" name="TextBox 9">
            <a:extLst>
              <a:ext uri="{FF2B5EF4-FFF2-40B4-BE49-F238E27FC236}">
                <a16:creationId xmlns:a16="http://schemas.microsoft.com/office/drawing/2014/main" id="{54F2539E-F90E-DCCB-0E6A-2EC6DADA6260}"/>
              </a:ext>
            </a:extLst>
          </p:cNvPr>
          <p:cNvSpPr txBox="1"/>
          <p:nvPr/>
        </p:nvSpPr>
        <p:spPr>
          <a:xfrm>
            <a:off x="5521037" y="1456221"/>
            <a:ext cx="6192982" cy="400110"/>
          </a:xfrm>
          <a:prstGeom prst="rect">
            <a:avLst/>
          </a:prstGeom>
          <a:noFill/>
        </p:spPr>
        <p:txBody>
          <a:bodyPr wrap="square">
            <a:spAutoFit/>
          </a:bodyPr>
          <a:lstStyle/>
          <a:p>
            <a:r>
              <a:rPr lang="en-US" sz="2000" dirty="0">
                <a:effectLst/>
                <a:highlight>
                  <a:srgbClr val="C0C0C0"/>
                </a:highlight>
              </a:rPr>
              <a:t>…£500000</a:t>
            </a:r>
            <a:endParaRPr lang="en-GB" sz="2000" dirty="0"/>
          </a:p>
        </p:txBody>
      </p:sp>
      <p:sp>
        <p:nvSpPr>
          <p:cNvPr id="12" name="TextBox 11">
            <a:extLst>
              <a:ext uri="{FF2B5EF4-FFF2-40B4-BE49-F238E27FC236}">
                <a16:creationId xmlns:a16="http://schemas.microsoft.com/office/drawing/2014/main" id="{6A69373E-D41C-DFB6-1921-16961DAA1E1C}"/>
              </a:ext>
            </a:extLst>
          </p:cNvPr>
          <p:cNvSpPr txBox="1"/>
          <p:nvPr/>
        </p:nvSpPr>
        <p:spPr>
          <a:xfrm>
            <a:off x="9026237" y="2589101"/>
            <a:ext cx="6192982" cy="461665"/>
          </a:xfrm>
          <a:prstGeom prst="rect">
            <a:avLst/>
          </a:prstGeom>
          <a:noFill/>
        </p:spPr>
        <p:txBody>
          <a:bodyPr wrap="square">
            <a:spAutoFit/>
          </a:bodyPr>
          <a:lstStyle/>
          <a:p>
            <a:r>
              <a:rPr lang="en-US" sz="2400" dirty="0">
                <a:effectLst/>
                <a:highlight>
                  <a:srgbClr val="C0C0C0"/>
                </a:highlight>
              </a:rPr>
              <a:t>  £ 200</a:t>
            </a:r>
            <a:r>
              <a:rPr lang="en-US" sz="2400" dirty="0">
                <a:highlight>
                  <a:srgbClr val="C0C0C0"/>
                </a:highlight>
              </a:rPr>
              <a:t>000</a:t>
            </a:r>
            <a:endParaRPr lang="en-GB" sz="2400" dirty="0"/>
          </a:p>
        </p:txBody>
      </p:sp>
      <p:sp>
        <p:nvSpPr>
          <p:cNvPr id="14" name="TextBox 13">
            <a:extLst>
              <a:ext uri="{FF2B5EF4-FFF2-40B4-BE49-F238E27FC236}">
                <a16:creationId xmlns:a16="http://schemas.microsoft.com/office/drawing/2014/main" id="{1630B7E1-FCDD-2E7D-C4B9-1DDBD1E10783}"/>
              </a:ext>
            </a:extLst>
          </p:cNvPr>
          <p:cNvSpPr txBox="1"/>
          <p:nvPr/>
        </p:nvSpPr>
        <p:spPr>
          <a:xfrm>
            <a:off x="1295401" y="3347971"/>
            <a:ext cx="7696200" cy="461665"/>
          </a:xfrm>
          <a:prstGeom prst="rect">
            <a:avLst/>
          </a:prstGeom>
          <a:noFill/>
        </p:spPr>
        <p:txBody>
          <a:bodyPr wrap="square">
            <a:spAutoFit/>
          </a:bodyPr>
          <a:lstStyle/>
          <a:p>
            <a:r>
              <a:rPr lang="en-US" sz="2400" dirty="0">
                <a:effectLst/>
                <a:highlight>
                  <a:srgbClr val="C0C0C0"/>
                </a:highlight>
              </a:rPr>
              <a:t>  £1</a:t>
            </a:r>
            <a:r>
              <a:rPr lang="en-US" sz="2400" dirty="0">
                <a:highlight>
                  <a:srgbClr val="C0C0C0"/>
                </a:highlight>
              </a:rPr>
              <a:t>5000</a:t>
            </a:r>
            <a:endParaRPr lang="en-GB" sz="2400" dirty="0"/>
          </a:p>
        </p:txBody>
      </p:sp>
      <p:sp>
        <p:nvSpPr>
          <p:cNvPr id="18" name="TextBox 17">
            <a:extLst>
              <a:ext uri="{FF2B5EF4-FFF2-40B4-BE49-F238E27FC236}">
                <a16:creationId xmlns:a16="http://schemas.microsoft.com/office/drawing/2014/main" id="{195B9E47-FF04-CC91-B520-8329B0EDE8D6}"/>
              </a:ext>
            </a:extLst>
          </p:cNvPr>
          <p:cNvSpPr txBox="1"/>
          <p:nvPr/>
        </p:nvSpPr>
        <p:spPr>
          <a:xfrm>
            <a:off x="9217230" y="3683640"/>
            <a:ext cx="1910939" cy="461665"/>
          </a:xfrm>
          <a:prstGeom prst="rect">
            <a:avLst/>
          </a:prstGeom>
          <a:noFill/>
        </p:spPr>
        <p:txBody>
          <a:bodyPr wrap="square">
            <a:spAutoFit/>
          </a:bodyPr>
          <a:lstStyle/>
          <a:p>
            <a:r>
              <a:rPr lang="en-US" sz="2400" dirty="0">
                <a:effectLst/>
                <a:highlight>
                  <a:srgbClr val="C0C0C0"/>
                </a:highlight>
              </a:rPr>
              <a:t>   £2</a:t>
            </a:r>
            <a:r>
              <a:rPr lang="en-US" sz="2400" dirty="0">
                <a:highlight>
                  <a:srgbClr val="C0C0C0"/>
                </a:highlight>
              </a:rPr>
              <a:t>000 </a:t>
            </a:r>
            <a:endParaRPr lang="en-GB" sz="2400" dirty="0"/>
          </a:p>
        </p:txBody>
      </p:sp>
      <p:sp>
        <p:nvSpPr>
          <p:cNvPr id="20" name="TextBox 19">
            <a:extLst>
              <a:ext uri="{FF2B5EF4-FFF2-40B4-BE49-F238E27FC236}">
                <a16:creationId xmlns:a16="http://schemas.microsoft.com/office/drawing/2014/main" id="{44882E76-900B-4EF5-C124-2D34C160AFB1}"/>
              </a:ext>
            </a:extLst>
          </p:cNvPr>
          <p:cNvSpPr txBox="1"/>
          <p:nvPr/>
        </p:nvSpPr>
        <p:spPr>
          <a:xfrm>
            <a:off x="872838" y="4408937"/>
            <a:ext cx="7744690" cy="461665"/>
          </a:xfrm>
          <a:prstGeom prst="rect">
            <a:avLst/>
          </a:prstGeom>
          <a:noFill/>
        </p:spPr>
        <p:txBody>
          <a:bodyPr wrap="square">
            <a:spAutoFit/>
          </a:bodyPr>
          <a:lstStyle/>
          <a:p>
            <a:r>
              <a:rPr lang="en-US" sz="2400" dirty="0">
                <a:effectLst/>
                <a:highlight>
                  <a:srgbClr val="C0C0C0"/>
                </a:highlight>
              </a:rPr>
              <a:t>  £20</a:t>
            </a:r>
            <a:r>
              <a:rPr lang="en-US" sz="2400" dirty="0">
                <a:highlight>
                  <a:srgbClr val="C0C0C0"/>
                </a:highlight>
              </a:rPr>
              <a:t>000</a:t>
            </a:r>
            <a:endParaRPr lang="en-GB" sz="2400" dirty="0"/>
          </a:p>
        </p:txBody>
      </p:sp>
      <p:sp>
        <p:nvSpPr>
          <p:cNvPr id="22" name="TextBox 21">
            <a:extLst>
              <a:ext uri="{FF2B5EF4-FFF2-40B4-BE49-F238E27FC236}">
                <a16:creationId xmlns:a16="http://schemas.microsoft.com/office/drawing/2014/main" id="{E115D256-F118-C8E7-F1B6-05900CF6755F}"/>
              </a:ext>
            </a:extLst>
          </p:cNvPr>
          <p:cNvSpPr txBox="1"/>
          <p:nvPr/>
        </p:nvSpPr>
        <p:spPr>
          <a:xfrm>
            <a:off x="8617528" y="4627309"/>
            <a:ext cx="3096491" cy="461665"/>
          </a:xfrm>
          <a:prstGeom prst="rect">
            <a:avLst/>
          </a:prstGeom>
          <a:noFill/>
        </p:spPr>
        <p:txBody>
          <a:bodyPr wrap="square">
            <a:spAutoFit/>
          </a:bodyPr>
          <a:lstStyle/>
          <a:p>
            <a:r>
              <a:rPr lang="en-US" sz="2400" dirty="0">
                <a:effectLst/>
                <a:highlight>
                  <a:srgbClr val="C0C0C0"/>
                </a:highlight>
              </a:rPr>
              <a:t>£200000</a:t>
            </a:r>
            <a:endParaRPr lang="en-GB" sz="2400" dirty="0"/>
          </a:p>
        </p:txBody>
      </p:sp>
      <p:sp>
        <p:nvSpPr>
          <p:cNvPr id="24" name="TextBox 23">
            <a:extLst>
              <a:ext uri="{FF2B5EF4-FFF2-40B4-BE49-F238E27FC236}">
                <a16:creationId xmlns:a16="http://schemas.microsoft.com/office/drawing/2014/main" id="{0515F77D-F689-B6C9-D3AC-E64909C30F93}"/>
              </a:ext>
            </a:extLst>
          </p:cNvPr>
          <p:cNvSpPr txBox="1"/>
          <p:nvPr/>
        </p:nvSpPr>
        <p:spPr>
          <a:xfrm>
            <a:off x="1472540" y="5830362"/>
            <a:ext cx="7744690" cy="461665"/>
          </a:xfrm>
          <a:prstGeom prst="rect">
            <a:avLst/>
          </a:prstGeom>
          <a:noFill/>
        </p:spPr>
        <p:txBody>
          <a:bodyPr wrap="square">
            <a:spAutoFit/>
          </a:bodyPr>
          <a:lstStyle/>
          <a:p>
            <a:r>
              <a:rPr lang="en-US" sz="2400" dirty="0">
                <a:effectLst/>
                <a:highlight>
                  <a:srgbClr val="C0C0C0"/>
                </a:highlight>
              </a:rPr>
              <a:t>  £1</a:t>
            </a:r>
            <a:r>
              <a:rPr lang="en-US" sz="2400" dirty="0">
                <a:highlight>
                  <a:srgbClr val="C0C0C0"/>
                </a:highlight>
              </a:rPr>
              <a:t>5000</a:t>
            </a:r>
            <a:endParaRPr lang="en-GB" sz="2400" dirty="0"/>
          </a:p>
        </p:txBody>
      </p:sp>
      <p:sp>
        <p:nvSpPr>
          <p:cNvPr id="26" name="TextBox 25">
            <a:extLst>
              <a:ext uri="{FF2B5EF4-FFF2-40B4-BE49-F238E27FC236}">
                <a16:creationId xmlns:a16="http://schemas.microsoft.com/office/drawing/2014/main" id="{5C3C1D1E-DB7A-8D99-BC1A-6915822141EA}"/>
              </a:ext>
            </a:extLst>
          </p:cNvPr>
          <p:cNvSpPr txBox="1"/>
          <p:nvPr/>
        </p:nvSpPr>
        <p:spPr>
          <a:xfrm>
            <a:off x="8458200" y="5322530"/>
            <a:ext cx="3255819" cy="461665"/>
          </a:xfrm>
          <a:prstGeom prst="rect">
            <a:avLst/>
          </a:prstGeom>
          <a:noFill/>
        </p:spPr>
        <p:txBody>
          <a:bodyPr wrap="square">
            <a:spAutoFit/>
          </a:bodyPr>
          <a:lstStyle/>
          <a:p>
            <a:r>
              <a:rPr lang="en-US" sz="2400" dirty="0">
                <a:effectLst/>
                <a:highlight>
                  <a:srgbClr val="C0C0C0"/>
                </a:highlight>
              </a:rPr>
              <a:t> £18</a:t>
            </a:r>
            <a:r>
              <a:rPr lang="en-US" sz="2400" dirty="0">
                <a:highlight>
                  <a:srgbClr val="C0C0C0"/>
                </a:highlight>
              </a:rPr>
              <a:t>000</a:t>
            </a:r>
            <a:endParaRPr lang="en-GB" sz="2400" dirty="0"/>
          </a:p>
        </p:txBody>
      </p:sp>
      <p:sp>
        <p:nvSpPr>
          <p:cNvPr id="28" name="TextBox 27">
            <a:extLst>
              <a:ext uri="{FF2B5EF4-FFF2-40B4-BE49-F238E27FC236}">
                <a16:creationId xmlns:a16="http://schemas.microsoft.com/office/drawing/2014/main" id="{A0948DF1-C29E-D0D6-6F39-568761F6B861}"/>
              </a:ext>
            </a:extLst>
          </p:cNvPr>
          <p:cNvSpPr txBox="1"/>
          <p:nvPr/>
        </p:nvSpPr>
        <p:spPr>
          <a:xfrm>
            <a:off x="8022771" y="6292027"/>
            <a:ext cx="7743370" cy="461665"/>
          </a:xfrm>
          <a:prstGeom prst="rect">
            <a:avLst/>
          </a:prstGeom>
          <a:noFill/>
        </p:spPr>
        <p:txBody>
          <a:bodyPr wrap="square">
            <a:spAutoFit/>
          </a:bodyPr>
          <a:lstStyle/>
          <a:p>
            <a:r>
              <a:rPr lang="en-US" sz="2400" dirty="0">
                <a:effectLst/>
                <a:highlight>
                  <a:srgbClr val="C0C0C0"/>
                </a:highlight>
              </a:rPr>
              <a:t> £2</a:t>
            </a:r>
            <a:r>
              <a:rPr lang="en-US" sz="2400" dirty="0">
                <a:highlight>
                  <a:srgbClr val="C0C0C0"/>
                </a:highlight>
              </a:rPr>
              <a:t>5000</a:t>
            </a:r>
            <a:endParaRPr lang="en-GB" sz="2400" dirty="0"/>
          </a:p>
        </p:txBody>
      </p:sp>
    </p:spTree>
    <p:extLst>
      <p:ext uri="{BB962C8B-B14F-4D97-AF65-F5344CB8AC3E}">
        <p14:creationId xmlns:p14="http://schemas.microsoft.com/office/powerpoint/2010/main" val="21144133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92238-6E95-8601-A503-F74F8489F81A}"/>
              </a:ext>
            </a:extLst>
          </p:cNvPr>
          <p:cNvSpPr>
            <a:spLocks noGrp="1"/>
          </p:cNvSpPr>
          <p:nvPr>
            <p:ph type="title"/>
          </p:nvPr>
        </p:nvSpPr>
        <p:spPr/>
        <p:txBody>
          <a:bodyPr/>
          <a:lstStyle/>
          <a:p>
            <a:r>
              <a:rPr lang="en-GB" b="0" i="0" dirty="0">
                <a:solidFill>
                  <a:srgbClr val="374151"/>
                </a:solidFill>
                <a:effectLst/>
                <a:latin typeface="Söhne"/>
              </a:rPr>
              <a:t>Risk Management</a:t>
            </a:r>
            <a:endParaRPr lang="en-GB" dirty="0"/>
          </a:p>
        </p:txBody>
      </p:sp>
      <p:sp>
        <p:nvSpPr>
          <p:cNvPr id="3" name="Content Placeholder 2">
            <a:extLst>
              <a:ext uri="{FF2B5EF4-FFF2-40B4-BE49-F238E27FC236}">
                <a16:creationId xmlns:a16="http://schemas.microsoft.com/office/drawing/2014/main" id="{19CD06AA-0EDD-C537-A126-11289008AC5C}"/>
              </a:ext>
            </a:extLst>
          </p:cNvPr>
          <p:cNvSpPr>
            <a:spLocks noGrp="1"/>
          </p:cNvSpPr>
          <p:nvPr>
            <p:ph idx="1"/>
          </p:nvPr>
        </p:nvSpPr>
        <p:spPr/>
        <p:txBody>
          <a:bodyPr>
            <a:normAutofit fontScale="92500" lnSpcReduction="10000"/>
          </a:bodyPr>
          <a:lstStyle/>
          <a:p>
            <a:r>
              <a:rPr lang="en-GB" dirty="0"/>
              <a:t> </a:t>
            </a:r>
            <a:r>
              <a:rPr lang="en-GB" b="0" i="0" dirty="0">
                <a:solidFill>
                  <a:srgbClr val="374151"/>
                </a:solidFill>
                <a:effectLst/>
                <a:latin typeface="Söhne"/>
              </a:rPr>
              <a:t>Construction Delays:</a:t>
            </a:r>
          </a:p>
          <a:p>
            <a:r>
              <a:rPr lang="en-GB" dirty="0">
                <a:solidFill>
                  <a:srgbClr val="374151"/>
                </a:solidFill>
                <a:latin typeface="Söhne"/>
              </a:rPr>
              <a:t> </a:t>
            </a:r>
            <a:r>
              <a:rPr lang="en-GB" b="0" i="0" dirty="0">
                <a:solidFill>
                  <a:srgbClr val="374151"/>
                </a:solidFill>
                <a:effectLst/>
                <a:latin typeface="Söhne"/>
              </a:rPr>
              <a:t>Budget Overrun:</a:t>
            </a:r>
          </a:p>
          <a:p>
            <a:r>
              <a:rPr lang="en-GB" dirty="0">
                <a:solidFill>
                  <a:srgbClr val="374151"/>
                </a:solidFill>
                <a:latin typeface="Söhne"/>
              </a:rPr>
              <a:t> </a:t>
            </a:r>
            <a:r>
              <a:rPr lang="en-GB" b="0" i="0" dirty="0">
                <a:solidFill>
                  <a:srgbClr val="374151"/>
                </a:solidFill>
                <a:effectLst/>
                <a:latin typeface="Söhne"/>
              </a:rPr>
              <a:t>Staff Shortages:</a:t>
            </a:r>
          </a:p>
          <a:p>
            <a:r>
              <a:rPr lang="en-GB" dirty="0">
                <a:solidFill>
                  <a:srgbClr val="374151"/>
                </a:solidFill>
                <a:latin typeface="Söhne"/>
              </a:rPr>
              <a:t> </a:t>
            </a:r>
            <a:r>
              <a:rPr lang="en-GB" b="0" i="0" dirty="0">
                <a:solidFill>
                  <a:srgbClr val="374151"/>
                </a:solidFill>
                <a:effectLst/>
                <a:latin typeface="Söhne"/>
              </a:rPr>
              <a:t>Health and Safety Incidents: </a:t>
            </a:r>
            <a:r>
              <a:rPr lang="en-GB" sz="2200" dirty="0">
                <a:effectLst/>
              </a:rPr>
              <a:t>Due to faulty food licencing, registration, and other factors, the issue with the document poses a significant risk to the company's reputation and trust (</a:t>
            </a:r>
            <a:r>
              <a:rPr lang="en-GB" sz="2200" dirty="0" err="1">
                <a:effectLst/>
              </a:rPr>
              <a:t>Kliem</a:t>
            </a:r>
            <a:r>
              <a:rPr lang="en-GB" sz="2200" dirty="0">
                <a:effectLst/>
              </a:rPr>
              <a:t> and </a:t>
            </a:r>
            <a:r>
              <a:rPr lang="en-GB" sz="2200" dirty="0" err="1">
                <a:effectLst/>
              </a:rPr>
              <a:t>Ludin</a:t>
            </a:r>
            <a:r>
              <a:rPr lang="en-GB" sz="2200" dirty="0">
                <a:effectLst/>
              </a:rPr>
              <a:t>, 2019).   </a:t>
            </a:r>
            <a:endParaRPr lang="en-GB" sz="2400" dirty="0">
              <a:solidFill>
                <a:srgbClr val="000000"/>
              </a:solidFill>
              <a:effectLst/>
              <a:latin typeface="Times New Roman" panose="02020603050405020304" pitchFamily="18" charset="0"/>
              <a:ea typeface="Calibri" panose="020F0502020204030204" pitchFamily="34" charset="0"/>
            </a:endParaRPr>
          </a:p>
          <a:p>
            <a:r>
              <a:rPr lang="en-GB" b="0" i="0" dirty="0">
                <a:solidFill>
                  <a:srgbClr val="374151"/>
                </a:solidFill>
                <a:effectLst/>
                <a:latin typeface="Söhne"/>
              </a:rPr>
              <a:t> </a:t>
            </a:r>
          </a:p>
          <a:p>
            <a:r>
              <a:rPr lang="en-GB" dirty="0">
                <a:solidFill>
                  <a:srgbClr val="374151"/>
                </a:solidFill>
                <a:latin typeface="Söhne"/>
              </a:rPr>
              <a:t> </a:t>
            </a:r>
            <a:r>
              <a:rPr lang="en-GB" b="0" i="0" dirty="0">
                <a:solidFill>
                  <a:srgbClr val="374151"/>
                </a:solidFill>
                <a:effectLst/>
                <a:latin typeface="Söhne"/>
              </a:rPr>
              <a:t>Low Customer Adoption:</a:t>
            </a:r>
            <a:endParaRPr lang="en-GB" dirty="0">
              <a:solidFill>
                <a:srgbClr val="374151"/>
              </a:solidFill>
              <a:latin typeface="Söhne"/>
            </a:endParaRPr>
          </a:p>
          <a:p>
            <a:endParaRPr lang="en-GB" dirty="0"/>
          </a:p>
        </p:txBody>
      </p:sp>
    </p:spTree>
    <p:extLst>
      <p:ext uri="{BB962C8B-B14F-4D97-AF65-F5344CB8AC3E}">
        <p14:creationId xmlns:p14="http://schemas.microsoft.com/office/powerpoint/2010/main" val="41669125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9BE64-8CD2-B4D9-60C3-9EA1BB7AA0AA}"/>
              </a:ext>
            </a:extLst>
          </p:cNvPr>
          <p:cNvSpPr>
            <a:spLocks noGrp="1"/>
          </p:cNvSpPr>
          <p:nvPr>
            <p:ph type="title"/>
          </p:nvPr>
        </p:nvSpPr>
        <p:spPr>
          <a:xfrm>
            <a:off x="1295401" y="1253065"/>
            <a:ext cx="9601196" cy="1303867"/>
          </a:xfrm>
        </p:spPr>
        <p:txBody>
          <a:bodyPr>
            <a:normAutofit fontScale="90000"/>
          </a:bodyPr>
          <a:lstStyle/>
          <a:p>
            <a:r>
              <a:rPr lang="en-GB" b="0" i="0" dirty="0">
                <a:solidFill>
                  <a:srgbClr val="374151"/>
                </a:solidFill>
                <a:effectLst/>
                <a:latin typeface="Söhne"/>
              </a:rPr>
              <a:t>Communication Plan</a:t>
            </a:r>
            <a:br>
              <a:rPr lang="en-GB" b="0" i="0" dirty="0">
                <a:solidFill>
                  <a:srgbClr val="374151"/>
                </a:solidFill>
                <a:effectLst/>
                <a:latin typeface="Söhne"/>
              </a:rPr>
            </a:br>
            <a:br>
              <a:rPr lang="en-GB" b="0" i="0" dirty="0">
                <a:solidFill>
                  <a:srgbClr val="374151"/>
                </a:solidFill>
                <a:effectLst/>
                <a:latin typeface="Söhne"/>
              </a:rPr>
            </a:br>
            <a:endParaRPr lang="en-GB" dirty="0"/>
          </a:p>
        </p:txBody>
      </p:sp>
      <p:sp>
        <p:nvSpPr>
          <p:cNvPr id="3" name="Content Placeholder 2">
            <a:extLst>
              <a:ext uri="{FF2B5EF4-FFF2-40B4-BE49-F238E27FC236}">
                <a16:creationId xmlns:a16="http://schemas.microsoft.com/office/drawing/2014/main" id="{F3CFD34B-C656-3644-C7B9-67F142E9D1CB}"/>
              </a:ext>
            </a:extLst>
          </p:cNvPr>
          <p:cNvSpPr>
            <a:spLocks noGrp="1"/>
          </p:cNvSpPr>
          <p:nvPr>
            <p:ph idx="1"/>
          </p:nvPr>
        </p:nvSpPr>
        <p:spPr/>
        <p:txBody>
          <a:bodyPr/>
          <a:lstStyle/>
          <a:p>
            <a:r>
              <a:rPr lang="en-GB" b="0" i="0" dirty="0">
                <a:solidFill>
                  <a:srgbClr val="374151"/>
                </a:solidFill>
                <a:effectLst/>
                <a:latin typeface="Söhne"/>
              </a:rPr>
              <a:t>Weekly Project Team Meetings</a:t>
            </a:r>
          </a:p>
          <a:p>
            <a:r>
              <a:rPr lang="en-GB" dirty="0">
                <a:solidFill>
                  <a:srgbClr val="374151"/>
                </a:solidFill>
                <a:latin typeface="Söhne"/>
              </a:rPr>
              <a:t> </a:t>
            </a:r>
            <a:r>
              <a:rPr lang="en-GB" b="0" i="0" dirty="0">
                <a:solidFill>
                  <a:srgbClr val="374151"/>
                </a:solidFill>
                <a:effectLst/>
                <a:latin typeface="Söhne"/>
              </a:rPr>
              <a:t>Project Status Reports:</a:t>
            </a:r>
          </a:p>
          <a:p>
            <a:r>
              <a:rPr lang="en-GB" b="0" i="0" dirty="0">
                <a:solidFill>
                  <a:srgbClr val="374151"/>
                </a:solidFill>
                <a:effectLst/>
                <a:latin typeface="Söhne"/>
              </a:rPr>
              <a:t>Stakeholder Updates: </a:t>
            </a:r>
          </a:p>
          <a:p>
            <a:r>
              <a:rPr lang="en-GB" b="0" i="0" dirty="0">
                <a:solidFill>
                  <a:srgbClr val="374151"/>
                </a:solidFill>
                <a:effectLst/>
                <a:latin typeface="Söhne"/>
              </a:rPr>
              <a:t> </a:t>
            </a:r>
            <a:r>
              <a:rPr lang="en-GB" dirty="0">
                <a:solidFill>
                  <a:srgbClr val="000000"/>
                </a:solidFill>
                <a:effectLst/>
                <a:latin typeface="Times New Roman" panose="02020603050405020304" pitchFamily="18" charset="0"/>
                <a:ea typeface="Calibri" panose="020F0502020204030204" pitchFamily="34" charset="0"/>
              </a:rPr>
              <a:t>The project manager must routinely check in with and update this stakeholder group to ensure there are no issues or problems (</a:t>
            </a:r>
            <a:r>
              <a:rPr lang="en-GB" dirty="0" err="1">
                <a:solidFill>
                  <a:srgbClr val="000000"/>
                </a:solidFill>
                <a:effectLst/>
                <a:latin typeface="Times New Roman" panose="02020603050405020304" pitchFamily="18" charset="0"/>
                <a:ea typeface="Calibri" panose="020F0502020204030204" pitchFamily="34" charset="0"/>
              </a:rPr>
              <a:t>Zwikael</a:t>
            </a:r>
            <a:r>
              <a:rPr lang="en-GB" dirty="0">
                <a:solidFill>
                  <a:srgbClr val="000000"/>
                </a:solidFill>
                <a:effectLst/>
                <a:latin typeface="Times New Roman" panose="02020603050405020304" pitchFamily="18" charset="0"/>
                <a:ea typeface="Calibri" panose="020F0502020204030204" pitchFamily="34" charset="0"/>
              </a:rPr>
              <a:t> and </a:t>
            </a:r>
            <a:r>
              <a:rPr lang="en-GB" dirty="0" err="1">
                <a:solidFill>
                  <a:srgbClr val="000000"/>
                </a:solidFill>
                <a:effectLst/>
                <a:latin typeface="Times New Roman" panose="02020603050405020304" pitchFamily="18" charset="0"/>
                <a:ea typeface="Calibri" panose="020F0502020204030204" pitchFamily="34" charset="0"/>
              </a:rPr>
              <a:t>Smyrk</a:t>
            </a:r>
            <a:r>
              <a:rPr lang="en-GB" dirty="0">
                <a:solidFill>
                  <a:srgbClr val="000000"/>
                </a:solidFill>
                <a:effectLst/>
                <a:latin typeface="Times New Roman" panose="02020603050405020304" pitchFamily="18" charset="0"/>
                <a:ea typeface="Calibri" panose="020F0502020204030204" pitchFamily="34" charset="0"/>
              </a:rPr>
              <a:t>, 2019). </a:t>
            </a:r>
            <a:endParaRPr lang="en-GB" dirty="0"/>
          </a:p>
        </p:txBody>
      </p:sp>
    </p:spTree>
    <p:extLst>
      <p:ext uri="{BB962C8B-B14F-4D97-AF65-F5344CB8AC3E}">
        <p14:creationId xmlns:p14="http://schemas.microsoft.com/office/powerpoint/2010/main" val="10797131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6DD07-5F77-F3FA-6BCC-7F556F9D36B4}"/>
              </a:ext>
            </a:extLst>
          </p:cNvPr>
          <p:cNvSpPr>
            <a:spLocks noGrp="1"/>
          </p:cNvSpPr>
          <p:nvPr>
            <p:ph type="title"/>
          </p:nvPr>
        </p:nvSpPr>
        <p:spPr/>
        <p:txBody>
          <a:bodyPr/>
          <a:lstStyle/>
          <a:p>
            <a:r>
              <a:rPr lang="en-GB" b="0" i="0" dirty="0">
                <a:solidFill>
                  <a:srgbClr val="374151"/>
                </a:solidFill>
                <a:effectLst/>
                <a:latin typeface="Söhne"/>
              </a:rPr>
              <a:t>Project Monitoring and Control</a:t>
            </a:r>
            <a:endParaRPr lang="en-GB" dirty="0"/>
          </a:p>
        </p:txBody>
      </p:sp>
      <p:sp>
        <p:nvSpPr>
          <p:cNvPr id="3" name="Content Placeholder 2">
            <a:extLst>
              <a:ext uri="{FF2B5EF4-FFF2-40B4-BE49-F238E27FC236}">
                <a16:creationId xmlns:a16="http://schemas.microsoft.com/office/drawing/2014/main" id="{32AA878B-6DF0-AABB-30F6-0ED2B7C26177}"/>
              </a:ext>
            </a:extLst>
          </p:cNvPr>
          <p:cNvSpPr>
            <a:spLocks noGrp="1"/>
          </p:cNvSpPr>
          <p:nvPr>
            <p:ph idx="1"/>
          </p:nvPr>
        </p:nvSpPr>
        <p:spPr/>
        <p:txBody>
          <a:bodyPr/>
          <a:lstStyle/>
          <a:p>
            <a:r>
              <a:rPr lang="en-GB" b="0" i="0" dirty="0">
                <a:solidFill>
                  <a:srgbClr val="374151"/>
                </a:solidFill>
                <a:effectLst/>
                <a:latin typeface="Söhne"/>
              </a:rPr>
              <a:t>Key Performance Indicators (KPIs):</a:t>
            </a:r>
          </a:p>
          <a:p>
            <a:r>
              <a:rPr lang="en-GB" dirty="0">
                <a:solidFill>
                  <a:srgbClr val="374151"/>
                </a:solidFill>
                <a:latin typeface="Söhne"/>
              </a:rPr>
              <a:t> </a:t>
            </a:r>
            <a:r>
              <a:rPr lang="en-GB" b="0" i="0" dirty="0">
                <a:solidFill>
                  <a:srgbClr val="374151"/>
                </a:solidFill>
                <a:effectLst/>
                <a:latin typeface="Söhne"/>
              </a:rPr>
              <a:t>Project Status Reports:</a:t>
            </a:r>
          </a:p>
          <a:p>
            <a:r>
              <a:rPr lang="en-GB" b="0" i="0" dirty="0">
                <a:solidFill>
                  <a:srgbClr val="374151"/>
                </a:solidFill>
                <a:effectLst/>
                <a:latin typeface="Söhne"/>
              </a:rPr>
              <a:t>Budget Tracking:</a:t>
            </a:r>
          </a:p>
          <a:p>
            <a:r>
              <a:rPr lang="en-GB" dirty="0">
                <a:solidFill>
                  <a:srgbClr val="C00000"/>
                </a:solidFill>
              </a:rPr>
              <a:t> </a:t>
            </a:r>
            <a:r>
              <a:rPr lang="en-GB" b="0" i="0" dirty="0">
                <a:solidFill>
                  <a:srgbClr val="374151"/>
                </a:solidFill>
                <a:effectLst/>
                <a:latin typeface="Söhne"/>
              </a:rPr>
              <a:t>Project Management Software:</a:t>
            </a:r>
            <a:endParaRPr lang="en-GB" dirty="0">
              <a:solidFill>
                <a:srgbClr val="C00000"/>
              </a:solidFill>
            </a:endParaRPr>
          </a:p>
        </p:txBody>
      </p:sp>
    </p:spTree>
    <p:extLst>
      <p:ext uri="{BB962C8B-B14F-4D97-AF65-F5344CB8AC3E}">
        <p14:creationId xmlns:p14="http://schemas.microsoft.com/office/powerpoint/2010/main" val="21791241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C1CE7-2D97-4225-6387-F5EE37BF75DD}"/>
              </a:ext>
            </a:extLst>
          </p:cNvPr>
          <p:cNvSpPr>
            <a:spLocks noGrp="1"/>
          </p:cNvSpPr>
          <p:nvPr>
            <p:ph type="title"/>
          </p:nvPr>
        </p:nvSpPr>
        <p:spPr/>
        <p:txBody>
          <a:bodyPr/>
          <a:lstStyle/>
          <a:p>
            <a:r>
              <a:rPr lang="en-GB" b="0" i="0" dirty="0">
                <a:solidFill>
                  <a:srgbClr val="374151"/>
                </a:solidFill>
                <a:effectLst/>
                <a:latin typeface="Söhne"/>
              </a:rPr>
              <a:t>Conclusion</a:t>
            </a:r>
            <a:endParaRPr lang="en-GB" dirty="0"/>
          </a:p>
        </p:txBody>
      </p:sp>
      <p:sp>
        <p:nvSpPr>
          <p:cNvPr id="3" name="Content Placeholder 2">
            <a:extLst>
              <a:ext uri="{FF2B5EF4-FFF2-40B4-BE49-F238E27FC236}">
                <a16:creationId xmlns:a16="http://schemas.microsoft.com/office/drawing/2014/main" id="{5C6AFCDF-815E-6761-D60B-3FF57C8C16FD}"/>
              </a:ext>
            </a:extLst>
          </p:cNvPr>
          <p:cNvSpPr>
            <a:spLocks noGrp="1"/>
          </p:cNvSpPr>
          <p:nvPr>
            <p:ph idx="1"/>
          </p:nvPr>
        </p:nvSpPr>
        <p:spPr/>
        <p:txBody>
          <a:bodyPr/>
          <a:lstStyle/>
          <a:p>
            <a:r>
              <a:rPr lang="en-GB" dirty="0"/>
              <a:t>The conclusion of this project is that it will provide better social and working environment for both employees and organisation.</a:t>
            </a:r>
          </a:p>
        </p:txBody>
      </p:sp>
    </p:spTree>
    <p:extLst>
      <p:ext uri="{BB962C8B-B14F-4D97-AF65-F5344CB8AC3E}">
        <p14:creationId xmlns:p14="http://schemas.microsoft.com/office/powerpoint/2010/main" val="2593006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9258A-ED36-7B9D-0EAE-2B6168C9EFFE}"/>
              </a:ext>
            </a:extLst>
          </p:cNvPr>
          <p:cNvSpPr>
            <a:spLocks noGrp="1"/>
          </p:cNvSpPr>
          <p:nvPr>
            <p:ph type="title"/>
          </p:nvPr>
        </p:nvSpPr>
        <p:spPr/>
        <p:txBody>
          <a:bodyPr/>
          <a:lstStyle/>
          <a:p>
            <a:r>
              <a:rPr lang="en-GB" dirty="0" err="1"/>
              <a:t>Refferences</a:t>
            </a:r>
            <a:endParaRPr lang="en-GB" dirty="0"/>
          </a:p>
        </p:txBody>
      </p:sp>
      <p:sp>
        <p:nvSpPr>
          <p:cNvPr id="3" name="Content Placeholder 2">
            <a:extLst>
              <a:ext uri="{FF2B5EF4-FFF2-40B4-BE49-F238E27FC236}">
                <a16:creationId xmlns:a16="http://schemas.microsoft.com/office/drawing/2014/main" id="{06711F52-E6F8-0DE5-1DC7-36D3DC6C835D}"/>
              </a:ext>
            </a:extLst>
          </p:cNvPr>
          <p:cNvSpPr>
            <a:spLocks noGrp="1"/>
          </p:cNvSpPr>
          <p:nvPr>
            <p:ph idx="1"/>
          </p:nvPr>
        </p:nvSpPr>
        <p:spPr/>
        <p:txBody>
          <a:bodyPr/>
          <a:lstStyle/>
          <a:p>
            <a:r>
              <a:rPr lang="en-GB" sz="1800" dirty="0">
                <a:solidFill>
                  <a:srgbClr val="000000"/>
                </a:solidFill>
                <a:effectLst/>
                <a:latin typeface="Times New Roman" panose="02020603050405020304" pitchFamily="18" charset="0"/>
                <a:ea typeface="Calibri" panose="020F0502020204030204" pitchFamily="34" charset="0"/>
              </a:rPr>
              <a:t>Layton, and et. al.,  2020. Agile project management for dummies. John Wiley &amp; Sons</a:t>
            </a:r>
          </a:p>
          <a:p>
            <a:endParaRPr lang="en-GB" sz="1800" dirty="0">
              <a:solidFill>
                <a:srgbClr val="000000"/>
              </a:solidFill>
              <a:latin typeface="Times New Roman" panose="02020603050405020304" pitchFamily="18" charset="0"/>
              <a:ea typeface="Calibri" panose="020F0502020204030204" pitchFamily="34" charset="0"/>
            </a:endParaRPr>
          </a:p>
          <a:p>
            <a:r>
              <a:rPr lang="en-GB" sz="1800" dirty="0">
                <a:solidFill>
                  <a:srgbClr val="000000"/>
                </a:solidFill>
                <a:effectLst/>
                <a:latin typeface="Times New Roman" panose="02020603050405020304" pitchFamily="18" charset="0"/>
                <a:ea typeface="Calibri" panose="020F0502020204030204" pitchFamily="34" charset="0"/>
              </a:rPr>
              <a:t>Xue, and et. al., , 2022. Enhancing engineering project management through process alignment. Engineering Management Journal, 34(2), pp.230-248</a:t>
            </a:r>
          </a:p>
          <a:p>
            <a:endParaRPr lang="en-GB" sz="1800" dirty="0">
              <a:solidFill>
                <a:srgbClr val="000000"/>
              </a:solidFill>
              <a:latin typeface="Times New Roman" panose="02020603050405020304" pitchFamily="18" charset="0"/>
              <a:ea typeface="Calibri" panose="020F0502020204030204" pitchFamily="34" charset="0"/>
            </a:endParaRPr>
          </a:p>
          <a:p>
            <a:r>
              <a:rPr lang="en-GB" sz="1800" dirty="0" err="1">
                <a:solidFill>
                  <a:srgbClr val="000000"/>
                </a:solidFill>
                <a:effectLst/>
                <a:latin typeface="Times New Roman" panose="02020603050405020304" pitchFamily="18" charset="0"/>
                <a:ea typeface="Calibri" panose="020F0502020204030204" pitchFamily="34" charset="0"/>
              </a:rPr>
              <a:t>Zwikael</a:t>
            </a:r>
            <a:r>
              <a:rPr lang="en-GB" sz="1800" dirty="0">
                <a:solidFill>
                  <a:srgbClr val="000000"/>
                </a:solidFill>
                <a:effectLst/>
                <a:latin typeface="Times New Roman" panose="02020603050405020304" pitchFamily="18" charset="0"/>
                <a:ea typeface="Calibri" panose="020F0502020204030204" pitchFamily="34" charset="0"/>
              </a:rPr>
              <a:t>, O. and </a:t>
            </a:r>
            <a:r>
              <a:rPr lang="en-GB" sz="1800" dirty="0" err="1">
                <a:solidFill>
                  <a:srgbClr val="000000"/>
                </a:solidFill>
                <a:effectLst/>
                <a:latin typeface="Times New Roman" panose="02020603050405020304" pitchFamily="18" charset="0"/>
                <a:ea typeface="Calibri" panose="020F0502020204030204" pitchFamily="34" charset="0"/>
              </a:rPr>
              <a:t>Smyrk</a:t>
            </a:r>
            <a:r>
              <a:rPr lang="en-GB" sz="1800" dirty="0">
                <a:solidFill>
                  <a:srgbClr val="000000"/>
                </a:solidFill>
                <a:effectLst/>
                <a:latin typeface="Times New Roman" panose="02020603050405020304" pitchFamily="18" charset="0"/>
                <a:ea typeface="Calibri" panose="020F0502020204030204" pitchFamily="34" charset="0"/>
              </a:rPr>
              <a:t>, J.R., 2019. Project management: A benefit realisation approach. Springer.</a:t>
            </a:r>
          </a:p>
          <a:p>
            <a:endParaRPr lang="en-GB" dirty="0"/>
          </a:p>
        </p:txBody>
      </p:sp>
    </p:spTree>
    <p:extLst>
      <p:ext uri="{BB962C8B-B14F-4D97-AF65-F5344CB8AC3E}">
        <p14:creationId xmlns:p14="http://schemas.microsoft.com/office/powerpoint/2010/main" val="34945880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TM02900743[[fn=Organic]]</Template>
  <TotalTime>446</TotalTime>
  <Words>2091</Words>
  <Application>Microsoft Office PowerPoint</Application>
  <PresentationFormat>Widescreen</PresentationFormat>
  <Paragraphs>158</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Garamond</vt:lpstr>
      <vt:lpstr>Söhne</vt:lpstr>
      <vt:lpstr>Times New Roman</vt:lpstr>
      <vt:lpstr>Organic</vt:lpstr>
      <vt:lpstr>Project Management Plan        [Establishing a Canteen at Adidas Warehouse] Managing Projects in the Organisation (BMSW5104) cd </vt:lpstr>
      <vt:lpstr>Project Objectives</vt:lpstr>
      <vt:lpstr>Key stakeholders involved</vt:lpstr>
      <vt:lpstr>Project Scope, Deliverables, and Exclusions:</vt:lpstr>
      <vt:lpstr>Project Timeline</vt:lpstr>
      <vt:lpstr>Resources required for the project</vt:lpstr>
      <vt:lpstr>Work Breakdown Structure (WBS)</vt:lpstr>
      <vt:lpstr>Risk Management</vt:lpstr>
      <vt:lpstr>Communication Plan  </vt:lpstr>
      <vt:lpstr>Project Monitoring and Control</vt:lpstr>
      <vt:lpstr>Conclusion</vt:lpstr>
      <vt:lpstr>Refferences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Plan        [Establishing a Canteen at Adidas Warehouse] Managing Projects in the Organisation (BMSW5104) cd </dc:title>
  <dc:creator>daniel genev</dc:creator>
  <cp:lastModifiedBy>daniel genev</cp:lastModifiedBy>
  <cp:revision>3</cp:revision>
  <dcterms:created xsi:type="dcterms:W3CDTF">2023-07-26T16:41:49Z</dcterms:created>
  <dcterms:modified xsi:type="dcterms:W3CDTF">2023-08-02T19:38:58Z</dcterms:modified>
</cp:coreProperties>
</file>