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7" r:id="rId1"/>
  </p:sldMasterIdLst>
  <p:sldIdLst>
    <p:sldId id="256" r:id="rId2"/>
    <p:sldId id="257" r:id="rId3"/>
    <p:sldId id="258" r:id="rId4"/>
    <p:sldId id="259" r:id="rId5"/>
    <p:sldId id="260" r:id="rId6"/>
    <p:sldId id="271" r:id="rId7"/>
    <p:sldId id="261" r:id="rId8"/>
    <p:sldId id="272" r:id="rId9"/>
    <p:sldId id="273" r:id="rId10"/>
    <p:sldId id="274" r:id="rId11"/>
    <p:sldId id="265" r:id="rId12"/>
    <p:sldId id="262" r:id="rId13"/>
    <p:sldId id="277" r:id="rId14"/>
    <p:sldId id="266" r:id="rId15"/>
    <p:sldId id="269" r:id="rId16"/>
    <p:sldId id="275" r:id="rId17"/>
    <p:sldId id="278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 snapToGrid="0">
      <p:cViewPr>
        <p:scale>
          <a:sx n="66" d="100"/>
          <a:sy n="66" d="100"/>
        </p:scale>
        <p:origin x="78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45263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77187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51204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9770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87738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91605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56677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94005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12340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24117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524050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907130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97345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52715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849980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942420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96650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8766988-652E-44C1-B9DF-E1B5FD345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8563-0631-4DD1-8C62-D7BA73C5B722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0DC2EFC4-FA1C-4E09-A0C2-AE8E458AD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67C6B95-D663-4694-9429-9DBE4709A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1A9C9-A034-4501-9A4A-E79B30674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220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CB9A552-C7BC-4709-B083-89B34EF91EF8}" type="datetimeFigureOut">
              <a:rPr lang="en-IN" smtClean="0"/>
              <a:t>19-02-2023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4B24BA-0381-4461-A6D9-86DC260175C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56726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8" r:id="rId1"/>
    <p:sldLayoutId id="2147483929" r:id="rId2"/>
    <p:sldLayoutId id="2147483930" r:id="rId3"/>
    <p:sldLayoutId id="2147483931" r:id="rId4"/>
    <p:sldLayoutId id="2147483932" r:id="rId5"/>
    <p:sldLayoutId id="2147483933" r:id="rId6"/>
    <p:sldLayoutId id="2147483934" r:id="rId7"/>
    <p:sldLayoutId id="2147483935" r:id="rId8"/>
    <p:sldLayoutId id="2147483936" r:id="rId9"/>
    <p:sldLayoutId id="2147483937" r:id="rId10"/>
    <p:sldLayoutId id="2147483938" r:id="rId11"/>
    <p:sldLayoutId id="2147483939" r:id="rId12"/>
    <p:sldLayoutId id="2147483940" r:id="rId13"/>
    <p:sldLayoutId id="2147483941" r:id="rId14"/>
    <p:sldLayoutId id="2147483942" r:id="rId15"/>
    <p:sldLayoutId id="2147483943" r:id="rId16"/>
    <p:sldLayoutId id="2147483944" r:id="rId17"/>
    <p:sldLayoutId id="2147483945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CHANGE AND STABILITY MANAGEMENT</a:t>
            </a:r>
            <a:endParaRPr lang="en-I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Name : Jigar Patel</a:t>
            </a:r>
          </a:p>
          <a:p>
            <a:r>
              <a:rPr lang="en-US" dirty="0" smtClean="0"/>
              <a:t>Student ID : 2230413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8843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09649" y="-745332"/>
            <a:ext cx="13201649" cy="8986838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6980" y="1075257"/>
            <a:ext cx="7105649" cy="2672830"/>
          </a:xfrm>
        </p:spPr>
        <p:txBody>
          <a:bodyPr>
            <a:normAutofit fontScale="90000"/>
          </a:bodyPr>
          <a:lstStyle/>
          <a:p>
            <a:pPr indent="900113"/>
            <a:r>
              <a:rPr lang="en-US" dirty="0" smtClean="0"/>
              <a:t>What is Change? </a:t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sz="2800" dirty="0"/>
              <a:t>A change is the project, initiative or solution being introduced in the organization to improve the way work gets done, solve a problem, or take advantage of an opportunity. Nearly any project, initiative or solution that improves an organization will affect how employees do their day-to-day work</a:t>
            </a:r>
            <a:r>
              <a:rPr lang="en-US" sz="2800" dirty="0" smtClean="0"/>
              <a:t>.</a:t>
            </a:r>
            <a:r>
              <a:rPr lang="en-US" sz="3200" dirty="0" smtClean="0"/>
              <a:t> [</a:t>
            </a:r>
            <a:r>
              <a:rPr lang="en-US" sz="3200" dirty="0" smtClean="0">
                <a:hlinkClick r:id="rId3" action="ppaction://hlinksldjump"/>
              </a:rPr>
              <a:t>1</a:t>
            </a:r>
            <a:r>
              <a:rPr lang="en-US" sz="3200" dirty="0" smtClean="0"/>
              <a:t>]</a:t>
            </a:r>
            <a:br>
              <a:rPr lang="en-US" sz="3200" dirty="0" smtClean="0"/>
            </a:br>
            <a:endParaRPr lang="en-IN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0" y="3748087"/>
            <a:ext cx="2357438" cy="235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03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599" y="0"/>
            <a:ext cx="8486774" cy="2314575"/>
          </a:xfrm>
        </p:spPr>
      </p:pic>
      <p:sp>
        <p:nvSpPr>
          <p:cNvPr id="7" name="TextBox 6"/>
          <p:cNvSpPr txBox="1"/>
          <p:nvPr/>
        </p:nvSpPr>
        <p:spPr>
          <a:xfrm>
            <a:off x="2514599" y="2557462"/>
            <a:ext cx="848677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BharatPe is an Indian </a:t>
            </a:r>
            <a:r>
              <a:rPr lang="en-US" sz="2800" dirty="0" err="1" smtClean="0"/>
              <a:t>fintech</a:t>
            </a:r>
            <a:r>
              <a:rPr lang="en-US" sz="2800" dirty="0" smtClean="0"/>
              <a:t> company that provides single platform for digital payment solution which mainly focus on small merchants and owners.</a:t>
            </a:r>
          </a:p>
          <a:p>
            <a:r>
              <a:rPr lang="en-US" sz="2800" dirty="0" smtClean="0"/>
              <a:t>BharatPe is </a:t>
            </a:r>
            <a:r>
              <a:rPr lang="en-US" sz="2800" b="1" dirty="0" smtClean="0"/>
              <a:t>QR-based payment app </a:t>
            </a:r>
            <a:r>
              <a:rPr lang="en-US" sz="2800" dirty="0" smtClean="0"/>
              <a:t>company has headquarter in New Delhi and have 5 more offices across country. It also provide money lending services.		</a:t>
            </a:r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3559440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 smtClean="0"/>
              <a:t>What changed?</a:t>
            </a:r>
            <a:endParaRPr lang="en-IN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Simple and efficient system for accepting digital payment from customer.</a:t>
            </a:r>
          </a:p>
          <a:p>
            <a:r>
              <a:rPr lang="en-US" dirty="0" smtClean="0"/>
              <a:t>One QR code for all digital payment method.</a:t>
            </a:r>
          </a:p>
          <a:p>
            <a:r>
              <a:rPr lang="en-US" dirty="0" smtClean="0"/>
              <a:t>Money lending services for small merchants without collateral security.</a:t>
            </a:r>
          </a:p>
          <a:p>
            <a:r>
              <a:rPr lang="en-US" dirty="0" smtClean="0"/>
              <a:t>Cashback by doing transactions.</a:t>
            </a:r>
          </a:p>
          <a:p>
            <a:r>
              <a:rPr lang="en-US" dirty="0" smtClean="0"/>
              <a:t>Zero digital payment fees.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05303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09" y="0"/>
            <a:ext cx="10018713" cy="1752599"/>
          </a:xfrm>
        </p:spPr>
        <p:txBody>
          <a:bodyPr/>
          <a:lstStyle/>
          <a:p>
            <a:r>
              <a:rPr lang="en-US" dirty="0" smtClean="0"/>
              <a:t>Unique factors of BharatPe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09" y="1752599"/>
            <a:ext cx="10018713" cy="3124201"/>
          </a:xfrm>
        </p:spPr>
        <p:txBody>
          <a:bodyPr/>
          <a:lstStyle/>
          <a:p>
            <a:r>
              <a:rPr lang="en-US" dirty="0" smtClean="0"/>
              <a:t>Unlike other competitors Bharatpe uses Single QR code.</a:t>
            </a:r>
          </a:p>
          <a:p>
            <a:r>
              <a:rPr lang="en-US" dirty="0" smtClean="0"/>
              <a:t>No commission.</a:t>
            </a:r>
          </a:p>
          <a:p>
            <a:r>
              <a:rPr lang="en-US" dirty="0" smtClean="0"/>
              <a:t>Collaboration with NBFC’s for money lending.</a:t>
            </a:r>
          </a:p>
          <a:p>
            <a:r>
              <a:rPr lang="en-US" dirty="0" smtClean="0"/>
              <a:t>Loyalty program for customers and merchants.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12272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6BB95C5F-720C-4BF4-831E-B3E2F87D7357}"/>
              </a:ext>
            </a:extLst>
          </p:cNvPr>
          <p:cNvSpPr/>
          <p:nvPr/>
        </p:nvSpPr>
        <p:spPr>
          <a:xfrm>
            <a:off x="0" y="0"/>
            <a:ext cx="6096000" cy="3429000"/>
          </a:xfrm>
          <a:prstGeom prst="rect">
            <a:avLst/>
          </a:prstGeom>
          <a:solidFill>
            <a:srgbClr val="4048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29750FB1-9745-4822-8F57-A17BE1B41A07}"/>
              </a:ext>
            </a:extLst>
          </p:cNvPr>
          <p:cNvSpPr/>
          <p:nvPr/>
        </p:nvSpPr>
        <p:spPr>
          <a:xfrm>
            <a:off x="6096000" y="0"/>
            <a:ext cx="6096000" cy="3429000"/>
          </a:xfrm>
          <a:prstGeom prst="rect">
            <a:avLst/>
          </a:prstGeom>
          <a:solidFill>
            <a:srgbClr val="E45E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D0B910A8-4E47-44E9-86A3-7B13C0447AE1}"/>
              </a:ext>
            </a:extLst>
          </p:cNvPr>
          <p:cNvSpPr/>
          <p:nvPr/>
        </p:nvSpPr>
        <p:spPr>
          <a:xfrm>
            <a:off x="0" y="3429000"/>
            <a:ext cx="6096000" cy="3429000"/>
          </a:xfrm>
          <a:prstGeom prst="rect">
            <a:avLst/>
          </a:prstGeom>
          <a:solidFill>
            <a:srgbClr val="E45E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xmlns="" id="{2F4AB876-CFDD-465F-BDD6-B9EF826583C6}"/>
              </a:ext>
            </a:extLst>
          </p:cNvPr>
          <p:cNvSpPr/>
          <p:nvPr/>
        </p:nvSpPr>
        <p:spPr>
          <a:xfrm>
            <a:off x="6096000" y="3429000"/>
            <a:ext cx="6096000" cy="3429000"/>
          </a:xfrm>
          <a:prstGeom prst="rect">
            <a:avLst/>
          </a:prstGeom>
          <a:solidFill>
            <a:srgbClr val="4048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F1B5A50B-20BE-409D-AD08-CA82037C646A}"/>
              </a:ext>
            </a:extLst>
          </p:cNvPr>
          <p:cNvGrpSpPr/>
          <p:nvPr/>
        </p:nvGrpSpPr>
        <p:grpSpPr>
          <a:xfrm>
            <a:off x="4341977" y="1247372"/>
            <a:ext cx="1724663" cy="2249675"/>
            <a:chOff x="4052147" y="1057614"/>
            <a:chExt cx="1724663" cy="2249675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xmlns="" id="{1D05DA51-A17F-4168-81F1-DC2425D1B7CE}"/>
                </a:ext>
              </a:extLst>
            </p:cNvPr>
            <p:cNvSpPr/>
            <p:nvPr/>
          </p:nvSpPr>
          <p:spPr>
            <a:xfrm rot="1289891">
              <a:off x="4052147" y="1057614"/>
              <a:ext cx="1724663" cy="2241198"/>
            </a:xfrm>
            <a:custGeom>
              <a:avLst/>
              <a:gdLst>
                <a:gd name="connsiteX0" fmla="*/ 1085882 w 1724663"/>
                <a:gd name="connsiteY0" fmla="*/ 0 h 2241198"/>
                <a:gd name="connsiteX1" fmla="*/ 1724664 w 1724663"/>
                <a:gd name="connsiteY1" fmla="*/ 1602416 h 2241198"/>
                <a:gd name="connsiteX2" fmla="*/ 122152 w 1724663"/>
                <a:gd name="connsiteY2" fmla="*/ 2241198 h 2241198"/>
                <a:gd name="connsiteX3" fmla="*/ 0 w 1724663"/>
                <a:gd name="connsiteY3" fmla="*/ 1602416 h 2241198"/>
                <a:gd name="connsiteX4" fmla="*/ 1085882 w 1724663"/>
                <a:gd name="connsiteY4" fmla="*/ 0 h 2241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24663" h="2241198">
                  <a:moveTo>
                    <a:pt x="1085882" y="0"/>
                  </a:moveTo>
                  <a:lnTo>
                    <a:pt x="1724664" y="1602416"/>
                  </a:lnTo>
                  <a:lnTo>
                    <a:pt x="122152" y="2241198"/>
                  </a:lnTo>
                  <a:cubicBezTo>
                    <a:pt x="43314" y="2043627"/>
                    <a:pt x="0" y="1828103"/>
                    <a:pt x="0" y="1602416"/>
                  </a:cubicBezTo>
                  <a:cubicBezTo>
                    <a:pt x="0" y="875582"/>
                    <a:pt x="449570" y="253803"/>
                    <a:pt x="1085882" y="0"/>
                  </a:cubicBezTo>
                  <a:close/>
                </a:path>
              </a:pathLst>
            </a:custGeom>
            <a:solidFill>
              <a:srgbClr val="F1F2F2"/>
            </a:solidFill>
            <a:ln w="94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xmlns="" id="{7059C829-BD35-43DC-9D77-412C079A3AFB}"/>
                </a:ext>
              </a:extLst>
            </p:cNvPr>
            <p:cNvSpPr/>
            <p:nvPr/>
          </p:nvSpPr>
          <p:spPr>
            <a:xfrm rot="1289891">
              <a:off x="4107357" y="1148159"/>
              <a:ext cx="1661402" cy="2159130"/>
            </a:xfrm>
            <a:custGeom>
              <a:avLst/>
              <a:gdLst>
                <a:gd name="connsiteX0" fmla="*/ 1045987 w 1661402"/>
                <a:gd name="connsiteY0" fmla="*/ 0 h 2159130"/>
                <a:gd name="connsiteX1" fmla="*/ 1661403 w 1661402"/>
                <a:gd name="connsiteY1" fmla="*/ 1543715 h 2159130"/>
                <a:gd name="connsiteX2" fmla="*/ 117688 w 1661402"/>
                <a:gd name="connsiteY2" fmla="*/ 2159130 h 2159130"/>
                <a:gd name="connsiteX3" fmla="*/ 0 w 1661402"/>
                <a:gd name="connsiteY3" fmla="*/ 1543715 h 2159130"/>
                <a:gd name="connsiteX4" fmla="*/ 1045987 w 1661402"/>
                <a:gd name="connsiteY4" fmla="*/ 0 h 215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61402" h="2159130">
                  <a:moveTo>
                    <a:pt x="1045987" y="0"/>
                  </a:moveTo>
                  <a:lnTo>
                    <a:pt x="1661403" y="1543715"/>
                  </a:lnTo>
                  <a:lnTo>
                    <a:pt x="117688" y="2159130"/>
                  </a:lnTo>
                  <a:cubicBezTo>
                    <a:pt x="41699" y="1968873"/>
                    <a:pt x="0" y="1761233"/>
                    <a:pt x="0" y="1543715"/>
                  </a:cubicBezTo>
                  <a:cubicBezTo>
                    <a:pt x="-95" y="843477"/>
                    <a:pt x="433042" y="244494"/>
                    <a:pt x="1045987" y="0"/>
                  </a:cubicBezTo>
                  <a:close/>
                </a:path>
              </a:pathLst>
            </a:custGeom>
            <a:solidFill>
              <a:srgbClr val="E45E5E"/>
            </a:solidFill>
            <a:ln w="94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9" name="Freeform: Shape 48">
            <a:extLst>
              <a:ext uri="{FF2B5EF4-FFF2-40B4-BE49-F238E27FC236}">
                <a16:creationId xmlns:a16="http://schemas.microsoft.com/office/drawing/2014/main" xmlns="" id="{B3A84186-8A4D-4EE8-870F-5DAF273EF67B}"/>
              </a:ext>
            </a:extLst>
          </p:cNvPr>
          <p:cNvSpPr/>
          <p:nvPr/>
        </p:nvSpPr>
        <p:spPr>
          <a:xfrm rot="1315536">
            <a:off x="4896935" y="1952123"/>
            <a:ext cx="1178493" cy="1531556"/>
          </a:xfrm>
          <a:custGeom>
            <a:avLst/>
            <a:gdLst>
              <a:gd name="connsiteX0" fmla="*/ 642772 w 1178493"/>
              <a:gd name="connsiteY0" fmla="*/ 263966 h 1531556"/>
              <a:gd name="connsiteX1" fmla="*/ 931719 w 1178493"/>
              <a:gd name="connsiteY1" fmla="*/ 988901 h 1531556"/>
              <a:gd name="connsiteX2" fmla="*/ 206785 w 1178493"/>
              <a:gd name="connsiteY2" fmla="*/ 1277849 h 1531556"/>
              <a:gd name="connsiteX3" fmla="*/ 189972 w 1178493"/>
              <a:gd name="connsiteY3" fmla="*/ 1095000 h 1531556"/>
              <a:gd name="connsiteX4" fmla="*/ 364272 w 1178493"/>
              <a:gd name="connsiteY4" fmla="*/ 534202 h 1531556"/>
              <a:gd name="connsiteX5" fmla="*/ 642772 w 1178493"/>
              <a:gd name="connsiteY5" fmla="*/ 263966 h 1531556"/>
              <a:gd name="connsiteX6" fmla="*/ 742032 w 1178493"/>
              <a:gd name="connsiteY6" fmla="*/ 0 h 1531556"/>
              <a:gd name="connsiteX7" fmla="*/ 0 w 1178493"/>
              <a:gd name="connsiteY7" fmla="*/ 1095000 h 1531556"/>
              <a:gd name="connsiteX8" fmla="*/ 83493 w 1178493"/>
              <a:gd name="connsiteY8" fmla="*/ 1531557 h 1531556"/>
              <a:gd name="connsiteX9" fmla="*/ 1178493 w 1178493"/>
              <a:gd name="connsiteY9" fmla="*/ 1095000 h 1531556"/>
              <a:gd name="connsiteX10" fmla="*/ 742032 w 1178493"/>
              <a:gd name="connsiteY10" fmla="*/ 0 h 1531556"/>
              <a:gd name="connsiteX11" fmla="*/ 742032 w 1178493"/>
              <a:gd name="connsiteY11" fmla="*/ 0 h 1531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8493" h="1531556">
                <a:moveTo>
                  <a:pt x="642772" y="263966"/>
                </a:moveTo>
                <a:lnTo>
                  <a:pt x="931719" y="988901"/>
                </a:lnTo>
                <a:lnTo>
                  <a:pt x="206785" y="1277849"/>
                </a:lnTo>
                <a:cubicBezTo>
                  <a:pt x="195577" y="1218007"/>
                  <a:pt x="189972" y="1156931"/>
                  <a:pt x="189972" y="1095000"/>
                </a:cubicBezTo>
                <a:cubicBezTo>
                  <a:pt x="189972" y="893345"/>
                  <a:pt x="250289" y="699383"/>
                  <a:pt x="364272" y="534202"/>
                </a:cubicBezTo>
                <a:cubicBezTo>
                  <a:pt x="439311" y="425728"/>
                  <a:pt x="533822" y="334256"/>
                  <a:pt x="642772" y="263966"/>
                </a:cubicBezTo>
                <a:moveTo>
                  <a:pt x="742032" y="0"/>
                </a:moveTo>
                <a:cubicBezTo>
                  <a:pt x="307185" y="173445"/>
                  <a:pt x="0" y="598318"/>
                  <a:pt x="0" y="1095000"/>
                </a:cubicBezTo>
                <a:cubicBezTo>
                  <a:pt x="0" y="1249258"/>
                  <a:pt x="29636" y="1396486"/>
                  <a:pt x="83493" y="1531557"/>
                </a:cubicBezTo>
                <a:lnTo>
                  <a:pt x="1178493" y="1095000"/>
                </a:lnTo>
                <a:lnTo>
                  <a:pt x="742032" y="0"/>
                </a:lnTo>
                <a:lnTo>
                  <a:pt x="742032" y="0"/>
                </a:lnTo>
                <a:close/>
              </a:path>
            </a:pathLst>
          </a:custGeom>
          <a:solidFill>
            <a:srgbClr val="E45E5E"/>
          </a:solidFill>
          <a:ln w="9495" cap="flat">
            <a:noFill/>
            <a:prstDash val="solid"/>
            <a:miter/>
          </a:ln>
          <a:effectLst>
            <a:outerShdw blurRad="190500" sx="102000" sy="102000" algn="ctr" rotWithShape="0">
              <a:prstClr val="black">
                <a:alpha val="50000"/>
              </a:prst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xmlns="" id="{755D39DC-E78D-44FF-AE4B-87B6FC2B1A05}"/>
              </a:ext>
            </a:extLst>
          </p:cNvPr>
          <p:cNvGrpSpPr/>
          <p:nvPr/>
        </p:nvGrpSpPr>
        <p:grpSpPr>
          <a:xfrm rot="5400000">
            <a:off x="6307706" y="1415918"/>
            <a:ext cx="1724663" cy="2249675"/>
            <a:chOff x="4052147" y="1057614"/>
            <a:chExt cx="1724663" cy="2249675"/>
          </a:xfrm>
        </p:grpSpPr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xmlns="" id="{E39789D6-8D2C-4170-881B-380672573202}"/>
                </a:ext>
              </a:extLst>
            </p:cNvPr>
            <p:cNvSpPr/>
            <p:nvPr/>
          </p:nvSpPr>
          <p:spPr>
            <a:xfrm rot="1289891">
              <a:off x="4052147" y="1057614"/>
              <a:ext cx="1724663" cy="2241198"/>
            </a:xfrm>
            <a:custGeom>
              <a:avLst/>
              <a:gdLst>
                <a:gd name="connsiteX0" fmla="*/ 1085882 w 1724663"/>
                <a:gd name="connsiteY0" fmla="*/ 0 h 2241198"/>
                <a:gd name="connsiteX1" fmla="*/ 1724664 w 1724663"/>
                <a:gd name="connsiteY1" fmla="*/ 1602416 h 2241198"/>
                <a:gd name="connsiteX2" fmla="*/ 122152 w 1724663"/>
                <a:gd name="connsiteY2" fmla="*/ 2241198 h 2241198"/>
                <a:gd name="connsiteX3" fmla="*/ 0 w 1724663"/>
                <a:gd name="connsiteY3" fmla="*/ 1602416 h 2241198"/>
                <a:gd name="connsiteX4" fmla="*/ 1085882 w 1724663"/>
                <a:gd name="connsiteY4" fmla="*/ 0 h 2241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24663" h="2241198">
                  <a:moveTo>
                    <a:pt x="1085882" y="0"/>
                  </a:moveTo>
                  <a:lnTo>
                    <a:pt x="1724664" y="1602416"/>
                  </a:lnTo>
                  <a:lnTo>
                    <a:pt x="122152" y="2241198"/>
                  </a:lnTo>
                  <a:cubicBezTo>
                    <a:pt x="43314" y="2043627"/>
                    <a:pt x="0" y="1828103"/>
                    <a:pt x="0" y="1602416"/>
                  </a:cubicBezTo>
                  <a:cubicBezTo>
                    <a:pt x="0" y="875582"/>
                    <a:pt x="449570" y="253803"/>
                    <a:pt x="1085882" y="0"/>
                  </a:cubicBezTo>
                  <a:close/>
                </a:path>
              </a:pathLst>
            </a:custGeom>
            <a:solidFill>
              <a:srgbClr val="F1F2F2"/>
            </a:solidFill>
            <a:ln w="94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xmlns="" id="{7D1A9922-27B3-4113-B47F-917E90237F27}"/>
                </a:ext>
              </a:extLst>
            </p:cNvPr>
            <p:cNvSpPr/>
            <p:nvPr/>
          </p:nvSpPr>
          <p:spPr>
            <a:xfrm rot="1289891">
              <a:off x="4107357" y="1148159"/>
              <a:ext cx="1661402" cy="2159130"/>
            </a:xfrm>
            <a:custGeom>
              <a:avLst/>
              <a:gdLst>
                <a:gd name="connsiteX0" fmla="*/ 1045987 w 1661402"/>
                <a:gd name="connsiteY0" fmla="*/ 0 h 2159130"/>
                <a:gd name="connsiteX1" fmla="*/ 1661403 w 1661402"/>
                <a:gd name="connsiteY1" fmla="*/ 1543715 h 2159130"/>
                <a:gd name="connsiteX2" fmla="*/ 117688 w 1661402"/>
                <a:gd name="connsiteY2" fmla="*/ 2159130 h 2159130"/>
                <a:gd name="connsiteX3" fmla="*/ 0 w 1661402"/>
                <a:gd name="connsiteY3" fmla="*/ 1543715 h 2159130"/>
                <a:gd name="connsiteX4" fmla="*/ 1045987 w 1661402"/>
                <a:gd name="connsiteY4" fmla="*/ 0 h 215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61402" h="2159130">
                  <a:moveTo>
                    <a:pt x="1045987" y="0"/>
                  </a:moveTo>
                  <a:lnTo>
                    <a:pt x="1661403" y="1543715"/>
                  </a:lnTo>
                  <a:lnTo>
                    <a:pt x="117688" y="2159130"/>
                  </a:lnTo>
                  <a:cubicBezTo>
                    <a:pt x="41699" y="1968873"/>
                    <a:pt x="0" y="1761233"/>
                    <a:pt x="0" y="1543715"/>
                  </a:cubicBezTo>
                  <a:cubicBezTo>
                    <a:pt x="-95" y="843477"/>
                    <a:pt x="433042" y="244494"/>
                    <a:pt x="1045987" y="0"/>
                  </a:cubicBezTo>
                  <a:close/>
                </a:path>
              </a:pathLst>
            </a:custGeom>
            <a:solidFill>
              <a:srgbClr val="40485A"/>
            </a:solidFill>
            <a:ln w="94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7" name="Freeform: Shape 66">
            <a:extLst>
              <a:ext uri="{FF2B5EF4-FFF2-40B4-BE49-F238E27FC236}">
                <a16:creationId xmlns:a16="http://schemas.microsoft.com/office/drawing/2014/main" xmlns="" id="{8B0E996E-BE78-4A50-B4A1-499B4673063C}"/>
              </a:ext>
            </a:extLst>
          </p:cNvPr>
          <p:cNvSpPr/>
          <p:nvPr/>
        </p:nvSpPr>
        <p:spPr>
          <a:xfrm rot="6715536">
            <a:off x="6235100" y="2056851"/>
            <a:ext cx="1178493" cy="1531556"/>
          </a:xfrm>
          <a:custGeom>
            <a:avLst/>
            <a:gdLst>
              <a:gd name="connsiteX0" fmla="*/ 642772 w 1178493"/>
              <a:gd name="connsiteY0" fmla="*/ 263966 h 1531556"/>
              <a:gd name="connsiteX1" fmla="*/ 931719 w 1178493"/>
              <a:gd name="connsiteY1" fmla="*/ 988901 h 1531556"/>
              <a:gd name="connsiteX2" fmla="*/ 206785 w 1178493"/>
              <a:gd name="connsiteY2" fmla="*/ 1277849 h 1531556"/>
              <a:gd name="connsiteX3" fmla="*/ 189972 w 1178493"/>
              <a:gd name="connsiteY3" fmla="*/ 1095000 h 1531556"/>
              <a:gd name="connsiteX4" fmla="*/ 364272 w 1178493"/>
              <a:gd name="connsiteY4" fmla="*/ 534202 h 1531556"/>
              <a:gd name="connsiteX5" fmla="*/ 642772 w 1178493"/>
              <a:gd name="connsiteY5" fmla="*/ 263966 h 1531556"/>
              <a:gd name="connsiteX6" fmla="*/ 742032 w 1178493"/>
              <a:gd name="connsiteY6" fmla="*/ 0 h 1531556"/>
              <a:gd name="connsiteX7" fmla="*/ 0 w 1178493"/>
              <a:gd name="connsiteY7" fmla="*/ 1095000 h 1531556"/>
              <a:gd name="connsiteX8" fmla="*/ 83493 w 1178493"/>
              <a:gd name="connsiteY8" fmla="*/ 1531557 h 1531556"/>
              <a:gd name="connsiteX9" fmla="*/ 1178493 w 1178493"/>
              <a:gd name="connsiteY9" fmla="*/ 1095000 h 1531556"/>
              <a:gd name="connsiteX10" fmla="*/ 742032 w 1178493"/>
              <a:gd name="connsiteY10" fmla="*/ 0 h 1531556"/>
              <a:gd name="connsiteX11" fmla="*/ 742032 w 1178493"/>
              <a:gd name="connsiteY11" fmla="*/ 0 h 1531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8493" h="1531556">
                <a:moveTo>
                  <a:pt x="642772" y="263966"/>
                </a:moveTo>
                <a:lnTo>
                  <a:pt x="931719" y="988901"/>
                </a:lnTo>
                <a:lnTo>
                  <a:pt x="206785" y="1277849"/>
                </a:lnTo>
                <a:cubicBezTo>
                  <a:pt x="195577" y="1218007"/>
                  <a:pt x="189972" y="1156931"/>
                  <a:pt x="189972" y="1095000"/>
                </a:cubicBezTo>
                <a:cubicBezTo>
                  <a:pt x="189972" y="893345"/>
                  <a:pt x="250289" y="699383"/>
                  <a:pt x="364272" y="534202"/>
                </a:cubicBezTo>
                <a:cubicBezTo>
                  <a:pt x="439311" y="425728"/>
                  <a:pt x="533822" y="334256"/>
                  <a:pt x="642772" y="263966"/>
                </a:cubicBezTo>
                <a:moveTo>
                  <a:pt x="742032" y="0"/>
                </a:moveTo>
                <a:cubicBezTo>
                  <a:pt x="307185" y="173445"/>
                  <a:pt x="0" y="598318"/>
                  <a:pt x="0" y="1095000"/>
                </a:cubicBezTo>
                <a:cubicBezTo>
                  <a:pt x="0" y="1249258"/>
                  <a:pt x="29636" y="1396486"/>
                  <a:pt x="83493" y="1531557"/>
                </a:cubicBezTo>
                <a:lnTo>
                  <a:pt x="1178493" y="1095000"/>
                </a:lnTo>
                <a:lnTo>
                  <a:pt x="742032" y="0"/>
                </a:lnTo>
                <a:lnTo>
                  <a:pt x="742032" y="0"/>
                </a:lnTo>
                <a:close/>
              </a:path>
            </a:pathLst>
          </a:custGeom>
          <a:solidFill>
            <a:srgbClr val="40485A"/>
          </a:solidFill>
          <a:ln w="9495" cap="flat">
            <a:noFill/>
            <a:prstDash val="solid"/>
            <a:miter/>
          </a:ln>
          <a:effectLst>
            <a:outerShdw blurRad="190500" sx="102000" sy="102000" algn="ctr" rotWithShape="0">
              <a:prstClr val="black">
                <a:alpha val="50000"/>
              </a:prst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xmlns="" id="{FA150E38-DDC0-4658-AA6F-3F6480C54E92}"/>
              </a:ext>
            </a:extLst>
          </p:cNvPr>
          <p:cNvGrpSpPr/>
          <p:nvPr/>
        </p:nvGrpSpPr>
        <p:grpSpPr>
          <a:xfrm rot="10800000">
            <a:off x="6143336" y="3360112"/>
            <a:ext cx="1724663" cy="2249675"/>
            <a:chOff x="4052147" y="1057614"/>
            <a:chExt cx="1724663" cy="2249675"/>
          </a:xfrm>
        </p:grpSpPr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xmlns="" id="{E1B13634-1F2E-43CF-87ED-884A95E4EEF2}"/>
                </a:ext>
              </a:extLst>
            </p:cNvPr>
            <p:cNvSpPr/>
            <p:nvPr/>
          </p:nvSpPr>
          <p:spPr>
            <a:xfrm rot="1289891">
              <a:off x="4052147" y="1057614"/>
              <a:ext cx="1724663" cy="2241198"/>
            </a:xfrm>
            <a:custGeom>
              <a:avLst/>
              <a:gdLst>
                <a:gd name="connsiteX0" fmla="*/ 1085882 w 1724663"/>
                <a:gd name="connsiteY0" fmla="*/ 0 h 2241198"/>
                <a:gd name="connsiteX1" fmla="*/ 1724664 w 1724663"/>
                <a:gd name="connsiteY1" fmla="*/ 1602416 h 2241198"/>
                <a:gd name="connsiteX2" fmla="*/ 122152 w 1724663"/>
                <a:gd name="connsiteY2" fmla="*/ 2241198 h 2241198"/>
                <a:gd name="connsiteX3" fmla="*/ 0 w 1724663"/>
                <a:gd name="connsiteY3" fmla="*/ 1602416 h 2241198"/>
                <a:gd name="connsiteX4" fmla="*/ 1085882 w 1724663"/>
                <a:gd name="connsiteY4" fmla="*/ 0 h 2241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24663" h="2241198">
                  <a:moveTo>
                    <a:pt x="1085882" y="0"/>
                  </a:moveTo>
                  <a:lnTo>
                    <a:pt x="1724664" y="1602416"/>
                  </a:lnTo>
                  <a:lnTo>
                    <a:pt x="122152" y="2241198"/>
                  </a:lnTo>
                  <a:cubicBezTo>
                    <a:pt x="43314" y="2043627"/>
                    <a:pt x="0" y="1828103"/>
                    <a:pt x="0" y="1602416"/>
                  </a:cubicBezTo>
                  <a:cubicBezTo>
                    <a:pt x="0" y="875582"/>
                    <a:pt x="449570" y="253803"/>
                    <a:pt x="1085882" y="0"/>
                  </a:cubicBezTo>
                  <a:close/>
                </a:path>
              </a:pathLst>
            </a:custGeom>
            <a:solidFill>
              <a:srgbClr val="F1F2F2"/>
            </a:solidFill>
            <a:ln w="94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xmlns="" id="{30DAF8DF-65A9-42C6-B5AD-6139DF66EFBA}"/>
                </a:ext>
              </a:extLst>
            </p:cNvPr>
            <p:cNvSpPr/>
            <p:nvPr/>
          </p:nvSpPr>
          <p:spPr>
            <a:xfrm rot="1289891">
              <a:off x="4107357" y="1148159"/>
              <a:ext cx="1661402" cy="2159130"/>
            </a:xfrm>
            <a:custGeom>
              <a:avLst/>
              <a:gdLst>
                <a:gd name="connsiteX0" fmla="*/ 1045987 w 1661402"/>
                <a:gd name="connsiteY0" fmla="*/ 0 h 2159130"/>
                <a:gd name="connsiteX1" fmla="*/ 1661403 w 1661402"/>
                <a:gd name="connsiteY1" fmla="*/ 1543715 h 2159130"/>
                <a:gd name="connsiteX2" fmla="*/ 117688 w 1661402"/>
                <a:gd name="connsiteY2" fmla="*/ 2159130 h 2159130"/>
                <a:gd name="connsiteX3" fmla="*/ 0 w 1661402"/>
                <a:gd name="connsiteY3" fmla="*/ 1543715 h 2159130"/>
                <a:gd name="connsiteX4" fmla="*/ 1045987 w 1661402"/>
                <a:gd name="connsiteY4" fmla="*/ 0 h 215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61402" h="2159130">
                  <a:moveTo>
                    <a:pt x="1045987" y="0"/>
                  </a:moveTo>
                  <a:lnTo>
                    <a:pt x="1661403" y="1543715"/>
                  </a:lnTo>
                  <a:lnTo>
                    <a:pt x="117688" y="2159130"/>
                  </a:lnTo>
                  <a:cubicBezTo>
                    <a:pt x="41699" y="1968873"/>
                    <a:pt x="0" y="1761233"/>
                    <a:pt x="0" y="1543715"/>
                  </a:cubicBezTo>
                  <a:cubicBezTo>
                    <a:pt x="-95" y="843477"/>
                    <a:pt x="433042" y="244494"/>
                    <a:pt x="1045987" y="0"/>
                  </a:cubicBezTo>
                  <a:close/>
                </a:path>
              </a:pathLst>
            </a:custGeom>
            <a:solidFill>
              <a:srgbClr val="E45E5E"/>
            </a:solidFill>
            <a:ln w="94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2" name="Freeform: Shape 71">
            <a:extLst>
              <a:ext uri="{FF2B5EF4-FFF2-40B4-BE49-F238E27FC236}">
                <a16:creationId xmlns:a16="http://schemas.microsoft.com/office/drawing/2014/main" xmlns="" id="{35FC6118-6860-4EA4-8026-8A1CB043B70D}"/>
              </a:ext>
            </a:extLst>
          </p:cNvPr>
          <p:cNvSpPr/>
          <p:nvPr/>
        </p:nvSpPr>
        <p:spPr>
          <a:xfrm rot="12115536">
            <a:off x="6134548" y="3373480"/>
            <a:ext cx="1178493" cy="1531556"/>
          </a:xfrm>
          <a:custGeom>
            <a:avLst/>
            <a:gdLst>
              <a:gd name="connsiteX0" fmla="*/ 642772 w 1178493"/>
              <a:gd name="connsiteY0" fmla="*/ 263966 h 1531556"/>
              <a:gd name="connsiteX1" fmla="*/ 931719 w 1178493"/>
              <a:gd name="connsiteY1" fmla="*/ 988901 h 1531556"/>
              <a:gd name="connsiteX2" fmla="*/ 206785 w 1178493"/>
              <a:gd name="connsiteY2" fmla="*/ 1277849 h 1531556"/>
              <a:gd name="connsiteX3" fmla="*/ 189972 w 1178493"/>
              <a:gd name="connsiteY3" fmla="*/ 1095000 h 1531556"/>
              <a:gd name="connsiteX4" fmla="*/ 364272 w 1178493"/>
              <a:gd name="connsiteY4" fmla="*/ 534202 h 1531556"/>
              <a:gd name="connsiteX5" fmla="*/ 642772 w 1178493"/>
              <a:gd name="connsiteY5" fmla="*/ 263966 h 1531556"/>
              <a:gd name="connsiteX6" fmla="*/ 742032 w 1178493"/>
              <a:gd name="connsiteY6" fmla="*/ 0 h 1531556"/>
              <a:gd name="connsiteX7" fmla="*/ 0 w 1178493"/>
              <a:gd name="connsiteY7" fmla="*/ 1095000 h 1531556"/>
              <a:gd name="connsiteX8" fmla="*/ 83493 w 1178493"/>
              <a:gd name="connsiteY8" fmla="*/ 1531557 h 1531556"/>
              <a:gd name="connsiteX9" fmla="*/ 1178493 w 1178493"/>
              <a:gd name="connsiteY9" fmla="*/ 1095000 h 1531556"/>
              <a:gd name="connsiteX10" fmla="*/ 742032 w 1178493"/>
              <a:gd name="connsiteY10" fmla="*/ 0 h 1531556"/>
              <a:gd name="connsiteX11" fmla="*/ 742032 w 1178493"/>
              <a:gd name="connsiteY11" fmla="*/ 0 h 1531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8493" h="1531556">
                <a:moveTo>
                  <a:pt x="642772" y="263966"/>
                </a:moveTo>
                <a:lnTo>
                  <a:pt x="931719" y="988901"/>
                </a:lnTo>
                <a:lnTo>
                  <a:pt x="206785" y="1277849"/>
                </a:lnTo>
                <a:cubicBezTo>
                  <a:pt x="195577" y="1218007"/>
                  <a:pt x="189972" y="1156931"/>
                  <a:pt x="189972" y="1095000"/>
                </a:cubicBezTo>
                <a:cubicBezTo>
                  <a:pt x="189972" y="893345"/>
                  <a:pt x="250289" y="699383"/>
                  <a:pt x="364272" y="534202"/>
                </a:cubicBezTo>
                <a:cubicBezTo>
                  <a:pt x="439311" y="425728"/>
                  <a:pt x="533822" y="334256"/>
                  <a:pt x="642772" y="263966"/>
                </a:cubicBezTo>
                <a:moveTo>
                  <a:pt x="742032" y="0"/>
                </a:moveTo>
                <a:cubicBezTo>
                  <a:pt x="307185" y="173445"/>
                  <a:pt x="0" y="598318"/>
                  <a:pt x="0" y="1095000"/>
                </a:cubicBezTo>
                <a:cubicBezTo>
                  <a:pt x="0" y="1249258"/>
                  <a:pt x="29636" y="1396486"/>
                  <a:pt x="83493" y="1531557"/>
                </a:cubicBezTo>
                <a:lnTo>
                  <a:pt x="1178493" y="1095000"/>
                </a:lnTo>
                <a:lnTo>
                  <a:pt x="742032" y="0"/>
                </a:lnTo>
                <a:lnTo>
                  <a:pt x="742032" y="0"/>
                </a:lnTo>
                <a:close/>
              </a:path>
            </a:pathLst>
          </a:custGeom>
          <a:solidFill>
            <a:srgbClr val="E45E5E"/>
          </a:solidFill>
          <a:ln w="9495" cap="flat">
            <a:noFill/>
            <a:prstDash val="solid"/>
            <a:miter/>
          </a:ln>
          <a:effectLst>
            <a:outerShdw blurRad="190500" sx="102000" sy="102000" algn="ctr" rotWithShape="0">
              <a:prstClr val="black">
                <a:alpha val="50000"/>
              </a:prst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xmlns="" id="{BB44CBAE-EE3A-449F-8739-0F875DFAF4B6}"/>
              </a:ext>
            </a:extLst>
          </p:cNvPr>
          <p:cNvGrpSpPr/>
          <p:nvPr/>
        </p:nvGrpSpPr>
        <p:grpSpPr>
          <a:xfrm rot="16200000">
            <a:off x="4177607" y="3191566"/>
            <a:ext cx="1724663" cy="2249675"/>
            <a:chOff x="4052147" y="1057614"/>
            <a:chExt cx="1724663" cy="2249675"/>
          </a:xfrm>
        </p:grpSpPr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xmlns="" id="{EC5CA766-59CE-46A2-8DA4-3C90E73596D6}"/>
                </a:ext>
              </a:extLst>
            </p:cNvPr>
            <p:cNvSpPr/>
            <p:nvPr/>
          </p:nvSpPr>
          <p:spPr>
            <a:xfrm rot="1289891">
              <a:off x="4052147" y="1057614"/>
              <a:ext cx="1724663" cy="2241198"/>
            </a:xfrm>
            <a:custGeom>
              <a:avLst/>
              <a:gdLst>
                <a:gd name="connsiteX0" fmla="*/ 1085882 w 1724663"/>
                <a:gd name="connsiteY0" fmla="*/ 0 h 2241198"/>
                <a:gd name="connsiteX1" fmla="*/ 1724664 w 1724663"/>
                <a:gd name="connsiteY1" fmla="*/ 1602416 h 2241198"/>
                <a:gd name="connsiteX2" fmla="*/ 122152 w 1724663"/>
                <a:gd name="connsiteY2" fmla="*/ 2241198 h 2241198"/>
                <a:gd name="connsiteX3" fmla="*/ 0 w 1724663"/>
                <a:gd name="connsiteY3" fmla="*/ 1602416 h 2241198"/>
                <a:gd name="connsiteX4" fmla="*/ 1085882 w 1724663"/>
                <a:gd name="connsiteY4" fmla="*/ 0 h 2241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24663" h="2241198">
                  <a:moveTo>
                    <a:pt x="1085882" y="0"/>
                  </a:moveTo>
                  <a:lnTo>
                    <a:pt x="1724664" y="1602416"/>
                  </a:lnTo>
                  <a:lnTo>
                    <a:pt x="122152" y="2241198"/>
                  </a:lnTo>
                  <a:cubicBezTo>
                    <a:pt x="43314" y="2043627"/>
                    <a:pt x="0" y="1828103"/>
                    <a:pt x="0" y="1602416"/>
                  </a:cubicBezTo>
                  <a:cubicBezTo>
                    <a:pt x="0" y="875582"/>
                    <a:pt x="449570" y="253803"/>
                    <a:pt x="1085882" y="0"/>
                  </a:cubicBezTo>
                  <a:close/>
                </a:path>
              </a:pathLst>
            </a:custGeom>
            <a:solidFill>
              <a:srgbClr val="F1F2F2"/>
            </a:solidFill>
            <a:ln w="94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xmlns="" id="{5266093B-3D78-4FB8-B1B3-3414608ACAE5}"/>
                </a:ext>
              </a:extLst>
            </p:cNvPr>
            <p:cNvSpPr/>
            <p:nvPr/>
          </p:nvSpPr>
          <p:spPr>
            <a:xfrm rot="1289891">
              <a:off x="4107357" y="1148159"/>
              <a:ext cx="1661402" cy="2159130"/>
            </a:xfrm>
            <a:custGeom>
              <a:avLst/>
              <a:gdLst>
                <a:gd name="connsiteX0" fmla="*/ 1045987 w 1661402"/>
                <a:gd name="connsiteY0" fmla="*/ 0 h 2159130"/>
                <a:gd name="connsiteX1" fmla="*/ 1661403 w 1661402"/>
                <a:gd name="connsiteY1" fmla="*/ 1543715 h 2159130"/>
                <a:gd name="connsiteX2" fmla="*/ 117688 w 1661402"/>
                <a:gd name="connsiteY2" fmla="*/ 2159130 h 2159130"/>
                <a:gd name="connsiteX3" fmla="*/ 0 w 1661402"/>
                <a:gd name="connsiteY3" fmla="*/ 1543715 h 2159130"/>
                <a:gd name="connsiteX4" fmla="*/ 1045987 w 1661402"/>
                <a:gd name="connsiteY4" fmla="*/ 0 h 215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61402" h="2159130">
                  <a:moveTo>
                    <a:pt x="1045987" y="0"/>
                  </a:moveTo>
                  <a:lnTo>
                    <a:pt x="1661403" y="1543715"/>
                  </a:lnTo>
                  <a:lnTo>
                    <a:pt x="117688" y="2159130"/>
                  </a:lnTo>
                  <a:cubicBezTo>
                    <a:pt x="41699" y="1968873"/>
                    <a:pt x="0" y="1761233"/>
                    <a:pt x="0" y="1543715"/>
                  </a:cubicBezTo>
                  <a:cubicBezTo>
                    <a:pt x="-95" y="843477"/>
                    <a:pt x="433042" y="244494"/>
                    <a:pt x="1045987" y="0"/>
                  </a:cubicBezTo>
                  <a:close/>
                </a:path>
              </a:pathLst>
            </a:custGeom>
            <a:solidFill>
              <a:srgbClr val="40485A"/>
            </a:solidFill>
            <a:ln w="949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84" name="Freeform: Shape 83">
            <a:extLst>
              <a:ext uri="{FF2B5EF4-FFF2-40B4-BE49-F238E27FC236}">
                <a16:creationId xmlns:a16="http://schemas.microsoft.com/office/drawing/2014/main" xmlns="" id="{6BC85E10-B3BF-4D57-9ED0-EF6B5801877E}"/>
              </a:ext>
            </a:extLst>
          </p:cNvPr>
          <p:cNvSpPr/>
          <p:nvPr/>
        </p:nvSpPr>
        <p:spPr>
          <a:xfrm rot="17515536">
            <a:off x="4796384" y="3268752"/>
            <a:ext cx="1178493" cy="1531556"/>
          </a:xfrm>
          <a:custGeom>
            <a:avLst/>
            <a:gdLst>
              <a:gd name="connsiteX0" fmla="*/ 642772 w 1178493"/>
              <a:gd name="connsiteY0" fmla="*/ 263966 h 1531556"/>
              <a:gd name="connsiteX1" fmla="*/ 931719 w 1178493"/>
              <a:gd name="connsiteY1" fmla="*/ 988901 h 1531556"/>
              <a:gd name="connsiteX2" fmla="*/ 206785 w 1178493"/>
              <a:gd name="connsiteY2" fmla="*/ 1277849 h 1531556"/>
              <a:gd name="connsiteX3" fmla="*/ 189972 w 1178493"/>
              <a:gd name="connsiteY3" fmla="*/ 1095000 h 1531556"/>
              <a:gd name="connsiteX4" fmla="*/ 364272 w 1178493"/>
              <a:gd name="connsiteY4" fmla="*/ 534202 h 1531556"/>
              <a:gd name="connsiteX5" fmla="*/ 642772 w 1178493"/>
              <a:gd name="connsiteY5" fmla="*/ 263966 h 1531556"/>
              <a:gd name="connsiteX6" fmla="*/ 742032 w 1178493"/>
              <a:gd name="connsiteY6" fmla="*/ 0 h 1531556"/>
              <a:gd name="connsiteX7" fmla="*/ 0 w 1178493"/>
              <a:gd name="connsiteY7" fmla="*/ 1095000 h 1531556"/>
              <a:gd name="connsiteX8" fmla="*/ 83493 w 1178493"/>
              <a:gd name="connsiteY8" fmla="*/ 1531557 h 1531556"/>
              <a:gd name="connsiteX9" fmla="*/ 1178493 w 1178493"/>
              <a:gd name="connsiteY9" fmla="*/ 1095000 h 1531556"/>
              <a:gd name="connsiteX10" fmla="*/ 742032 w 1178493"/>
              <a:gd name="connsiteY10" fmla="*/ 0 h 1531556"/>
              <a:gd name="connsiteX11" fmla="*/ 742032 w 1178493"/>
              <a:gd name="connsiteY11" fmla="*/ 0 h 1531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8493" h="1531556">
                <a:moveTo>
                  <a:pt x="642772" y="263966"/>
                </a:moveTo>
                <a:lnTo>
                  <a:pt x="931719" y="988901"/>
                </a:lnTo>
                <a:lnTo>
                  <a:pt x="206785" y="1277849"/>
                </a:lnTo>
                <a:cubicBezTo>
                  <a:pt x="195577" y="1218007"/>
                  <a:pt x="189972" y="1156931"/>
                  <a:pt x="189972" y="1095000"/>
                </a:cubicBezTo>
                <a:cubicBezTo>
                  <a:pt x="189972" y="893345"/>
                  <a:pt x="250289" y="699383"/>
                  <a:pt x="364272" y="534202"/>
                </a:cubicBezTo>
                <a:cubicBezTo>
                  <a:pt x="439311" y="425728"/>
                  <a:pt x="533822" y="334256"/>
                  <a:pt x="642772" y="263966"/>
                </a:cubicBezTo>
                <a:moveTo>
                  <a:pt x="742032" y="0"/>
                </a:moveTo>
                <a:cubicBezTo>
                  <a:pt x="307185" y="173445"/>
                  <a:pt x="0" y="598318"/>
                  <a:pt x="0" y="1095000"/>
                </a:cubicBezTo>
                <a:cubicBezTo>
                  <a:pt x="0" y="1249258"/>
                  <a:pt x="29636" y="1396486"/>
                  <a:pt x="83493" y="1531557"/>
                </a:cubicBezTo>
                <a:lnTo>
                  <a:pt x="1178493" y="1095000"/>
                </a:lnTo>
                <a:lnTo>
                  <a:pt x="742032" y="0"/>
                </a:lnTo>
                <a:lnTo>
                  <a:pt x="742032" y="0"/>
                </a:lnTo>
                <a:close/>
              </a:path>
            </a:pathLst>
          </a:custGeom>
          <a:solidFill>
            <a:srgbClr val="40485A"/>
          </a:solidFill>
          <a:ln w="9495" cap="flat">
            <a:noFill/>
            <a:prstDash val="solid"/>
            <a:miter/>
          </a:ln>
          <a:effectLst>
            <a:outerShdw blurRad="190500" sx="102000" sy="102000" algn="ctr" rotWithShape="0">
              <a:prstClr val="black">
                <a:alpha val="50000"/>
              </a:prst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>
        <p:nvSpPr>
          <p:cNvPr id="91" name="Heading">
            <a:extLst>
              <a:ext uri="{FF2B5EF4-FFF2-40B4-BE49-F238E27FC236}">
                <a16:creationId xmlns:a16="http://schemas.microsoft.com/office/drawing/2014/main" xmlns="" id="{E265854F-AEF4-4FF2-AC3C-167E5D49A215}"/>
              </a:ext>
            </a:extLst>
          </p:cNvPr>
          <p:cNvSpPr txBox="1"/>
          <p:nvPr/>
        </p:nvSpPr>
        <p:spPr>
          <a:xfrm>
            <a:off x="8160680" y="3763428"/>
            <a:ext cx="29322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4000" b="1" spc="0" baseline="0" dirty="0">
                <a:solidFill>
                  <a:schemeClr val="bg1"/>
                </a:solidFill>
                <a:latin typeface="+mj-lt"/>
                <a:cs typeface="Poppins-SemiBold"/>
                <a:sym typeface="Poppins-SemiBold"/>
                <a:rtl val="0"/>
              </a:rPr>
              <a:t>Opportunity</a:t>
            </a:r>
          </a:p>
        </p:txBody>
      </p:sp>
      <p:sp>
        <p:nvSpPr>
          <p:cNvPr id="92" name="Description">
            <a:extLst>
              <a:ext uri="{FF2B5EF4-FFF2-40B4-BE49-F238E27FC236}">
                <a16:creationId xmlns:a16="http://schemas.microsoft.com/office/drawing/2014/main" xmlns="" id="{86644331-B0AE-4584-8855-8EC7368B0379}"/>
              </a:ext>
            </a:extLst>
          </p:cNvPr>
          <p:cNvSpPr txBox="1"/>
          <p:nvPr/>
        </p:nvSpPr>
        <p:spPr>
          <a:xfrm>
            <a:off x="8223210" y="4486923"/>
            <a:ext cx="3325626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prstClr val="white"/>
                </a:solidFill>
              </a:rPr>
              <a:t>Growing demand of digital payment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prstClr val="white"/>
                </a:solidFill>
              </a:rPr>
              <a:t>Government focus on cashless economy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prstClr val="white"/>
                </a:solidFill>
              </a:rPr>
              <a:t>Expansion in new markets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endParaRPr lang="en-US" sz="2400" dirty="0">
              <a:solidFill>
                <a:prstClr val="white"/>
              </a:solidFill>
            </a:endParaRPr>
          </a:p>
        </p:txBody>
      </p:sp>
      <p:sp>
        <p:nvSpPr>
          <p:cNvPr id="95" name="Heading">
            <a:extLst>
              <a:ext uri="{FF2B5EF4-FFF2-40B4-BE49-F238E27FC236}">
                <a16:creationId xmlns:a16="http://schemas.microsoft.com/office/drawing/2014/main" xmlns="" id="{AEADBBE1-6CC5-4AD6-A749-EF173BC7C650}"/>
              </a:ext>
            </a:extLst>
          </p:cNvPr>
          <p:cNvSpPr txBox="1"/>
          <p:nvPr/>
        </p:nvSpPr>
        <p:spPr>
          <a:xfrm>
            <a:off x="381566" y="3884757"/>
            <a:ext cx="16658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4000" b="1" spc="0" baseline="0" dirty="0">
                <a:solidFill>
                  <a:schemeClr val="bg1"/>
                </a:solidFill>
                <a:latin typeface="+mj-lt"/>
                <a:cs typeface="Poppins-SemiBold"/>
                <a:sym typeface="Poppins-SemiBold"/>
                <a:rtl val="0"/>
              </a:rPr>
              <a:t>Threat</a:t>
            </a:r>
          </a:p>
        </p:txBody>
      </p:sp>
      <p:sp>
        <p:nvSpPr>
          <p:cNvPr id="96" name="Description">
            <a:extLst>
              <a:ext uri="{FF2B5EF4-FFF2-40B4-BE49-F238E27FC236}">
                <a16:creationId xmlns:a16="http://schemas.microsoft.com/office/drawing/2014/main" xmlns="" id="{88ECB45B-9C4B-4911-B4EB-916C7C7C7CD3}"/>
              </a:ext>
            </a:extLst>
          </p:cNvPr>
          <p:cNvSpPr txBox="1"/>
          <p:nvPr/>
        </p:nvSpPr>
        <p:spPr>
          <a:xfrm>
            <a:off x="480419" y="4671847"/>
            <a:ext cx="33256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prstClr val="white"/>
                </a:solidFill>
              </a:rPr>
              <a:t>Economic downturn</a:t>
            </a:r>
            <a:endParaRPr lang="en-US" sz="2000" dirty="0">
              <a:solidFill>
                <a:prstClr val="white"/>
              </a:solidFill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prstClr val="white"/>
                </a:solidFill>
              </a:rPr>
              <a:t>Regulatory changes</a:t>
            </a:r>
            <a:endParaRPr lang="en-US" sz="2000" dirty="0">
              <a:solidFill>
                <a:prstClr val="white"/>
              </a:solidFill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prstClr val="white"/>
                </a:solidFill>
              </a:rPr>
              <a:t>Cybersecurity	</a:t>
            </a:r>
            <a:endParaRPr lang="en-US" sz="2000" dirty="0">
              <a:solidFill>
                <a:prstClr val="white"/>
              </a:solidFill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prstClr val="white"/>
                </a:solidFill>
              </a:rPr>
              <a:t>Reputation risks</a:t>
            </a:r>
            <a:endParaRPr lang="en-US" sz="1500" dirty="0">
              <a:solidFill>
                <a:schemeClr val="bg1"/>
              </a:solidFill>
            </a:endParaRPr>
          </a:p>
        </p:txBody>
      </p:sp>
      <p:sp>
        <p:nvSpPr>
          <p:cNvPr id="97" name="Heading">
            <a:extLst>
              <a:ext uri="{FF2B5EF4-FFF2-40B4-BE49-F238E27FC236}">
                <a16:creationId xmlns:a16="http://schemas.microsoft.com/office/drawing/2014/main" xmlns="" id="{62FF8C35-C7EE-4001-84EC-24715ECEF6F1}"/>
              </a:ext>
            </a:extLst>
          </p:cNvPr>
          <p:cNvSpPr txBox="1"/>
          <p:nvPr/>
        </p:nvSpPr>
        <p:spPr>
          <a:xfrm>
            <a:off x="8200698" y="328528"/>
            <a:ext cx="24084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4000" b="1" spc="0" baseline="0" dirty="0">
                <a:solidFill>
                  <a:schemeClr val="bg1"/>
                </a:solidFill>
                <a:latin typeface="+mj-lt"/>
                <a:cs typeface="Poppins-SemiBold"/>
                <a:sym typeface="Poppins-SemiBold"/>
                <a:rtl val="0"/>
              </a:rPr>
              <a:t>Weakness</a:t>
            </a:r>
          </a:p>
        </p:txBody>
      </p:sp>
      <p:sp>
        <p:nvSpPr>
          <p:cNvPr id="98" name="Description">
            <a:extLst>
              <a:ext uri="{FF2B5EF4-FFF2-40B4-BE49-F238E27FC236}">
                <a16:creationId xmlns:a16="http://schemas.microsoft.com/office/drawing/2014/main" xmlns="" id="{3BB2E99B-6B00-4A51-9CE4-1D7C1426A0BD}"/>
              </a:ext>
            </a:extLst>
          </p:cNvPr>
          <p:cNvSpPr txBox="1"/>
          <p:nvPr/>
        </p:nvSpPr>
        <p:spPr>
          <a:xfrm>
            <a:off x="8173584" y="1088342"/>
            <a:ext cx="33256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schemeClr val="bg1"/>
                </a:solidFill>
              </a:rPr>
              <a:t>High competition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bg1"/>
                </a:solidFill>
              </a:rPr>
              <a:t>L</a:t>
            </a:r>
            <a:r>
              <a:rPr lang="en-US" sz="2000" dirty="0" smtClean="0">
                <a:solidFill>
                  <a:schemeClr val="bg1"/>
                </a:solidFill>
              </a:rPr>
              <a:t>imited presence in small and rural market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schemeClr val="bg1"/>
                </a:solidFill>
              </a:rPr>
              <a:t>Limited international reach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schemeClr val="bg1"/>
                </a:solidFill>
              </a:rPr>
              <a:t>High dependency on UPI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schemeClr val="bg1"/>
                </a:solidFill>
              </a:rPr>
              <a:t>Management issues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99" name="Heading">
            <a:extLst>
              <a:ext uri="{FF2B5EF4-FFF2-40B4-BE49-F238E27FC236}">
                <a16:creationId xmlns:a16="http://schemas.microsoft.com/office/drawing/2014/main" xmlns="" id="{658D4B9C-326E-407F-9BDF-1E41E34F2884}"/>
              </a:ext>
            </a:extLst>
          </p:cNvPr>
          <p:cNvSpPr txBox="1"/>
          <p:nvPr/>
        </p:nvSpPr>
        <p:spPr>
          <a:xfrm>
            <a:off x="534318" y="328528"/>
            <a:ext cx="21659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4000" b="1" spc="0" baseline="0" dirty="0">
                <a:solidFill>
                  <a:schemeClr val="bg1"/>
                </a:solidFill>
                <a:latin typeface="+mj-lt"/>
                <a:cs typeface="Poppins-SemiBold"/>
                <a:sym typeface="Poppins-SemiBold"/>
                <a:rtl val="0"/>
              </a:rPr>
              <a:t>Strength</a:t>
            </a:r>
          </a:p>
        </p:txBody>
      </p:sp>
      <p:sp>
        <p:nvSpPr>
          <p:cNvPr id="100" name="Description">
            <a:extLst>
              <a:ext uri="{FF2B5EF4-FFF2-40B4-BE49-F238E27FC236}">
                <a16:creationId xmlns:a16="http://schemas.microsoft.com/office/drawing/2014/main" xmlns="" id="{18010C5D-A42C-40C1-971D-BDBC8CDA9010}"/>
              </a:ext>
            </a:extLst>
          </p:cNvPr>
          <p:cNvSpPr txBox="1"/>
          <p:nvPr/>
        </p:nvSpPr>
        <p:spPr>
          <a:xfrm>
            <a:off x="534318" y="1071034"/>
            <a:ext cx="42074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schemeClr val="bg1"/>
                </a:solidFill>
                <a:latin typeface="+mj-lt"/>
              </a:rPr>
              <a:t>Strong brand reputation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schemeClr val="bg1"/>
                </a:solidFill>
                <a:latin typeface="+mj-lt"/>
              </a:rPr>
              <a:t>Innovative business model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schemeClr val="bg1"/>
                </a:solidFill>
                <a:latin typeface="+mj-lt"/>
              </a:rPr>
              <a:t>Strong partnership </a:t>
            </a:r>
            <a:r>
              <a:rPr lang="en-US" sz="2000" dirty="0" smtClean="0">
                <a:solidFill>
                  <a:schemeClr val="bg1"/>
                </a:solidFill>
                <a:latin typeface="+mj-lt"/>
              </a:rPr>
              <a:t>with banks and NBFC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schemeClr val="bg1"/>
                </a:solidFill>
                <a:latin typeface="+mj-lt"/>
              </a:rPr>
              <a:t>Funding raised from Investors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xmlns="" id="{89CF9427-4557-422F-9026-F6B3C5AE7E75}"/>
              </a:ext>
            </a:extLst>
          </p:cNvPr>
          <p:cNvSpPr txBox="1"/>
          <p:nvPr/>
        </p:nvSpPr>
        <p:spPr>
          <a:xfrm>
            <a:off x="4751986" y="1853411"/>
            <a:ext cx="688150" cy="1200329"/>
          </a:xfrm>
          <a:prstGeom prst="rect">
            <a:avLst/>
          </a:prstGeom>
          <a:noFill/>
          <a:effectLst>
            <a:outerShdw blurRad="190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  <a:latin typeface="Montserrat ExtraBold" panose="00000900000000000000" pitchFamily="2" charset="0"/>
              </a:rPr>
              <a:t>S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xmlns="" id="{99BEBB8B-ED29-4800-A853-0A947017838B}"/>
              </a:ext>
            </a:extLst>
          </p:cNvPr>
          <p:cNvSpPr txBox="1"/>
          <p:nvPr/>
        </p:nvSpPr>
        <p:spPr>
          <a:xfrm>
            <a:off x="6464079" y="1853411"/>
            <a:ext cx="933867" cy="1200329"/>
          </a:xfrm>
          <a:prstGeom prst="rect">
            <a:avLst/>
          </a:prstGeom>
          <a:noFill/>
          <a:effectLst>
            <a:outerShdw blurRad="190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  <a:latin typeface="Montserrat ExtraBold" panose="00000900000000000000" pitchFamily="2" charset="0"/>
              </a:rPr>
              <a:t>W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xmlns="" id="{FC049226-95A1-4C24-979E-E1C015202322}"/>
              </a:ext>
            </a:extLst>
          </p:cNvPr>
          <p:cNvSpPr txBox="1"/>
          <p:nvPr/>
        </p:nvSpPr>
        <p:spPr>
          <a:xfrm>
            <a:off x="4764686" y="3778515"/>
            <a:ext cx="688150" cy="1200329"/>
          </a:xfrm>
          <a:prstGeom prst="rect">
            <a:avLst/>
          </a:prstGeom>
          <a:noFill/>
          <a:effectLst>
            <a:outerShdw blurRad="190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  <a:latin typeface="Montserrat ExtraBold" panose="00000900000000000000" pitchFamily="2" charset="0"/>
              </a:rPr>
              <a:t>T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xmlns="" id="{D3403270-0507-420A-BA70-7AE171C20004}"/>
              </a:ext>
            </a:extLst>
          </p:cNvPr>
          <p:cNvSpPr txBox="1"/>
          <p:nvPr/>
        </p:nvSpPr>
        <p:spPr>
          <a:xfrm>
            <a:off x="6476779" y="3778515"/>
            <a:ext cx="1262108" cy="1200329"/>
          </a:xfrm>
          <a:prstGeom prst="rect">
            <a:avLst/>
          </a:prstGeom>
          <a:noFill/>
          <a:effectLst>
            <a:outerShdw blurRad="190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  <a:latin typeface="Montserrat ExtraBold" panose="00000900000000000000" pitchFamily="2" charset="0"/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593758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9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9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6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6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1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mph" presetSubtype="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535A6A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9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0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535A6A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01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0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mph" presetSubtype="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8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8727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09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8727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1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mph" presetSubtype="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535A6A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9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0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535A6A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21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2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" presetClass="emph" presetSubtype="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8727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29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8727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0" grpId="0" animBg="1"/>
      <p:bldP spid="31" grpId="0" animBg="1"/>
      <p:bldP spid="35" grpId="0" animBg="1"/>
      <p:bldP spid="49" grpId="0" animBg="1"/>
      <p:bldP spid="67" grpId="0" animBg="1"/>
      <p:bldP spid="72" grpId="0" animBg="1"/>
      <p:bldP spid="84" grpId="0" animBg="1"/>
      <p:bldP spid="91" grpId="0"/>
      <p:bldP spid="91" grpId="1"/>
      <p:bldP spid="91" grpId="2"/>
      <p:bldP spid="92" grpId="0"/>
      <p:bldP spid="92" grpId="1"/>
      <p:bldP spid="92" grpId="2"/>
      <p:bldP spid="95" grpId="0"/>
      <p:bldP spid="95" grpId="1"/>
      <p:bldP spid="95" grpId="2"/>
      <p:bldP spid="96" grpId="0"/>
      <p:bldP spid="96" grpId="1"/>
      <p:bldP spid="96" grpId="2"/>
      <p:bldP spid="97" grpId="0"/>
      <p:bldP spid="97" grpId="1"/>
      <p:bldP spid="97" grpId="2"/>
      <p:bldP spid="98" grpId="0"/>
      <p:bldP spid="98" grpId="1"/>
      <p:bldP spid="98" grpId="2"/>
      <p:bldP spid="99" grpId="0"/>
      <p:bldP spid="99" grpId="1"/>
      <p:bldP spid="99" grpId="2"/>
      <p:bldP spid="100" grpId="0"/>
      <p:bldP spid="100" grpId="1"/>
      <p:bldP spid="100" grpId="2"/>
      <p:bldP spid="101" grpId="0"/>
      <p:bldP spid="102" grpId="0"/>
      <p:bldP spid="103" grpId="0"/>
      <p:bldP spid="10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Competitions</a:t>
            </a:r>
            <a:endParaRPr lang="en-IN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43263" y="2109786"/>
            <a:ext cx="8259761" cy="3124201"/>
          </a:xfrm>
        </p:spPr>
        <p:txBody>
          <a:bodyPr/>
          <a:lstStyle/>
          <a:p>
            <a:r>
              <a:rPr lang="en-US" dirty="0" smtClean="0"/>
              <a:t>Google Pay</a:t>
            </a:r>
          </a:p>
          <a:p>
            <a:r>
              <a:rPr lang="en-US" dirty="0" err="1" smtClean="0"/>
              <a:t>PhonePe</a:t>
            </a:r>
            <a:endParaRPr lang="en-US" dirty="0" smtClean="0"/>
          </a:p>
          <a:p>
            <a:r>
              <a:rPr lang="en-US" dirty="0" err="1" smtClean="0"/>
              <a:t>Paytm</a:t>
            </a:r>
            <a:endParaRPr lang="en-US" dirty="0" smtClean="0"/>
          </a:p>
          <a:p>
            <a:r>
              <a:rPr lang="en-US" dirty="0" err="1" smtClean="0"/>
              <a:t>AmazonPay</a:t>
            </a:r>
            <a:endParaRPr lang="en-US" dirty="0" smtClean="0"/>
          </a:p>
          <a:p>
            <a:r>
              <a:rPr lang="en-US" dirty="0" smtClean="0"/>
              <a:t>Financial Institutions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30911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0"/>
            <a:ext cx="10018713" cy="1752599"/>
          </a:xfrm>
        </p:spPr>
        <p:txBody>
          <a:bodyPr/>
          <a:lstStyle/>
          <a:p>
            <a:r>
              <a:rPr lang="en-US" dirty="0" smtClean="0"/>
              <a:t>The Eight </a:t>
            </a:r>
            <a:r>
              <a:rPr lang="en-US" dirty="0"/>
              <a:t>S</a:t>
            </a:r>
            <a:r>
              <a:rPr lang="en-US" dirty="0" smtClean="0"/>
              <a:t>tage </a:t>
            </a:r>
            <a:r>
              <a:rPr lang="en-US" dirty="0"/>
              <a:t>P</a:t>
            </a:r>
            <a:r>
              <a:rPr lang="en-US" dirty="0" smtClean="0"/>
              <a:t>rocess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09" y="1185864"/>
            <a:ext cx="10707691" cy="5672136"/>
          </a:xfrm>
        </p:spPr>
        <p:txBody>
          <a:bodyPr>
            <a:normAutofit/>
          </a:bodyPr>
          <a:lstStyle/>
          <a:p>
            <a:pPr marL="0" indent="0" defTabSz="179388">
              <a:buNone/>
            </a:pPr>
            <a:r>
              <a:rPr lang="en-US" dirty="0" smtClean="0"/>
              <a:t>1. Sense of Urgency:</a:t>
            </a:r>
          </a:p>
          <a:p>
            <a:pPr marL="0" indent="0" defTabSz="179388">
              <a:buNone/>
            </a:pPr>
            <a:r>
              <a:rPr lang="en-US" sz="1800" dirty="0" smtClean="0"/>
              <a:t>-   Management team consists of </a:t>
            </a:r>
            <a:r>
              <a:rPr lang="en-US" sz="1800" dirty="0" err="1" smtClean="0"/>
              <a:t>IITans</a:t>
            </a:r>
            <a:r>
              <a:rPr lang="en-US" sz="1800" dirty="0" smtClean="0"/>
              <a:t> which sensed the drawbacks of current financial structure. </a:t>
            </a:r>
          </a:p>
          <a:p>
            <a:pPr marL="0" indent="0" defTabSz="179388">
              <a:buNone/>
            </a:pPr>
            <a:r>
              <a:rPr lang="en-US" sz="1800" dirty="0" smtClean="0"/>
              <a:t>-   Government cashless economy dream.					</a:t>
            </a:r>
          </a:p>
          <a:p>
            <a:pPr marL="0" indent="0" defTabSz="179388">
              <a:buNone/>
            </a:pPr>
            <a:r>
              <a:rPr lang="en-US" dirty="0" smtClean="0"/>
              <a:t>2. Creating a Guiding Coalition:</a:t>
            </a:r>
            <a:endParaRPr lang="en-US" dirty="0"/>
          </a:p>
          <a:p>
            <a:pPr defTabSz="179388">
              <a:buFontTx/>
              <a:buChar char="-"/>
            </a:pPr>
            <a:r>
              <a:rPr lang="en-US" sz="1800" dirty="0" smtClean="0"/>
              <a:t>All founder have worked on BharatPe. </a:t>
            </a:r>
          </a:p>
          <a:p>
            <a:pPr defTabSz="179388">
              <a:buFontTx/>
              <a:buChar char="-"/>
            </a:pPr>
            <a:r>
              <a:rPr lang="en-US" sz="1800" dirty="0" smtClean="0"/>
              <a:t>Formed team to lead organization.</a:t>
            </a:r>
            <a:r>
              <a:rPr lang="en-US" sz="1800" dirty="0"/>
              <a:t>				</a:t>
            </a:r>
          </a:p>
          <a:p>
            <a:pPr marL="0" indent="0" defTabSz="179388">
              <a:buNone/>
            </a:pPr>
            <a:r>
              <a:rPr lang="en-US" dirty="0" smtClean="0"/>
              <a:t>3. Developing a Vision and Strategy:</a:t>
            </a:r>
            <a:endParaRPr lang="en-US" dirty="0"/>
          </a:p>
          <a:p>
            <a:pPr defTabSz="179388">
              <a:buFontTx/>
              <a:buChar char="-"/>
            </a:pPr>
            <a:r>
              <a:rPr lang="en-US" sz="1800" dirty="0" smtClean="0"/>
              <a:t>Long vision to change payment system from physical cash to cashless.</a:t>
            </a:r>
            <a:endParaRPr lang="en-US" sz="1800" dirty="0"/>
          </a:p>
          <a:p>
            <a:pPr defTabSz="179388">
              <a:buFontTx/>
              <a:buChar char="-"/>
            </a:pPr>
            <a:r>
              <a:rPr lang="en-US" sz="1800" dirty="0" smtClean="0"/>
              <a:t>Targeted small merchants.</a:t>
            </a:r>
          </a:p>
          <a:p>
            <a:pPr defTabSz="179388">
              <a:buFontTx/>
              <a:buChar char="-"/>
            </a:pPr>
            <a:r>
              <a:rPr lang="en-US" sz="1800" dirty="0" smtClean="0"/>
              <a:t>AI based data collection to decode cash flow and loan requirement.</a:t>
            </a:r>
            <a:endParaRPr lang="en-US" sz="1800" dirty="0"/>
          </a:p>
          <a:p>
            <a:pPr marL="0" indent="0" defTabSz="179388">
              <a:buNone/>
            </a:pPr>
            <a:r>
              <a:rPr lang="en-US" sz="1800" dirty="0"/>
              <a:t>			</a:t>
            </a:r>
          </a:p>
          <a:p>
            <a:pPr marL="0" indent="0" defTabSz="179388">
              <a:buNone/>
            </a:pPr>
            <a:r>
              <a:rPr lang="en-US" sz="1800" dirty="0" smtClean="0"/>
              <a:t>				</a:t>
            </a:r>
          </a:p>
          <a:p>
            <a:pPr marL="2600325" indent="-2600325">
              <a:buAutoNum type="arabicPeriod"/>
              <a:tabLst>
                <a:tab pos="2243138" algn="l"/>
              </a:tabLst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518597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0"/>
            <a:ext cx="10018713" cy="1752599"/>
          </a:xfrm>
        </p:spPr>
        <p:txBody>
          <a:bodyPr/>
          <a:lstStyle/>
          <a:p>
            <a:r>
              <a:rPr lang="en-US" dirty="0" smtClean="0"/>
              <a:t>The Eight </a:t>
            </a:r>
            <a:r>
              <a:rPr lang="en-US" dirty="0"/>
              <a:t>S</a:t>
            </a:r>
            <a:r>
              <a:rPr lang="en-US" dirty="0" smtClean="0"/>
              <a:t>tage </a:t>
            </a:r>
            <a:r>
              <a:rPr lang="en-US" dirty="0"/>
              <a:t>P</a:t>
            </a:r>
            <a:r>
              <a:rPr lang="en-US" dirty="0" smtClean="0"/>
              <a:t>rocess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09" y="1185864"/>
            <a:ext cx="10707691" cy="5672136"/>
          </a:xfrm>
        </p:spPr>
        <p:txBody>
          <a:bodyPr>
            <a:normAutofit/>
          </a:bodyPr>
          <a:lstStyle/>
          <a:p>
            <a:pPr marL="0" indent="0" defTabSz="179388">
              <a:buNone/>
            </a:pPr>
            <a:r>
              <a:rPr lang="en-US" dirty="0" smtClean="0"/>
              <a:t>4. 	Communicating the Change Vision:</a:t>
            </a:r>
          </a:p>
          <a:p>
            <a:pPr defTabSz="179388">
              <a:buFontTx/>
              <a:buChar char="-"/>
            </a:pPr>
            <a:r>
              <a:rPr lang="en-US" sz="1800" dirty="0" smtClean="0"/>
              <a:t>Keeping simple communication methods.</a:t>
            </a:r>
          </a:p>
          <a:p>
            <a:pPr defTabSz="179388">
              <a:buFontTx/>
              <a:buChar char="-"/>
            </a:pPr>
            <a:r>
              <a:rPr lang="en-US" sz="1800" dirty="0" err="1" smtClean="0"/>
              <a:t>Ashneer</a:t>
            </a:r>
            <a:r>
              <a:rPr lang="en-US" sz="1800" dirty="0" smtClean="0"/>
              <a:t> Grover is a role model for many new startup in India.</a:t>
            </a:r>
          </a:p>
          <a:p>
            <a:pPr defTabSz="179388">
              <a:buFontTx/>
              <a:buChar char="-"/>
            </a:pPr>
            <a:r>
              <a:rPr lang="en-US" sz="1800" dirty="0" smtClean="0"/>
              <a:t>Young founder of  company are open to ideas which made management and employees relation strong 					</a:t>
            </a:r>
          </a:p>
          <a:p>
            <a:pPr marL="0" indent="0" defTabSz="179388">
              <a:buNone/>
            </a:pPr>
            <a:r>
              <a:rPr lang="en-US" dirty="0" smtClean="0"/>
              <a:t>5. Empowering Employees:</a:t>
            </a:r>
            <a:endParaRPr lang="en-US" dirty="0"/>
          </a:p>
          <a:p>
            <a:pPr defTabSz="179388">
              <a:buFontTx/>
              <a:buChar char="-"/>
            </a:pPr>
            <a:r>
              <a:rPr lang="en-US" sz="1800" dirty="0" smtClean="0"/>
              <a:t>Welcome new ideas.</a:t>
            </a:r>
          </a:p>
          <a:p>
            <a:pPr defTabSz="179388">
              <a:buFontTx/>
              <a:buChar char="-"/>
            </a:pPr>
            <a:r>
              <a:rPr lang="en-US" sz="1800" dirty="0" smtClean="0"/>
              <a:t>Ease of access from top to bottom management.</a:t>
            </a:r>
            <a:r>
              <a:rPr lang="en-US" sz="1800" dirty="0"/>
              <a:t>	</a:t>
            </a:r>
          </a:p>
          <a:p>
            <a:pPr marL="0" indent="0" defTabSz="179388">
              <a:buNone/>
            </a:pPr>
            <a:r>
              <a:rPr lang="en-US" dirty="0" smtClean="0"/>
              <a:t>6. Short </a:t>
            </a:r>
            <a:r>
              <a:rPr lang="en-US" dirty="0"/>
              <a:t>T</a:t>
            </a:r>
            <a:r>
              <a:rPr lang="en-US" dirty="0" smtClean="0"/>
              <a:t>erm </a:t>
            </a:r>
            <a:r>
              <a:rPr lang="en-US" dirty="0"/>
              <a:t>W</a:t>
            </a:r>
            <a:r>
              <a:rPr lang="en-US" dirty="0" smtClean="0"/>
              <a:t>ins:</a:t>
            </a:r>
            <a:endParaRPr lang="en-US" dirty="0"/>
          </a:p>
          <a:p>
            <a:pPr defTabSz="179388">
              <a:buFontTx/>
              <a:buChar char="-"/>
            </a:pPr>
            <a:r>
              <a:rPr lang="en-US" sz="1800" dirty="0" smtClean="0"/>
              <a:t>BharatPe decided to take baby steps for term goals.</a:t>
            </a:r>
            <a:endParaRPr lang="en-US" sz="1800" dirty="0"/>
          </a:p>
          <a:p>
            <a:pPr defTabSz="179388">
              <a:buFontTx/>
              <a:buChar char="-"/>
            </a:pPr>
            <a:r>
              <a:rPr lang="en-US" sz="1800" dirty="0" smtClean="0"/>
              <a:t>Captured market one by one.</a:t>
            </a:r>
          </a:p>
          <a:p>
            <a:pPr marL="0" indent="0" defTabSz="179388">
              <a:buNone/>
            </a:pPr>
            <a:r>
              <a:rPr lang="en-US" sz="1800" dirty="0" smtClean="0"/>
              <a:t>				</a:t>
            </a:r>
          </a:p>
          <a:p>
            <a:pPr marL="2600325" indent="-2600325">
              <a:buAutoNum type="arabicPeriod"/>
              <a:tabLst>
                <a:tab pos="2243138" algn="l"/>
              </a:tabLst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2555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0"/>
            <a:ext cx="10018713" cy="1752599"/>
          </a:xfrm>
        </p:spPr>
        <p:txBody>
          <a:bodyPr/>
          <a:lstStyle/>
          <a:p>
            <a:r>
              <a:rPr lang="en-US" dirty="0" smtClean="0"/>
              <a:t>The Eight </a:t>
            </a:r>
            <a:r>
              <a:rPr lang="en-US" dirty="0"/>
              <a:t>S</a:t>
            </a:r>
            <a:r>
              <a:rPr lang="en-US" dirty="0" smtClean="0"/>
              <a:t>tage </a:t>
            </a:r>
            <a:r>
              <a:rPr lang="en-US" dirty="0"/>
              <a:t>P</a:t>
            </a:r>
            <a:r>
              <a:rPr lang="en-US" dirty="0" smtClean="0"/>
              <a:t>rocess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09" y="1185864"/>
            <a:ext cx="10707691" cy="5672136"/>
          </a:xfrm>
        </p:spPr>
        <p:txBody>
          <a:bodyPr>
            <a:normAutofit/>
          </a:bodyPr>
          <a:lstStyle/>
          <a:p>
            <a:pPr marL="0" indent="0" defTabSz="179388">
              <a:buNone/>
            </a:pPr>
            <a:r>
              <a:rPr lang="en-US" dirty="0" smtClean="0"/>
              <a:t>7. 	Consolidating Gain and Produce More Changes:</a:t>
            </a:r>
          </a:p>
          <a:p>
            <a:pPr defTabSz="179388">
              <a:buFontTx/>
              <a:buChar char="-"/>
            </a:pPr>
            <a:r>
              <a:rPr lang="en-US" sz="1800" dirty="0" smtClean="0"/>
              <a:t>Started as payment system.</a:t>
            </a:r>
          </a:p>
          <a:p>
            <a:pPr defTabSz="179388">
              <a:buFontTx/>
              <a:buChar char="-"/>
            </a:pPr>
            <a:r>
              <a:rPr lang="en-US" sz="1800" dirty="0" smtClean="0"/>
              <a:t>Partnered with online shopping business.</a:t>
            </a:r>
          </a:p>
          <a:p>
            <a:pPr defTabSz="179388">
              <a:buFontTx/>
              <a:buChar char="-"/>
            </a:pPr>
            <a:r>
              <a:rPr lang="en-US" sz="1800" dirty="0" smtClean="0"/>
              <a:t>Money lending business. 					</a:t>
            </a:r>
          </a:p>
          <a:p>
            <a:pPr marL="0" indent="0" defTabSz="179388">
              <a:buNone/>
            </a:pPr>
            <a:r>
              <a:rPr lang="en-US" dirty="0" smtClean="0"/>
              <a:t>8. Anchoring New Approaches in the Culture:</a:t>
            </a:r>
          </a:p>
          <a:p>
            <a:pPr defTabSz="179388">
              <a:buFontTx/>
              <a:buChar char="-"/>
            </a:pPr>
            <a:r>
              <a:rPr lang="en-US" sz="1800" dirty="0" smtClean="0"/>
              <a:t>Cultural difference between founder</a:t>
            </a:r>
          </a:p>
          <a:p>
            <a:pPr defTabSz="179388">
              <a:buFontTx/>
              <a:buChar char="-"/>
            </a:pPr>
            <a:r>
              <a:rPr lang="en-US" sz="1800" dirty="0" smtClean="0"/>
              <a:t>Every department works free on project for end term goal.</a:t>
            </a:r>
          </a:p>
          <a:p>
            <a:pPr defTabSz="179388">
              <a:buFontTx/>
              <a:buChar char="-"/>
            </a:pPr>
            <a:r>
              <a:rPr lang="en-US" sz="1800" dirty="0" smtClean="0"/>
              <a:t>Management open for new transformation.</a:t>
            </a:r>
            <a:endParaRPr lang="en-US" sz="1800" dirty="0"/>
          </a:p>
          <a:p>
            <a:pPr marL="2600325" indent="-2600325">
              <a:buAutoNum type="arabicPeriod"/>
              <a:tabLst>
                <a:tab pos="2243138" algn="l"/>
              </a:tabLst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778625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0"/>
            <a:ext cx="10972799" cy="6914336"/>
          </a:xfrm>
        </p:spPr>
      </p:pic>
    </p:spTree>
    <p:extLst>
      <p:ext uri="{BB962C8B-B14F-4D97-AF65-F5344CB8AC3E}">
        <p14:creationId xmlns:p14="http://schemas.microsoft.com/office/powerpoint/2010/main" val="252421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5340" y="685800"/>
            <a:ext cx="10018713" cy="1752599"/>
          </a:xfrm>
        </p:spPr>
        <p:txBody>
          <a:bodyPr/>
          <a:lstStyle/>
          <a:p>
            <a:r>
              <a:rPr lang="en-US" dirty="0" smtClean="0"/>
              <a:t>What changes made BharatPe Successful.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438399"/>
            <a:ext cx="10018713" cy="3124201"/>
          </a:xfrm>
        </p:spPr>
        <p:txBody>
          <a:bodyPr/>
          <a:lstStyle/>
          <a:p>
            <a:r>
              <a:rPr lang="en-US" dirty="0" smtClean="0"/>
              <a:t>BharatPe Artificial Intelligence (AI)</a:t>
            </a:r>
          </a:p>
          <a:p>
            <a:r>
              <a:rPr lang="en-US" dirty="0" smtClean="0"/>
              <a:t>Unsecured Loan to small merchants</a:t>
            </a:r>
          </a:p>
          <a:p>
            <a:r>
              <a:rPr lang="en-US" dirty="0" smtClean="0"/>
              <a:t>Targeted MSME</a:t>
            </a:r>
          </a:p>
          <a:p>
            <a:r>
              <a:rPr lang="en-US" dirty="0" smtClean="0"/>
              <a:t>Interoperability - free for merchant and customers</a:t>
            </a:r>
          </a:p>
          <a:p>
            <a:r>
              <a:rPr lang="en-US" dirty="0" smtClean="0"/>
              <a:t>Adoption of digitalization due to </a:t>
            </a:r>
            <a:r>
              <a:rPr lang="en-US" dirty="0" err="1"/>
              <a:t>C</a:t>
            </a:r>
            <a:r>
              <a:rPr lang="en-US" dirty="0" err="1" smtClean="0"/>
              <a:t>ovid</a:t>
            </a:r>
            <a:r>
              <a:rPr lang="en-US" dirty="0" smtClean="0"/>
              <a:t> regulations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3506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09" y="0"/>
            <a:ext cx="10018713" cy="1752599"/>
          </a:xfrm>
        </p:spPr>
        <p:txBody>
          <a:bodyPr/>
          <a:lstStyle/>
          <a:p>
            <a:r>
              <a:rPr lang="en-US" dirty="0" smtClean="0"/>
              <a:t>Effective change needed as per Kotter model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306287"/>
            <a:ext cx="10018713" cy="4484914"/>
          </a:xfrm>
        </p:spPr>
        <p:txBody>
          <a:bodyPr/>
          <a:lstStyle/>
          <a:p>
            <a:r>
              <a:rPr lang="en-US" dirty="0" smtClean="0"/>
              <a:t>BharatPe need to resolve internal management matter.</a:t>
            </a:r>
          </a:p>
          <a:p>
            <a:r>
              <a:rPr lang="en-US" dirty="0" smtClean="0"/>
              <a:t>Company need to comply with SEBI rules and regulation.</a:t>
            </a:r>
          </a:p>
          <a:p>
            <a:r>
              <a:rPr lang="en-US" dirty="0" smtClean="0"/>
              <a:t>Work with government for future prospects.</a:t>
            </a:r>
          </a:p>
          <a:p>
            <a:r>
              <a:rPr lang="en-US" dirty="0" smtClean="0"/>
              <a:t>Knowledge management should be precise for success and satisfaction.</a:t>
            </a:r>
          </a:p>
          <a:p>
            <a:r>
              <a:rPr lang="en-US" dirty="0" smtClean="0"/>
              <a:t>Toxic work environment should be addressed and resolved.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88018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0"/>
            <a:ext cx="10018713" cy="1752599"/>
          </a:xfrm>
        </p:spPr>
        <p:txBody>
          <a:bodyPr/>
          <a:lstStyle/>
          <a:p>
            <a:r>
              <a:rPr lang="en-US" dirty="0" smtClean="0"/>
              <a:t>The Conclusion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752599"/>
            <a:ext cx="10018713" cy="4038601"/>
          </a:xfrm>
        </p:spPr>
        <p:txBody>
          <a:bodyPr/>
          <a:lstStyle/>
          <a:p>
            <a:r>
              <a:rPr lang="en-US" dirty="0" smtClean="0"/>
              <a:t>Implementation of change must be clear. Why, What When is happening.</a:t>
            </a:r>
          </a:p>
          <a:p>
            <a:r>
              <a:rPr lang="en-US" dirty="0" smtClean="0"/>
              <a:t>Be honest and open throughout the process of change.</a:t>
            </a:r>
          </a:p>
          <a:p>
            <a:r>
              <a:rPr lang="en-US" dirty="0" smtClean="0"/>
              <a:t>Access the information of plan in current and future situations.</a:t>
            </a:r>
          </a:p>
          <a:p>
            <a:r>
              <a:rPr lang="en-US" dirty="0" smtClean="0"/>
              <a:t>All the management should be onboard regarding the process of implementing the change.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1171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09" y="0"/>
            <a:ext cx="10018713" cy="771525"/>
          </a:xfrm>
        </p:spPr>
        <p:txBody>
          <a:bodyPr/>
          <a:lstStyle/>
          <a:p>
            <a:r>
              <a:rPr lang="en-US" dirty="0" smtClean="0"/>
              <a:t>References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09" y="1799771"/>
            <a:ext cx="10707691" cy="4943929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Prosci</a:t>
            </a:r>
            <a:r>
              <a:rPr lang="en-US" dirty="0"/>
              <a:t> (2022) </a:t>
            </a:r>
            <a:r>
              <a:rPr lang="en-US" i="1" dirty="0"/>
              <a:t>Definition of Change Management</a:t>
            </a:r>
            <a:r>
              <a:rPr lang="en-US" dirty="0"/>
              <a:t>, </a:t>
            </a:r>
            <a:r>
              <a:rPr lang="en-US" i="1" dirty="0" err="1"/>
              <a:t>Prosci</a:t>
            </a:r>
            <a:r>
              <a:rPr lang="en-US" dirty="0"/>
              <a:t>. </a:t>
            </a:r>
            <a:r>
              <a:rPr lang="en-US" dirty="0" err="1"/>
              <a:t>Prosci</a:t>
            </a:r>
            <a:r>
              <a:rPr lang="en-US" dirty="0"/>
              <a:t> Inc. Available at: https://www.prosci.com/resources/articles/definition-of-change-management#:~:text=A%20change%20is%20the%20project,day%2Dto%2Dday%20work. </a:t>
            </a:r>
            <a:r>
              <a:rPr lang="en-US" dirty="0" smtClean="0"/>
              <a:t>(Accessed: 18 February </a:t>
            </a:r>
            <a:r>
              <a:rPr lang="en-US" dirty="0"/>
              <a:t>2023). </a:t>
            </a:r>
            <a:r>
              <a:rPr lang="en-US" dirty="0" smtClean="0"/>
              <a:t>[</a:t>
            </a:r>
            <a:r>
              <a:rPr lang="en-US" dirty="0" smtClean="0">
                <a:hlinkClick r:id="rId2" action="ppaction://hlinksldjump"/>
              </a:rPr>
              <a:t>1</a:t>
            </a:r>
            <a:r>
              <a:rPr lang="en-US" dirty="0" smtClean="0"/>
              <a:t>]</a:t>
            </a:r>
          </a:p>
          <a:p>
            <a:r>
              <a:rPr lang="en-US" dirty="0"/>
              <a:t>Kotter, JP 2012, Leading Change, With a New Preface by the Author, Harvard Business Review Press, Boston. Available from: ProQuest </a:t>
            </a:r>
            <a:r>
              <a:rPr lang="en-US" dirty="0" err="1"/>
              <a:t>Ebook</a:t>
            </a:r>
            <a:r>
              <a:rPr lang="en-US" dirty="0"/>
              <a:t> Central. </a:t>
            </a:r>
            <a:r>
              <a:rPr lang="en-US" dirty="0" smtClean="0"/>
              <a:t>[18 </a:t>
            </a:r>
            <a:r>
              <a:rPr lang="en-US" dirty="0"/>
              <a:t>February 2023</a:t>
            </a:r>
            <a:r>
              <a:rPr lang="en-US" dirty="0" smtClean="0"/>
              <a:t>].</a:t>
            </a:r>
          </a:p>
          <a:p>
            <a:r>
              <a:rPr lang="en-US" dirty="0" err="1"/>
              <a:t>Malodia</a:t>
            </a:r>
            <a:r>
              <a:rPr lang="en-US" dirty="0"/>
              <a:t>, R. and CA Rahul </a:t>
            </a:r>
            <a:r>
              <a:rPr lang="en-US" dirty="0" err="1"/>
              <a:t>Malodia</a:t>
            </a:r>
            <a:r>
              <a:rPr lang="en-US" dirty="0"/>
              <a:t> is the founder and CEO of </a:t>
            </a:r>
            <a:r>
              <a:rPr lang="en-US" dirty="0" err="1"/>
              <a:t>Malodia</a:t>
            </a:r>
            <a:r>
              <a:rPr lang="en-US" dirty="0"/>
              <a:t> Business Coaching Pvt. Ltd. He is a Business Coach, R. (2022) </a:t>
            </a:r>
            <a:r>
              <a:rPr lang="en-US" i="1" dirty="0"/>
              <a:t>Business model of BharatPe</a:t>
            </a:r>
            <a:r>
              <a:rPr lang="en-US" dirty="0"/>
              <a:t>, </a:t>
            </a:r>
            <a:r>
              <a:rPr lang="en-US" i="1" dirty="0"/>
              <a:t>Rahul </a:t>
            </a:r>
            <a:r>
              <a:rPr lang="en-US" i="1" dirty="0" err="1"/>
              <a:t>Malodia</a:t>
            </a:r>
            <a:r>
              <a:rPr lang="en-US" dirty="0"/>
              <a:t>. Available at: https://rahulmalodia.com/business-model-of-bharatpe/#:~:text=BharatPe%20started%20as%20a%20payments,bills%20and%20make%20other%20payments. (Accessed: </a:t>
            </a:r>
            <a:r>
              <a:rPr lang="en-US" dirty="0" smtClean="0"/>
              <a:t>19 February, </a:t>
            </a:r>
            <a:r>
              <a:rPr lang="en-US" dirty="0"/>
              <a:t>2023). </a:t>
            </a:r>
            <a:endParaRPr lang="en-US" dirty="0" smtClean="0"/>
          </a:p>
          <a:p>
            <a:r>
              <a:rPr lang="en-US" dirty="0" err="1"/>
              <a:t>Agnihotri</a:t>
            </a:r>
            <a:r>
              <a:rPr lang="en-US" dirty="0"/>
              <a:t>, A. and Gupta, S., 2019. Relationship of corporate governance and efficiency of selected public and private sector banks in </a:t>
            </a:r>
            <a:r>
              <a:rPr lang="en-US" dirty="0" smtClean="0"/>
              <a:t>India</a:t>
            </a:r>
            <a:r>
              <a:rPr lang="en-US" dirty="0"/>
              <a:t>. </a:t>
            </a:r>
            <a:r>
              <a:rPr lang="en-US" dirty="0" smtClean="0"/>
              <a:t>(20 </a:t>
            </a:r>
            <a:r>
              <a:rPr lang="en-US" dirty="0"/>
              <a:t>February </a:t>
            </a:r>
            <a:r>
              <a:rPr lang="en-US" dirty="0" smtClean="0"/>
              <a:t>2023).</a:t>
            </a:r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9037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"/>
            <a:ext cx="10018713" cy="5791200"/>
          </a:xfrm>
        </p:spPr>
        <p:txBody>
          <a:bodyPr>
            <a:normAutofit/>
          </a:bodyPr>
          <a:lstStyle/>
          <a:p>
            <a:r>
              <a:rPr lang="en-US" sz="2200" dirty="0"/>
              <a:t>Murray, J.A., </a:t>
            </a:r>
            <a:r>
              <a:rPr lang="en-US" sz="2200" dirty="0" err="1"/>
              <a:t>Galavan</a:t>
            </a:r>
            <a:r>
              <a:rPr lang="en-US" sz="2200" dirty="0"/>
              <a:t>, R. and </a:t>
            </a:r>
            <a:r>
              <a:rPr lang="en-US" sz="2200" dirty="0" err="1"/>
              <a:t>Markides</a:t>
            </a:r>
            <a:r>
              <a:rPr lang="en-US" sz="2200" dirty="0"/>
              <a:t>, C. (2008) </a:t>
            </a:r>
            <a:r>
              <a:rPr lang="en-US" sz="2200" i="1" dirty="0"/>
              <a:t>Strategy, innovation, and change: Challenges for management</a:t>
            </a:r>
            <a:r>
              <a:rPr lang="en-US" sz="2200" dirty="0"/>
              <a:t>. Oxford: Oxford University Press. </a:t>
            </a:r>
            <a:r>
              <a:rPr lang="en-US" sz="2200" dirty="0" smtClean="0"/>
              <a:t>(20 </a:t>
            </a:r>
            <a:r>
              <a:rPr lang="en-US" sz="2200" dirty="0"/>
              <a:t>February </a:t>
            </a:r>
            <a:r>
              <a:rPr lang="en-US" sz="2200" dirty="0" smtClean="0"/>
              <a:t>2023).</a:t>
            </a:r>
            <a:endParaRPr lang="en-US" sz="2200" dirty="0"/>
          </a:p>
          <a:p>
            <a:r>
              <a:rPr lang="en-IN" sz="2200" dirty="0"/>
              <a:t>Paton, RA, &amp; </a:t>
            </a:r>
            <a:r>
              <a:rPr lang="en-IN" sz="2200" dirty="0" err="1"/>
              <a:t>McCalman</a:t>
            </a:r>
            <a:r>
              <a:rPr lang="en-IN" sz="2200" dirty="0"/>
              <a:t>, J 2008, Change Management : A Guide to Effective Implementation, SAGE Publications, London. Available from: ProQuest </a:t>
            </a:r>
            <a:r>
              <a:rPr lang="en-IN" sz="2200" dirty="0" err="1"/>
              <a:t>Ebook</a:t>
            </a:r>
            <a:r>
              <a:rPr lang="en-IN" sz="2200" dirty="0"/>
              <a:t> Central. </a:t>
            </a:r>
            <a:r>
              <a:rPr lang="en-IN" sz="2200" dirty="0"/>
              <a:t>(</a:t>
            </a:r>
            <a:r>
              <a:rPr lang="en-IN" sz="2200" dirty="0" smtClean="0"/>
              <a:t>21 </a:t>
            </a:r>
            <a:r>
              <a:rPr lang="en-IN" sz="2200" dirty="0"/>
              <a:t>February </a:t>
            </a:r>
            <a:r>
              <a:rPr lang="en-IN" sz="2200" dirty="0" smtClean="0"/>
              <a:t>2023).</a:t>
            </a:r>
          </a:p>
          <a:p>
            <a:r>
              <a:rPr lang="en-IN" sz="2000" dirty="0"/>
              <a:t>Paton, RA, &amp; </a:t>
            </a:r>
            <a:r>
              <a:rPr lang="en-IN" sz="2000" dirty="0" err="1"/>
              <a:t>McCalman</a:t>
            </a:r>
            <a:r>
              <a:rPr lang="en-IN" sz="2000" dirty="0"/>
              <a:t>, J 2008, Change Management : A Guide to Effective Implementation, SAGE Publications, London. Available from: ProQuest </a:t>
            </a:r>
            <a:r>
              <a:rPr lang="en-IN" sz="2000" dirty="0" err="1"/>
              <a:t>Ebook</a:t>
            </a:r>
            <a:r>
              <a:rPr lang="en-IN" sz="2000" dirty="0"/>
              <a:t> Central. [21 February 2023</a:t>
            </a:r>
            <a:r>
              <a:rPr lang="en-IN" sz="2000" dirty="0" smtClean="0"/>
              <a:t>].</a:t>
            </a:r>
          </a:p>
          <a:p>
            <a:r>
              <a:rPr lang="en-US" sz="2000" dirty="0"/>
              <a:t>Team, B.S.W. (2022) </a:t>
            </a:r>
            <a:r>
              <a:rPr lang="en-US" sz="2000" i="1" dirty="0" err="1"/>
              <a:t>Ashneer</a:t>
            </a:r>
            <a:r>
              <a:rPr lang="en-US" sz="2000" i="1" dirty="0"/>
              <a:t> Grover Saga: A timeline of how things went wrong at Bharatpe</a:t>
            </a:r>
            <a:r>
              <a:rPr lang="en-US" sz="2000" dirty="0"/>
              <a:t>, </a:t>
            </a:r>
            <a:r>
              <a:rPr lang="en-US" sz="2000" i="1" dirty="0"/>
              <a:t>Business Standard News</a:t>
            </a:r>
            <a:r>
              <a:rPr lang="en-US" sz="2000" dirty="0"/>
              <a:t>. Business-Standard. Available at: https://www.business-standard.com/article/companies/ashneer-grover-saga-a-timeline-of-how-things-went-wrong-at-bharatpe-122120800634_1.html (Accessed: February 21, 2023). </a:t>
            </a:r>
          </a:p>
          <a:p>
            <a:endParaRPr lang="en-IN" sz="2200" dirty="0"/>
          </a:p>
        </p:txBody>
      </p:sp>
    </p:spTree>
    <p:extLst>
      <p:ext uri="{BB962C8B-B14F-4D97-AF65-F5344CB8AC3E}">
        <p14:creationId xmlns:p14="http://schemas.microsoft.com/office/powerpoint/2010/main" val="97921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Fun Fact about BharatPe Name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Initially Government of India came with the BharatPe name for their digital payment solution in India but dropped it and changed it to </a:t>
            </a:r>
            <a:r>
              <a:rPr lang="en-US" b="1" dirty="0" err="1" smtClean="0"/>
              <a:t>BhimUPI</a:t>
            </a:r>
            <a:r>
              <a:rPr lang="en-US" b="1" dirty="0" smtClean="0"/>
              <a:t>. </a:t>
            </a:r>
            <a:endParaRPr lang="en-US" dirty="0" smtClean="0"/>
          </a:p>
          <a:p>
            <a:r>
              <a:rPr lang="en-US" dirty="0" smtClean="0"/>
              <a:t>Founders  of the company took the name.</a:t>
            </a:r>
          </a:p>
          <a:p>
            <a:r>
              <a:rPr lang="en-US" dirty="0" smtClean="0"/>
              <a:t>People of India still thinks BharatPe is government entity but its private entity.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66475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2368" y="2456543"/>
            <a:ext cx="10018713" cy="1752599"/>
          </a:xfrm>
        </p:spPr>
        <p:txBody>
          <a:bodyPr/>
          <a:lstStyle/>
          <a:p>
            <a:r>
              <a:rPr lang="en-US" i="1" dirty="0">
                <a:solidFill>
                  <a:srgbClr val="292929"/>
                </a:solidFill>
              </a:rPr>
              <a:t>Thank you very much for taking time to attend my </a:t>
            </a:r>
            <a:r>
              <a:rPr lang="en-US" i="1" dirty="0" smtClean="0">
                <a:solidFill>
                  <a:srgbClr val="292929"/>
                </a:solidFill>
              </a:rPr>
              <a:t>presentation.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04174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4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F117CD56-24AA-4E91-90C8-49F0633F557F}">
  <we:reference id="wa104380121" version="2.0.0.0" store="en-US" storeType="OMEX"/>
  <we:alternateReferences>
    <we:reference id="WA104380121" version="2.0.0.0" store="WA104380121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2592</TotalTime>
  <Words>683</Words>
  <Application>Microsoft Office PowerPoint</Application>
  <PresentationFormat>Widescreen</PresentationFormat>
  <Paragraphs>114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Corbel</vt:lpstr>
      <vt:lpstr>Montserrat ExtraBold</vt:lpstr>
      <vt:lpstr>Poppins-SemiBold</vt:lpstr>
      <vt:lpstr>Wingdings</vt:lpstr>
      <vt:lpstr>Parallax</vt:lpstr>
      <vt:lpstr>CHANGE AND STABILITY MANAGEMENT</vt:lpstr>
      <vt:lpstr>What is Change?   A change is the project, initiative or solution being introduced in the organization to improve the way work gets done, solve a problem, or take advantage of an opportunity. Nearly any project, initiative or solution that improves an organization will affect how employees do their day-to-day work. [1] </vt:lpstr>
      <vt:lpstr>PowerPoint Presentation</vt:lpstr>
      <vt:lpstr>What changed?</vt:lpstr>
      <vt:lpstr>Unique factors of BharatPe</vt:lpstr>
      <vt:lpstr>PowerPoint Presentation</vt:lpstr>
      <vt:lpstr>Competitions</vt:lpstr>
      <vt:lpstr>The Eight Stage Process</vt:lpstr>
      <vt:lpstr>The Eight Stage Process</vt:lpstr>
      <vt:lpstr>The Eight Stage Process</vt:lpstr>
      <vt:lpstr>PowerPoint Presentation</vt:lpstr>
      <vt:lpstr>What changes made BharatPe Successful.</vt:lpstr>
      <vt:lpstr>Effective change needed as per Kotter model</vt:lpstr>
      <vt:lpstr>The Conclusion</vt:lpstr>
      <vt:lpstr>References</vt:lpstr>
      <vt:lpstr>PowerPoint Presentation</vt:lpstr>
      <vt:lpstr>Fun Fact about BharatPe Name</vt:lpstr>
      <vt:lpstr>Thank you very much for taking time to attend my presentation.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Jigar</dc:creator>
  <cp:lastModifiedBy>Jigar</cp:lastModifiedBy>
  <cp:revision>63</cp:revision>
  <dcterms:created xsi:type="dcterms:W3CDTF">2023-02-19T16:32:49Z</dcterms:created>
  <dcterms:modified xsi:type="dcterms:W3CDTF">2023-02-21T11:44:54Z</dcterms:modified>
</cp:coreProperties>
</file>