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3"/>
  </p:sldMasterIdLst>
  <p:notesMasterIdLst>
    <p:notesMasterId r:id="rId40"/>
  </p:notesMasterIdLst>
  <p:handoutMasterIdLst>
    <p:handoutMasterId r:id="rId41"/>
  </p:handoutMasterIdLst>
  <p:sldIdLst>
    <p:sldId id="256" r:id="rId4"/>
    <p:sldId id="399" r:id="rId5"/>
    <p:sldId id="401" r:id="rId6"/>
    <p:sldId id="402" r:id="rId7"/>
    <p:sldId id="403" r:id="rId8"/>
    <p:sldId id="438" r:id="rId9"/>
    <p:sldId id="439" r:id="rId10"/>
    <p:sldId id="404" r:id="rId11"/>
    <p:sldId id="405" r:id="rId12"/>
    <p:sldId id="406" r:id="rId13"/>
    <p:sldId id="407" r:id="rId14"/>
    <p:sldId id="408" r:id="rId15"/>
    <p:sldId id="410" r:id="rId16"/>
    <p:sldId id="411" r:id="rId17"/>
    <p:sldId id="412" r:id="rId18"/>
    <p:sldId id="413" r:id="rId19"/>
    <p:sldId id="414" r:id="rId20"/>
    <p:sldId id="415" r:id="rId21"/>
    <p:sldId id="416" r:id="rId22"/>
    <p:sldId id="432" r:id="rId23"/>
    <p:sldId id="417" r:id="rId24"/>
    <p:sldId id="433" r:id="rId25"/>
    <p:sldId id="435" r:id="rId26"/>
    <p:sldId id="436" r:id="rId27"/>
    <p:sldId id="434" r:id="rId28"/>
    <p:sldId id="419" r:id="rId29"/>
    <p:sldId id="420" r:id="rId30"/>
    <p:sldId id="421" r:id="rId31"/>
    <p:sldId id="424" r:id="rId32"/>
    <p:sldId id="425" r:id="rId33"/>
    <p:sldId id="426" r:id="rId34"/>
    <p:sldId id="427" r:id="rId35"/>
    <p:sldId id="428" r:id="rId36"/>
    <p:sldId id="429" r:id="rId37"/>
    <p:sldId id="430" r:id="rId38"/>
    <p:sldId id="431" r:id="rId39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Kemi Ademoye" initials="KA" lastIdx="1" clrIdx="0">
    <p:extLst>
      <p:ext uri="{19B8F6BF-5375-455C-9EA6-DF929625EA0E}">
        <p15:presenceInfo xmlns:p15="http://schemas.microsoft.com/office/powerpoint/2012/main" userId="S-1-5-21-809251214-2178901256-4152538893-26684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CECFF"/>
    <a:srgbClr val="1BC6E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1683" autoAdjust="0"/>
  </p:normalViewPr>
  <p:slideViewPr>
    <p:cSldViewPr>
      <p:cViewPr varScale="1">
        <p:scale>
          <a:sx n="104" d="100"/>
          <a:sy n="104" d="100"/>
        </p:scale>
        <p:origin x="1824" y="96"/>
      </p:cViewPr>
      <p:guideLst>
        <p:guide orient="horz" pos="2160"/>
        <p:guide pos="2880"/>
      </p:guideLst>
    </p:cSldViewPr>
  </p:slideViewPr>
  <p:notesTextViewPr>
    <p:cViewPr>
      <p:scale>
        <a:sx n="3" d="2"/>
        <a:sy n="3" d="2"/>
      </p:scale>
      <p:origin x="0" y="0"/>
    </p:cViewPr>
  </p:notesTextViewPr>
  <p:sorterViewPr>
    <p:cViewPr>
      <p:scale>
        <a:sx n="100" d="100"/>
        <a:sy n="100" d="100"/>
      </p:scale>
      <p:origin x="0" y="-4194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slide" Target="slides/slide23.xml"/><Relationship Id="rId39" Type="http://schemas.openxmlformats.org/officeDocument/2006/relationships/slide" Target="slides/slide36.xml"/><Relationship Id="rId21" Type="http://schemas.openxmlformats.org/officeDocument/2006/relationships/slide" Target="slides/slide18.xml"/><Relationship Id="rId34" Type="http://schemas.openxmlformats.org/officeDocument/2006/relationships/slide" Target="slides/slide31.xml"/><Relationship Id="rId42" Type="http://schemas.openxmlformats.org/officeDocument/2006/relationships/commentAuthors" Target="commentAuthors.xml"/><Relationship Id="rId47" Type="http://schemas.microsoft.com/office/2016/11/relationships/changesInfo" Target="changesInfos/changesInfo1.xml"/><Relationship Id="rId7" Type="http://schemas.openxmlformats.org/officeDocument/2006/relationships/slide" Target="slides/slide4.xml"/><Relationship Id="rId2" Type="http://schemas.openxmlformats.org/officeDocument/2006/relationships/customXml" Target="../customXml/item2.xml"/><Relationship Id="rId16" Type="http://schemas.openxmlformats.org/officeDocument/2006/relationships/slide" Target="slides/slide13.xml"/><Relationship Id="rId29" Type="http://schemas.openxmlformats.org/officeDocument/2006/relationships/slide" Target="slides/slide26.xml"/><Relationship Id="rId1" Type="http://schemas.openxmlformats.org/officeDocument/2006/relationships/customXml" Target="../customXml/item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slide" Target="slides/slide21.xml"/><Relationship Id="rId32" Type="http://schemas.openxmlformats.org/officeDocument/2006/relationships/slide" Target="slides/slide29.xml"/><Relationship Id="rId37" Type="http://schemas.openxmlformats.org/officeDocument/2006/relationships/slide" Target="slides/slide34.xml"/><Relationship Id="rId40" Type="http://schemas.openxmlformats.org/officeDocument/2006/relationships/notesMaster" Target="notesMasters/notesMaster1.xml"/><Relationship Id="rId45" Type="http://schemas.openxmlformats.org/officeDocument/2006/relationships/theme" Target="theme/theme1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slide" Target="slides/slide25.xml"/><Relationship Id="rId36" Type="http://schemas.openxmlformats.org/officeDocument/2006/relationships/slide" Target="slides/slide33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31" Type="http://schemas.openxmlformats.org/officeDocument/2006/relationships/slide" Target="slides/slide28.xml"/><Relationship Id="rId44" Type="http://schemas.openxmlformats.org/officeDocument/2006/relationships/viewProps" Target="viewProps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slide" Target="slides/slide24.xml"/><Relationship Id="rId30" Type="http://schemas.openxmlformats.org/officeDocument/2006/relationships/slide" Target="slides/slide27.xml"/><Relationship Id="rId35" Type="http://schemas.openxmlformats.org/officeDocument/2006/relationships/slide" Target="slides/slide32.xml"/><Relationship Id="rId43" Type="http://schemas.openxmlformats.org/officeDocument/2006/relationships/presProps" Target="presProps.xml"/><Relationship Id="rId8" Type="http://schemas.openxmlformats.org/officeDocument/2006/relationships/slide" Target="slides/slide5.xml"/><Relationship Id="rId3" Type="http://schemas.openxmlformats.org/officeDocument/2006/relationships/slideMaster" Target="slideMasters/slideMaster1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slide" Target="slides/slide22.xml"/><Relationship Id="rId33" Type="http://schemas.openxmlformats.org/officeDocument/2006/relationships/slide" Target="slides/slide30.xml"/><Relationship Id="rId38" Type="http://schemas.openxmlformats.org/officeDocument/2006/relationships/slide" Target="slides/slide35.xml"/><Relationship Id="rId46" Type="http://schemas.openxmlformats.org/officeDocument/2006/relationships/tableStyles" Target="tableStyles.xml"/><Relationship Id="rId20" Type="http://schemas.openxmlformats.org/officeDocument/2006/relationships/slide" Target="slides/slide17.xml"/><Relationship Id="rId41" Type="http://schemas.openxmlformats.org/officeDocument/2006/relationships/handoutMaster" Target="handoutMasters/handoutMaster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tephen Hole" userId="a131402a-191c-4885-ab61-475e015fddd2" providerId="ADAL" clId="{FBAEF25A-4178-4346-A9F0-929923345D13}"/>
    <pc:docChg chg="delSld modSld">
      <pc:chgData name="Stephen Hole" userId="a131402a-191c-4885-ab61-475e015fddd2" providerId="ADAL" clId="{FBAEF25A-4178-4346-A9F0-929923345D13}" dt="2022-10-24T12:34:26.081" v="61" actId="20577"/>
      <pc:docMkLst>
        <pc:docMk/>
      </pc:docMkLst>
      <pc:sldChg chg="modSp mod">
        <pc:chgData name="Stephen Hole" userId="a131402a-191c-4885-ab61-475e015fddd2" providerId="ADAL" clId="{FBAEF25A-4178-4346-A9F0-929923345D13}" dt="2022-10-24T12:34:26.081" v="61" actId="20577"/>
        <pc:sldMkLst>
          <pc:docMk/>
          <pc:sldMk cId="0" sldId="256"/>
        </pc:sldMkLst>
        <pc:spChg chg="mod">
          <ac:chgData name="Stephen Hole" userId="a131402a-191c-4885-ab61-475e015fddd2" providerId="ADAL" clId="{FBAEF25A-4178-4346-A9F0-929923345D13}" dt="2022-10-24T12:34:26.081" v="61" actId="20577"/>
          <ac:spMkLst>
            <pc:docMk/>
            <pc:sldMk cId="0" sldId="256"/>
            <ac:spMk id="2" creationId="{00000000-0000-0000-0000-000000000000}"/>
          </ac:spMkLst>
        </pc:spChg>
        <pc:spChg chg="mod">
          <ac:chgData name="Stephen Hole" userId="a131402a-191c-4885-ab61-475e015fddd2" providerId="ADAL" clId="{FBAEF25A-4178-4346-A9F0-929923345D13}" dt="2022-10-24T12:34:22.581" v="60" actId="20577"/>
          <ac:spMkLst>
            <pc:docMk/>
            <pc:sldMk cId="0" sldId="256"/>
            <ac:spMk id="3" creationId="{00000000-0000-0000-0000-000000000000}"/>
          </ac:spMkLst>
        </pc:spChg>
      </pc:sldChg>
      <pc:sldChg chg="del">
        <pc:chgData name="Stephen Hole" userId="a131402a-191c-4885-ab61-475e015fddd2" providerId="ADAL" clId="{FBAEF25A-4178-4346-A9F0-929923345D13}" dt="2022-10-24T12:29:33.491" v="0" actId="47"/>
        <pc:sldMkLst>
          <pc:docMk/>
          <pc:sldMk cId="528999376" sldId="398"/>
        </pc:sldMkLst>
      </pc:sldChg>
      <pc:sldChg chg="del">
        <pc:chgData name="Stephen Hole" userId="a131402a-191c-4885-ab61-475e015fddd2" providerId="ADAL" clId="{FBAEF25A-4178-4346-A9F0-929923345D13}" dt="2022-10-24T12:33:18.723" v="1" actId="47"/>
        <pc:sldMkLst>
          <pc:docMk/>
          <pc:sldMk cId="1034470528" sldId="400"/>
        </pc:sldMkLst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59A93B2-AC31-4CC8-8888-43B06E0E59AB}" type="datetimeFigureOut">
              <a:rPr lang="en-GB" smtClean="0"/>
              <a:t>24/10/2022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06CB166-AF45-45F0-8AC9-283301A831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138552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709BF45-866D-408B-BE41-63D4CBED4D11}" type="datetimeFigureOut">
              <a:rPr lang="en-US" smtClean="0"/>
              <a:pPr/>
              <a:t>10/24/2022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97F37A7-6CD5-480C-8A9C-8A14678CA55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21626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Even though,</a:t>
            </a:r>
            <a:r>
              <a:rPr lang="en-GB" baseline="0" dirty="0"/>
              <a:t> we are only looking at the Staff and Property table for the examples, this demonstrates that the series of actions required to delete a staff member in reality goes beyond these two tables.</a:t>
            </a:r>
          </a:p>
          <a:p>
            <a:endParaRPr lang="en-GB" baseline="0" dirty="0"/>
          </a:p>
          <a:p>
            <a:r>
              <a:rPr lang="en-GB" baseline="0" dirty="0"/>
              <a:t>If the staff member were a branch manager or was the line manager of other members of staff, similar actions would need to be taken.</a:t>
            </a:r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882241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028417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Note: 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It</a:t>
            </a:r>
            <a:r>
              <a:rPr lang="en-GB" sz="1200" b="0" i="0" kern="1200" baseline="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i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 the responsibility of the Transact-SQL programmer to issue COMMIT TRANSACTION only at a point when all data referenced by the transaction is logically correct.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949892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We do not have enough</a:t>
            </a:r>
            <a:r>
              <a:rPr lang="en-GB" baseline="0" dirty="0"/>
              <a:t> properties in the database to use the real-world 100 properties limit.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206244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443701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10/24/2022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08000" y="108000"/>
            <a:ext cx="2857500" cy="1000125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7596000" y="108000"/>
            <a:ext cx="1543050" cy="114300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10/24/2022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7" name="Rectangle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10/24/2022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10/24/2022</a:t>
            </a:fld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10/24/2022</a:t>
            </a:fld>
            <a:endParaRPr lang="en-GB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  <p:sp>
        <p:nvSpPr>
          <p:cNvPr id="16" name="Text Placeholder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15" name="Text Placeholder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10/24/2022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10/24/2022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10/24/2022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8" name="Rectangle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Rectangle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EFD89C59-280D-43ED-8FC0-545418D6ECAE}" type="datetimeFigureOut">
              <a:rPr lang="en-US" smtClean="0"/>
              <a:pPr/>
              <a:t>10/24/2022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10/24/2022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EFD89C59-280D-43ED-8FC0-545418D6ECAE}" type="datetimeFigureOut">
              <a:rPr lang="en-US" smtClean="0"/>
              <a:pPr/>
              <a:t>10/24/2022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10/24/2022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7" name="Rectangle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Transaction </a:t>
            </a:r>
            <a:r>
              <a:rPr lang="en-GB"/>
              <a:t>Management 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Transaction Management: Database Systems (DBS)</a:t>
            </a:r>
          </a:p>
          <a:p>
            <a:r>
              <a:rPr lang="en-GB" dirty="0"/>
              <a:t>Stephen Hole &amp; Nathan Morgan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Week:</a:t>
            </a:r>
          </a:p>
          <a:p>
            <a:r>
              <a:rPr lang="en-US" dirty="0"/>
              <a:t>04-Nov-2019</a:t>
            </a:r>
            <a:endParaRPr lang="en-GB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Database Reliability and Consistency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Three very closely related functions the DBMS provides to ensure that the database is </a:t>
            </a:r>
            <a:r>
              <a:rPr lang="en-GB" b="1" i="1" dirty="0"/>
              <a:t>reliable</a:t>
            </a:r>
            <a:r>
              <a:rPr lang="en-GB" dirty="0"/>
              <a:t> and </a:t>
            </a:r>
            <a:r>
              <a:rPr lang="en-GB" b="1" i="1" dirty="0"/>
              <a:t>remains in a consistent state</a:t>
            </a:r>
            <a:r>
              <a:rPr lang="en-GB" dirty="0"/>
              <a:t>:</a:t>
            </a:r>
          </a:p>
          <a:p>
            <a:pPr lvl="1"/>
            <a:r>
              <a:rPr lang="en-GB" dirty="0"/>
              <a:t>Transaction Support</a:t>
            </a:r>
          </a:p>
          <a:p>
            <a:pPr lvl="1"/>
            <a:r>
              <a:rPr lang="en-GB" dirty="0"/>
              <a:t>Concurrency Control Services</a:t>
            </a:r>
          </a:p>
          <a:p>
            <a:pPr lvl="1"/>
            <a:r>
              <a:rPr lang="en-GB" dirty="0"/>
              <a:t>Recovery Services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1856879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a Transaction?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A transaction is:</a:t>
            </a:r>
          </a:p>
          <a:p>
            <a:pPr lvl="1"/>
            <a:r>
              <a:rPr lang="en-GB" dirty="0"/>
              <a:t>an </a:t>
            </a:r>
            <a:r>
              <a:rPr lang="en-GB" b="1" dirty="0"/>
              <a:t>action</a:t>
            </a:r>
            <a:r>
              <a:rPr lang="en-GB" dirty="0"/>
              <a:t>, or </a:t>
            </a:r>
            <a:r>
              <a:rPr lang="en-GB" b="1" dirty="0"/>
              <a:t>series of actions</a:t>
            </a:r>
            <a:r>
              <a:rPr lang="en-GB" dirty="0"/>
              <a:t>, </a:t>
            </a:r>
          </a:p>
          <a:p>
            <a:pPr lvl="1"/>
            <a:r>
              <a:rPr lang="en-GB" i="1" dirty="0"/>
              <a:t>carried out by a single user or application</a:t>
            </a:r>
            <a:r>
              <a:rPr lang="en-GB" dirty="0"/>
              <a:t>, </a:t>
            </a:r>
          </a:p>
          <a:p>
            <a:pPr lvl="1"/>
            <a:r>
              <a:rPr lang="en-GB" dirty="0"/>
              <a:t>which </a:t>
            </a:r>
            <a:r>
              <a:rPr lang="en-GB" b="1" dirty="0"/>
              <a:t>reads</a:t>
            </a:r>
            <a:r>
              <a:rPr lang="en-GB" dirty="0"/>
              <a:t> or </a:t>
            </a:r>
            <a:r>
              <a:rPr lang="en-GB" b="1" dirty="0"/>
              <a:t>updates</a:t>
            </a:r>
            <a:r>
              <a:rPr lang="en-GB" dirty="0"/>
              <a:t> the contents of the database.</a:t>
            </a:r>
          </a:p>
          <a:p>
            <a:r>
              <a:rPr lang="en-GB" dirty="0"/>
              <a:t>A transaction is treated as a </a:t>
            </a:r>
            <a:r>
              <a:rPr lang="en-GB" b="1" i="1" dirty="0"/>
              <a:t>logical unit of work</a:t>
            </a:r>
            <a:r>
              <a:rPr lang="en-GB" dirty="0"/>
              <a:t> on the database.</a:t>
            </a:r>
          </a:p>
        </p:txBody>
      </p:sp>
    </p:spTree>
    <p:extLst>
      <p:ext uri="{BB962C8B-B14F-4D97-AF65-F5344CB8AC3E}">
        <p14:creationId xmlns:p14="http://schemas.microsoft.com/office/powerpoint/2010/main" val="34940407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a Transaction?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b="1" u="sng" dirty="0"/>
              <a:t>All</a:t>
            </a:r>
            <a:r>
              <a:rPr lang="en-GB" dirty="0"/>
              <a:t> the required series of actions that make up a transaction collectively form the </a:t>
            </a:r>
            <a:r>
              <a:rPr lang="en-GB" i="1" dirty="0"/>
              <a:t>logical unit of work</a:t>
            </a:r>
            <a:r>
              <a:rPr lang="en-GB" dirty="0"/>
              <a:t>.</a:t>
            </a:r>
          </a:p>
          <a:p>
            <a:r>
              <a:rPr lang="en-GB" dirty="0"/>
              <a:t>That is, a sequence of operations consisting of:</a:t>
            </a:r>
          </a:p>
          <a:p>
            <a:pPr lvl="1"/>
            <a:r>
              <a:rPr lang="en-GB" dirty="0"/>
              <a:t>A series of read/write actions on the database </a:t>
            </a:r>
          </a:p>
          <a:p>
            <a:pPr lvl="1"/>
            <a:r>
              <a:rPr lang="en-GB" dirty="0"/>
              <a:t>with non-database processing taking place in between, </a:t>
            </a:r>
          </a:p>
          <a:p>
            <a:pPr lvl="1"/>
            <a:r>
              <a:rPr lang="en-GB" dirty="0"/>
              <a:t>followed by what is known as a </a:t>
            </a:r>
            <a:r>
              <a:rPr lang="en-GB" b="1" i="1" dirty="0"/>
              <a:t>commit or abort action</a:t>
            </a:r>
            <a:r>
              <a:rPr lang="en-GB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7448092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Transaction Examples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1180728"/>
          </a:xfrm>
        </p:spPr>
        <p:txBody>
          <a:bodyPr/>
          <a:lstStyle/>
          <a:p>
            <a:pPr marL="0" indent="0">
              <a:buNone/>
            </a:pPr>
            <a:r>
              <a:rPr lang="en-GB" sz="2000" dirty="0"/>
              <a:t>In the following slides, we will use the Staff and Property tables to illustrate the concept of transactions and how they represent a logical unit of work.</a:t>
            </a:r>
          </a:p>
          <a:p>
            <a:endParaRPr lang="en-GB" dirty="0"/>
          </a:p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CF5B980-3E58-4DA6-B4BC-81BCD473A4F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2648" y="2708920"/>
            <a:ext cx="5111480" cy="2391597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DDA81B2D-C3BC-4F98-B00A-EF7CC6343D8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9552" y="5294837"/>
            <a:ext cx="7686675" cy="91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6919098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09FDBE-CA7C-4917-BD47-95E5644211B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Table Definitions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34743B86-283A-4C35-9F0A-80A958C1AAE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8848" y="4234332"/>
            <a:ext cx="8077200" cy="2209800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BB52968D-B8CC-4307-940E-26DF9FC20B3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5576" y="1649404"/>
            <a:ext cx="5472608" cy="25849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6014939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EB25D9-C03C-41FD-8327-11C8015D97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Table Definitions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8B965509-329E-47B9-B698-521B5D4E318D}"/>
              </a:ext>
            </a:extLst>
          </p:cNvPr>
          <p:cNvPicPr>
            <a:picLocks noGrp="1" noChangeAspect="1"/>
          </p:cNvPicPr>
          <p:nvPr>
            <p:ph sz="quarter" idx="1"/>
          </p:nvPr>
        </p:nvPicPr>
        <p:blipFill>
          <a:blip r:embed="rId2"/>
          <a:stretch>
            <a:fillRect/>
          </a:stretch>
        </p:blipFill>
        <p:spPr>
          <a:xfrm>
            <a:off x="1187624" y="2132856"/>
            <a:ext cx="5975576" cy="33867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0956615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A Simple Transaction Example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What are the </a:t>
            </a:r>
            <a:r>
              <a:rPr lang="en-GB" b="1" i="1" dirty="0"/>
              <a:t>series of actions</a:t>
            </a:r>
            <a:r>
              <a:rPr lang="en-GB" dirty="0"/>
              <a:t> (including non-database actions) required to update a staff member’s salary by say, 10%?</a:t>
            </a:r>
          </a:p>
          <a:p>
            <a:r>
              <a:rPr lang="en-GB" dirty="0"/>
              <a:t>For example, update the salary of staff member, </a:t>
            </a:r>
            <a:r>
              <a:rPr lang="en-GB" b="1" dirty="0"/>
              <a:t>SL21</a:t>
            </a:r>
            <a:r>
              <a:rPr lang="en-GB" dirty="0"/>
              <a:t>, by 10%.</a:t>
            </a:r>
          </a:p>
        </p:txBody>
      </p:sp>
    </p:spTree>
    <p:extLst>
      <p:ext uri="{BB962C8B-B14F-4D97-AF65-F5344CB8AC3E}">
        <p14:creationId xmlns:p14="http://schemas.microsoft.com/office/powerpoint/2010/main" val="378633607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 Simple Transaction Example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Using pseudocode, the following illustrates the operations involved.</a:t>
            </a:r>
          </a:p>
          <a:p>
            <a:r>
              <a:rPr lang="en-GB" dirty="0"/>
              <a:t>The logical unit of work to update the salary of a member of staff given the staff no </a:t>
            </a:r>
            <a:r>
              <a:rPr lang="en-GB" b="1" dirty="0"/>
              <a:t>x</a:t>
            </a:r>
            <a:r>
              <a:rPr lang="en-GB" dirty="0"/>
              <a:t> involves:</a:t>
            </a:r>
          </a:p>
          <a:p>
            <a:pPr lvl="1"/>
            <a:r>
              <a:rPr lang="en-GB" dirty="0"/>
              <a:t>Two database operations (read and write)</a:t>
            </a:r>
          </a:p>
          <a:p>
            <a:pPr lvl="1"/>
            <a:r>
              <a:rPr lang="en-GB" dirty="0"/>
              <a:t>One non-database operation (salary = salary * 1.10)</a:t>
            </a:r>
          </a:p>
          <a:p>
            <a:endParaRPr lang="en-GB" dirty="0"/>
          </a:p>
          <a:p>
            <a:endParaRPr lang="en-GB" dirty="0"/>
          </a:p>
        </p:txBody>
      </p:sp>
      <p:graphicFrame>
        <p:nvGraphicFramePr>
          <p:cNvPr id="4" name="Table 3"/>
          <p:cNvGraphicFramePr>
            <a:graphicFrameLocks noGrp="1"/>
          </p:cNvGraphicFramePr>
          <p:nvPr/>
        </p:nvGraphicFramePr>
        <p:xfrm>
          <a:off x="1403648" y="4653136"/>
          <a:ext cx="6768752" cy="1188720"/>
        </p:xfrm>
        <a:graphic>
          <a:graphicData uri="http://schemas.openxmlformats.org/drawingml/2006/table">
            <a:tbl>
              <a:tblPr bandRow="1">
                <a:tableStyleId>{3B4B98B0-60AC-42C2-AFA5-B58CD77FA1E5}</a:tableStyleId>
              </a:tblPr>
              <a:tblGrid>
                <a:gridCol w="3672408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096344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139040">
                <a:tc>
                  <a:txBody>
                    <a:bodyPr/>
                    <a:lstStyle/>
                    <a:p>
                      <a:r>
                        <a:rPr lang="en-GB" sz="2000" dirty="0"/>
                        <a:t>Read(</a:t>
                      </a:r>
                      <a:r>
                        <a:rPr lang="en-GB" sz="2000" dirty="0" err="1"/>
                        <a:t>StaffNo</a:t>
                      </a:r>
                      <a:r>
                        <a:rPr lang="en-GB" sz="2000" dirty="0"/>
                        <a:t> = x,</a:t>
                      </a:r>
                      <a:r>
                        <a:rPr lang="en-GB" sz="2000" baseline="0" dirty="0"/>
                        <a:t> salary)</a:t>
                      </a:r>
                      <a:endParaRPr lang="en-GB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Database operation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000" dirty="0"/>
                        <a:t>salary = salary * 1.10;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Non-database</a:t>
                      </a:r>
                      <a:r>
                        <a:rPr lang="en-GB" sz="2000" baseline="0" dirty="0"/>
                        <a:t> operation</a:t>
                      </a:r>
                      <a:endParaRPr lang="en-GB" sz="20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000" dirty="0"/>
                        <a:t>Write(</a:t>
                      </a:r>
                      <a:r>
                        <a:rPr lang="en-GB" sz="2000" dirty="0" err="1"/>
                        <a:t>staffNo</a:t>
                      </a:r>
                      <a:r>
                        <a:rPr lang="en-GB" sz="2000" dirty="0"/>
                        <a:t> = x, </a:t>
                      </a:r>
                      <a:r>
                        <a:rPr lang="en-GB" sz="2000" dirty="0" err="1"/>
                        <a:t>new_salary</a:t>
                      </a:r>
                      <a:r>
                        <a:rPr lang="en-GB" sz="2000" dirty="0"/>
                        <a:t>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Database operation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  <p:sp>
        <p:nvSpPr>
          <p:cNvPr id="5" name="TextBox 4"/>
          <p:cNvSpPr txBox="1"/>
          <p:nvPr/>
        </p:nvSpPr>
        <p:spPr>
          <a:xfrm>
            <a:off x="35496" y="6309320"/>
            <a:ext cx="904504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i="1" dirty="0"/>
              <a:t>This is an example of a simple transaction which can be achieved with a single SQL statement.</a:t>
            </a:r>
          </a:p>
        </p:txBody>
      </p:sp>
    </p:spTree>
    <p:extLst>
      <p:ext uri="{BB962C8B-B14F-4D97-AF65-F5344CB8AC3E}">
        <p14:creationId xmlns:p14="http://schemas.microsoft.com/office/powerpoint/2010/main" val="24540177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A More Complex Transaction Example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/>
          </a:bodyPr>
          <a:lstStyle/>
          <a:p>
            <a:r>
              <a:rPr lang="en-GB" dirty="0"/>
              <a:t>Staff member </a:t>
            </a:r>
            <a:r>
              <a:rPr lang="en-GB" b="1" dirty="0"/>
              <a:t>SG37</a:t>
            </a:r>
            <a:r>
              <a:rPr lang="en-GB" dirty="0"/>
              <a:t> has decided she is leaving Dream Homes for greener pastures.</a:t>
            </a:r>
          </a:p>
          <a:p>
            <a:r>
              <a:rPr lang="en-GB" dirty="0"/>
              <a:t>Assume the following:</a:t>
            </a:r>
          </a:p>
          <a:p>
            <a:pPr lvl="1"/>
            <a:r>
              <a:rPr lang="en-GB" dirty="0"/>
              <a:t>The Dream Homes approach for handling leaving staff members is to delete the staff record from the database.</a:t>
            </a:r>
          </a:p>
          <a:p>
            <a:pPr lvl="1"/>
            <a:r>
              <a:rPr lang="en-GB" dirty="0"/>
              <a:t>Also, staff member </a:t>
            </a:r>
            <a:r>
              <a:rPr lang="en-GB" b="1" dirty="0"/>
              <a:t>SG37</a:t>
            </a:r>
            <a:r>
              <a:rPr lang="en-GB" dirty="0"/>
              <a:t> is not a branch manager and is not the line manager of any other member of staff.</a:t>
            </a:r>
          </a:p>
          <a:p>
            <a:r>
              <a:rPr lang="en-GB" dirty="0"/>
              <a:t>What are the </a:t>
            </a:r>
            <a:r>
              <a:rPr lang="en-GB" b="1" i="1" dirty="0"/>
              <a:t>series of actions</a:t>
            </a:r>
            <a:r>
              <a:rPr lang="en-GB" dirty="0"/>
              <a:t> required to delete staff member SG37?</a:t>
            </a:r>
          </a:p>
        </p:txBody>
      </p:sp>
    </p:spTree>
    <p:extLst>
      <p:ext uri="{BB962C8B-B14F-4D97-AF65-F5344CB8AC3E}">
        <p14:creationId xmlns:p14="http://schemas.microsoft.com/office/powerpoint/2010/main" val="64344548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 More Complex Transaction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To delete the staff number with staff no x, the logical unit of work requires:</a:t>
            </a:r>
          </a:p>
          <a:p>
            <a:pPr lvl="1"/>
            <a:r>
              <a:rPr lang="en-GB" dirty="0"/>
              <a:t>Find any </a:t>
            </a:r>
            <a:r>
              <a:rPr lang="en-GB" dirty="0" err="1"/>
              <a:t>PropertyForRent</a:t>
            </a:r>
            <a:r>
              <a:rPr lang="en-GB" dirty="0"/>
              <a:t> being managed by staff no x and reassign to someone else.</a:t>
            </a:r>
          </a:p>
          <a:p>
            <a:pPr lvl="2"/>
            <a:r>
              <a:rPr lang="en-GB" dirty="0"/>
              <a:t>Set the managed by column to someone else (this person is now in charge of this owner).</a:t>
            </a:r>
          </a:p>
          <a:p>
            <a:pPr lvl="1"/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239126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 More Complex Transaction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If all these updates are not taken to delete a staff member, </a:t>
            </a:r>
            <a:r>
              <a:rPr lang="en-GB" b="1" i="1" dirty="0"/>
              <a:t>referential integrity is lost and the database will be in an inconsistent state</a:t>
            </a:r>
            <a:r>
              <a:rPr lang="en-GB" dirty="0"/>
              <a:t>.</a:t>
            </a:r>
          </a:p>
          <a:p>
            <a:r>
              <a:rPr lang="en-GB" dirty="0"/>
              <a:t>For example, a property being managed by a member of staff who no longer exists at the firm cannot be allowed to happen.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624608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 More Complex Transaction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Using pseudocode, the following illustrates the operations involved for deleting a staff member </a:t>
            </a:r>
            <a:r>
              <a:rPr lang="en-GB" b="1" dirty="0"/>
              <a:t>x</a:t>
            </a:r>
            <a:r>
              <a:rPr lang="en-GB" dirty="0"/>
              <a:t> (</a:t>
            </a:r>
            <a:r>
              <a:rPr lang="en-GB" i="1" dirty="0"/>
              <a:t>but ignoring updates required to the owner table</a:t>
            </a:r>
            <a:r>
              <a:rPr lang="en-GB" dirty="0"/>
              <a:t>).</a:t>
            </a:r>
          </a:p>
          <a:p>
            <a:endParaRPr lang="en-GB" dirty="0"/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30456119"/>
              </p:ext>
            </p:extLst>
          </p:nvPr>
        </p:nvGraphicFramePr>
        <p:xfrm>
          <a:off x="827584" y="3068960"/>
          <a:ext cx="7434408" cy="3657600"/>
        </p:xfrm>
        <a:graphic>
          <a:graphicData uri="http://schemas.openxmlformats.org/drawingml/2006/table">
            <a:tbl>
              <a:tblPr bandRow="1">
                <a:tableStyleId>{3B4B98B0-60AC-42C2-AFA5-B58CD77FA1E5}</a:tableStyleId>
              </a:tblPr>
              <a:tblGrid>
                <a:gridCol w="7434408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</a:tblGrid>
              <a:tr h="32400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dirty="0"/>
                        <a:t>Delete(</a:t>
                      </a:r>
                      <a:r>
                        <a:rPr lang="en-GB" sz="1800" dirty="0" err="1"/>
                        <a:t>StaffNo</a:t>
                      </a:r>
                      <a:r>
                        <a:rPr lang="en-GB" sz="1800" dirty="0"/>
                        <a:t> = x)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324000">
                <a:tc>
                  <a:txBody>
                    <a:bodyPr/>
                    <a:lstStyle/>
                    <a:p>
                      <a:r>
                        <a:rPr lang="en-GB" sz="1800" dirty="0"/>
                        <a:t>For all Property</a:t>
                      </a:r>
                      <a:r>
                        <a:rPr lang="en-GB" sz="1800" baseline="0" dirty="0"/>
                        <a:t> records, </a:t>
                      </a:r>
                      <a:r>
                        <a:rPr lang="en-GB" sz="1800" baseline="0" dirty="0" err="1"/>
                        <a:t>pNo</a:t>
                      </a:r>
                      <a:endParaRPr lang="en-GB" sz="18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24000">
                <a:tc>
                  <a:txBody>
                    <a:bodyPr/>
                    <a:lstStyle/>
                    <a:p>
                      <a:r>
                        <a:rPr lang="en-GB" sz="1800" dirty="0"/>
                        <a:t>Begin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24000">
                <a:tc>
                  <a:txBody>
                    <a:bodyPr/>
                    <a:lstStyle/>
                    <a:p>
                      <a:pPr lvl="1"/>
                      <a:r>
                        <a:rPr lang="en-GB" sz="1800" dirty="0"/>
                        <a:t>Read(</a:t>
                      </a:r>
                      <a:r>
                        <a:rPr lang="en-GB" sz="1800" baseline="0" dirty="0" err="1"/>
                        <a:t>PropertyNo</a:t>
                      </a:r>
                      <a:r>
                        <a:rPr lang="en-GB" sz="1800" dirty="0"/>
                        <a:t> = </a:t>
                      </a:r>
                      <a:r>
                        <a:rPr lang="en-GB" sz="1800" dirty="0" err="1"/>
                        <a:t>pNo</a:t>
                      </a:r>
                      <a:r>
                        <a:rPr lang="en-GB" sz="1800" dirty="0"/>
                        <a:t>, </a:t>
                      </a:r>
                      <a:r>
                        <a:rPr lang="en-GB" sz="1800" dirty="0" err="1"/>
                        <a:t>StaffNo</a:t>
                      </a:r>
                      <a:r>
                        <a:rPr lang="en-GB" sz="1800" dirty="0"/>
                        <a:t>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24000">
                <a:tc>
                  <a:txBody>
                    <a:bodyPr/>
                    <a:lstStyle/>
                    <a:p>
                      <a:pPr lvl="1"/>
                      <a:r>
                        <a:rPr lang="en-GB" sz="1800" dirty="0"/>
                        <a:t>If (</a:t>
                      </a:r>
                      <a:r>
                        <a:rPr lang="en-GB" sz="1800" dirty="0" err="1"/>
                        <a:t>StaffNo</a:t>
                      </a:r>
                      <a:r>
                        <a:rPr lang="en-GB" sz="1800" baseline="0" dirty="0"/>
                        <a:t> = x) Then</a:t>
                      </a:r>
                      <a:endParaRPr lang="en-GB" sz="18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24000">
                <a:tc>
                  <a:txBody>
                    <a:bodyPr/>
                    <a:lstStyle/>
                    <a:p>
                      <a:pPr lvl="2"/>
                      <a:r>
                        <a:rPr lang="en-GB" sz="1800" dirty="0"/>
                        <a:t>Begin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24000">
                <a:tc>
                  <a:txBody>
                    <a:bodyPr/>
                    <a:lstStyle/>
                    <a:p>
                      <a:pPr lvl="3"/>
                      <a:r>
                        <a:rPr lang="en-GB" sz="1800" dirty="0" err="1"/>
                        <a:t>StaffNo</a:t>
                      </a:r>
                      <a:r>
                        <a:rPr lang="en-GB" sz="1800" baseline="0" dirty="0"/>
                        <a:t> = </a:t>
                      </a:r>
                      <a:r>
                        <a:rPr lang="en-GB" sz="1800" baseline="0" dirty="0" err="1"/>
                        <a:t>newStaffNo</a:t>
                      </a:r>
                      <a:endParaRPr lang="en-GB" sz="18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24000">
                <a:tc>
                  <a:txBody>
                    <a:bodyPr/>
                    <a:lstStyle/>
                    <a:p>
                      <a:pPr lvl="3"/>
                      <a:r>
                        <a:rPr lang="en-GB" sz="1800" dirty="0"/>
                        <a:t>Write(</a:t>
                      </a:r>
                      <a:r>
                        <a:rPr lang="en-GB" sz="1800" dirty="0" err="1"/>
                        <a:t>PropertyNo</a:t>
                      </a:r>
                      <a:r>
                        <a:rPr lang="en-GB" sz="1800" dirty="0"/>
                        <a:t> = </a:t>
                      </a:r>
                      <a:r>
                        <a:rPr lang="en-GB" sz="1800" dirty="0" err="1"/>
                        <a:t>pNo</a:t>
                      </a:r>
                      <a:r>
                        <a:rPr lang="en-GB" sz="1800" dirty="0"/>
                        <a:t>, </a:t>
                      </a:r>
                      <a:r>
                        <a:rPr lang="en-GB" sz="1800" dirty="0" err="1"/>
                        <a:t>StaffNo</a:t>
                      </a:r>
                      <a:r>
                        <a:rPr lang="en-GB" sz="1800" dirty="0"/>
                        <a:t>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324000">
                <a:tc>
                  <a:txBody>
                    <a:bodyPr/>
                    <a:lstStyle/>
                    <a:p>
                      <a:pPr lvl="2"/>
                      <a:r>
                        <a:rPr lang="en-GB" sz="1800" dirty="0"/>
                        <a:t>End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324000">
                <a:tc>
                  <a:txBody>
                    <a:bodyPr/>
                    <a:lstStyle/>
                    <a:p>
                      <a:pPr lvl="0"/>
                      <a:r>
                        <a:rPr lang="en-GB" sz="1800" dirty="0"/>
                        <a:t>End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521155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Transactions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As you can see a transaction is a logical unit of work that may consist of </a:t>
            </a:r>
            <a:r>
              <a:rPr lang="en-GB" b="1" i="1" dirty="0"/>
              <a:t>a series of actions</a:t>
            </a:r>
            <a:r>
              <a:rPr lang="en-GB" dirty="0"/>
              <a:t>.</a:t>
            </a:r>
          </a:p>
          <a:p>
            <a:r>
              <a:rPr lang="en-GB" dirty="0"/>
              <a:t>A transaction </a:t>
            </a:r>
            <a:r>
              <a:rPr lang="en-GB" b="1" u="sng" dirty="0"/>
              <a:t>should</a:t>
            </a:r>
            <a:r>
              <a:rPr lang="en-GB" dirty="0"/>
              <a:t> always transform the database </a:t>
            </a:r>
            <a:r>
              <a:rPr lang="en-GB" b="1" i="1" dirty="0"/>
              <a:t>from one consistent state to another</a:t>
            </a:r>
            <a:r>
              <a:rPr lang="en-GB" dirty="0"/>
              <a:t>, although consistency may be violated while the transaction is in progress. For example:</a:t>
            </a:r>
          </a:p>
          <a:p>
            <a:pPr lvl="1"/>
            <a:r>
              <a:rPr lang="en-GB" dirty="0"/>
              <a:t>There may be a moment when some property records will contain the old </a:t>
            </a:r>
            <a:r>
              <a:rPr lang="en-GB" dirty="0" err="1"/>
              <a:t>ManagedBy</a:t>
            </a:r>
            <a:r>
              <a:rPr lang="en-GB" dirty="0"/>
              <a:t> staff number and other records will have the new one.</a:t>
            </a:r>
          </a:p>
          <a:p>
            <a:pPr lvl="1"/>
            <a:r>
              <a:rPr lang="en-GB" dirty="0"/>
              <a:t>However, at the end of the transaction, </a:t>
            </a:r>
            <a:r>
              <a:rPr lang="en-GB" b="1" u="sng" dirty="0"/>
              <a:t>all</a:t>
            </a:r>
            <a:r>
              <a:rPr lang="en-GB" dirty="0"/>
              <a:t> records will have the new staff number for the </a:t>
            </a:r>
            <a:r>
              <a:rPr lang="en-GB" dirty="0" err="1"/>
              <a:t>ManagedBy</a:t>
            </a:r>
            <a:r>
              <a:rPr lang="en-GB" dirty="0"/>
              <a:t> column.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588482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Transaction Outcomes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A transaction </a:t>
            </a:r>
            <a:r>
              <a:rPr lang="en-GB" b="1" u="sng" dirty="0"/>
              <a:t>must</a:t>
            </a:r>
            <a:r>
              <a:rPr lang="en-GB" dirty="0"/>
              <a:t> transform the database from one consistent state to another!</a:t>
            </a:r>
          </a:p>
          <a:p>
            <a:r>
              <a:rPr lang="en-GB" dirty="0"/>
              <a:t>Thus, a transaction can have one of two outcomes:</a:t>
            </a:r>
          </a:p>
          <a:p>
            <a:pPr lvl="1"/>
            <a:r>
              <a:rPr lang="en-GB" b="1" dirty="0"/>
              <a:t>Committed transaction</a:t>
            </a:r>
            <a:r>
              <a:rPr lang="en-GB" dirty="0"/>
              <a:t>: Completes successfully (i.e. succeeds) and is </a:t>
            </a:r>
            <a:r>
              <a:rPr lang="en-GB" b="1" dirty="0"/>
              <a:t>committed</a:t>
            </a:r>
            <a:r>
              <a:rPr lang="en-GB" dirty="0"/>
              <a:t>.</a:t>
            </a:r>
          </a:p>
          <a:p>
            <a:pPr lvl="2"/>
            <a:r>
              <a:rPr lang="en-GB" dirty="0"/>
              <a:t>The database reaches a new consistent state.</a:t>
            </a:r>
          </a:p>
          <a:p>
            <a:pPr lvl="1"/>
            <a:r>
              <a:rPr lang="en-GB" b="1" dirty="0"/>
              <a:t>Aborted transaction</a:t>
            </a:r>
            <a:r>
              <a:rPr lang="en-GB" dirty="0"/>
              <a:t>: Terminates unsuccessfully (i.e. fails) and is </a:t>
            </a:r>
            <a:r>
              <a:rPr lang="en-GB" b="1" dirty="0"/>
              <a:t>aborted</a:t>
            </a:r>
            <a:r>
              <a:rPr lang="en-GB" dirty="0"/>
              <a:t>.</a:t>
            </a:r>
          </a:p>
          <a:p>
            <a:pPr lvl="2"/>
            <a:r>
              <a:rPr lang="en-GB" dirty="0"/>
              <a:t>The database is restored to the consistent state it was in before the transaction started.</a:t>
            </a:r>
          </a:p>
          <a:p>
            <a:pPr lvl="2"/>
            <a:r>
              <a:rPr lang="en-GB" dirty="0"/>
              <a:t>An aborted transaction is </a:t>
            </a:r>
            <a:r>
              <a:rPr lang="en-GB" b="1" dirty="0"/>
              <a:t>undone</a:t>
            </a:r>
            <a:r>
              <a:rPr lang="en-GB" dirty="0"/>
              <a:t> (</a:t>
            </a:r>
            <a:r>
              <a:rPr lang="en-GB" b="1" i="1" dirty="0"/>
              <a:t>rolled back</a:t>
            </a:r>
            <a:r>
              <a:rPr lang="en-GB" dirty="0"/>
              <a:t>) if it changed the database.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469377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Transaction Outcomes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Committed transactions </a:t>
            </a:r>
            <a:r>
              <a:rPr lang="en-GB" b="1" i="1" dirty="0"/>
              <a:t>cannot</a:t>
            </a:r>
            <a:r>
              <a:rPr lang="en-GB" dirty="0"/>
              <a:t> be undone.</a:t>
            </a:r>
          </a:p>
          <a:p>
            <a:pPr lvl="1"/>
            <a:r>
              <a:rPr lang="en-GB" dirty="0"/>
              <a:t>If you have made a mistake, you will need to make another transaction to fix the error.</a:t>
            </a:r>
          </a:p>
          <a:p>
            <a:r>
              <a:rPr lang="en-GB" dirty="0"/>
              <a:t>An aborted transaction that is rolled back may, however, be </a:t>
            </a:r>
            <a:r>
              <a:rPr lang="en-GB" b="1" i="1" dirty="0"/>
              <a:t>restarted later </a:t>
            </a:r>
            <a:r>
              <a:rPr lang="en-GB" dirty="0"/>
              <a:t>and may then complete successfully.</a:t>
            </a:r>
          </a:p>
          <a:p>
            <a:endParaRPr lang="en-GB" dirty="0"/>
          </a:p>
          <a:p>
            <a:pPr lvl="1"/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299371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Transaction States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The DBMS on its own has </a:t>
            </a:r>
            <a:r>
              <a:rPr lang="en-GB" b="1" i="1" u="sng" dirty="0"/>
              <a:t>no idea</a:t>
            </a:r>
            <a:r>
              <a:rPr lang="en-GB" b="1" i="1" dirty="0"/>
              <a:t> which statements to group together as a transaction</a:t>
            </a:r>
            <a:r>
              <a:rPr lang="en-GB" dirty="0"/>
              <a:t>.</a:t>
            </a:r>
          </a:p>
          <a:p>
            <a:r>
              <a:rPr lang="en-GB" dirty="0"/>
              <a:t>A method must be provided for the user to identify the boundaries of a transaction.</a:t>
            </a:r>
          </a:p>
        </p:txBody>
      </p:sp>
    </p:spTree>
    <p:extLst>
      <p:ext uri="{BB962C8B-B14F-4D97-AF65-F5344CB8AC3E}">
        <p14:creationId xmlns:p14="http://schemas.microsoft.com/office/powerpoint/2010/main" val="14249635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Transaction States and SQL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781128"/>
          </a:xfrm>
        </p:spPr>
        <p:txBody>
          <a:bodyPr>
            <a:normAutofit/>
          </a:bodyPr>
          <a:lstStyle/>
          <a:p>
            <a:r>
              <a:rPr lang="en-GB" dirty="0"/>
              <a:t>ISO SQL defines a transaction model based on two statements: </a:t>
            </a:r>
            <a:r>
              <a:rPr lang="en-GB" b="1" dirty="0"/>
              <a:t>COMMIT</a:t>
            </a:r>
            <a:r>
              <a:rPr lang="en-GB" dirty="0"/>
              <a:t> and </a:t>
            </a:r>
            <a:r>
              <a:rPr lang="en-GB" b="1" dirty="0"/>
              <a:t>ROLLBACK</a:t>
            </a:r>
            <a:r>
              <a:rPr lang="en-GB" dirty="0"/>
              <a:t>.</a:t>
            </a:r>
          </a:p>
          <a:p>
            <a:pPr lvl="1"/>
            <a:r>
              <a:rPr lang="en-GB" dirty="0"/>
              <a:t>A SQL transaction automatically begins with a transaction-initiating SQL statement (e.g. SELECT, INSERT, UPDATE).</a:t>
            </a:r>
          </a:p>
          <a:p>
            <a:pPr lvl="1"/>
            <a:r>
              <a:rPr lang="en-GB" dirty="0"/>
              <a:t>Changes made by a transaction are not visible to other concurrently executing transactions until the transaction completes.</a:t>
            </a:r>
          </a:p>
          <a:p>
            <a:r>
              <a:rPr lang="en-GB" i="1" dirty="0"/>
              <a:t>Most</a:t>
            </a:r>
            <a:r>
              <a:rPr lang="en-GB" dirty="0"/>
              <a:t> DBMSs conform to this model.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491820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Transactions and SQL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Most DBMSs DML typically provide the following keywords (or similar) to </a:t>
            </a:r>
            <a:r>
              <a:rPr lang="en-GB" b="1" i="1" dirty="0"/>
              <a:t>explicitly</a:t>
            </a:r>
            <a:r>
              <a:rPr lang="en-GB" dirty="0"/>
              <a:t> indicate the boundaries of a transaction:</a:t>
            </a:r>
          </a:p>
          <a:p>
            <a:pPr lvl="1"/>
            <a:r>
              <a:rPr lang="en-GB" b="1" dirty="0"/>
              <a:t>BEGIN </a:t>
            </a:r>
          </a:p>
          <a:p>
            <a:pPr lvl="1"/>
            <a:r>
              <a:rPr lang="en-GB" b="1" dirty="0"/>
              <a:t>COMMIT</a:t>
            </a:r>
            <a:r>
              <a:rPr lang="en-GB" dirty="0"/>
              <a:t> </a:t>
            </a:r>
          </a:p>
          <a:p>
            <a:pPr lvl="1"/>
            <a:r>
              <a:rPr lang="en-GB" b="1" dirty="0"/>
              <a:t>ROLLBACK</a:t>
            </a:r>
            <a:r>
              <a:rPr lang="en-GB" dirty="0"/>
              <a:t> </a:t>
            </a:r>
          </a:p>
          <a:p>
            <a:pPr lvl="1"/>
            <a:r>
              <a:rPr lang="en-GB" b="1" dirty="0"/>
              <a:t>END</a:t>
            </a:r>
          </a:p>
          <a:p>
            <a:r>
              <a:rPr lang="en-GB" dirty="0"/>
              <a:t>If these delimiters are not used, the DBMS </a:t>
            </a:r>
            <a:r>
              <a:rPr lang="en-GB" b="1" i="1" dirty="0"/>
              <a:t>automatically</a:t>
            </a:r>
            <a:r>
              <a:rPr lang="en-GB" dirty="0"/>
              <a:t> performs a COMMIT when program terminates (each statement completes) successfully, otherwise a ROLLBACK.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303945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Transactions and SQL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b="1" dirty="0"/>
              <a:t>Explicit Transactions</a:t>
            </a:r>
          </a:p>
          <a:p>
            <a:pPr lvl="1"/>
            <a:r>
              <a:rPr lang="en-GB" dirty="0"/>
              <a:t>Transactions with explicit boundaries.</a:t>
            </a:r>
          </a:p>
          <a:p>
            <a:pPr lvl="1"/>
            <a:r>
              <a:rPr lang="en-GB" dirty="0"/>
              <a:t>Each transaction is explicitly:</a:t>
            </a:r>
          </a:p>
          <a:p>
            <a:pPr lvl="2"/>
            <a:r>
              <a:rPr lang="en-GB" b="1" dirty="0"/>
              <a:t>Started with </a:t>
            </a:r>
            <a:r>
              <a:rPr lang="en-GB" dirty="0"/>
              <a:t>the </a:t>
            </a:r>
            <a:r>
              <a:rPr lang="en-GB" b="1" dirty="0"/>
              <a:t>BEGIN </a:t>
            </a:r>
            <a:r>
              <a:rPr lang="en-GB" dirty="0"/>
              <a:t>statement.</a:t>
            </a:r>
          </a:p>
          <a:p>
            <a:pPr lvl="2"/>
            <a:r>
              <a:rPr lang="en-GB" b="1" dirty="0"/>
              <a:t>Ended with </a:t>
            </a:r>
            <a:r>
              <a:rPr lang="en-GB" dirty="0"/>
              <a:t>a </a:t>
            </a:r>
            <a:r>
              <a:rPr lang="en-GB" b="1" dirty="0"/>
              <a:t>COMMIT</a:t>
            </a:r>
            <a:r>
              <a:rPr lang="en-GB" dirty="0"/>
              <a:t> or </a:t>
            </a:r>
            <a:r>
              <a:rPr lang="en-GB" b="1" dirty="0"/>
              <a:t>ROLLBACK</a:t>
            </a:r>
            <a:r>
              <a:rPr lang="en-GB" dirty="0"/>
              <a:t> statement.</a:t>
            </a:r>
          </a:p>
          <a:p>
            <a:r>
              <a:rPr lang="en-GB" b="1" dirty="0"/>
              <a:t>Auto-commit (</a:t>
            </a:r>
            <a:r>
              <a:rPr lang="en-GB" b="1" i="1" dirty="0"/>
              <a:t>Implicit</a:t>
            </a:r>
            <a:r>
              <a:rPr lang="en-GB" b="1" dirty="0"/>
              <a:t>) Transactions</a:t>
            </a:r>
          </a:p>
          <a:p>
            <a:pPr lvl="1"/>
            <a:r>
              <a:rPr lang="en-GB" dirty="0"/>
              <a:t>No explicit boundaries!</a:t>
            </a:r>
          </a:p>
          <a:p>
            <a:pPr lvl="1"/>
            <a:r>
              <a:rPr lang="en-GB" b="1" dirty="0"/>
              <a:t>Each individual SQL statement</a:t>
            </a:r>
            <a:r>
              <a:rPr lang="en-GB" dirty="0"/>
              <a:t> is treated as a transaction and </a:t>
            </a:r>
            <a:r>
              <a:rPr lang="en-GB" b="1" dirty="0"/>
              <a:t>auto-committed when completed</a:t>
            </a:r>
            <a:r>
              <a:rPr lang="en-GB" dirty="0"/>
              <a:t>.</a:t>
            </a:r>
          </a:p>
          <a:p>
            <a:pPr marL="365760" lvl="1" indent="0">
              <a:buNone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541128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Transaction State Diagram</a:t>
            </a:r>
          </a:p>
        </p:txBody>
      </p:sp>
      <p:grpSp>
        <p:nvGrpSpPr>
          <p:cNvPr id="45" name="Group 44"/>
          <p:cNvGrpSpPr/>
          <p:nvPr/>
        </p:nvGrpSpPr>
        <p:grpSpPr>
          <a:xfrm>
            <a:off x="-36512" y="2276872"/>
            <a:ext cx="9271448" cy="2232248"/>
            <a:chOff x="-36512" y="1916832"/>
            <a:chExt cx="9271448" cy="2232248"/>
          </a:xfrm>
        </p:grpSpPr>
        <p:sp>
          <p:nvSpPr>
            <p:cNvPr id="4" name="Rectangle 3"/>
            <p:cNvSpPr/>
            <p:nvPr/>
          </p:nvSpPr>
          <p:spPr>
            <a:xfrm>
              <a:off x="1223722" y="2636912"/>
              <a:ext cx="1656184" cy="720080"/>
            </a:xfrm>
            <a:prstGeom prst="rect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GB" dirty="0"/>
                <a:t>ACTIVE</a:t>
              </a:r>
            </a:p>
          </p:txBody>
        </p:sp>
        <p:sp>
          <p:nvSpPr>
            <p:cNvPr id="19" name="Circular Arrow 18"/>
            <p:cNvSpPr/>
            <p:nvPr/>
          </p:nvSpPr>
          <p:spPr>
            <a:xfrm flipH="1">
              <a:off x="1799783" y="2182109"/>
              <a:ext cx="504057" cy="916087"/>
            </a:xfrm>
            <a:prstGeom prst="circularArrow">
              <a:avLst/>
            </a:prstGeom>
            <a:solidFill>
              <a:schemeClr val="bg1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schemeClr val="tx1"/>
                </a:solidFill>
              </a:endParaRPr>
            </a:p>
          </p:txBody>
        </p:sp>
        <p:sp>
          <p:nvSpPr>
            <p:cNvPr id="21" name="Right Arrow 20"/>
            <p:cNvSpPr/>
            <p:nvPr/>
          </p:nvSpPr>
          <p:spPr>
            <a:xfrm>
              <a:off x="683568" y="2960948"/>
              <a:ext cx="504056" cy="180020"/>
            </a:xfrm>
            <a:prstGeom prst="rightArrow">
              <a:avLst/>
            </a:prstGeom>
            <a:solidFill>
              <a:schemeClr val="bg1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2" name="Rectangle 21"/>
            <p:cNvSpPr/>
            <p:nvPr/>
          </p:nvSpPr>
          <p:spPr>
            <a:xfrm>
              <a:off x="4032034" y="1916832"/>
              <a:ext cx="1656184" cy="720080"/>
            </a:xfrm>
            <a:prstGeom prst="rect">
              <a:avLst/>
            </a:prstGeom>
          </p:spPr>
          <p:style>
            <a:lnRef idx="1">
              <a:schemeClr val="accent3"/>
            </a:lnRef>
            <a:fillRef idx="2">
              <a:schemeClr val="accent3"/>
            </a:fillRef>
            <a:effectRef idx="1">
              <a:schemeClr val="accent3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GB" dirty="0"/>
                <a:t>PARTIALLY COMMITTED</a:t>
              </a:r>
            </a:p>
          </p:txBody>
        </p:sp>
        <p:sp>
          <p:nvSpPr>
            <p:cNvPr id="23" name="Rectangle 22"/>
            <p:cNvSpPr/>
            <p:nvPr/>
          </p:nvSpPr>
          <p:spPr>
            <a:xfrm>
              <a:off x="4032034" y="3429000"/>
              <a:ext cx="1656184" cy="720080"/>
            </a:xfrm>
            <a:prstGeom prst="rect">
              <a:avLst/>
            </a:prstGeom>
          </p:spPr>
          <p:style>
            <a:lnRef idx="1">
              <a:schemeClr val="accent3"/>
            </a:lnRef>
            <a:fillRef idx="2">
              <a:schemeClr val="accent3"/>
            </a:fillRef>
            <a:effectRef idx="1">
              <a:schemeClr val="accent3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GB" dirty="0"/>
                <a:t>FAILED</a:t>
              </a:r>
            </a:p>
          </p:txBody>
        </p:sp>
        <p:sp>
          <p:nvSpPr>
            <p:cNvPr id="25" name="Rectangle 24"/>
            <p:cNvSpPr/>
            <p:nvPr/>
          </p:nvSpPr>
          <p:spPr>
            <a:xfrm>
              <a:off x="6444208" y="1916832"/>
              <a:ext cx="1656184" cy="720080"/>
            </a:xfrm>
            <a:prstGeom prst="rect">
              <a:avLst/>
            </a:prstGeom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GB" dirty="0"/>
                <a:t>COMMITTED</a:t>
              </a:r>
            </a:p>
          </p:txBody>
        </p:sp>
        <p:sp>
          <p:nvSpPr>
            <p:cNvPr id="26" name="Rectangle 25"/>
            <p:cNvSpPr/>
            <p:nvPr/>
          </p:nvSpPr>
          <p:spPr>
            <a:xfrm>
              <a:off x="6444208" y="3429000"/>
              <a:ext cx="1656184" cy="720080"/>
            </a:xfrm>
            <a:prstGeom prst="rect">
              <a:avLst/>
            </a:prstGeom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GB" dirty="0"/>
                <a:t>ABORTED</a:t>
              </a:r>
            </a:p>
          </p:txBody>
        </p:sp>
        <p:sp>
          <p:nvSpPr>
            <p:cNvPr id="29" name="Down Arrow 28"/>
            <p:cNvSpPr/>
            <p:nvPr/>
          </p:nvSpPr>
          <p:spPr>
            <a:xfrm>
              <a:off x="4815330" y="2636912"/>
              <a:ext cx="144016" cy="792088"/>
            </a:xfrm>
            <a:prstGeom prst="downArrow">
              <a:avLst/>
            </a:prstGeom>
            <a:solidFill>
              <a:schemeClr val="bg1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30" name="Right Arrow 29"/>
            <p:cNvSpPr/>
            <p:nvPr/>
          </p:nvSpPr>
          <p:spPr>
            <a:xfrm rot="20100000">
              <a:off x="2822052" y="2298533"/>
              <a:ext cx="1260000" cy="181927"/>
            </a:xfrm>
            <a:prstGeom prst="rightArrow">
              <a:avLst/>
            </a:prstGeom>
            <a:solidFill>
              <a:schemeClr val="bg1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31" name="Right Arrow 30"/>
            <p:cNvSpPr/>
            <p:nvPr/>
          </p:nvSpPr>
          <p:spPr>
            <a:xfrm rot="1500000">
              <a:off x="2822688" y="3539507"/>
              <a:ext cx="1296000" cy="166594"/>
            </a:xfrm>
            <a:prstGeom prst="rightArrow">
              <a:avLst/>
            </a:prstGeom>
            <a:solidFill>
              <a:schemeClr val="bg1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33" name="Right Arrow 32"/>
            <p:cNvSpPr/>
            <p:nvPr/>
          </p:nvSpPr>
          <p:spPr>
            <a:xfrm>
              <a:off x="5692355" y="2204864"/>
              <a:ext cx="756000" cy="180020"/>
            </a:xfrm>
            <a:prstGeom prst="rightArrow">
              <a:avLst/>
            </a:prstGeom>
            <a:solidFill>
              <a:schemeClr val="bg1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34" name="Right Arrow 33"/>
            <p:cNvSpPr/>
            <p:nvPr/>
          </p:nvSpPr>
          <p:spPr>
            <a:xfrm>
              <a:off x="5692354" y="3740088"/>
              <a:ext cx="756000" cy="180020"/>
            </a:xfrm>
            <a:prstGeom prst="rightArrow">
              <a:avLst/>
            </a:prstGeom>
            <a:solidFill>
              <a:schemeClr val="bg1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35" name="TextBox 34"/>
            <p:cNvSpPr txBox="1"/>
            <p:nvPr/>
          </p:nvSpPr>
          <p:spPr>
            <a:xfrm>
              <a:off x="-36512" y="2833080"/>
              <a:ext cx="1728191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400" dirty="0"/>
                <a:t>BEGIN TRANSACTION</a:t>
              </a:r>
            </a:p>
          </p:txBody>
        </p:sp>
        <p:sp>
          <p:nvSpPr>
            <p:cNvPr id="37" name="TextBox 36"/>
            <p:cNvSpPr txBox="1"/>
            <p:nvPr/>
          </p:nvSpPr>
          <p:spPr>
            <a:xfrm rot="20100000">
              <a:off x="2639004" y="1929851"/>
              <a:ext cx="1326775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400" dirty="0"/>
                <a:t>END TRANSACTION</a:t>
              </a:r>
            </a:p>
          </p:txBody>
        </p:sp>
        <p:sp>
          <p:nvSpPr>
            <p:cNvPr id="38" name="TextBox 37"/>
            <p:cNvSpPr txBox="1"/>
            <p:nvPr/>
          </p:nvSpPr>
          <p:spPr>
            <a:xfrm>
              <a:off x="4174773" y="2887882"/>
              <a:ext cx="944895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400" dirty="0"/>
                <a:t>ABORT</a:t>
              </a:r>
            </a:p>
          </p:txBody>
        </p:sp>
        <p:sp>
          <p:nvSpPr>
            <p:cNvPr id="40" name="TextBox 39"/>
            <p:cNvSpPr txBox="1"/>
            <p:nvPr/>
          </p:nvSpPr>
          <p:spPr>
            <a:xfrm>
              <a:off x="5652120" y="1969095"/>
              <a:ext cx="911912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400" dirty="0"/>
                <a:t>COMMIT</a:t>
              </a:r>
            </a:p>
          </p:txBody>
        </p:sp>
        <p:sp>
          <p:nvSpPr>
            <p:cNvPr id="41" name="TextBox 40"/>
            <p:cNvSpPr txBox="1"/>
            <p:nvPr/>
          </p:nvSpPr>
          <p:spPr>
            <a:xfrm rot="1560000">
              <a:off x="2994208" y="3289730"/>
              <a:ext cx="944895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400" dirty="0"/>
                <a:t>ABORT</a:t>
              </a:r>
            </a:p>
          </p:txBody>
        </p:sp>
        <p:sp>
          <p:nvSpPr>
            <p:cNvPr id="42" name="TextBox 41"/>
            <p:cNvSpPr txBox="1"/>
            <p:nvPr/>
          </p:nvSpPr>
          <p:spPr>
            <a:xfrm>
              <a:off x="7884368" y="2761764"/>
              <a:ext cx="1350568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1400" dirty="0"/>
                <a:t>END TRANSACTION</a:t>
              </a:r>
            </a:p>
          </p:txBody>
        </p:sp>
        <p:sp>
          <p:nvSpPr>
            <p:cNvPr id="43" name="Right Arrow 42"/>
            <p:cNvSpPr/>
            <p:nvPr/>
          </p:nvSpPr>
          <p:spPr>
            <a:xfrm rot="2280000">
              <a:off x="8045642" y="2653186"/>
              <a:ext cx="360000" cy="180020"/>
            </a:xfrm>
            <a:prstGeom prst="rightArrow">
              <a:avLst/>
            </a:prstGeom>
            <a:solidFill>
              <a:schemeClr val="bg1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44" name="Right Arrow 43"/>
            <p:cNvSpPr/>
            <p:nvPr/>
          </p:nvSpPr>
          <p:spPr>
            <a:xfrm rot="-2040000">
              <a:off x="8080872" y="3235721"/>
              <a:ext cx="360000" cy="180020"/>
            </a:xfrm>
            <a:prstGeom prst="rightArrow">
              <a:avLst/>
            </a:prstGeom>
            <a:solidFill>
              <a:schemeClr val="bg1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sp>
        <p:nvSpPr>
          <p:cNvPr id="3" name="TextBox 2"/>
          <p:cNvSpPr txBox="1"/>
          <p:nvPr/>
        </p:nvSpPr>
        <p:spPr>
          <a:xfrm>
            <a:off x="323528" y="5733256"/>
            <a:ext cx="856895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Note</a:t>
            </a:r>
            <a:r>
              <a:rPr lang="en-GB" dirty="0"/>
              <a:t>: It is the responsibility of the PLPGSQL programmer to issue COMMIT only at a point when all data referenced by the transaction is logically correct.</a:t>
            </a:r>
          </a:p>
        </p:txBody>
      </p:sp>
    </p:spTree>
    <p:extLst>
      <p:ext uri="{BB962C8B-B14F-4D97-AF65-F5344CB8AC3E}">
        <p14:creationId xmlns:p14="http://schemas.microsoft.com/office/powerpoint/2010/main" val="234573065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Transaction Example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578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 dirty="0"/>
              <a:t>Use an explicit transaction to add 2 new properties for the owner with </a:t>
            </a:r>
          </a:p>
          <a:p>
            <a:pPr marL="0" indent="0">
              <a:buNone/>
            </a:pPr>
            <a:r>
              <a:rPr lang="en-GB" sz="2000" dirty="0"/>
              <a:t>ID = ‘CO46’.</a:t>
            </a:r>
          </a:p>
          <a:p>
            <a:endParaRPr lang="en-GB" dirty="0"/>
          </a:p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08E0A1F-652D-423B-BDBF-63721E647FE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9187" y="2492896"/>
            <a:ext cx="6826775" cy="39243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5630367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Transactions Using Exceptions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You can also include a </a:t>
            </a:r>
            <a:r>
              <a:rPr lang="en-GB" b="1" dirty="0"/>
              <a:t>Exception Handler to </a:t>
            </a:r>
            <a:r>
              <a:rPr lang="en-GB" dirty="0"/>
              <a:t>catch any errors that </a:t>
            </a:r>
            <a:r>
              <a:rPr lang="en-GB" b="1" i="1" dirty="0"/>
              <a:t>may</a:t>
            </a:r>
            <a:r>
              <a:rPr lang="en-GB" dirty="0"/>
              <a:t> occur in a transaction.</a:t>
            </a:r>
          </a:p>
          <a:p>
            <a:endParaRPr lang="en-GB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4DE2BBC7-D88A-4AF8-80A5-2B26C2187C5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87624" y="2780928"/>
            <a:ext cx="7185640" cy="28083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954444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Transactions Using Exceptions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If all statements in BEGIN …. END block are successful, it should commit </a:t>
            </a:r>
          </a:p>
          <a:p>
            <a:r>
              <a:rPr lang="en-GB" dirty="0"/>
              <a:t>If an error occurs, rollback the transaction.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041409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Transaction Example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604664"/>
          </a:xfrm>
        </p:spPr>
        <p:txBody>
          <a:bodyPr>
            <a:normAutofit fontScale="32500" lnSpcReduction="20000"/>
          </a:bodyPr>
          <a:lstStyle/>
          <a:p>
            <a:pPr marL="0" indent="0">
              <a:buNone/>
            </a:pPr>
            <a:r>
              <a:rPr lang="en-GB" sz="8000" dirty="0"/>
              <a:t>The previous transaction with Basic Error Handling</a:t>
            </a:r>
          </a:p>
          <a:p>
            <a:endParaRPr lang="en-GB" dirty="0"/>
          </a:p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8FC0056-8EFD-48BA-A9D7-DC9467A852E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9910" y="2060848"/>
            <a:ext cx="7764180" cy="44481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3962303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Transaction Example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Dream Home Away has a rule that prevents a member of staff managing more than 100 properties at the same time.</a:t>
            </a:r>
          </a:p>
          <a:p>
            <a:r>
              <a:rPr lang="en-GB" dirty="0"/>
              <a:t>We will use a transaction for this but set the limit to </a:t>
            </a:r>
            <a:r>
              <a:rPr lang="en-GB" b="1" dirty="0"/>
              <a:t>5 properties</a:t>
            </a:r>
            <a:r>
              <a:rPr lang="en-GB" dirty="0"/>
              <a:t>.</a:t>
            </a:r>
          </a:p>
          <a:p>
            <a:pPr lvl="1"/>
            <a:r>
              <a:rPr lang="en-GB" dirty="0"/>
              <a:t>Staff member SG37 will be used in the example.</a:t>
            </a:r>
          </a:p>
          <a:p>
            <a:pPr lvl="1"/>
            <a:r>
              <a:rPr lang="en-GB" dirty="0"/>
              <a:t>Every time a new property is assigned to SG37</a:t>
            </a:r>
          </a:p>
          <a:p>
            <a:pPr lvl="2"/>
            <a:r>
              <a:rPr lang="en-GB" dirty="0"/>
              <a:t>Check how many properties already managed by staff</a:t>
            </a:r>
          </a:p>
          <a:p>
            <a:pPr lvl="3"/>
            <a:r>
              <a:rPr lang="en-GB" dirty="0"/>
              <a:t>If more than 5, rollback the transaction</a:t>
            </a:r>
          </a:p>
          <a:p>
            <a:pPr lvl="3"/>
            <a:r>
              <a:rPr lang="en-GB" dirty="0"/>
              <a:t>Otherwise commit the transaction</a:t>
            </a:r>
          </a:p>
        </p:txBody>
      </p:sp>
    </p:spTree>
    <p:extLst>
      <p:ext uri="{BB962C8B-B14F-4D97-AF65-F5344CB8AC3E}">
        <p14:creationId xmlns:p14="http://schemas.microsoft.com/office/powerpoint/2010/main" val="3507984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Transaction Example Solution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E846969E-B702-4DCD-A91E-4AE61459AFFC}"/>
              </a:ext>
            </a:extLst>
          </p:cNvPr>
          <p:cNvPicPr>
            <a:picLocks noGrp="1" noChangeAspect="1"/>
          </p:cNvPicPr>
          <p:nvPr>
            <p:ph sz="quarter" idx="1"/>
          </p:nvPr>
        </p:nvPicPr>
        <p:blipFill>
          <a:blip r:embed="rId3"/>
          <a:stretch>
            <a:fillRect/>
          </a:stretch>
        </p:blipFill>
        <p:spPr>
          <a:xfrm>
            <a:off x="133010" y="1844824"/>
            <a:ext cx="8877979" cy="4680520"/>
          </a:xfrm>
        </p:spPr>
      </p:pic>
    </p:spTree>
    <p:extLst>
      <p:ext uri="{BB962C8B-B14F-4D97-AF65-F5344CB8AC3E}">
        <p14:creationId xmlns:p14="http://schemas.microsoft.com/office/powerpoint/2010/main" val="2888745801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Transaction Example Test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Try running the transaction</a:t>
            </a:r>
          </a:p>
          <a:p>
            <a:r>
              <a:rPr lang="en-GB" dirty="0"/>
              <a:t>You should get an error message. </a:t>
            </a:r>
          </a:p>
          <a:p>
            <a:pPr lvl="1"/>
            <a:r>
              <a:rPr lang="en-GB" b="1" dirty="0"/>
              <a:t>Note</a:t>
            </a:r>
            <a:r>
              <a:rPr lang="en-GB" dirty="0"/>
              <a:t>, the use of the error message is optional. I added it for clarity.</a:t>
            </a:r>
          </a:p>
          <a:p>
            <a:r>
              <a:rPr lang="en-GB" dirty="0"/>
              <a:t>Try running the following SQL:</a:t>
            </a:r>
          </a:p>
          <a:p>
            <a:endParaRPr lang="en-GB" dirty="0"/>
          </a:p>
          <a:p>
            <a:r>
              <a:rPr lang="en-GB" dirty="0"/>
              <a:t>Did it find any matching properties?</a:t>
            </a:r>
          </a:p>
          <a:p>
            <a:pPr lvl="1"/>
            <a:r>
              <a:rPr lang="en-GB" dirty="0"/>
              <a:t>It is unlikely that it did because the transaction was rolled back.</a:t>
            </a:r>
          </a:p>
          <a:p>
            <a:endParaRPr lang="en-GB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62F36802-F4BC-40DD-8C1C-6E81AC25B5E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7584" y="4005064"/>
            <a:ext cx="5334000" cy="647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38194082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dirty="0"/>
              <a:t>Transaction Example Using Exception Handling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9F713BFF-61F8-4564-A2E6-46CD0657558E}"/>
              </a:ext>
            </a:extLst>
          </p:cNvPr>
          <p:cNvPicPr>
            <a:picLocks noGrp="1" noChangeAspect="1"/>
          </p:cNvPicPr>
          <p:nvPr>
            <p:ph sz="quarter" idx="1"/>
          </p:nvPr>
        </p:nvPicPr>
        <p:blipFill>
          <a:blip r:embed="rId2"/>
          <a:stretch>
            <a:fillRect/>
          </a:stretch>
        </p:blipFill>
        <p:spPr>
          <a:xfrm>
            <a:off x="234823" y="1700808"/>
            <a:ext cx="8531225" cy="4646573"/>
          </a:xfrm>
        </p:spPr>
      </p:pic>
    </p:spTree>
    <p:extLst>
      <p:ext uri="{BB962C8B-B14F-4D97-AF65-F5344CB8AC3E}">
        <p14:creationId xmlns:p14="http://schemas.microsoft.com/office/powerpoint/2010/main" val="300233388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Transaction Example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997152"/>
          </a:xfrm>
        </p:spPr>
        <p:txBody>
          <a:bodyPr>
            <a:normAutofit/>
          </a:bodyPr>
          <a:lstStyle/>
          <a:p>
            <a:r>
              <a:rPr lang="en-GB" dirty="0"/>
              <a:t>The transaction on the previous slide is made up of the following actions:</a:t>
            </a:r>
          </a:p>
          <a:p>
            <a:pPr lvl="1"/>
            <a:r>
              <a:rPr lang="en-GB" dirty="0"/>
              <a:t>Add a new property owner – should be no problem</a:t>
            </a:r>
          </a:p>
          <a:p>
            <a:pPr lvl="1"/>
            <a:r>
              <a:rPr lang="en-GB" dirty="0"/>
              <a:t>Add a new property for the new owner in the last step </a:t>
            </a:r>
            <a:r>
              <a:rPr lang="en-GB" b="1" i="1" dirty="0"/>
              <a:t>managed by SG37</a:t>
            </a:r>
            <a:r>
              <a:rPr lang="en-GB" dirty="0"/>
              <a:t>.</a:t>
            </a:r>
          </a:p>
          <a:p>
            <a:pPr lvl="2"/>
            <a:r>
              <a:rPr lang="en-GB" dirty="0"/>
              <a:t>Oops! Staff member SG37 does exist, but </a:t>
            </a:r>
            <a:r>
              <a:rPr lang="en-GB" dirty="0" err="1"/>
              <a:t>BranchNo</a:t>
            </a:r>
            <a:r>
              <a:rPr lang="en-GB" dirty="0"/>
              <a:t> B009 does not.</a:t>
            </a:r>
          </a:p>
          <a:p>
            <a:r>
              <a:rPr lang="en-GB" dirty="0"/>
              <a:t>The 2</a:t>
            </a:r>
            <a:r>
              <a:rPr lang="en-GB" baseline="30000" dirty="0"/>
              <a:t>nd</a:t>
            </a:r>
            <a:r>
              <a:rPr lang="en-GB" dirty="0"/>
              <a:t> SQL statement results in an error and causes the Catch block to execute</a:t>
            </a:r>
          </a:p>
          <a:p>
            <a:pPr lvl="1"/>
            <a:r>
              <a:rPr lang="en-GB" dirty="0"/>
              <a:t>Rollback the transaction.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766748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Question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Can you think of how you can use a Transaction for a database application that sells tickets for Events online?</a:t>
            </a:r>
          </a:p>
          <a:p>
            <a:r>
              <a:rPr lang="en-GB" dirty="0"/>
              <a:t>For example:</a:t>
            </a:r>
          </a:p>
          <a:p>
            <a:pPr lvl="1"/>
            <a:r>
              <a:rPr lang="en-GB" dirty="0"/>
              <a:t>What series of actions will make up a transaction to complete the purchase of a ticket?</a:t>
            </a:r>
          </a:p>
          <a:p>
            <a:pPr lvl="1"/>
            <a:r>
              <a:rPr lang="en-GB" dirty="0"/>
              <a:t>Is there any benefit to making this a transaction? If yes, why?</a:t>
            </a:r>
          </a:p>
        </p:txBody>
      </p:sp>
    </p:spTree>
    <p:extLst>
      <p:ext uri="{BB962C8B-B14F-4D97-AF65-F5344CB8AC3E}">
        <p14:creationId xmlns:p14="http://schemas.microsoft.com/office/powerpoint/2010/main" val="2234316007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ACID Properties of Transactions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There are four basic properties that define transactions.</a:t>
            </a:r>
          </a:p>
          <a:p>
            <a:r>
              <a:rPr lang="en-GB" dirty="0"/>
              <a:t>They are popularly referred to as the </a:t>
            </a:r>
            <a:r>
              <a:rPr lang="en-GB" b="1" dirty="0"/>
              <a:t>ACID</a:t>
            </a:r>
            <a:r>
              <a:rPr lang="en-GB" dirty="0"/>
              <a:t> properties:</a:t>
            </a:r>
          </a:p>
          <a:p>
            <a:pPr lvl="1"/>
            <a:r>
              <a:rPr lang="en-GB" b="1" dirty="0"/>
              <a:t>A</a:t>
            </a:r>
            <a:r>
              <a:rPr lang="en-GB" dirty="0"/>
              <a:t>tomicity</a:t>
            </a:r>
          </a:p>
          <a:p>
            <a:pPr lvl="1"/>
            <a:r>
              <a:rPr lang="en-GB" b="1" dirty="0"/>
              <a:t>C</a:t>
            </a:r>
            <a:r>
              <a:rPr lang="en-GB" dirty="0"/>
              <a:t>onsistency</a:t>
            </a:r>
          </a:p>
          <a:p>
            <a:pPr lvl="1"/>
            <a:r>
              <a:rPr lang="en-GB" b="1" dirty="0"/>
              <a:t>I</a:t>
            </a:r>
            <a:r>
              <a:rPr lang="en-GB" dirty="0"/>
              <a:t>solation</a:t>
            </a:r>
          </a:p>
          <a:p>
            <a:pPr lvl="1"/>
            <a:r>
              <a:rPr lang="en-GB" b="1" dirty="0"/>
              <a:t>D</a:t>
            </a:r>
            <a:r>
              <a:rPr lang="en-GB" dirty="0"/>
              <a:t>urability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49066286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ACID Properties of Transactions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The DBMS Concurrency Control and Recovery systems play a key role in ensuring these properties:</a:t>
            </a:r>
          </a:p>
          <a:p>
            <a:pPr lvl="1"/>
            <a:r>
              <a:rPr lang="en-GB" b="1" dirty="0"/>
              <a:t>Concurrency Control</a:t>
            </a:r>
            <a:r>
              <a:rPr lang="en-GB" dirty="0"/>
              <a:t>: prevents simultaneous databases accesses from </a:t>
            </a:r>
            <a:r>
              <a:rPr lang="en-GB" i="1" dirty="0"/>
              <a:t>interfering</a:t>
            </a:r>
            <a:r>
              <a:rPr lang="en-GB" dirty="0"/>
              <a:t> with one another.</a:t>
            </a:r>
          </a:p>
          <a:p>
            <a:pPr lvl="1"/>
            <a:r>
              <a:rPr lang="en-GB" b="1" dirty="0"/>
              <a:t>Recovery</a:t>
            </a:r>
            <a:r>
              <a:rPr lang="en-GB" dirty="0"/>
              <a:t>: </a:t>
            </a:r>
            <a:r>
              <a:rPr lang="en-GB" i="1" dirty="0"/>
              <a:t>restoring</a:t>
            </a:r>
            <a:r>
              <a:rPr lang="en-GB" dirty="0"/>
              <a:t> the database to a correct state following a failure.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45803736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ACID Properties of Transactions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sz="quarter" idx="1"/>
          </p:nvPr>
        </p:nvGraphicFramePr>
        <p:xfrm>
          <a:off x="612775" y="1600200"/>
          <a:ext cx="8153400" cy="517133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3835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03835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03835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203835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795269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791108">
                <a:tc>
                  <a:txBody>
                    <a:bodyPr/>
                    <a:lstStyle/>
                    <a:p>
                      <a:pPr algn="ctr"/>
                      <a:r>
                        <a:rPr lang="en-GB" b="1" dirty="0"/>
                        <a:t>Atomicity</a:t>
                      </a:r>
                    </a:p>
                    <a:p>
                      <a:pPr algn="ctr"/>
                      <a:endParaRPr lang="en-GB" sz="1200" b="0" dirty="0"/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 b="1" dirty="0"/>
                        <a:t>All or</a:t>
                      </a:r>
                      <a:r>
                        <a:rPr lang="en-GB" sz="1600" b="1" baseline="0" dirty="0"/>
                        <a:t> nothing</a:t>
                      </a:r>
                      <a:r>
                        <a:rPr lang="en-GB" sz="1600" baseline="0" dirty="0"/>
                        <a:t>!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 i="1" baseline="0" dirty="0"/>
                        <a:t>A transaction is not divisible.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 i="1" baseline="0" dirty="0"/>
                        <a:t>It is performed in its entirety or not at all</a:t>
                      </a:r>
                      <a:r>
                        <a:rPr lang="en-GB" sz="1600" baseline="0" dirty="0"/>
                        <a:t>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 dirty="0"/>
                        <a:t>Consistency</a:t>
                      </a:r>
                    </a:p>
                    <a:p>
                      <a:endParaRPr lang="en-GB" sz="1200" dirty="0"/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 baseline="0" dirty="0"/>
                        <a:t>Each transaction </a:t>
                      </a:r>
                      <a:r>
                        <a:rPr lang="en-GB" sz="1600" i="1" baseline="0" dirty="0"/>
                        <a:t>must </a:t>
                      </a:r>
                      <a:r>
                        <a:rPr lang="en-GB" sz="1600" b="1" i="1" baseline="0" dirty="0"/>
                        <a:t>leave the database in a consistent state</a:t>
                      </a:r>
                      <a:r>
                        <a:rPr lang="en-GB" sz="1600" baseline="0" dirty="0"/>
                        <a:t>.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 baseline="0" dirty="0"/>
                        <a:t>All rules must be applied and invalid transactions are not saved.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 dirty="0"/>
                        <a:t>Isolation</a:t>
                      </a:r>
                    </a:p>
                    <a:p>
                      <a:endParaRPr lang="en-GB" sz="1200" dirty="0"/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 b="1" i="1" dirty="0"/>
                        <a:t>Partial effects </a:t>
                      </a:r>
                      <a:r>
                        <a:rPr lang="en-GB" sz="1600" i="1" dirty="0"/>
                        <a:t>of incomplete transactions </a:t>
                      </a:r>
                      <a:r>
                        <a:rPr lang="en-GB" sz="1600" b="1" i="1" dirty="0"/>
                        <a:t>should</a:t>
                      </a:r>
                      <a:r>
                        <a:rPr lang="en-GB" sz="1600" i="1" dirty="0"/>
                        <a:t> </a:t>
                      </a:r>
                      <a:r>
                        <a:rPr lang="en-GB" sz="1600" b="1" i="1" dirty="0"/>
                        <a:t>not be visible to other transactions</a:t>
                      </a:r>
                      <a:r>
                        <a:rPr lang="en-GB" sz="1600" i="1" dirty="0"/>
                        <a:t>.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kumimoji="0" lang="en-GB" sz="1600" kern="1200" baseline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Transactions execute independently.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 dirty="0"/>
                        <a:t>Durability</a:t>
                      </a:r>
                    </a:p>
                    <a:p>
                      <a:endParaRPr lang="en-GB" sz="1200" dirty="0"/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 i="1" dirty="0"/>
                        <a:t>A</a:t>
                      </a:r>
                      <a:r>
                        <a:rPr lang="en-GB" sz="1600" i="1" baseline="0" dirty="0"/>
                        <a:t> </a:t>
                      </a:r>
                      <a:r>
                        <a:rPr lang="en-GB" sz="1600" b="1" i="1" baseline="0" dirty="0"/>
                        <a:t>c</a:t>
                      </a:r>
                      <a:r>
                        <a:rPr lang="en-GB" sz="1600" b="1" i="1" dirty="0"/>
                        <a:t>ommitted transaction is permanently recorded</a:t>
                      </a:r>
                      <a:r>
                        <a:rPr lang="en-GB" sz="1600" b="1" i="1" baseline="0" dirty="0"/>
                        <a:t> in the database</a:t>
                      </a:r>
                      <a:r>
                        <a:rPr lang="en-GB" sz="1600" b="1" i="1" dirty="0"/>
                        <a:t> </a:t>
                      </a:r>
                      <a:r>
                        <a:rPr lang="en-GB" sz="1600" i="1" dirty="0"/>
                        <a:t>and must not be lost because of a later failure.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554791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  <a:defRPr/>
                      </a:pPr>
                      <a:r>
                        <a:rPr lang="en-GB" sz="1400" b="0" i="0" u="none" dirty="0"/>
                        <a:t>Responsibility of the </a:t>
                      </a:r>
                      <a:r>
                        <a:rPr lang="en-GB" sz="1400" b="1" i="1" u="none" dirty="0"/>
                        <a:t>Recovery</a:t>
                      </a:r>
                      <a:r>
                        <a:rPr lang="en-GB" sz="1400" dirty="0"/>
                        <a:t> Subsystem</a:t>
                      </a:r>
                    </a:p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r>
                        <a:rPr lang="en-GB" sz="1400" b="0" i="0" dirty="0"/>
                        <a:t>DBMS enforces all constraints</a:t>
                      </a:r>
                      <a:r>
                        <a:rPr lang="en-GB" sz="1400" b="0" i="0" baseline="0" dirty="0"/>
                        <a:t> defined to enforce this.</a:t>
                      </a:r>
                      <a:endParaRPr lang="en-GB" sz="1400" b="0" dirty="0"/>
                    </a:p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endParaRPr lang="en-GB" sz="1400" b="0" dirty="0"/>
                    </a:p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r>
                        <a:rPr lang="en-GB" sz="1400" b="0" dirty="0"/>
                        <a:t>The </a:t>
                      </a:r>
                      <a:r>
                        <a:rPr lang="en-GB" sz="1400" b="1" i="1" dirty="0"/>
                        <a:t>Developers</a:t>
                      </a:r>
                      <a:r>
                        <a:rPr lang="en-GB" sz="1400" dirty="0"/>
                        <a:t>  also have</a:t>
                      </a:r>
                      <a:r>
                        <a:rPr lang="en-GB" sz="1400" baseline="0" dirty="0"/>
                        <a:t> a role to play to </a:t>
                      </a:r>
                      <a:r>
                        <a:rPr lang="en-GB" sz="1400" dirty="0"/>
                        <a:t>ensure consistency.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  <a:defRPr/>
                      </a:pPr>
                      <a:r>
                        <a:rPr lang="en-GB" sz="1400" b="0" i="0" u="none" dirty="0"/>
                        <a:t>Responsibility</a:t>
                      </a:r>
                      <a:r>
                        <a:rPr lang="en-GB" sz="1400" i="0" dirty="0"/>
                        <a:t> of the </a:t>
                      </a:r>
                      <a:r>
                        <a:rPr lang="en-GB" sz="1400" b="1" i="1" dirty="0"/>
                        <a:t>Concurrency</a:t>
                      </a:r>
                      <a:r>
                        <a:rPr lang="en-GB" sz="1400" b="1" i="1" baseline="0" dirty="0"/>
                        <a:t> control</a:t>
                      </a:r>
                      <a:r>
                        <a:rPr lang="en-GB" sz="1400" b="0" i="0" baseline="0" dirty="0"/>
                        <a:t> subsystem.</a:t>
                      </a:r>
                      <a:endParaRPr lang="en-GB" sz="1400" b="1" i="1" dirty="0"/>
                    </a:p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endParaRPr lang="en-GB" sz="1400" b="1" i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  <a:defRPr/>
                      </a:pPr>
                      <a:r>
                        <a:rPr lang="en-GB" sz="1400" b="0" i="0" u="none" dirty="0"/>
                        <a:t>Responsibility</a:t>
                      </a:r>
                      <a:r>
                        <a:rPr lang="en-GB" sz="1400" i="0" dirty="0"/>
                        <a:t> of the</a:t>
                      </a:r>
                      <a:r>
                        <a:rPr lang="en-GB" sz="1400" i="0" baseline="0" dirty="0"/>
                        <a:t> </a:t>
                      </a:r>
                      <a:r>
                        <a:rPr lang="en-GB" sz="1400" b="1" i="0" baseline="0" dirty="0"/>
                        <a:t>Recovery</a:t>
                      </a:r>
                      <a:r>
                        <a:rPr lang="en-GB" sz="1400" i="0" baseline="0" dirty="0"/>
                        <a:t> Subsystem.</a:t>
                      </a:r>
                      <a:endParaRPr lang="en-GB" sz="1400" i="0" dirty="0"/>
                    </a:p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endParaRPr lang="en-GB" sz="1400" i="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  <p:sp>
        <p:nvSpPr>
          <p:cNvPr id="5" name="Oval 4"/>
          <p:cNvSpPr/>
          <p:nvPr/>
        </p:nvSpPr>
        <p:spPr>
          <a:xfrm>
            <a:off x="1187624" y="1643714"/>
            <a:ext cx="792088" cy="676221"/>
          </a:xfrm>
          <a:prstGeom prst="ellipse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00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A</a:t>
            </a:r>
          </a:p>
        </p:txBody>
      </p:sp>
      <p:sp>
        <p:nvSpPr>
          <p:cNvPr id="6" name="Oval 5"/>
          <p:cNvSpPr/>
          <p:nvPr/>
        </p:nvSpPr>
        <p:spPr>
          <a:xfrm>
            <a:off x="3275856" y="1656949"/>
            <a:ext cx="792088" cy="676221"/>
          </a:xfrm>
          <a:prstGeom prst="ellipse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00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C</a:t>
            </a:r>
          </a:p>
        </p:txBody>
      </p:sp>
      <p:sp>
        <p:nvSpPr>
          <p:cNvPr id="7" name="Oval 6"/>
          <p:cNvSpPr/>
          <p:nvPr/>
        </p:nvSpPr>
        <p:spPr>
          <a:xfrm>
            <a:off x="5292080" y="1643714"/>
            <a:ext cx="792088" cy="676221"/>
          </a:xfrm>
          <a:prstGeom prst="ellipse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00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I</a:t>
            </a:r>
          </a:p>
        </p:txBody>
      </p:sp>
      <p:sp>
        <p:nvSpPr>
          <p:cNvPr id="8" name="Oval 7"/>
          <p:cNvSpPr/>
          <p:nvPr/>
        </p:nvSpPr>
        <p:spPr>
          <a:xfrm>
            <a:off x="7308304" y="1628800"/>
            <a:ext cx="792088" cy="676221"/>
          </a:xfrm>
          <a:prstGeom prst="ellipse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00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D</a:t>
            </a:r>
          </a:p>
        </p:txBody>
      </p:sp>
      <p:cxnSp>
        <p:nvCxnSpPr>
          <p:cNvPr id="9" name="Straight Arrow Connector 8"/>
          <p:cNvCxnSpPr/>
          <p:nvPr/>
        </p:nvCxnSpPr>
        <p:spPr>
          <a:xfrm>
            <a:off x="1187624" y="5157192"/>
            <a:ext cx="6912768" cy="0"/>
          </a:xfrm>
          <a:prstGeom prst="straightConnector1">
            <a:avLst/>
          </a:prstGeom>
          <a:ln w="57150"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96814204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ACID Properties of Transactions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b="1" u="sng" dirty="0"/>
              <a:t>A</a:t>
            </a:r>
            <a:r>
              <a:rPr lang="en-GB" b="1" dirty="0"/>
              <a:t>tomicity</a:t>
            </a:r>
            <a:r>
              <a:rPr lang="en-GB" dirty="0"/>
              <a:t>: The “all or nothing property”</a:t>
            </a:r>
          </a:p>
          <a:p>
            <a:pPr lvl="1"/>
            <a:r>
              <a:rPr lang="en-GB" dirty="0"/>
              <a:t>A transaction is an </a:t>
            </a:r>
            <a:r>
              <a:rPr lang="en-GB" i="1" dirty="0"/>
              <a:t>indivisible unit, either </a:t>
            </a:r>
            <a:r>
              <a:rPr lang="en-GB" b="1" i="1" dirty="0"/>
              <a:t>performed in its entirety or not at all</a:t>
            </a:r>
            <a:r>
              <a:rPr lang="en-GB" dirty="0"/>
              <a:t>.</a:t>
            </a:r>
          </a:p>
          <a:p>
            <a:pPr lvl="1"/>
            <a:r>
              <a:rPr lang="en-GB" dirty="0"/>
              <a:t>It is the responsibility of the DBMS </a:t>
            </a:r>
            <a:r>
              <a:rPr lang="en-GB" b="1" i="1" dirty="0"/>
              <a:t>recovery subsystem </a:t>
            </a:r>
            <a:r>
              <a:rPr lang="en-GB" dirty="0"/>
              <a:t>to ensure atomicity.</a:t>
            </a:r>
          </a:p>
          <a:p>
            <a:r>
              <a:rPr lang="en-GB" b="1" u="sng" dirty="0"/>
              <a:t>C</a:t>
            </a:r>
            <a:r>
              <a:rPr lang="en-GB" b="1" dirty="0"/>
              <a:t>onsistency</a:t>
            </a:r>
            <a:r>
              <a:rPr lang="en-GB" dirty="0"/>
              <a:t>: </a:t>
            </a:r>
          </a:p>
          <a:p>
            <a:pPr lvl="1"/>
            <a:r>
              <a:rPr lang="en-GB" dirty="0"/>
              <a:t>A transaction must </a:t>
            </a:r>
            <a:r>
              <a:rPr lang="en-GB" b="1" i="1" dirty="0"/>
              <a:t>transform the database from one consistent state to another consistent state</a:t>
            </a:r>
            <a:r>
              <a:rPr lang="en-GB" dirty="0"/>
              <a:t>.</a:t>
            </a:r>
          </a:p>
          <a:p>
            <a:pPr lvl="1"/>
            <a:r>
              <a:rPr lang="en-GB" dirty="0"/>
              <a:t>It is the responsibility of both the </a:t>
            </a:r>
            <a:r>
              <a:rPr lang="en-GB" b="1" i="1" dirty="0"/>
              <a:t>DBMS and the database application developers</a:t>
            </a:r>
            <a:r>
              <a:rPr lang="en-GB" dirty="0"/>
              <a:t> to ensure consistency.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885476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ACID Properties of Transactions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b="1" u="sng" dirty="0"/>
              <a:t>I</a:t>
            </a:r>
            <a:r>
              <a:rPr lang="en-GB" b="1" dirty="0"/>
              <a:t>solation</a:t>
            </a:r>
            <a:r>
              <a:rPr lang="en-GB" dirty="0"/>
              <a:t>:</a:t>
            </a:r>
          </a:p>
          <a:p>
            <a:pPr lvl="1"/>
            <a:r>
              <a:rPr lang="en-GB" dirty="0"/>
              <a:t>Transactions complete independently of each other.</a:t>
            </a:r>
          </a:p>
          <a:p>
            <a:pPr lvl="1"/>
            <a:r>
              <a:rPr lang="en-GB" dirty="0"/>
              <a:t>The </a:t>
            </a:r>
            <a:r>
              <a:rPr lang="en-GB" b="1" i="1" dirty="0"/>
              <a:t>partial effects of incomplete transactions should not be visible to other transactions</a:t>
            </a:r>
            <a:r>
              <a:rPr lang="en-GB" dirty="0"/>
              <a:t>.</a:t>
            </a:r>
          </a:p>
          <a:p>
            <a:pPr lvl="1"/>
            <a:r>
              <a:rPr lang="en-GB" dirty="0"/>
              <a:t>It is the responsibility of the </a:t>
            </a:r>
            <a:r>
              <a:rPr lang="en-GB" b="1" i="1" dirty="0"/>
              <a:t>concurrency control</a:t>
            </a:r>
            <a:r>
              <a:rPr lang="en-GB" dirty="0"/>
              <a:t> </a:t>
            </a:r>
            <a:r>
              <a:rPr lang="en-GB" b="1" i="1" dirty="0"/>
              <a:t>subsystem</a:t>
            </a:r>
            <a:r>
              <a:rPr lang="en-GB" dirty="0"/>
              <a:t> to ensure isolation.</a:t>
            </a:r>
          </a:p>
          <a:p>
            <a:r>
              <a:rPr lang="en-GB" b="1" u="sng" dirty="0"/>
              <a:t>D</a:t>
            </a:r>
            <a:r>
              <a:rPr lang="en-GB" b="1" dirty="0"/>
              <a:t>urability</a:t>
            </a:r>
            <a:r>
              <a:rPr lang="en-GB" dirty="0"/>
              <a:t>: </a:t>
            </a:r>
          </a:p>
          <a:p>
            <a:pPr lvl="1"/>
            <a:r>
              <a:rPr lang="en-GB" b="1" i="1" dirty="0"/>
              <a:t>Effects of a committed transaction are permanent and must not be lost because of a later failure</a:t>
            </a:r>
            <a:r>
              <a:rPr lang="en-GB" dirty="0"/>
              <a:t>.</a:t>
            </a:r>
          </a:p>
          <a:p>
            <a:pPr lvl="1"/>
            <a:r>
              <a:rPr lang="en-GB" dirty="0"/>
              <a:t>Once committed, the effects must be recorded in the database.</a:t>
            </a:r>
          </a:p>
          <a:p>
            <a:pPr lvl="1"/>
            <a:r>
              <a:rPr lang="en-GB" dirty="0"/>
              <a:t>The </a:t>
            </a:r>
            <a:r>
              <a:rPr lang="en-GB" b="1" i="1" dirty="0"/>
              <a:t>recovery subsystem </a:t>
            </a:r>
            <a:r>
              <a:rPr lang="en-GB" dirty="0"/>
              <a:t>of the DBMS ensures durability.</a:t>
            </a:r>
          </a:p>
        </p:txBody>
      </p:sp>
    </p:spTree>
    <p:extLst>
      <p:ext uri="{BB962C8B-B14F-4D97-AF65-F5344CB8AC3E}">
        <p14:creationId xmlns:p14="http://schemas.microsoft.com/office/powerpoint/2010/main" val="36911357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an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Office 2">
      <a:majorFont>
        <a:latin typeface="Calibri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mbria"/>
        <a:ea typeface=""/>
        <a:cs typeface=""/>
        <a:font script="Jpan" typeface="HG明朝B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Media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Control xmlns="http://schemas.microsoft.com/VisualStudio/2011/storyboarding/control">
  <Id Name="System.Storyboarding.Backgrounds.WebBrowser" Revision="1" Stencil="System.Storyboarding.Backgrounds" StencilVersion="0.1"/>
</Control>
</file>

<file path=customXml/item2.xml><?xml version="1.0" encoding="utf-8"?>
<Control xmlns="http://schemas.microsoft.com/VisualStudio/2011/storyboarding/control">
  <Id Name="System.Storyboarding.Common.TextInput" Revision="1" Stencil="System.Storyboarding.Common" StencilVersion="0.1"/>
</Control>
</file>

<file path=customXml/itemProps1.xml><?xml version="1.0" encoding="utf-8"?>
<ds:datastoreItem xmlns:ds="http://schemas.openxmlformats.org/officeDocument/2006/customXml" ds:itemID="{EB7B554C-29BD-42EC-82E7-C9EE7367E9A1}">
  <ds:schemaRefs>
    <ds:schemaRef ds:uri="http://schemas.microsoft.com/VisualStudio/2011/storyboarding/control"/>
  </ds:schemaRefs>
</ds:datastoreItem>
</file>

<file path=customXml/itemProps2.xml><?xml version="1.0" encoding="utf-8"?>
<ds:datastoreItem xmlns:ds="http://schemas.openxmlformats.org/officeDocument/2006/customXml" ds:itemID="{69CA5B40-25F3-41C0-8BBC-13DDE9C63212}">
  <ds:schemaRefs>
    <ds:schemaRef ds:uri="http://schemas.microsoft.com/VisualStudio/2011/storyboarding/control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0</TotalTime>
  <Words>1928</Words>
  <Application>Microsoft Office PowerPoint</Application>
  <PresentationFormat>On-screen Show (4:3)</PresentationFormat>
  <Paragraphs>226</Paragraphs>
  <Slides>36</Slides>
  <Notes>5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36</vt:i4>
      </vt:variant>
    </vt:vector>
  </HeadingPairs>
  <TitlesOfParts>
    <vt:vector size="42" baseType="lpstr">
      <vt:lpstr>Arial</vt:lpstr>
      <vt:lpstr>Calibri</vt:lpstr>
      <vt:lpstr>Cambria</vt:lpstr>
      <vt:lpstr>Wingdings</vt:lpstr>
      <vt:lpstr>Wingdings 2</vt:lpstr>
      <vt:lpstr>Median</vt:lpstr>
      <vt:lpstr>Transaction Management </vt:lpstr>
      <vt:lpstr>Database Reliability and Consistency</vt:lpstr>
      <vt:lpstr>What is a Transaction?</vt:lpstr>
      <vt:lpstr>What is a Transaction?</vt:lpstr>
      <vt:lpstr>Transaction Examples</vt:lpstr>
      <vt:lpstr>Table Definitions</vt:lpstr>
      <vt:lpstr>Table Definitions</vt:lpstr>
      <vt:lpstr>A Simple Transaction Example</vt:lpstr>
      <vt:lpstr>A Simple Transaction Example</vt:lpstr>
      <vt:lpstr>A More Complex Transaction Example</vt:lpstr>
      <vt:lpstr>A More Complex Transaction</vt:lpstr>
      <vt:lpstr>A More Complex Transaction</vt:lpstr>
      <vt:lpstr>A More Complex Transaction</vt:lpstr>
      <vt:lpstr>Transactions</vt:lpstr>
      <vt:lpstr>Transaction Outcomes</vt:lpstr>
      <vt:lpstr>Transaction Outcomes</vt:lpstr>
      <vt:lpstr>Transaction States</vt:lpstr>
      <vt:lpstr>Transaction States and SQL</vt:lpstr>
      <vt:lpstr>Transactions and SQL</vt:lpstr>
      <vt:lpstr>Transactions and SQL</vt:lpstr>
      <vt:lpstr>Transaction State Diagram</vt:lpstr>
      <vt:lpstr>Transaction Example</vt:lpstr>
      <vt:lpstr>Transactions Using Exceptions</vt:lpstr>
      <vt:lpstr>Transactions Using Exceptions</vt:lpstr>
      <vt:lpstr>Transaction Example</vt:lpstr>
      <vt:lpstr>Transaction Example</vt:lpstr>
      <vt:lpstr>Transaction Example Solution</vt:lpstr>
      <vt:lpstr>Transaction Example Test</vt:lpstr>
      <vt:lpstr>Transaction Example Using Exception Handling</vt:lpstr>
      <vt:lpstr>Transaction Example</vt:lpstr>
      <vt:lpstr>Question</vt:lpstr>
      <vt:lpstr>ACID Properties of Transactions</vt:lpstr>
      <vt:lpstr>ACID Properties of Transactions</vt:lpstr>
      <vt:lpstr>ACID Properties of Transactions</vt:lpstr>
      <vt:lpstr>ACID Properties of Transactions</vt:lpstr>
      <vt:lpstr>ACID Properties of Transactions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Kemi Ademoye</dc:creator>
  <cp:lastModifiedBy>Stephen Hole</cp:lastModifiedBy>
  <cp:revision>1762</cp:revision>
  <cp:lastPrinted>2014-09-29T16:21:25Z</cp:lastPrinted>
  <dcterms:created xsi:type="dcterms:W3CDTF">2013-09-18T07:00:31Z</dcterms:created>
  <dcterms:modified xsi:type="dcterms:W3CDTF">2022-10-24T12:34:37Z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Tfs.IsStoryboard">
    <vt:bool>true</vt:bool>
  </property>
</Properties>
</file>