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70" r:id="rId3"/>
    <p:sldId id="292" r:id="rId4"/>
    <p:sldId id="297" r:id="rId5"/>
    <p:sldId id="293" r:id="rId6"/>
    <p:sldId id="298" r:id="rId7"/>
    <p:sldId id="294" r:id="rId8"/>
    <p:sldId id="295" r:id="rId9"/>
    <p:sldId id="300" r:id="rId10"/>
    <p:sldId id="290" r:id="rId11"/>
    <p:sldId id="289" r:id="rId12"/>
    <p:sldId id="279" r:id="rId13"/>
    <p:sldId id="278" r:id="rId14"/>
    <p:sldId id="275" r:id="rId15"/>
    <p:sldId id="276" r:id="rId16"/>
    <p:sldId id="302" r:id="rId17"/>
    <p:sldId id="301" r:id="rId18"/>
    <p:sldId id="280" r:id="rId19"/>
    <p:sldId id="283" r:id="rId20"/>
    <p:sldId id="286" r:id="rId21"/>
    <p:sldId id="284" r:id="rId22"/>
    <p:sldId id="287" r:id="rId23"/>
    <p:sldId id="304" r:id="rId24"/>
    <p:sldId id="282" r:id="rId25"/>
    <p:sldId id="305" r:id="rId26"/>
    <p:sldId id="303" r:id="rId27"/>
    <p:sldId id="299" r:id="rId28"/>
    <p:sldId id="281" r:id="rId29"/>
    <p:sldId id="306" r:id="rId30"/>
    <p:sldId id="273" r:id="rId31"/>
    <p:sldId id="274" r:id="rId32"/>
    <p:sldId id="30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C060F-9FFE-4646-B71B-13EA92F5C90E}" v="10" dt="2026-04-20T11:49:53.6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64" d="100"/>
          <a:sy n="64" d="100"/>
        </p:scale>
        <p:origin x="60"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D1619E-5BE5-4FF0-A5B2-0CB6513126A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33C398E-2051-41C5-BE3D-AB35EBCA6952}">
      <dgm:prSet/>
      <dgm:spPr/>
      <dgm:t>
        <a:bodyPr/>
        <a:lstStyle/>
        <a:p>
          <a:r>
            <a:rPr lang="en-GB"/>
            <a:t>A place</a:t>
          </a:r>
          <a:endParaRPr lang="en-US"/>
        </a:p>
      </dgm:t>
    </dgm:pt>
    <dgm:pt modelId="{D3831FAB-E3EB-434A-AEA4-948578A6DAD6}" type="parTrans" cxnId="{BD4FFDA8-1D23-4F6F-AB6B-39BA96387EB3}">
      <dgm:prSet/>
      <dgm:spPr/>
      <dgm:t>
        <a:bodyPr/>
        <a:lstStyle/>
        <a:p>
          <a:endParaRPr lang="en-US"/>
        </a:p>
      </dgm:t>
    </dgm:pt>
    <dgm:pt modelId="{3B35DE78-D50D-43E1-A0D0-6E3F3F5DFDF3}" type="sibTrans" cxnId="{BD4FFDA8-1D23-4F6F-AB6B-39BA96387EB3}">
      <dgm:prSet/>
      <dgm:spPr/>
      <dgm:t>
        <a:bodyPr/>
        <a:lstStyle/>
        <a:p>
          <a:endParaRPr lang="en-US"/>
        </a:p>
      </dgm:t>
    </dgm:pt>
    <dgm:pt modelId="{E3971BC1-DF8A-424D-94E2-A55B81C042A6}">
      <dgm:prSet/>
      <dgm:spPr/>
      <dgm:t>
        <a:bodyPr/>
        <a:lstStyle/>
        <a:p>
          <a:r>
            <a:rPr lang="en-GB"/>
            <a:t>But also a category of knowledge – historically contingent and produced as an object of Western knowledge</a:t>
          </a:r>
          <a:endParaRPr lang="en-US"/>
        </a:p>
      </dgm:t>
    </dgm:pt>
    <dgm:pt modelId="{B38460F9-D22A-4776-B9C0-514DF833D49F}" type="parTrans" cxnId="{0EF73F41-DC67-4B9E-B681-E81E1EB37922}">
      <dgm:prSet/>
      <dgm:spPr/>
      <dgm:t>
        <a:bodyPr/>
        <a:lstStyle/>
        <a:p>
          <a:endParaRPr lang="en-US"/>
        </a:p>
      </dgm:t>
    </dgm:pt>
    <dgm:pt modelId="{B5EA2865-3C52-41A7-AEB9-FC6AC158BDDE}" type="sibTrans" cxnId="{0EF73F41-DC67-4B9E-B681-E81E1EB37922}">
      <dgm:prSet/>
      <dgm:spPr/>
      <dgm:t>
        <a:bodyPr/>
        <a:lstStyle/>
        <a:p>
          <a:endParaRPr lang="en-US"/>
        </a:p>
      </dgm:t>
    </dgm:pt>
    <dgm:pt modelId="{0AE95959-ECA3-4595-A3C8-17F5C7BAE72E}">
      <dgm:prSet/>
      <dgm:spPr/>
      <dgm:t>
        <a:bodyPr/>
        <a:lstStyle/>
        <a:p>
          <a:r>
            <a:rPr lang="en-GB"/>
            <a:t>Influence of Foucault - ideas are productive not neutral – and are linked to power </a:t>
          </a:r>
          <a:endParaRPr lang="en-US"/>
        </a:p>
      </dgm:t>
    </dgm:pt>
    <dgm:pt modelId="{2FCB117B-378A-4891-B130-C5264B57FB52}" type="parTrans" cxnId="{D4BCBA84-DE2D-4E7C-86A3-EA9ACCA7BC7B}">
      <dgm:prSet/>
      <dgm:spPr/>
      <dgm:t>
        <a:bodyPr/>
        <a:lstStyle/>
        <a:p>
          <a:endParaRPr lang="en-US"/>
        </a:p>
      </dgm:t>
    </dgm:pt>
    <dgm:pt modelId="{090130F5-CFB1-479F-AF39-C7BA4DB3ADDD}" type="sibTrans" cxnId="{D4BCBA84-DE2D-4E7C-86A3-EA9ACCA7BC7B}">
      <dgm:prSet/>
      <dgm:spPr/>
      <dgm:t>
        <a:bodyPr/>
        <a:lstStyle/>
        <a:p>
          <a:endParaRPr lang="en-US"/>
        </a:p>
      </dgm:t>
    </dgm:pt>
    <dgm:pt modelId="{5E1F09E0-1C31-4A79-9960-567D404A5842}" type="pres">
      <dgm:prSet presAssocID="{87D1619E-5BE5-4FF0-A5B2-0CB6513126A2}" presName="vert0" presStyleCnt="0">
        <dgm:presLayoutVars>
          <dgm:dir/>
          <dgm:animOne val="branch"/>
          <dgm:animLvl val="lvl"/>
        </dgm:presLayoutVars>
      </dgm:prSet>
      <dgm:spPr/>
    </dgm:pt>
    <dgm:pt modelId="{A7B51C0A-B401-4FE3-985D-0FC9E65C55BD}" type="pres">
      <dgm:prSet presAssocID="{533C398E-2051-41C5-BE3D-AB35EBCA6952}" presName="thickLine" presStyleLbl="alignNode1" presStyleIdx="0" presStyleCnt="3"/>
      <dgm:spPr/>
    </dgm:pt>
    <dgm:pt modelId="{6E711807-1C11-4131-A3D7-727C2470AD22}" type="pres">
      <dgm:prSet presAssocID="{533C398E-2051-41C5-BE3D-AB35EBCA6952}" presName="horz1" presStyleCnt="0"/>
      <dgm:spPr/>
    </dgm:pt>
    <dgm:pt modelId="{22404003-4057-413F-A3BF-346D4857047B}" type="pres">
      <dgm:prSet presAssocID="{533C398E-2051-41C5-BE3D-AB35EBCA6952}" presName="tx1" presStyleLbl="revTx" presStyleIdx="0" presStyleCnt="3"/>
      <dgm:spPr/>
    </dgm:pt>
    <dgm:pt modelId="{E0AA46CE-F41D-4D1D-A32D-90A70EFBE62E}" type="pres">
      <dgm:prSet presAssocID="{533C398E-2051-41C5-BE3D-AB35EBCA6952}" presName="vert1" presStyleCnt="0"/>
      <dgm:spPr/>
    </dgm:pt>
    <dgm:pt modelId="{47BD9BC0-1623-48CF-A2A5-AB6682331CA7}" type="pres">
      <dgm:prSet presAssocID="{E3971BC1-DF8A-424D-94E2-A55B81C042A6}" presName="thickLine" presStyleLbl="alignNode1" presStyleIdx="1" presStyleCnt="3"/>
      <dgm:spPr/>
    </dgm:pt>
    <dgm:pt modelId="{EF5130E6-7F72-4F02-A6CC-44A98278F37C}" type="pres">
      <dgm:prSet presAssocID="{E3971BC1-DF8A-424D-94E2-A55B81C042A6}" presName="horz1" presStyleCnt="0"/>
      <dgm:spPr/>
    </dgm:pt>
    <dgm:pt modelId="{576A0454-6B52-45C8-977F-D8D18613DA2E}" type="pres">
      <dgm:prSet presAssocID="{E3971BC1-DF8A-424D-94E2-A55B81C042A6}" presName="tx1" presStyleLbl="revTx" presStyleIdx="1" presStyleCnt="3"/>
      <dgm:spPr/>
    </dgm:pt>
    <dgm:pt modelId="{8E45A135-9967-4E9E-875B-489E20FFB541}" type="pres">
      <dgm:prSet presAssocID="{E3971BC1-DF8A-424D-94E2-A55B81C042A6}" presName="vert1" presStyleCnt="0"/>
      <dgm:spPr/>
    </dgm:pt>
    <dgm:pt modelId="{D9A42A8D-CED2-4425-AA53-4A992FC9A24D}" type="pres">
      <dgm:prSet presAssocID="{0AE95959-ECA3-4595-A3C8-17F5C7BAE72E}" presName="thickLine" presStyleLbl="alignNode1" presStyleIdx="2" presStyleCnt="3"/>
      <dgm:spPr/>
    </dgm:pt>
    <dgm:pt modelId="{4E024CFD-3E73-4D10-98A4-0C5A272CCE07}" type="pres">
      <dgm:prSet presAssocID="{0AE95959-ECA3-4595-A3C8-17F5C7BAE72E}" presName="horz1" presStyleCnt="0"/>
      <dgm:spPr/>
    </dgm:pt>
    <dgm:pt modelId="{C52C01E0-1218-4746-A6BF-B70AC8406309}" type="pres">
      <dgm:prSet presAssocID="{0AE95959-ECA3-4595-A3C8-17F5C7BAE72E}" presName="tx1" presStyleLbl="revTx" presStyleIdx="2" presStyleCnt="3"/>
      <dgm:spPr/>
    </dgm:pt>
    <dgm:pt modelId="{169868FA-7347-467F-BC02-48A4625DC7D6}" type="pres">
      <dgm:prSet presAssocID="{0AE95959-ECA3-4595-A3C8-17F5C7BAE72E}" presName="vert1" presStyleCnt="0"/>
      <dgm:spPr/>
    </dgm:pt>
  </dgm:ptLst>
  <dgm:cxnLst>
    <dgm:cxn modelId="{AFEEF01A-28DA-4D04-8157-69281AF04978}" type="presOf" srcId="{533C398E-2051-41C5-BE3D-AB35EBCA6952}" destId="{22404003-4057-413F-A3BF-346D4857047B}" srcOrd="0" destOrd="0" presId="urn:microsoft.com/office/officeart/2008/layout/LinedList"/>
    <dgm:cxn modelId="{0EF73F41-DC67-4B9E-B681-E81E1EB37922}" srcId="{87D1619E-5BE5-4FF0-A5B2-0CB6513126A2}" destId="{E3971BC1-DF8A-424D-94E2-A55B81C042A6}" srcOrd="1" destOrd="0" parTransId="{B38460F9-D22A-4776-B9C0-514DF833D49F}" sibTransId="{B5EA2865-3C52-41A7-AEB9-FC6AC158BDDE}"/>
    <dgm:cxn modelId="{50558A6F-071B-4F04-B9C4-405EB0B789D0}" type="presOf" srcId="{0AE95959-ECA3-4595-A3C8-17F5C7BAE72E}" destId="{C52C01E0-1218-4746-A6BF-B70AC8406309}" srcOrd="0" destOrd="0" presId="urn:microsoft.com/office/officeart/2008/layout/LinedList"/>
    <dgm:cxn modelId="{D4BCBA84-DE2D-4E7C-86A3-EA9ACCA7BC7B}" srcId="{87D1619E-5BE5-4FF0-A5B2-0CB6513126A2}" destId="{0AE95959-ECA3-4595-A3C8-17F5C7BAE72E}" srcOrd="2" destOrd="0" parTransId="{2FCB117B-378A-4891-B130-C5264B57FB52}" sibTransId="{090130F5-CFB1-479F-AF39-C7BA4DB3ADDD}"/>
    <dgm:cxn modelId="{BD4FFDA8-1D23-4F6F-AB6B-39BA96387EB3}" srcId="{87D1619E-5BE5-4FF0-A5B2-0CB6513126A2}" destId="{533C398E-2051-41C5-BE3D-AB35EBCA6952}" srcOrd="0" destOrd="0" parTransId="{D3831FAB-E3EB-434A-AEA4-948578A6DAD6}" sibTransId="{3B35DE78-D50D-43E1-A0D0-6E3F3F5DFDF3}"/>
    <dgm:cxn modelId="{B0EED6C0-33A2-4813-AF4C-F41757B46739}" type="presOf" srcId="{87D1619E-5BE5-4FF0-A5B2-0CB6513126A2}" destId="{5E1F09E0-1C31-4A79-9960-567D404A5842}" srcOrd="0" destOrd="0" presId="urn:microsoft.com/office/officeart/2008/layout/LinedList"/>
    <dgm:cxn modelId="{B3B406F4-C007-4D15-80BC-9AD3B7492D1F}" type="presOf" srcId="{E3971BC1-DF8A-424D-94E2-A55B81C042A6}" destId="{576A0454-6B52-45C8-977F-D8D18613DA2E}" srcOrd="0" destOrd="0" presId="urn:microsoft.com/office/officeart/2008/layout/LinedList"/>
    <dgm:cxn modelId="{D956C25C-A96F-40EC-ADC2-19AB34FAD951}" type="presParOf" srcId="{5E1F09E0-1C31-4A79-9960-567D404A5842}" destId="{A7B51C0A-B401-4FE3-985D-0FC9E65C55BD}" srcOrd="0" destOrd="0" presId="urn:microsoft.com/office/officeart/2008/layout/LinedList"/>
    <dgm:cxn modelId="{A0AAA8E8-2286-48A0-8420-A8BC3B25FCD2}" type="presParOf" srcId="{5E1F09E0-1C31-4A79-9960-567D404A5842}" destId="{6E711807-1C11-4131-A3D7-727C2470AD22}" srcOrd="1" destOrd="0" presId="urn:microsoft.com/office/officeart/2008/layout/LinedList"/>
    <dgm:cxn modelId="{AE0C9219-711F-4970-9507-6702B86BBAD6}" type="presParOf" srcId="{6E711807-1C11-4131-A3D7-727C2470AD22}" destId="{22404003-4057-413F-A3BF-346D4857047B}" srcOrd="0" destOrd="0" presId="urn:microsoft.com/office/officeart/2008/layout/LinedList"/>
    <dgm:cxn modelId="{CC61BF15-A2BF-4167-94CC-3004B2EBE6EC}" type="presParOf" srcId="{6E711807-1C11-4131-A3D7-727C2470AD22}" destId="{E0AA46CE-F41D-4D1D-A32D-90A70EFBE62E}" srcOrd="1" destOrd="0" presId="urn:microsoft.com/office/officeart/2008/layout/LinedList"/>
    <dgm:cxn modelId="{96418C9E-7E5B-4014-8A51-0B253BA753F6}" type="presParOf" srcId="{5E1F09E0-1C31-4A79-9960-567D404A5842}" destId="{47BD9BC0-1623-48CF-A2A5-AB6682331CA7}" srcOrd="2" destOrd="0" presId="urn:microsoft.com/office/officeart/2008/layout/LinedList"/>
    <dgm:cxn modelId="{DB9675AB-F688-431F-A8FF-182980FAB8AD}" type="presParOf" srcId="{5E1F09E0-1C31-4A79-9960-567D404A5842}" destId="{EF5130E6-7F72-4F02-A6CC-44A98278F37C}" srcOrd="3" destOrd="0" presId="urn:microsoft.com/office/officeart/2008/layout/LinedList"/>
    <dgm:cxn modelId="{87AE3068-710E-42F9-A3A8-EEDB6BCD7266}" type="presParOf" srcId="{EF5130E6-7F72-4F02-A6CC-44A98278F37C}" destId="{576A0454-6B52-45C8-977F-D8D18613DA2E}" srcOrd="0" destOrd="0" presId="urn:microsoft.com/office/officeart/2008/layout/LinedList"/>
    <dgm:cxn modelId="{0A4C7CCE-80EF-40A7-BB54-19232D10E0DA}" type="presParOf" srcId="{EF5130E6-7F72-4F02-A6CC-44A98278F37C}" destId="{8E45A135-9967-4E9E-875B-489E20FFB541}" srcOrd="1" destOrd="0" presId="urn:microsoft.com/office/officeart/2008/layout/LinedList"/>
    <dgm:cxn modelId="{B5C11D76-979D-46A3-8110-0872B927E2E1}" type="presParOf" srcId="{5E1F09E0-1C31-4A79-9960-567D404A5842}" destId="{D9A42A8D-CED2-4425-AA53-4A992FC9A24D}" srcOrd="4" destOrd="0" presId="urn:microsoft.com/office/officeart/2008/layout/LinedList"/>
    <dgm:cxn modelId="{4964D421-7705-4541-8532-4EB43510A86E}" type="presParOf" srcId="{5E1F09E0-1C31-4A79-9960-567D404A5842}" destId="{4E024CFD-3E73-4D10-98A4-0C5A272CCE07}" srcOrd="5" destOrd="0" presId="urn:microsoft.com/office/officeart/2008/layout/LinedList"/>
    <dgm:cxn modelId="{72B910DD-3403-4220-AAC4-5E441D29C6FB}" type="presParOf" srcId="{4E024CFD-3E73-4D10-98A4-0C5A272CCE07}" destId="{C52C01E0-1218-4746-A6BF-B70AC8406309}" srcOrd="0" destOrd="0" presId="urn:microsoft.com/office/officeart/2008/layout/LinedList"/>
    <dgm:cxn modelId="{CFCDED24-A115-4C8F-AF72-6F0B4BA0FB85}" type="presParOf" srcId="{4E024CFD-3E73-4D10-98A4-0C5A272CCE07}" destId="{169868FA-7347-467F-BC02-48A4625DC7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572919-B6C3-4AC0-BC5A-8D13A3314B2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9E57016-B284-4CCE-ADE7-CA51A3707EF0}">
      <dgm:prSet/>
      <dgm:spPr/>
      <dgm:t>
        <a:bodyPr/>
        <a:lstStyle/>
        <a:p>
          <a:r>
            <a:rPr lang="en-GB"/>
            <a:t>C19th – emergence and professionalisation of academic disciplines.</a:t>
          </a:r>
          <a:endParaRPr lang="en-US"/>
        </a:p>
      </dgm:t>
    </dgm:pt>
    <dgm:pt modelId="{8C0FBC8D-2CC9-4008-B7DC-C29C5C4C254C}" type="parTrans" cxnId="{A049C015-BB40-405E-83E0-7C66ADCAB067}">
      <dgm:prSet/>
      <dgm:spPr/>
      <dgm:t>
        <a:bodyPr/>
        <a:lstStyle/>
        <a:p>
          <a:endParaRPr lang="en-US"/>
        </a:p>
      </dgm:t>
    </dgm:pt>
    <dgm:pt modelId="{662D4360-41D2-4215-81E4-1FA1AE453CEE}" type="sibTrans" cxnId="{A049C015-BB40-405E-83E0-7C66ADCAB067}">
      <dgm:prSet/>
      <dgm:spPr/>
      <dgm:t>
        <a:bodyPr/>
        <a:lstStyle/>
        <a:p>
          <a:endParaRPr lang="en-US"/>
        </a:p>
      </dgm:t>
    </dgm:pt>
    <dgm:pt modelId="{FBEC0A6C-F921-494A-BFF1-DB2451488567}">
      <dgm:prSet/>
      <dgm:spPr/>
      <dgm:t>
        <a:bodyPr/>
        <a:lstStyle/>
        <a:p>
          <a:r>
            <a:rPr lang="en-GB"/>
            <a:t>Privileging of Western Enlightenment conceptions of reason.</a:t>
          </a:r>
          <a:endParaRPr lang="en-US"/>
        </a:p>
      </dgm:t>
    </dgm:pt>
    <dgm:pt modelId="{DD12ADE3-D1E7-467F-ABC1-6CB23DD7D165}" type="parTrans" cxnId="{40BCA865-C903-44A4-B00E-B651CFCC07D1}">
      <dgm:prSet/>
      <dgm:spPr/>
      <dgm:t>
        <a:bodyPr/>
        <a:lstStyle/>
        <a:p>
          <a:endParaRPr lang="en-US"/>
        </a:p>
      </dgm:t>
    </dgm:pt>
    <dgm:pt modelId="{5565D9CA-E16E-42C0-B2B9-30770CAB4079}" type="sibTrans" cxnId="{40BCA865-C903-44A4-B00E-B651CFCC07D1}">
      <dgm:prSet/>
      <dgm:spPr/>
      <dgm:t>
        <a:bodyPr/>
        <a:lstStyle/>
        <a:p>
          <a:endParaRPr lang="en-US"/>
        </a:p>
      </dgm:t>
    </dgm:pt>
    <dgm:pt modelId="{60DD48EF-6444-473E-9AFC-26BBC07C81D0}">
      <dgm:prSet/>
      <dgm:spPr/>
      <dgm:t>
        <a:bodyPr/>
        <a:lstStyle/>
        <a:p>
          <a:r>
            <a:rPr lang="en-GB"/>
            <a:t>Academic conceptualisations ‘Africa’ defined in Western thought (and still being defined)</a:t>
          </a:r>
          <a:endParaRPr lang="en-US"/>
        </a:p>
      </dgm:t>
    </dgm:pt>
    <dgm:pt modelId="{7D1C5F72-8E29-48C9-9404-ACA64B977170}" type="parTrans" cxnId="{27802422-9A26-4BF2-83E8-2E1183A09BF1}">
      <dgm:prSet/>
      <dgm:spPr/>
      <dgm:t>
        <a:bodyPr/>
        <a:lstStyle/>
        <a:p>
          <a:endParaRPr lang="en-US"/>
        </a:p>
      </dgm:t>
    </dgm:pt>
    <dgm:pt modelId="{2E512D7E-3B5D-4076-8975-B23ECE7B981C}" type="sibTrans" cxnId="{27802422-9A26-4BF2-83E8-2E1183A09BF1}">
      <dgm:prSet/>
      <dgm:spPr/>
      <dgm:t>
        <a:bodyPr/>
        <a:lstStyle/>
        <a:p>
          <a:endParaRPr lang="en-US"/>
        </a:p>
      </dgm:t>
    </dgm:pt>
    <dgm:pt modelId="{3E5C7935-DE37-4D2E-BE87-FD61DD15DD0E}">
      <dgm:prSet/>
      <dgm:spPr/>
      <dgm:t>
        <a:bodyPr/>
        <a:lstStyle/>
        <a:p>
          <a:r>
            <a:rPr lang="en-GB"/>
            <a:t>Representation of Africa – evolutionist and dehumanising paradigm.</a:t>
          </a:r>
          <a:endParaRPr lang="en-US"/>
        </a:p>
      </dgm:t>
    </dgm:pt>
    <dgm:pt modelId="{83C63803-B444-4E77-8569-0A312E132101}" type="parTrans" cxnId="{7DC2AF55-725B-476B-A405-43AD64FF1F2E}">
      <dgm:prSet/>
      <dgm:spPr/>
      <dgm:t>
        <a:bodyPr/>
        <a:lstStyle/>
        <a:p>
          <a:endParaRPr lang="en-US"/>
        </a:p>
      </dgm:t>
    </dgm:pt>
    <dgm:pt modelId="{F139EC0F-B1D7-4464-BCDB-FFA248039F66}" type="sibTrans" cxnId="{7DC2AF55-725B-476B-A405-43AD64FF1F2E}">
      <dgm:prSet/>
      <dgm:spPr/>
      <dgm:t>
        <a:bodyPr/>
        <a:lstStyle/>
        <a:p>
          <a:endParaRPr lang="en-US"/>
        </a:p>
      </dgm:t>
    </dgm:pt>
    <dgm:pt modelId="{BFE8655B-9B61-4127-8CC9-B0EDC4825CA1}" type="pres">
      <dgm:prSet presAssocID="{F6572919-B6C3-4AC0-BC5A-8D13A3314B2B}" presName="vert0" presStyleCnt="0">
        <dgm:presLayoutVars>
          <dgm:dir/>
          <dgm:animOne val="branch"/>
          <dgm:animLvl val="lvl"/>
        </dgm:presLayoutVars>
      </dgm:prSet>
      <dgm:spPr/>
    </dgm:pt>
    <dgm:pt modelId="{6D8BD98E-FF15-47D4-9DF5-00EBF83991DA}" type="pres">
      <dgm:prSet presAssocID="{49E57016-B284-4CCE-ADE7-CA51A3707EF0}" presName="thickLine" presStyleLbl="alignNode1" presStyleIdx="0" presStyleCnt="4"/>
      <dgm:spPr/>
    </dgm:pt>
    <dgm:pt modelId="{1DCA4DF5-4056-4CEB-A86C-E9905913C068}" type="pres">
      <dgm:prSet presAssocID="{49E57016-B284-4CCE-ADE7-CA51A3707EF0}" presName="horz1" presStyleCnt="0"/>
      <dgm:spPr/>
    </dgm:pt>
    <dgm:pt modelId="{7AA0DEB1-D47A-4881-AC97-61CB1223F7EE}" type="pres">
      <dgm:prSet presAssocID="{49E57016-B284-4CCE-ADE7-CA51A3707EF0}" presName="tx1" presStyleLbl="revTx" presStyleIdx="0" presStyleCnt="4"/>
      <dgm:spPr/>
    </dgm:pt>
    <dgm:pt modelId="{A087D245-F34B-4A79-80FD-0746EB35BD6C}" type="pres">
      <dgm:prSet presAssocID="{49E57016-B284-4CCE-ADE7-CA51A3707EF0}" presName="vert1" presStyleCnt="0"/>
      <dgm:spPr/>
    </dgm:pt>
    <dgm:pt modelId="{5A71768B-54C4-4CFB-A015-7AAA67007D63}" type="pres">
      <dgm:prSet presAssocID="{FBEC0A6C-F921-494A-BFF1-DB2451488567}" presName="thickLine" presStyleLbl="alignNode1" presStyleIdx="1" presStyleCnt="4"/>
      <dgm:spPr/>
    </dgm:pt>
    <dgm:pt modelId="{0A83AB4A-2898-4F18-8BB1-3CF1E43FEDCF}" type="pres">
      <dgm:prSet presAssocID="{FBEC0A6C-F921-494A-BFF1-DB2451488567}" presName="horz1" presStyleCnt="0"/>
      <dgm:spPr/>
    </dgm:pt>
    <dgm:pt modelId="{94F2157F-8B83-4882-BC66-A8675527AA38}" type="pres">
      <dgm:prSet presAssocID="{FBEC0A6C-F921-494A-BFF1-DB2451488567}" presName="tx1" presStyleLbl="revTx" presStyleIdx="1" presStyleCnt="4"/>
      <dgm:spPr/>
    </dgm:pt>
    <dgm:pt modelId="{EED9395D-9B30-4DB0-B9EB-68AA5102024D}" type="pres">
      <dgm:prSet presAssocID="{FBEC0A6C-F921-494A-BFF1-DB2451488567}" presName="vert1" presStyleCnt="0"/>
      <dgm:spPr/>
    </dgm:pt>
    <dgm:pt modelId="{9049DE5C-CC42-4628-834C-955935BC2BC3}" type="pres">
      <dgm:prSet presAssocID="{60DD48EF-6444-473E-9AFC-26BBC07C81D0}" presName="thickLine" presStyleLbl="alignNode1" presStyleIdx="2" presStyleCnt="4"/>
      <dgm:spPr/>
    </dgm:pt>
    <dgm:pt modelId="{BF2753E6-9169-4B87-B044-9BA4EA2A8EE5}" type="pres">
      <dgm:prSet presAssocID="{60DD48EF-6444-473E-9AFC-26BBC07C81D0}" presName="horz1" presStyleCnt="0"/>
      <dgm:spPr/>
    </dgm:pt>
    <dgm:pt modelId="{FB7AC214-5E59-4408-9E49-494CB8CDE2A5}" type="pres">
      <dgm:prSet presAssocID="{60DD48EF-6444-473E-9AFC-26BBC07C81D0}" presName="tx1" presStyleLbl="revTx" presStyleIdx="2" presStyleCnt="4"/>
      <dgm:spPr/>
    </dgm:pt>
    <dgm:pt modelId="{654D51A6-CFF4-42E6-BFC6-DCC3D41FF2AF}" type="pres">
      <dgm:prSet presAssocID="{60DD48EF-6444-473E-9AFC-26BBC07C81D0}" presName="vert1" presStyleCnt="0"/>
      <dgm:spPr/>
    </dgm:pt>
    <dgm:pt modelId="{8A0E772B-7A25-48F2-9A9E-67D2EC6F44D9}" type="pres">
      <dgm:prSet presAssocID="{3E5C7935-DE37-4D2E-BE87-FD61DD15DD0E}" presName="thickLine" presStyleLbl="alignNode1" presStyleIdx="3" presStyleCnt="4"/>
      <dgm:spPr/>
    </dgm:pt>
    <dgm:pt modelId="{4FC83013-1CA7-4BFB-81A1-7922E7F87616}" type="pres">
      <dgm:prSet presAssocID="{3E5C7935-DE37-4D2E-BE87-FD61DD15DD0E}" presName="horz1" presStyleCnt="0"/>
      <dgm:spPr/>
    </dgm:pt>
    <dgm:pt modelId="{B1583637-8BDB-4631-A608-DAB8877A6F08}" type="pres">
      <dgm:prSet presAssocID="{3E5C7935-DE37-4D2E-BE87-FD61DD15DD0E}" presName="tx1" presStyleLbl="revTx" presStyleIdx="3" presStyleCnt="4"/>
      <dgm:spPr/>
    </dgm:pt>
    <dgm:pt modelId="{B0814D18-BA22-49EA-A6C2-9A9E33FF010D}" type="pres">
      <dgm:prSet presAssocID="{3E5C7935-DE37-4D2E-BE87-FD61DD15DD0E}" presName="vert1" presStyleCnt="0"/>
      <dgm:spPr/>
    </dgm:pt>
  </dgm:ptLst>
  <dgm:cxnLst>
    <dgm:cxn modelId="{A049C015-BB40-405E-83E0-7C66ADCAB067}" srcId="{F6572919-B6C3-4AC0-BC5A-8D13A3314B2B}" destId="{49E57016-B284-4CCE-ADE7-CA51A3707EF0}" srcOrd="0" destOrd="0" parTransId="{8C0FBC8D-2CC9-4008-B7DC-C29C5C4C254C}" sibTransId="{662D4360-41D2-4215-81E4-1FA1AE453CEE}"/>
    <dgm:cxn modelId="{27802422-9A26-4BF2-83E8-2E1183A09BF1}" srcId="{F6572919-B6C3-4AC0-BC5A-8D13A3314B2B}" destId="{60DD48EF-6444-473E-9AFC-26BBC07C81D0}" srcOrd="2" destOrd="0" parTransId="{7D1C5F72-8E29-48C9-9404-ACA64B977170}" sibTransId="{2E512D7E-3B5D-4076-8975-B23ECE7B981C}"/>
    <dgm:cxn modelId="{C72EA644-1013-4764-951D-78A0EC0AABC7}" type="presOf" srcId="{FBEC0A6C-F921-494A-BFF1-DB2451488567}" destId="{94F2157F-8B83-4882-BC66-A8675527AA38}" srcOrd="0" destOrd="0" presId="urn:microsoft.com/office/officeart/2008/layout/LinedList"/>
    <dgm:cxn modelId="{40BCA865-C903-44A4-B00E-B651CFCC07D1}" srcId="{F6572919-B6C3-4AC0-BC5A-8D13A3314B2B}" destId="{FBEC0A6C-F921-494A-BFF1-DB2451488567}" srcOrd="1" destOrd="0" parTransId="{DD12ADE3-D1E7-467F-ABC1-6CB23DD7D165}" sibTransId="{5565D9CA-E16E-42C0-B2B9-30770CAB4079}"/>
    <dgm:cxn modelId="{7DC2AF55-725B-476B-A405-43AD64FF1F2E}" srcId="{F6572919-B6C3-4AC0-BC5A-8D13A3314B2B}" destId="{3E5C7935-DE37-4D2E-BE87-FD61DD15DD0E}" srcOrd="3" destOrd="0" parTransId="{83C63803-B444-4E77-8569-0A312E132101}" sibTransId="{F139EC0F-B1D7-4464-BCDB-FFA248039F66}"/>
    <dgm:cxn modelId="{B70BB559-306E-4E2E-A16B-80EE4AB253D6}" type="presOf" srcId="{49E57016-B284-4CCE-ADE7-CA51A3707EF0}" destId="{7AA0DEB1-D47A-4881-AC97-61CB1223F7EE}" srcOrd="0" destOrd="0" presId="urn:microsoft.com/office/officeart/2008/layout/LinedList"/>
    <dgm:cxn modelId="{4384DD79-A318-4B80-AB8F-71F3AD77E17C}" type="presOf" srcId="{F6572919-B6C3-4AC0-BC5A-8D13A3314B2B}" destId="{BFE8655B-9B61-4127-8CC9-B0EDC4825CA1}" srcOrd="0" destOrd="0" presId="urn:microsoft.com/office/officeart/2008/layout/LinedList"/>
    <dgm:cxn modelId="{8AA164B9-51A8-4BC4-BECA-0FABE4092051}" type="presOf" srcId="{60DD48EF-6444-473E-9AFC-26BBC07C81D0}" destId="{FB7AC214-5E59-4408-9E49-494CB8CDE2A5}" srcOrd="0" destOrd="0" presId="urn:microsoft.com/office/officeart/2008/layout/LinedList"/>
    <dgm:cxn modelId="{DC4944E2-DB7B-4669-925B-1FC01FC20AE3}" type="presOf" srcId="{3E5C7935-DE37-4D2E-BE87-FD61DD15DD0E}" destId="{B1583637-8BDB-4631-A608-DAB8877A6F08}" srcOrd="0" destOrd="0" presId="urn:microsoft.com/office/officeart/2008/layout/LinedList"/>
    <dgm:cxn modelId="{4DFF7706-799C-40C1-88CE-935CAB7592E3}" type="presParOf" srcId="{BFE8655B-9B61-4127-8CC9-B0EDC4825CA1}" destId="{6D8BD98E-FF15-47D4-9DF5-00EBF83991DA}" srcOrd="0" destOrd="0" presId="urn:microsoft.com/office/officeart/2008/layout/LinedList"/>
    <dgm:cxn modelId="{E578A44F-2FB5-4C8D-9A5B-7925D77A4053}" type="presParOf" srcId="{BFE8655B-9B61-4127-8CC9-B0EDC4825CA1}" destId="{1DCA4DF5-4056-4CEB-A86C-E9905913C068}" srcOrd="1" destOrd="0" presId="urn:microsoft.com/office/officeart/2008/layout/LinedList"/>
    <dgm:cxn modelId="{91F2D7D5-CFE3-4AD2-A002-775601C610A1}" type="presParOf" srcId="{1DCA4DF5-4056-4CEB-A86C-E9905913C068}" destId="{7AA0DEB1-D47A-4881-AC97-61CB1223F7EE}" srcOrd="0" destOrd="0" presId="urn:microsoft.com/office/officeart/2008/layout/LinedList"/>
    <dgm:cxn modelId="{0A2EC510-D749-4308-84E1-044E756B871F}" type="presParOf" srcId="{1DCA4DF5-4056-4CEB-A86C-E9905913C068}" destId="{A087D245-F34B-4A79-80FD-0746EB35BD6C}" srcOrd="1" destOrd="0" presId="urn:microsoft.com/office/officeart/2008/layout/LinedList"/>
    <dgm:cxn modelId="{A71F8400-AC93-4DBA-9474-1259199BD5E1}" type="presParOf" srcId="{BFE8655B-9B61-4127-8CC9-B0EDC4825CA1}" destId="{5A71768B-54C4-4CFB-A015-7AAA67007D63}" srcOrd="2" destOrd="0" presId="urn:microsoft.com/office/officeart/2008/layout/LinedList"/>
    <dgm:cxn modelId="{11500A41-22E6-435D-AA76-E27F9F309D2E}" type="presParOf" srcId="{BFE8655B-9B61-4127-8CC9-B0EDC4825CA1}" destId="{0A83AB4A-2898-4F18-8BB1-3CF1E43FEDCF}" srcOrd="3" destOrd="0" presId="urn:microsoft.com/office/officeart/2008/layout/LinedList"/>
    <dgm:cxn modelId="{29891CE3-6147-4B02-860A-9C63EE90E744}" type="presParOf" srcId="{0A83AB4A-2898-4F18-8BB1-3CF1E43FEDCF}" destId="{94F2157F-8B83-4882-BC66-A8675527AA38}" srcOrd="0" destOrd="0" presId="urn:microsoft.com/office/officeart/2008/layout/LinedList"/>
    <dgm:cxn modelId="{52EB30F6-4E60-4811-B4D0-C6855C82F4D8}" type="presParOf" srcId="{0A83AB4A-2898-4F18-8BB1-3CF1E43FEDCF}" destId="{EED9395D-9B30-4DB0-B9EB-68AA5102024D}" srcOrd="1" destOrd="0" presId="urn:microsoft.com/office/officeart/2008/layout/LinedList"/>
    <dgm:cxn modelId="{905CB134-D548-4EC5-AC62-6B700B48FA05}" type="presParOf" srcId="{BFE8655B-9B61-4127-8CC9-B0EDC4825CA1}" destId="{9049DE5C-CC42-4628-834C-955935BC2BC3}" srcOrd="4" destOrd="0" presId="urn:microsoft.com/office/officeart/2008/layout/LinedList"/>
    <dgm:cxn modelId="{DE8C9047-7B7A-40A0-833C-69E0F061FBD7}" type="presParOf" srcId="{BFE8655B-9B61-4127-8CC9-B0EDC4825CA1}" destId="{BF2753E6-9169-4B87-B044-9BA4EA2A8EE5}" srcOrd="5" destOrd="0" presId="urn:microsoft.com/office/officeart/2008/layout/LinedList"/>
    <dgm:cxn modelId="{FB99C412-E062-4813-B15C-F05F6B49D50A}" type="presParOf" srcId="{BF2753E6-9169-4B87-B044-9BA4EA2A8EE5}" destId="{FB7AC214-5E59-4408-9E49-494CB8CDE2A5}" srcOrd="0" destOrd="0" presId="urn:microsoft.com/office/officeart/2008/layout/LinedList"/>
    <dgm:cxn modelId="{9485791F-872D-497E-8CAD-BD32E1658C66}" type="presParOf" srcId="{BF2753E6-9169-4B87-B044-9BA4EA2A8EE5}" destId="{654D51A6-CFF4-42E6-BFC6-DCC3D41FF2AF}" srcOrd="1" destOrd="0" presId="urn:microsoft.com/office/officeart/2008/layout/LinedList"/>
    <dgm:cxn modelId="{DA99646B-68A0-4B61-B318-287313FF94A0}" type="presParOf" srcId="{BFE8655B-9B61-4127-8CC9-B0EDC4825CA1}" destId="{8A0E772B-7A25-48F2-9A9E-67D2EC6F44D9}" srcOrd="6" destOrd="0" presId="urn:microsoft.com/office/officeart/2008/layout/LinedList"/>
    <dgm:cxn modelId="{92FC58BB-5BEB-463F-95A9-366582FA76EB}" type="presParOf" srcId="{BFE8655B-9B61-4127-8CC9-B0EDC4825CA1}" destId="{4FC83013-1CA7-4BFB-81A1-7922E7F87616}" srcOrd="7" destOrd="0" presId="urn:microsoft.com/office/officeart/2008/layout/LinedList"/>
    <dgm:cxn modelId="{63A0D355-4CF2-49FD-84A1-957E9B676888}" type="presParOf" srcId="{4FC83013-1CA7-4BFB-81A1-7922E7F87616}" destId="{B1583637-8BDB-4631-A608-DAB8877A6F08}" srcOrd="0" destOrd="0" presId="urn:microsoft.com/office/officeart/2008/layout/LinedList"/>
    <dgm:cxn modelId="{0239BFDB-0A23-4D5E-8B15-0A71C258B9C3}" type="presParOf" srcId="{4FC83013-1CA7-4BFB-81A1-7922E7F87616}" destId="{B0814D18-BA22-49EA-A6C2-9A9E33FF010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C96C1C-F916-4B15-A23F-51F2A3A0B06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E3F42E-F2D2-484B-9B2C-A77EE3ABE3E8}">
      <dgm:prSet/>
      <dgm:spPr/>
      <dgm:t>
        <a:bodyPr/>
        <a:lstStyle/>
        <a:p>
          <a:r>
            <a:rPr lang="en-GB"/>
            <a:t>Scholarship</a:t>
          </a:r>
          <a:endParaRPr lang="en-US"/>
        </a:p>
      </dgm:t>
    </dgm:pt>
    <dgm:pt modelId="{AD9C810D-45D8-4D13-9BA3-1B9F33FB5B4F}" type="parTrans" cxnId="{4B04DBDD-07CC-4D8C-B0F0-16D04841AB85}">
      <dgm:prSet/>
      <dgm:spPr/>
      <dgm:t>
        <a:bodyPr/>
        <a:lstStyle/>
        <a:p>
          <a:endParaRPr lang="en-US"/>
        </a:p>
      </dgm:t>
    </dgm:pt>
    <dgm:pt modelId="{5045F7A7-20CA-40AB-9473-0A07D55D42A3}" type="sibTrans" cxnId="{4B04DBDD-07CC-4D8C-B0F0-16D04841AB85}">
      <dgm:prSet/>
      <dgm:spPr/>
      <dgm:t>
        <a:bodyPr/>
        <a:lstStyle/>
        <a:p>
          <a:endParaRPr lang="en-US"/>
        </a:p>
      </dgm:t>
    </dgm:pt>
    <dgm:pt modelId="{E19705D1-59D6-4C3F-B7A6-AED4D02EDCBA}">
      <dgm:prSet/>
      <dgm:spPr/>
      <dgm:t>
        <a:bodyPr/>
        <a:lstStyle/>
        <a:p>
          <a:r>
            <a:rPr lang="en-GB"/>
            <a:t>Policy</a:t>
          </a:r>
          <a:endParaRPr lang="en-US"/>
        </a:p>
      </dgm:t>
    </dgm:pt>
    <dgm:pt modelId="{113124B2-3292-44AA-9549-B55F0957B4FF}" type="parTrans" cxnId="{EEC7B778-FF76-47CF-AEFC-457BB0575000}">
      <dgm:prSet/>
      <dgm:spPr/>
      <dgm:t>
        <a:bodyPr/>
        <a:lstStyle/>
        <a:p>
          <a:endParaRPr lang="en-US"/>
        </a:p>
      </dgm:t>
    </dgm:pt>
    <dgm:pt modelId="{EAEFCE29-555D-4CA4-9EAF-02BD09F61AFD}" type="sibTrans" cxnId="{EEC7B778-FF76-47CF-AEFC-457BB0575000}">
      <dgm:prSet/>
      <dgm:spPr/>
      <dgm:t>
        <a:bodyPr/>
        <a:lstStyle/>
        <a:p>
          <a:endParaRPr lang="en-US"/>
        </a:p>
      </dgm:t>
    </dgm:pt>
    <dgm:pt modelId="{901B63B2-A777-4C44-8FB1-4A6EF3114C3A}">
      <dgm:prSet/>
      <dgm:spPr/>
      <dgm:t>
        <a:bodyPr/>
        <a:lstStyle/>
        <a:p>
          <a:r>
            <a:rPr lang="en-GB"/>
            <a:t>Education – school curricula, University courses, museum and heritage representations...</a:t>
          </a:r>
          <a:endParaRPr lang="en-US"/>
        </a:p>
      </dgm:t>
    </dgm:pt>
    <dgm:pt modelId="{019E10BE-C4EC-4140-A644-51C897B9DE05}" type="parTrans" cxnId="{A740BECD-6F72-4E67-BEF1-C212E337A565}">
      <dgm:prSet/>
      <dgm:spPr/>
      <dgm:t>
        <a:bodyPr/>
        <a:lstStyle/>
        <a:p>
          <a:endParaRPr lang="en-US"/>
        </a:p>
      </dgm:t>
    </dgm:pt>
    <dgm:pt modelId="{23A4CE88-EBF8-4EB0-A88C-427BD206A759}" type="sibTrans" cxnId="{A740BECD-6F72-4E67-BEF1-C212E337A565}">
      <dgm:prSet/>
      <dgm:spPr/>
      <dgm:t>
        <a:bodyPr/>
        <a:lstStyle/>
        <a:p>
          <a:endParaRPr lang="en-US"/>
        </a:p>
      </dgm:t>
    </dgm:pt>
    <dgm:pt modelId="{66E33324-20CF-4278-A737-D2FBE5FCFBCD}">
      <dgm:prSet/>
      <dgm:spPr/>
      <dgm:t>
        <a:bodyPr/>
        <a:lstStyle/>
        <a:p>
          <a:r>
            <a:rPr lang="en-GB"/>
            <a:t>Humanitarian interventions</a:t>
          </a:r>
          <a:endParaRPr lang="en-US"/>
        </a:p>
      </dgm:t>
    </dgm:pt>
    <dgm:pt modelId="{68D8E7A4-CD88-4877-B629-2F1F416EC7E3}" type="parTrans" cxnId="{63D4BD4A-5D03-40A7-9739-096BB4D69FA2}">
      <dgm:prSet/>
      <dgm:spPr/>
      <dgm:t>
        <a:bodyPr/>
        <a:lstStyle/>
        <a:p>
          <a:endParaRPr lang="en-US"/>
        </a:p>
      </dgm:t>
    </dgm:pt>
    <dgm:pt modelId="{1D7B17A8-768E-4D00-B0E9-FF83E4C9E50D}" type="sibTrans" cxnId="{63D4BD4A-5D03-40A7-9739-096BB4D69FA2}">
      <dgm:prSet/>
      <dgm:spPr/>
      <dgm:t>
        <a:bodyPr/>
        <a:lstStyle/>
        <a:p>
          <a:endParaRPr lang="en-US"/>
        </a:p>
      </dgm:t>
    </dgm:pt>
    <dgm:pt modelId="{7E2C3709-DA75-41EA-9AC8-85D8A909F838}" type="pres">
      <dgm:prSet presAssocID="{A2C96C1C-F916-4B15-A23F-51F2A3A0B06E}" presName="vert0" presStyleCnt="0">
        <dgm:presLayoutVars>
          <dgm:dir/>
          <dgm:animOne val="branch"/>
          <dgm:animLvl val="lvl"/>
        </dgm:presLayoutVars>
      </dgm:prSet>
      <dgm:spPr/>
    </dgm:pt>
    <dgm:pt modelId="{AAE10834-F7DF-4B2C-A9A7-F76B24A8E692}" type="pres">
      <dgm:prSet presAssocID="{DDE3F42E-F2D2-484B-9B2C-A77EE3ABE3E8}" presName="thickLine" presStyleLbl="alignNode1" presStyleIdx="0" presStyleCnt="4"/>
      <dgm:spPr/>
    </dgm:pt>
    <dgm:pt modelId="{03EF2BF1-AB0F-4E0B-AE46-1DD538EE007E}" type="pres">
      <dgm:prSet presAssocID="{DDE3F42E-F2D2-484B-9B2C-A77EE3ABE3E8}" presName="horz1" presStyleCnt="0"/>
      <dgm:spPr/>
    </dgm:pt>
    <dgm:pt modelId="{F64D77EA-E394-48AA-88CE-5B35729E79B4}" type="pres">
      <dgm:prSet presAssocID="{DDE3F42E-F2D2-484B-9B2C-A77EE3ABE3E8}" presName="tx1" presStyleLbl="revTx" presStyleIdx="0" presStyleCnt="4"/>
      <dgm:spPr/>
    </dgm:pt>
    <dgm:pt modelId="{F07138C8-9EDD-4433-840B-C94672E08813}" type="pres">
      <dgm:prSet presAssocID="{DDE3F42E-F2D2-484B-9B2C-A77EE3ABE3E8}" presName="vert1" presStyleCnt="0"/>
      <dgm:spPr/>
    </dgm:pt>
    <dgm:pt modelId="{794559F3-42FB-4BDB-8D1E-7532E6E0EEE4}" type="pres">
      <dgm:prSet presAssocID="{E19705D1-59D6-4C3F-B7A6-AED4D02EDCBA}" presName="thickLine" presStyleLbl="alignNode1" presStyleIdx="1" presStyleCnt="4"/>
      <dgm:spPr/>
    </dgm:pt>
    <dgm:pt modelId="{7107A260-6A29-48B2-AE6C-AB688DD80CE5}" type="pres">
      <dgm:prSet presAssocID="{E19705D1-59D6-4C3F-B7A6-AED4D02EDCBA}" presName="horz1" presStyleCnt="0"/>
      <dgm:spPr/>
    </dgm:pt>
    <dgm:pt modelId="{66ABB944-759B-466E-8862-30FA36207C0A}" type="pres">
      <dgm:prSet presAssocID="{E19705D1-59D6-4C3F-B7A6-AED4D02EDCBA}" presName="tx1" presStyleLbl="revTx" presStyleIdx="1" presStyleCnt="4"/>
      <dgm:spPr/>
    </dgm:pt>
    <dgm:pt modelId="{F822FF4E-39B2-4183-B660-5CC200F412BB}" type="pres">
      <dgm:prSet presAssocID="{E19705D1-59D6-4C3F-B7A6-AED4D02EDCBA}" presName="vert1" presStyleCnt="0"/>
      <dgm:spPr/>
    </dgm:pt>
    <dgm:pt modelId="{E597A1F3-5ABD-47AD-9B39-0C977A9571D3}" type="pres">
      <dgm:prSet presAssocID="{901B63B2-A777-4C44-8FB1-4A6EF3114C3A}" presName="thickLine" presStyleLbl="alignNode1" presStyleIdx="2" presStyleCnt="4"/>
      <dgm:spPr/>
    </dgm:pt>
    <dgm:pt modelId="{689DE289-ED7E-4085-8561-C8BBFDD488EA}" type="pres">
      <dgm:prSet presAssocID="{901B63B2-A777-4C44-8FB1-4A6EF3114C3A}" presName="horz1" presStyleCnt="0"/>
      <dgm:spPr/>
    </dgm:pt>
    <dgm:pt modelId="{3987E13F-30A1-4E89-B072-4D68979D1161}" type="pres">
      <dgm:prSet presAssocID="{901B63B2-A777-4C44-8FB1-4A6EF3114C3A}" presName="tx1" presStyleLbl="revTx" presStyleIdx="2" presStyleCnt="4"/>
      <dgm:spPr/>
    </dgm:pt>
    <dgm:pt modelId="{1B94566C-D762-4A13-A78A-CCA3F81A179D}" type="pres">
      <dgm:prSet presAssocID="{901B63B2-A777-4C44-8FB1-4A6EF3114C3A}" presName="vert1" presStyleCnt="0"/>
      <dgm:spPr/>
    </dgm:pt>
    <dgm:pt modelId="{5922684C-D3D8-441E-9CFB-91F3AC4041E6}" type="pres">
      <dgm:prSet presAssocID="{66E33324-20CF-4278-A737-D2FBE5FCFBCD}" presName="thickLine" presStyleLbl="alignNode1" presStyleIdx="3" presStyleCnt="4"/>
      <dgm:spPr/>
    </dgm:pt>
    <dgm:pt modelId="{375EE752-4127-4957-83AA-9848266AC217}" type="pres">
      <dgm:prSet presAssocID="{66E33324-20CF-4278-A737-D2FBE5FCFBCD}" presName="horz1" presStyleCnt="0"/>
      <dgm:spPr/>
    </dgm:pt>
    <dgm:pt modelId="{F9D5E43C-8943-4BE7-8376-231344318861}" type="pres">
      <dgm:prSet presAssocID="{66E33324-20CF-4278-A737-D2FBE5FCFBCD}" presName="tx1" presStyleLbl="revTx" presStyleIdx="3" presStyleCnt="4"/>
      <dgm:spPr/>
    </dgm:pt>
    <dgm:pt modelId="{569EE1F0-F96C-4099-9D0A-4884A3150E5C}" type="pres">
      <dgm:prSet presAssocID="{66E33324-20CF-4278-A737-D2FBE5FCFBCD}" presName="vert1" presStyleCnt="0"/>
      <dgm:spPr/>
    </dgm:pt>
  </dgm:ptLst>
  <dgm:cxnLst>
    <dgm:cxn modelId="{E1AE4A2D-5C37-4C62-8F1E-0456D8585EB1}" type="presOf" srcId="{901B63B2-A777-4C44-8FB1-4A6EF3114C3A}" destId="{3987E13F-30A1-4E89-B072-4D68979D1161}" srcOrd="0" destOrd="0" presId="urn:microsoft.com/office/officeart/2008/layout/LinedList"/>
    <dgm:cxn modelId="{B0A72734-FD39-435A-A7D1-702781EAE421}" type="presOf" srcId="{66E33324-20CF-4278-A737-D2FBE5FCFBCD}" destId="{F9D5E43C-8943-4BE7-8376-231344318861}" srcOrd="0" destOrd="0" presId="urn:microsoft.com/office/officeart/2008/layout/LinedList"/>
    <dgm:cxn modelId="{001E4C3C-3433-4E71-A58D-AC1CF8DEE7DD}" type="presOf" srcId="{A2C96C1C-F916-4B15-A23F-51F2A3A0B06E}" destId="{7E2C3709-DA75-41EA-9AC8-85D8A909F838}" srcOrd="0" destOrd="0" presId="urn:microsoft.com/office/officeart/2008/layout/LinedList"/>
    <dgm:cxn modelId="{63D4BD4A-5D03-40A7-9739-096BB4D69FA2}" srcId="{A2C96C1C-F916-4B15-A23F-51F2A3A0B06E}" destId="{66E33324-20CF-4278-A737-D2FBE5FCFBCD}" srcOrd="3" destOrd="0" parTransId="{68D8E7A4-CD88-4877-B629-2F1F416EC7E3}" sibTransId="{1D7B17A8-768E-4D00-B0E9-FF83E4C9E50D}"/>
    <dgm:cxn modelId="{F90E7472-5392-4932-95ED-ADC358B7A579}" type="presOf" srcId="{E19705D1-59D6-4C3F-B7A6-AED4D02EDCBA}" destId="{66ABB944-759B-466E-8862-30FA36207C0A}" srcOrd="0" destOrd="0" presId="urn:microsoft.com/office/officeart/2008/layout/LinedList"/>
    <dgm:cxn modelId="{EEC7B778-FF76-47CF-AEFC-457BB0575000}" srcId="{A2C96C1C-F916-4B15-A23F-51F2A3A0B06E}" destId="{E19705D1-59D6-4C3F-B7A6-AED4D02EDCBA}" srcOrd="1" destOrd="0" parTransId="{113124B2-3292-44AA-9549-B55F0957B4FF}" sibTransId="{EAEFCE29-555D-4CA4-9EAF-02BD09F61AFD}"/>
    <dgm:cxn modelId="{280127AE-7529-4EFC-AAE8-103584668E40}" type="presOf" srcId="{DDE3F42E-F2D2-484B-9B2C-A77EE3ABE3E8}" destId="{F64D77EA-E394-48AA-88CE-5B35729E79B4}" srcOrd="0" destOrd="0" presId="urn:microsoft.com/office/officeart/2008/layout/LinedList"/>
    <dgm:cxn modelId="{A740BECD-6F72-4E67-BEF1-C212E337A565}" srcId="{A2C96C1C-F916-4B15-A23F-51F2A3A0B06E}" destId="{901B63B2-A777-4C44-8FB1-4A6EF3114C3A}" srcOrd="2" destOrd="0" parTransId="{019E10BE-C4EC-4140-A644-51C897B9DE05}" sibTransId="{23A4CE88-EBF8-4EB0-A88C-427BD206A759}"/>
    <dgm:cxn modelId="{4B04DBDD-07CC-4D8C-B0F0-16D04841AB85}" srcId="{A2C96C1C-F916-4B15-A23F-51F2A3A0B06E}" destId="{DDE3F42E-F2D2-484B-9B2C-A77EE3ABE3E8}" srcOrd="0" destOrd="0" parTransId="{AD9C810D-45D8-4D13-9BA3-1B9F33FB5B4F}" sibTransId="{5045F7A7-20CA-40AB-9473-0A07D55D42A3}"/>
    <dgm:cxn modelId="{A85629DA-D1F7-4637-AB4E-F21AF2AB8F65}" type="presParOf" srcId="{7E2C3709-DA75-41EA-9AC8-85D8A909F838}" destId="{AAE10834-F7DF-4B2C-A9A7-F76B24A8E692}" srcOrd="0" destOrd="0" presId="urn:microsoft.com/office/officeart/2008/layout/LinedList"/>
    <dgm:cxn modelId="{CC25EFA9-F11F-4C99-96D6-91328FFFFDF4}" type="presParOf" srcId="{7E2C3709-DA75-41EA-9AC8-85D8A909F838}" destId="{03EF2BF1-AB0F-4E0B-AE46-1DD538EE007E}" srcOrd="1" destOrd="0" presId="urn:microsoft.com/office/officeart/2008/layout/LinedList"/>
    <dgm:cxn modelId="{D389643F-9773-423B-9B88-0B9386CC4C8A}" type="presParOf" srcId="{03EF2BF1-AB0F-4E0B-AE46-1DD538EE007E}" destId="{F64D77EA-E394-48AA-88CE-5B35729E79B4}" srcOrd="0" destOrd="0" presId="urn:microsoft.com/office/officeart/2008/layout/LinedList"/>
    <dgm:cxn modelId="{A4D14F5A-EBA0-47FA-9EC6-E8E368063807}" type="presParOf" srcId="{03EF2BF1-AB0F-4E0B-AE46-1DD538EE007E}" destId="{F07138C8-9EDD-4433-840B-C94672E08813}" srcOrd="1" destOrd="0" presId="urn:microsoft.com/office/officeart/2008/layout/LinedList"/>
    <dgm:cxn modelId="{84114E74-27FD-4433-AAC8-67175F477E49}" type="presParOf" srcId="{7E2C3709-DA75-41EA-9AC8-85D8A909F838}" destId="{794559F3-42FB-4BDB-8D1E-7532E6E0EEE4}" srcOrd="2" destOrd="0" presId="urn:microsoft.com/office/officeart/2008/layout/LinedList"/>
    <dgm:cxn modelId="{E995C6AA-9D8E-4FD7-9BDF-B06B086DB16C}" type="presParOf" srcId="{7E2C3709-DA75-41EA-9AC8-85D8A909F838}" destId="{7107A260-6A29-48B2-AE6C-AB688DD80CE5}" srcOrd="3" destOrd="0" presId="urn:microsoft.com/office/officeart/2008/layout/LinedList"/>
    <dgm:cxn modelId="{17922D86-69E8-4D76-A5CF-ABD7EEF5D55F}" type="presParOf" srcId="{7107A260-6A29-48B2-AE6C-AB688DD80CE5}" destId="{66ABB944-759B-466E-8862-30FA36207C0A}" srcOrd="0" destOrd="0" presId="urn:microsoft.com/office/officeart/2008/layout/LinedList"/>
    <dgm:cxn modelId="{767C8D32-7829-479E-8CF6-A0FB30293421}" type="presParOf" srcId="{7107A260-6A29-48B2-AE6C-AB688DD80CE5}" destId="{F822FF4E-39B2-4183-B660-5CC200F412BB}" srcOrd="1" destOrd="0" presId="urn:microsoft.com/office/officeart/2008/layout/LinedList"/>
    <dgm:cxn modelId="{4261163D-853D-4836-9380-B5361926227D}" type="presParOf" srcId="{7E2C3709-DA75-41EA-9AC8-85D8A909F838}" destId="{E597A1F3-5ABD-47AD-9B39-0C977A9571D3}" srcOrd="4" destOrd="0" presId="urn:microsoft.com/office/officeart/2008/layout/LinedList"/>
    <dgm:cxn modelId="{99D3281A-A8F4-4207-A30D-4B79BD213078}" type="presParOf" srcId="{7E2C3709-DA75-41EA-9AC8-85D8A909F838}" destId="{689DE289-ED7E-4085-8561-C8BBFDD488EA}" srcOrd="5" destOrd="0" presId="urn:microsoft.com/office/officeart/2008/layout/LinedList"/>
    <dgm:cxn modelId="{F2F9848F-7CFF-42AC-A6EF-066B1311E672}" type="presParOf" srcId="{689DE289-ED7E-4085-8561-C8BBFDD488EA}" destId="{3987E13F-30A1-4E89-B072-4D68979D1161}" srcOrd="0" destOrd="0" presId="urn:microsoft.com/office/officeart/2008/layout/LinedList"/>
    <dgm:cxn modelId="{E922F525-742C-4D55-A8F3-8BF8F6369971}" type="presParOf" srcId="{689DE289-ED7E-4085-8561-C8BBFDD488EA}" destId="{1B94566C-D762-4A13-A78A-CCA3F81A179D}" srcOrd="1" destOrd="0" presId="urn:microsoft.com/office/officeart/2008/layout/LinedList"/>
    <dgm:cxn modelId="{8869FBC1-2912-4B20-AA6F-91867DC40DDB}" type="presParOf" srcId="{7E2C3709-DA75-41EA-9AC8-85D8A909F838}" destId="{5922684C-D3D8-441E-9CFB-91F3AC4041E6}" srcOrd="6" destOrd="0" presId="urn:microsoft.com/office/officeart/2008/layout/LinedList"/>
    <dgm:cxn modelId="{9B6F2AFA-3491-46CB-8D9D-EE7DDE8C01BA}" type="presParOf" srcId="{7E2C3709-DA75-41EA-9AC8-85D8A909F838}" destId="{375EE752-4127-4957-83AA-9848266AC217}" srcOrd="7" destOrd="0" presId="urn:microsoft.com/office/officeart/2008/layout/LinedList"/>
    <dgm:cxn modelId="{DC6AC954-265E-4F6A-8AF6-5EEEDD803A6F}" type="presParOf" srcId="{375EE752-4127-4957-83AA-9848266AC217}" destId="{F9D5E43C-8943-4BE7-8376-231344318861}" srcOrd="0" destOrd="0" presId="urn:microsoft.com/office/officeart/2008/layout/LinedList"/>
    <dgm:cxn modelId="{509CA1DF-E2AD-4828-818A-FE928C681160}" type="presParOf" srcId="{375EE752-4127-4957-83AA-9848266AC217}" destId="{569EE1F0-F96C-4099-9D0A-4884A3150E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51C0A-B401-4FE3-985D-0FC9E65C55BD}">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04003-4057-413F-A3BF-346D4857047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 place</a:t>
          </a:r>
          <a:endParaRPr lang="en-US" sz="3300" kern="1200"/>
        </a:p>
      </dsp:txBody>
      <dsp:txXfrm>
        <a:off x="0" y="2703"/>
        <a:ext cx="6900512" cy="1843578"/>
      </dsp:txXfrm>
    </dsp:sp>
    <dsp:sp modelId="{47BD9BC0-1623-48CF-A2A5-AB6682331CA7}">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A0454-6B52-45C8-977F-D8D18613DA2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But also a category of knowledge – historically contingent and produced as an object of Western knowledge</a:t>
          </a:r>
          <a:endParaRPr lang="en-US" sz="3300" kern="1200"/>
        </a:p>
      </dsp:txBody>
      <dsp:txXfrm>
        <a:off x="0" y="1846281"/>
        <a:ext cx="6900512" cy="1843578"/>
      </dsp:txXfrm>
    </dsp:sp>
    <dsp:sp modelId="{D9A42A8D-CED2-4425-AA53-4A992FC9A24D}">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2C01E0-1218-4746-A6BF-B70AC840630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Influence of Foucault - ideas are productive not neutral – and are linked to power </a:t>
          </a:r>
          <a:endParaRPr lang="en-US" sz="33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BD98E-FF15-47D4-9DF5-00EBF83991DA}">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A0DEB1-D47A-4881-AC97-61CB1223F7E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C19th – emergence and professionalisation of academic disciplines.</a:t>
          </a:r>
          <a:endParaRPr lang="en-US" sz="2700" kern="1200"/>
        </a:p>
      </dsp:txBody>
      <dsp:txXfrm>
        <a:off x="0" y="0"/>
        <a:ext cx="6900512" cy="1384035"/>
      </dsp:txXfrm>
    </dsp:sp>
    <dsp:sp modelId="{5A71768B-54C4-4CFB-A015-7AAA67007D63}">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F2157F-8B83-4882-BC66-A8675527AA3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Privileging of Western Enlightenment conceptions of reason.</a:t>
          </a:r>
          <a:endParaRPr lang="en-US" sz="2700" kern="1200"/>
        </a:p>
      </dsp:txBody>
      <dsp:txXfrm>
        <a:off x="0" y="1384035"/>
        <a:ext cx="6900512" cy="1384035"/>
      </dsp:txXfrm>
    </dsp:sp>
    <dsp:sp modelId="{9049DE5C-CC42-4628-834C-955935BC2BC3}">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7AC214-5E59-4408-9E49-494CB8CDE2A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Academic conceptualisations ‘Africa’ defined in Western thought (and still being defined)</a:t>
          </a:r>
          <a:endParaRPr lang="en-US" sz="2700" kern="1200"/>
        </a:p>
      </dsp:txBody>
      <dsp:txXfrm>
        <a:off x="0" y="2768070"/>
        <a:ext cx="6900512" cy="1384035"/>
      </dsp:txXfrm>
    </dsp:sp>
    <dsp:sp modelId="{8A0E772B-7A25-48F2-9A9E-67D2EC6F44D9}">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83637-8BDB-4631-A608-DAB8877A6F0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Representation of Africa – evolutionist and dehumanising paradigm.</a:t>
          </a:r>
          <a:endParaRPr lang="en-US" sz="2700" kern="1200"/>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10834-F7DF-4B2C-A9A7-F76B24A8E692}">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D77EA-E394-48AA-88CE-5B35729E79B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Scholarship</a:t>
          </a:r>
          <a:endParaRPr lang="en-US" sz="2700" kern="1200"/>
        </a:p>
      </dsp:txBody>
      <dsp:txXfrm>
        <a:off x="0" y="0"/>
        <a:ext cx="6900512" cy="1384035"/>
      </dsp:txXfrm>
    </dsp:sp>
    <dsp:sp modelId="{794559F3-42FB-4BDB-8D1E-7532E6E0EEE4}">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BB944-759B-466E-8862-30FA36207C0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Policy</a:t>
          </a:r>
          <a:endParaRPr lang="en-US" sz="2700" kern="1200"/>
        </a:p>
      </dsp:txBody>
      <dsp:txXfrm>
        <a:off x="0" y="1384035"/>
        <a:ext cx="6900512" cy="1384035"/>
      </dsp:txXfrm>
    </dsp:sp>
    <dsp:sp modelId="{E597A1F3-5ABD-47AD-9B39-0C977A9571D3}">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87E13F-30A1-4E89-B072-4D68979D1161}">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Education – school curricula, University courses, museum and heritage representations...</a:t>
          </a:r>
          <a:endParaRPr lang="en-US" sz="2700" kern="1200"/>
        </a:p>
      </dsp:txBody>
      <dsp:txXfrm>
        <a:off x="0" y="2768070"/>
        <a:ext cx="6900512" cy="1384035"/>
      </dsp:txXfrm>
    </dsp:sp>
    <dsp:sp modelId="{5922684C-D3D8-441E-9CFB-91F3AC4041E6}">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5E43C-8943-4BE7-8376-23134431886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Humanitarian interventions</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22/04/2026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stories are these images telling?</a:t>
            </a:r>
          </a:p>
          <a:p>
            <a:r>
              <a:rPr lang="en-GB" dirty="0"/>
              <a:t>What ideas of time are there – modern/’traditional’/’primitive’?</a:t>
            </a:r>
          </a:p>
        </p:txBody>
      </p:sp>
      <p:sp>
        <p:nvSpPr>
          <p:cNvPr id="4" name="Slide Number Placeholder 3"/>
          <p:cNvSpPr>
            <a:spLocks noGrp="1"/>
          </p:cNvSpPr>
          <p:nvPr>
            <p:ph type="sldNum" sz="quarter" idx="5"/>
          </p:nvPr>
        </p:nvSpPr>
        <p:spPr/>
        <p:txBody>
          <a:bodyPr/>
          <a:lstStyle/>
          <a:p>
            <a:fld id="{BFB540DF-5EDC-45BC-A059-EAD5BC294CDB}" type="slidenum">
              <a:rPr lang="en-GB" smtClean="0"/>
              <a:t>7</a:t>
            </a:fld>
            <a:endParaRPr lang="en-GB"/>
          </a:p>
        </p:txBody>
      </p:sp>
    </p:spTree>
    <p:extLst>
      <p:ext uri="{BB962C8B-B14F-4D97-AF65-F5344CB8AC3E}">
        <p14:creationId xmlns:p14="http://schemas.microsoft.com/office/powerpoint/2010/main" val="3575697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B540DF-5EDC-45BC-A059-EAD5BC294CDB}" type="slidenum">
              <a:rPr lang="en-GB" smtClean="0"/>
              <a:t>15</a:t>
            </a:fld>
            <a:endParaRPr lang="en-GB"/>
          </a:p>
        </p:txBody>
      </p:sp>
    </p:spTree>
    <p:extLst>
      <p:ext uri="{BB962C8B-B14F-4D97-AF65-F5344CB8AC3E}">
        <p14:creationId xmlns:p14="http://schemas.microsoft.com/office/powerpoint/2010/main" val="2150836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22/04/2026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D9Ihs241zeg?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oJLqyuxm96k?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a:solidFill>
                  <a:schemeClr val="bg1"/>
                </a:solidFill>
              </a:rPr>
              <a:t>HPHI5035/6035: African Modernities </a:t>
            </a:r>
            <a:br>
              <a:rPr lang="en-GB" sz="6600" b="1">
                <a:solidFill>
                  <a:schemeClr val="bg1"/>
                </a:solidFill>
              </a:rPr>
            </a:br>
            <a:endParaRPr lang="en-GB" sz="660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2: Ideas of Africa</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fontScale="92500" lnSpcReduction="20000"/>
          </a:bodyPr>
          <a:lstStyle/>
          <a:p>
            <a:r>
              <a:rPr lang="en-GB" sz="3600" dirty="0"/>
              <a:t>What do we think we know about Africa? How has that knowledge been produced?</a:t>
            </a:r>
          </a:p>
          <a:p>
            <a:r>
              <a:rPr lang="en-GB" sz="3600" dirty="0"/>
              <a:t>How has the continent been imagined in colonial and postcolonial contexts?</a:t>
            </a:r>
          </a:p>
          <a:p>
            <a:r>
              <a:rPr lang="en-GB" sz="3600" dirty="0"/>
              <a:t>What are the dangers of a ‘single story’?</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C5F4A-A4A0-758F-B508-4CAE92E94ADB}"/>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When you hear the word Africa, what 3 words or images come to mind?</a:t>
            </a: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1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4467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B50B7-A08E-1217-AB2A-2724BDD7B837}"/>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Where do you think those images come from?</a:t>
            </a:r>
          </a:p>
        </p:txBody>
      </p:sp>
      <p:sp>
        <p:nvSpPr>
          <p:cNvPr id="9" name="Rectangle 8">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sX0" fmla="*/ 0 w 3647661"/>
              <a:gd name="csY0" fmla="*/ 0 h 4436126"/>
              <a:gd name="csX1" fmla="*/ 498514 w 3647661"/>
              <a:gd name="csY1" fmla="*/ 0 h 4436126"/>
              <a:gd name="csX2" fmla="*/ 1069981 w 3647661"/>
              <a:gd name="csY2" fmla="*/ 0 h 4436126"/>
              <a:gd name="csX3" fmla="*/ 1714401 w 3647661"/>
              <a:gd name="csY3" fmla="*/ 0 h 4436126"/>
              <a:gd name="csX4" fmla="*/ 2285868 w 3647661"/>
              <a:gd name="csY4" fmla="*/ 0 h 4436126"/>
              <a:gd name="csX5" fmla="*/ 2784381 w 3647661"/>
              <a:gd name="csY5" fmla="*/ 0 h 4436126"/>
              <a:gd name="csX6" fmla="*/ 3647661 w 3647661"/>
              <a:gd name="csY6" fmla="*/ 0 h 4436126"/>
              <a:gd name="csX7" fmla="*/ 3647661 w 3647661"/>
              <a:gd name="csY7" fmla="*/ 633732 h 4436126"/>
              <a:gd name="csX8" fmla="*/ 3647661 w 3647661"/>
              <a:gd name="csY8" fmla="*/ 1267465 h 4436126"/>
              <a:gd name="csX9" fmla="*/ 3647661 w 3647661"/>
              <a:gd name="csY9" fmla="*/ 1768113 h 4436126"/>
              <a:gd name="csX10" fmla="*/ 3647661 w 3647661"/>
              <a:gd name="csY10" fmla="*/ 2446207 h 4436126"/>
              <a:gd name="csX11" fmla="*/ 3647661 w 3647661"/>
              <a:gd name="csY11" fmla="*/ 2946855 h 4436126"/>
              <a:gd name="csX12" fmla="*/ 3647661 w 3647661"/>
              <a:gd name="csY12" fmla="*/ 3580587 h 4436126"/>
              <a:gd name="csX13" fmla="*/ 3647661 w 3647661"/>
              <a:gd name="csY13" fmla="*/ 4436126 h 4436126"/>
              <a:gd name="csX14" fmla="*/ 3039718 w 3647661"/>
              <a:gd name="csY14" fmla="*/ 4436126 h 4436126"/>
              <a:gd name="csX15" fmla="*/ 2431774 w 3647661"/>
              <a:gd name="csY15" fmla="*/ 4436126 h 4436126"/>
              <a:gd name="csX16" fmla="*/ 1823831 w 3647661"/>
              <a:gd name="csY16" fmla="*/ 4436126 h 4436126"/>
              <a:gd name="csX17" fmla="*/ 1288840 w 3647661"/>
              <a:gd name="csY17" fmla="*/ 4436126 h 4436126"/>
              <a:gd name="csX18" fmla="*/ 607943 w 3647661"/>
              <a:gd name="csY18" fmla="*/ 4436126 h 4436126"/>
              <a:gd name="csX19" fmla="*/ 0 w 3647661"/>
              <a:gd name="csY19" fmla="*/ 4436126 h 4436126"/>
              <a:gd name="csX20" fmla="*/ 0 w 3647661"/>
              <a:gd name="csY20" fmla="*/ 3758032 h 4436126"/>
              <a:gd name="csX21" fmla="*/ 0 w 3647661"/>
              <a:gd name="csY21" fmla="*/ 3035578 h 4436126"/>
              <a:gd name="csX22" fmla="*/ 0 w 3647661"/>
              <a:gd name="csY22" fmla="*/ 2401845 h 4436126"/>
              <a:gd name="csX23" fmla="*/ 0 w 3647661"/>
              <a:gd name="csY23" fmla="*/ 1768113 h 4436126"/>
              <a:gd name="csX24" fmla="*/ 0 w 3647661"/>
              <a:gd name="csY24" fmla="*/ 1178742 h 4436126"/>
              <a:gd name="csX25" fmla="*/ 0 w 3647661"/>
              <a:gd name="csY25" fmla="*/ 589371 h 4436126"/>
              <a:gd name="csX26" fmla="*/ 0 w 3647661"/>
              <a:gd name="csY26" fmla="*/ 0 h 44361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sX0" fmla="*/ 0 w 6281928"/>
              <a:gd name="csY0" fmla="*/ 0 h 18288"/>
              <a:gd name="csX1" fmla="*/ 572353 w 6281928"/>
              <a:gd name="csY1" fmla="*/ 0 h 18288"/>
              <a:gd name="csX2" fmla="*/ 1207526 w 6281928"/>
              <a:gd name="csY2" fmla="*/ 0 h 18288"/>
              <a:gd name="csX3" fmla="*/ 1779880 w 6281928"/>
              <a:gd name="csY3" fmla="*/ 0 h 18288"/>
              <a:gd name="csX4" fmla="*/ 2540691 w 6281928"/>
              <a:gd name="csY4" fmla="*/ 0 h 18288"/>
              <a:gd name="csX5" fmla="*/ 3238683 w 6281928"/>
              <a:gd name="csY5" fmla="*/ 0 h 18288"/>
              <a:gd name="csX6" fmla="*/ 3936675 w 6281928"/>
              <a:gd name="csY6" fmla="*/ 0 h 18288"/>
              <a:gd name="csX7" fmla="*/ 4760305 w 6281928"/>
              <a:gd name="csY7" fmla="*/ 0 h 18288"/>
              <a:gd name="csX8" fmla="*/ 5521117 w 6281928"/>
              <a:gd name="csY8" fmla="*/ 0 h 18288"/>
              <a:gd name="csX9" fmla="*/ 6281928 w 6281928"/>
              <a:gd name="csY9" fmla="*/ 0 h 18288"/>
              <a:gd name="csX10" fmla="*/ 6281928 w 6281928"/>
              <a:gd name="csY10" fmla="*/ 18288 h 18288"/>
              <a:gd name="csX11" fmla="*/ 5772394 w 6281928"/>
              <a:gd name="csY11" fmla="*/ 18288 h 18288"/>
              <a:gd name="csX12" fmla="*/ 5200040 w 6281928"/>
              <a:gd name="csY12" fmla="*/ 18288 h 18288"/>
              <a:gd name="csX13" fmla="*/ 4439229 w 6281928"/>
              <a:gd name="csY13" fmla="*/ 18288 h 18288"/>
              <a:gd name="csX14" fmla="*/ 3615599 w 6281928"/>
              <a:gd name="csY14" fmla="*/ 18288 h 18288"/>
              <a:gd name="csX15" fmla="*/ 2980426 w 6281928"/>
              <a:gd name="csY15" fmla="*/ 18288 h 18288"/>
              <a:gd name="csX16" fmla="*/ 2156795 w 6281928"/>
              <a:gd name="csY16" fmla="*/ 18288 h 18288"/>
              <a:gd name="csX17" fmla="*/ 1584442 w 6281928"/>
              <a:gd name="csY17" fmla="*/ 18288 h 18288"/>
              <a:gd name="csX18" fmla="*/ 1074908 w 6281928"/>
              <a:gd name="csY18" fmla="*/ 18288 h 18288"/>
              <a:gd name="csX19" fmla="*/ 0 w 6281928"/>
              <a:gd name="csY19" fmla="*/ 18288 h 18288"/>
              <a:gd name="csX20" fmla="*/ 0 w 6281928"/>
              <a:gd name="csY2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8901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86B47E-A484-63C5-1089-F746CC4272D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E6E33D2D-4EA5-BB8D-E39C-D3F3A43AB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BC1A8521-E5FE-6C4F-3173-83C31F4F8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04E57-812D-AF3D-9F27-74E147B75656}"/>
              </a:ext>
            </a:extLst>
          </p:cNvPr>
          <p:cNvSpPr>
            <a:spLocks noGrp="1"/>
          </p:cNvSpPr>
          <p:nvPr>
            <p:ph type="title"/>
          </p:nvPr>
        </p:nvSpPr>
        <p:spPr>
          <a:xfrm>
            <a:off x="761803" y="350196"/>
            <a:ext cx="4646904" cy="1624520"/>
          </a:xfrm>
        </p:spPr>
        <p:txBody>
          <a:bodyPr anchor="ctr">
            <a:normAutofit fontScale="90000"/>
          </a:bodyPr>
          <a:lstStyle/>
          <a:p>
            <a:r>
              <a:rPr lang="en-GB" sz="4000" dirty="0"/>
              <a:t>When you hear the word Africa, what 3 words or images come to mind?</a:t>
            </a:r>
            <a:br>
              <a:rPr lang="en-GB" sz="4000" dirty="0"/>
            </a:br>
            <a:endParaRPr lang="en-GB" sz="4000" dirty="0"/>
          </a:p>
        </p:txBody>
      </p:sp>
      <p:pic>
        <p:nvPicPr>
          <p:cNvPr id="5" name="Picture 4" descr="Walking elephant">
            <a:extLst>
              <a:ext uri="{FF2B5EF4-FFF2-40B4-BE49-F238E27FC236}">
                <a16:creationId xmlns:a16="http://schemas.microsoft.com/office/drawing/2014/main" id="{783B5AED-8211-23CA-265F-0F680EE72BC8}"/>
              </a:ext>
            </a:extLst>
          </p:cNvPr>
          <p:cNvPicPr>
            <a:picLocks noChangeAspect="1"/>
          </p:cNvPicPr>
          <p:nvPr/>
        </p:nvPicPr>
        <p:blipFill>
          <a:blip r:embed="rId2"/>
          <a:srcRect l="20703" r="23012"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108140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41586-9B32-A8A1-EA23-790C26037848}"/>
              </a:ext>
            </a:extLst>
          </p:cNvPr>
          <p:cNvSpPr>
            <a:spLocks noGrp="1"/>
          </p:cNvSpPr>
          <p:nvPr>
            <p:ph type="title"/>
          </p:nvPr>
        </p:nvSpPr>
        <p:spPr>
          <a:xfrm>
            <a:off x="838200" y="365125"/>
            <a:ext cx="10515600" cy="1325563"/>
          </a:xfrm>
        </p:spPr>
        <p:txBody>
          <a:bodyPr>
            <a:normAutofit/>
          </a:bodyPr>
          <a:lstStyle/>
          <a:p>
            <a:r>
              <a:rPr lang="en-GB" sz="5400"/>
              <a:t>Ideas of Africa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968A24-7B18-5E20-66B7-EB5F80AE9570}"/>
              </a:ext>
            </a:extLst>
          </p:cNvPr>
          <p:cNvSpPr>
            <a:spLocks noGrp="1"/>
          </p:cNvSpPr>
          <p:nvPr>
            <p:ph idx="1"/>
          </p:nvPr>
        </p:nvSpPr>
        <p:spPr>
          <a:xfrm>
            <a:off x="838200" y="1929384"/>
            <a:ext cx="10515600" cy="4251960"/>
          </a:xfrm>
        </p:spPr>
        <p:txBody>
          <a:bodyPr>
            <a:normAutofit/>
          </a:bodyPr>
          <a:lstStyle/>
          <a:p>
            <a:r>
              <a:rPr lang="en-GB" sz="3200" dirty="0"/>
              <a:t>Ideas of Africa are socially constructed, learned…but also pervasive</a:t>
            </a:r>
          </a:p>
          <a:p>
            <a:r>
              <a:rPr lang="en-GB" sz="3200" dirty="0"/>
              <a:t>Not discussing what Africa ‘really is’ – but how it has been imagined, represented, and explained.</a:t>
            </a:r>
          </a:p>
        </p:txBody>
      </p:sp>
    </p:spTree>
    <p:extLst>
      <p:ext uri="{BB962C8B-B14F-4D97-AF65-F5344CB8AC3E}">
        <p14:creationId xmlns:p14="http://schemas.microsoft.com/office/powerpoint/2010/main" val="3951759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B6D8950-644F-0755-1DB7-DC6BF5AA9EED}"/>
              </a:ext>
            </a:extLst>
          </p:cNvPr>
          <p:cNvPicPr>
            <a:picLocks noChangeAspect="1"/>
          </p:cNvPicPr>
          <p:nvPr/>
        </p:nvPicPr>
        <p:blipFill>
          <a:blip r:embed="rId3"/>
          <a:stretch>
            <a:fillRect/>
          </a:stretch>
        </p:blipFill>
        <p:spPr>
          <a:xfrm>
            <a:off x="641180" y="1296664"/>
            <a:ext cx="6410084" cy="4278731"/>
          </a:xfrm>
          <a:prstGeom prst="rect">
            <a:avLst/>
          </a:prstGeom>
        </p:spPr>
      </p:pic>
      <p:sp>
        <p:nvSpPr>
          <p:cNvPr id="20" name="Rectangle 19">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DE33BDCC-F5AC-2F1F-F87D-8197CA9C0700}"/>
              </a:ext>
            </a:extLst>
          </p:cNvPr>
          <p:cNvPicPr>
            <a:picLocks noChangeAspect="1"/>
          </p:cNvPicPr>
          <p:nvPr/>
        </p:nvPicPr>
        <p:blipFill>
          <a:blip r:embed="rId4"/>
          <a:srcRect l="428" r="3" b="3"/>
          <a:stretch>
            <a:fillRect/>
          </a:stretch>
        </p:blipFill>
        <p:spPr>
          <a:xfrm>
            <a:off x="7776860" y="643467"/>
            <a:ext cx="3692970" cy="2475653"/>
          </a:xfrm>
          <a:prstGeom prst="rect">
            <a:avLst/>
          </a:prstGeom>
        </p:spPr>
      </p:pic>
      <p:sp>
        <p:nvSpPr>
          <p:cNvPr id="22" name="Rectangle 21">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2FF7444-73ED-05D4-6A83-F99AA73E6825}"/>
              </a:ext>
            </a:extLst>
          </p:cNvPr>
          <p:cNvPicPr>
            <a:picLocks noGrp="1" noChangeAspect="1"/>
          </p:cNvPicPr>
          <p:nvPr>
            <p:ph idx="1"/>
          </p:nvPr>
        </p:nvPicPr>
        <p:blipFill>
          <a:blip r:embed="rId5"/>
          <a:srcRect r="430" b="3"/>
          <a:stretch>
            <a:fillRect/>
          </a:stretch>
        </p:blipFill>
        <p:spPr>
          <a:xfrm>
            <a:off x="7779842" y="3748194"/>
            <a:ext cx="3687007" cy="2471631"/>
          </a:xfrm>
          <a:prstGeom prst="rect">
            <a:avLst/>
          </a:prstGeom>
        </p:spPr>
      </p:pic>
    </p:spTree>
    <p:extLst>
      <p:ext uri="{BB962C8B-B14F-4D97-AF65-F5344CB8AC3E}">
        <p14:creationId xmlns:p14="http://schemas.microsoft.com/office/powerpoint/2010/main" val="2298889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52DE02-8F33-2339-A8CA-CAF1087AB408}"/>
              </a:ext>
            </a:extLst>
          </p:cNvPr>
          <p:cNvPicPr>
            <a:picLocks noChangeAspect="1"/>
          </p:cNvPicPr>
          <p:nvPr/>
        </p:nvPicPr>
        <p:blipFill>
          <a:blip r:embed="rId2"/>
          <a:stretch>
            <a:fillRect/>
          </a:stretch>
        </p:blipFill>
        <p:spPr>
          <a:xfrm>
            <a:off x="3510197" y="0"/>
            <a:ext cx="5171606" cy="6895474"/>
          </a:xfrm>
          <a:prstGeom prst="rect">
            <a:avLst/>
          </a:prstGeom>
        </p:spPr>
      </p:pic>
    </p:spTree>
    <p:extLst>
      <p:ext uri="{BB962C8B-B14F-4D97-AF65-F5344CB8AC3E}">
        <p14:creationId xmlns:p14="http://schemas.microsoft.com/office/powerpoint/2010/main" val="2543983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1EFE4-EEA7-29D8-6325-B290A0494011}"/>
              </a:ext>
            </a:extLst>
          </p:cNvPr>
          <p:cNvSpPr>
            <a:spLocks noGrp="1"/>
          </p:cNvSpPr>
          <p:nvPr>
            <p:ph type="title"/>
          </p:nvPr>
        </p:nvSpPr>
        <p:spPr/>
        <p:txBody>
          <a:bodyPr/>
          <a:lstStyle/>
          <a:p>
            <a:r>
              <a:rPr lang="en-GB" dirty="0"/>
              <a:t>And of course…Band Aid</a:t>
            </a:r>
          </a:p>
        </p:txBody>
      </p:sp>
      <p:sp>
        <p:nvSpPr>
          <p:cNvPr id="3" name="Content Placeholder 2">
            <a:extLst>
              <a:ext uri="{FF2B5EF4-FFF2-40B4-BE49-F238E27FC236}">
                <a16:creationId xmlns:a16="http://schemas.microsoft.com/office/drawing/2014/main" id="{619F9FCC-6DF6-1E95-F110-E177085398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0730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14008-8857-BEFF-BFDC-B602A5C93C58}"/>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“The invention of Africa”</a:t>
            </a:r>
          </a:p>
        </p:txBody>
      </p:sp>
      <p:sp>
        <p:nvSpPr>
          <p:cNvPr id="3" name="Content Placeholder 2">
            <a:extLst>
              <a:ext uri="{FF2B5EF4-FFF2-40B4-BE49-F238E27FC236}">
                <a16:creationId xmlns:a16="http://schemas.microsoft.com/office/drawing/2014/main" id="{3AABB7D3-01B1-1F24-253B-93E8E25E51E6}"/>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What do you think this means?</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7125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AF3DD-4B93-01D8-1018-DC496B7D0AF4}"/>
              </a:ext>
            </a:extLst>
          </p:cNvPr>
          <p:cNvSpPr>
            <a:spLocks noGrp="1"/>
          </p:cNvSpPr>
          <p:nvPr>
            <p:ph type="title"/>
          </p:nvPr>
        </p:nvSpPr>
        <p:spPr>
          <a:xfrm>
            <a:off x="635000" y="640823"/>
            <a:ext cx="3418659" cy="5583148"/>
          </a:xfrm>
        </p:spPr>
        <p:txBody>
          <a:bodyPr anchor="ctr">
            <a:normAutofit/>
          </a:bodyPr>
          <a:lstStyle/>
          <a:p>
            <a:r>
              <a:rPr lang="en-GB" sz="5400"/>
              <a:t>Africa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DD28DB-3BA3-779C-84BF-8764F323FE47}"/>
              </a:ext>
            </a:extLst>
          </p:cNvPr>
          <p:cNvGraphicFramePr>
            <a:graphicFrameLocks noGrp="1"/>
          </p:cNvGraphicFramePr>
          <p:nvPr>
            <p:ph idx="1"/>
            <p:extLst>
              <p:ext uri="{D42A27DB-BD31-4B8C-83A1-F6EECF244321}">
                <p14:modId xmlns:p14="http://schemas.microsoft.com/office/powerpoint/2010/main" val="117498819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242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C7B6D1-07EB-03D6-11B9-ED5AA4D8911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9BD78-46E8-7330-D673-4810F478F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A495F-EAB7-46D4-A2D4-B5205A67A98C}"/>
              </a:ext>
            </a:extLst>
          </p:cNvPr>
          <p:cNvSpPr>
            <a:spLocks noGrp="1"/>
          </p:cNvSpPr>
          <p:nvPr>
            <p:ph type="title"/>
          </p:nvPr>
        </p:nvSpPr>
        <p:spPr>
          <a:xfrm>
            <a:off x="838200" y="365125"/>
            <a:ext cx="10515600" cy="1325563"/>
          </a:xfrm>
        </p:spPr>
        <p:txBody>
          <a:bodyPr>
            <a:normAutofit/>
          </a:bodyPr>
          <a:lstStyle/>
          <a:p>
            <a:r>
              <a:rPr lang="en-GB" sz="5400"/>
              <a:t>Who said it, and when?</a:t>
            </a:r>
          </a:p>
        </p:txBody>
      </p:sp>
      <p:sp>
        <p:nvSpPr>
          <p:cNvPr id="10" name="sketch line">
            <a:extLst>
              <a:ext uri="{FF2B5EF4-FFF2-40B4-BE49-F238E27FC236}">
                <a16:creationId xmlns:a16="http://schemas.microsoft.com/office/drawing/2014/main" id="{3471CDDB-DFE9-8DBC-0632-8E50346756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D5E573-4858-1554-8745-342E12A5E03D}"/>
              </a:ext>
            </a:extLst>
          </p:cNvPr>
          <p:cNvSpPr>
            <a:spLocks noGrp="1"/>
          </p:cNvSpPr>
          <p:nvPr>
            <p:ph idx="1"/>
          </p:nvPr>
        </p:nvSpPr>
        <p:spPr>
          <a:xfrm>
            <a:off x="838200" y="1929384"/>
            <a:ext cx="10515600" cy="4251960"/>
          </a:xfrm>
        </p:spPr>
        <p:txBody>
          <a:bodyPr>
            <a:normAutofit/>
          </a:bodyPr>
          <a:lstStyle/>
          <a:p>
            <a:r>
              <a:rPr lang="en-GB" sz="3600" dirty="0"/>
              <a:t>“Perhaps in the future, there will be some African history to teach. But at present, there is none, only the history of Europeans in Africa. The rest is darkness…and darkness is not the subject of history.”</a:t>
            </a:r>
          </a:p>
        </p:txBody>
      </p:sp>
    </p:spTree>
    <p:extLst>
      <p:ext uri="{BB962C8B-B14F-4D97-AF65-F5344CB8AC3E}">
        <p14:creationId xmlns:p14="http://schemas.microsoft.com/office/powerpoint/2010/main" val="1085126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7E0B9B-7096-82E8-BE94-33A24D4873F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0300E9-C5E8-3DC6-D9A9-FC2C43728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54AF4-3A55-5B66-B6FD-A2EEE8AF23BC}"/>
              </a:ext>
            </a:extLst>
          </p:cNvPr>
          <p:cNvSpPr>
            <a:spLocks noGrp="1"/>
          </p:cNvSpPr>
          <p:nvPr>
            <p:ph type="title"/>
          </p:nvPr>
        </p:nvSpPr>
        <p:spPr>
          <a:xfrm>
            <a:off x="838200" y="365125"/>
            <a:ext cx="10515600" cy="1325563"/>
          </a:xfrm>
        </p:spPr>
        <p:txBody>
          <a:bodyPr>
            <a:normAutofit/>
          </a:bodyPr>
          <a:lstStyle/>
          <a:p>
            <a:r>
              <a:rPr lang="en-GB" sz="5400"/>
              <a:t>Who said it, and when?</a:t>
            </a:r>
          </a:p>
        </p:txBody>
      </p:sp>
      <p:sp>
        <p:nvSpPr>
          <p:cNvPr id="10" name="sketch line">
            <a:extLst>
              <a:ext uri="{FF2B5EF4-FFF2-40B4-BE49-F238E27FC236}">
                <a16:creationId xmlns:a16="http://schemas.microsoft.com/office/drawing/2014/main" id="{C6715313-789C-98C2-9842-A91429092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0B909-BFFA-176A-370D-E9D7C51B222D}"/>
              </a:ext>
            </a:extLst>
          </p:cNvPr>
          <p:cNvSpPr>
            <a:spLocks noGrp="1"/>
          </p:cNvSpPr>
          <p:nvPr>
            <p:ph idx="1"/>
          </p:nvPr>
        </p:nvSpPr>
        <p:spPr>
          <a:xfrm>
            <a:off x="838200" y="1929384"/>
            <a:ext cx="10515600" cy="4251960"/>
          </a:xfrm>
        </p:spPr>
        <p:txBody>
          <a:bodyPr>
            <a:normAutofit/>
          </a:bodyPr>
          <a:lstStyle/>
          <a:p>
            <a:r>
              <a:rPr lang="en-GB" sz="3600" dirty="0"/>
              <a:t>“The tragedy of Africa is that the African has not fully entered into history ... They have never really launched themselves into the future…The African peasant only knew the eternal renewal of time, marked by the endless repetition of the same gestures and the same words…In this realm of fancy ... there is neither room for human endeavour nor the idea of progress.”</a:t>
            </a:r>
          </a:p>
          <a:p>
            <a:endParaRPr lang="en-GB" sz="2200" dirty="0"/>
          </a:p>
        </p:txBody>
      </p:sp>
    </p:spTree>
    <p:extLst>
      <p:ext uri="{BB962C8B-B14F-4D97-AF65-F5344CB8AC3E}">
        <p14:creationId xmlns:p14="http://schemas.microsoft.com/office/powerpoint/2010/main" val="1123997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661BE-92AC-573A-B667-E03A3B3E67F6}"/>
              </a:ext>
            </a:extLst>
          </p:cNvPr>
          <p:cNvSpPr>
            <a:spLocks noGrp="1"/>
          </p:cNvSpPr>
          <p:nvPr>
            <p:ph type="title"/>
          </p:nvPr>
        </p:nvSpPr>
        <p:spPr>
          <a:xfrm>
            <a:off x="640080" y="325369"/>
            <a:ext cx="4368602" cy="1956841"/>
          </a:xfrm>
        </p:spPr>
        <p:txBody>
          <a:bodyPr anchor="b">
            <a:normAutofit/>
          </a:bodyPr>
          <a:lstStyle/>
          <a:p>
            <a:r>
              <a:rPr lang="en-GB" sz="5400"/>
              <a:t>Who said it, and when?</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4BCCE3-88D6-5C2C-1E9D-31DC8CBC9244}"/>
              </a:ext>
            </a:extLst>
          </p:cNvPr>
          <p:cNvSpPr>
            <a:spLocks noGrp="1"/>
          </p:cNvSpPr>
          <p:nvPr>
            <p:ph idx="1"/>
          </p:nvPr>
        </p:nvSpPr>
        <p:spPr>
          <a:xfrm>
            <a:off x="640080" y="2872899"/>
            <a:ext cx="4243589" cy="3320668"/>
          </a:xfrm>
        </p:spPr>
        <p:txBody>
          <a:bodyPr>
            <a:normAutofit/>
          </a:bodyPr>
          <a:lstStyle/>
          <a:p>
            <a:r>
              <a:rPr lang="en-GB" sz="2000" dirty="0"/>
              <a:t>“Perhaps in the future, there will be some African history to teach. But at present, there is none, only the history of Europeans in Africa. The rest is darkness…and darkness is not the subject of history.”</a:t>
            </a:r>
          </a:p>
          <a:p>
            <a:r>
              <a:rPr lang="en-GB" sz="2000" dirty="0"/>
              <a:t>Hugh Trevor-Roper (Regius Professor of Modern History 1957-1980), </a:t>
            </a:r>
            <a:r>
              <a:rPr lang="en-GB" sz="2000" i="1" dirty="0"/>
              <a:t>The Rise of Christian Europe </a:t>
            </a:r>
            <a:r>
              <a:rPr lang="en-GB" sz="2000" dirty="0"/>
              <a:t>(1963)</a:t>
            </a:r>
          </a:p>
        </p:txBody>
      </p:sp>
      <p:pic>
        <p:nvPicPr>
          <p:cNvPr id="5" name="Picture 4">
            <a:extLst>
              <a:ext uri="{FF2B5EF4-FFF2-40B4-BE49-F238E27FC236}">
                <a16:creationId xmlns:a16="http://schemas.microsoft.com/office/drawing/2014/main" id="{835A1567-BC56-24FC-43DF-5E0F4312CD7F}"/>
              </a:ext>
            </a:extLst>
          </p:cNvPr>
          <p:cNvPicPr>
            <a:picLocks noChangeAspect="1"/>
          </p:cNvPicPr>
          <p:nvPr/>
        </p:nvPicPr>
        <p:blipFill>
          <a:blip r:embed="rId2"/>
          <a:srcRect l="13761" r="1101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420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480D4C-B0A4-6CD9-3372-6E93A662423F}"/>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16D4C-B24F-D6BA-BB34-2F889F5CB713}"/>
              </a:ext>
            </a:extLst>
          </p:cNvPr>
          <p:cNvSpPr>
            <a:spLocks noGrp="1"/>
          </p:cNvSpPr>
          <p:nvPr>
            <p:ph type="title"/>
          </p:nvPr>
        </p:nvSpPr>
        <p:spPr>
          <a:xfrm>
            <a:off x="572493" y="238539"/>
            <a:ext cx="11018520" cy="1434415"/>
          </a:xfrm>
        </p:spPr>
        <p:txBody>
          <a:bodyPr anchor="b">
            <a:normAutofit/>
          </a:bodyPr>
          <a:lstStyle/>
          <a:p>
            <a:r>
              <a:rPr lang="en-GB" sz="5400" dirty="0"/>
              <a:t>Who said it, and when?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360F3E-7FBF-8804-6BA1-A8168ACE7AAF}"/>
              </a:ext>
            </a:extLst>
          </p:cNvPr>
          <p:cNvSpPr>
            <a:spLocks noGrp="1"/>
          </p:cNvSpPr>
          <p:nvPr>
            <p:ph idx="1"/>
          </p:nvPr>
        </p:nvSpPr>
        <p:spPr>
          <a:xfrm>
            <a:off x="572493" y="2071316"/>
            <a:ext cx="6713552" cy="4119172"/>
          </a:xfrm>
        </p:spPr>
        <p:txBody>
          <a:bodyPr anchor="t">
            <a:normAutofit/>
          </a:bodyPr>
          <a:lstStyle/>
          <a:p>
            <a:r>
              <a:rPr lang="en-GB" sz="2200" dirty="0"/>
              <a:t>"The tragedy of Africa is that the African has not fully entered into history ... They have never really launched themselves into the future…The African peasant only knew the eternal renewal of time, marked by the endless repetition of the same gestures and the same words…In this realm of fancy ... there is neither room for human endeavour nor the idea of progress.“</a:t>
            </a:r>
          </a:p>
          <a:p>
            <a:r>
              <a:rPr lang="en-GB" sz="2200" dirty="0"/>
              <a:t>Nicolas Sarkozy (French President 2007-2012), address at Cheikh Anta Diop University, Senegal, 27 July 2007</a:t>
            </a:r>
          </a:p>
          <a:p>
            <a:endParaRPr lang="en-GB" sz="2200" dirty="0"/>
          </a:p>
        </p:txBody>
      </p:sp>
      <p:pic>
        <p:nvPicPr>
          <p:cNvPr id="5" name="Picture 4">
            <a:extLst>
              <a:ext uri="{FF2B5EF4-FFF2-40B4-BE49-F238E27FC236}">
                <a16:creationId xmlns:a16="http://schemas.microsoft.com/office/drawing/2014/main" id="{554466D2-CD10-29FF-7967-2B1534AFF06B}"/>
              </a:ext>
            </a:extLst>
          </p:cNvPr>
          <p:cNvPicPr>
            <a:picLocks noChangeAspect="1"/>
          </p:cNvPicPr>
          <p:nvPr/>
        </p:nvPicPr>
        <p:blipFill>
          <a:blip r:embed="rId3"/>
          <a:srcRect t="5338" r="1" b="2683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621550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49BCF-6D66-2824-1142-1B783E81C405}"/>
              </a:ext>
            </a:extLst>
          </p:cNvPr>
          <p:cNvSpPr>
            <a:spLocks noGrp="1"/>
          </p:cNvSpPr>
          <p:nvPr>
            <p:ph type="title"/>
          </p:nvPr>
        </p:nvSpPr>
        <p:spPr>
          <a:xfrm>
            <a:off x="841248" y="548640"/>
            <a:ext cx="3600860" cy="5431536"/>
          </a:xfrm>
        </p:spPr>
        <p:txBody>
          <a:bodyPr>
            <a:normAutofit/>
          </a:bodyPr>
          <a:lstStyle/>
          <a:p>
            <a:r>
              <a:rPr lang="en-GB" sz="5400" dirty="0"/>
              <a:t>The danger of a single story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F4E856-C62E-BBDF-08FE-D5CCB389DB7A}"/>
              </a:ext>
            </a:extLst>
          </p:cNvPr>
          <p:cNvSpPr>
            <a:spLocks noGrp="1"/>
          </p:cNvSpPr>
          <p:nvPr>
            <p:ph idx="1"/>
          </p:nvPr>
        </p:nvSpPr>
        <p:spPr>
          <a:xfrm>
            <a:off x="5126418" y="552091"/>
            <a:ext cx="6224335" cy="5431536"/>
          </a:xfrm>
        </p:spPr>
        <p:txBody>
          <a:bodyPr anchor="ctr">
            <a:normAutofit/>
          </a:bodyPr>
          <a:lstStyle/>
          <a:p>
            <a:r>
              <a:rPr lang="en-GB" sz="2200"/>
              <a:t>What does Adichie mean by a ‘single story’?</a:t>
            </a:r>
          </a:p>
          <a:p>
            <a:r>
              <a:rPr lang="en-GB" sz="2200"/>
              <a:t>Why does she say they are powerful?</a:t>
            </a:r>
          </a:p>
          <a:p>
            <a:r>
              <a:rPr lang="en-GB" sz="2200"/>
              <a:t>What single stories about Africa does Adichie identify?</a:t>
            </a:r>
          </a:p>
          <a:p>
            <a:r>
              <a:rPr lang="en-GB" sz="2200"/>
              <a:t>Do any of them feel familiar?</a:t>
            </a:r>
          </a:p>
          <a:p>
            <a:r>
              <a:rPr lang="en-GB" sz="2200"/>
              <a:t>How do the ‘single stories’ about Africa shape emotional responses?</a:t>
            </a:r>
          </a:p>
          <a:p>
            <a:r>
              <a:rPr lang="en-GB" sz="2200"/>
              <a:t>Who does Adichie suggest has the power to tell stories?</a:t>
            </a:r>
          </a:p>
          <a:p>
            <a:r>
              <a:rPr lang="en-GB" sz="2200"/>
              <a:t>What are the dangers of a single story?</a:t>
            </a:r>
          </a:p>
        </p:txBody>
      </p:sp>
    </p:spTree>
    <p:extLst>
      <p:ext uri="{BB962C8B-B14F-4D97-AF65-F5344CB8AC3E}">
        <p14:creationId xmlns:p14="http://schemas.microsoft.com/office/powerpoint/2010/main" val="3653789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himamanda Ngozi Adichie: The Danger of a Single Story | TED">
            <a:hlinkClick r:id="" action="ppaction://media"/>
            <a:extLst>
              <a:ext uri="{FF2B5EF4-FFF2-40B4-BE49-F238E27FC236}">
                <a16:creationId xmlns:a16="http://schemas.microsoft.com/office/drawing/2014/main" id="{B9C271DE-8EB9-0B95-11F1-DFEA2208B08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8129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9F48A-663D-C825-D460-776B2B0BDAC3}"/>
              </a:ext>
            </a:extLst>
          </p:cNvPr>
          <p:cNvSpPr>
            <a:spLocks noGrp="1"/>
          </p:cNvSpPr>
          <p:nvPr>
            <p:ph type="title"/>
          </p:nvPr>
        </p:nvSpPr>
        <p:spPr>
          <a:xfrm>
            <a:off x="635000" y="640823"/>
            <a:ext cx="3418659" cy="5583148"/>
          </a:xfrm>
        </p:spPr>
        <p:txBody>
          <a:bodyPr anchor="ctr">
            <a:normAutofit/>
          </a:bodyPr>
          <a:lstStyle/>
          <a:p>
            <a:r>
              <a:rPr lang="en-GB" sz="4600"/>
              <a:t>The development of intellectual frameworks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CFDB07-0EB0-2FDA-0528-5FF79D04DAA6}"/>
              </a:ext>
            </a:extLst>
          </p:cNvPr>
          <p:cNvGraphicFramePr>
            <a:graphicFrameLocks noGrp="1"/>
          </p:cNvGraphicFramePr>
          <p:nvPr>
            <p:ph idx="1"/>
            <p:extLst>
              <p:ext uri="{D42A27DB-BD31-4B8C-83A1-F6EECF244321}">
                <p14:modId xmlns:p14="http://schemas.microsoft.com/office/powerpoint/2010/main" val="293941687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613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7BB73-7EC2-97E0-F0B8-EDC7E278546F}"/>
              </a:ext>
            </a:extLst>
          </p:cNvPr>
          <p:cNvSpPr>
            <a:spLocks noGrp="1"/>
          </p:cNvSpPr>
          <p:nvPr>
            <p:ph type="title"/>
          </p:nvPr>
        </p:nvSpPr>
        <p:spPr>
          <a:xfrm>
            <a:off x="630936" y="640080"/>
            <a:ext cx="4818888" cy="1481328"/>
          </a:xfrm>
        </p:spPr>
        <p:txBody>
          <a:bodyPr anchor="b">
            <a:normAutofit/>
          </a:bodyPr>
          <a:lstStyle/>
          <a:p>
            <a:r>
              <a:rPr lang="en-GB" sz="5400"/>
              <a:t>Orientalism</a:t>
            </a:r>
          </a:p>
        </p:txBody>
      </p:sp>
      <p:sp>
        <p:nvSpPr>
          <p:cNvPr id="1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0CF4E9-95CA-B11F-9FA3-0855494A3570}"/>
              </a:ext>
            </a:extLst>
          </p:cNvPr>
          <p:cNvSpPr>
            <a:spLocks noGrp="1"/>
          </p:cNvSpPr>
          <p:nvPr>
            <p:ph idx="1"/>
          </p:nvPr>
        </p:nvSpPr>
        <p:spPr>
          <a:xfrm>
            <a:off x="630936" y="2660903"/>
            <a:ext cx="6077162" cy="3979739"/>
          </a:xfrm>
        </p:spPr>
        <p:txBody>
          <a:bodyPr anchor="t">
            <a:normAutofit fontScale="92500" lnSpcReduction="10000"/>
          </a:bodyPr>
          <a:lstStyle/>
          <a:p>
            <a:r>
              <a:rPr lang="en-GB" sz="2400" dirty="0"/>
              <a:t>Critique of representations and challenge to dominant thought about the “other”</a:t>
            </a:r>
          </a:p>
          <a:p>
            <a:r>
              <a:rPr lang="en-GB" sz="2400" dirty="0"/>
              <a:t>‘West’ and ‘East’ as oppositional terms, - ‘East’ (‘Orient’) as negative inversion of the West.</a:t>
            </a:r>
          </a:p>
          <a:p>
            <a:r>
              <a:rPr lang="en-GB" sz="2400" dirty="0"/>
              <a:t>Orientalism serves political ends (justifying colonial rule)</a:t>
            </a:r>
          </a:p>
          <a:p>
            <a:r>
              <a:rPr lang="en-GB" sz="2400" dirty="0"/>
              <a:t>Orientalism also helped define European self-image</a:t>
            </a:r>
          </a:p>
          <a:p>
            <a:r>
              <a:rPr lang="en-GB" sz="2400" dirty="0"/>
              <a:t>Produced false descriptions of Arabic/Islamic peoples through essentialising </a:t>
            </a:r>
            <a:r>
              <a:rPr lang="en-GB" sz="2400" dirty="0">
                <a:sym typeface="Wingdings" panose="05000000000000000000" pitchFamily="2" charset="2"/>
              </a:rPr>
              <a:t></a:t>
            </a:r>
            <a:endParaRPr lang="en-GB" sz="2400" dirty="0"/>
          </a:p>
          <a:p>
            <a:r>
              <a:rPr lang="en-GB" sz="2400" dirty="0"/>
              <a:t>Can apply Said’s critique to other areas.</a:t>
            </a:r>
          </a:p>
        </p:txBody>
      </p:sp>
      <p:pic>
        <p:nvPicPr>
          <p:cNvPr id="5" name="Picture 4">
            <a:extLst>
              <a:ext uri="{FF2B5EF4-FFF2-40B4-BE49-F238E27FC236}">
                <a16:creationId xmlns:a16="http://schemas.microsoft.com/office/drawing/2014/main" id="{66D15148-A508-892C-BF5A-A96A467B056C}"/>
              </a:ext>
            </a:extLst>
          </p:cNvPr>
          <p:cNvPicPr>
            <a:picLocks noChangeAspect="1"/>
          </p:cNvPicPr>
          <p:nvPr/>
        </p:nvPicPr>
        <p:blipFill>
          <a:blip r:embed="rId2"/>
          <a:stretch>
            <a:fillRect/>
          </a:stretch>
        </p:blipFill>
        <p:spPr>
          <a:xfrm>
            <a:off x="7008762" y="640080"/>
            <a:ext cx="3639540" cy="5577840"/>
          </a:xfrm>
          <a:prstGeom prst="rect">
            <a:avLst/>
          </a:prstGeom>
        </p:spPr>
      </p:pic>
    </p:spTree>
    <p:extLst>
      <p:ext uri="{BB962C8B-B14F-4D97-AF65-F5344CB8AC3E}">
        <p14:creationId xmlns:p14="http://schemas.microsoft.com/office/powerpoint/2010/main" val="885539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6BAA5E-1854-86D3-8225-73F9EC86358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EF633F-8C8E-3D81-CD58-BF4250944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434247-9195-03EE-2DF4-61DBEDA7EC6F}"/>
              </a:ext>
            </a:extLst>
          </p:cNvPr>
          <p:cNvSpPr>
            <a:spLocks noGrp="1"/>
          </p:cNvSpPr>
          <p:nvPr>
            <p:ph type="title"/>
          </p:nvPr>
        </p:nvSpPr>
        <p:spPr>
          <a:xfrm>
            <a:off x="572493" y="238539"/>
            <a:ext cx="11018520" cy="1434415"/>
          </a:xfrm>
        </p:spPr>
        <p:txBody>
          <a:bodyPr anchor="b">
            <a:normAutofit/>
          </a:bodyPr>
          <a:lstStyle/>
          <a:p>
            <a:r>
              <a:rPr lang="en-GB" sz="5400"/>
              <a:t>V. Y. Mudimbe (1941-2025)</a:t>
            </a:r>
          </a:p>
        </p:txBody>
      </p:sp>
      <p:sp>
        <p:nvSpPr>
          <p:cNvPr id="12" name="sketchy line">
            <a:extLst>
              <a:ext uri="{FF2B5EF4-FFF2-40B4-BE49-F238E27FC236}">
                <a16:creationId xmlns:a16="http://schemas.microsoft.com/office/drawing/2014/main" id="{25EA8652-A3EE-D8A9-F859-8C1D35D24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26FFB7-00BA-312F-0546-5741C3FA4E8C}"/>
              </a:ext>
            </a:extLst>
          </p:cNvPr>
          <p:cNvSpPr>
            <a:spLocks noGrp="1"/>
          </p:cNvSpPr>
          <p:nvPr>
            <p:ph idx="1"/>
          </p:nvPr>
        </p:nvSpPr>
        <p:spPr>
          <a:xfrm>
            <a:off x="572493" y="2071316"/>
            <a:ext cx="6713552" cy="4119172"/>
          </a:xfrm>
        </p:spPr>
        <p:txBody>
          <a:bodyPr anchor="t">
            <a:normAutofit/>
          </a:bodyPr>
          <a:lstStyle/>
          <a:p>
            <a:pPr marL="0" indent="0">
              <a:buNone/>
            </a:pPr>
            <a:r>
              <a:rPr lang="en-GB" sz="2200" i="1"/>
              <a:t>The Invention of Africa </a:t>
            </a:r>
            <a:r>
              <a:rPr lang="en-GB" sz="2200"/>
              <a:t>(1988) – Critiqued how Western knowledge systems ‘invented’ the idea of Africa.</a:t>
            </a:r>
          </a:p>
          <a:p>
            <a:pPr marL="0" indent="0">
              <a:buNone/>
            </a:pPr>
            <a:r>
              <a:rPr lang="en-GB" sz="2200"/>
              <a:t>Product of European discourse – missionary, anthropological, administrative texts (the ‘colonial library’)</a:t>
            </a:r>
          </a:p>
          <a:p>
            <a:pPr marL="0" indent="0">
              <a:buNone/>
            </a:pPr>
            <a:r>
              <a:rPr lang="en-GB" sz="2200"/>
              <a:t>‘African gnosis’ – knowledge about Africa, created mostly by outsiders, functioned as tool of colonial power</a:t>
            </a:r>
          </a:p>
          <a:p>
            <a:pPr marL="0" indent="0">
              <a:buNone/>
            </a:pPr>
            <a:r>
              <a:rPr lang="en-GB" sz="2200"/>
              <a:t>Racialised, hierarchical – Africa as ‘Other’ to be studied/dominated.</a:t>
            </a:r>
            <a:endParaRPr lang="en-GB" sz="2200" dirty="0"/>
          </a:p>
        </p:txBody>
      </p:sp>
      <p:pic>
        <p:nvPicPr>
          <p:cNvPr id="5" name="Picture 4">
            <a:extLst>
              <a:ext uri="{FF2B5EF4-FFF2-40B4-BE49-F238E27FC236}">
                <a16:creationId xmlns:a16="http://schemas.microsoft.com/office/drawing/2014/main" id="{512DCEE7-6CAD-4E7E-8127-CC4F8E034188}"/>
              </a:ext>
            </a:extLst>
          </p:cNvPr>
          <p:cNvPicPr>
            <a:picLocks noChangeAspect="1"/>
          </p:cNvPicPr>
          <p:nvPr/>
        </p:nvPicPr>
        <p:blipFill>
          <a:blip r:embed="rId2"/>
          <a:srcRect l="30441" r="1544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385665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07DBD-FE2F-1A0C-7520-101A8873F423}"/>
              </a:ext>
            </a:extLst>
          </p:cNvPr>
          <p:cNvSpPr>
            <a:spLocks noGrp="1"/>
          </p:cNvSpPr>
          <p:nvPr>
            <p:ph type="title"/>
          </p:nvPr>
        </p:nvSpPr>
        <p:spPr>
          <a:xfrm>
            <a:off x="572493" y="238539"/>
            <a:ext cx="11018520" cy="1434415"/>
          </a:xfrm>
        </p:spPr>
        <p:txBody>
          <a:bodyPr anchor="b">
            <a:normAutofit/>
          </a:bodyPr>
          <a:lstStyle/>
          <a:p>
            <a:r>
              <a:rPr lang="en-GB" sz="5400"/>
              <a:t>V. Y. Mudimbe (1941-2025)</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7A5449-9FDE-F121-6D33-755F27D28541}"/>
              </a:ext>
            </a:extLst>
          </p:cNvPr>
          <p:cNvSpPr>
            <a:spLocks noGrp="1"/>
          </p:cNvSpPr>
          <p:nvPr>
            <p:ph idx="1"/>
          </p:nvPr>
        </p:nvSpPr>
        <p:spPr>
          <a:xfrm>
            <a:off x="572493" y="2071316"/>
            <a:ext cx="6713552" cy="4119172"/>
          </a:xfrm>
        </p:spPr>
        <p:txBody>
          <a:bodyPr anchor="t">
            <a:normAutofit fontScale="92500" lnSpcReduction="20000"/>
          </a:bodyPr>
          <a:lstStyle/>
          <a:p>
            <a:pPr marL="0" indent="0">
              <a:buNone/>
            </a:pPr>
            <a:r>
              <a:rPr lang="en-GB" sz="3200" dirty="0"/>
              <a:t>Continuing impact of the ‘colonial library’, although the personnel have changed: </a:t>
            </a:r>
            <a:r>
              <a:rPr lang="en-GB" sz="3600" dirty="0"/>
              <a:t>“the African scholar succeeds the anthropologist, the ‘native’ theologian replaces the missionary, and the politician took the place of the colonial commissioner” (</a:t>
            </a:r>
            <a:r>
              <a:rPr lang="en-GB" sz="3600" dirty="0" err="1"/>
              <a:t>Mudimbe</a:t>
            </a:r>
            <a:r>
              <a:rPr lang="en-GB" sz="3600" dirty="0"/>
              <a:t>, 1988, p. 181).</a:t>
            </a:r>
            <a:endParaRPr lang="en-GB" sz="3200" dirty="0"/>
          </a:p>
          <a:p>
            <a:pPr marL="0" indent="0">
              <a:buNone/>
            </a:pPr>
            <a:r>
              <a:rPr lang="en-GB" sz="3200" dirty="0"/>
              <a:t>Calls for reinvention of knowledge production.</a:t>
            </a:r>
          </a:p>
        </p:txBody>
      </p:sp>
      <p:pic>
        <p:nvPicPr>
          <p:cNvPr id="5" name="Picture 4">
            <a:extLst>
              <a:ext uri="{FF2B5EF4-FFF2-40B4-BE49-F238E27FC236}">
                <a16:creationId xmlns:a16="http://schemas.microsoft.com/office/drawing/2014/main" id="{725C2808-A4C8-EACC-CA4B-875D259CE629}"/>
              </a:ext>
            </a:extLst>
          </p:cNvPr>
          <p:cNvPicPr>
            <a:picLocks noChangeAspect="1"/>
          </p:cNvPicPr>
          <p:nvPr/>
        </p:nvPicPr>
        <p:blipFill>
          <a:blip r:embed="rId2"/>
          <a:srcRect l="30441" r="1544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62914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EE4EB-8E21-F470-0C99-EB9E8A9B1516}"/>
              </a:ext>
            </a:extLst>
          </p:cNvPr>
          <p:cNvSpPr>
            <a:spLocks noGrp="1"/>
          </p:cNvSpPr>
          <p:nvPr>
            <p:ph type="title"/>
          </p:nvPr>
        </p:nvSpPr>
        <p:spPr>
          <a:xfrm>
            <a:off x="841248" y="548640"/>
            <a:ext cx="3600860" cy="5431536"/>
          </a:xfrm>
        </p:spPr>
        <p:txBody>
          <a:bodyPr>
            <a:normAutofit/>
          </a:bodyPr>
          <a:lstStyle/>
          <a:p>
            <a:r>
              <a:rPr lang="en-GB" sz="5400"/>
              <a:t>But…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0DDE55-483E-A5A2-7691-C8685C52ED76}"/>
              </a:ext>
            </a:extLst>
          </p:cNvPr>
          <p:cNvSpPr>
            <a:spLocks noGrp="1"/>
          </p:cNvSpPr>
          <p:nvPr>
            <p:ph idx="1"/>
          </p:nvPr>
        </p:nvSpPr>
        <p:spPr>
          <a:xfrm>
            <a:off x="5126418" y="552091"/>
            <a:ext cx="6224335" cy="5431536"/>
          </a:xfrm>
        </p:spPr>
        <p:txBody>
          <a:bodyPr anchor="ctr">
            <a:normAutofit lnSpcReduction="10000"/>
          </a:bodyPr>
          <a:lstStyle/>
          <a:p>
            <a:r>
              <a:rPr lang="en-GB" sz="2200" dirty="0"/>
              <a:t>Europeans were not the only ‘inventors’ of Africa</a:t>
            </a:r>
          </a:p>
          <a:p>
            <a:r>
              <a:rPr lang="en-GB" sz="2200" dirty="0"/>
              <a:t>Alexander Crummell (1862)  – inherited received ideas of race, represented Africa as savage. Enslaved Africans had been given ‘at least this one item of compensation, namely, the possession of the Anglo-Saxon tongue’.</a:t>
            </a:r>
          </a:p>
          <a:p>
            <a:r>
              <a:rPr lang="en-GB" sz="2200" dirty="0"/>
              <a:t>Crummell ‘inherited a set of conceptual blinders that made them unable to see virtue in Africa’ (Appiah, 1993, p. 5)</a:t>
            </a:r>
          </a:p>
          <a:p>
            <a:r>
              <a:rPr lang="en-GB" sz="2200" dirty="0"/>
              <a:t>Edward Wilmot Blyden (1832-1912):  rejects the idea of the ‘civilising mission’, idea of the ‘African personality’</a:t>
            </a:r>
          </a:p>
          <a:p>
            <a:r>
              <a:rPr lang="en-GB" sz="2200" dirty="0"/>
              <a:t>Continuation of conceptual baggage into nationalist/independence – ‘for the generation that theorised the decolonisation of Africa…”race” was a central organising principle’ (Appiah, p.10)</a:t>
            </a:r>
          </a:p>
          <a:p>
            <a:endParaRPr lang="en-GB" sz="2200" dirty="0"/>
          </a:p>
        </p:txBody>
      </p:sp>
    </p:spTree>
    <p:extLst>
      <p:ext uri="{BB962C8B-B14F-4D97-AF65-F5344CB8AC3E}">
        <p14:creationId xmlns:p14="http://schemas.microsoft.com/office/powerpoint/2010/main" val="1621730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D511B7-AC54-71EB-43D1-D6BB1E3A5B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B8F472-E024-C8CD-5C1C-00684B88B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038B1-0AC8-9950-005A-1A1696129A4D}"/>
              </a:ext>
            </a:extLst>
          </p:cNvPr>
          <p:cNvSpPr>
            <a:spLocks noGrp="1"/>
          </p:cNvSpPr>
          <p:nvPr>
            <p:ph type="title"/>
          </p:nvPr>
        </p:nvSpPr>
        <p:spPr>
          <a:xfrm>
            <a:off x="841248" y="548640"/>
            <a:ext cx="3600860" cy="5431536"/>
          </a:xfrm>
        </p:spPr>
        <p:txBody>
          <a:bodyPr>
            <a:normAutofit/>
          </a:bodyPr>
          <a:lstStyle/>
          <a:p>
            <a:r>
              <a:rPr lang="en-GB" sz="5400" dirty="0"/>
              <a:t>Négritude</a:t>
            </a:r>
          </a:p>
        </p:txBody>
      </p:sp>
      <p:sp>
        <p:nvSpPr>
          <p:cNvPr id="10" name="sketch line">
            <a:extLst>
              <a:ext uri="{FF2B5EF4-FFF2-40B4-BE49-F238E27FC236}">
                <a16:creationId xmlns:a16="http://schemas.microsoft.com/office/drawing/2014/main" id="{E4565EEE-A469-864A-F718-ECB0EED43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02E456-4896-6775-E837-706E56B79947}"/>
              </a:ext>
            </a:extLst>
          </p:cNvPr>
          <p:cNvSpPr>
            <a:spLocks noGrp="1"/>
          </p:cNvSpPr>
          <p:nvPr>
            <p:ph idx="1"/>
          </p:nvPr>
        </p:nvSpPr>
        <p:spPr>
          <a:xfrm>
            <a:off x="5126418" y="552091"/>
            <a:ext cx="6224335" cy="5431536"/>
          </a:xfrm>
        </p:spPr>
        <p:txBody>
          <a:bodyPr anchor="ctr">
            <a:normAutofit fontScale="92500" lnSpcReduction="20000"/>
          </a:bodyPr>
          <a:lstStyle/>
          <a:p>
            <a:r>
              <a:rPr lang="en-GB" sz="3500" dirty="0"/>
              <a:t>Négritude – literary movement developed in 1930s Paris, came to prominence post-WWII</a:t>
            </a:r>
          </a:p>
          <a:p>
            <a:r>
              <a:rPr lang="en-GB" sz="3500" dirty="0"/>
              <a:t>Key figures: Aimé Césaire, Léopold Senghor (became first president of Senegal in 1960)</a:t>
            </a:r>
          </a:p>
          <a:p>
            <a:r>
              <a:rPr lang="en-GB" sz="3500" dirty="0"/>
              <a:t>Black pride, assertion of validity of African culture, assertion of precolonial harmony.</a:t>
            </a:r>
          </a:p>
          <a:p>
            <a:r>
              <a:rPr lang="en-GB" sz="3500" dirty="0"/>
              <a:t>Critiqued by Wole Soyinka in 1964: ‘A tiger does not proclaim his </a:t>
            </a:r>
            <a:r>
              <a:rPr lang="en-GB" sz="3500" dirty="0" err="1"/>
              <a:t>tigritude</a:t>
            </a:r>
            <a:r>
              <a:rPr lang="en-GB" sz="3500" dirty="0"/>
              <a:t>, he pounces’ (quoted in Jahn, 1968: 266).</a:t>
            </a:r>
          </a:p>
          <a:p>
            <a:pPr marL="0" indent="0">
              <a:buNone/>
            </a:pPr>
            <a:endParaRPr lang="en-GB" sz="2400" b="1" dirty="0"/>
          </a:p>
          <a:p>
            <a:endParaRPr lang="en-GB" sz="2200" b="1" dirty="0"/>
          </a:p>
          <a:p>
            <a:endParaRPr lang="en-GB" sz="2200" dirty="0"/>
          </a:p>
        </p:txBody>
      </p:sp>
    </p:spTree>
    <p:extLst>
      <p:ext uri="{BB962C8B-B14F-4D97-AF65-F5344CB8AC3E}">
        <p14:creationId xmlns:p14="http://schemas.microsoft.com/office/powerpoint/2010/main" val="942925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6758B-C90B-AC22-E112-D5753E3B94AA}"/>
              </a:ext>
            </a:extLst>
          </p:cNvPr>
          <p:cNvSpPr>
            <a:spLocks noGrp="1"/>
          </p:cNvSpPr>
          <p:nvPr>
            <p:ph type="title"/>
          </p:nvPr>
        </p:nvSpPr>
        <p:spPr>
          <a:xfrm>
            <a:off x="838200" y="365125"/>
            <a:ext cx="10515600" cy="1325563"/>
          </a:xfrm>
        </p:spPr>
        <p:txBody>
          <a:bodyPr>
            <a:normAutofit/>
          </a:bodyPr>
          <a:lstStyle/>
          <a:p>
            <a:r>
              <a:rPr lang="en-GB" sz="4200"/>
              <a:t>What is the relationship between knowledge and power?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3A9791-FBDE-A251-E3CC-B2809A9B5BD5}"/>
              </a:ext>
            </a:extLst>
          </p:cNvPr>
          <p:cNvSpPr>
            <a:spLocks noGrp="1"/>
          </p:cNvSpPr>
          <p:nvPr>
            <p:ph idx="1"/>
          </p:nvPr>
        </p:nvSpPr>
        <p:spPr>
          <a:xfrm>
            <a:off x="838200" y="1929384"/>
            <a:ext cx="10515600" cy="4251960"/>
          </a:xfrm>
        </p:spPr>
        <p:txBody>
          <a:bodyPr>
            <a:normAutofit/>
          </a:bodyPr>
          <a:lstStyle/>
          <a:p>
            <a:endParaRPr lang="en-GB" sz="3600" dirty="0"/>
          </a:p>
        </p:txBody>
      </p:sp>
    </p:spTree>
    <p:extLst>
      <p:ext uri="{BB962C8B-B14F-4D97-AF65-F5344CB8AC3E}">
        <p14:creationId xmlns:p14="http://schemas.microsoft.com/office/powerpoint/2010/main" val="4065808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59EAFA-A358-28EE-4AFA-0D1FAE658BC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9B1D8B-1F65-A118-E72C-662E8735C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8D67E-A1FB-555A-CA2A-7C0623D679F3}"/>
              </a:ext>
            </a:extLst>
          </p:cNvPr>
          <p:cNvSpPr>
            <a:spLocks noGrp="1"/>
          </p:cNvSpPr>
          <p:nvPr>
            <p:ph type="title"/>
          </p:nvPr>
        </p:nvSpPr>
        <p:spPr>
          <a:xfrm>
            <a:off x="838200" y="365125"/>
            <a:ext cx="10515600" cy="1325563"/>
          </a:xfrm>
        </p:spPr>
        <p:txBody>
          <a:bodyPr>
            <a:normAutofit/>
          </a:bodyPr>
          <a:lstStyle/>
          <a:p>
            <a:r>
              <a:rPr lang="en-GB" sz="4200"/>
              <a:t>What is the relationship between knowledge and power?</a:t>
            </a:r>
          </a:p>
        </p:txBody>
      </p:sp>
      <p:sp>
        <p:nvSpPr>
          <p:cNvPr id="10" name="sketch line">
            <a:extLst>
              <a:ext uri="{FF2B5EF4-FFF2-40B4-BE49-F238E27FC236}">
                <a16:creationId xmlns:a16="http://schemas.microsoft.com/office/drawing/2014/main" id="{D0D49F5D-25D3-9D71-2D27-884F5D2BC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484C83-8954-C76F-BE2A-B919CF06093A}"/>
              </a:ext>
            </a:extLst>
          </p:cNvPr>
          <p:cNvSpPr>
            <a:spLocks noGrp="1"/>
          </p:cNvSpPr>
          <p:nvPr>
            <p:ph idx="1"/>
          </p:nvPr>
        </p:nvSpPr>
        <p:spPr>
          <a:xfrm>
            <a:off x="838200" y="1929384"/>
            <a:ext cx="10515600" cy="4251960"/>
          </a:xfrm>
        </p:spPr>
        <p:txBody>
          <a:bodyPr>
            <a:normAutofit fontScale="92500" lnSpcReduction="10000"/>
          </a:bodyPr>
          <a:lstStyle/>
          <a:p>
            <a:r>
              <a:rPr lang="en-GB" sz="3600" dirty="0"/>
              <a:t>Who gets to claim expertise about Africa?</a:t>
            </a:r>
          </a:p>
          <a:p>
            <a:r>
              <a:rPr lang="en-GB" sz="3600" dirty="0"/>
              <a:t>Structural issues (Crawford et al, 2021):</a:t>
            </a:r>
          </a:p>
          <a:p>
            <a:pPr lvl="1"/>
            <a:r>
              <a:rPr lang="en-GB" sz="3600" dirty="0"/>
              <a:t>Underfunding of African universities</a:t>
            </a:r>
          </a:p>
          <a:p>
            <a:pPr lvl="1"/>
            <a:r>
              <a:rPr lang="en-GB" sz="3600" dirty="0"/>
              <a:t>Predominance of non-African writers in academic journals focused on Africa</a:t>
            </a:r>
          </a:p>
          <a:p>
            <a:pPr lvl="1"/>
            <a:r>
              <a:rPr lang="en-GB" sz="3600" dirty="0"/>
              <a:t>Lack of access to academic work in non-open access publications</a:t>
            </a:r>
          </a:p>
          <a:p>
            <a:r>
              <a:rPr lang="en-GB" sz="3600" dirty="0"/>
              <a:t>‘Most of that which is received as knowledge about Africa is produced in the West’ (Mama, 2007, p.4).</a:t>
            </a:r>
          </a:p>
        </p:txBody>
      </p:sp>
    </p:spTree>
    <p:extLst>
      <p:ext uri="{BB962C8B-B14F-4D97-AF65-F5344CB8AC3E}">
        <p14:creationId xmlns:p14="http://schemas.microsoft.com/office/powerpoint/2010/main" val="133209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7293E-0FFE-F788-936C-7CA6A751F69E}"/>
              </a:ext>
            </a:extLst>
          </p:cNvPr>
          <p:cNvSpPr>
            <a:spLocks noGrp="1"/>
          </p:cNvSpPr>
          <p:nvPr>
            <p:ph type="title"/>
          </p:nvPr>
        </p:nvSpPr>
        <p:spPr/>
        <p:txBody>
          <a:bodyPr/>
          <a:lstStyle/>
          <a:p>
            <a:r>
              <a:rPr lang="en-GB" dirty="0"/>
              <a:t>What are the practical implications of how Africa has been imagined and represented?</a:t>
            </a:r>
          </a:p>
        </p:txBody>
      </p:sp>
      <p:sp>
        <p:nvSpPr>
          <p:cNvPr id="3" name="Content Placeholder 2">
            <a:extLst>
              <a:ext uri="{FF2B5EF4-FFF2-40B4-BE49-F238E27FC236}">
                <a16:creationId xmlns:a16="http://schemas.microsoft.com/office/drawing/2014/main" id="{0D19C6A6-B99B-8ED5-3986-C3869707574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89424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784E0-DDC6-8F66-CB65-717AAC8032FC}"/>
              </a:ext>
            </a:extLst>
          </p:cNvPr>
          <p:cNvSpPr>
            <a:spLocks noGrp="1"/>
          </p:cNvSpPr>
          <p:nvPr>
            <p:ph type="title"/>
          </p:nvPr>
        </p:nvSpPr>
        <p:spPr>
          <a:xfrm>
            <a:off x="635000" y="640823"/>
            <a:ext cx="3418659" cy="5583148"/>
          </a:xfrm>
        </p:spPr>
        <p:txBody>
          <a:bodyPr anchor="ctr">
            <a:normAutofit/>
          </a:bodyPr>
          <a:lstStyle/>
          <a:p>
            <a:r>
              <a:rPr lang="en-GB" sz="4200"/>
              <a:t>What might be the practical implications of how Africa has been imagined and represented?</a:t>
            </a:r>
            <a:br>
              <a:rPr lang="en-GB" sz="4200"/>
            </a:b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F8E0B1-7221-DDC4-8391-0B9631D68ED8}"/>
              </a:ext>
            </a:extLst>
          </p:cNvPr>
          <p:cNvGraphicFramePr>
            <a:graphicFrameLocks noGrp="1"/>
          </p:cNvGraphicFramePr>
          <p:nvPr>
            <p:ph idx="1"/>
            <p:extLst>
              <p:ext uri="{D42A27DB-BD31-4B8C-83A1-F6EECF244321}">
                <p14:modId xmlns:p14="http://schemas.microsoft.com/office/powerpoint/2010/main" val="22142371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6662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2FAF5-0E8C-2A5F-CD88-53C95AA84A01}"/>
              </a:ext>
            </a:extLst>
          </p:cNvPr>
          <p:cNvSpPr>
            <a:spLocks noGrp="1"/>
          </p:cNvSpPr>
          <p:nvPr>
            <p:ph type="title"/>
          </p:nvPr>
        </p:nvSpPr>
        <p:spPr>
          <a:xfrm>
            <a:off x="838200" y="365125"/>
            <a:ext cx="10515600" cy="1325563"/>
          </a:xfrm>
        </p:spPr>
        <p:txBody>
          <a:bodyPr>
            <a:normAutofit/>
          </a:bodyPr>
          <a:lstStyle/>
          <a:p>
            <a:r>
              <a:rPr lang="en-GB" sz="5400"/>
              <a:t>Our roles?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80364-F780-975D-838B-11756768A8A8}"/>
              </a:ext>
            </a:extLst>
          </p:cNvPr>
          <p:cNvSpPr>
            <a:spLocks noGrp="1"/>
          </p:cNvSpPr>
          <p:nvPr>
            <p:ph idx="1"/>
          </p:nvPr>
        </p:nvSpPr>
        <p:spPr>
          <a:xfrm>
            <a:off x="838200" y="1929384"/>
            <a:ext cx="10515600" cy="4251960"/>
          </a:xfrm>
        </p:spPr>
        <p:txBody>
          <a:bodyPr>
            <a:normAutofit lnSpcReduction="10000"/>
          </a:bodyPr>
          <a:lstStyle/>
          <a:p>
            <a:r>
              <a:rPr lang="en-GB" sz="4000" dirty="0"/>
              <a:t>To dissect and deconstruct representations of Africa, being alive to the operation of power, colonialism, and stereotypes</a:t>
            </a:r>
          </a:p>
          <a:p>
            <a:r>
              <a:rPr lang="en-GB" sz="4000" dirty="0"/>
              <a:t>Discourse analysis as a tool?</a:t>
            </a:r>
          </a:p>
          <a:p>
            <a:r>
              <a:rPr lang="en-GB" sz="4000" dirty="0"/>
              <a:t>How can we avoid replicating ‘single stories’?</a:t>
            </a:r>
          </a:p>
          <a:p>
            <a:r>
              <a:rPr lang="en-GB" sz="4000" dirty="0"/>
              <a:t>Is there a danger that ‘positive’ news becomes a single story?</a:t>
            </a:r>
          </a:p>
        </p:txBody>
      </p:sp>
    </p:spTree>
    <p:extLst>
      <p:ext uri="{BB962C8B-B14F-4D97-AF65-F5344CB8AC3E}">
        <p14:creationId xmlns:p14="http://schemas.microsoft.com/office/powerpoint/2010/main" val="4998339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47909-A8CD-89DC-8169-A38562837DE4}"/>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5600" kern="1200">
                <a:solidFill>
                  <a:schemeClr val="tx1"/>
                </a:solidFill>
                <a:latin typeface="+mj-lt"/>
                <a:ea typeface="+mj-ea"/>
                <a:cs typeface="+mj-cs"/>
              </a:rPr>
              <a:t>What do you think is the relationship between the ‘invention of Africa’ and concepts of modernity?</a:t>
            </a:r>
          </a:p>
        </p:txBody>
      </p:sp>
      <p:sp>
        <p:nvSpPr>
          <p:cNvPr id="9"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472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54B2B-4108-3AD9-8A80-2E9E99E6213F}"/>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Any questions?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4551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dirty="0">
                <a:solidFill>
                  <a:schemeClr val="tx1"/>
                </a:solidFill>
                <a:latin typeface="+mj-lt"/>
                <a:ea typeface="+mj-ea"/>
                <a:cs typeface="+mj-cs"/>
              </a:rPr>
              <a:t>Tomorrow’s session: Ethnicity</a:t>
            </a: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Please read at least one of the key readings and bring your notes to class.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EC81357-2418-A019-0706-C0E6A9B8774F}"/>
              </a:ext>
            </a:extLst>
          </p:cNvPr>
          <p:cNvPicPr>
            <a:picLocks noChangeAspect="1"/>
          </p:cNvPicPr>
          <p:nvPr/>
        </p:nvPicPr>
        <p:blipFill>
          <a:blip r:embed="rId2"/>
          <a:stretch>
            <a:fillRect/>
          </a:stretch>
        </p:blipFill>
        <p:spPr>
          <a:xfrm>
            <a:off x="6775555" y="0"/>
            <a:ext cx="4834077" cy="5871999"/>
          </a:xfrm>
          <a:prstGeom prst="rect">
            <a:avLst/>
          </a:prstGeom>
        </p:spPr>
      </p:pic>
      <p:sp>
        <p:nvSpPr>
          <p:cNvPr id="10" name="TextBox 9">
            <a:extLst>
              <a:ext uri="{FF2B5EF4-FFF2-40B4-BE49-F238E27FC236}">
                <a16:creationId xmlns:a16="http://schemas.microsoft.com/office/drawing/2014/main" id="{43FB11FC-6C6A-5C77-6675-59CCACA328A2}"/>
              </a:ext>
            </a:extLst>
          </p:cNvPr>
          <p:cNvSpPr txBox="1"/>
          <p:nvPr/>
        </p:nvSpPr>
        <p:spPr>
          <a:xfrm>
            <a:off x="6945590" y="6005822"/>
            <a:ext cx="6097248" cy="369332"/>
          </a:xfrm>
          <a:prstGeom prst="rect">
            <a:avLst/>
          </a:prstGeom>
          <a:noFill/>
        </p:spPr>
        <p:txBody>
          <a:bodyPr wrap="square">
            <a:spAutoFit/>
          </a:bodyPr>
          <a:lstStyle/>
          <a:p>
            <a:r>
              <a:rPr lang="en-GB" dirty="0"/>
              <a:t>Anya Paintsil, "Mair at </a:t>
            </a:r>
            <a:r>
              <a:rPr lang="en-GB" dirty="0" err="1"/>
              <a:t>Cylch</a:t>
            </a:r>
            <a:r>
              <a:rPr lang="en-GB" dirty="0"/>
              <a:t> </a:t>
            </a:r>
            <a:r>
              <a:rPr lang="en-GB" dirty="0" err="1"/>
              <a:t>Meithrin</a:t>
            </a:r>
            <a:r>
              <a:rPr lang="en-GB" dirty="0"/>
              <a:t>" (2020)</a:t>
            </a:r>
          </a:p>
        </p:txBody>
      </p:sp>
    </p:spTree>
    <p:extLst>
      <p:ext uri="{BB962C8B-B14F-4D97-AF65-F5344CB8AC3E}">
        <p14:creationId xmlns:p14="http://schemas.microsoft.com/office/powerpoint/2010/main" val="19594456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AE33-B4BF-9CD1-F42B-523EB0D4DF74}"/>
              </a:ext>
            </a:extLst>
          </p:cNvPr>
          <p:cNvSpPr>
            <a:spLocks noGrp="1"/>
          </p:cNvSpPr>
          <p:nvPr>
            <p:ph type="title"/>
          </p:nvPr>
        </p:nvSpPr>
        <p:spPr/>
        <p:txBody>
          <a:bodyPr/>
          <a:lstStyle/>
          <a:p>
            <a:r>
              <a:rPr lang="en-GB" dirty="0"/>
              <a:t>And just for fun…</a:t>
            </a:r>
          </a:p>
        </p:txBody>
      </p:sp>
      <p:pic>
        <p:nvPicPr>
          <p:cNvPr id="4" name="Online Media 3" title="Africa For Norway - New charity single out now!">
            <a:hlinkClick r:id="" action="ppaction://media"/>
            <a:extLst>
              <a:ext uri="{FF2B5EF4-FFF2-40B4-BE49-F238E27FC236}">
                <a16:creationId xmlns:a16="http://schemas.microsoft.com/office/drawing/2014/main" id="{11726CD8-14D3-4BFE-2F74-45F25EE27F8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06951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1311</Words>
  <Application>Microsoft Office PowerPoint</Application>
  <PresentationFormat>Widescreen</PresentationFormat>
  <Paragraphs>101</Paragraphs>
  <Slides>32</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Aptos Display</vt:lpstr>
      <vt:lpstr>Arial</vt:lpstr>
      <vt:lpstr>Calibri</vt:lpstr>
      <vt:lpstr>Wingdings</vt:lpstr>
      <vt:lpstr>Office Theme</vt:lpstr>
      <vt:lpstr>HPHI5035/6035: African Modernities  </vt:lpstr>
      <vt:lpstr>Today’s session</vt:lpstr>
      <vt:lpstr>When you hear the word Africa, what 3 words or images come to mind? </vt:lpstr>
      <vt:lpstr>Where do you think those images come from?</vt:lpstr>
      <vt:lpstr>When you hear the word Africa, what 3 words or images come to mind? </vt:lpstr>
      <vt:lpstr>Ideas of Africa</vt:lpstr>
      <vt:lpstr>PowerPoint Presentation</vt:lpstr>
      <vt:lpstr>PowerPoint Presentation</vt:lpstr>
      <vt:lpstr>And of course…Band Aid</vt:lpstr>
      <vt:lpstr>“The invention of Africa”</vt:lpstr>
      <vt:lpstr>Africa </vt:lpstr>
      <vt:lpstr>Who said it, and when?</vt:lpstr>
      <vt:lpstr>Who said it, and when?</vt:lpstr>
      <vt:lpstr>Who said it, and when?</vt:lpstr>
      <vt:lpstr>Who said it, and when?</vt:lpstr>
      <vt:lpstr>The danger of a single story</vt:lpstr>
      <vt:lpstr>PowerPoint Presentation</vt:lpstr>
      <vt:lpstr>The development of intellectual frameworks</vt:lpstr>
      <vt:lpstr>Orientalism</vt:lpstr>
      <vt:lpstr>V. Y. Mudimbe (1941-2025)</vt:lpstr>
      <vt:lpstr>V. Y. Mudimbe (1941-2025)</vt:lpstr>
      <vt:lpstr>But…</vt:lpstr>
      <vt:lpstr>Négritude</vt:lpstr>
      <vt:lpstr>What is the relationship between knowledge and power?</vt:lpstr>
      <vt:lpstr>What is the relationship between knowledge and power?</vt:lpstr>
      <vt:lpstr>What are the practical implications of how Africa has been imagined and represented?</vt:lpstr>
      <vt:lpstr>What might be the practical implications of how Africa has been imagined and represented? </vt:lpstr>
      <vt:lpstr>Our roles?</vt:lpstr>
      <vt:lpstr>What do you think is the relationship between the ‘invention of Africa’ and concepts of modernity?</vt:lpstr>
      <vt:lpstr>Any questions?</vt:lpstr>
      <vt:lpstr>Tomorrow’s session: Ethnicity</vt:lpstr>
      <vt:lpstr>And just for fun…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2026-04-19T21:12:18Z</dcterms:created>
  <dcterms:modified xsi:type="dcterms:W3CDTF">2026-04-22T19:14:54Z</dcterms:modified>
</cp:coreProperties>
</file>