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3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A1392-BA44-4F3E-A2A5-F716720A6AFE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6F6A3-9E53-4236-8067-0164D745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077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D9C31A0-F7FF-46B7-93E3-D8B618014E20}" type="slidenum">
              <a:rPr lang="en-US" altLang="en-US" sz="1200" smtClean="0"/>
              <a:pPr/>
              <a:t>17</a:t>
            </a:fld>
            <a:endParaRPr lang="en-US" altLang="en-US" sz="1200" smtClean="0"/>
          </a:p>
        </p:txBody>
      </p:sp>
      <p:sp>
        <p:nvSpPr>
          <p:cNvPr id="6147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8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Example :  You read a geometry problem in a textbook.  The words are seen and the visual forms translated into meaning by the language center in the left hemisphere.  To solve the problem you have to imagine a cone shaped object.  This is accomplished by centers in the right hemisphere.  The solution is written down using language generated by the left hemisphere.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What would happen in cases like this if the callosum was damaged ?</a:t>
            </a:r>
          </a:p>
        </p:txBody>
      </p:sp>
    </p:spTree>
    <p:extLst>
      <p:ext uri="{BB962C8B-B14F-4D97-AF65-F5344CB8AC3E}">
        <p14:creationId xmlns:p14="http://schemas.microsoft.com/office/powerpoint/2010/main" val="2126057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790DB36-3DAA-4E5E-BA2F-1ABAAE1AF412}" type="slidenum">
              <a:rPr lang="en-US" altLang="en-US" sz="1200" smtClean="0"/>
              <a:pPr/>
              <a:t>18</a:t>
            </a:fld>
            <a:endParaRPr lang="en-US" altLang="en-US" sz="1200" smtClean="0"/>
          </a:p>
        </p:txBody>
      </p:sp>
      <p:sp>
        <p:nvSpPr>
          <p:cNvPr id="8195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196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 smtClean="0"/>
              <a:t>key words: left hemisphere; right hemisphere; corpus callosum; epilepsy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One method used to treat severely epileptic patients involves cutting the corpus callosum to prevent the spread of seizures across the entire brain. The video clip on this slide shows a man who has had such a surgery. Double click on video to start video clip. This clip discusses the types of information processing deficits associated with cutting the corpus callosum and shows a task often used to assess corpus callosum damage. This task is also represented in drawing form on the following slide as well.</a:t>
            </a:r>
          </a:p>
        </p:txBody>
      </p:sp>
    </p:spTree>
    <p:extLst>
      <p:ext uri="{BB962C8B-B14F-4D97-AF65-F5344CB8AC3E}">
        <p14:creationId xmlns:p14="http://schemas.microsoft.com/office/powerpoint/2010/main" val="1115298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C9C3774-B310-48A8-A387-7ECBE4808276}" type="slidenum">
              <a:rPr lang="en-US" altLang="en-US" sz="1200" smtClean="0"/>
              <a:pPr/>
              <a:t>21</a:t>
            </a:fld>
            <a:endParaRPr lang="en-US" altLang="en-US" sz="1200" smtClean="0"/>
          </a:p>
        </p:txBody>
      </p:sp>
      <p:sp>
        <p:nvSpPr>
          <p:cNvPr id="12291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292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 smtClean="0"/>
              <a:t>key words: left hemisphere; right hemisphere; corpus callosum; epilepsy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This slide is a schematic of the task shown in the video clip on the previous slide</a:t>
            </a:r>
          </a:p>
        </p:txBody>
      </p:sp>
    </p:spTree>
    <p:extLst>
      <p:ext uri="{BB962C8B-B14F-4D97-AF65-F5344CB8AC3E}">
        <p14:creationId xmlns:p14="http://schemas.microsoft.com/office/powerpoint/2010/main" val="383109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33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96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0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8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92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18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4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43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26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312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261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6503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449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0659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01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0715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014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7432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97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6578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Seminar 7 and 8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ECAP4002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6547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 7 – Quiz on Neurons.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Neuron Doctrine? </a:t>
            </a:r>
          </a:p>
          <a:p>
            <a:endParaRPr lang="en-GB" dirty="0" smtClean="0"/>
          </a:p>
          <a:p>
            <a:r>
              <a:rPr lang="en-GB" dirty="0" smtClean="0"/>
              <a:t>What is a Synapse? </a:t>
            </a:r>
          </a:p>
          <a:p>
            <a:endParaRPr lang="en-GB" dirty="0" smtClean="0"/>
          </a:p>
          <a:p>
            <a:r>
              <a:rPr lang="en-GB" dirty="0" smtClean="0"/>
              <a:t>Explain the role of Glial Cells? </a:t>
            </a:r>
          </a:p>
          <a:p>
            <a:endParaRPr lang="en-GB" dirty="0" smtClean="0"/>
          </a:p>
          <a:p>
            <a:r>
              <a:rPr lang="en-GB" dirty="0" smtClean="0"/>
              <a:t>What are </a:t>
            </a:r>
            <a:r>
              <a:rPr lang="en-GB" dirty="0" err="1" smtClean="0"/>
              <a:t>Mitochondrian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57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cell nucleus? </a:t>
            </a:r>
          </a:p>
          <a:p>
            <a:endParaRPr lang="en-GB" dirty="0"/>
          </a:p>
          <a:p>
            <a:r>
              <a:rPr lang="en-GB" dirty="0" smtClean="0"/>
              <a:t>What are Ribosomes? </a:t>
            </a:r>
          </a:p>
          <a:p>
            <a:endParaRPr lang="en-GB" dirty="0"/>
          </a:p>
          <a:p>
            <a:r>
              <a:rPr lang="en-GB" dirty="0" smtClean="0"/>
              <a:t>What is a Dendrite? </a:t>
            </a:r>
          </a:p>
          <a:p>
            <a:endParaRPr lang="en-GB" dirty="0"/>
          </a:p>
          <a:p>
            <a:r>
              <a:rPr lang="en-GB" dirty="0" smtClean="0"/>
              <a:t>Describe the Input Zone?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1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Cell Body (Soma)? </a:t>
            </a:r>
          </a:p>
          <a:p>
            <a:endParaRPr lang="en-GB" dirty="0"/>
          </a:p>
          <a:p>
            <a:r>
              <a:rPr lang="en-GB" dirty="0" smtClean="0"/>
              <a:t>Describe the integration Zone? </a:t>
            </a:r>
          </a:p>
          <a:p>
            <a:endParaRPr lang="en-GB" dirty="0"/>
          </a:p>
          <a:p>
            <a:r>
              <a:rPr lang="en-GB" dirty="0" smtClean="0"/>
              <a:t>What is an Axon? </a:t>
            </a:r>
          </a:p>
          <a:p>
            <a:endParaRPr lang="en-GB" dirty="0"/>
          </a:p>
          <a:p>
            <a:r>
              <a:rPr lang="en-GB" dirty="0" smtClean="0"/>
              <a:t>Describe the Conduction Zone?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15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Axon Terminal? </a:t>
            </a:r>
          </a:p>
          <a:p>
            <a:endParaRPr lang="en-GB" dirty="0"/>
          </a:p>
          <a:p>
            <a:r>
              <a:rPr lang="en-GB" dirty="0" smtClean="0"/>
              <a:t>Describe the Output Zone?</a:t>
            </a:r>
          </a:p>
          <a:p>
            <a:endParaRPr lang="en-GB" dirty="0"/>
          </a:p>
          <a:p>
            <a:r>
              <a:rPr lang="en-GB" dirty="0" smtClean="0"/>
              <a:t> What is Myelin? </a:t>
            </a:r>
          </a:p>
          <a:p>
            <a:endParaRPr lang="en-GB" dirty="0"/>
          </a:p>
          <a:p>
            <a:r>
              <a:rPr lang="en-GB" dirty="0" smtClean="0"/>
              <a:t>What is Myelination?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686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Node of Ranvier.</a:t>
            </a:r>
          </a:p>
          <a:p>
            <a:r>
              <a:rPr lang="en-GB" dirty="0" smtClean="0"/>
              <a:t>What are Schwann Cells.</a:t>
            </a:r>
          </a:p>
          <a:p>
            <a:r>
              <a:rPr lang="en-GB" dirty="0" smtClean="0"/>
              <a:t>What is presynaptic Membrane?</a:t>
            </a:r>
          </a:p>
          <a:p>
            <a:r>
              <a:rPr lang="en-GB" dirty="0" smtClean="0"/>
              <a:t>What is Postsynaptic Membrane?</a:t>
            </a:r>
          </a:p>
          <a:p>
            <a:r>
              <a:rPr lang="en-GB" dirty="0" smtClean="0"/>
              <a:t>What is the Synaptic Cleft?</a:t>
            </a:r>
          </a:p>
          <a:p>
            <a:r>
              <a:rPr lang="en-GB" dirty="0" smtClean="0"/>
              <a:t>What is Synaptic Vesicle?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695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Answers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693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Neuron Doctrine – The hypothesis that the brain is composed of separate, distinct, cells.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Synapse – A cellular location at which information is transmitted from one neuron to another.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Glial Cells = Non-neural brain cells that provide structural, nutritional and other types of support to the brain.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577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Mitochondrion = Cellular organelle that provides metabolic energy to the cell.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Cell Nucleus – Spherical Central structure of the cell that contains the chromosomes.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Ribosomes – Structures in the cell body where genetic information is translated (protein is produced).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Dendrite – One of the extensions of the cell body – receptive surfaces of the neuron.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313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Input zone – The part of the neuron that receives information – cells dendrites.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Cell Body(Soma) – The region of the neuron that is defined by the presence of the nucleus.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Integration zone – Part of the neuron that initiates nerve activity if the sum of all inhibitory and excitatory postsynaptic potentials exceeds a threshold.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94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• Axon – A single extension from the nerve cell that carries nerve impulses from the cell body to other neurons.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• Conduction Zone – The part of the Neuron over which the nerve’s electrical signal may be actively propagated.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• Axon Terminal – The end of an Axon – which forms a synapse on a neuron or other target.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701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Output Zone – Corresponds to the Axon Terminal – at which the cells electrical activity is conveyed to another cell.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• Myelin – Fatty insulation around an axon – improves the speed of conduction of nerve impulses.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• Myelination – The process of myelin formation.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654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Node of Ranvier – A gap between successive segments of myelin sheath – axon membrane is exposed.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Schwann Cell – Accessory cell that forms myelin to the Peripheral Nervous System.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Presynaptic – Region of the synapse that releases the neurotransmitter.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• Postsynaptic – Region of the synapse that receives and responds to the Neurotransmitter.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013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Presynaptic membrane – Specialised membrane at the Axon Terminal that transmits information by releasing a NT.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• Postsynaptic membrane – Membrane on surface of the cell that receives information from a presynaptic neuron.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• Synaptic Cleft – Space between pre and post synaptic element.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• Synaptic Vesicle – A small, spherical structure that contains molecules of synaptic transmitter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548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228600"/>
            <a:ext cx="9144000" cy="1143000"/>
          </a:xfrm>
        </p:spPr>
        <p:txBody>
          <a:bodyPr anchor="ctr">
            <a:normAutofit fontScale="90000"/>
          </a:bodyPr>
          <a:lstStyle/>
          <a:p>
            <a:pPr eaLnBrk="1" hangingPunct="1"/>
            <a:r>
              <a:rPr lang="en-US" altLang="en-US" sz="3600" dirty="0">
                <a:solidFill>
                  <a:srgbClr val="FFFF00"/>
                </a:solidFill>
              </a:rPr>
              <a:t/>
            </a:r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Hemispheric Organization:</a:t>
            </a:r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Split Brain Patients</a:t>
            </a:r>
          </a:p>
        </p:txBody>
      </p:sp>
      <p:pic>
        <p:nvPicPr>
          <p:cNvPr id="307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676401"/>
            <a:ext cx="24003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5" descr="Image result for hemispheres of the b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3649663"/>
            <a:ext cx="7381875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596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4100" name="Picture 2" descr="Image result for split brain 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57200"/>
            <a:ext cx="78867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29080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538163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92263" y="1890713"/>
            <a:ext cx="4640262" cy="4114800"/>
          </a:xfrm>
        </p:spPr>
        <p:txBody>
          <a:bodyPr/>
          <a:lstStyle/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Major (but not only) pathway between sides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Connects comparable structures on each side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Permits data received on one side to be  processed in both hemispheres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Aids motor coordination of left and right side </a:t>
            </a: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</p:txBody>
      </p: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6115050" y="579438"/>
            <a:ext cx="4235450" cy="3302000"/>
            <a:chOff x="2724" y="1536"/>
            <a:chExt cx="2668" cy="2080"/>
          </a:xfrm>
        </p:grpSpPr>
        <p:pic>
          <p:nvPicPr>
            <p:cNvPr id="5127" name="Picture 5" descr="medialsuface.pct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6" y="1536"/>
              <a:ext cx="2416" cy="2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Line 6"/>
            <p:cNvSpPr>
              <a:spLocks noChangeShapeType="1"/>
            </p:cNvSpPr>
            <p:nvPr/>
          </p:nvSpPr>
          <p:spPr bwMode="auto">
            <a:xfrm flipH="1">
              <a:off x="3371" y="2155"/>
              <a:ext cx="543" cy="9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9" name="Text Box 7"/>
            <p:cNvSpPr txBox="1">
              <a:spLocks noChangeArrowheads="1"/>
            </p:cNvSpPr>
            <p:nvPr/>
          </p:nvSpPr>
          <p:spPr bwMode="auto">
            <a:xfrm>
              <a:off x="2724" y="3072"/>
              <a:ext cx="130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Corpus Callosum</a:t>
              </a:r>
            </a:p>
          </p:txBody>
        </p:sp>
      </p:grpSp>
      <p:pic>
        <p:nvPicPr>
          <p:cNvPr id="5126" name="Picture 10" descr="Image result for lobes of brain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466" y="4065588"/>
            <a:ext cx="47625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41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066800"/>
            <a:ext cx="8991600" cy="36576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happens when the corpus callosum is cut?</a:t>
            </a:r>
          </a:p>
          <a:p>
            <a:pPr lvl="1" eaLnBrk="1" hangingPunct="1"/>
            <a:r>
              <a:rPr lang="en-US" altLang="en-US" smtClean="0">
                <a:solidFill>
                  <a:srgbClr val="FFFF00"/>
                </a:solidFill>
              </a:rPr>
              <a:t>Sensory inputs are still crossed</a:t>
            </a:r>
          </a:p>
          <a:p>
            <a:pPr lvl="1" eaLnBrk="1" hangingPunct="1"/>
            <a:r>
              <a:rPr lang="en-US" altLang="en-US" smtClean="0">
                <a:solidFill>
                  <a:srgbClr val="FFFF00"/>
                </a:solidFill>
              </a:rPr>
              <a:t>Motor outputs are still crossed</a:t>
            </a:r>
          </a:p>
          <a:p>
            <a:pPr lvl="1" eaLnBrk="1" hangingPunct="1"/>
            <a:r>
              <a:rPr lang="en-US" altLang="en-US" smtClean="0">
                <a:solidFill>
                  <a:srgbClr val="FFFF00"/>
                </a:solidFill>
              </a:rPr>
              <a:t>Hemispheres can’t exchange data</a:t>
            </a:r>
            <a:endParaRPr lang="en-US" altLang="en-US">
              <a:solidFill>
                <a:srgbClr val="FFFF00"/>
              </a:solidFill>
            </a:endParaRPr>
          </a:p>
        </p:txBody>
      </p:sp>
      <p:pic>
        <p:nvPicPr>
          <p:cNvPr id="7172" name="Picture 6" descr="https://neuwritesd.files.wordpress.com/2015/08/corpuscallosum22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1" y="2895601"/>
            <a:ext cx="294322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6" descr="Image result for hemispheres of the bra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089" y="3635145"/>
            <a:ext cx="3006725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141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bldLvl="3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Short-Term Complications of Split-Brain Operation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752600" y="1981200"/>
            <a:ext cx="8915400" cy="41148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unbuttons a shirt while the right hand buttons it.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puts grocery store items back on the shelf after the right hand put them in the cart.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One woman, after a stroke to her corpus callosum, complained that occasionally her left hand would fly up to her throat and try to strangle her, requiring her right hand to push it away.</a:t>
            </a:r>
          </a:p>
        </p:txBody>
      </p:sp>
      <p:pic>
        <p:nvPicPr>
          <p:cNvPr id="92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433" y="4245032"/>
            <a:ext cx="4673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62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H:\Website\Videos\Aaron's revised PowerPoints\Biology\Photos &amp; Videos\Far Si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0"/>
            <a:ext cx="53863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66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The ‘Split Brain’ studies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990600"/>
            <a:ext cx="6172200" cy="417195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Surgery for epilepsy : cut the corpus callosum</a:t>
            </a:r>
          </a:p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Roger Sperry, 1960’s</a:t>
            </a:r>
          </a:p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Special apparatus</a:t>
            </a:r>
            <a:endParaRPr lang="en-US" altLang="en-US">
              <a:solidFill>
                <a:srgbClr val="FFFF00"/>
              </a:solidFill>
            </a:endParaRP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picture input to just one side of brain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screen blocks objects on table from view</a:t>
            </a:r>
          </a:p>
        </p:txBody>
      </p: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7388226" y="990600"/>
            <a:ext cx="3279775" cy="3695700"/>
            <a:chOff x="3312" y="1440"/>
            <a:chExt cx="2066" cy="2328"/>
          </a:xfrm>
        </p:grpSpPr>
        <p:pic>
          <p:nvPicPr>
            <p:cNvPr id="11272" name="Picture 5" descr="braintest1.pct  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" y="1440"/>
              <a:ext cx="1464" cy="1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3" name="Line 6"/>
            <p:cNvSpPr>
              <a:spLocks noChangeShapeType="1"/>
            </p:cNvSpPr>
            <p:nvPr/>
          </p:nvSpPr>
          <p:spPr bwMode="auto">
            <a:xfrm flipH="1">
              <a:off x="3829" y="2838"/>
              <a:ext cx="300" cy="405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4" name="Line 7"/>
            <p:cNvSpPr>
              <a:spLocks noChangeShapeType="1"/>
            </p:cNvSpPr>
            <p:nvPr/>
          </p:nvSpPr>
          <p:spPr bwMode="auto">
            <a:xfrm>
              <a:off x="4353" y="2838"/>
              <a:ext cx="138" cy="437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5" name="Text Box 8"/>
            <p:cNvSpPr txBox="1">
              <a:spLocks noChangeArrowheads="1"/>
            </p:cNvSpPr>
            <p:nvPr/>
          </p:nvSpPr>
          <p:spPr bwMode="auto">
            <a:xfrm>
              <a:off x="4454" y="3191"/>
              <a:ext cx="92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Nonverbal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right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hemisphere</a:t>
              </a:r>
            </a:p>
          </p:txBody>
        </p:sp>
        <p:sp>
          <p:nvSpPr>
            <p:cNvPr id="11276" name="Text Box 9"/>
            <p:cNvSpPr txBox="1">
              <a:spLocks noChangeArrowheads="1"/>
            </p:cNvSpPr>
            <p:nvPr/>
          </p:nvSpPr>
          <p:spPr bwMode="auto">
            <a:xfrm>
              <a:off x="3312" y="3190"/>
              <a:ext cx="96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Verbal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left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1800" b="1">
                  <a:solidFill>
                    <a:srgbClr val="FFFFFF"/>
                  </a:solidFill>
                  <a:latin typeface="Arial" panose="020B0604020202020204" pitchFamily="34" charset="0"/>
                </a:rPr>
                <a:t>hemisphere </a:t>
              </a:r>
            </a:p>
          </p:txBody>
        </p:sp>
      </p:grpSp>
      <p:pic>
        <p:nvPicPr>
          <p:cNvPr id="11269" name="Picture 10" descr="H:\Website\Videos\Aaron's revised PowerPoints\Biology\Photos &amp; Videos\12673_MyersPsy8e_fig.2.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181476"/>
            <a:ext cx="313848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76" y="4949825"/>
            <a:ext cx="30638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08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6477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Visual Fields &amp; the Split Brain Patient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24000"/>
            <a:ext cx="6248400" cy="47244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half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of your field of vision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hemisphere,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which controls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hand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Left Hand will point at PENCIL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half of your visual field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hemisphere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, which usually controls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speech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Person will SAY, “Apple”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sz="1700" i="1" dirty="0">
              <a:solidFill>
                <a:srgbClr val="FFFF00"/>
              </a:solidFill>
              <a:latin typeface="Verdana" panose="020B0604030504040204" pitchFamily="34" charset="0"/>
              <a:ea typeface="ＭＳ Ｐゴシック" pitchFamily="-106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The data received by either hemisphere are quickly transmitted to the other across the corpus callosum.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 a person with a severed corpus callosum, this information sharing does </a:t>
            </a:r>
            <a:r>
              <a:rPr lang="en-US" sz="2100" b="1" u="sng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not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take place.</a:t>
            </a:r>
            <a:r>
              <a:rPr lang="en-US" sz="2000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</a:p>
          <a:p>
            <a:pPr marL="342900" lvl="1" indent="-342900">
              <a:buFontTx/>
              <a:buChar char="•"/>
              <a:defRPr/>
            </a:pPr>
            <a:r>
              <a:rPr lang="en-US" sz="16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(Note, however, that each eye receives sensory information from both the right and left visual fields.)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13316" name="Picture 4" descr="H:\Website\Videos\Aaron's revised PowerPoints\Biology\Photos &amp; Videos\Split Brain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77201" y="0"/>
            <a:ext cx="2314575" cy="6553200"/>
          </a:xfrm>
          <a:noFill/>
        </p:spPr>
      </p:pic>
    </p:spTree>
    <p:extLst>
      <p:ext uri="{BB962C8B-B14F-4D97-AF65-F5344CB8AC3E}">
        <p14:creationId xmlns:p14="http://schemas.microsoft.com/office/powerpoint/2010/main" val="253624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FF00"/>
                </a:solidFill>
              </a:rPr>
              <a:t>Split Brain Studies</a:t>
            </a:r>
          </a:p>
        </p:txBody>
      </p:sp>
      <p:pic>
        <p:nvPicPr>
          <p:cNvPr id="14339" name="Picture 4" descr="http://sambrinson.com/wp-content/uploads/2015/09/Two-mi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33600"/>
            <a:ext cx="9175750" cy="391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6098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914400"/>
            <a:ext cx="8378825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4495800" y="4862513"/>
            <a:ext cx="8382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4953000" y="990600"/>
            <a:ext cx="5424488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5334000" y="2895600"/>
            <a:ext cx="44196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 Hammer is Flashed in the LEFT visual field of a split brain patient.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When asked, “What did you see?”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What will they say?</a:t>
            </a:r>
          </a:p>
        </p:txBody>
      </p:sp>
    </p:spTree>
    <p:extLst>
      <p:ext uri="{BB962C8B-B14F-4D97-AF65-F5344CB8AC3E}">
        <p14:creationId xmlns:p14="http://schemas.microsoft.com/office/powerpoint/2010/main" val="128297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914400"/>
            <a:ext cx="8562975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5181600" y="914400"/>
            <a:ext cx="5029200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4953000" y="3048000"/>
            <a:ext cx="1295400" cy="762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9" name="Rectangle 6"/>
          <p:cNvSpPr>
            <a:spLocks noChangeArrowheads="1"/>
          </p:cNvSpPr>
          <p:nvPr/>
        </p:nvSpPr>
        <p:spPr bwMode="auto">
          <a:xfrm>
            <a:off x="4572000" y="2286000"/>
            <a:ext cx="3124200" cy="2438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62080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685213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7467600" y="838200"/>
            <a:ext cx="27813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6858000" y="4953000"/>
            <a:ext cx="9144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7413" name="Text Box 6"/>
          <p:cNvSpPr txBox="1">
            <a:spLocks noChangeArrowheads="1"/>
          </p:cNvSpPr>
          <p:nvPr/>
        </p:nvSpPr>
        <p:spPr bwMode="auto">
          <a:xfrm>
            <a:off x="7535863" y="1928813"/>
            <a:ext cx="26670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When asked to pick up the object they just saw with their LEFT hand they are able to do it. 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Why is this?</a:t>
            </a:r>
          </a:p>
        </p:txBody>
      </p:sp>
    </p:spTree>
    <p:extLst>
      <p:ext uri="{BB962C8B-B14F-4D97-AF65-F5344CB8AC3E}">
        <p14:creationId xmlns:p14="http://schemas.microsoft.com/office/powerpoint/2010/main" val="332669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914400"/>
            <a:ext cx="83185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1882775" y="1447800"/>
            <a:ext cx="2971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1905000" y="914400"/>
            <a:ext cx="5562600" cy="449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4648200" y="4876800"/>
            <a:ext cx="32766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2514600" y="2514600"/>
            <a:ext cx="4572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An apple is shown to the split brain patient in their RIGHT visual field.  When asked, “What did you see?”  What will be their response?</a:t>
            </a:r>
          </a:p>
        </p:txBody>
      </p:sp>
    </p:spTree>
    <p:extLst>
      <p:ext uri="{BB962C8B-B14F-4D97-AF65-F5344CB8AC3E}">
        <p14:creationId xmlns:p14="http://schemas.microsoft.com/office/powerpoint/2010/main" val="154714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63" y="595314"/>
            <a:ext cx="9220201" cy="574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1600200" y="598488"/>
            <a:ext cx="6096000" cy="43545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9460" name="Rectangle 6"/>
          <p:cNvSpPr>
            <a:spLocks noChangeArrowheads="1"/>
          </p:cNvSpPr>
          <p:nvPr/>
        </p:nvSpPr>
        <p:spPr bwMode="auto">
          <a:xfrm>
            <a:off x="6705600" y="2286000"/>
            <a:ext cx="685800" cy="2362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2819400" y="2971801"/>
            <a:ext cx="37338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They can say that they saw the apple.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 Why do you think this is?</a:t>
            </a: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1600200" y="4929189"/>
            <a:ext cx="5486400" cy="14065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08886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0483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3886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06760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1507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8763000" y="990600"/>
            <a:ext cx="685800" cy="304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93726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2531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405945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3555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8915400" y="3124200"/>
            <a:ext cx="762000" cy="1676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3558" name="Text Box 7"/>
          <p:cNvSpPr txBox="1">
            <a:spLocks noChangeArrowheads="1"/>
          </p:cNvSpPr>
          <p:nvPr/>
        </p:nvSpPr>
        <p:spPr bwMode="auto">
          <a:xfrm>
            <a:off x="9067800" y="3733801"/>
            <a:ext cx="8382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HE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400"/>
              <a:t>ART</a:t>
            </a:r>
          </a:p>
        </p:txBody>
      </p:sp>
    </p:spTree>
    <p:extLst>
      <p:ext uri="{BB962C8B-B14F-4D97-AF65-F5344CB8AC3E}">
        <p14:creationId xmlns:p14="http://schemas.microsoft.com/office/powerpoint/2010/main" val="338767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4579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auto">
          <a:xfrm>
            <a:off x="8991600" y="3962400"/>
            <a:ext cx="4572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9286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2560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4" y="0"/>
            <a:ext cx="5341937" cy="708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845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32</TotalTime>
  <Words>1185</Words>
  <Application>Microsoft Office PowerPoint</Application>
  <PresentationFormat>Widescreen</PresentationFormat>
  <Paragraphs>146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MS PGothic</vt:lpstr>
      <vt:lpstr>MS PGothic</vt:lpstr>
      <vt:lpstr>Arial</vt:lpstr>
      <vt:lpstr>Calibri</vt:lpstr>
      <vt:lpstr>Century Gothic</vt:lpstr>
      <vt:lpstr>Times New Roman</vt:lpstr>
      <vt:lpstr>Verdana</vt:lpstr>
      <vt:lpstr>Wingdings 3</vt:lpstr>
      <vt:lpstr>Ion</vt:lpstr>
      <vt:lpstr>Seminar 7 and 8 </vt:lpstr>
      <vt:lpstr>Seminar 7 – Quiz on Neurons. </vt:lpstr>
      <vt:lpstr>PowerPoint Presentation</vt:lpstr>
      <vt:lpstr>PowerPoint Presentation</vt:lpstr>
      <vt:lpstr>PowerPoint Presentation</vt:lpstr>
      <vt:lpstr>PowerPoint Presentation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Hemispheric Organization: Split Brain Patients</vt:lpstr>
      <vt:lpstr>PowerPoint Presentation</vt:lpstr>
      <vt:lpstr>Corpus Callosum</vt:lpstr>
      <vt:lpstr>Corpus Callosum</vt:lpstr>
      <vt:lpstr>Short-Term Complications of Split-Brain Operation</vt:lpstr>
      <vt:lpstr>PowerPoint Presentation</vt:lpstr>
      <vt:lpstr>The ‘Split Brain’ studies</vt:lpstr>
      <vt:lpstr>Visual Fields &amp; the Split Brain Patient</vt:lpstr>
      <vt:lpstr>Split Brain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Split Brain Experiments</vt:lpstr>
      <vt:lpstr>Split Brain Experiments</vt:lpstr>
      <vt:lpstr>Split Brain Experiments</vt:lpstr>
      <vt:lpstr>Split Brain Experiments</vt:lpstr>
      <vt:lpstr>Split Brain Experiments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7 and 8</dc:title>
  <dc:creator>Stuart Jones</dc:creator>
  <cp:lastModifiedBy>Stuart Jones</cp:lastModifiedBy>
  <cp:revision>3</cp:revision>
  <dcterms:created xsi:type="dcterms:W3CDTF">2020-11-18T21:50:50Z</dcterms:created>
  <dcterms:modified xsi:type="dcterms:W3CDTF">2020-11-18T22:23:25Z</dcterms:modified>
</cp:coreProperties>
</file>