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4660"/>
  </p:normalViewPr>
  <p:slideViewPr>
    <p:cSldViewPr snapToGrid="0">
      <p:cViewPr>
        <p:scale>
          <a:sx n="81" d="100"/>
          <a:sy n="81" d="100"/>
        </p:scale>
        <p:origin x="456" y="6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E64C7-83D3-E96F-F715-C140A12F84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45EF15-F0D5-AB6C-FB87-9E345A3D62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3FDD61-8AEA-872E-B0FD-C99145E59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F405E-B48E-40F4-B5CC-AE923F9683E0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A5E03-DE12-4F0F-B941-778B67FBE8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46B9C9-B850-5C33-3D54-3F8518F6C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5031-48D9-4CEC-AC23-9BAC932650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21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33F11-8756-EC31-289E-1E2A3D0DD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BC5249-EC70-4364-57E1-824A2C36B0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AD94A-BD97-0980-C0D7-425ECCC28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F405E-B48E-40F4-B5CC-AE923F9683E0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2DE048-9AC2-C330-AF41-93B810ED0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E6EA08-0DA7-252B-CF2B-36160F5CB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5031-48D9-4CEC-AC23-9BAC932650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48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1B86D9-DA12-8BF5-E634-894E6529DF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60FBD-F0CE-B8BA-A260-DCCE0EF4CB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A4A72C-EC81-B31F-65E6-BD90AA227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F405E-B48E-40F4-B5CC-AE923F9683E0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679FDC-4A12-D76D-978C-354079B81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793B85-5907-66A0-A5DA-3A5315886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5031-48D9-4CEC-AC23-9BAC932650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09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71610-55CE-0616-F1CF-775468B43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EE0952-7F62-8FAA-FB42-6F1E1F984A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2E078-AD87-40A1-02D0-3A6E7A330C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92FABD-251A-D74D-A378-E4E79EBCF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F405E-B48E-40F4-B5CC-AE923F9683E0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354604-CF0B-087C-9BE6-12910E80A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2A977-C804-2780-FB71-A13288CC5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5031-48D9-4CEC-AC23-9BAC932650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237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34783E-84F9-C074-8D95-3307F8624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6EB414-A951-4460-E750-FD44A1A37B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4F1421-E042-8F01-8FEA-AC8B897DEB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7AE6EC-144E-59AE-22EF-23B09F9773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F163D6-59BB-3005-E7B6-CDBC0E129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207BB6-080F-5C82-AC8E-C728639E7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F405E-B48E-40F4-B5CC-AE923F9683E0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50F91F-579B-EE43-6681-821EDE85AE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BFD92E5-3491-E435-6C64-DFA657D06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5031-48D9-4CEC-AC23-9BAC932650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72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888C2-5A17-ABD9-37F8-84044786A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DAC57D-510D-BA5E-EB6A-ADDDD6534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F405E-B48E-40F4-B5CC-AE923F9683E0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BDF7D7-07BC-31BA-A188-E0ED84D59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86D0E0-9920-0F6C-CED2-0ABC5880D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5031-48D9-4CEC-AC23-9BAC932650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059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A43F873-7037-A342-5D5B-37F108013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F405E-B48E-40F4-B5CC-AE923F9683E0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6EFA2D-052B-84A0-6EC4-E42F588D9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B4A8F3-5624-4F76-20B8-9F7AE526D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5031-48D9-4CEC-AC23-9BAC932650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044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86BF8-E446-10C7-B6A9-311492B407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782F9-4017-F0B7-01B8-63EDE7760A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859E28-7F1A-C8DE-267B-EE55BEB5DC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9B4ED2-C8DE-D811-8ECB-554586677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F405E-B48E-40F4-B5CC-AE923F9683E0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951D8C-5157-D60D-BE81-719E4910F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233562-7AA5-3F20-60C7-153CB5A65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5031-48D9-4CEC-AC23-9BAC932650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1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7B597-92E7-7E78-0617-0700C799C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792185-D4BB-AC2B-5F11-0D0262DD7225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79B5EF-3DB9-F1E3-055F-3719358F06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B77A15-D1E6-7949-3457-EF64C93AB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F405E-B48E-40F4-B5CC-AE923F9683E0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E9C857-C22F-E157-A663-CC7896A1C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6D0917-A33B-5C42-E937-07BD4F848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5031-48D9-4CEC-AC23-9BAC932650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754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7DCB3-C8BE-C2A5-887A-BFBA6DD557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2926D6-1354-DDEB-4753-76808FD5A2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93976E-B64D-0D64-AC17-09243778B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F405E-B48E-40F4-B5CC-AE923F9683E0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A0FA6-EAFE-C9CA-65C0-20E30C7D8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1C8B38-0FC3-2B41-D0EF-BF7DB8A15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5031-48D9-4CEC-AC23-9BAC932650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028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28A1CB-6ED9-9413-1FC5-3BD31940AB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F1A9EA-6277-BB63-7C82-8E3EE74771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A77197-D730-034B-0CB8-141C83891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F405E-B48E-40F4-B5CC-AE923F9683E0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64654-47FD-4210-2E34-095415502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03C0A-8E22-2FD9-C256-C6FFBC075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25031-48D9-4CEC-AC23-9BAC932650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676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9BA4E1-CC78-86D0-E204-AB46E9F675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FE4AB1-65D0-50FB-1D8C-914771F09F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A250F7-1F39-01DB-2976-0D016F2946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EF405E-B48E-40F4-B5CC-AE923F9683E0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AAD740-DAC2-43D5-6AC3-8C9D10185A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A3FE0A-A99A-821D-D6F6-1596AD1BA8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925031-48D9-4CEC-AC23-9BAC932650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077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8BE93-2902-A551-6642-DF229EFDD9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5363" y="107156"/>
            <a:ext cx="9144000" cy="3558382"/>
          </a:xfrm>
        </p:spPr>
        <p:txBody>
          <a:bodyPr>
            <a:normAutofit/>
          </a:bodyPr>
          <a:lstStyle/>
          <a:p>
            <a:r>
              <a:rPr lang="en-GB" sz="5400" dirty="0"/>
              <a:t>Psychology in </a:t>
            </a:r>
            <a:r>
              <a:rPr lang="en-GB" sz="5400" dirty="0" err="1"/>
              <a:t>Health&amp;Social</a:t>
            </a:r>
            <a:r>
              <a:rPr lang="en-GB" sz="5400" dirty="0"/>
              <a:t> Care                  LCHS4010</a:t>
            </a:r>
            <a:br>
              <a:rPr lang="en-GB" sz="5400" dirty="0"/>
            </a:br>
            <a:r>
              <a:rPr lang="en-GB" sz="5400" dirty="0"/>
              <a:t>Liaqat Ali         2520512</a:t>
            </a:r>
            <a:br>
              <a:rPr lang="en-GB" sz="5400" dirty="0"/>
            </a:br>
            <a:r>
              <a:rPr lang="en-GB" sz="5400" dirty="0"/>
              <a:t>Helen Parsons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4B36BB-1AF2-914A-57B6-92C2CBBF556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837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E8C5E-AE43-FC12-0616-F6894CB159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171450"/>
            <a:ext cx="10515600" cy="5543550"/>
          </a:xfrm>
        </p:spPr>
        <p:txBody>
          <a:bodyPr/>
          <a:lstStyle/>
          <a:p>
            <a:r>
              <a:rPr lang="en-GB" dirty="0"/>
              <a:t>Piaget, cognitive development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140764-FA39-BCF1-A1FF-569E0EAF1F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7838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5907D-111C-D37B-4C04-3395BF9C9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Piaget’s	 Theory of Cognitive Development.										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58B9ED-281C-98B7-BCDA-34E694D29F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Sensorimotor Stage(0-2 years)</a:t>
            </a:r>
          </a:p>
          <a:p>
            <a:r>
              <a:rPr lang="en-GB" dirty="0"/>
              <a:t>Children learn through </a:t>
            </a:r>
            <a:r>
              <a:rPr lang="en-GB" dirty="0" err="1"/>
              <a:t>senses,movement,and</a:t>
            </a:r>
            <a:r>
              <a:rPr lang="en-GB" dirty="0"/>
              <a:t> interaction with their surroundings. They slowly begin understanding people and objects around them.</a:t>
            </a:r>
          </a:p>
          <a:p>
            <a:r>
              <a:rPr lang="en-GB" dirty="0"/>
              <a:t>Preoperational Stage(2-7 years)</a:t>
            </a:r>
          </a:p>
          <a:p>
            <a:r>
              <a:rPr lang="en-GB" dirty="0"/>
              <a:t>Language and imagination develop rapidly during this </a:t>
            </a:r>
            <a:r>
              <a:rPr lang="en-GB" dirty="0" err="1"/>
              <a:t>stage.Children</a:t>
            </a:r>
            <a:r>
              <a:rPr lang="en-GB" dirty="0"/>
              <a:t> become curious and expressive but still struggle with logical thinking.</a:t>
            </a:r>
          </a:p>
        </p:txBody>
      </p:sp>
    </p:spTree>
    <p:extLst>
      <p:ext uri="{BB962C8B-B14F-4D97-AF65-F5344CB8AC3E}">
        <p14:creationId xmlns:p14="http://schemas.microsoft.com/office/powerpoint/2010/main" val="34281301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A9D93-673A-93F7-0BD1-5E472BC2C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Concrete Operational Stage(7-11 years)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7144B2-4C78-DEBE-26AF-0BA962A42E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187" y="1964987"/>
            <a:ext cx="10260553" cy="3442832"/>
          </a:xfrm>
        </p:spPr>
        <p:txBody>
          <a:bodyPr/>
          <a:lstStyle/>
          <a:p>
            <a:r>
              <a:rPr lang="en-GB" dirty="0"/>
              <a:t>Children </a:t>
            </a:r>
            <a:r>
              <a:rPr lang="en-GB" dirty="0" err="1"/>
              <a:t>strat</a:t>
            </a:r>
            <a:r>
              <a:rPr lang="en-GB" dirty="0"/>
              <a:t> thinking logically and understand concepts like numbers, </a:t>
            </a:r>
            <a:r>
              <a:rPr lang="en-GB" dirty="0" err="1"/>
              <a:t>time,classification</a:t>
            </a:r>
            <a:r>
              <a:rPr lang="en-GB" dirty="0"/>
              <a:t>, </a:t>
            </a:r>
            <a:r>
              <a:rPr lang="en-GB" dirty="0" err="1"/>
              <a:t>aand</a:t>
            </a:r>
            <a:r>
              <a:rPr lang="en-GB" dirty="0"/>
              <a:t> cause-effect relationships. Problem-solving abilities also improve.</a:t>
            </a:r>
          </a:p>
          <a:p>
            <a:r>
              <a:rPr lang="en-GB" dirty="0"/>
              <a:t>Formal operational stage(12+years)</a:t>
            </a:r>
          </a:p>
          <a:p>
            <a:r>
              <a:rPr lang="en-GB" dirty="0"/>
              <a:t>Abstract thinking and reasoning skills develop strongly.</a:t>
            </a:r>
          </a:p>
          <a:p>
            <a:r>
              <a:rPr lang="en-GB" dirty="0"/>
              <a:t>Adolescents </a:t>
            </a:r>
            <a:r>
              <a:rPr lang="en-GB" dirty="0" err="1"/>
              <a:t>learnto</a:t>
            </a:r>
            <a:r>
              <a:rPr lang="en-GB" dirty="0"/>
              <a:t> </a:t>
            </a:r>
            <a:r>
              <a:rPr lang="en-GB" dirty="0" err="1"/>
              <a:t>analyze</a:t>
            </a:r>
            <a:r>
              <a:rPr lang="en-GB" dirty="0"/>
              <a:t> </a:t>
            </a:r>
            <a:r>
              <a:rPr lang="en-GB" dirty="0" err="1"/>
              <a:t>situations,think</a:t>
            </a:r>
            <a:r>
              <a:rPr lang="en-GB" dirty="0"/>
              <a:t> </a:t>
            </a:r>
            <a:r>
              <a:rPr lang="en-GB" dirty="0" err="1"/>
              <a:t>hypothetically;solve</a:t>
            </a:r>
            <a:r>
              <a:rPr lang="en-GB" dirty="0"/>
              <a:t> complex problems, and make decisions.</a:t>
            </a:r>
          </a:p>
        </p:txBody>
      </p:sp>
    </p:spTree>
    <p:extLst>
      <p:ext uri="{BB962C8B-B14F-4D97-AF65-F5344CB8AC3E}">
        <p14:creationId xmlns:p14="http://schemas.microsoft.com/office/powerpoint/2010/main" val="19742287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A3FBE-571D-8845-3641-DF94D5E52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Why is </a:t>
            </a:r>
            <a:r>
              <a:rPr lang="en-GB" dirty="0" err="1"/>
              <a:t>Piaget,s</a:t>
            </a:r>
            <a:r>
              <a:rPr lang="en-GB" dirty="0"/>
              <a:t> theory more relevant to early years  </a:t>
            </a:r>
            <a:br>
              <a:rPr lang="en-GB" dirty="0"/>
            </a:br>
            <a:r>
              <a:rPr lang="en-GB" dirty="0"/>
              <a:t>development?																			;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276A4C-C619-0E90-8639-B7AD29B9FE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0872" y="2579451"/>
            <a:ext cx="10515600" cy="4351338"/>
          </a:xfrm>
        </p:spPr>
        <p:txBody>
          <a:bodyPr/>
          <a:lstStyle/>
          <a:p>
            <a:r>
              <a:rPr lang="en-GB" dirty="0"/>
              <a:t>1 It helps practitioners understand </a:t>
            </a:r>
            <a:r>
              <a:rPr lang="en-GB" dirty="0" err="1"/>
              <a:t>children,s</a:t>
            </a:r>
            <a:r>
              <a:rPr lang="en-GB" dirty="0"/>
              <a:t> thinking.</a:t>
            </a:r>
          </a:p>
          <a:p>
            <a:r>
              <a:rPr lang="en-GB" dirty="0"/>
              <a:t>It supports learning through play.</a:t>
            </a:r>
          </a:p>
          <a:p>
            <a:r>
              <a:rPr lang="en-GB" dirty="0"/>
              <a:t>It encourages age- appropriate activities.</a:t>
            </a:r>
          </a:p>
          <a:p>
            <a:r>
              <a:rPr lang="en-GB" dirty="0"/>
              <a:t>It promotes exploration and independence.</a:t>
            </a:r>
          </a:p>
          <a:p>
            <a:r>
              <a:rPr lang="en-GB" dirty="0"/>
              <a:t>It supports language and communication.</a:t>
            </a:r>
          </a:p>
          <a:p>
            <a:r>
              <a:rPr lang="en-GB" dirty="0"/>
              <a:t>It helps practitioners recognise individual differences.</a:t>
            </a:r>
          </a:p>
        </p:txBody>
      </p:sp>
    </p:spTree>
    <p:extLst>
      <p:ext uri="{BB962C8B-B14F-4D97-AF65-F5344CB8AC3E}">
        <p14:creationId xmlns:p14="http://schemas.microsoft.com/office/powerpoint/2010/main" val="42044594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49566-5C59-B79E-D916-D0FCDF8D3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Emotional wellbeing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89277C-5D25-21A0-754E-E975E4D45D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06662"/>
            <a:ext cx="10515600" cy="4351338"/>
          </a:xfrm>
        </p:spPr>
        <p:txBody>
          <a:bodyPr/>
          <a:lstStyle/>
          <a:p>
            <a:r>
              <a:rPr lang="en-GB" dirty="0"/>
              <a:t>Shona may need support developing a </a:t>
            </a:r>
            <a:r>
              <a:rPr lang="en-GB" dirty="0" err="1"/>
              <a:t>sence</a:t>
            </a:r>
            <a:r>
              <a:rPr lang="en-GB" dirty="0"/>
              <a:t> of </a:t>
            </a:r>
            <a:r>
              <a:rPr lang="en-GB" dirty="0" err="1"/>
              <a:t>safity</a:t>
            </a:r>
            <a:r>
              <a:rPr lang="en-GB" dirty="0"/>
              <a:t> security and trust in the nursery environment.</a:t>
            </a:r>
          </a:p>
          <a:p>
            <a:r>
              <a:rPr lang="en-GB" dirty="0"/>
              <a:t>Acknowledge her feelings’</a:t>
            </a:r>
          </a:p>
          <a:p>
            <a:r>
              <a:rPr lang="en-GB" dirty="0"/>
              <a:t>Gradually increase the length of time she participates independently.</a:t>
            </a:r>
          </a:p>
          <a:p>
            <a:r>
              <a:rPr lang="en-GB" dirty="0"/>
              <a:t>Welcome her warmly using her name .</a:t>
            </a:r>
          </a:p>
          <a:p>
            <a:r>
              <a:rPr lang="en-GB" dirty="0"/>
              <a:t>Provide a quiet comfortable space where she can regulate her emotions.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6230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7D16B-7277-536A-C54D-4FCF33F7F1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Social development.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1E6865-E402-3406-E4DF-03579A9909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49685"/>
            <a:ext cx="10515600" cy="3427278"/>
          </a:xfrm>
        </p:spPr>
        <p:txBody>
          <a:bodyPr/>
          <a:lstStyle/>
          <a:p>
            <a:r>
              <a:rPr lang="en-GB" dirty="0"/>
              <a:t>Sit alongside Shona during a favourite activity’</a:t>
            </a:r>
          </a:p>
          <a:p>
            <a:r>
              <a:rPr lang="en-GB" dirty="0"/>
              <a:t>Encourage turn taking.</a:t>
            </a:r>
          </a:p>
          <a:p>
            <a:r>
              <a:rPr lang="en-GB" dirty="0"/>
              <a:t>Gradually introduce another child .</a:t>
            </a:r>
          </a:p>
          <a:p>
            <a:r>
              <a:rPr lang="en-GB" dirty="0"/>
              <a:t>Eventually she need support participation in a small group .</a:t>
            </a:r>
          </a:p>
          <a:p>
            <a:r>
              <a:rPr lang="en-GB" dirty="0"/>
              <a:t>Invite one calm friendly child to join .</a:t>
            </a:r>
          </a:p>
          <a:p>
            <a:r>
              <a:rPr lang="en-GB" dirty="0"/>
              <a:t>Model simple interaction 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08046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E3C89-C8B3-80ED-7C6D-8FC539961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Physical wellbeing.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CE3FEE-F73B-D3FF-75D5-318F21C12B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11421"/>
            <a:ext cx="10515600" cy="3965542"/>
          </a:xfrm>
        </p:spPr>
        <p:txBody>
          <a:bodyPr/>
          <a:lstStyle/>
          <a:p>
            <a:r>
              <a:rPr lang="en-GB" dirty="0"/>
              <a:t>Observe whether Shona is comfortable with .</a:t>
            </a:r>
          </a:p>
          <a:p>
            <a:r>
              <a:rPr lang="en-GB" dirty="0"/>
              <a:t>Running and climbing.</a:t>
            </a:r>
          </a:p>
          <a:p>
            <a:r>
              <a:rPr lang="en-GB" dirty="0"/>
              <a:t>Balancing .</a:t>
            </a:r>
          </a:p>
          <a:p>
            <a:r>
              <a:rPr lang="en-GB" dirty="0"/>
              <a:t>Drawing and mark making </a:t>
            </a:r>
          </a:p>
          <a:p>
            <a:r>
              <a:rPr lang="en-GB" dirty="0"/>
              <a:t>Eating and drinking .</a:t>
            </a:r>
          </a:p>
          <a:p>
            <a:r>
              <a:rPr lang="en-GB" dirty="0"/>
              <a:t>Toileting  </a:t>
            </a:r>
          </a:p>
          <a:p>
            <a:r>
              <a:rPr lang="en-GB" dirty="0"/>
              <a:t>Resting and sleeping.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7625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C8DC1-D3A4-B055-621A-BA3C96C5C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768475"/>
          </a:xfrm>
        </p:spPr>
        <p:txBody>
          <a:bodyPr/>
          <a:lstStyle/>
          <a:p>
            <a:r>
              <a:rPr lang="en-GB" dirty="0"/>
              <a:t>Biological and environmental influences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F5575-0206-33D4-735F-F312AD51AE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231" y="2793076"/>
            <a:ext cx="11556905" cy="3234251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Biological influences are factors connected to a child’s physical and neurological development 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Environmental influences are experiences and conditions surrounding the child .</a:t>
            </a:r>
          </a:p>
        </p:txBody>
      </p:sp>
    </p:spTree>
    <p:extLst>
      <p:ext uri="{BB962C8B-B14F-4D97-AF65-F5344CB8AC3E}">
        <p14:creationId xmlns:p14="http://schemas.microsoft.com/office/powerpoint/2010/main" val="493373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F8ED7-DEF9-050F-6D97-E71F70C09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Usefulness of the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15B5CF-D4CD-DDD7-701F-47E45591FD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may think differently from adults.</a:t>
            </a:r>
          </a:p>
          <a:p>
            <a:endParaRPr lang="en-GB" dirty="0"/>
          </a:p>
          <a:p>
            <a:r>
              <a:rPr lang="en-GB" dirty="0"/>
              <a:t>Planning age- appropriate activities and care.</a:t>
            </a:r>
          </a:p>
          <a:p>
            <a:endParaRPr lang="en-GB" dirty="0"/>
          </a:p>
          <a:p>
            <a:r>
              <a:rPr lang="en-GB" dirty="0"/>
              <a:t>Observation of children’s individual learning.</a:t>
            </a:r>
          </a:p>
          <a:p>
            <a:endParaRPr lang="en-GB" dirty="0"/>
          </a:p>
          <a:p>
            <a:r>
              <a:rPr lang="en-GB" dirty="0"/>
              <a:t>Partnership working with parents and carers.</a:t>
            </a:r>
          </a:p>
        </p:txBody>
      </p:sp>
    </p:spTree>
    <p:extLst>
      <p:ext uri="{BB962C8B-B14F-4D97-AF65-F5344CB8AC3E}">
        <p14:creationId xmlns:p14="http://schemas.microsoft.com/office/powerpoint/2010/main" val="21458081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1B4746-5627-E3E9-1FFF-E5FCD2BCC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Limitations of the theory.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EFF862-FD47-6B03-FD6C-2238B265FA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Underestimated young children’s abilities.</a:t>
            </a:r>
          </a:p>
          <a:p>
            <a:r>
              <a:rPr lang="en-GB" dirty="0"/>
              <a:t>Social and cultural influences .</a:t>
            </a:r>
          </a:p>
          <a:p>
            <a:r>
              <a:rPr lang="en-GB" dirty="0"/>
              <a:t>Emotional factors 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00843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02BB0F-BE44-48A2-D58A-AD4759BA4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E94BEE-E75B-AA31-61A7-7C4654991B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20464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790</TotalTime>
  <Words>433</Words>
  <Application>Microsoft Office PowerPoint</Application>
  <PresentationFormat>Widescreen</PresentationFormat>
  <Paragraphs>57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Office Theme</vt:lpstr>
      <vt:lpstr>Psychology in Health&amp;Social Care                  LCHS4010 Liaqat Ali         2520512 Helen Parsons</vt:lpstr>
      <vt:lpstr>Piaget, cognitive development theory</vt:lpstr>
      <vt:lpstr>Piaget’s  Theory of Cognitive Development.           </vt:lpstr>
      <vt:lpstr>Concrete Operational Stage(7-11 years)</vt:lpstr>
      <vt:lpstr>Why is Piaget,s theory more relevant to early years   development?                   ;</vt:lpstr>
      <vt:lpstr>Emotional wellbeing</vt:lpstr>
      <vt:lpstr>Social development.</vt:lpstr>
      <vt:lpstr>Physical wellbeing.</vt:lpstr>
      <vt:lpstr>Biological and environmental influences</vt:lpstr>
      <vt:lpstr>Usefulness of the theory</vt:lpstr>
      <vt:lpstr>            Limitations of the theory. 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Liaqat Ali (2520512)</dc:creator>
  <cp:lastModifiedBy>Liaqat Ali (2520512)</cp:lastModifiedBy>
  <cp:revision>2</cp:revision>
  <dcterms:created xsi:type="dcterms:W3CDTF">2026-10-05T20:51:01Z</dcterms:created>
  <dcterms:modified xsi:type="dcterms:W3CDTF">2026-10-06T10:01:05Z</dcterms:modified>
</cp:coreProperties>
</file>