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5"/>
  </p:notesMasterIdLst>
  <p:sldIdLst>
    <p:sldId id="256" r:id="rId2"/>
    <p:sldId id="257" r:id="rId3"/>
    <p:sldId id="264" r:id="rId4"/>
    <p:sldId id="258" r:id="rId5"/>
    <p:sldId id="259" r:id="rId6"/>
    <p:sldId id="260" r:id="rId7"/>
    <p:sldId id="261" r:id="rId8"/>
    <p:sldId id="267" r:id="rId9"/>
    <p:sldId id="263" r:id="rId10"/>
    <p:sldId id="265" r:id="rId11"/>
    <p:sldId id="266" r:id="rId12"/>
    <p:sldId id="268" r:id="rId13"/>
    <p:sldId id="269"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FB8BFC-E27D-4BF0-B043-B59774360D0F}" v="2415" dt="2021-10-19T14:25:03.3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C51C84-4D37-4226-B9B0-E8A5FCD20BE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9469C7B-F326-4479-A341-F62DC585EA2F}">
      <dgm:prSet/>
      <dgm:spPr/>
      <dgm:t>
        <a:bodyPr/>
        <a:lstStyle/>
        <a:p>
          <a:r>
            <a:rPr lang="en-GB"/>
            <a:t>Lipps (1903) </a:t>
          </a:r>
          <a:r>
            <a:rPr lang="en-GB" i="1"/>
            <a:t>Einf</a:t>
          </a:r>
          <a:r>
            <a:rPr lang="en-GB"/>
            <a:t>ühlung. This is the emotional response that we have to beauty in creativity or nature. He then went on to use this term in psychology and the feelings that an individual may have towards another person as they disclose their experiences.</a:t>
          </a:r>
          <a:endParaRPr lang="en-US"/>
        </a:p>
      </dgm:t>
    </dgm:pt>
    <dgm:pt modelId="{7834F1BE-E033-43D8-A5F5-D5974004E2DA}" type="parTrans" cxnId="{017FFF50-A9F1-40CB-A71C-D162F046F03C}">
      <dgm:prSet/>
      <dgm:spPr/>
      <dgm:t>
        <a:bodyPr/>
        <a:lstStyle/>
        <a:p>
          <a:endParaRPr lang="en-US"/>
        </a:p>
      </dgm:t>
    </dgm:pt>
    <dgm:pt modelId="{C32171DE-B072-4267-B0CE-494A3F7CC13F}" type="sibTrans" cxnId="{017FFF50-A9F1-40CB-A71C-D162F046F03C}">
      <dgm:prSet/>
      <dgm:spPr/>
      <dgm:t>
        <a:bodyPr/>
        <a:lstStyle/>
        <a:p>
          <a:endParaRPr lang="en-US"/>
        </a:p>
      </dgm:t>
    </dgm:pt>
    <dgm:pt modelId="{FB6D3C2F-50D5-480E-A640-A4C50BB44681}">
      <dgm:prSet/>
      <dgm:spPr/>
      <dgm:t>
        <a:bodyPr/>
        <a:lstStyle/>
        <a:p>
          <a:r>
            <a:rPr lang="en-GB"/>
            <a:t>Tichener (1909) wanted to draw on Lipps einf</a:t>
          </a:r>
          <a:r>
            <a:rPr lang="en-GB" i="1"/>
            <a:t>ühlung </a:t>
          </a:r>
          <a:r>
            <a:rPr lang="en-GB"/>
            <a:t>and used the term </a:t>
          </a:r>
          <a:r>
            <a:rPr lang="en-GB" i="1"/>
            <a:t>empathy.</a:t>
          </a:r>
          <a:r>
            <a:rPr lang="en-GB"/>
            <a:t> This term he took from the Greek root word: empatheia, which translates as 'in passion' or 'in suffering'.</a:t>
          </a:r>
          <a:endParaRPr lang="en-US"/>
        </a:p>
      </dgm:t>
    </dgm:pt>
    <dgm:pt modelId="{8EE52F10-D887-43D1-8B79-7A9F044F6DC2}" type="parTrans" cxnId="{6B606FB8-6A5B-47D0-B010-FBC2C9FEAB37}">
      <dgm:prSet/>
      <dgm:spPr/>
      <dgm:t>
        <a:bodyPr/>
        <a:lstStyle/>
        <a:p>
          <a:endParaRPr lang="en-US"/>
        </a:p>
      </dgm:t>
    </dgm:pt>
    <dgm:pt modelId="{F57A1879-940D-4E31-992A-9359621FF087}" type="sibTrans" cxnId="{6B606FB8-6A5B-47D0-B010-FBC2C9FEAB37}">
      <dgm:prSet/>
      <dgm:spPr/>
      <dgm:t>
        <a:bodyPr/>
        <a:lstStyle/>
        <a:p>
          <a:endParaRPr lang="en-US"/>
        </a:p>
      </dgm:t>
    </dgm:pt>
    <dgm:pt modelId="{529052C3-28F5-4C78-8330-8EC97545259E}">
      <dgm:prSet/>
      <dgm:spPr/>
      <dgm:t>
        <a:bodyPr/>
        <a:lstStyle/>
        <a:p>
          <a:r>
            <a:rPr lang="en-GB"/>
            <a:t>From Lipps and Tichener's exploration and use of the terms, we now have Empathy which we use in all our therapy work within the Humanistic tradition. </a:t>
          </a:r>
          <a:endParaRPr lang="en-US"/>
        </a:p>
      </dgm:t>
    </dgm:pt>
    <dgm:pt modelId="{A4F6B5EB-7E47-4982-B434-CD23646FD586}" type="parTrans" cxnId="{29595B4C-A9CC-4284-BAC9-96E501895640}">
      <dgm:prSet/>
      <dgm:spPr/>
      <dgm:t>
        <a:bodyPr/>
        <a:lstStyle/>
        <a:p>
          <a:endParaRPr lang="en-US"/>
        </a:p>
      </dgm:t>
    </dgm:pt>
    <dgm:pt modelId="{096B4C7F-1C7A-4D3F-8309-5BD45D3638E1}" type="sibTrans" cxnId="{29595B4C-A9CC-4284-BAC9-96E501895640}">
      <dgm:prSet/>
      <dgm:spPr/>
      <dgm:t>
        <a:bodyPr/>
        <a:lstStyle/>
        <a:p>
          <a:endParaRPr lang="en-US"/>
        </a:p>
      </dgm:t>
    </dgm:pt>
    <dgm:pt modelId="{77963BD0-8169-4666-819B-74C2F6C6E4B6}">
      <dgm:prSet/>
      <dgm:spPr/>
      <dgm:t>
        <a:bodyPr/>
        <a:lstStyle/>
        <a:p>
          <a:r>
            <a:rPr lang="en-GB"/>
            <a:t>However, even Carl Roger's use of the term empathy and what it might be is still rather unclear. He describes it as the 'felt sense'. But again, what is this. It's an intangible feeling that we know we experience, but it's hard to put into words.</a:t>
          </a:r>
          <a:endParaRPr lang="en-US"/>
        </a:p>
      </dgm:t>
    </dgm:pt>
    <dgm:pt modelId="{AE4C70B0-226A-480C-BCC3-7219A87E0D39}" type="parTrans" cxnId="{C9F72C0C-29E3-48EF-AB5E-92CB1414736F}">
      <dgm:prSet/>
      <dgm:spPr/>
      <dgm:t>
        <a:bodyPr/>
        <a:lstStyle/>
        <a:p>
          <a:endParaRPr lang="en-US"/>
        </a:p>
      </dgm:t>
    </dgm:pt>
    <dgm:pt modelId="{BD2604F8-968A-44B2-A438-2377990ACE37}" type="sibTrans" cxnId="{C9F72C0C-29E3-48EF-AB5E-92CB1414736F}">
      <dgm:prSet/>
      <dgm:spPr/>
      <dgm:t>
        <a:bodyPr/>
        <a:lstStyle/>
        <a:p>
          <a:endParaRPr lang="en-US"/>
        </a:p>
      </dgm:t>
    </dgm:pt>
    <dgm:pt modelId="{8301623E-15AD-4924-BBB7-07DBEA5D21F7}" type="pres">
      <dgm:prSet presAssocID="{EBC51C84-4D37-4226-B9B0-E8A5FCD20BE1}" presName="vert0" presStyleCnt="0">
        <dgm:presLayoutVars>
          <dgm:dir/>
          <dgm:animOne val="branch"/>
          <dgm:animLvl val="lvl"/>
        </dgm:presLayoutVars>
      </dgm:prSet>
      <dgm:spPr/>
    </dgm:pt>
    <dgm:pt modelId="{D0B1E6F2-993E-433B-8189-F980B692DBAF}" type="pres">
      <dgm:prSet presAssocID="{F9469C7B-F326-4479-A341-F62DC585EA2F}" presName="thickLine" presStyleLbl="alignNode1" presStyleIdx="0" presStyleCnt="4"/>
      <dgm:spPr/>
    </dgm:pt>
    <dgm:pt modelId="{FDD37618-92B4-4281-98E0-1F3356646828}" type="pres">
      <dgm:prSet presAssocID="{F9469C7B-F326-4479-A341-F62DC585EA2F}" presName="horz1" presStyleCnt="0"/>
      <dgm:spPr/>
    </dgm:pt>
    <dgm:pt modelId="{509CEDB2-945E-400E-9915-1BD0D750571D}" type="pres">
      <dgm:prSet presAssocID="{F9469C7B-F326-4479-A341-F62DC585EA2F}" presName="tx1" presStyleLbl="revTx" presStyleIdx="0" presStyleCnt="4"/>
      <dgm:spPr/>
    </dgm:pt>
    <dgm:pt modelId="{81B8BAA8-AEAD-48CA-8D03-36B52F06E134}" type="pres">
      <dgm:prSet presAssocID="{F9469C7B-F326-4479-A341-F62DC585EA2F}" presName="vert1" presStyleCnt="0"/>
      <dgm:spPr/>
    </dgm:pt>
    <dgm:pt modelId="{AA8FF723-8F96-451C-B4AE-DFE8586D8FFC}" type="pres">
      <dgm:prSet presAssocID="{FB6D3C2F-50D5-480E-A640-A4C50BB44681}" presName="thickLine" presStyleLbl="alignNode1" presStyleIdx="1" presStyleCnt="4"/>
      <dgm:spPr/>
    </dgm:pt>
    <dgm:pt modelId="{A9D2A4F6-0FAE-45C4-824D-9D4EB50C307A}" type="pres">
      <dgm:prSet presAssocID="{FB6D3C2F-50D5-480E-A640-A4C50BB44681}" presName="horz1" presStyleCnt="0"/>
      <dgm:spPr/>
    </dgm:pt>
    <dgm:pt modelId="{E576CE44-394F-41F6-A4A6-595D3BC8A435}" type="pres">
      <dgm:prSet presAssocID="{FB6D3C2F-50D5-480E-A640-A4C50BB44681}" presName="tx1" presStyleLbl="revTx" presStyleIdx="1" presStyleCnt="4"/>
      <dgm:spPr/>
    </dgm:pt>
    <dgm:pt modelId="{DBD1DEF8-CCA7-47DD-AE64-5BA56FE95146}" type="pres">
      <dgm:prSet presAssocID="{FB6D3C2F-50D5-480E-A640-A4C50BB44681}" presName="vert1" presStyleCnt="0"/>
      <dgm:spPr/>
    </dgm:pt>
    <dgm:pt modelId="{21B73D25-051C-427B-92C2-953F07869810}" type="pres">
      <dgm:prSet presAssocID="{529052C3-28F5-4C78-8330-8EC97545259E}" presName="thickLine" presStyleLbl="alignNode1" presStyleIdx="2" presStyleCnt="4"/>
      <dgm:spPr/>
    </dgm:pt>
    <dgm:pt modelId="{F21A86DC-343A-4D60-86FE-4733D8A62CF0}" type="pres">
      <dgm:prSet presAssocID="{529052C3-28F5-4C78-8330-8EC97545259E}" presName="horz1" presStyleCnt="0"/>
      <dgm:spPr/>
    </dgm:pt>
    <dgm:pt modelId="{6E030B24-9C97-4AF0-8725-598BB7E4D031}" type="pres">
      <dgm:prSet presAssocID="{529052C3-28F5-4C78-8330-8EC97545259E}" presName="tx1" presStyleLbl="revTx" presStyleIdx="2" presStyleCnt="4"/>
      <dgm:spPr/>
    </dgm:pt>
    <dgm:pt modelId="{78BF82A6-1F7D-494A-91A6-A69445BB40E7}" type="pres">
      <dgm:prSet presAssocID="{529052C3-28F5-4C78-8330-8EC97545259E}" presName="vert1" presStyleCnt="0"/>
      <dgm:spPr/>
    </dgm:pt>
    <dgm:pt modelId="{EFDF86F0-0B27-42ED-A359-EE1F2F37A875}" type="pres">
      <dgm:prSet presAssocID="{77963BD0-8169-4666-819B-74C2F6C6E4B6}" presName="thickLine" presStyleLbl="alignNode1" presStyleIdx="3" presStyleCnt="4"/>
      <dgm:spPr/>
    </dgm:pt>
    <dgm:pt modelId="{5E8FB006-05C4-4533-BBC4-C5003AC563ED}" type="pres">
      <dgm:prSet presAssocID="{77963BD0-8169-4666-819B-74C2F6C6E4B6}" presName="horz1" presStyleCnt="0"/>
      <dgm:spPr/>
    </dgm:pt>
    <dgm:pt modelId="{AE2443ED-BCEE-4034-9D08-B8C21AEFE600}" type="pres">
      <dgm:prSet presAssocID="{77963BD0-8169-4666-819B-74C2F6C6E4B6}" presName="tx1" presStyleLbl="revTx" presStyleIdx="3" presStyleCnt="4"/>
      <dgm:spPr/>
    </dgm:pt>
    <dgm:pt modelId="{4A3B4778-90C3-4DCD-A53B-A21A4BB44617}" type="pres">
      <dgm:prSet presAssocID="{77963BD0-8169-4666-819B-74C2F6C6E4B6}" presName="vert1" presStyleCnt="0"/>
      <dgm:spPr/>
    </dgm:pt>
  </dgm:ptLst>
  <dgm:cxnLst>
    <dgm:cxn modelId="{C9F72C0C-29E3-48EF-AB5E-92CB1414736F}" srcId="{EBC51C84-4D37-4226-B9B0-E8A5FCD20BE1}" destId="{77963BD0-8169-4666-819B-74C2F6C6E4B6}" srcOrd="3" destOrd="0" parTransId="{AE4C70B0-226A-480C-BCC3-7219A87E0D39}" sibTransId="{BD2604F8-968A-44B2-A438-2377990ACE37}"/>
    <dgm:cxn modelId="{3EA9E642-F6FC-4F69-A641-C7544FCBB2E0}" type="presOf" srcId="{FB6D3C2F-50D5-480E-A640-A4C50BB44681}" destId="{E576CE44-394F-41F6-A4A6-595D3BC8A435}" srcOrd="0" destOrd="0" presId="urn:microsoft.com/office/officeart/2008/layout/LinedList"/>
    <dgm:cxn modelId="{29595B4C-A9CC-4284-BAC9-96E501895640}" srcId="{EBC51C84-4D37-4226-B9B0-E8A5FCD20BE1}" destId="{529052C3-28F5-4C78-8330-8EC97545259E}" srcOrd="2" destOrd="0" parTransId="{A4F6B5EB-7E47-4982-B434-CD23646FD586}" sibTransId="{096B4C7F-1C7A-4D3F-8309-5BD45D3638E1}"/>
    <dgm:cxn modelId="{383ABD6F-7E20-4320-9885-BA1D413E7EB0}" type="presOf" srcId="{EBC51C84-4D37-4226-B9B0-E8A5FCD20BE1}" destId="{8301623E-15AD-4924-BBB7-07DBEA5D21F7}" srcOrd="0" destOrd="0" presId="urn:microsoft.com/office/officeart/2008/layout/LinedList"/>
    <dgm:cxn modelId="{017FFF50-A9F1-40CB-A71C-D162F046F03C}" srcId="{EBC51C84-4D37-4226-B9B0-E8A5FCD20BE1}" destId="{F9469C7B-F326-4479-A341-F62DC585EA2F}" srcOrd="0" destOrd="0" parTransId="{7834F1BE-E033-43D8-A5F5-D5974004E2DA}" sibTransId="{C32171DE-B072-4267-B0CE-494A3F7CC13F}"/>
    <dgm:cxn modelId="{E3CD6F9B-69AB-4081-BEB3-F5778B433465}" type="presOf" srcId="{77963BD0-8169-4666-819B-74C2F6C6E4B6}" destId="{AE2443ED-BCEE-4034-9D08-B8C21AEFE600}" srcOrd="0" destOrd="0" presId="urn:microsoft.com/office/officeart/2008/layout/LinedList"/>
    <dgm:cxn modelId="{7ACD72A1-10B4-46FB-A190-D6F0E23C116A}" type="presOf" srcId="{F9469C7B-F326-4479-A341-F62DC585EA2F}" destId="{509CEDB2-945E-400E-9915-1BD0D750571D}" srcOrd="0" destOrd="0" presId="urn:microsoft.com/office/officeart/2008/layout/LinedList"/>
    <dgm:cxn modelId="{6B606FB8-6A5B-47D0-B010-FBC2C9FEAB37}" srcId="{EBC51C84-4D37-4226-B9B0-E8A5FCD20BE1}" destId="{FB6D3C2F-50D5-480E-A640-A4C50BB44681}" srcOrd="1" destOrd="0" parTransId="{8EE52F10-D887-43D1-8B79-7A9F044F6DC2}" sibTransId="{F57A1879-940D-4E31-992A-9359621FF087}"/>
    <dgm:cxn modelId="{A9AD84D6-10AF-4ED9-8A60-5B07B20B2753}" type="presOf" srcId="{529052C3-28F5-4C78-8330-8EC97545259E}" destId="{6E030B24-9C97-4AF0-8725-598BB7E4D031}" srcOrd="0" destOrd="0" presId="urn:microsoft.com/office/officeart/2008/layout/LinedList"/>
    <dgm:cxn modelId="{16419852-57AA-40F2-A222-B456869EAF51}" type="presParOf" srcId="{8301623E-15AD-4924-BBB7-07DBEA5D21F7}" destId="{D0B1E6F2-993E-433B-8189-F980B692DBAF}" srcOrd="0" destOrd="0" presId="urn:microsoft.com/office/officeart/2008/layout/LinedList"/>
    <dgm:cxn modelId="{EB1E9323-198B-4767-A8A4-83D8AFFCFF96}" type="presParOf" srcId="{8301623E-15AD-4924-BBB7-07DBEA5D21F7}" destId="{FDD37618-92B4-4281-98E0-1F3356646828}" srcOrd="1" destOrd="0" presId="urn:microsoft.com/office/officeart/2008/layout/LinedList"/>
    <dgm:cxn modelId="{0AA7482F-18A3-4130-9AD1-0C7CC47EB462}" type="presParOf" srcId="{FDD37618-92B4-4281-98E0-1F3356646828}" destId="{509CEDB2-945E-400E-9915-1BD0D750571D}" srcOrd="0" destOrd="0" presId="urn:microsoft.com/office/officeart/2008/layout/LinedList"/>
    <dgm:cxn modelId="{E3F99D6D-63FD-4CBD-83AB-8C1A0658F2CB}" type="presParOf" srcId="{FDD37618-92B4-4281-98E0-1F3356646828}" destId="{81B8BAA8-AEAD-48CA-8D03-36B52F06E134}" srcOrd="1" destOrd="0" presId="urn:microsoft.com/office/officeart/2008/layout/LinedList"/>
    <dgm:cxn modelId="{036D35C6-5487-4D3E-B1D1-9699E0B19942}" type="presParOf" srcId="{8301623E-15AD-4924-BBB7-07DBEA5D21F7}" destId="{AA8FF723-8F96-451C-B4AE-DFE8586D8FFC}" srcOrd="2" destOrd="0" presId="urn:microsoft.com/office/officeart/2008/layout/LinedList"/>
    <dgm:cxn modelId="{5D1F686B-65F3-4538-AD47-E81AE26D59A8}" type="presParOf" srcId="{8301623E-15AD-4924-BBB7-07DBEA5D21F7}" destId="{A9D2A4F6-0FAE-45C4-824D-9D4EB50C307A}" srcOrd="3" destOrd="0" presId="urn:microsoft.com/office/officeart/2008/layout/LinedList"/>
    <dgm:cxn modelId="{E7854CA8-523C-424E-8496-BD7C3D191CAE}" type="presParOf" srcId="{A9D2A4F6-0FAE-45C4-824D-9D4EB50C307A}" destId="{E576CE44-394F-41F6-A4A6-595D3BC8A435}" srcOrd="0" destOrd="0" presId="urn:microsoft.com/office/officeart/2008/layout/LinedList"/>
    <dgm:cxn modelId="{232773E2-1677-4033-B90A-9E9D75622177}" type="presParOf" srcId="{A9D2A4F6-0FAE-45C4-824D-9D4EB50C307A}" destId="{DBD1DEF8-CCA7-47DD-AE64-5BA56FE95146}" srcOrd="1" destOrd="0" presId="urn:microsoft.com/office/officeart/2008/layout/LinedList"/>
    <dgm:cxn modelId="{F0E588FF-4250-4608-B8B9-3E91CD690057}" type="presParOf" srcId="{8301623E-15AD-4924-BBB7-07DBEA5D21F7}" destId="{21B73D25-051C-427B-92C2-953F07869810}" srcOrd="4" destOrd="0" presId="urn:microsoft.com/office/officeart/2008/layout/LinedList"/>
    <dgm:cxn modelId="{85AE282B-DD46-44E8-ABC8-71DED67DCAFE}" type="presParOf" srcId="{8301623E-15AD-4924-BBB7-07DBEA5D21F7}" destId="{F21A86DC-343A-4D60-86FE-4733D8A62CF0}" srcOrd="5" destOrd="0" presId="urn:microsoft.com/office/officeart/2008/layout/LinedList"/>
    <dgm:cxn modelId="{D1AD0BE3-AC33-4592-A12A-0818032A58EB}" type="presParOf" srcId="{F21A86DC-343A-4D60-86FE-4733D8A62CF0}" destId="{6E030B24-9C97-4AF0-8725-598BB7E4D031}" srcOrd="0" destOrd="0" presId="urn:microsoft.com/office/officeart/2008/layout/LinedList"/>
    <dgm:cxn modelId="{AE0498E0-FDEE-4623-A4ED-E3DB3590C120}" type="presParOf" srcId="{F21A86DC-343A-4D60-86FE-4733D8A62CF0}" destId="{78BF82A6-1F7D-494A-91A6-A69445BB40E7}" srcOrd="1" destOrd="0" presId="urn:microsoft.com/office/officeart/2008/layout/LinedList"/>
    <dgm:cxn modelId="{D97A65EB-1EA1-43B5-8FA3-64A69CBF60E4}" type="presParOf" srcId="{8301623E-15AD-4924-BBB7-07DBEA5D21F7}" destId="{EFDF86F0-0B27-42ED-A359-EE1F2F37A875}" srcOrd="6" destOrd="0" presId="urn:microsoft.com/office/officeart/2008/layout/LinedList"/>
    <dgm:cxn modelId="{60120F80-C4BF-40DB-80AC-B08F628315BB}" type="presParOf" srcId="{8301623E-15AD-4924-BBB7-07DBEA5D21F7}" destId="{5E8FB006-05C4-4533-BBC4-C5003AC563ED}" srcOrd="7" destOrd="0" presId="urn:microsoft.com/office/officeart/2008/layout/LinedList"/>
    <dgm:cxn modelId="{C9D797B6-C6FB-4D34-9972-10ED7A8F6A73}" type="presParOf" srcId="{5E8FB006-05C4-4533-BBC4-C5003AC563ED}" destId="{AE2443ED-BCEE-4034-9D08-B8C21AEFE600}" srcOrd="0" destOrd="0" presId="urn:microsoft.com/office/officeart/2008/layout/LinedList"/>
    <dgm:cxn modelId="{4EB0B4DA-62D6-49FD-858D-162338859F9B}" type="presParOf" srcId="{5E8FB006-05C4-4533-BBC4-C5003AC563ED}" destId="{4A3B4778-90C3-4DCD-A53B-A21A4BB4461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5A047E-5832-40D3-8192-BEDE26BB0A3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544FD309-D5ED-4E12-925D-3F5AACA5A363}">
      <dgm:prSet/>
      <dgm:spPr/>
      <dgm:t>
        <a:bodyPr/>
        <a:lstStyle/>
        <a:p>
          <a:r>
            <a:rPr lang="en-GB"/>
            <a:t>Interest in empathy has gathered pace and today it is deemed to be a connection between cognitive and physical responses.</a:t>
          </a:r>
          <a:endParaRPr lang="en-US"/>
        </a:p>
      </dgm:t>
    </dgm:pt>
    <dgm:pt modelId="{F4254501-7708-4041-935F-FDD3D9A02E23}" type="parTrans" cxnId="{B82AC0BF-68FC-45CF-A273-1E8BBEC50C31}">
      <dgm:prSet/>
      <dgm:spPr/>
      <dgm:t>
        <a:bodyPr/>
        <a:lstStyle/>
        <a:p>
          <a:endParaRPr lang="en-US"/>
        </a:p>
      </dgm:t>
    </dgm:pt>
    <dgm:pt modelId="{4DB3AFCC-84F9-4753-A162-29C166036695}" type="sibTrans" cxnId="{B82AC0BF-68FC-45CF-A273-1E8BBEC50C31}">
      <dgm:prSet/>
      <dgm:spPr/>
      <dgm:t>
        <a:bodyPr/>
        <a:lstStyle/>
        <a:p>
          <a:endParaRPr lang="en-US"/>
        </a:p>
      </dgm:t>
    </dgm:pt>
    <dgm:pt modelId="{3403EA99-11E9-487A-85F5-E67EC3D7F695}">
      <dgm:prSet/>
      <dgm:spPr/>
      <dgm:t>
        <a:bodyPr/>
        <a:lstStyle/>
        <a:p>
          <a:r>
            <a:rPr lang="en-GB"/>
            <a:t>Interest in empathy is seen in many professional fields, including psychotherapy, social services, nursing and teaching, amongst many others.</a:t>
          </a:r>
          <a:endParaRPr lang="en-US"/>
        </a:p>
      </dgm:t>
    </dgm:pt>
    <dgm:pt modelId="{68EFAAF3-65BB-40F7-A9F0-351C3A989394}" type="parTrans" cxnId="{615BC5A5-CF34-4E62-B22F-FA6AD0B77568}">
      <dgm:prSet/>
      <dgm:spPr/>
      <dgm:t>
        <a:bodyPr/>
        <a:lstStyle/>
        <a:p>
          <a:endParaRPr lang="en-US"/>
        </a:p>
      </dgm:t>
    </dgm:pt>
    <dgm:pt modelId="{232DB0D1-E6F2-4F83-B0DD-0BFEABED59D4}" type="sibTrans" cxnId="{615BC5A5-CF34-4E62-B22F-FA6AD0B77568}">
      <dgm:prSet/>
      <dgm:spPr/>
      <dgm:t>
        <a:bodyPr/>
        <a:lstStyle/>
        <a:p>
          <a:endParaRPr lang="en-US"/>
        </a:p>
      </dgm:t>
    </dgm:pt>
    <dgm:pt modelId="{F64616A3-8411-4C45-8E26-B18DB79E4424}">
      <dgm:prSet/>
      <dgm:spPr/>
      <dgm:t>
        <a:bodyPr/>
        <a:lstStyle/>
        <a:p>
          <a:r>
            <a:rPr lang="en-GB"/>
            <a:t>However, asking people to define empathy becomes challenging. We all know what it is but stating this in a language that we all understand becomes difficult. </a:t>
          </a:r>
          <a:endParaRPr lang="en-US"/>
        </a:p>
      </dgm:t>
    </dgm:pt>
    <dgm:pt modelId="{C823AD38-B089-4B69-925F-9B4502BC734B}" type="parTrans" cxnId="{15D96343-905F-4B05-BE84-ADFFE06BBC81}">
      <dgm:prSet/>
      <dgm:spPr/>
      <dgm:t>
        <a:bodyPr/>
        <a:lstStyle/>
        <a:p>
          <a:endParaRPr lang="en-US"/>
        </a:p>
      </dgm:t>
    </dgm:pt>
    <dgm:pt modelId="{7A34E0F6-4A8F-40E5-9BE2-6DF6E6977E90}" type="sibTrans" cxnId="{15D96343-905F-4B05-BE84-ADFFE06BBC81}">
      <dgm:prSet/>
      <dgm:spPr/>
      <dgm:t>
        <a:bodyPr/>
        <a:lstStyle/>
        <a:p>
          <a:endParaRPr lang="en-US"/>
        </a:p>
      </dgm:t>
    </dgm:pt>
    <dgm:pt modelId="{29A85E83-AFB5-4A19-9F46-EBECF13F230E}" type="pres">
      <dgm:prSet presAssocID="{A35A047E-5832-40D3-8192-BEDE26BB0A31}" presName="vert0" presStyleCnt="0">
        <dgm:presLayoutVars>
          <dgm:dir/>
          <dgm:animOne val="branch"/>
          <dgm:animLvl val="lvl"/>
        </dgm:presLayoutVars>
      </dgm:prSet>
      <dgm:spPr/>
    </dgm:pt>
    <dgm:pt modelId="{BEBEC785-C795-41A6-B762-A1B6F64066B3}" type="pres">
      <dgm:prSet presAssocID="{544FD309-D5ED-4E12-925D-3F5AACA5A363}" presName="thickLine" presStyleLbl="alignNode1" presStyleIdx="0" presStyleCnt="3"/>
      <dgm:spPr/>
    </dgm:pt>
    <dgm:pt modelId="{586BD5D8-DE66-492F-80A8-DFD44C005786}" type="pres">
      <dgm:prSet presAssocID="{544FD309-D5ED-4E12-925D-3F5AACA5A363}" presName="horz1" presStyleCnt="0"/>
      <dgm:spPr/>
    </dgm:pt>
    <dgm:pt modelId="{9B9C3592-C318-4421-9898-D883FE0159C6}" type="pres">
      <dgm:prSet presAssocID="{544FD309-D5ED-4E12-925D-3F5AACA5A363}" presName="tx1" presStyleLbl="revTx" presStyleIdx="0" presStyleCnt="3"/>
      <dgm:spPr/>
    </dgm:pt>
    <dgm:pt modelId="{987EC387-A6E1-4A79-B31B-CDDA3026C7DC}" type="pres">
      <dgm:prSet presAssocID="{544FD309-D5ED-4E12-925D-3F5AACA5A363}" presName="vert1" presStyleCnt="0"/>
      <dgm:spPr/>
    </dgm:pt>
    <dgm:pt modelId="{74465CA6-A41A-482C-866B-F65C3EE7BD13}" type="pres">
      <dgm:prSet presAssocID="{3403EA99-11E9-487A-85F5-E67EC3D7F695}" presName="thickLine" presStyleLbl="alignNode1" presStyleIdx="1" presStyleCnt="3"/>
      <dgm:spPr/>
    </dgm:pt>
    <dgm:pt modelId="{3C4130F8-7D03-44CF-8C60-E0BFC092D65E}" type="pres">
      <dgm:prSet presAssocID="{3403EA99-11E9-487A-85F5-E67EC3D7F695}" presName="horz1" presStyleCnt="0"/>
      <dgm:spPr/>
    </dgm:pt>
    <dgm:pt modelId="{073E5993-CC73-4291-B7FC-0E1DEE02140F}" type="pres">
      <dgm:prSet presAssocID="{3403EA99-11E9-487A-85F5-E67EC3D7F695}" presName="tx1" presStyleLbl="revTx" presStyleIdx="1" presStyleCnt="3"/>
      <dgm:spPr/>
    </dgm:pt>
    <dgm:pt modelId="{85E814F6-2AC9-4F62-96D7-9EB01E4BDFB6}" type="pres">
      <dgm:prSet presAssocID="{3403EA99-11E9-487A-85F5-E67EC3D7F695}" presName="vert1" presStyleCnt="0"/>
      <dgm:spPr/>
    </dgm:pt>
    <dgm:pt modelId="{FD793EFF-AEBF-45DA-89E3-7EEFE6BA02C0}" type="pres">
      <dgm:prSet presAssocID="{F64616A3-8411-4C45-8E26-B18DB79E4424}" presName="thickLine" presStyleLbl="alignNode1" presStyleIdx="2" presStyleCnt="3"/>
      <dgm:spPr/>
    </dgm:pt>
    <dgm:pt modelId="{A03E267D-2293-4966-931F-502D609EB0D2}" type="pres">
      <dgm:prSet presAssocID="{F64616A3-8411-4C45-8E26-B18DB79E4424}" presName="horz1" presStyleCnt="0"/>
      <dgm:spPr/>
    </dgm:pt>
    <dgm:pt modelId="{15A94E8A-37B4-4071-B550-4F98F438CBC7}" type="pres">
      <dgm:prSet presAssocID="{F64616A3-8411-4C45-8E26-B18DB79E4424}" presName="tx1" presStyleLbl="revTx" presStyleIdx="2" presStyleCnt="3"/>
      <dgm:spPr/>
    </dgm:pt>
    <dgm:pt modelId="{5AA4974A-2846-476E-88B8-04C8E8104196}" type="pres">
      <dgm:prSet presAssocID="{F64616A3-8411-4C45-8E26-B18DB79E4424}" presName="vert1" presStyleCnt="0"/>
      <dgm:spPr/>
    </dgm:pt>
  </dgm:ptLst>
  <dgm:cxnLst>
    <dgm:cxn modelId="{FD368325-2716-4FF8-A12E-EC0A61EFD153}" type="presOf" srcId="{544FD309-D5ED-4E12-925D-3F5AACA5A363}" destId="{9B9C3592-C318-4421-9898-D883FE0159C6}" srcOrd="0" destOrd="0" presId="urn:microsoft.com/office/officeart/2008/layout/LinedList"/>
    <dgm:cxn modelId="{15D96343-905F-4B05-BE84-ADFFE06BBC81}" srcId="{A35A047E-5832-40D3-8192-BEDE26BB0A31}" destId="{F64616A3-8411-4C45-8E26-B18DB79E4424}" srcOrd="2" destOrd="0" parTransId="{C823AD38-B089-4B69-925F-9B4502BC734B}" sibTransId="{7A34E0F6-4A8F-40E5-9BE2-6DF6E6977E90}"/>
    <dgm:cxn modelId="{A649F75A-459F-44D4-9F9B-6653A94490DB}" type="presOf" srcId="{A35A047E-5832-40D3-8192-BEDE26BB0A31}" destId="{29A85E83-AFB5-4A19-9F46-EBECF13F230E}" srcOrd="0" destOrd="0" presId="urn:microsoft.com/office/officeart/2008/layout/LinedList"/>
    <dgm:cxn modelId="{0C4B8E8D-DE52-4695-9FF7-EE5FD4B620BD}" type="presOf" srcId="{F64616A3-8411-4C45-8E26-B18DB79E4424}" destId="{15A94E8A-37B4-4071-B550-4F98F438CBC7}" srcOrd="0" destOrd="0" presId="urn:microsoft.com/office/officeart/2008/layout/LinedList"/>
    <dgm:cxn modelId="{ABF624A1-CAC1-4E0D-BC7A-8DC0C80E25C2}" type="presOf" srcId="{3403EA99-11E9-487A-85F5-E67EC3D7F695}" destId="{073E5993-CC73-4291-B7FC-0E1DEE02140F}" srcOrd="0" destOrd="0" presId="urn:microsoft.com/office/officeart/2008/layout/LinedList"/>
    <dgm:cxn modelId="{615BC5A5-CF34-4E62-B22F-FA6AD0B77568}" srcId="{A35A047E-5832-40D3-8192-BEDE26BB0A31}" destId="{3403EA99-11E9-487A-85F5-E67EC3D7F695}" srcOrd="1" destOrd="0" parTransId="{68EFAAF3-65BB-40F7-A9F0-351C3A989394}" sibTransId="{232DB0D1-E6F2-4F83-B0DD-0BFEABED59D4}"/>
    <dgm:cxn modelId="{B82AC0BF-68FC-45CF-A273-1E8BBEC50C31}" srcId="{A35A047E-5832-40D3-8192-BEDE26BB0A31}" destId="{544FD309-D5ED-4E12-925D-3F5AACA5A363}" srcOrd="0" destOrd="0" parTransId="{F4254501-7708-4041-935F-FDD3D9A02E23}" sibTransId="{4DB3AFCC-84F9-4753-A162-29C166036695}"/>
    <dgm:cxn modelId="{558819DB-C143-47D7-8981-6008E1127603}" type="presParOf" srcId="{29A85E83-AFB5-4A19-9F46-EBECF13F230E}" destId="{BEBEC785-C795-41A6-B762-A1B6F64066B3}" srcOrd="0" destOrd="0" presId="urn:microsoft.com/office/officeart/2008/layout/LinedList"/>
    <dgm:cxn modelId="{99187148-89A0-46D8-BE4E-66979E4800A3}" type="presParOf" srcId="{29A85E83-AFB5-4A19-9F46-EBECF13F230E}" destId="{586BD5D8-DE66-492F-80A8-DFD44C005786}" srcOrd="1" destOrd="0" presId="urn:microsoft.com/office/officeart/2008/layout/LinedList"/>
    <dgm:cxn modelId="{85085BCD-18FD-49C9-A7E5-DD55A31D3F76}" type="presParOf" srcId="{586BD5D8-DE66-492F-80A8-DFD44C005786}" destId="{9B9C3592-C318-4421-9898-D883FE0159C6}" srcOrd="0" destOrd="0" presId="urn:microsoft.com/office/officeart/2008/layout/LinedList"/>
    <dgm:cxn modelId="{0007AE38-FCD1-468B-89BD-7B57AACC7707}" type="presParOf" srcId="{586BD5D8-DE66-492F-80A8-DFD44C005786}" destId="{987EC387-A6E1-4A79-B31B-CDDA3026C7DC}" srcOrd="1" destOrd="0" presId="urn:microsoft.com/office/officeart/2008/layout/LinedList"/>
    <dgm:cxn modelId="{303DE762-E0FB-4614-BF3D-73366FAA0317}" type="presParOf" srcId="{29A85E83-AFB5-4A19-9F46-EBECF13F230E}" destId="{74465CA6-A41A-482C-866B-F65C3EE7BD13}" srcOrd="2" destOrd="0" presId="urn:microsoft.com/office/officeart/2008/layout/LinedList"/>
    <dgm:cxn modelId="{618A1CB3-66D9-4668-A8E5-B5846743F4D8}" type="presParOf" srcId="{29A85E83-AFB5-4A19-9F46-EBECF13F230E}" destId="{3C4130F8-7D03-44CF-8C60-E0BFC092D65E}" srcOrd="3" destOrd="0" presId="urn:microsoft.com/office/officeart/2008/layout/LinedList"/>
    <dgm:cxn modelId="{6279825A-3902-4FDA-84AC-6BE1568E14D3}" type="presParOf" srcId="{3C4130F8-7D03-44CF-8C60-E0BFC092D65E}" destId="{073E5993-CC73-4291-B7FC-0E1DEE02140F}" srcOrd="0" destOrd="0" presId="urn:microsoft.com/office/officeart/2008/layout/LinedList"/>
    <dgm:cxn modelId="{CEC613B6-7322-4E9D-827F-5D31E7818F29}" type="presParOf" srcId="{3C4130F8-7D03-44CF-8C60-E0BFC092D65E}" destId="{85E814F6-2AC9-4F62-96D7-9EB01E4BDFB6}" srcOrd="1" destOrd="0" presId="urn:microsoft.com/office/officeart/2008/layout/LinedList"/>
    <dgm:cxn modelId="{CCFF6A8B-0997-43CE-A251-F00EAD907A63}" type="presParOf" srcId="{29A85E83-AFB5-4A19-9F46-EBECF13F230E}" destId="{FD793EFF-AEBF-45DA-89E3-7EEFE6BA02C0}" srcOrd="4" destOrd="0" presId="urn:microsoft.com/office/officeart/2008/layout/LinedList"/>
    <dgm:cxn modelId="{4831779E-3226-4DBD-A7D7-DFA3BFC72156}" type="presParOf" srcId="{29A85E83-AFB5-4A19-9F46-EBECF13F230E}" destId="{A03E267D-2293-4966-931F-502D609EB0D2}" srcOrd="5" destOrd="0" presId="urn:microsoft.com/office/officeart/2008/layout/LinedList"/>
    <dgm:cxn modelId="{7CDC84EE-9BF2-42C2-8DE6-13B55A4C7ECA}" type="presParOf" srcId="{A03E267D-2293-4966-931F-502D609EB0D2}" destId="{15A94E8A-37B4-4071-B550-4F98F438CBC7}" srcOrd="0" destOrd="0" presId="urn:microsoft.com/office/officeart/2008/layout/LinedList"/>
    <dgm:cxn modelId="{48D05ACC-F28F-4AEA-B029-DB53AD8DC03C}" type="presParOf" srcId="{A03E267D-2293-4966-931F-502D609EB0D2}" destId="{5AA4974A-2846-476E-88B8-04C8E810419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503348-FE6C-40E3-8FE3-CDB31BE2749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DC074A5-EFF4-4463-93D5-B55D89E937AA}">
      <dgm:prSet/>
      <dgm:spPr/>
      <dgm:t>
        <a:bodyPr/>
        <a:lstStyle/>
        <a:p>
          <a:r>
            <a:rPr lang="en-GB"/>
            <a:t>When Batson investigated the understanding of Empathy, he concluded that the common understanding of empathy is when</a:t>
          </a:r>
          <a:endParaRPr lang="en-US"/>
        </a:p>
      </dgm:t>
    </dgm:pt>
    <dgm:pt modelId="{E52BE04B-4649-42A9-BFD3-6E83DA60D274}" type="parTrans" cxnId="{28938A91-9BEE-44E0-941B-5369C2F40C35}">
      <dgm:prSet/>
      <dgm:spPr/>
      <dgm:t>
        <a:bodyPr/>
        <a:lstStyle/>
        <a:p>
          <a:endParaRPr lang="en-US"/>
        </a:p>
      </dgm:t>
    </dgm:pt>
    <dgm:pt modelId="{F64CAFB9-C642-4EE7-BE12-74BFCE84013B}" type="sibTrans" cxnId="{28938A91-9BEE-44E0-941B-5369C2F40C35}">
      <dgm:prSet/>
      <dgm:spPr/>
      <dgm:t>
        <a:bodyPr/>
        <a:lstStyle/>
        <a:p>
          <a:endParaRPr lang="en-US"/>
        </a:p>
      </dgm:t>
    </dgm:pt>
    <dgm:pt modelId="{79BF43CA-B910-4252-8E54-89852EF68C38}">
      <dgm:prSet/>
      <dgm:spPr/>
      <dgm:t>
        <a:bodyPr/>
        <a:lstStyle/>
        <a:p>
          <a:r>
            <a:rPr lang="en-GB"/>
            <a:t>“one person can come to know the internal state of another and can be motivated to respond with sensitive care” (Batson, 2011). </a:t>
          </a:r>
          <a:endParaRPr lang="en-US"/>
        </a:p>
      </dgm:t>
    </dgm:pt>
    <dgm:pt modelId="{B0BAE8A7-ADA9-41BC-928F-69D217B0220C}" type="parTrans" cxnId="{D0A73902-740C-40C6-912E-63FB3A9C8A92}">
      <dgm:prSet/>
      <dgm:spPr/>
      <dgm:t>
        <a:bodyPr/>
        <a:lstStyle/>
        <a:p>
          <a:endParaRPr lang="en-US"/>
        </a:p>
      </dgm:t>
    </dgm:pt>
    <dgm:pt modelId="{409F834D-DD95-4E94-B85F-8DCF8004B325}" type="sibTrans" cxnId="{D0A73902-740C-40C6-912E-63FB3A9C8A92}">
      <dgm:prSet/>
      <dgm:spPr/>
      <dgm:t>
        <a:bodyPr/>
        <a:lstStyle/>
        <a:p>
          <a:endParaRPr lang="en-US"/>
        </a:p>
      </dgm:t>
    </dgm:pt>
    <dgm:pt modelId="{A7E142D4-76E0-440A-A207-E1AB45F1AB29}">
      <dgm:prSet/>
      <dgm:spPr/>
      <dgm:t>
        <a:bodyPr/>
        <a:lstStyle/>
        <a:p>
          <a:r>
            <a:rPr lang="en-GB"/>
            <a:t>However, even using these different phenomena, it can be tricky to define empathy. Even within Counselling and Psychotherapy there may be different </a:t>
          </a:r>
          <a:r>
            <a:rPr lang="en-GB">
              <a:latin typeface="Calibri Light" panose="020F0302020204030204"/>
            </a:rPr>
            <a:t>understanding</a:t>
          </a:r>
          <a:r>
            <a:rPr lang="en-GB"/>
            <a:t> of what empathy might mean. </a:t>
          </a:r>
          <a:br>
            <a:rPr lang="en-GB" dirty="0"/>
          </a:br>
          <a:endParaRPr lang="en-US" dirty="0"/>
        </a:p>
      </dgm:t>
    </dgm:pt>
    <dgm:pt modelId="{E6CE5BED-1005-487F-BB4C-6D30FD4D15D6}" type="parTrans" cxnId="{DDDBC95E-B9B7-4D2F-A5B7-232CA31242BB}">
      <dgm:prSet/>
      <dgm:spPr/>
      <dgm:t>
        <a:bodyPr/>
        <a:lstStyle/>
        <a:p>
          <a:endParaRPr lang="en-US"/>
        </a:p>
      </dgm:t>
    </dgm:pt>
    <dgm:pt modelId="{C9FBA1C9-E05E-460D-9F99-FFC578405A1B}" type="sibTrans" cxnId="{DDDBC95E-B9B7-4D2F-A5B7-232CA31242BB}">
      <dgm:prSet/>
      <dgm:spPr/>
      <dgm:t>
        <a:bodyPr/>
        <a:lstStyle/>
        <a:p>
          <a:endParaRPr lang="en-US"/>
        </a:p>
      </dgm:t>
    </dgm:pt>
    <dgm:pt modelId="{7EF71F6A-D067-421E-B706-921D2F4A0567}" type="pres">
      <dgm:prSet presAssocID="{B2503348-FE6C-40E3-8FE3-CDB31BE27495}" presName="vert0" presStyleCnt="0">
        <dgm:presLayoutVars>
          <dgm:dir/>
          <dgm:animOne val="branch"/>
          <dgm:animLvl val="lvl"/>
        </dgm:presLayoutVars>
      </dgm:prSet>
      <dgm:spPr/>
    </dgm:pt>
    <dgm:pt modelId="{0BC60E1C-737A-4060-ACA8-86075DD452A8}" type="pres">
      <dgm:prSet presAssocID="{DDC074A5-EFF4-4463-93D5-B55D89E937AA}" presName="thickLine" presStyleLbl="alignNode1" presStyleIdx="0" presStyleCnt="3"/>
      <dgm:spPr/>
    </dgm:pt>
    <dgm:pt modelId="{541F862F-F28D-4F65-B09E-03461EAA665C}" type="pres">
      <dgm:prSet presAssocID="{DDC074A5-EFF4-4463-93D5-B55D89E937AA}" presName="horz1" presStyleCnt="0"/>
      <dgm:spPr/>
    </dgm:pt>
    <dgm:pt modelId="{09096807-CE5D-46E0-A499-31EA981E3C87}" type="pres">
      <dgm:prSet presAssocID="{DDC074A5-EFF4-4463-93D5-B55D89E937AA}" presName="tx1" presStyleLbl="revTx" presStyleIdx="0" presStyleCnt="3"/>
      <dgm:spPr/>
    </dgm:pt>
    <dgm:pt modelId="{64FC501F-71D4-46AA-B2ED-BA610AF327DE}" type="pres">
      <dgm:prSet presAssocID="{DDC074A5-EFF4-4463-93D5-B55D89E937AA}" presName="vert1" presStyleCnt="0"/>
      <dgm:spPr/>
    </dgm:pt>
    <dgm:pt modelId="{A5FCAB5A-29B1-4188-8F5E-E0AEF0777F38}" type="pres">
      <dgm:prSet presAssocID="{79BF43CA-B910-4252-8E54-89852EF68C38}" presName="thickLine" presStyleLbl="alignNode1" presStyleIdx="1" presStyleCnt="3"/>
      <dgm:spPr/>
    </dgm:pt>
    <dgm:pt modelId="{F43EDD2A-044F-47BC-8941-E7DF61594EE8}" type="pres">
      <dgm:prSet presAssocID="{79BF43CA-B910-4252-8E54-89852EF68C38}" presName="horz1" presStyleCnt="0"/>
      <dgm:spPr/>
    </dgm:pt>
    <dgm:pt modelId="{38A7D4C5-BC67-4486-85E1-17B92AE57BB5}" type="pres">
      <dgm:prSet presAssocID="{79BF43CA-B910-4252-8E54-89852EF68C38}" presName="tx1" presStyleLbl="revTx" presStyleIdx="1" presStyleCnt="3"/>
      <dgm:spPr/>
    </dgm:pt>
    <dgm:pt modelId="{0942B8C7-4285-40B9-852E-A5DD038F9B98}" type="pres">
      <dgm:prSet presAssocID="{79BF43CA-B910-4252-8E54-89852EF68C38}" presName="vert1" presStyleCnt="0"/>
      <dgm:spPr/>
    </dgm:pt>
    <dgm:pt modelId="{016F04A7-03D4-4111-974C-A86E60EC8C3B}" type="pres">
      <dgm:prSet presAssocID="{A7E142D4-76E0-440A-A207-E1AB45F1AB29}" presName="thickLine" presStyleLbl="alignNode1" presStyleIdx="2" presStyleCnt="3"/>
      <dgm:spPr/>
    </dgm:pt>
    <dgm:pt modelId="{A30E079D-466B-42AC-B9F9-B1F86DDC8D24}" type="pres">
      <dgm:prSet presAssocID="{A7E142D4-76E0-440A-A207-E1AB45F1AB29}" presName="horz1" presStyleCnt="0"/>
      <dgm:spPr/>
    </dgm:pt>
    <dgm:pt modelId="{54912476-B637-4E1E-A5A4-CD7598B28704}" type="pres">
      <dgm:prSet presAssocID="{A7E142D4-76E0-440A-A207-E1AB45F1AB29}" presName="tx1" presStyleLbl="revTx" presStyleIdx="2" presStyleCnt="3"/>
      <dgm:spPr/>
    </dgm:pt>
    <dgm:pt modelId="{BD761A02-0DA5-47DE-960A-C64A1F27871E}" type="pres">
      <dgm:prSet presAssocID="{A7E142D4-76E0-440A-A207-E1AB45F1AB29}" presName="vert1" presStyleCnt="0"/>
      <dgm:spPr/>
    </dgm:pt>
  </dgm:ptLst>
  <dgm:cxnLst>
    <dgm:cxn modelId="{44EEBB00-38F7-4A2C-AA95-CE498348D9C7}" type="presOf" srcId="{DDC074A5-EFF4-4463-93D5-B55D89E937AA}" destId="{09096807-CE5D-46E0-A499-31EA981E3C87}" srcOrd="0" destOrd="0" presId="urn:microsoft.com/office/officeart/2008/layout/LinedList"/>
    <dgm:cxn modelId="{D0A73902-740C-40C6-912E-63FB3A9C8A92}" srcId="{B2503348-FE6C-40E3-8FE3-CDB31BE27495}" destId="{79BF43CA-B910-4252-8E54-89852EF68C38}" srcOrd="1" destOrd="0" parTransId="{B0BAE8A7-ADA9-41BC-928F-69D217B0220C}" sibTransId="{409F834D-DD95-4E94-B85F-8DCF8004B325}"/>
    <dgm:cxn modelId="{9AF1C513-A8C7-4053-AF34-BD3F34571180}" type="presOf" srcId="{79BF43CA-B910-4252-8E54-89852EF68C38}" destId="{38A7D4C5-BC67-4486-85E1-17B92AE57BB5}" srcOrd="0" destOrd="0" presId="urn:microsoft.com/office/officeart/2008/layout/LinedList"/>
    <dgm:cxn modelId="{DDDBC95E-B9B7-4D2F-A5B7-232CA31242BB}" srcId="{B2503348-FE6C-40E3-8FE3-CDB31BE27495}" destId="{A7E142D4-76E0-440A-A207-E1AB45F1AB29}" srcOrd="2" destOrd="0" parTransId="{E6CE5BED-1005-487F-BB4C-6D30FD4D15D6}" sibTransId="{C9FBA1C9-E05E-460D-9F99-FFC578405A1B}"/>
    <dgm:cxn modelId="{777B0A71-6B0A-4726-8D94-EF1E0D29A45C}" type="presOf" srcId="{B2503348-FE6C-40E3-8FE3-CDB31BE27495}" destId="{7EF71F6A-D067-421E-B706-921D2F4A0567}" srcOrd="0" destOrd="0" presId="urn:microsoft.com/office/officeart/2008/layout/LinedList"/>
    <dgm:cxn modelId="{28938A91-9BEE-44E0-941B-5369C2F40C35}" srcId="{B2503348-FE6C-40E3-8FE3-CDB31BE27495}" destId="{DDC074A5-EFF4-4463-93D5-B55D89E937AA}" srcOrd="0" destOrd="0" parTransId="{E52BE04B-4649-42A9-BFD3-6E83DA60D274}" sibTransId="{F64CAFB9-C642-4EE7-BE12-74BFCE84013B}"/>
    <dgm:cxn modelId="{E1DF69BF-E833-4505-B3AE-1F54AF24E4CB}" type="presOf" srcId="{A7E142D4-76E0-440A-A207-E1AB45F1AB29}" destId="{54912476-B637-4E1E-A5A4-CD7598B28704}" srcOrd="0" destOrd="0" presId="urn:microsoft.com/office/officeart/2008/layout/LinedList"/>
    <dgm:cxn modelId="{E53AA961-55A4-4001-9F8A-A5E19B1AEA49}" type="presParOf" srcId="{7EF71F6A-D067-421E-B706-921D2F4A0567}" destId="{0BC60E1C-737A-4060-ACA8-86075DD452A8}" srcOrd="0" destOrd="0" presId="urn:microsoft.com/office/officeart/2008/layout/LinedList"/>
    <dgm:cxn modelId="{541FB0BA-4152-4C6B-86F2-E38AE15B70D9}" type="presParOf" srcId="{7EF71F6A-D067-421E-B706-921D2F4A0567}" destId="{541F862F-F28D-4F65-B09E-03461EAA665C}" srcOrd="1" destOrd="0" presId="urn:microsoft.com/office/officeart/2008/layout/LinedList"/>
    <dgm:cxn modelId="{96E9B2FC-2D8B-43DE-98A3-F5B39B62381E}" type="presParOf" srcId="{541F862F-F28D-4F65-B09E-03461EAA665C}" destId="{09096807-CE5D-46E0-A499-31EA981E3C87}" srcOrd="0" destOrd="0" presId="urn:microsoft.com/office/officeart/2008/layout/LinedList"/>
    <dgm:cxn modelId="{18F0DB19-0BD1-4F2B-811D-FB2E86CA8F97}" type="presParOf" srcId="{541F862F-F28D-4F65-B09E-03461EAA665C}" destId="{64FC501F-71D4-46AA-B2ED-BA610AF327DE}" srcOrd="1" destOrd="0" presId="urn:microsoft.com/office/officeart/2008/layout/LinedList"/>
    <dgm:cxn modelId="{CAC75440-8B37-4044-B5CE-9F8F9A93EC4A}" type="presParOf" srcId="{7EF71F6A-D067-421E-B706-921D2F4A0567}" destId="{A5FCAB5A-29B1-4188-8F5E-E0AEF0777F38}" srcOrd="2" destOrd="0" presId="urn:microsoft.com/office/officeart/2008/layout/LinedList"/>
    <dgm:cxn modelId="{3DA964A8-9DB9-408F-A25E-0A0CE7A8160F}" type="presParOf" srcId="{7EF71F6A-D067-421E-B706-921D2F4A0567}" destId="{F43EDD2A-044F-47BC-8941-E7DF61594EE8}" srcOrd="3" destOrd="0" presId="urn:microsoft.com/office/officeart/2008/layout/LinedList"/>
    <dgm:cxn modelId="{DA1625B6-C0C3-4E4D-AE13-6D6D545A43F5}" type="presParOf" srcId="{F43EDD2A-044F-47BC-8941-E7DF61594EE8}" destId="{38A7D4C5-BC67-4486-85E1-17B92AE57BB5}" srcOrd="0" destOrd="0" presId="urn:microsoft.com/office/officeart/2008/layout/LinedList"/>
    <dgm:cxn modelId="{AA6145CE-8590-4F2C-BB08-ADC5D172E837}" type="presParOf" srcId="{F43EDD2A-044F-47BC-8941-E7DF61594EE8}" destId="{0942B8C7-4285-40B9-852E-A5DD038F9B98}" srcOrd="1" destOrd="0" presId="urn:microsoft.com/office/officeart/2008/layout/LinedList"/>
    <dgm:cxn modelId="{E4CB4140-8146-46B3-9DF2-C61A9B6C185D}" type="presParOf" srcId="{7EF71F6A-D067-421E-B706-921D2F4A0567}" destId="{016F04A7-03D4-4111-974C-A86E60EC8C3B}" srcOrd="4" destOrd="0" presId="urn:microsoft.com/office/officeart/2008/layout/LinedList"/>
    <dgm:cxn modelId="{12964F5B-D549-4857-81C1-0BFF972C58F1}" type="presParOf" srcId="{7EF71F6A-D067-421E-B706-921D2F4A0567}" destId="{A30E079D-466B-42AC-B9F9-B1F86DDC8D24}" srcOrd="5" destOrd="0" presId="urn:microsoft.com/office/officeart/2008/layout/LinedList"/>
    <dgm:cxn modelId="{D274C991-CA5C-4029-96AB-F2E1D408B21C}" type="presParOf" srcId="{A30E079D-466B-42AC-B9F9-B1F86DDC8D24}" destId="{54912476-B637-4E1E-A5A4-CD7598B28704}" srcOrd="0" destOrd="0" presId="urn:microsoft.com/office/officeart/2008/layout/LinedList"/>
    <dgm:cxn modelId="{F98660FC-E6DC-4DC3-BE42-04DAB623FE83}" type="presParOf" srcId="{A30E079D-466B-42AC-B9F9-B1F86DDC8D24}" destId="{BD761A02-0DA5-47DE-960A-C64A1F27871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0F9F7D-9BC1-4E88-9E32-6C0216FF2CC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8015541-07DF-4D33-BF2E-C287AEFD8B67}">
      <dgm:prSet/>
      <dgm:spPr/>
      <dgm:t>
        <a:bodyPr/>
        <a:lstStyle/>
        <a:p>
          <a:pPr>
            <a:lnSpc>
              <a:spcPct val="100000"/>
            </a:lnSpc>
          </a:pPr>
          <a:r>
            <a:rPr lang="en-GB"/>
            <a:t>Neuroscience is demonstrating that there are neural pathways for empathy. Consider the mirror neurons that we have just looked at. This link between you and the other.</a:t>
          </a:r>
          <a:endParaRPr lang="en-US"/>
        </a:p>
      </dgm:t>
    </dgm:pt>
    <dgm:pt modelId="{D11F9BD9-60A8-4CE6-BF0E-14193315EB46}" type="parTrans" cxnId="{6461D6A4-A2D3-4205-8958-AD89875A0A00}">
      <dgm:prSet/>
      <dgm:spPr/>
      <dgm:t>
        <a:bodyPr/>
        <a:lstStyle/>
        <a:p>
          <a:endParaRPr lang="en-US"/>
        </a:p>
      </dgm:t>
    </dgm:pt>
    <dgm:pt modelId="{D3C155E7-9938-4C9D-A5FC-019627955D88}" type="sibTrans" cxnId="{6461D6A4-A2D3-4205-8958-AD89875A0A00}">
      <dgm:prSet/>
      <dgm:spPr/>
      <dgm:t>
        <a:bodyPr/>
        <a:lstStyle/>
        <a:p>
          <a:endParaRPr lang="en-US"/>
        </a:p>
      </dgm:t>
    </dgm:pt>
    <dgm:pt modelId="{2B0B7FA4-62A0-4346-A5A2-DDEDB68FB6E4}">
      <dgm:prSet/>
      <dgm:spPr/>
      <dgm:t>
        <a:bodyPr/>
        <a:lstStyle/>
        <a:p>
          <a:pPr>
            <a:lnSpc>
              <a:spcPct val="100000"/>
            </a:lnSpc>
          </a:pPr>
          <a:r>
            <a:rPr lang="en-GB"/>
            <a:t>What is attachment? And why might empathy be a necessary aspect of this?</a:t>
          </a:r>
          <a:endParaRPr lang="en-US"/>
        </a:p>
      </dgm:t>
    </dgm:pt>
    <dgm:pt modelId="{40BC5459-57F6-40BA-9637-369D6B49EB12}" type="parTrans" cxnId="{9F12A3D4-0AD9-47AF-8970-5FA9683B54D0}">
      <dgm:prSet/>
      <dgm:spPr/>
      <dgm:t>
        <a:bodyPr/>
        <a:lstStyle/>
        <a:p>
          <a:endParaRPr lang="en-US"/>
        </a:p>
      </dgm:t>
    </dgm:pt>
    <dgm:pt modelId="{F5CF99BF-4299-40FE-8832-5C50B41EE3E5}" type="sibTrans" cxnId="{9F12A3D4-0AD9-47AF-8970-5FA9683B54D0}">
      <dgm:prSet/>
      <dgm:spPr/>
      <dgm:t>
        <a:bodyPr/>
        <a:lstStyle/>
        <a:p>
          <a:endParaRPr lang="en-US"/>
        </a:p>
      </dgm:t>
    </dgm:pt>
    <dgm:pt modelId="{4BCDD2CA-3B81-473B-B68C-65FA6947AA15}" type="pres">
      <dgm:prSet presAssocID="{DC0F9F7D-9BC1-4E88-9E32-6C0216FF2CC7}" presName="root" presStyleCnt="0">
        <dgm:presLayoutVars>
          <dgm:dir/>
          <dgm:resizeHandles val="exact"/>
        </dgm:presLayoutVars>
      </dgm:prSet>
      <dgm:spPr/>
    </dgm:pt>
    <dgm:pt modelId="{73C2E11C-87FF-4633-9534-A9C8DFEB0E1F}" type="pres">
      <dgm:prSet presAssocID="{B8015541-07DF-4D33-BF2E-C287AEFD8B67}" presName="compNode" presStyleCnt="0"/>
      <dgm:spPr/>
    </dgm:pt>
    <dgm:pt modelId="{D8ED11E0-4313-4239-9C98-B021E27E8B1B}" type="pres">
      <dgm:prSet presAssocID="{B8015541-07DF-4D33-BF2E-C287AEFD8B67}" presName="bgRect" presStyleLbl="bgShp" presStyleIdx="0" presStyleCnt="2"/>
      <dgm:spPr/>
    </dgm:pt>
    <dgm:pt modelId="{80B3FD50-CBA2-4B09-B141-394471E37BA0}" type="pres">
      <dgm:prSet presAssocID="{B8015541-07DF-4D33-BF2E-C287AEFD8B6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B6804555-A3D9-4E75-9214-4A3F4C7C9F72}" type="pres">
      <dgm:prSet presAssocID="{B8015541-07DF-4D33-BF2E-C287AEFD8B67}" presName="spaceRect" presStyleCnt="0"/>
      <dgm:spPr/>
    </dgm:pt>
    <dgm:pt modelId="{131DBBAD-1AA7-44D7-8BB9-22E253B7D552}" type="pres">
      <dgm:prSet presAssocID="{B8015541-07DF-4D33-BF2E-C287AEFD8B67}" presName="parTx" presStyleLbl="revTx" presStyleIdx="0" presStyleCnt="2">
        <dgm:presLayoutVars>
          <dgm:chMax val="0"/>
          <dgm:chPref val="0"/>
        </dgm:presLayoutVars>
      </dgm:prSet>
      <dgm:spPr/>
    </dgm:pt>
    <dgm:pt modelId="{66019814-76BC-4C18-8B28-EDF2034BC154}" type="pres">
      <dgm:prSet presAssocID="{D3C155E7-9938-4C9D-A5FC-019627955D88}" presName="sibTrans" presStyleCnt="0"/>
      <dgm:spPr/>
    </dgm:pt>
    <dgm:pt modelId="{16ED1BF7-AA78-47C3-A2BD-043BE4A086D2}" type="pres">
      <dgm:prSet presAssocID="{2B0B7FA4-62A0-4346-A5A2-DDEDB68FB6E4}" presName="compNode" presStyleCnt="0"/>
      <dgm:spPr/>
    </dgm:pt>
    <dgm:pt modelId="{CE040877-9FFF-4EA1-ADE4-610A325A3DF4}" type="pres">
      <dgm:prSet presAssocID="{2B0B7FA4-62A0-4346-A5A2-DDEDB68FB6E4}" presName="bgRect" presStyleLbl="bgShp" presStyleIdx="1" presStyleCnt="2"/>
      <dgm:spPr/>
    </dgm:pt>
    <dgm:pt modelId="{CC795A19-8198-437B-A5FA-37D7D92313FF}" type="pres">
      <dgm:prSet presAssocID="{2B0B7FA4-62A0-4346-A5A2-DDEDB68FB6E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ent and Child"/>
        </a:ext>
      </dgm:extLst>
    </dgm:pt>
    <dgm:pt modelId="{4222310D-66B0-4E09-90C6-B434D86FBB1E}" type="pres">
      <dgm:prSet presAssocID="{2B0B7FA4-62A0-4346-A5A2-DDEDB68FB6E4}" presName="spaceRect" presStyleCnt="0"/>
      <dgm:spPr/>
    </dgm:pt>
    <dgm:pt modelId="{F8A9E889-DC9A-401F-BDCD-89A2BC91FB55}" type="pres">
      <dgm:prSet presAssocID="{2B0B7FA4-62A0-4346-A5A2-DDEDB68FB6E4}" presName="parTx" presStyleLbl="revTx" presStyleIdx="1" presStyleCnt="2">
        <dgm:presLayoutVars>
          <dgm:chMax val="0"/>
          <dgm:chPref val="0"/>
        </dgm:presLayoutVars>
      </dgm:prSet>
      <dgm:spPr/>
    </dgm:pt>
  </dgm:ptLst>
  <dgm:cxnLst>
    <dgm:cxn modelId="{D633B564-819C-4B4C-AD5B-8551DC14B460}" type="presOf" srcId="{2B0B7FA4-62A0-4346-A5A2-DDEDB68FB6E4}" destId="{F8A9E889-DC9A-401F-BDCD-89A2BC91FB55}" srcOrd="0" destOrd="0" presId="urn:microsoft.com/office/officeart/2018/2/layout/IconVerticalSolidList"/>
    <dgm:cxn modelId="{75BB776C-629C-4049-9E0B-B0C36A45F277}" type="presOf" srcId="{DC0F9F7D-9BC1-4E88-9E32-6C0216FF2CC7}" destId="{4BCDD2CA-3B81-473B-B68C-65FA6947AA15}" srcOrd="0" destOrd="0" presId="urn:microsoft.com/office/officeart/2018/2/layout/IconVerticalSolidList"/>
    <dgm:cxn modelId="{6461D6A4-A2D3-4205-8958-AD89875A0A00}" srcId="{DC0F9F7D-9BC1-4E88-9E32-6C0216FF2CC7}" destId="{B8015541-07DF-4D33-BF2E-C287AEFD8B67}" srcOrd="0" destOrd="0" parTransId="{D11F9BD9-60A8-4CE6-BF0E-14193315EB46}" sibTransId="{D3C155E7-9938-4C9D-A5FC-019627955D88}"/>
    <dgm:cxn modelId="{7D7E15C9-B901-4FB9-95DE-6473491CEBBA}" type="presOf" srcId="{B8015541-07DF-4D33-BF2E-C287AEFD8B67}" destId="{131DBBAD-1AA7-44D7-8BB9-22E253B7D552}" srcOrd="0" destOrd="0" presId="urn:microsoft.com/office/officeart/2018/2/layout/IconVerticalSolidList"/>
    <dgm:cxn modelId="{9F12A3D4-0AD9-47AF-8970-5FA9683B54D0}" srcId="{DC0F9F7D-9BC1-4E88-9E32-6C0216FF2CC7}" destId="{2B0B7FA4-62A0-4346-A5A2-DDEDB68FB6E4}" srcOrd="1" destOrd="0" parTransId="{40BC5459-57F6-40BA-9637-369D6B49EB12}" sibTransId="{F5CF99BF-4299-40FE-8832-5C50B41EE3E5}"/>
    <dgm:cxn modelId="{CAA26D99-7D35-4E1F-8C3A-A3B33FF07644}" type="presParOf" srcId="{4BCDD2CA-3B81-473B-B68C-65FA6947AA15}" destId="{73C2E11C-87FF-4633-9534-A9C8DFEB0E1F}" srcOrd="0" destOrd="0" presId="urn:microsoft.com/office/officeart/2018/2/layout/IconVerticalSolidList"/>
    <dgm:cxn modelId="{3B8205DB-AF1D-42DD-A09B-894F7D8C9177}" type="presParOf" srcId="{73C2E11C-87FF-4633-9534-A9C8DFEB0E1F}" destId="{D8ED11E0-4313-4239-9C98-B021E27E8B1B}" srcOrd="0" destOrd="0" presId="urn:microsoft.com/office/officeart/2018/2/layout/IconVerticalSolidList"/>
    <dgm:cxn modelId="{EE426EDB-BA10-4736-8D63-168D5264D3C4}" type="presParOf" srcId="{73C2E11C-87FF-4633-9534-A9C8DFEB0E1F}" destId="{80B3FD50-CBA2-4B09-B141-394471E37BA0}" srcOrd="1" destOrd="0" presId="urn:microsoft.com/office/officeart/2018/2/layout/IconVerticalSolidList"/>
    <dgm:cxn modelId="{70C3EBBC-7C35-47D8-832A-620D75759D0C}" type="presParOf" srcId="{73C2E11C-87FF-4633-9534-A9C8DFEB0E1F}" destId="{B6804555-A3D9-4E75-9214-4A3F4C7C9F72}" srcOrd="2" destOrd="0" presId="urn:microsoft.com/office/officeart/2018/2/layout/IconVerticalSolidList"/>
    <dgm:cxn modelId="{70CB0AD0-C81B-4EE2-B9EF-4A513569112F}" type="presParOf" srcId="{73C2E11C-87FF-4633-9534-A9C8DFEB0E1F}" destId="{131DBBAD-1AA7-44D7-8BB9-22E253B7D552}" srcOrd="3" destOrd="0" presId="urn:microsoft.com/office/officeart/2018/2/layout/IconVerticalSolidList"/>
    <dgm:cxn modelId="{43B3F556-8901-4FC2-AB6D-81D84CA17672}" type="presParOf" srcId="{4BCDD2CA-3B81-473B-B68C-65FA6947AA15}" destId="{66019814-76BC-4C18-8B28-EDF2034BC154}" srcOrd="1" destOrd="0" presId="urn:microsoft.com/office/officeart/2018/2/layout/IconVerticalSolidList"/>
    <dgm:cxn modelId="{8B8E29DC-5E4A-4574-88C3-7CCE2024D82D}" type="presParOf" srcId="{4BCDD2CA-3B81-473B-B68C-65FA6947AA15}" destId="{16ED1BF7-AA78-47C3-A2BD-043BE4A086D2}" srcOrd="2" destOrd="0" presId="urn:microsoft.com/office/officeart/2018/2/layout/IconVerticalSolidList"/>
    <dgm:cxn modelId="{863DB6EE-9D76-4EEF-BB7F-E13265B67735}" type="presParOf" srcId="{16ED1BF7-AA78-47C3-A2BD-043BE4A086D2}" destId="{CE040877-9FFF-4EA1-ADE4-610A325A3DF4}" srcOrd="0" destOrd="0" presId="urn:microsoft.com/office/officeart/2018/2/layout/IconVerticalSolidList"/>
    <dgm:cxn modelId="{97F97F80-0D85-44B7-8DC2-33527E4EEFEA}" type="presParOf" srcId="{16ED1BF7-AA78-47C3-A2BD-043BE4A086D2}" destId="{CC795A19-8198-437B-A5FA-37D7D92313FF}" srcOrd="1" destOrd="0" presId="urn:microsoft.com/office/officeart/2018/2/layout/IconVerticalSolidList"/>
    <dgm:cxn modelId="{571A06BB-2B2C-4033-9B3C-718E338D2E97}" type="presParOf" srcId="{16ED1BF7-AA78-47C3-A2BD-043BE4A086D2}" destId="{4222310D-66B0-4E09-90C6-B434D86FBB1E}" srcOrd="2" destOrd="0" presId="urn:microsoft.com/office/officeart/2018/2/layout/IconVerticalSolidList"/>
    <dgm:cxn modelId="{ED9EDB6F-6EFA-4593-975B-8CCD302008AE}" type="presParOf" srcId="{16ED1BF7-AA78-47C3-A2BD-043BE4A086D2}" destId="{F8A9E889-DC9A-401F-BDCD-89A2BC91FB5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1E6F2-993E-433B-8189-F980B692DBAF}">
      <dsp:nvSpPr>
        <dsp:cNvPr id="0" name=""/>
        <dsp:cNvSpPr/>
      </dsp:nvSpPr>
      <dsp:spPr>
        <a:xfrm>
          <a:off x="0" y="0"/>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9CEDB2-945E-400E-9915-1BD0D750571D}">
      <dsp:nvSpPr>
        <dsp:cNvPr id="0" name=""/>
        <dsp:cNvSpPr/>
      </dsp:nvSpPr>
      <dsp:spPr>
        <a:xfrm>
          <a:off x="0" y="0"/>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Lipps (1903) </a:t>
          </a:r>
          <a:r>
            <a:rPr lang="en-GB" sz="2000" i="1" kern="1200"/>
            <a:t>Einf</a:t>
          </a:r>
          <a:r>
            <a:rPr lang="en-GB" sz="2000" kern="1200"/>
            <a:t>ühlung. This is the emotional response that we have to beauty in creativity or nature. He then went on to use this term in psychology and the feelings that an individual may have towards another person as they disclose their experiences.</a:t>
          </a:r>
          <a:endParaRPr lang="en-US" sz="2000" kern="1200"/>
        </a:p>
      </dsp:txBody>
      <dsp:txXfrm>
        <a:off x="0" y="0"/>
        <a:ext cx="6797675" cy="1412477"/>
      </dsp:txXfrm>
    </dsp:sp>
    <dsp:sp modelId="{AA8FF723-8F96-451C-B4AE-DFE8586D8FFC}">
      <dsp:nvSpPr>
        <dsp:cNvPr id="0" name=""/>
        <dsp:cNvSpPr/>
      </dsp:nvSpPr>
      <dsp:spPr>
        <a:xfrm>
          <a:off x="0" y="1412478"/>
          <a:ext cx="6797675" cy="0"/>
        </a:xfrm>
        <a:prstGeom prst="line">
          <a:avLst/>
        </a:prstGeom>
        <a:solidFill>
          <a:schemeClr val="accent2">
            <a:hueOff val="-507606"/>
            <a:satOff val="2"/>
            <a:lumOff val="2288"/>
            <a:alphaOff val="0"/>
          </a:schemeClr>
        </a:solidFill>
        <a:ln w="15875" cap="flat" cmpd="sng" algn="ctr">
          <a:solidFill>
            <a:schemeClr val="accent2">
              <a:hueOff val="-507606"/>
              <a:satOff val="2"/>
              <a:lumOff val="22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76CE44-394F-41F6-A4A6-595D3BC8A435}">
      <dsp:nvSpPr>
        <dsp:cNvPr id="0" name=""/>
        <dsp:cNvSpPr/>
      </dsp:nvSpPr>
      <dsp:spPr>
        <a:xfrm>
          <a:off x="0" y="1412477"/>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Tichener (1909) wanted to draw on Lipps einf</a:t>
          </a:r>
          <a:r>
            <a:rPr lang="en-GB" sz="2000" i="1" kern="1200"/>
            <a:t>ühlung </a:t>
          </a:r>
          <a:r>
            <a:rPr lang="en-GB" sz="2000" kern="1200"/>
            <a:t>and used the term </a:t>
          </a:r>
          <a:r>
            <a:rPr lang="en-GB" sz="2000" i="1" kern="1200"/>
            <a:t>empathy.</a:t>
          </a:r>
          <a:r>
            <a:rPr lang="en-GB" sz="2000" kern="1200"/>
            <a:t> This term he took from the Greek root word: empatheia, which translates as 'in passion' or 'in suffering'.</a:t>
          </a:r>
          <a:endParaRPr lang="en-US" sz="2000" kern="1200"/>
        </a:p>
      </dsp:txBody>
      <dsp:txXfrm>
        <a:off x="0" y="1412477"/>
        <a:ext cx="6797675" cy="1412477"/>
      </dsp:txXfrm>
    </dsp:sp>
    <dsp:sp modelId="{21B73D25-051C-427B-92C2-953F07869810}">
      <dsp:nvSpPr>
        <dsp:cNvPr id="0" name=""/>
        <dsp:cNvSpPr/>
      </dsp:nvSpPr>
      <dsp:spPr>
        <a:xfrm>
          <a:off x="0" y="2824956"/>
          <a:ext cx="6797675" cy="0"/>
        </a:xfrm>
        <a:prstGeom prst="line">
          <a:avLst/>
        </a:prstGeom>
        <a:solidFill>
          <a:schemeClr val="accent2">
            <a:hueOff val="-1015212"/>
            <a:satOff val="4"/>
            <a:lumOff val="4575"/>
            <a:alphaOff val="0"/>
          </a:schemeClr>
        </a:solidFill>
        <a:ln w="15875" cap="flat" cmpd="sng" algn="ctr">
          <a:solidFill>
            <a:schemeClr val="accent2">
              <a:hueOff val="-1015212"/>
              <a:satOff val="4"/>
              <a:lumOff val="45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030B24-9C97-4AF0-8725-598BB7E4D031}">
      <dsp:nvSpPr>
        <dsp:cNvPr id="0" name=""/>
        <dsp:cNvSpPr/>
      </dsp:nvSpPr>
      <dsp:spPr>
        <a:xfrm>
          <a:off x="0" y="2824955"/>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From Lipps and Tichener's exploration and use of the terms, we now have Empathy which we use in all our therapy work within the Humanistic tradition. </a:t>
          </a:r>
          <a:endParaRPr lang="en-US" sz="2000" kern="1200"/>
        </a:p>
      </dsp:txBody>
      <dsp:txXfrm>
        <a:off x="0" y="2824955"/>
        <a:ext cx="6797675" cy="1412477"/>
      </dsp:txXfrm>
    </dsp:sp>
    <dsp:sp modelId="{EFDF86F0-0B27-42ED-A359-EE1F2F37A875}">
      <dsp:nvSpPr>
        <dsp:cNvPr id="0" name=""/>
        <dsp:cNvSpPr/>
      </dsp:nvSpPr>
      <dsp:spPr>
        <a:xfrm>
          <a:off x="0" y="4237434"/>
          <a:ext cx="6797675" cy="0"/>
        </a:xfrm>
        <a:prstGeom prst="line">
          <a:avLst/>
        </a:prstGeom>
        <a:solidFill>
          <a:schemeClr val="accent2">
            <a:hueOff val="-1522819"/>
            <a:satOff val="6"/>
            <a:lumOff val="6863"/>
            <a:alphaOff val="0"/>
          </a:schemeClr>
        </a:solidFill>
        <a:ln w="15875" cap="flat" cmpd="sng" algn="ctr">
          <a:solidFill>
            <a:schemeClr val="accent2">
              <a:hueOff val="-1522819"/>
              <a:satOff val="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2443ED-BCEE-4034-9D08-B8C21AEFE600}">
      <dsp:nvSpPr>
        <dsp:cNvPr id="0" name=""/>
        <dsp:cNvSpPr/>
      </dsp:nvSpPr>
      <dsp:spPr>
        <a:xfrm>
          <a:off x="0" y="4237433"/>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However, even Carl Roger's use of the term empathy and what it might be is still rather unclear. He describes it as the 'felt sense'. But again, what is this. It's an intangible feeling that we know we experience, but it's hard to put into words.</a:t>
          </a:r>
          <a:endParaRPr lang="en-US" sz="2000" kern="1200"/>
        </a:p>
      </dsp:txBody>
      <dsp:txXfrm>
        <a:off x="0" y="4237433"/>
        <a:ext cx="6797675" cy="14124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EC785-C795-41A6-B762-A1B6F64066B3}">
      <dsp:nvSpPr>
        <dsp:cNvPr id="0" name=""/>
        <dsp:cNvSpPr/>
      </dsp:nvSpPr>
      <dsp:spPr>
        <a:xfrm>
          <a:off x="0" y="2758"/>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9C3592-C318-4421-9898-D883FE0159C6}">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Interest in empathy has gathered pace and today it is deemed to be a connection between cognitive and physical responses.</a:t>
          </a:r>
          <a:endParaRPr lang="en-US" sz="2900" kern="1200"/>
        </a:p>
      </dsp:txBody>
      <dsp:txXfrm>
        <a:off x="0" y="2758"/>
        <a:ext cx="6797675" cy="1881464"/>
      </dsp:txXfrm>
    </dsp:sp>
    <dsp:sp modelId="{74465CA6-A41A-482C-866B-F65C3EE7BD13}">
      <dsp:nvSpPr>
        <dsp:cNvPr id="0" name=""/>
        <dsp:cNvSpPr/>
      </dsp:nvSpPr>
      <dsp:spPr>
        <a:xfrm>
          <a:off x="0" y="1884223"/>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3E5993-CC73-4291-B7FC-0E1DEE02140F}">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Interest in empathy is seen in many professional fields, including psychotherapy, social services, nursing and teaching, amongst many others.</a:t>
          </a:r>
          <a:endParaRPr lang="en-US" sz="2900" kern="1200"/>
        </a:p>
      </dsp:txBody>
      <dsp:txXfrm>
        <a:off x="0" y="1884223"/>
        <a:ext cx="6797675" cy="1881464"/>
      </dsp:txXfrm>
    </dsp:sp>
    <dsp:sp modelId="{FD793EFF-AEBF-45DA-89E3-7EEFE6BA02C0}">
      <dsp:nvSpPr>
        <dsp:cNvPr id="0" name=""/>
        <dsp:cNvSpPr/>
      </dsp:nvSpPr>
      <dsp:spPr>
        <a:xfrm>
          <a:off x="0" y="3765688"/>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A94E8A-37B4-4071-B550-4F98F438CBC7}">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However, asking people to define empathy becomes challenging. We all know what it is but stating this in a language that we all understand becomes difficult. </a:t>
          </a:r>
          <a:endParaRPr lang="en-US" sz="2900" kern="1200"/>
        </a:p>
      </dsp:txBody>
      <dsp:txXfrm>
        <a:off x="0" y="3765688"/>
        <a:ext cx="6797675" cy="18814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60E1C-737A-4060-ACA8-86075DD452A8}">
      <dsp:nvSpPr>
        <dsp:cNvPr id="0" name=""/>
        <dsp:cNvSpPr/>
      </dsp:nvSpPr>
      <dsp:spPr>
        <a:xfrm>
          <a:off x="0" y="2758"/>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096807-CE5D-46E0-A499-31EA981E3C87}">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When Batson investigated the understanding of Empathy, he concluded that the common understanding of empathy is when</a:t>
          </a:r>
          <a:endParaRPr lang="en-US" sz="2300" kern="1200"/>
        </a:p>
      </dsp:txBody>
      <dsp:txXfrm>
        <a:off x="0" y="2758"/>
        <a:ext cx="6797675" cy="1881464"/>
      </dsp:txXfrm>
    </dsp:sp>
    <dsp:sp modelId="{A5FCAB5A-29B1-4188-8F5E-E0AEF0777F38}">
      <dsp:nvSpPr>
        <dsp:cNvPr id="0" name=""/>
        <dsp:cNvSpPr/>
      </dsp:nvSpPr>
      <dsp:spPr>
        <a:xfrm>
          <a:off x="0" y="1884223"/>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A7D4C5-BC67-4486-85E1-17B92AE57BB5}">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“one person can come to know the internal state of another and can be motivated to respond with sensitive care” (Batson, 2011). </a:t>
          </a:r>
          <a:endParaRPr lang="en-US" sz="2300" kern="1200"/>
        </a:p>
      </dsp:txBody>
      <dsp:txXfrm>
        <a:off x="0" y="1884223"/>
        <a:ext cx="6797675" cy="1881464"/>
      </dsp:txXfrm>
    </dsp:sp>
    <dsp:sp modelId="{016F04A7-03D4-4111-974C-A86E60EC8C3B}">
      <dsp:nvSpPr>
        <dsp:cNvPr id="0" name=""/>
        <dsp:cNvSpPr/>
      </dsp:nvSpPr>
      <dsp:spPr>
        <a:xfrm>
          <a:off x="0" y="3765688"/>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912476-B637-4E1E-A5A4-CD7598B28704}">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However, even using these different phenomena, it can be tricky to define empathy. Even within Counselling and Psychotherapy there may be different </a:t>
          </a:r>
          <a:r>
            <a:rPr lang="en-GB" sz="2300" kern="1200">
              <a:latin typeface="Calibri Light" panose="020F0302020204030204"/>
            </a:rPr>
            <a:t>understanding</a:t>
          </a:r>
          <a:r>
            <a:rPr lang="en-GB" sz="2300" kern="1200"/>
            <a:t> of what empathy might mean. </a:t>
          </a:r>
          <a:br>
            <a:rPr lang="en-GB" sz="2300" kern="1200" dirty="0"/>
          </a:br>
          <a:endParaRPr lang="en-US" sz="2300" kern="1200" dirty="0"/>
        </a:p>
      </dsp:txBody>
      <dsp:txXfrm>
        <a:off x="0" y="3765688"/>
        <a:ext cx="6797675" cy="18814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D11E0-4313-4239-9C98-B021E27E8B1B}">
      <dsp:nvSpPr>
        <dsp:cNvPr id="0" name=""/>
        <dsp:cNvSpPr/>
      </dsp:nvSpPr>
      <dsp:spPr>
        <a:xfrm>
          <a:off x="0" y="820856"/>
          <a:ext cx="6910387" cy="15154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B3FD50-CBA2-4B09-B141-394471E37BA0}">
      <dsp:nvSpPr>
        <dsp:cNvPr id="0" name=""/>
        <dsp:cNvSpPr/>
      </dsp:nvSpPr>
      <dsp:spPr>
        <a:xfrm>
          <a:off x="458416" y="1161827"/>
          <a:ext cx="833485" cy="833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1DBBAD-1AA7-44D7-8BB9-22E253B7D552}">
      <dsp:nvSpPr>
        <dsp:cNvPr id="0" name=""/>
        <dsp:cNvSpPr/>
      </dsp:nvSpPr>
      <dsp:spPr>
        <a:xfrm>
          <a:off x="1750318" y="820856"/>
          <a:ext cx="5160068"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844550">
            <a:lnSpc>
              <a:spcPct val="100000"/>
            </a:lnSpc>
            <a:spcBef>
              <a:spcPct val="0"/>
            </a:spcBef>
            <a:spcAft>
              <a:spcPct val="35000"/>
            </a:spcAft>
            <a:buNone/>
          </a:pPr>
          <a:r>
            <a:rPr lang="en-GB" sz="1900" kern="1200"/>
            <a:t>Neuroscience is demonstrating that there are neural pathways for empathy. Consider the mirror neurons that we have just looked at. This link between you and the other.</a:t>
          </a:r>
          <a:endParaRPr lang="en-US" sz="1900" kern="1200"/>
        </a:p>
      </dsp:txBody>
      <dsp:txXfrm>
        <a:off x="1750318" y="820856"/>
        <a:ext cx="5160068" cy="1515427"/>
      </dsp:txXfrm>
    </dsp:sp>
    <dsp:sp modelId="{CE040877-9FFF-4EA1-ADE4-610A325A3DF4}">
      <dsp:nvSpPr>
        <dsp:cNvPr id="0" name=""/>
        <dsp:cNvSpPr/>
      </dsp:nvSpPr>
      <dsp:spPr>
        <a:xfrm>
          <a:off x="0" y="2715140"/>
          <a:ext cx="6910387" cy="15154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795A19-8198-437B-A5FA-37D7D92313FF}">
      <dsp:nvSpPr>
        <dsp:cNvPr id="0" name=""/>
        <dsp:cNvSpPr/>
      </dsp:nvSpPr>
      <dsp:spPr>
        <a:xfrm>
          <a:off x="458416" y="3056112"/>
          <a:ext cx="833485" cy="833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A9E889-DC9A-401F-BDCD-89A2BC91FB55}">
      <dsp:nvSpPr>
        <dsp:cNvPr id="0" name=""/>
        <dsp:cNvSpPr/>
      </dsp:nvSpPr>
      <dsp:spPr>
        <a:xfrm>
          <a:off x="1750318" y="2715140"/>
          <a:ext cx="5160068"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844550">
            <a:lnSpc>
              <a:spcPct val="100000"/>
            </a:lnSpc>
            <a:spcBef>
              <a:spcPct val="0"/>
            </a:spcBef>
            <a:spcAft>
              <a:spcPct val="35000"/>
            </a:spcAft>
            <a:buNone/>
          </a:pPr>
          <a:r>
            <a:rPr lang="en-GB" sz="1900" kern="1200"/>
            <a:t>What is attachment? And why might empathy be a necessary aspect of this?</a:t>
          </a:r>
          <a:endParaRPr lang="en-US" sz="1900" kern="1200"/>
        </a:p>
      </dsp:txBody>
      <dsp:txXfrm>
        <a:off x="1750318" y="2715140"/>
        <a:ext cx="5160068" cy="15154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BC03CF-1D98-4A77-91B1-F2570FCE60D4}" type="datetimeFigureOut">
              <a:rPr lang="en-GB"/>
              <a:t>04/11/2021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0594D1-B12F-4A9C-87CB-8F36075FCF95}" type="slidenum">
              <a:rPr lang="en-GB"/>
              <a:t>‹#›</a:t>
            </a:fld>
            <a:endParaRPr lang="en-GB"/>
          </a:p>
        </p:txBody>
      </p:sp>
    </p:spTree>
    <p:extLst>
      <p:ext uri="{BB962C8B-B14F-4D97-AF65-F5344CB8AC3E}">
        <p14:creationId xmlns:p14="http://schemas.microsoft.com/office/powerpoint/2010/main" val="2198221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20594D1-B12F-4A9C-87CB-8F36075FCF95}" type="slidenum">
              <a:rPr lang="en-GB"/>
              <a:t>3</a:t>
            </a:fld>
            <a:endParaRPr lang="en-GB"/>
          </a:p>
        </p:txBody>
      </p:sp>
    </p:spTree>
    <p:extLst>
      <p:ext uri="{BB962C8B-B14F-4D97-AF65-F5344CB8AC3E}">
        <p14:creationId xmlns:p14="http://schemas.microsoft.com/office/powerpoint/2010/main" val="3208624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its most basic form, it is the emotion that we have towards another person's expereinces. </a:t>
            </a:r>
            <a:endParaRPr lang="en-US" dirty="0">
              <a:cs typeface="Calibri"/>
            </a:endParaRPr>
          </a:p>
        </p:txBody>
      </p:sp>
      <p:sp>
        <p:nvSpPr>
          <p:cNvPr id="4" name="Slide Number Placeholder 3"/>
          <p:cNvSpPr>
            <a:spLocks noGrp="1"/>
          </p:cNvSpPr>
          <p:nvPr>
            <p:ph type="sldNum" sz="quarter" idx="5"/>
          </p:nvPr>
        </p:nvSpPr>
        <p:spPr/>
        <p:txBody>
          <a:bodyPr/>
          <a:lstStyle/>
          <a:p>
            <a:fld id="{A20594D1-B12F-4A9C-87CB-8F36075FCF95}" type="slidenum">
              <a:rPr lang="en-GB"/>
              <a:t>4</a:t>
            </a:fld>
            <a:endParaRPr lang="en-GB"/>
          </a:p>
        </p:txBody>
      </p:sp>
    </p:spTree>
    <p:extLst>
      <p:ext uri="{BB962C8B-B14F-4D97-AF65-F5344CB8AC3E}">
        <p14:creationId xmlns:p14="http://schemas.microsoft.com/office/powerpoint/2010/main" val="2879562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Segal, Elizabeth, et al. </a:t>
            </a:r>
            <a:r>
              <a:rPr lang="en-GB" i="1"/>
              <a:t>Assessing Empathy</a:t>
            </a:r>
            <a:r>
              <a:rPr lang="en-GB"/>
              <a:t>, Columbia University Press, 2017.</a:t>
            </a:r>
            <a:r>
              <a:rPr lang="en-GB" i="1"/>
              <a:t> ProQuest Ebook Central</a:t>
            </a:r>
            <a:r>
              <a:rPr lang="en-GB"/>
              <a:t>, http://ebookcentral.proquest.com/lib/trinity/detail.action?docID=5276014.</a:t>
            </a:r>
            <a:br>
              <a:rPr lang="en-GB" dirty="0"/>
            </a:br>
            <a:r>
              <a:rPr lang="en-GB"/>
              <a:t>Created from trinity on 2021-10-19 13:00:46.</a:t>
            </a:r>
            <a:endParaRPr lang="en-US"/>
          </a:p>
        </p:txBody>
      </p:sp>
      <p:sp>
        <p:nvSpPr>
          <p:cNvPr id="4" name="Slide Number Placeholder 3"/>
          <p:cNvSpPr>
            <a:spLocks noGrp="1"/>
          </p:cNvSpPr>
          <p:nvPr>
            <p:ph type="sldNum" sz="quarter" idx="5"/>
          </p:nvPr>
        </p:nvSpPr>
        <p:spPr/>
        <p:txBody>
          <a:bodyPr/>
          <a:lstStyle/>
          <a:p>
            <a:fld id="{A20594D1-B12F-4A9C-87CB-8F36075FCF95}" type="slidenum">
              <a:rPr lang="en-GB"/>
              <a:t>6</a:t>
            </a:fld>
            <a:endParaRPr lang="en-GB"/>
          </a:p>
        </p:txBody>
      </p:sp>
    </p:spTree>
    <p:extLst>
      <p:ext uri="{BB962C8B-B14F-4D97-AF65-F5344CB8AC3E}">
        <p14:creationId xmlns:p14="http://schemas.microsoft.com/office/powerpoint/2010/main" val="3664832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 suggests that the best we can do is to acknowledge and understand these phenomena, clearly identify how we are defining empathy, and then be consistent in how we apply the term.</a:t>
            </a:r>
            <a:br>
              <a:rPr lang="en-US" dirty="0"/>
            </a:br>
            <a:r>
              <a:rPr lang="en-US"/>
              <a:t>Segal, Elizabeth, et al. </a:t>
            </a:r>
            <a:r>
              <a:rPr lang="en-US" i="1"/>
              <a:t>Assessing Empathy</a:t>
            </a:r>
            <a:r>
              <a:rPr lang="en-US"/>
              <a:t>, Columbia University Press, 2017.</a:t>
            </a:r>
            <a:r>
              <a:rPr lang="en-US" i="1"/>
              <a:t> ProQuest Ebook Central</a:t>
            </a:r>
            <a:r>
              <a:rPr lang="en-US"/>
              <a:t>, http://ebookcentral.proquest.com/lib/trinity/detail.action?docID=5276014.</a:t>
            </a:r>
            <a:br>
              <a:rPr lang="en-US" dirty="0"/>
            </a:br>
            <a:r>
              <a:rPr lang="en-US"/>
              <a:t>Created from trinity on 2021-10-19 13:15:11.</a:t>
            </a:r>
          </a:p>
        </p:txBody>
      </p:sp>
      <p:sp>
        <p:nvSpPr>
          <p:cNvPr id="4" name="Slide Number Placeholder 3"/>
          <p:cNvSpPr>
            <a:spLocks noGrp="1"/>
          </p:cNvSpPr>
          <p:nvPr>
            <p:ph type="sldNum" sz="quarter" idx="5"/>
          </p:nvPr>
        </p:nvSpPr>
        <p:spPr/>
        <p:txBody>
          <a:bodyPr/>
          <a:lstStyle/>
          <a:p>
            <a:fld id="{A20594D1-B12F-4A9C-87CB-8F36075FCF95}" type="slidenum">
              <a:rPr lang="en-GB"/>
              <a:t>7</a:t>
            </a:fld>
            <a:endParaRPr lang="en-GB"/>
          </a:p>
        </p:txBody>
      </p:sp>
    </p:spTree>
    <p:extLst>
      <p:ext uri="{BB962C8B-B14F-4D97-AF65-F5344CB8AC3E}">
        <p14:creationId xmlns:p14="http://schemas.microsoft.com/office/powerpoint/2010/main" val="5084153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other words, the connection between empathy and attachment is circular. It takes empathic insights by caregivers to understand the needs of those for whom they are caring; when this process is successful, deep attachments that provide security for the young can develop. Secure attachment helps people respond to the distress or needs of others without raising their own distress levels; attachment-secure people are then able to go on and develop empathic relationships; and by doing so, they promote the cultivation of empathy in the next generation.</a:t>
            </a:r>
            <a:br>
              <a:rPr lang="en-US" dirty="0"/>
            </a:br>
            <a:r>
              <a:rPr lang="en-US"/>
              <a:t>Segal, Elizabeth, et al. </a:t>
            </a:r>
            <a:r>
              <a:rPr lang="en-US" i="1"/>
              <a:t>Assessing Empathy</a:t>
            </a:r>
            <a:r>
              <a:rPr lang="en-US"/>
              <a:t>, Columbia University Press, 2017.</a:t>
            </a:r>
            <a:r>
              <a:rPr lang="en-US" i="1"/>
              <a:t> ProQuest Ebook Central</a:t>
            </a:r>
            <a:r>
              <a:rPr lang="en-US"/>
              <a:t>, http://ebookcentral.proquest.com/lib/trinity/detail.action?docID=5276014.</a:t>
            </a:r>
            <a:br>
              <a:rPr lang="en-US" dirty="0"/>
            </a:br>
            <a:r>
              <a:rPr lang="en-US"/>
              <a:t>Created from trinity on 2021-10-19 13:44:11.</a:t>
            </a:r>
          </a:p>
        </p:txBody>
      </p:sp>
      <p:sp>
        <p:nvSpPr>
          <p:cNvPr id="4" name="Slide Number Placeholder 3"/>
          <p:cNvSpPr>
            <a:spLocks noGrp="1"/>
          </p:cNvSpPr>
          <p:nvPr>
            <p:ph type="sldNum" sz="quarter" idx="5"/>
          </p:nvPr>
        </p:nvSpPr>
        <p:spPr/>
        <p:txBody>
          <a:bodyPr/>
          <a:lstStyle/>
          <a:p>
            <a:fld id="{A20594D1-B12F-4A9C-87CB-8F36075FCF95}" type="slidenum">
              <a:rPr lang="en-GB"/>
              <a:t>9</a:t>
            </a:fld>
            <a:endParaRPr lang="en-GB"/>
          </a:p>
        </p:txBody>
      </p:sp>
    </p:spTree>
    <p:extLst>
      <p:ext uri="{BB962C8B-B14F-4D97-AF65-F5344CB8AC3E}">
        <p14:creationId xmlns:p14="http://schemas.microsoft.com/office/powerpoint/2010/main" val="466574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Because of the strong link of empathy to nurturance and attachment, women are often assumed to be more empathic than men. Research varies on this, and findings suggest that there may be socialization that leads to women behaving or appearing to be more empathic than men, but not necessarily a biological difference (Ickes, Gesn, &amp; Graham, 2000).</a:t>
            </a:r>
            <a:br>
              <a:rPr lang="en-US" dirty="0">
                <a:cs typeface="+mn-lt"/>
              </a:rPr>
            </a:br>
            <a:r>
              <a:rPr lang="en-US">
                <a:cs typeface="+mn-lt"/>
              </a:rPr>
              <a:t>However neuroscience is finding evidence that women and men go through different neural pathways to find empathy. What do you think?</a:t>
            </a:r>
          </a:p>
          <a:p>
            <a:r>
              <a:rPr lang="en-US">
                <a:cs typeface="+mn-lt"/>
              </a:rPr>
              <a:t>There is still a lack of clear evidence either way.</a:t>
            </a:r>
            <a:br>
              <a:rPr lang="en-US" dirty="0">
                <a:cs typeface="+mn-lt"/>
              </a:rPr>
            </a:br>
            <a:endParaRPr lang="en-US">
              <a:cs typeface="Calibri"/>
            </a:endParaRPr>
          </a:p>
        </p:txBody>
      </p:sp>
      <p:sp>
        <p:nvSpPr>
          <p:cNvPr id="4" name="Slide Number Placeholder 3"/>
          <p:cNvSpPr>
            <a:spLocks noGrp="1"/>
          </p:cNvSpPr>
          <p:nvPr>
            <p:ph type="sldNum" sz="quarter" idx="5"/>
          </p:nvPr>
        </p:nvSpPr>
        <p:spPr/>
        <p:txBody>
          <a:bodyPr/>
          <a:lstStyle/>
          <a:p>
            <a:fld id="{A20594D1-B12F-4A9C-87CB-8F36075FCF95}" type="slidenum">
              <a:rPr lang="en-GB"/>
              <a:t>10</a:t>
            </a:fld>
            <a:endParaRPr lang="en-GB"/>
          </a:p>
        </p:txBody>
      </p:sp>
    </p:spTree>
    <p:extLst>
      <p:ext uri="{BB962C8B-B14F-4D97-AF65-F5344CB8AC3E}">
        <p14:creationId xmlns:p14="http://schemas.microsoft.com/office/powerpoint/2010/main" val="23543105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a therapeutic setting, the innate capability of the therapist to be empathic across cultures is assumed. It rests primarily on the ability of therapists to engage in perspective-taking coupled with attention to cultural diversity. Interpretation of client behaviors then falls under the realm of cultural competence, or the ability to engage with and understand clients of different backgrounds and experiences. But what about empathy between cultures in general, that is, outside the therapeutic environment? We are coming from a Western perspective.</a:t>
            </a:r>
          </a:p>
          <a:p>
            <a:r>
              <a:rPr lang="en-US">
                <a:cs typeface="+mn-lt"/>
              </a:rPr>
              <a:t>Hollan (2012) suggests that we need more ethnographic research on how empathy is experienced in different cultures.</a:t>
            </a:r>
            <a:br>
              <a:rPr lang="en-US" dirty="0">
                <a:cs typeface="+mn-lt"/>
              </a:rPr>
            </a:br>
            <a:endParaRPr lang="en-US">
              <a:cs typeface="Calibri"/>
            </a:endParaRPr>
          </a:p>
        </p:txBody>
      </p:sp>
      <p:sp>
        <p:nvSpPr>
          <p:cNvPr id="4" name="Slide Number Placeholder 3"/>
          <p:cNvSpPr>
            <a:spLocks noGrp="1"/>
          </p:cNvSpPr>
          <p:nvPr>
            <p:ph type="sldNum" sz="quarter" idx="5"/>
          </p:nvPr>
        </p:nvSpPr>
        <p:spPr/>
        <p:txBody>
          <a:bodyPr/>
          <a:lstStyle/>
          <a:p>
            <a:fld id="{A20594D1-B12F-4A9C-87CB-8F36075FCF95}" type="slidenum">
              <a:rPr lang="en-GB"/>
              <a:t>11</a:t>
            </a:fld>
            <a:endParaRPr lang="en-GB"/>
          </a:p>
        </p:txBody>
      </p:sp>
    </p:spTree>
    <p:extLst>
      <p:ext uri="{BB962C8B-B14F-4D97-AF65-F5344CB8AC3E}">
        <p14:creationId xmlns:p14="http://schemas.microsoft.com/office/powerpoint/2010/main" val="478463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Compassion is “the feeling that arises in witnessing another’s suffering and that motivates a subsequent desire to help”</a:t>
            </a:r>
            <a:br>
              <a:rPr lang="en-US" dirty="0">
                <a:cs typeface="+mn-lt"/>
              </a:rPr>
            </a:br>
            <a:endParaRPr lang="en-US" dirty="0">
              <a:cs typeface="+mn-lt"/>
            </a:endParaRPr>
          </a:p>
          <a:p>
            <a:endParaRPr lang="en-US" dirty="0">
              <a:cs typeface="+mn-lt"/>
            </a:endParaRPr>
          </a:p>
          <a:p>
            <a:r>
              <a:rPr lang="en-US"/>
              <a:t>With personal distress, one is more likely to avoid contact in order to not have to deal with the discomfort or anxiety that arises from the emotions of another. Such avoidance and self-focus are not empathy.</a:t>
            </a:r>
            <a:br>
              <a:rPr lang="en-US" dirty="0">
                <a:cs typeface="+mn-lt"/>
              </a:rPr>
            </a:br>
            <a:endParaRPr lang="en-US"/>
          </a:p>
        </p:txBody>
      </p:sp>
      <p:sp>
        <p:nvSpPr>
          <p:cNvPr id="4" name="Slide Number Placeholder 3"/>
          <p:cNvSpPr>
            <a:spLocks noGrp="1"/>
          </p:cNvSpPr>
          <p:nvPr>
            <p:ph type="sldNum" sz="quarter" idx="5"/>
          </p:nvPr>
        </p:nvSpPr>
        <p:spPr/>
        <p:txBody>
          <a:bodyPr/>
          <a:lstStyle/>
          <a:p>
            <a:fld id="{A20594D1-B12F-4A9C-87CB-8F36075FCF95}" type="slidenum">
              <a:rPr lang="en-GB"/>
              <a:t>13</a:t>
            </a:fld>
            <a:endParaRPr lang="en-GB"/>
          </a:p>
        </p:txBody>
      </p:sp>
    </p:spTree>
    <p:extLst>
      <p:ext uri="{BB962C8B-B14F-4D97-AF65-F5344CB8AC3E}">
        <p14:creationId xmlns:p14="http://schemas.microsoft.com/office/powerpoint/2010/main" val="3208878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11/4/2021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0310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11/4/2021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7270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11/4/2021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34451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11/4/2021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95840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11/4/2021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8942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11/4/2021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8602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11/4/2021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33409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11/4/2021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45858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11/4/2021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0370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11/4/2021</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5247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11/4/2021</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40518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11/4/2021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870483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1Evwgu369Jw?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84814" y="640080"/>
            <a:ext cx="3659246" cy="2850319"/>
          </a:xfrm>
        </p:spPr>
        <p:txBody>
          <a:bodyPr>
            <a:normAutofit/>
          </a:bodyPr>
          <a:lstStyle/>
          <a:p>
            <a:r>
              <a:rPr lang="en-GB" sz="5400">
                <a:solidFill>
                  <a:srgbClr val="FFFFFF"/>
                </a:solidFill>
                <a:cs typeface="Calibri Light"/>
              </a:rPr>
              <a:t>Empathy</a:t>
            </a:r>
            <a:endParaRPr lang="en-GB" sz="5400">
              <a:solidFill>
                <a:srgbClr val="FFFFFF"/>
              </a:solidFill>
            </a:endParaRPr>
          </a:p>
        </p:txBody>
      </p:sp>
      <p:sp>
        <p:nvSpPr>
          <p:cNvPr id="3" name="Subtitle 2"/>
          <p:cNvSpPr>
            <a:spLocks noGrp="1"/>
          </p:cNvSpPr>
          <p:nvPr>
            <p:ph type="subTitle" idx="1"/>
          </p:nvPr>
        </p:nvSpPr>
        <p:spPr>
          <a:xfrm>
            <a:off x="484814" y="3812134"/>
            <a:ext cx="3659246" cy="2349823"/>
          </a:xfrm>
        </p:spPr>
        <p:txBody>
          <a:bodyPr>
            <a:normAutofit/>
          </a:bodyPr>
          <a:lstStyle/>
          <a:p>
            <a:endParaRPr lang="en-GB" sz="1800">
              <a:solidFill>
                <a:srgbClr val="FFFFFF"/>
              </a:solidFill>
            </a:endParaRPr>
          </a:p>
        </p:txBody>
      </p:sp>
      <p:cxnSp>
        <p:nvCxnSpPr>
          <p:cNvPr id="11" name="Straight Connector 10">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02265BD8-EDAA-4692-9FAB-0282137DF90E}"/>
              </a:ext>
            </a:extLst>
          </p:cNvPr>
          <p:cNvPicPr>
            <a:picLocks noChangeAspect="1"/>
          </p:cNvPicPr>
          <p:nvPr/>
        </p:nvPicPr>
        <p:blipFill rotWithShape="1">
          <a:blip r:embed="rId2"/>
          <a:srcRect r="3" b="9251"/>
          <a:stretch/>
        </p:blipFill>
        <p:spPr>
          <a:xfrm>
            <a:off x="4635095" y="10"/>
            <a:ext cx="7556889" cy="6857990"/>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FA698-3D61-4D09-AD2B-50080AF99E28}"/>
              </a:ext>
            </a:extLst>
          </p:cNvPr>
          <p:cNvSpPr>
            <a:spLocks noGrp="1"/>
          </p:cNvSpPr>
          <p:nvPr>
            <p:ph type="title"/>
          </p:nvPr>
        </p:nvSpPr>
        <p:spPr>
          <a:xfrm>
            <a:off x="5172074" y="286603"/>
            <a:ext cx="5983605" cy="1450757"/>
          </a:xfrm>
        </p:spPr>
        <p:txBody>
          <a:bodyPr>
            <a:normAutofit/>
          </a:bodyPr>
          <a:lstStyle/>
          <a:p>
            <a:r>
              <a:rPr lang="en-GB">
                <a:cs typeface="Calibri Light"/>
              </a:rPr>
              <a:t>What is empathy?</a:t>
            </a:r>
            <a:endParaRPr lang="en-GB"/>
          </a:p>
        </p:txBody>
      </p:sp>
      <p:pic>
        <p:nvPicPr>
          <p:cNvPr id="5" name="Picture 4" descr="One in a crowd">
            <a:extLst>
              <a:ext uri="{FF2B5EF4-FFF2-40B4-BE49-F238E27FC236}">
                <a16:creationId xmlns:a16="http://schemas.microsoft.com/office/drawing/2014/main" id="{986AE6F6-00DC-4DAC-991F-693764FFCE6F}"/>
              </a:ext>
            </a:extLst>
          </p:cNvPr>
          <p:cNvPicPr>
            <a:picLocks noChangeAspect="1"/>
          </p:cNvPicPr>
          <p:nvPr/>
        </p:nvPicPr>
        <p:blipFill rotWithShape="1">
          <a:blip r:embed="rId2"/>
          <a:srcRect l="29314" r="20598"/>
          <a:stretch/>
        </p:blipFill>
        <p:spPr>
          <a:xfrm>
            <a:off x="20" y="10"/>
            <a:ext cx="4580077" cy="6857990"/>
          </a:xfrm>
          <a:prstGeom prst="rect">
            <a:avLst/>
          </a:prstGeom>
        </p:spPr>
      </p:pic>
      <p:cxnSp>
        <p:nvCxnSpPr>
          <p:cNvPr id="18" name="Straight Connector 17">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244917-B985-498F-999C-1D84819E48FF}"/>
              </a:ext>
            </a:extLst>
          </p:cNvPr>
          <p:cNvSpPr>
            <a:spLocks noGrp="1"/>
          </p:cNvSpPr>
          <p:nvPr>
            <p:ph idx="1"/>
          </p:nvPr>
        </p:nvSpPr>
        <p:spPr>
          <a:xfrm>
            <a:off x="5172074" y="2108201"/>
            <a:ext cx="5983606" cy="3760891"/>
          </a:xfrm>
        </p:spPr>
        <p:txBody>
          <a:bodyPr vert="horz" lIns="0" tIns="45720" rIns="0" bIns="45720" rtlCol="0" anchor="t">
            <a:normAutofit fontScale="92500" lnSpcReduction="20000"/>
          </a:bodyPr>
          <a:lstStyle/>
          <a:p>
            <a:r>
              <a:rPr lang="en-GB" dirty="0">
                <a:cs typeface="Calibri"/>
              </a:rPr>
              <a:t>Before we start to think about Empathy, it's worth considering what we think it is.</a:t>
            </a:r>
          </a:p>
          <a:p>
            <a:r>
              <a:rPr lang="en-GB" dirty="0">
                <a:cs typeface="Calibri"/>
              </a:rPr>
              <a:t>Spend a few minutes thinking about the following questions:</a:t>
            </a:r>
          </a:p>
          <a:p>
            <a:r>
              <a:rPr lang="en-GB" dirty="0">
                <a:cs typeface="Calibri"/>
              </a:rPr>
              <a:t>Is it a feeling?</a:t>
            </a:r>
          </a:p>
          <a:p>
            <a:r>
              <a:rPr lang="en-GB" dirty="0">
                <a:cs typeface="Calibri"/>
              </a:rPr>
              <a:t>Is it a way of understanding others?</a:t>
            </a:r>
          </a:p>
          <a:p>
            <a:r>
              <a:rPr lang="en-GB" dirty="0">
                <a:cs typeface="Calibri"/>
              </a:rPr>
              <a:t>What does the 'shoe' statement actually mean?</a:t>
            </a:r>
          </a:p>
          <a:p>
            <a:r>
              <a:rPr lang="en-GB">
                <a:cs typeface="Calibri"/>
              </a:rPr>
              <a:t>Is it about compassion, nurturing, caring?</a:t>
            </a:r>
          </a:p>
          <a:p>
            <a:r>
              <a:rPr lang="en-GB" dirty="0">
                <a:cs typeface="Calibri"/>
              </a:rPr>
              <a:t>How do you know when you are feeling empathy? </a:t>
            </a:r>
          </a:p>
          <a:p>
            <a:r>
              <a:rPr lang="en-GB">
                <a:cs typeface="Calibri"/>
              </a:rPr>
              <a:t>Is it an essential human trait?</a:t>
            </a:r>
            <a:endParaRPr lang="en-GB" dirty="0">
              <a:cs typeface="Calibri"/>
            </a:endParaRPr>
          </a:p>
          <a:p>
            <a:endParaRPr lang="en-GB">
              <a:cs typeface="Calibri"/>
            </a:endParaRPr>
          </a:p>
        </p:txBody>
      </p:sp>
    </p:spTree>
    <p:extLst>
      <p:ext uri="{BB962C8B-B14F-4D97-AF65-F5344CB8AC3E}">
        <p14:creationId xmlns:p14="http://schemas.microsoft.com/office/powerpoint/2010/main" val="729142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3CB269F-90DE-4C07-8ED2-19E9D7840AA0}"/>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cs typeface="Calibri Light"/>
              </a:rPr>
              <a:t>Historical Understanding of Empathy</a:t>
            </a:r>
            <a:endParaRPr lang="en-GB" sz="3600">
              <a:solidFill>
                <a:schemeClr val="bg1"/>
              </a:solidFill>
            </a:endParaRPr>
          </a:p>
        </p:txBody>
      </p:sp>
      <p:graphicFrame>
        <p:nvGraphicFramePr>
          <p:cNvPr id="14" name="Content Placeholder 2">
            <a:extLst>
              <a:ext uri="{FF2B5EF4-FFF2-40B4-BE49-F238E27FC236}">
                <a16:creationId xmlns:a16="http://schemas.microsoft.com/office/drawing/2014/main" id="{3682E7A2-4434-4921-8589-EF6A256CD2C4}"/>
              </a:ext>
            </a:extLst>
          </p:cNvPr>
          <p:cNvGraphicFramePr>
            <a:graphicFrameLocks noGrp="1"/>
          </p:cNvGraphicFramePr>
          <p:nvPr>
            <p:ph idx="1"/>
            <p:extLst>
              <p:ext uri="{D42A27DB-BD31-4B8C-83A1-F6EECF244321}">
                <p14:modId xmlns:p14="http://schemas.microsoft.com/office/powerpoint/2010/main" val="372679119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1422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1B2794E-0978-41FF-A76E-556506EC361B}"/>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cs typeface="Calibri Light"/>
              </a:rPr>
              <a:t>Empathy Today</a:t>
            </a:r>
            <a:endParaRPr lang="en-GB" sz="3600">
              <a:solidFill>
                <a:schemeClr val="bg1"/>
              </a:solidFill>
            </a:endParaRPr>
          </a:p>
        </p:txBody>
      </p:sp>
      <p:graphicFrame>
        <p:nvGraphicFramePr>
          <p:cNvPr id="5" name="Content Placeholder 2">
            <a:extLst>
              <a:ext uri="{FF2B5EF4-FFF2-40B4-BE49-F238E27FC236}">
                <a16:creationId xmlns:a16="http://schemas.microsoft.com/office/drawing/2014/main" id="{1C1AEAAF-B89C-4FA2-A21B-453483F4EB7E}"/>
              </a:ext>
            </a:extLst>
          </p:cNvPr>
          <p:cNvGraphicFramePr>
            <a:graphicFrameLocks noGrp="1"/>
          </p:cNvGraphicFramePr>
          <p:nvPr>
            <p:ph idx="1"/>
            <p:extLst>
              <p:ext uri="{D42A27DB-BD31-4B8C-83A1-F6EECF244321}">
                <p14:modId xmlns:p14="http://schemas.microsoft.com/office/powerpoint/2010/main" val="338712725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1894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9899E-EB1E-4C16-9A67-DC5C66A05BA6}"/>
              </a:ext>
            </a:extLst>
          </p:cNvPr>
          <p:cNvSpPr>
            <a:spLocks noGrp="1"/>
          </p:cNvSpPr>
          <p:nvPr>
            <p:ph type="title"/>
          </p:nvPr>
        </p:nvSpPr>
        <p:spPr/>
        <p:txBody>
          <a:bodyPr/>
          <a:lstStyle/>
          <a:p>
            <a:r>
              <a:rPr lang="en-GB">
                <a:cs typeface="Calibri Light"/>
              </a:rPr>
              <a:t>Batson, (2011)</a:t>
            </a:r>
            <a:endParaRPr lang="en-GB"/>
          </a:p>
        </p:txBody>
      </p:sp>
      <p:sp>
        <p:nvSpPr>
          <p:cNvPr id="3" name="Content Placeholder 2">
            <a:extLst>
              <a:ext uri="{FF2B5EF4-FFF2-40B4-BE49-F238E27FC236}">
                <a16:creationId xmlns:a16="http://schemas.microsoft.com/office/drawing/2014/main" id="{5D8C3640-B56F-44A2-8797-42727E55A373}"/>
              </a:ext>
            </a:extLst>
          </p:cNvPr>
          <p:cNvSpPr>
            <a:spLocks noGrp="1"/>
          </p:cNvSpPr>
          <p:nvPr>
            <p:ph idx="1"/>
          </p:nvPr>
        </p:nvSpPr>
        <p:spPr/>
        <p:txBody>
          <a:bodyPr vert="horz" lIns="0" tIns="45720" rIns="0" bIns="45720" rtlCol="0" anchor="t">
            <a:normAutofit/>
          </a:bodyPr>
          <a:lstStyle/>
          <a:p>
            <a:r>
              <a:rPr lang="en-GB">
                <a:ea typeface="+mn-lt"/>
                <a:cs typeface="+mn-lt"/>
              </a:rPr>
              <a:t>1. Knowing another person’s thoughts and feelings, also referred to as cognitive empathy or empathic accuracy . </a:t>
            </a:r>
            <a:endParaRPr lang="en-GB" dirty="0">
              <a:ea typeface="+mn-lt"/>
              <a:cs typeface="+mn-lt"/>
            </a:endParaRPr>
          </a:p>
          <a:p>
            <a:r>
              <a:rPr lang="en-GB">
                <a:ea typeface="+mn-lt"/>
                <a:cs typeface="+mn-lt"/>
              </a:rPr>
              <a:t>2. Matching the physical responses of an observed other on a neural level, also referred to as mirroring , imitation , or motor mimicry . </a:t>
            </a:r>
          </a:p>
          <a:p>
            <a:r>
              <a:rPr lang="en-GB">
                <a:ea typeface="+mn-lt"/>
                <a:cs typeface="+mn-lt"/>
              </a:rPr>
              <a:t>3. Feeling the same emotions that another person feels, sometimes referred to as shared physiology ; this is considered to be sympathy by some. </a:t>
            </a:r>
          </a:p>
          <a:p>
            <a:r>
              <a:rPr lang="en-GB">
                <a:ea typeface="+mn-lt"/>
                <a:cs typeface="+mn-lt"/>
              </a:rPr>
              <a:t>4. Mentally projecting oneself into the situation of another, which involves theory of mind and is sometimes referred to as aesthetic empathy . </a:t>
            </a:r>
          </a:p>
          <a:p>
            <a:endParaRPr lang="en-GB" dirty="0">
              <a:cs typeface="Calibri"/>
            </a:endParaRPr>
          </a:p>
        </p:txBody>
      </p:sp>
    </p:spTree>
    <p:extLst>
      <p:ext uri="{BB962C8B-B14F-4D97-AF65-F5344CB8AC3E}">
        <p14:creationId xmlns:p14="http://schemas.microsoft.com/office/powerpoint/2010/main" val="2298578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E6015-FAC5-4246-B878-D982FFD2433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E688A3-2BAB-43E8-8041-08C70297E81F}"/>
              </a:ext>
            </a:extLst>
          </p:cNvPr>
          <p:cNvSpPr>
            <a:spLocks noGrp="1"/>
          </p:cNvSpPr>
          <p:nvPr>
            <p:ph idx="1"/>
          </p:nvPr>
        </p:nvSpPr>
        <p:spPr/>
        <p:txBody>
          <a:bodyPr vert="horz" lIns="0" tIns="45720" rIns="0" bIns="45720" rtlCol="0" anchor="t">
            <a:normAutofit/>
          </a:bodyPr>
          <a:lstStyle/>
          <a:p>
            <a:r>
              <a:rPr lang="en-GB">
                <a:cs typeface="Calibri"/>
              </a:rPr>
              <a:t>5. Imagining how another is thinking and feeling, sometimes referred to as psychological empathy , projection , or perspective-taking . </a:t>
            </a:r>
          </a:p>
          <a:p>
            <a:r>
              <a:rPr lang="en-GB">
                <a:cs typeface="Calibri"/>
              </a:rPr>
              <a:t>6. Putting oneself in the other’s place, sometimes referred to as cognitive empathy , role-taking , or simulation and often considered to be akin to “walking in someone else’s shoes.” </a:t>
            </a:r>
          </a:p>
          <a:p>
            <a:r>
              <a:rPr lang="en-GB">
                <a:cs typeface="Calibri"/>
              </a:rPr>
              <a:t>7. Experiencing distress from observing another person’s suffering, sometimes referred to as empathic distress or personal distress ; this can also involve a process of emotional contagion. </a:t>
            </a:r>
          </a:p>
          <a:p>
            <a:r>
              <a:rPr lang="en-GB">
                <a:cs typeface="Calibri"/>
              </a:rPr>
              <a:t>8. Having feelings for another person who is suffering, sometimes referred to as empathic concern ; often this is equated with feelings of pity, compassion, or sympathy.</a:t>
            </a:r>
            <a:br>
              <a:rPr lang="en-GB" dirty="0">
                <a:cs typeface="Calibri"/>
              </a:rPr>
            </a:br>
            <a:endParaRPr lang="en-GB">
              <a:cs typeface="Calibri"/>
            </a:endParaRPr>
          </a:p>
        </p:txBody>
      </p:sp>
    </p:spTree>
    <p:extLst>
      <p:ext uri="{BB962C8B-B14F-4D97-AF65-F5344CB8AC3E}">
        <p14:creationId xmlns:p14="http://schemas.microsoft.com/office/powerpoint/2010/main" val="3904861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75CFD1D-C4FF-4D52-A362-32B2BAB4EB11}"/>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cs typeface="Calibri Light"/>
              </a:rPr>
              <a:t>Batson, (2011)</a:t>
            </a:r>
            <a:endParaRPr lang="en-US" sz="3600">
              <a:solidFill>
                <a:schemeClr val="bg1"/>
              </a:solidFill>
            </a:endParaRPr>
          </a:p>
        </p:txBody>
      </p:sp>
      <p:graphicFrame>
        <p:nvGraphicFramePr>
          <p:cNvPr id="5" name="Content Placeholder 2">
            <a:extLst>
              <a:ext uri="{FF2B5EF4-FFF2-40B4-BE49-F238E27FC236}">
                <a16:creationId xmlns:a16="http://schemas.microsoft.com/office/drawing/2014/main" id="{C8C6CC28-F2B7-4616-95DB-838D49FA67E6}"/>
              </a:ext>
            </a:extLst>
          </p:cNvPr>
          <p:cNvGraphicFramePr>
            <a:graphicFrameLocks noGrp="1"/>
          </p:cNvGraphicFramePr>
          <p:nvPr>
            <p:ph idx="1"/>
            <p:extLst>
              <p:ext uri="{D42A27DB-BD31-4B8C-83A1-F6EECF244321}">
                <p14:modId xmlns:p14="http://schemas.microsoft.com/office/powerpoint/2010/main" val="171208389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88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D140A-CA93-4C3F-9C96-A6149232254D}"/>
              </a:ext>
            </a:extLst>
          </p:cNvPr>
          <p:cNvSpPr>
            <a:spLocks noGrp="1"/>
          </p:cNvSpPr>
          <p:nvPr>
            <p:ph type="title"/>
          </p:nvPr>
        </p:nvSpPr>
        <p:spPr/>
        <p:txBody>
          <a:bodyPr/>
          <a:lstStyle/>
          <a:p>
            <a:r>
              <a:rPr lang="en-GB">
                <a:cs typeface="Calibri Light"/>
              </a:rPr>
              <a:t>Brene Brown on Empathy</a:t>
            </a:r>
            <a:endParaRPr lang="en-US"/>
          </a:p>
        </p:txBody>
      </p:sp>
      <p:pic>
        <p:nvPicPr>
          <p:cNvPr id="4" name="Picture 4">
            <a:hlinkClick r:id="" action="ppaction://media"/>
            <a:extLst>
              <a:ext uri="{FF2B5EF4-FFF2-40B4-BE49-F238E27FC236}">
                <a16:creationId xmlns:a16="http://schemas.microsoft.com/office/drawing/2014/main" id="{B52F51A4-8EB7-4CF1-BDD0-96B5F8AE6863}"/>
              </a:ext>
            </a:extLst>
          </p:cNvPr>
          <p:cNvPicPr>
            <a:picLocks noGrp="1" noRot="1" noChangeAspect="1"/>
          </p:cNvPicPr>
          <p:nvPr>
            <p:ph idx="1"/>
            <a:videoFile r:link="rId1"/>
          </p:nvPr>
        </p:nvPicPr>
        <p:blipFill>
          <a:blip r:embed="rId3"/>
          <a:stretch>
            <a:fillRect/>
          </a:stretch>
        </p:blipFill>
        <p:spPr>
          <a:xfrm>
            <a:off x="3840163" y="2274094"/>
            <a:ext cx="4572000" cy="3429000"/>
          </a:xfrm>
        </p:spPr>
      </p:pic>
    </p:spTree>
    <p:extLst>
      <p:ext uri="{BB962C8B-B14F-4D97-AF65-F5344CB8AC3E}">
        <p14:creationId xmlns:p14="http://schemas.microsoft.com/office/powerpoint/2010/main" val="2273023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FEBD0D2-AA2A-4936-A509-D629383EF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9C3B4-B9F8-4DB1-B49C-8DD35E04A1A8}"/>
              </a:ext>
            </a:extLst>
          </p:cNvPr>
          <p:cNvSpPr>
            <a:spLocks noGrp="1"/>
          </p:cNvSpPr>
          <p:nvPr>
            <p:ph type="title"/>
          </p:nvPr>
        </p:nvSpPr>
        <p:spPr>
          <a:xfrm>
            <a:off x="8177212" y="634946"/>
            <a:ext cx="3372529" cy="5055904"/>
          </a:xfrm>
        </p:spPr>
        <p:txBody>
          <a:bodyPr anchor="ctr">
            <a:normAutofit/>
          </a:bodyPr>
          <a:lstStyle/>
          <a:p>
            <a:r>
              <a:rPr lang="en-GB">
                <a:cs typeface="Calibri Light"/>
              </a:rPr>
              <a:t>Empathy, neuroscience and attachment.</a:t>
            </a:r>
            <a:endParaRPr lang="en-GB"/>
          </a:p>
        </p:txBody>
      </p:sp>
      <p:cxnSp>
        <p:nvCxnSpPr>
          <p:cNvPr id="32" name="Straight Connector 31">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86506110-E6E1-4309-83FA-C6B068FA3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2">
            <a:extLst>
              <a:ext uri="{FF2B5EF4-FFF2-40B4-BE49-F238E27FC236}">
                <a16:creationId xmlns:a16="http://schemas.microsoft.com/office/drawing/2014/main" id="{157A4CB2-8004-4991-953A-E0CF0FB9BEB0}"/>
              </a:ext>
            </a:extLst>
          </p:cNvPr>
          <p:cNvGraphicFramePr>
            <a:graphicFrameLocks noGrp="1"/>
          </p:cNvGraphicFramePr>
          <p:nvPr>
            <p:ph idx="1"/>
            <p:extLst>
              <p:ext uri="{D42A27DB-BD31-4B8C-83A1-F6EECF244321}">
                <p14:modId xmlns:p14="http://schemas.microsoft.com/office/powerpoint/2010/main" val="2578232999"/>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1990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8" name="Rectangle 12">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4617D-7CBC-46E2-BD66-44D6E81DF3B6}"/>
              </a:ext>
            </a:extLst>
          </p:cNvPr>
          <p:cNvSpPr>
            <a:spLocks noGrp="1"/>
          </p:cNvSpPr>
          <p:nvPr>
            <p:ph type="title"/>
          </p:nvPr>
        </p:nvSpPr>
        <p:spPr>
          <a:xfrm>
            <a:off x="3836504" y="758951"/>
            <a:ext cx="7319175" cy="3374931"/>
          </a:xfrm>
        </p:spPr>
        <p:txBody>
          <a:bodyPr vert="horz" lIns="91440" tIns="45720" rIns="91440" bIns="45720" rtlCol="0" anchor="b">
            <a:normAutofit/>
          </a:bodyPr>
          <a:lstStyle/>
          <a:p>
            <a:r>
              <a:rPr lang="en-US" sz="7400">
                <a:solidFill>
                  <a:schemeClr val="tx1">
                    <a:lumMod val="85000"/>
                    <a:lumOff val="15000"/>
                  </a:schemeClr>
                </a:solidFill>
              </a:rPr>
              <a:t>Gender differences and empathy</a:t>
            </a:r>
          </a:p>
        </p:txBody>
      </p:sp>
      <p:sp>
        <p:nvSpPr>
          <p:cNvPr id="3" name="Content Placeholder 2">
            <a:extLst>
              <a:ext uri="{FF2B5EF4-FFF2-40B4-BE49-F238E27FC236}">
                <a16:creationId xmlns:a16="http://schemas.microsoft.com/office/drawing/2014/main" id="{84DEC2C4-7F6A-47B0-98B3-1CEDBD2EB2D5}"/>
              </a:ext>
            </a:extLst>
          </p:cNvPr>
          <p:cNvSpPr>
            <a:spLocks noGrp="1"/>
          </p:cNvSpPr>
          <p:nvPr>
            <p:ph idx="1"/>
          </p:nvPr>
        </p:nvSpPr>
        <p:spPr>
          <a:xfrm>
            <a:off x="3836504" y="4455620"/>
            <a:ext cx="7321946" cy="1143000"/>
          </a:xfrm>
        </p:spPr>
        <p:txBody>
          <a:bodyPr vert="horz" lIns="91440" tIns="45720" rIns="91440" bIns="45720" rtlCol="0">
            <a:normAutofit/>
          </a:bodyPr>
          <a:lstStyle/>
          <a:p>
            <a:pPr marL="0" indent="0">
              <a:buNone/>
            </a:pPr>
            <a:r>
              <a:rPr lang="en-US" sz="2400" cap="all" spc="200">
                <a:solidFill>
                  <a:schemeClr val="tx1"/>
                </a:solidFill>
              </a:rPr>
              <a:t>Are women more empathic than men?</a:t>
            </a:r>
          </a:p>
        </p:txBody>
      </p:sp>
      <p:pic>
        <p:nvPicPr>
          <p:cNvPr id="4" name="Graphic 4" descr="Man and woman outline">
            <a:extLst>
              <a:ext uri="{FF2B5EF4-FFF2-40B4-BE49-F238E27FC236}">
                <a16:creationId xmlns:a16="http://schemas.microsoft.com/office/drawing/2014/main" id="{C4FE7556-B09F-4688-A5F3-CD2302345B6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0973" y="1790485"/>
            <a:ext cx="2758331" cy="2758331"/>
          </a:xfrm>
          <a:prstGeom prst="rect">
            <a:avLst/>
          </a:prstGeom>
        </p:spPr>
      </p:pic>
      <p:cxnSp>
        <p:nvCxnSpPr>
          <p:cNvPr id="15" name="Straight Connector 14">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32DB1480-5B24-4B37-B70E-C74945DD9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8670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49A23-822D-44E0-BE9A-F43DF27B46FA}"/>
              </a:ext>
            </a:extLst>
          </p:cNvPr>
          <p:cNvSpPr>
            <a:spLocks noGrp="1"/>
          </p:cNvSpPr>
          <p:nvPr>
            <p:ph type="title"/>
          </p:nvPr>
        </p:nvSpPr>
        <p:spPr>
          <a:xfrm>
            <a:off x="648929" y="639097"/>
            <a:ext cx="6253317" cy="3686015"/>
          </a:xfrm>
        </p:spPr>
        <p:txBody>
          <a:bodyPr vert="horz" lIns="91440" tIns="45720" rIns="91440" bIns="45720" rtlCol="0" anchor="b">
            <a:normAutofit/>
          </a:bodyPr>
          <a:lstStyle/>
          <a:p>
            <a:r>
              <a:rPr lang="en-US" sz="8000">
                <a:solidFill>
                  <a:schemeClr val="tx1">
                    <a:lumMod val="85000"/>
                    <a:lumOff val="15000"/>
                  </a:schemeClr>
                </a:solidFill>
              </a:rPr>
              <a:t>Cultural differences and empathy? </a:t>
            </a:r>
          </a:p>
        </p:txBody>
      </p:sp>
      <p:cxnSp>
        <p:nvCxnSpPr>
          <p:cNvPr id="26" name="Straight Connector 25">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group of multi coloured wooden stick figures">
            <a:extLst>
              <a:ext uri="{FF2B5EF4-FFF2-40B4-BE49-F238E27FC236}">
                <a16:creationId xmlns:a16="http://schemas.microsoft.com/office/drawing/2014/main" id="{0A994C1F-27A6-44EC-B11B-109217E9A0FA}"/>
              </a:ext>
            </a:extLst>
          </p:cNvPr>
          <p:cNvPicPr>
            <a:picLocks noChangeAspect="1"/>
          </p:cNvPicPr>
          <p:nvPr/>
        </p:nvPicPr>
        <p:blipFill rotWithShape="1">
          <a:blip r:embed="rId3"/>
          <a:srcRect l="22341" r="30853"/>
          <a:stretch/>
        </p:blipFill>
        <p:spPr>
          <a:xfrm>
            <a:off x="7556686" y="1"/>
            <a:ext cx="4635315" cy="6857999"/>
          </a:xfrm>
          <a:prstGeom prst="rect">
            <a:avLst/>
          </a:prstGeom>
        </p:spPr>
      </p:pic>
    </p:spTree>
    <p:extLst>
      <p:ext uri="{BB962C8B-B14F-4D97-AF65-F5344CB8AC3E}">
        <p14:creationId xmlns:p14="http://schemas.microsoft.com/office/powerpoint/2010/main" val="3655487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5619A-4B06-40A6-A71A-2D6997AE7E03}"/>
              </a:ext>
            </a:extLst>
          </p:cNvPr>
          <p:cNvSpPr>
            <a:spLocks noGrp="1"/>
          </p:cNvSpPr>
          <p:nvPr>
            <p:ph type="title"/>
          </p:nvPr>
        </p:nvSpPr>
        <p:spPr/>
        <p:txBody>
          <a:bodyPr/>
          <a:lstStyle/>
          <a:p>
            <a:r>
              <a:rPr lang="en-GB">
                <a:cs typeface="Calibri Light"/>
              </a:rPr>
              <a:t>Empathy as a moving phenomenon</a:t>
            </a:r>
            <a:endParaRPr lang="en-GB"/>
          </a:p>
        </p:txBody>
      </p:sp>
      <p:sp>
        <p:nvSpPr>
          <p:cNvPr id="3" name="Content Placeholder 2">
            <a:extLst>
              <a:ext uri="{FF2B5EF4-FFF2-40B4-BE49-F238E27FC236}">
                <a16:creationId xmlns:a16="http://schemas.microsoft.com/office/drawing/2014/main" id="{F82C4AC3-2EB7-4AE4-9A51-49AF82F92350}"/>
              </a:ext>
            </a:extLst>
          </p:cNvPr>
          <p:cNvSpPr>
            <a:spLocks noGrp="1"/>
          </p:cNvSpPr>
          <p:nvPr>
            <p:ph idx="1"/>
          </p:nvPr>
        </p:nvSpPr>
        <p:spPr/>
        <p:txBody>
          <a:bodyPr vert="horz" lIns="0" tIns="45720" rIns="0" bIns="45720" rtlCol="0" anchor="t">
            <a:normAutofit/>
          </a:bodyPr>
          <a:lstStyle/>
          <a:p>
            <a:r>
              <a:rPr lang="en-GB">
                <a:cs typeface="Calibri"/>
              </a:rPr>
              <a:t>States of empathy never remain the same. We are constantly moving in and out of empathic engagement. It changes according to the situation.</a:t>
            </a:r>
          </a:p>
          <a:p>
            <a:r>
              <a:rPr lang="en-GB">
                <a:cs typeface="Calibri"/>
              </a:rPr>
              <a:t>Understanding</a:t>
            </a:r>
            <a:r>
              <a:rPr lang="en-GB" dirty="0">
                <a:cs typeface="Calibri"/>
              </a:rPr>
              <a:t> </a:t>
            </a:r>
            <a:r>
              <a:rPr lang="en-GB">
                <a:cs typeface="Calibri"/>
              </a:rPr>
              <a:t>empathy can help us to develop the skill and be mindful of how/when we might be engaging in empathic attunement. </a:t>
            </a:r>
            <a:endParaRPr lang="en-GB" dirty="0">
              <a:cs typeface="Calibri"/>
            </a:endParaRPr>
          </a:p>
        </p:txBody>
      </p:sp>
    </p:spTree>
    <p:extLst>
      <p:ext uri="{BB962C8B-B14F-4D97-AF65-F5344CB8AC3E}">
        <p14:creationId xmlns:p14="http://schemas.microsoft.com/office/powerpoint/2010/main" val="2759029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77BCD-2691-4382-9102-927688841BFA}"/>
              </a:ext>
            </a:extLst>
          </p:cNvPr>
          <p:cNvSpPr>
            <a:spLocks noGrp="1"/>
          </p:cNvSpPr>
          <p:nvPr>
            <p:ph type="title"/>
          </p:nvPr>
        </p:nvSpPr>
        <p:spPr/>
        <p:txBody>
          <a:bodyPr/>
          <a:lstStyle/>
          <a:p>
            <a:r>
              <a:rPr lang="en-GB">
                <a:cs typeface="Calibri Light"/>
              </a:rPr>
              <a:t>QUESTIONS</a:t>
            </a:r>
            <a:endParaRPr lang="en-GB"/>
          </a:p>
        </p:txBody>
      </p:sp>
      <p:sp>
        <p:nvSpPr>
          <p:cNvPr id="3" name="Content Placeholder 2">
            <a:extLst>
              <a:ext uri="{FF2B5EF4-FFF2-40B4-BE49-F238E27FC236}">
                <a16:creationId xmlns:a16="http://schemas.microsoft.com/office/drawing/2014/main" id="{4E2DB2B2-9CE5-4745-87DE-24FDCB8C7287}"/>
              </a:ext>
            </a:extLst>
          </p:cNvPr>
          <p:cNvSpPr>
            <a:spLocks noGrp="1"/>
          </p:cNvSpPr>
          <p:nvPr>
            <p:ph idx="1"/>
          </p:nvPr>
        </p:nvSpPr>
        <p:spPr/>
        <p:txBody>
          <a:bodyPr vert="horz" lIns="0" tIns="45720" rIns="0" bIns="45720" rtlCol="0" anchor="t">
            <a:normAutofit/>
          </a:bodyPr>
          <a:lstStyle/>
          <a:p>
            <a:r>
              <a:rPr lang="en-GB">
                <a:cs typeface="Calibri"/>
              </a:rPr>
              <a:t>Why is sympathy not empathy?</a:t>
            </a:r>
            <a:endParaRPr lang="en-GB" dirty="0">
              <a:cs typeface="Calibri"/>
            </a:endParaRPr>
          </a:p>
          <a:p>
            <a:r>
              <a:rPr lang="en-GB">
                <a:cs typeface="Calibri"/>
              </a:rPr>
              <a:t>How is compassion different to empathy?</a:t>
            </a:r>
            <a:endParaRPr lang="en-GB" dirty="0">
              <a:cs typeface="Calibri"/>
            </a:endParaRPr>
          </a:p>
          <a:p>
            <a:r>
              <a:rPr lang="en-GB">
                <a:cs typeface="Calibri"/>
              </a:rPr>
              <a:t>Is empathy just another way of defining personal distress?</a:t>
            </a:r>
            <a:endParaRPr lang="en-GB" dirty="0">
              <a:cs typeface="Calibri"/>
            </a:endParaRPr>
          </a:p>
          <a:p>
            <a:endParaRPr lang="en-GB" dirty="0">
              <a:cs typeface="Calibri"/>
            </a:endParaRPr>
          </a:p>
          <a:p>
            <a:r>
              <a:rPr lang="en-GB">
                <a:cs typeface="Calibri"/>
              </a:rPr>
              <a:t>Why is empathy so difficult to achieve?</a:t>
            </a:r>
            <a:endParaRPr lang="en-GB" dirty="0">
              <a:cs typeface="Calibri"/>
            </a:endParaRPr>
          </a:p>
        </p:txBody>
      </p:sp>
    </p:spTree>
    <p:extLst>
      <p:ext uri="{BB962C8B-B14F-4D97-AF65-F5344CB8AC3E}">
        <p14:creationId xmlns:p14="http://schemas.microsoft.com/office/powerpoint/2010/main" val="2951789920"/>
      </p:ext>
    </p:extLst>
  </p:cSld>
  <p:clrMapOvr>
    <a:masterClrMapping/>
  </p:clrMapOvr>
</p:sld>
</file>

<file path=ppt/theme/theme1.xml><?xml version="1.0" encoding="utf-8"?>
<a:theme xmlns:a="http://schemas.openxmlformats.org/drawingml/2006/main" name="RetrospectVTI">
  <a:themeElements>
    <a:clrScheme name="AnalogousFromLightSeedLeftStep">
      <a:dk1>
        <a:srgbClr val="000000"/>
      </a:dk1>
      <a:lt1>
        <a:srgbClr val="FFFFFF"/>
      </a:lt1>
      <a:dk2>
        <a:srgbClr val="41243F"/>
      </a:dk2>
      <a:lt2>
        <a:srgbClr val="E2E8E5"/>
      </a:lt2>
      <a:accent1>
        <a:srgbClr val="DA82AE"/>
      </a:accent1>
      <a:accent2>
        <a:srgbClr val="D267C8"/>
      </a:accent2>
      <a:accent3>
        <a:srgbClr val="BD82DA"/>
      </a:accent3>
      <a:accent4>
        <a:srgbClr val="8267D2"/>
      </a:accent4>
      <a:accent5>
        <a:srgbClr val="8290DA"/>
      </a:accent5>
      <a:accent6>
        <a:srgbClr val="67A5D2"/>
      </a:accent6>
      <a:hlink>
        <a:srgbClr val="579074"/>
      </a:hlink>
      <a:folHlink>
        <a:srgbClr val="7F7F7F"/>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1368</Words>
  <Application>Microsoft Office PowerPoint</Application>
  <PresentationFormat>Widescreen</PresentationFormat>
  <Paragraphs>67</Paragraphs>
  <Slides>13</Slides>
  <Notes>8</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Calibri</vt:lpstr>
      <vt:lpstr>Calibri Light</vt:lpstr>
      <vt:lpstr>RetrospectVTI</vt:lpstr>
      <vt:lpstr>Empathy</vt:lpstr>
      <vt:lpstr>What is empathy?</vt:lpstr>
      <vt:lpstr>Historical Understanding of Empathy</vt:lpstr>
      <vt:lpstr>Empathy Today</vt:lpstr>
      <vt:lpstr>Batson, (2011)</vt:lpstr>
      <vt:lpstr>PowerPoint Presentation</vt:lpstr>
      <vt:lpstr>Batson, (2011)</vt:lpstr>
      <vt:lpstr>Brene Brown on Empathy</vt:lpstr>
      <vt:lpstr>Empathy, neuroscience and attachment.</vt:lpstr>
      <vt:lpstr>Gender differences and empathy</vt:lpstr>
      <vt:lpstr>Cultural differences and empathy? </vt:lpstr>
      <vt:lpstr>Empathy as a moving phenomenon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dc:title>
  <dc:creator>Catherine Slade</dc:creator>
  <cp:lastModifiedBy>Catherine Slade</cp:lastModifiedBy>
  <cp:revision>289</cp:revision>
  <dcterms:created xsi:type="dcterms:W3CDTF">2021-10-19T10:53:22Z</dcterms:created>
  <dcterms:modified xsi:type="dcterms:W3CDTF">2021-11-04T09:27:55Z</dcterms:modified>
</cp:coreProperties>
</file>