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9"/>
  </p:notesMasterIdLst>
  <p:sldIdLst>
    <p:sldId id="272"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33C35A-F77D-ED9B-EB6E-1E233EEB0F74}" v="22" dt="2026-02-25T16:16:15.8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0.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19D401-72AA-4FCD-AC36-A22BEB4D13F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F9466D0-07E4-4E7A-9177-CB4216A13D47}">
      <dgm:prSet/>
      <dgm:spPr/>
      <dgm:t>
        <a:bodyPr/>
        <a:lstStyle/>
        <a:p>
          <a:r>
            <a:rPr lang="en-IN"/>
            <a:t>Environmental impact of wasted food</a:t>
          </a:r>
          <a:endParaRPr lang="en-US"/>
        </a:p>
      </dgm:t>
    </dgm:pt>
    <dgm:pt modelId="{4DE78327-5D46-4B8D-89DC-4D72BEDAAEE7}" type="parTrans" cxnId="{97CD9968-0981-4A72-B697-0A8894F25C5C}">
      <dgm:prSet/>
      <dgm:spPr/>
      <dgm:t>
        <a:bodyPr/>
        <a:lstStyle/>
        <a:p>
          <a:endParaRPr lang="en-US"/>
        </a:p>
      </dgm:t>
    </dgm:pt>
    <dgm:pt modelId="{34A6EA8F-E61D-43B4-8C8D-54981B984BB5}" type="sibTrans" cxnId="{97CD9968-0981-4A72-B697-0A8894F25C5C}">
      <dgm:prSet/>
      <dgm:spPr/>
      <dgm:t>
        <a:bodyPr/>
        <a:lstStyle/>
        <a:p>
          <a:endParaRPr lang="en-US"/>
        </a:p>
      </dgm:t>
    </dgm:pt>
    <dgm:pt modelId="{A8D3E4A6-7182-4F44-AA71-386A792C30EE}">
      <dgm:prSet/>
      <dgm:spPr/>
      <dgm:t>
        <a:bodyPr/>
        <a:lstStyle/>
        <a:p>
          <a:r>
            <a:rPr lang="en-IN"/>
            <a:t>Financial cost to hotel operations</a:t>
          </a:r>
          <a:endParaRPr lang="en-US"/>
        </a:p>
      </dgm:t>
    </dgm:pt>
    <dgm:pt modelId="{B6FA9A0C-A67B-4693-BA99-CB053237565C}" type="parTrans" cxnId="{C9287C9D-D316-473D-AB15-0C7E232D69B1}">
      <dgm:prSet/>
      <dgm:spPr/>
      <dgm:t>
        <a:bodyPr/>
        <a:lstStyle/>
        <a:p>
          <a:endParaRPr lang="en-US"/>
        </a:p>
      </dgm:t>
    </dgm:pt>
    <dgm:pt modelId="{664A9FD2-39BB-4B06-A2E8-32AE741F1505}" type="sibTrans" cxnId="{C9287C9D-D316-473D-AB15-0C7E232D69B1}">
      <dgm:prSet/>
      <dgm:spPr/>
      <dgm:t>
        <a:bodyPr/>
        <a:lstStyle/>
        <a:p>
          <a:endParaRPr lang="en-US"/>
        </a:p>
      </dgm:t>
    </dgm:pt>
    <dgm:pt modelId="{6EE379BE-CD66-478F-AF0F-DEBAC10776C6}">
      <dgm:prSet/>
      <dgm:spPr/>
      <dgm:t>
        <a:bodyPr/>
        <a:lstStyle/>
        <a:p>
          <a:r>
            <a:rPr lang="en-IN"/>
            <a:t>Influence on hotel reputation and brand image</a:t>
          </a:r>
          <a:endParaRPr lang="en-US"/>
        </a:p>
      </dgm:t>
    </dgm:pt>
    <dgm:pt modelId="{6265427E-C7B5-4D76-8E2C-B1913EB062E0}" type="parTrans" cxnId="{A5335779-5A3F-44E6-9BD1-A46678C5CE5C}">
      <dgm:prSet/>
      <dgm:spPr/>
      <dgm:t>
        <a:bodyPr/>
        <a:lstStyle/>
        <a:p>
          <a:endParaRPr lang="en-US"/>
        </a:p>
      </dgm:t>
    </dgm:pt>
    <dgm:pt modelId="{277410E2-CF42-48C1-A140-2A0B528D5CE9}" type="sibTrans" cxnId="{A5335779-5A3F-44E6-9BD1-A46678C5CE5C}">
      <dgm:prSet/>
      <dgm:spPr/>
      <dgm:t>
        <a:bodyPr/>
        <a:lstStyle/>
        <a:p>
          <a:endParaRPr lang="en-US"/>
        </a:p>
      </dgm:t>
    </dgm:pt>
    <dgm:pt modelId="{9FF89708-0B24-4104-8DE7-BB64A371FA2F}">
      <dgm:prSet/>
      <dgm:spPr/>
      <dgm:t>
        <a:bodyPr/>
        <a:lstStyle/>
        <a:p>
          <a:r>
            <a:rPr lang="en-IN"/>
            <a:t>Growing guest expectations for sustainability (</a:t>
          </a:r>
          <a:r>
            <a:rPr lang="en-GB"/>
            <a:t>Cattaneo, Federighi, and Vaz, 2021</a:t>
          </a:r>
          <a:r>
            <a:rPr lang="en-IN"/>
            <a:t>).</a:t>
          </a:r>
          <a:endParaRPr lang="en-US"/>
        </a:p>
      </dgm:t>
    </dgm:pt>
    <dgm:pt modelId="{283F677B-8DAF-41A3-9C27-716E504EBA3F}" type="parTrans" cxnId="{CB118C92-74C4-4F07-B2D6-C93C09BA7536}">
      <dgm:prSet/>
      <dgm:spPr/>
      <dgm:t>
        <a:bodyPr/>
        <a:lstStyle/>
        <a:p>
          <a:endParaRPr lang="en-US"/>
        </a:p>
      </dgm:t>
    </dgm:pt>
    <dgm:pt modelId="{ADE48C8E-41C3-44EA-AE34-BE2AB6F3DB22}" type="sibTrans" cxnId="{CB118C92-74C4-4F07-B2D6-C93C09BA7536}">
      <dgm:prSet/>
      <dgm:spPr/>
      <dgm:t>
        <a:bodyPr/>
        <a:lstStyle/>
        <a:p>
          <a:endParaRPr lang="en-US"/>
        </a:p>
      </dgm:t>
    </dgm:pt>
    <dgm:pt modelId="{89F264B1-14A9-4B5E-BC25-F64D0501B5D5}" type="pres">
      <dgm:prSet presAssocID="{1219D401-72AA-4FCD-AC36-A22BEB4D13F6}" presName="root" presStyleCnt="0">
        <dgm:presLayoutVars>
          <dgm:dir/>
          <dgm:resizeHandles val="exact"/>
        </dgm:presLayoutVars>
      </dgm:prSet>
      <dgm:spPr/>
    </dgm:pt>
    <dgm:pt modelId="{362DB095-8568-46F6-B09A-BDD3C1CCD54C}" type="pres">
      <dgm:prSet presAssocID="{9F9466D0-07E4-4E7A-9177-CB4216A13D47}" presName="compNode" presStyleCnt="0"/>
      <dgm:spPr/>
    </dgm:pt>
    <dgm:pt modelId="{927ADC41-7D41-4818-852E-9B70359F493E}" type="pres">
      <dgm:prSet presAssocID="{9F9466D0-07E4-4E7A-9177-CB4216A13D47}" presName="bgRect" presStyleLbl="bgShp" presStyleIdx="0" presStyleCnt="4"/>
      <dgm:spPr/>
    </dgm:pt>
    <dgm:pt modelId="{4F99B29A-EA6F-41B7-994D-FAD5E79C2F0F}" type="pres">
      <dgm:prSet presAssocID="{9F9466D0-07E4-4E7A-9177-CB4216A13D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72EE699F-1F4F-4044-8335-45AE6479D239}" type="pres">
      <dgm:prSet presAssocID="{9F9466D0-07E4-4E7A-9177-CB4216A13D47}" presName="spaceRect" presStyleCnt="0"/>
      <dgm:spPr/>
    </dgm:pt>
    <dgm:pt modelId="{3A98BC97-6582-4D7A-AE55-A2D9A72D091F}" type="pres">
      <dgm:prSet presAssocID="{9F9466D0-07E4-4E7A-9177-CB4216A13D47}" presName="parTx" presStyleLbl="revTx" presStyleIdx="0" presStyleCnt="4">
        <dgm:presLayoutVars>
          <dgm:chMax val="0"/>
          <dgm:chPref val="0"/>
        </dgm:presLayoutVars>
      </dgm:prSet>
      <dgm:spPr/>
    </dgm:pt>
    <dgm:pt modelId="{985634B9-3DD4-4BC8-8F75-E46012E8ACF4}" type="pres">
      <dgm:prSet presAssocID="{34A6EA8F-E61D-43B4-8C8D-54981B984BB5}" presName="sibTrans" presStyleCnt="0"/>
      <dgm:spPr/>
    </dgm:pt>
    <dgm:pt modelId="{11D6EEEC-89F7-4357-B36E-B9975DD58AF7}" type="pres">
      <dgm:prSet presAssocID="{A8D3E4A6-7182-4F44-AA71-386A792C30EE}" presName="compNode" presStyleCnt="0"/>
      <dgm:spPr/>
    </dgm:pt>
    <dgm:pt modelId="{56CD94CC-9A5F-4F73-B1E4-758096A964D0}" type="pres">
      <dgm:prSet presAssocID="{A8D3E4A6-7182-4F44-AA71-386A792C30EE}" presName="bgRect" presStyleLbl="bgShp" presStyleIdx="1" presStyleCnt="4"/>
      <dgm:spPr/>
    </dgm:pt>
    <dgm:pt modelId="{37999AF1-B675-47DE-B787-272934E69BC8}" type="pres">
      <dgm:prSet presAssocID="{A8D3E4A6-7182-4F44-AA71-386A792C30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11CA43AD-B2F5-42D1-A6DE-2095700809C1}" type="pres">
      <dgm:prSet presAssocID="{A8D3E4A6-7182-4F44-AA71-386A792C30EE}" presName="spaceRect" presStyleCnt="0"/>
      <dgm:spPr/>
    </dgm:pt>
    <dgm:pt modelId="{2844CE7E-6C0F-4F1D-8F65-A625532787A0}" type="pres">
      <dgm:prSet presAssocID="{A8D3E4A6-7182-4F44-AA71-386A792C30EE}" presName="parTx" presStyleLbl="revTx" presStyleIdx="1" presStyleCnt="4">
        <dgm:presLayoutVars>
          <dgm:chMax val="0"/>
          <dgm:chPref val="0"/>
        </dgm:presLayoutVars>
      </dgm:prSet>
      <dgm:spPr/>
    </dgm:pt>
    <dgm:pt modelId="{7BF57F48-B251-49EB-BB22-C31191508901}" type="pres">
      <dgm:prSet presAssocID="{664A9FD2-39BB-4B06-A2E8-32AE741F1505}" presName="sibTrans" presStyleCnt="0"/>
      <dgm:spPr/>
    </dgm:pt>
    <dgm:pt modelId="{2CB15266-109C-4DCB-9D4E-42C227AEFF18}" type="pres">
      <dgm:prSet presAssocID="{6EE379BE-CD66-478F-AF0F-DEBAC10776C6}" presName="compNode" presStyleCnt="0"/>
      <dgm:spPr/>
    </dgm:pt>
    <dgm:pt modelId="{D83FBA2A-A54B-42A9-A1FB-6C31CB673921}" type="pres">
      <dgm:prSet presAssocID="{6EE379BE-CD66-478F-AF0F-DEBAC10776C6}" presName="bgRect" presStyleLbl="bgShp" presStyleIdx="2" presStyleCnt="4"/>
      <dgm:spPr/>
    </dgm:pt>
    <dgm:pt modelId="{9FE5E58A-F1E5-47BF-8EA9-7DE445369C44}" type="pres">
      <dgm:prSet presAssocID="{6EE379BE-CD66-478F-AF0F-DEBAC10776C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leep"/>
        </a:ext>
      </dgm:extLst>
    </dgm:pt>
    <dgm:pt modelId="{AD4BFD85-33F5-4ABB-9459-DF1605B0ECA8}" type="pres">
      <dgm:prSet presAssocID="{6EE379BE-CD66-478F-AF0F-DEBAC10776C6}" presName="spaceRect" presStyleCnt="0"/>
      <dgm:spPr/>
    </dgm:pt>
    <dgm:pt modelId="{25322040-1C4E-4962-AC4E-C9E0BCE35D4B}" type="pres">
      <dgm:prSet presAssocID="{6EE379BE-CD66-478F-AF0F-DEBAC10776C6}" presName="parTx" presStyleLbl="revTx" presStyleIdx="2" presStyleCnt="4">
        <dgm:presLayoutVars>
          <dgm:chMax val="0"/>
          <dgm:chPref val="0"/>
        </dgm:presLayoutVars>
      </dgm:prSet>
      <dgm:spPr/>
    </dgm:pt>
    <dgm:pt modelId="{0A14520F-CE53-471B-BC5C-5318F8B093BB}" type="pres">
      <dgm:prSet presAssocID="{277410E2-CF42-48C1-A140-2A0B528D5CE9}" presName="sibTrans" presStyleCnt="0"/>
      <dgm:spPr/>
    </dgm:pt>
    <dgm:pt modelId="{195313AE-AA15-41C8-87DE-3FDFB060389A}" type="pres">
      <dgm:prSet presAssocID="{9FF89708-0B24-4104-8DE7-BB64A371FA2F}" presName="compNode" presStyleCnt="0"/>
      <dgm:spPr/>
    </dgm:pt>
    <dgm:pt modelId="{4D4F869F-8B67-4B78-B44E-181E1A95AC43}" type="pres">
      <dgm:prSet presAssocID="{9FF89708-0B24-4104-8DE7-BB64A371FA2F}" presName="bgRect" presStyleLbl="bgShp" presStyleIdx="3" presStyleCnt="4"/>
      <dgm:spPr/>
    </dgm:pt>
    <dgm:pt modelId="{70D64FF4-95CC-4512-8E97-D47B616A6317}" type="pres">
      <dgm:prSet presAssocID="{9FF89708-0B24-4104-8DE7-BB64A371FA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AF7D25A3-9C64-444B-AF9A-02CE89102996}" type="pres">
      <dgm:prSet presAssocID="{9FF89708-0B24-4104-8DE7-BB64A371FA2F}" presName="spaceRect" presStyleCnt="0"/>
      <dgm:spPr/>
    </dgm:pt>
    <dgm:pt modelId="{532AD2F9-6496-4FC3-8267-6D610A2AAAB9}" type="pres">
      <dgm:prSet presAssocID="{9FF89708-0B24-4104-8DE7-BB64A371FA2F}" presName="parTx" presStyleLbl="revTx" presStyleIdx="3" presStyleCnt="4">
        <dgm:presLayoutVars>
          <dgm:chMax val="0"/>
          <dgm:chPref val="0"/>
        </dgm:presLayoutVars>
      </dgm:prSet>
      <dgm:spPr/>
    </dgm:pt>
  </dgm:ptLst>
  <dgm:cxnLst>
    <dgm:cxn modelId="{02302C06-58C2-4FBA-A5C9-06FC6A2E9553}" type="presOf" srcId="{1219D401-72AA-4FCD-AC36-A22BEB4D13F6}" destId="{89F264B1-14A9-4B5E-BC25-F64D0501B5D5}" srcOrd="0" destOrd="0" presId="urn:microsoft.com/office/officeart/2018/2/layout/IconVerticalSolidList"/>
    <dgm:cxn modelId="{97CD9968-0981-4A72-B697-0A8894F25C5C}" srcId="{1219D401-72AA-4FCD-AC36-A22BEB4D13F6}" destId="{9F9466D0-07E4-4E7A-9177-CB4216A13D47}" srcOrd="0" destOrd="0" parTransId="{4DE78327-5D46-4B8D-89DC-4D72BEDAAEE7}" sibTransId="{34A6EA8F-E61D-43B4-8C8D-54981B984BB5}"/>
    <dgm:cxn modelId="{A5335779-5A3F-44E6-9BD1-A46678C5CE5C}" srcId="{1219D401-72AA-4FCD-AC36-A22BEB4D13F6}" destId="{6EE379BE-CD66-478F-AF0F-DEBAC10776C6}" srcOrd="2" destOrd="0" parTransId="{6265427E-C7B5-4D76-8E2C-B1913EB062E0}" sibTransId="{277410E2-CF42-48C1-A140-2A0B528D5CE9}"/>
    <dgm:cxn modelId="{F00F867A-5CFB-423D-9FFA-B16EBFCC288D}" type="presOf" srcId="{6EE379BE-CD66-478F-AF0F-DEBAC10776C6}" destId="{25322040-1C4E-4962-AC4E-C9E0BCE35D4B}" srcOrd="0" destOrd="0" presId="urn:microsoft.com/office/officeart/2018/2/layout/IconVerticalSolidList"/>
    <dgm:cxn modelId="{CB118C92-74C4-4F07-B2D6-C93C09BA7536}" srcId="{1219D401-72AA-4FCD-AC36-A22BEB4D13F6}" destId="{9FF89708-0B24-4104-8DE7-BB64A371FA2F}" srcOrd="3" destOrd="0" parTransId="{283F677B-8DAF-41A3-9C27-716E504EBA3F}" sibTransId="{ADE48C8E-41C3-44EA-AE34-BE2AB6F3DB22}"/>
    <dgm:cxn modelId="{E7AED09C-BD68-48D5-88BE-8087AFD8519C}" type="presOf" srcId="{9FF89708-0B24-4104-8DE7-BB64A371FA2F}" destId="{532AD2F9-6496-4FC3-8267-6D610A2AAAB9}" srcOrd="0" destOrd="0" presId="urn:microsoft.com/office/officeart/2018/2/layout/IconVerticalSolidList"/>
    <dgm:cxn modelId="{C9287C9D-D316-473D-AB15-0C7E232D69B1}" srcId="{1219D401-72AA-4FCD-AC36-A22BEB4D13F6}" destId="{A8D3E4A6-7182-4F44-AA71-386A792C30EE}" srcOrd="1" destOrd="0" parTransId="{B6FA9A0C-A67B-4693-BA99-CB053237565C}" sibTransId="{664A9FD2-39BB-4B06-A2E8-32AE741F1505}"/>
    <dgm:cxn modelId="{4E58F4A3-7205-4424-888D-D49BF8DEE615}" type="presOf" srcId="{A8D3E4A6-7182-4F44-AA71-386A792C30EE}" destId="{2844CE7E-6C0F-4F1D-8F65-A625532787A0}" srcOrd="0" destOrd="0" presId="urn:microsoft.com/office/officeart/2018/2/layout/IconVerticalSolidList"/>
    <dgm:cxn modelId="{424DD6CE-E0C4-4F97-BB00-10BA2797D40D}" type="presOf" srcId="{9F9466D0-07E4-4E7A-9177-CB4216A13D47}" destId="{3A98BC97-6582-4D7A-AE55-A2D9A72D091F}" srcOrd="0" destOrd="0" presId="urn:microsoft.com/office/officeart/2018/2/layout/IconVerticalSolidList"/>
    <dgm:cxn modelId="{7575B27F-660C-4884-9770-A93EF8A450FF}" type="presParOf" srcId="{89F264B1-14A9-4B5E-BC25-F64D0501B5D5}" destId="{362DB095-8568-46F6-B09A-BDD3C1CCD54C}" srcOrd="0" destOrd="0" presId="urn:microsoft.com/office/officeart/2018/2/layout/IconVerticalSolidList"/>
    <dgm:cxn modelId="{BB395C96-E985-4E5D-A688-AE7EE5B4C5BD}" type="presParOf" srcId="{362DB095-8568-46F6-B09A-BDD3C1CCD54C}" destId="{927ADC41-7D41-4818-852E-9B70359F493E}" srcOrd="0" destOrd="0" presId="urn:microsoft.com/office/officeart/2018/2/layout/IconVerticalSolidList"/>
    <dgm:cxn modelId="{E56F7720-8E4E-46EF-96F2-B5FFCD78C3B9}" type="presParOf" srcId="{362DB095-8568-46F6-B09A-BDD3C1CCD54C}" destId="{4F99B29A-EA6F-41B7-994D-FAD5E79C2F0F}" srcOrd="1" destOrd="0" presId="urn:microsoft.com/office/officeart/2018/2/layout/IconVerticalSolidList"/>
    <dgm:cxn modelId="{13E16EBD-B6B5-4555-A06B-3ECDAB9BA063}" type="presParOf" srcId="{362DB095-8568-46F6-B09A-BDD3C1CCD54C}" destId="{72EE699F-1F4F-4044-8335-45AE6479D239}" srcOrd="2" destOrd="0" presId="urn:microsoft.com/office/officeart/2018/2/layout/IconVerticalSolidList"/>
    <dgm:cxn modelId="{2F8488A3-BB74-4DC1-832C-13319087277A}" type="presParOf" srcId="{362DB095-8568-46F6-B09A-BDD3C1CCD54C}" destId="{3A98BC97-6582-4D7A-AE55-A2D9A72D091F}" srcOrd="3" destOrd="0" presId="urn:microsoft.com/office/officeart/2018/2/layout/IconVerticalSolidList"/>
    <dgm:cxn modelId="{0779CD8F-C764-477B-9D38-84673E5522C0}" type="presParOf" srcId="{89F264B1-14A9-4B5E-BC25-F64D0501B5D5}" destId="{985634B9-3DD4-4BC8-8F75-E46012E8ACF4}" srcOrd="1" destOrd="0" presId="urn:microsoft.com/office/officeart/2018/2/layout/IconVerticalSolidList"/>
    <dgm:cxn modelId="{40D4431C-5E04-4D66-B0F1-4DCD04072548}" type="presParOf" srcId="{89F264B1-14A9-4B5E-BC25-F64D0501B5D5}" destId="{11D6EEEC-89F7-4357-B36E-B9975DD58AF7}" srcOrd="2" destOrd="0" presId="urn:microsoft.com/office/officeart/2018/2/layout/IconVerticalSolidList"/>
    <dgm:cxn modelId="{2E715806-7B46-44E0-8F58-F94EE65E3FE7}" type="presParOf" srcId="{11D6EEEC-89F7-4357-B36E-B9975DD58AF7}" destId="{56CD94CC-9A5F-4F73-B1E4-758096A964D0}" srcOrd="0" destOrd="0" presId="urn:microsoft.com/office/officeart/2018/2/layout/IconVerticalSolidList"/>
    <dgm:cxn modelId="{B36EC944-90B4-487F-AD41-70034934AD84}" type="presParOf" srcId="{11D6EEEC-89F7-4357-B36E-B9975DD58AF7}" destId="{37999AF1-B675-47DE-B787-272934E69BC8}" srcOrd="1" destOrd="0" presId="urn:microsoft.com/office/officeart/2018/2/layout/IconVerticalSolidList"/>
    <dgm:cxn modelId="{B90FEEC3-463E-46B2-AA0F-DB95C6B20A6B}" type="presParOf" srcId="{11D6EEEC-89F7-4357-B36E-B9975DD58AF7}" destId="{11CA43AD-B2F5-42D1-A6DE-2095700809C1}" srcOrd="2" destOrd="0" presId="urn:microsoft.com/office/officeart/2018/2/layout/IconVerticalSolidList"/>
    <dgm:cxn modelId="{C203294F-C0BA-4410-BB09-01336CF33A72}" type="presParOf" srcId="{11D6EEEC-89F7-4357-B36E-B9975DD58AF7}" destId="{2844CE7E-6C0F-4F1D-8F65-A625532787A0}" srcOrd="3" destOrd="0" presId="urn:microsoft.com/office/officeart/2018/2/layout/IconVerticalSolidList"/>
    <dgm:cxn modelId="{D133602A-6A10-41F0-BB76-BEAA2CA105CB}" type="presParOf" srcId="{89F264B1-14A9-4B5E-BC25-F64D0501B5D5}" destId="{7BF57F48-B251-49EB-BB22-C31191508901}" srcOrd="3" destOrd="0" presId="urn:microsoft.com/office/officeart/2018/2/layout/IconVerticalSolidList"/>
    <dgm:cxn modelId="{04197212-123A-4E3D-A5FA-64E426003790}" type="presParOf" srcId="{89F264B1-14A9-4B5E-BC25-F64D0501B5D5}" destId="{2CB15266-109C-4DCB-9D4E-42C227AEFF18}" srcOrd="4" destOrd="0" presId="urn:microsoft.com/office/officeart/2018/2/layout/IconVerticalSolidList"/>
    <dgm:cxn modelId="{751FC2C2-1A09-4CE4-8545-FF977BBB770C}" type="presParOf" srcId="{2CB15266-109C-4DCB-9D4E-42C227AEFF18}" destId="{D83FBA2A-A54B-42A9-A1FB-6C31CB673921}" srcOrd="0" destOrd="0" presId="urn:microsoft.com/office/officeart/2018/2/layout/IconVerticalSolidList"/>
    <dgm:cxn modelId="{A32418F3-8461-432E-B23D-9FE67284C776}" type="presParOf" srcId="{2CB15266-109C-4DCB-9D4E-42C227AEFF18}" destId="{9FE5E58A-F1E5-47BF-8EA9-7DE445369C44}" srcOrd="1" destOrd="0" presId="urn:microsoft.com/office/officeart/2018/2/layout/IconVerticalSolidList"/>
    <dgm:cxn modelId="{D92901F4-8544-42EC-BD6C-E7729D9B2D50}" type="presParOf" srcId="{2CB15266-109C-4DCB-9D4E-42C227AEFF18}" destId="{AD4BFD85-33F5-4ABB-9459-DF1605B0ECA8}" srcOrd="2" destOrd="0" presId="urn:microsoft.com/office/officeart/2018/2/layout/IconVerticalSolidList"/>
    <dgm:cxn modelId="{D2F93A57-0755-4C38-8C2B-F131E0D59BFC}" type="presParOf" srcId="{2CB15266-109C-4DCB-9D4E-42C227AEFF18}" destId="{25322040-1C4E-4962-AC4E-C9E0BCE35D4B}" srcOrd="3" destOrd="0" presId="urn:microsoft.com/office/officeart/2018/2/layout/IconVerticalSolidList"/>
    <dgm:cxn modelId="{8E10B2B5-4E1D-4D57-BDFE-BBBCADF63ABA}" type="presParOf" srcId="{89F264B1-14A9-4B5E-BC25-F64D0501B5D5}" destId="{0A14520F-CE53-471B-BC5C-5318F8B093BB}" srcOrd="5" destOrd="0" presId="urn:microsoft.com/office/officeart/2018/2/layout/IconVerticalSolidList"/>
    <dgm:cxn modelId="{369E1EB4-8067-4C7C-AB48-CFC65E3F2486}" type="presParOf" srcId="{89F264B1-14A9-4B5E-BC25-F64D0501B5D5}" destId="{195313AE-AA15-41C8-87DE-3FDFB060389A}" srcOrd="6" destOrd="0" presId="urn:microsoft.com/office/officeart/2018/2/layout/IconVerticalSolidList"/>
    <dgm:cxn modelId="{0BB010AE-F104-4ADC-91C5-D8C0B6D9D1A3}" type="presParOf" srcId="{195313AE-AA15-41C8-87DE-3FDFB060389A}" destId="{4D4F869F-8B67-4B78-B44E-181E1A95AC43}" srcOrd="0" destOrd="0" presId="urn:microsoft.com/office/officeart/2018/2/layout/IconVerticalSolidList"/>
    <dgm:cxn modelId="{5A87B907-ACC9-4345-8BB0-45E1EC0A9891}" type="presParOf" srcId="{195313AE-AA15-41C8-87DE-3FDFB060389A}" destId="{70D64FF4-95CC-4512-8E97-D47B616A6317}" srcOrd="1" destOrd="0" presId="urn:microsoft.com/office/officeart/2018/2/layout/IconVerticalSolidList"/>
    <dgm:cxn modelId="{FCB254E0-2B2C-4966-A10F-93070B4DAECA}" type="presParOf" srcId="{195313AE-AA15-41C8-87DE-3FDFB060389A}" destId="{AF7D25A3-9C64-444B-AF9A-02CE89102996}" srcOrd="2" destOrd="0" presId="urn:microsoft.com/office/officeart/2018/2/layout/IconVerticalSolidList"/>
    <dgm:cxn modelId="{F67F7EFD-A9A3-4F98-B106-D4562840E4AB}" type="presParOf" srcId="{195313AE-AA15-41C8-87DE-3FDFB060389A}" destId="{532AD2F9-6496-4FC3-8267-6D610A2AAA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E7332-7E6D-49A8-9795-2B4F5FA587A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9FB1FE2-6563-4D55-91CB-F940D56BF148}">
      <dgm:prSet/>
      <dgm:spPr/>
      <dgm:t>
        <a:bodyPr/>
        <a:lstStyle/>
        <a:p>
          <a:r>
            <a:rPr lang="en-IN"/>
            <a:t>Occurs at procurement and storage stages</a:t>
          </a:r>
          <a:endParaRPr lang="en-US"/>
        </a:p>
      </dgm:t>
    </dgm:pt>
    <dgm:pt modelId="{27739EF4-D312-485A-B02E-CEF96049BB43}" type="parTrans" cxnId="{272DBD7D-0BFA-4BA3-9EF8-1B8245DBD263}">
      <dgm:prSet/>
      <dgm:spPr/>
      <dgm:t>
        <a:bodyPr/>
        <a:lstStyle/>
        <a:p>
          <a:endParaRPr lang="en-US"/>
        </a:p>
      </dgm:t>
    </dgm:pt>
    <dgm:pt modelId="{946D59FF-8068-4501-8A9D-528EA6A50E25}" type="sibTrans" cxnId="{272DBD7D-0BFA-4BA3-9EF8-1B8245DBD263}">
      <dgm:prSet/>
      <dgm:spPr/>
      <dgm:t>
        <a:bodyPr/>
        <a:lstStyle/>
        <a:p>
          <a:endParaRPr lang="en-US"/>
        </a:p>
      </dgm:t>
    </dgm:pt>
    <dgm:pt modelId="{DF421E6C-3FA2-4EB6-BEF5-906901635383}">
      <dgm:prSet/>
      <dgm:spPr/>
      <dgm:t>
        <a:bodyPr/>
        <a:lstStyle/>
        <a:p>
          <a:r>
            <a:rPr lang="en-IN"/>
            <a:t>Overproduction during food preparation</a:t>
          </a:r>
          <a:endParaRPr lang="en-US"/>
        </a:p>
      </dgm:t>
    </dgm:pt>
    <dgm:pt modelId="{28F139C6-0AE9-4800-A563-6816D48EF8C1}" type="parTrans" cxnId="{02A63152-FFFC-4616-920E-1DD6C051C2B6}">
      <dgm:prSet/>
      <dgm:spPr/>
      <dgm:t>
        <a:bodyPr/>
        <a:lstStyle/>
        <a:p>
          <a:endParaRPr lang="en-US"/>
        </a:p>
      </dgm:t>
    </dgm:pt>
    <dgm:pt modelId="{7C228066-1443-47B6-9105-ED000F85F51E}" type="sibTrans" cxnId="{02A63152-FFFC-4616-920E-1DD6C051C2B6}">
      <dgm:prSet/>
      <dgm:spPr/>
      <dgm:t>
        <a:bodyPr/>
        <a:lstStyle/>
        <a:p>
          <a:endParaRPr lang="en-US"/>
        </a:p>
      </dgm:t>
    </dgm:pt>
    <dgm:pt modelId="{94DC1DF5-C9AD-42C2-9B9C-0B667AABCEAD}">
      <dgm:prSet/>
      <dgm:spPr/>
      <dgm:t>
        <a:bodyPr/>
        <a:lstStyle/>
        <a:p>
          <a:r>
            <a:rPr lang="en-IN"/>
            <a:t>Waste from buffet dining and events</a:t>
          </a:r>
          <a:endParaRPr lang="en-US"/>
        </a:p>
      </dgm:t>
    </dgm:pt>
    <dgm:pt modelId="{C6B13B89-E408-4603-9600-215B0F910B6F}" type="parTrans" cxnId="{83CA04A9-39B4-4BDE-912A-8C06A83F36BC}">
      <dgm:prSet/>
      <dgm:spPr/>
      <dgm:t>
        <a:bodyPr/>
        <a:lstStyle/>
        <a:p>
          <a:endParaRPr lang="en-US"/>
        </a:p>
      </dgm:t>
    </dgm:pt>
    <dgm:pt modelId="{43F68BED-5DAF-4B44-913A-4A09C454DAC1}" type="sibTrans" cxnId="{83CA04A9-39B4-4BDE-912A-8C06A83F36BC}">
      <dgm:prSet/>
      <dgm:spPr/>
      <dgm:t>
        <a:bodyPr/>
        <a:lstStyle/>
        <a:p>
          <a:endParaRPr lang="en-US"/>
        </a:p>
      </dgm:t>
    </dgm:pt>
    <dgm:pt modelId="{773B3B28-15AB-47E5-8381-D9D03C4DBE62}">
      <dgm:prSet/>
      <dgm:spPr/>
      <dgm:t>
        <a:bodyPr/>
        <a:lstStyle/>
        <a:p>
          <a:r>
            <a:rPr lang="en-IN"/>
            <a:t>Plate waste caused by guest behaviour (</a:t>
          </a:r>
          <a:r>
            <a:rPr lang="en-GB"/>
            <a:t>Omar et al., 2024</a:t>
          </a:r>
          <a:r>
            <a:rPr lang="en-IN"/>
            <a:t>).</a:t>
          </a:r>
          <a:endParaRPr lang="en-US"/>
        </a:p>
      </dgm:t>
    </dgm:pt>
    <dgm:pt modelId="{2BEBA0EF-1DE6-448C-8ECA-2E9CC18301C3}" type="parTrans" cxnId="{6C4E4654-0B38-4E6A-A0A1-4746818FB3AD}">
      <dgm:prSet/>
      <dgm:spPr/>
      <dgm:t>
        <a:bodyPr/>
        <a:lstStyle/>
        <a:p>
          <a:endParaRPr lang="en-US"/>
        </a:p>
      </dgm:t>
    </dgm:pt>
    <dgm:pt modelId="{A81B0207-FE43-43FB-A11E-6CA18ABABFD9}" type="sibTrans" cxnId="{6C4E4654-0B38-4E6A-A0A1-4746818FB3AD}">
      <dgm:prSet/>
      <dgm:spPr/>
      <dgm:t>
        <a:bodyPr/>
        <a:lstStyle/>
        <a:p>
          <a:endParaRPr lang="en-US"/>
        </a:p>
      </dgm:t>
    </dgm:pt>
    <dgm:pt modelId="{DEBF422A-A84E-4DC6-8880-AAC5BDA94394}" type="pres">
      <dgm:prSet presAssocID="{22BE7332-7E6D-49A8-9795-2B4F5FA587A5}" presName="linear" presStyleCnt="0">
        <dgm:presLayoutVars>
          <dgm:animLvl val="lvl"/>
          <dgm:resizeHandles val="exact"/>
        </dgm:presLayoutVars>
      </dgm:prSet>
      <dgm:spPr/>
    </dgm:pt>
    <dgm:pt modelId="{9D07F0EE-8DAC-4C13-8151-33578E93580E}" type="pres">
      <dgm:prSet presAssocID="{99FB1FE2-6563-4D55-91CB-F940D56BF148}" presName="parentText" presStyleLbl="node1" presStyleIdx="0" presStyleCnt="4">
        <dgm:presLayoutVars>
          <dgm:chMax val="0"/>
          <dgm:bulletEnabled val="1"/>
        </dgm:presLayoutVars>
      </dgm:prSet>
      <dgm:spPr/>
    </dgm:pt>
    <dgm:pt modelId="{382E43E2-E91A-4CBD-A52E-1831264B77BF}" type="pres">
      <dgm:prSet presAssocID="{946D59FF-8068-4501-8A9D-528EA6A50E25}" presName="spacer" presStyleCnt="0"/>
      <dgm:spPr/>
    </dgm:pt>
    <dgm:pt modelId="{40AAB9F4-7FC1-484E-B35F-226A08CB3322}" type="pres">
      <dgm:prSet presAssocID="{DF421E6C-3FA2-4EB6-BEF5-906901635383}" presName="parentText" presStyleLbl="node1" presStyleIdx="1" presStyleCnt="4">
        <dgm:presLayoutVars>
          <dgm:chMax val="0"/>
          <dgm:bulletEnabled val="1"/>
        </dgm:presLayoutVars>
      </dgm:prSet>
      <dgm:spPr/>
    </dgm:pt>
    <dgm:pt modelId="{C816ED5E-DAC5-4CDC-B03C-37A375C7FE46}" type="pres">
      <dgm:prSet presAssocID="{7C228066-1443-47B6-9105-ED000F85F51E}" presName="spacer" presStyleCnt="0"/>
      <dgm:spPr/>
    </dgm:pt>
    <dgm:pt modelId="{28E41B7D-7B7A-41A7-A451-AB2417B4208C}" type="pres">
      <dgm:prSet presAssocID="{94DC1DF5-C9AD-42C2-9B9C-0B667AABCEAD}" presName="parentText" presStyleLbl="node1" presStyleIdx="2" presStyleCnt="4">
        <dgm:presLayoutVars>
          <dgm:chMax val="0"/>
          <dgm:bulletEnabled val="1"/>
        </dgm:presLayoutVars>
      </dgm:prSet>
      <dgm:spPr/>
    </dgm:pt>
    <dgm:pt modelId="{84306CBA-E185-46B6-9157-60F8514DD6F6}" type="pres">
      <dgm:prSet presAssocID="{43F68BED-5DAF-4B44-913A-4A09C454DAC1}" presName="spacer" presStyleCnt="0"/>
      <dgm:spPr/>
    </dgm:pt>
    <dgm:pt modelId="{4E62AC21-329B-4673-ABC5-CE98BE02C379}" type="pres">
      <dgm:prSet presAssocID="{773B3B28-15AB-47E5-8381-D9D03C4DBE62}" presName="parentText" presStyleLbl="node1" presStyleIdx="3" presStyleCnt="4">
        <dgm:presLayoutVars>
          <dgm:chMax val="0"/>
          <dgm:bulletEnabled val="1"/>
        </dgm:presLayoutVars>
      </dgm:prSet>
      <dgm:spPr/>
    </dgm:pt>
  </dgm:ptLst>
  <dgm:cxnLst>
    <dgm:cxn modelId="{8176310D-C20A-42DF-9885-9BAE84A00AC3}" type="presOf" srcId="{773B3B28-15AB-47E5-8381-D9D03C4DBE62}" destId="{4E62AC21-329B-4673-ABC5-CE98BE02C379}" srcOrd="0" destOrd="0" presId="urn:microsoft.com/office/officeart/2005/8/layout/vList2"/>
    <dgm:cxn modelId="{2DC6B10F-3DD1-4C62-BF2C-0BB30FB08E49}" type="presOf" srcId="{22BE7332-7E6D-49A8-9795-2B4F5FA587A5}" destId="{DEBF422A-A84E-4DC6-8880-AAC5BDA94394}" srcOrd="0" destOrd="0" presId="urn:microsoft.com/office/officeart/2005/8/layout/vList2"/>
    <dgm:cxn modelId="{6B34D541-2B40-4124-A77A-A3FDDD442364}" type="presOf" srcId="{DF421E6C-3FA2-4EB6-BEF5-906901635383}" destId="{40AAB9F4-7FC1-484E-B35F-226A08CB3322}" srcOrd="0" destOrd="0" presId="urn:microsoft.com/office/officeart/2005/8/layout/vList2"/>
    <dgm:cxn modelId="{02A63152-FFFC-4616-920E-1DD6C051C2B6}" srcId="{22BE7332-7E6D-49A8-9795-2B4F5FA587A5}" destId="{DF421E6C-3FA2-4EB6-BEF5-906901635383}" srcOrd="1" destOrd="0" parTransId="{28F139C6-0AE9-4800-A563-6816D48EF8C1}" sibTransId="{7C228066-1443-47B6-9105-ED000F85F51E}"/>
    <dgm:cxn modelId="{6C4E4654-0B38-4E6A-A0A1-4746818FB3AD}" srcId="{22BE7332-7E6D-49A8-9795-2B4F5FA587A5}" destId="{773B3B28-15AB-47E5-8381-D9D03C4DBE62}" srcOrd="3" destOrd="0" parTransId="{2BEBA0EF-1DE6-448C-8ECA-2E9CC18301C3}" sibTransId="{A81B0207-FE43-43FB-A11E-6CA18ABABFD9}"/>
    <dgm:cxn modelId="{272DBD7D-0BFA-4BA3-9EF8-1B8245DBD263}" srcId="{22BE7332-7E6D-49A8-9795-2B4F5FA587A5}" destId="{99FB1FE2-6563-4D55-91CB-F940D56BF148}" srcOrd="0" destOrd="0" parTransId="{27739EF4-D312-485A-B02E-CEF96049BB43}" sibTransId="{946D59FF-8068-4501-8A9D-528EA6A50E25}"/>
    <dgm:cxn modelId="{1544D89C-53F1-49C6-89DA-8C3941388137}" type="presOf" srcId="{99FB1FE2-6563-4D55-91CB-F940D56BF148}" destId="{9D07F0EE-8DAC-4C13-8151-33578E93580E}" srcOrd="0" destOrd="0" presId="urn:microsoft.com/office/officeart/2005/8/layout/vList2"/>
    <dgm:cxn modelId="{83CA04A9-39B4-4BDE-912A-8C06A83F36BC}" srcId="{22BE7332-7E6D-49A8-9795-2B4F5FA587A5}" destId="{94DC1DF5-C9AD-42C2-9B9C-0B667AABCEAD}" srcOrd="2" destOrd="0" parTransId="{C6B13B89-E408-4603-9600-215B0F910B6F}" sibTransId="{43F68BED-5DAF-4B44-913A-4A09C454DAC1}"/>
    <dgm:cxn modelId="{4C4B85EE-9651-4F6E-BB0E-AD071FFC3082}" type="presOf" srcId="{94DC1DF5-C9AD-42C2-9B9C-0B667AABCEAD}" destId="{28E41B7D-7B7A-41A7-A451-AB2417B4208C}" srcOrd="0" destOrd="0" presId="urn:microsoft.com/office/officeart/2005/8/layout/vList2"/>
    <dgm:cxn modelId="{CEC76543-D4A8-4FF4-9E46-8754A7477A86}" type="presParOf" srcId="{DEBF422A-A84E-4DC6-8880-AAC5BDA94394}" destId="{9D07F0EE-8DAC-4C13-8151-33578E93580E}" srcOrd="0" destOrd="0" presId="urn:microsoft.com/office/officeart/2005/8/layout/vList2"/>
    <dgm:cxn modelId="{F6A1DD56-4E50-48DA-9123-7B66DABB03A4}" type="presParOf" srcId="{DEBF422A-A84E-4DC6-8880-AAC5BDA94394}" destId="{382E43E2-E91A-4CBD-A52E-1831264B77BF}" srcOrd="1" destOrd="0" presId="urn:microsoft.com/office/officeart/2005/8/layout/vList2"/>
    <dgm:cxn modelId="{5098079A-1329-45BD-8213-CDF05CFA22A4}" type="presParOf" srcId="{DEBF422A-A84E-4DC6-8880-AAC5BDA94394}" destId="{40AAB9F4-7FC1-484E-B35F-226A08CB3322}" srcOrd="2" destOrd="0" presId="urn:microsoft.com/office/officeart/2005/8/layout/vList2"/>
    <dgm:cxn modelId="{C6BFF10F-99CF-4C99-AF89-22006E9DAAF5}" type="presParOf" srcId="{DEBF422A-A84E-4DC6-8880-AAC5BDA94394}" destId="{C816ED5E-DAC5-4CDC-B03C-37A375C7FE46}" srcOrd="3" destOrd="0" presId="urn:microsoft.com/office/officeart/2005/8/layout/vList2"/>
    <dgm:cxn modelId="{F8193098-6A96-43BE-99AC-3BD5BB314F3B}" type="presParOf" srcId="{DEBF422A-A84E-4DC6-8880-AAC5BDA94394}" destId="{28E41B7D-7B7A-41A7-A451-AB2417B4208C}" srcOrd="4" destOrd="0" presId="urn:microsoft.com/office/officeart/2005/8/layout/vList2"/>
    <dgm:cxn modelId="{58DB6498-09E1-4FA1-9296-7512022D6373}" type="presParOf" srcId="{DEBF422A-A84E-4DC6-8880-AAC5BDA94394}" destId="{84306CBA-E185-46B6-9157-60F8514DD6F6}" srcOrd="5" destOrd="0" presId="urn:microsoft.com/office/officeart/2005/8/layout/vList2"/>
    <dgm:cxn modelId="{A55697B0-6379-4C17-AA5C-97D8D4CC3D7F}" type="presParOf" srcId="{DEBF422A-A84E-4DC6-8880-AAC5BDA94394}" destId="{4E62AC21-329B-4673-ABC5-CE98BE02C37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D238A5-B2CE-4C46-BE0B-C26416466D76}"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CF742D9-EF33-4D4B-AFAF-631652771EBB}">
      <dgm:prSet/>
      <dgm:spPr/>
      <dgm:t>
        <a:bodyPr/>
        <a:lstStyle/>
        <a:p>
          <a:pPr>
            <a:defRPr cap="all"/>
          </a:pPr>
          <a:r>
            <a:rPr lang="en-IN"/>
            <a:t>Food waste wastes natural resources</a:t>
          </a:r>
          <a:endParaRPr lang="en-US"/>
        </a:p>
      </dgm:t>
    </dgm:pt>
    <dgm:pt modelId="{609BF676-61F9-4A23-996C-EE3E9CDFD75A}" type="parTrans" cxnId="{217C114E-FDE6-4B70-884B-013A8F77FD2C}">
      <dgm:prSet/>
      <dgm:spPr/>
      <dgm:t>
        <a:bodyPr/>
        <a:lstStyle/>
        <a:p>
          <a:endParaRPr lang="en-US"/>
        </a:p>
      </dgm:t>
    </dgm:pt>
    <dgm:pt modelId="{D25B87BD-4AAB-46C0-8C4A-669E8B1D0DAA}" type="sibTrans" cxnId="{217C114E-FDE6-4B70-884B-013A8F77FD2C}">
      <dgm:prSet/>
      <dgm:spPr/>
      <dgm:t>
        <a:bodyPr/>
        <a:lstStyle/>
        <a:p>
          <a:endParaRPr lang="en-US"/>
        </a:p>
      </dgm:t>
    </dgm:pt>
    <dgm:pt modelId="{27B0C339-5AA2-48F7-AA2A-C88FBDF0BAFA}">
      <dgm:prSet/>
      <dgm:spPr/>
      <dgm:t>
        <a:bodyPr/>
        <a:lstStyle/>
        <a:p>
          <a:pPr>
            <a:defRPr cap="all"/>
          </a:pPr>
          <a:r>
            <a:rPr lang="en-IN"/>
            <a:t>Contribution to carbon emissions</a:t>
          </a:r>
          <a:endParaRPr lang="en-US"/>
        </a:p>
      </dgm:t>
    </dgm:pt>
    <dgm:pt modelId="{D9412272-3853-4F7B-B575-5A1512C50EC4}" type="parTrans" cxnId="{C753CB2A-5A0C-4C39-8052-F8468C0178E5}">
      <dgm:prSet/>
      <dgm:spPr/>
      <dgm:t>
        <a:bodyPr/>
        <a:lstStyle/>
        <a:p>
          <a:endParaRPr lang="en-US"/>
        </a:p>
      </dgm:t>
    </dgm:pt>
    <dgm:pt modelId="{715DDF30-BCEA-4913-A00E-1477D5CD0374}" type="sibTrans" cxnId="{C753CB2A-5A0C-4C39-8052-F8468C0178E5}">
      <dgm:prSet/>
      <dgm:spPr/>
      <dgm:t>
        <a:bodyPr/>
        <a:lstStyle/>
        <a:p>
          <a:endParaRPr lang="en-US"/>
        </a:p>
      </dgm:t>
    </dgm:pt>
    <dgm:pt modelId="{05F868F9-CBE3-4059-A049-B2148ECF415A}">
      <dgm:prSet/>
      <dgm:spPr/>
      <dgm:t>
        <a:bodyPr/>
        <a:lstStyle/>
        <a:p>
          <a:pPr>
            <a:defRPr cap="all"/>
          </a:pPr>
          <a:r>
            <a:rPr lang="en-IN"/>
            <a:t>Alignment with UK sustainability targets</a:t>
          </a:r>
          <a:endParaRPr lang="en-US"/>
        </a:p>
      </dgm:t>
    </dgm:pt>
    <dgm:pt modelId="{F6A6749D-BD78-4BD2-B05D-D03741FDA97F}" type="parTrans" cxnId="{42CF8A90-D7BB-486A-9E55-34FC97304ACB}">
      <dgm:prSet/>
      <dgm:spPr/>
      <dgm:t>
        <a:bodyPr/>
        <a:lstStyle/>
        <a:p>
          <a:endParaRPr lang="en-US"/>
        </a:p>
      </dgm:t>
    </dgm:pt>
    <dgm:pt modelId="{5AD0B1FA-B761-4AF4-A96E-6A52C6A1FDD5}" type="sibTrans" cxnId="{42CF8A90-D7BB-486A-9E55-34FC97304ACB}">
      <dgm:prSet/>
      <dgm:spPr/>
      <dgm:t>
        <a:bodyPr/>
        <a:lstStyle/>
        <a:p>
          <a:endParaRPr lang="en-US"/>
        </a:p>
      </dgm:t>
    </dgm:pt>
    <dgm:pt modelId="{47FAB512-0B83-479E-BA35-55ECDD64991B}">
      <dgm:prSet/>
      <dgm:spPr/>
      <dgm:t>
        <a:bodyPr/>
        <a:lstStyle/>
        <a:p>
          <a:pPr>
            <a:defRPr cap="all"/>
          </a:pPr>
          <a:r>
            <a:rPr lang="en-IN"/>
            <a:t>Benefits of environmentally responsible operations (</a:t>
          </a:r>
          <a:r>
            <a:rPr lang="en-GB"/>
            <a:t>Wani et al., 2024</a:t>
          </a:r>
          <a:r>
            <a:rPr lang="en-IN"/>
            <a:t>).</a:t>
          </a:r>
          <a:endParaRPr lang="en-US"/>
        </a:p>
      </dgm:t>
    </dgm:pt>
    <dgm:pt modelId="{657FF5AF-211C-4E86-8A87-14C0540EBE33}" type="parTrans" cxnId="{FBF97751-5EA3-4F33-829C-F06C7C95E940}">
      <dgm:prSet/>
      <dgm:spPr/>
      <dgm:t>
        <a:bodyPr/>
        <a:lstStyle/>
        <a:p>
          <a:endParaRPr lang="en-US"/>
        </a:p>
      </dgm:t>
    </dgm:pt>
    <dgm:pt modelId="{F476A1DE-180E-443B-AC3F-B9AE7D587D92}" type="sibTrans" cxnId="{FBF97751-5EA3-4F33-829C-F06C7C95E940}">
      <dgm:prSet/>
      <dgm:spPr/>
      <dgm:t>
        <a:bodyPr/>
        <a:lstStyle/>
        <a:p>
          <a:endParaRPr lang="en-US"/>
        </a:p>
      </dgm:t>
    </dgm:pt>
    <dgm:pt modelId="{961E0D1A-2B29-4083-9685-1F930B3D59FC}" type="pres">
      <dgm:prSet presAssocID="{0CD238A5-B2CE-4C46-BE0B-C26416466D76}" presName="root" presStyleCnt="0">
        <dgm:presLayoutVars>
          <dgm:dir/>
          <dgm:resizeHandles val="exact"/>
        </dgm:presLayoutVars>
      </dgm:prSet>
      <dgm:spPr/>
    </dgm:pt>
    <dgm:pt modelId="{7455C311-F1D8-4310-ADF0-DFE0D94F4304}" type="pres">
      <dgm:prSet presAssocID="{2CF742D9-EF33-4D4B-AFAF-631652771EBB}" presName="compNode" presStyleCnt="0"/>
      <dgm:spPr/>
    </dgm:pt>
    <dgm:pt modelId="{22293AA2-95C6-4AF5-B72C-E1DE5F7E150F}" type="pres">
      <dgm:prSet presAssocID="{2CF742D9-EF33-4D4B-AFAF-631652771EBB}" presName="iconBgRect" presStyleLbl="bgShp" presStyleIdx="0" presStyleCnt="4"/>
      <dgm:spPr>
        <a:prstGeom prst="round2DiagRect">
          <a:avLst>
            <a:gd name="adj1" fmla="val 29727"/>
            <a:gd name="adj2" fmla="val 0"/>
          </a:avLst>
        </a:prstGeom>
      </dgm:spPr>
    </dgm:pt>
    <dgm:pt modelId="{F5DF4685-FEBC-478C-A2A3-08EFB41355E2}" type="pres">
      <dgm:prSet presAssocID="{2CF742D9-EF33-4D4B-AFAF-631652771EB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F5EF3461-3125-466C-8BE8-07E4AC97C0D3}" type="pres">
      <dgm:prSet presAssocID="{2CF742D9-EF33-4D4B-AFAF-631652771EBB}" presName="spaceRect" presStyleCnt="0"/>
      <dgm:spPr/>
    </dgm:pt>
    <dgm:pt modelId="{CF7B7AF8-B644-4123-85D7-A8DD5CD31574}" type="pres">
      <dgm:prSet presAssocID="{2CF742D9-EF33-4D4B-AFAF-631652771EBB}" presName="textRect" presStyleLbl="revTx" presStyleIdx="0" presStyleCnt="4">
        <dgm:presLayoutVars>
          <dgm:chMax val="1"/>
          <dgm:chPref val="1"/>
        </dgm:presLayoutVars>
      </dgm:prSet>
      <dgm:spPr/>
    </dgm:pt>
    <dgm:pt modelId="{8A34222B-E8DE-418B-B3D9-93AC7DAD6786}" type="pres">
      <dgm:prSet presAssocID="{D25B87BD-4AAB-46C0-8C4A-669E8B1D0DAA}" presName="sibTrans" presStyleCnt="0"/>
      <dgm:spPr/>
    </dgm:pt>
    <dgm:pt modelId="{725F086C-D04A-4FF1-B9C8-4DE4F39856DC}" type="pres">
      <dgm:prSet presAssocID="{27B0C339-5AA2-48F7-AA2A-C88FBDF0BAFA}" presName="compNode" presStyleCnt="0"/>
      <dgm:spPr/>
    </dgm:pt>
    <dgm:pt modelId="{6874DF45-7E8A-42F5-92A4-4A0B5145F265}" type="pres">
      <dgm:prSet presAssocID="{27B0C339-5AA2-48F7-AA2A-C88FBDF0BAFA}" presName="iconBgRect" presStyleLbl="bgShp" presStyleIdx="1" presStyleCnt="4"/>
      <dgm:spPr>
        <a:prstGeom prst="round2DiagRect">
          <a:avLst>
            <a:gd name="adj1" fmla="val 29727"/>
            <a:gd name="adj2" fmla="val 0"/>
          </a:avLst>
        </a:prstGeom>
      </dgm:spPr>
    </dgm:pt>
    <dgm:pt modelId="{503BF883-EE1F-464E-8F49-3465959C50F3}" type="pres">
      <dgm:prSet presAssocID="{27B0C339-5AA2-48F7-AA2A-C88FBDF0BA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8622AF88-1DE9-40F5-A5BD-999E2203FE37}" type="pres">
      <dgm:prSet presAssocID="{27B0C339-5AA2-48F7-AA2A-C88FBDF0BAFA}" presName="spaceRect" presStyleCnt="0"/>
      <dgm:spPr/>
    </dgm:pt>
    <dgm:pt modelId="{DF4CCD29-48F0-450A-9853-6D36E4AD8B7C}" type="pres">
      <dgm:prSet presAssocID="{27B0C339-5AA2-48F7-AA2A-C88FBDF0BAFA}" presName="textRect" presStyleLbl="revTx" presStyleIdx="1" presStyleCnt="4">
        <dgm:presLayoutVars>
          <dgm:chMax val="1"/>
          <dgm:chPref val="1"/>
        </dgm:presLayoutVars>
      </dgm:prSet>
      <dgm:spPr/>
    </dgm:pt>
    <dgm:pt modelId="{3133DD21-0F21-4871-A295-66B8E7075E95}" type="pres">
      <dgm:prSet presAssocID="{715DDF30-BCEA-4913-A00E-1477D5CD0374}" presName="sibTrans" presStyleCnt="0"/>
      <dgm:spPr/>
    </dgm:pt>
    <dgm:pt modelId="{9188F081-EC44-497A-A0A8-48D922E985EC}" type="pres">
      <dgm:prSet presAssocID="{05F868F9-CBE3-4059-A049-B2148ECF415A}" presName="compNode" presStyleCnt="0"/>
      <dgm:spPr/>
    </dgm:pt>
    <dgm:pt modelId="{E9AC0F86-3108-479C-85DF-716EDFA6D7B6}" type="pres">
      <dgm:prSet presAssocID="{05F868F9-CBE3-4059-A049-B2148ECF415A}" presName="iconBgRect" presStyleLbl="bgShp" presStyleIdx="2" presStyleCnt="4"/>
      <dgm:spPr>
        <a:prstGeom prst="round2DiagRect">
          <a:avLst>
            <a:gd name="adj1" fmla="val 29727"/>
            <a:gd name="adj2" fmla="val 0"/>
          </a:avLst>
        </a:prstGeom>
      </dgm:spPr>
    </dgm:pt>
    <dgm:pt modelId="{FB4EFB45-5188-4D38-8C85-40BB7234670F}" type="pres">
      <dgm:prSet presAssocID="{05F868F9-CBE3-4059-A049-B2148ECF415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EBD576A0-358B-4AA4-91A6-60B171A2A638}" type="pres">
      <dgm:prSet presAssocID="{05F868F9-CBE3-4059-A049-B2148ECF415A}" presName="spaceRect" presStyleCnt="0"/>
      <dgm:spPr/>
    </dgm:pt>
    <dgm:pt modelId="{24798387-270B-4033-A582-8A716ADBBBE5}" type="pres">
      <dgm:prSet presAssocID="{05F868F9-CBE3-4059-A049-B2148ECF415A}" presName="textRect" presStyleLbl="revTx" presStyleIdx="2" presStyleCnt="4">
        <dgm:presLayoutVars>
          <dgm:chMax val="1"/>
          <dgm:chPref val="1"/>
        </dgm:presLayoutVars>
      </dgm:prSet>
      <dgm:spPr/>
    </dgm:pt>
    <dgm:pt modelId="{1913345C-4436-45E0-91BA-BD4DF4A75418}" type="pres">
      <dgm:prSet presAssocID="{5AD0B1FA-B761-4AF4-A96E-6A52C6A1FDD5}" presName="sibTrans" presStyleCnt="0"/>
      <dgm:spPr/>
    </dgm:pt>
    <dgm:pt modelId="{8336D4E8-25E6-46AF-B015-C1AAC2751C9E}" type="pres">
      <dgm:prSet presAssocID="{47FAB512-0B83-479E-BA35-55ECDD64991B}" presName="compNode" presStyleCnt="0"/>
      <dgm:spPr/>
    </dgm:pt>
    <dgm:pt modelId="{6B539AE7-5C0E-4C8F-B683-6E2E044C7771}" type="pres">
      <dgm:prSet presAssocID="{47FAB512-0B83-479E-BA35-55ECDD64991B}" presName="iconBgRect" presStyleLbl="bgShp" presStyleIdx="3" presStyleCnt="4"/>
      <dgm:spPr>
        <a:prstGeom prst="round2DiagRect">
          <a:avLst>
            <a:gd name="adj1" fmla="val 29727"/>
            <a:gd name="adj2" fmla="val 0"/>
          </a:avLst>
        </a:prstGeom>
      </dgm:spPr>
    </dgm:pt>
    <dgm:pt modelId="{C12E90A6-EFDA-4CCE-BE29-3AE218376178}" type="pres">
      <dgm:prSet presAssocID="{47FAB512-0B83-479E-BA35-55ECDD6499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Sign"/>
        </a:ext>
      </dgm:extLst>
    </dgm:pt>
    <dgm:pt modelId="{48DB1D72-A59B-405A-BE78-259E85FF94FD}" type="pres">
      <dgm:prSet presAssocID="{47FAB512-0B83-479E-BA35-55ECDD64991B}" presName="spaceRect" presStyleCnt="0"/>
      <dgm:spPr/>
    </dgm:pt>
    <dgm:pt modelId="{594F5E24-7BF1-4B7A-B53C-D6EC812CD807}" type="pres">
      <dgm:prSet presAssocID="{47FAB512-0B83-479E-BA35-55ECDD64991B}" presName="textRect" presStyleLbl="revTx" presStyleIdx="3" presStyleCnt="4">
        <dgm:presLayoutVars>
          <dgm:chMax val="1"/>
          <dgm:chPref val="1"/>
        </dgm:presLayoutVars>
      </dgm:prSet>
      <dgm:spPr/>
    </dgm:pt>
  </dgm:ptLst>
  <dgm:cxnLst>
    <dgm:cxn modelId="{76C3EB06-3D74-494C-9055-56CEE9E729B5}" type="presOf" srcId="{0CD238A5-B2CE-4C46-BE0B-C26416466D76}" destId="{961E0D1A-2B29-4083-9685-1F930B3D59FC}" srcOrd="0" destOrd="0" presId="urn:microsoft.com/office/officeart/2018/5/layout/IconLeafLabelList"/>
    <dgm:cxn modelId="{C753CB2A-5A0C-4C39-8052-F8468C0178E5}" srcId="{0CD238A5-B2CE-4C46-BE0B-C26416466D76}" destId="{27B0C339-5AA2-48F7-AA2A-C88FBDF0BAFA}" srcOrd="1" destOrd="0" parTransId="{D9412272-3853-4F7B-B575-5A1512C50EC4}" sibTransId="{715DDF30-BCEA-4913-A00E-1477D5CD0374}"/>
    <dgm:cxn modelId="{70C2D337-1C26-4989-8B4D-5BAB5FFD940A}" type="presOf" srcId="{27B0C339-5AA2-48F7-AA2A-C88FBDF0BAFA}" destId="{DF4CCD29-48F0-450A-9853-6D36E4AD8B7C}" srcOrd="0" destOrd="0" presId="urn:microsoft.com/office/officeart/2018/5/layout/IconLeafLabelList"/>
    <dgm:cxn modelId="{217C114E-FDE6-4B70-884B-013A8F77FD2C}" srcId="{0CD238A5-B2CE-4C46-BE0B-C26416466D76}" destId="{2CF742D9-EF33-4D4B-AFAF-631652771EBB}" srcOrd="0" destOrd="0" parTransId="{609BF676-61F9-4A23-996C-EE3E9CDFD75A}" sibTransId="{D25B87BD-4AAB-46C0-8C4A-669E8B1D0DAA}"/>
    <dgm:cxn modelId="{FBF97751-5EA3-4F33-829C-F06C7C95E940}" srcId="{0CD238A5-B2CE-4C46-BE0B-C26416466D76}" destId="{47FAB512-0B83-479E-BA35-55ECDD64991B}" srcOrd="3" destOrd="0" parTransId="{657FF5AF-211C-4E86-8A87-14C0540EBE33}" sibTransId="{F476A1DE-180E-443B-AC3F-B9AE7D587D92}"/>
    <dgm:cxn modelId="{E6753A82-79F1-4247-AFE6-8DA8FD23E116}" type="presOf" srcId="{47FAB512-0B83-479E-BA35-55ECDD64991B}" destId="{594F5E24-7BF1-4B7A-B53C-D6EC812CD807}" srcOrd="0" destOrd="0" presId="urn:microsoft.com/office/officeart/2018/5/layout/IconLeafLabelList"/>
    <dgm:cxn modelId="{42CF8A90-D7BB-486A-9E55-34FC97304ACB}" srcId="{0CD238A5-B2CE-4C46-BE0B-C26416466D76}" destId="{05F868F9-CBE3-4059-A049-B2148ECF415A}" srcOrd="2" destOrd="0" parTransId="{F6A6749D-BD78-4BD2-B05D-D03741FDA97F}" sibTransId="{5AD0B1FA-B761-4AF4-A96E-6A52C6A1FDD5}"/>
    <dgm:cxn modelId="{2317DDBB-EEC0-4084-86C8-1029B97E4290}" type="presOf" srcId="{2CF742D9-EF33-4D4B-AFAF-631652771EBB}" destId="{CF7B7AF8-B644-4123-85D7-A8DD5CD31574}" srcOrd="0" destOrd="0" presId="urn:microsoft.com/office/officeart/2018/5/layout/IconLeafLabelList"/>
    <dgm:cxn modelId="{75FAD0DB-ECBA-43E6-993F-A8B13AF1E50B}" type="presOf" srcId="{05F868F9-CBE3-4059-A049-B2148ECF415A}" destId="{24798387-270B-4033-A582-8A716ADBBBE5}" srcOrd="0" destOrd="0" presId="urn:microsoft.com/office/officeart/2018/5/layout/IconLeafLabelList"/>
    <dgm:cxn modelId="{CF48BBA1-92A6-48C8-9E37-AF06B2EA1BF4}" type="presParOf" srcId="{961E0D1A-2B29-4083-9685-1F930B3D59FC}" destId="{7455C311-F1D8-4310-ADF0-DFE0D94F4304}" srcOrd="0" destOrd="0" presId="urn:microsoft.com/office/officeart/2018/5/layout/IconLeafLabelList"/>
    <dgm:cxn modelId="{716D9062-4661-4AC8-B51E-499AA1F4FF0F}" type="presParOf" srcId="{7455C311-F1D8-4310-ADF0-DFE0D94F4304}" destId="{22293AA2-95C6-4AF5-B72C-E1DE5F7E150F}" srcOrd="0" destOrd="0" presId="urn:microsoft.com/office/officeart/2018/5/layout/IconLeafLabelList"/>
    <dgm:cxn modelId="{BA5BE342-70EA-4DD4-B102-67CFBC15DAA4}" type="presParOf" srcId="{7455C311-F1D8-4310-ADF0-DFE0D94F4304}" destId="{F5DF4685-FEBC-478C-A2A3-08EFB41355E2}" srcOrd="1" destOrd="0" presId="urn:microsoft.com/office/officeart/2018/5/layout/IconLeafLabelList"/>
    <dgm:cxn modelId="{1048B603-3FA1-4BD9-B79A-34E37BAC2616}" type="presParOf" srcId="{7455C311-F1D8-4310-ADF0-DFE0D94F4304}" destId="{F5EF3461-3125-466C-8BE8-07E4AC97C0D3}" srcOrd="2" destOrd="0" presId="urn:microsoft.com/office/officeart/2018/5/layout/IconLeafLabelList"/>
    <dgm:cxn modelId="{9C0A68E8-5D29-498A-AC88-47AE06086E29}" type="presParOf" srcId="{7455C311-F1D8-4310-ADF0-DFE0D94F4304}" destId="{CF7B7AF8-B644-4123-85D7-A8DD5CD31574}" srcOrd="3" destOrd="0" presId="urn:microsoft.com/office/officeart/2018/5/layout/IconLeafLabelList"/>
    <dgm:cxn modelId="{0C246C9E-0F8B-49B7-8660-FDD81864CD70}" type="presParOf" srcId="{961E0D1A-2B29-4083-9685-1F930B3D59FC}" destId="{8A34222B-E8DE-418B-B3D9-93AC7DAD6786}" srcOrd="1" destOrd="0" presId="urn:microsoft.com/office/officeart/2018/5/layout/IconLeafLabelList"/>
    <dgm:cxn modelId="{34C78CE0-7506-422C-A8A7-7591E1FAFE64}" type="presParOf" srcId="{961E0D1A-2B29-4083-9685-1F930B3D59FC}" destId="{725F086C-D04A-4FF1-B9C8-4DE4F39856DC}" srcOrd="2" destOrd="0" presId="urn:microsoft.com/office/officeart/2018/5/layout/IconLeafLabelList"/>
    <dgm:cxn modelId="{E05F8DD5-67B8-48E3-9D8D-EB5F871E88F1}" type="presParOf" srcId="{725F086C-D04A-4FF1-B9C8-4DE4F39856DC}" destId="{6874DF45-7E8A-42F5-92A4-4A0B5145F265}" srcOrd="0" destOrd="0" presId="urn:microsoft.com/office/officeart/2018/5/layout/IconLeafLabelList"/>
    <dgm:cxn modelId="{BA9F0900-67EB-4BEA-850D-CBB73BE9918F}" type="presParOf" srcId="{725F086C-D04A-4FF1-B9C8-4DE4F39856DC}" destId="{503BF883-EE1F-464E-8F49-3465959C50F3}" srcOrd="1" destOrd="0" presId="urn:microsoft.com/office/officeart/2018/5/layout/IconLeafLabelList"/>
    <dgm:cxn modelId="{4D35DB10-E177-4508-B77A-4219C898F058}" type="presParOf" srcId="{725F086C-D04A-4FF1-B9C8-4DE4F39856DC}" destId="{8622AF88-1DE9-40F5-A5BD-999E2203FE37}" srcOrd="2" destOrd="0" presId="urn:microsoft.com/office/officeart/2018/5/layout/IconLeafLabelList"/>
    <dgm:cxn modelId="{BAB90744-D373-4BEA-BF98-68379D9E8032}" type="presParOf" srcId="{725F086C-D04A-4FF1-B9C8-4DE4F39856DC}" destId="{DF4CCD29-48F0-450A-9853-6D36E4AD8B7C}" srcOrd="3" destOrd="0" presId="urn:microsoft.com/office/officeart/2018/5/layout/IconLeafLabelList"/>
    <dgm:cxn modelId="{BEA383CC-D919-4A7B-BF16-26201AD4056B}" type="presParOf" srcId="{961E0D1A-2B29-4083-9685-1F930B3D59FC}" destId="{3133DD21-0F21-4871-A295-66B8E7075E95}" srcOrd="3" destOrd="0" presId="urn:microsoft.com/office/officeart/2018/5/layout/IconLeafLabelList"/>
    <dgm:cxn modelId="{CA4C9B0B-5708-45BE-805C-78E053D39B6B}" type="presParOf" srcId="{961E0D1A-2B29-4083-9685-1F930B3D59FC}" destId="{9188F081-EC44-497A-A0A8-48D922E985EC}" srcOrd="4" destOrd="0" presId="urn:microsoft.com/office/officeart/2018/5/layout/IconLeafLabelList"/>
    <dgm:cxn modelId="{02466C8B-9F24-4559-AD40-F5B8F23DAE05}" type="presParOf" srcId="{9188F081-EC44-497A-A0A8-48D922E985EC}" destId="{E9AC0F86-3108-479C-85DF-716EDFA6D7B6}" srcOrd="0" destOrd="0" presId="urn:microsoft.com/office/officeart/2018/5/layout/IconLeafLabelList"/>
    <dgm:cxn modelId="{71671FED-F6AE-419D-B186-98AB6FB5359B}" type="presParOf" srcId="{9188F081-EC44-497A-A0A8-48D922E985EC}" destId="{FB4EFB45-5188-4D38-8C85-40BB7234670F}" srcOrd="1" destOrd="0" presId="urn:microsoft.com/office/officeart/2018/5/layout/IconLeafLabelList"/>
    <dgm:cxn modelId="{E8C1D219-B754-489F-95F9-5FBD5A37B8C7}" type="presParOf" srcId="{9188F081-EC44-497A-A0A8-48D922E985EC}" destId="{EBD576A0-358B-4AA4-91A6-60B171A2A638}" srcOrd="2" destOrd="0" presId="urn:microsoft.com/office/officeart/2018/5/layout/IconLeafLabelList"/>
    <dgm:cxn modelId="{093273A7-C3CB-40E0-9A47-E70CAA2D359B}" type="presParOf" srcId="{9188F081-EC44-497A-A0A8-48D922E985EC}" destId="{24798387-270B-4033-A582-8A716ADBBBE5}" srcOrd="3" destOrd="0" presId="urn:microsoft.com/office/officeart/2018/5/layout/IconLeafLabelList"/>
    <dgm:cxn modelId="{75699249-A131-40CB-93B4-3CF1C37711CA}" type="presParOf" srcId="{961E0D1A-2B29-4083-9685-1F930B3D59FC}" destId="{1913345C-4436-45E0-91BA-BD4DF4A75418}" srcOrd="5" destOrd="0" presId="urn:microsoft.com/office/officeart/2018/5/layout/IconLeafLabelList"/>
    <dgm:cxn modelId="{B209A54B-1DE1-4E40-9CB0-FFF425447F8A}" type="presParOf" srcId="{961E0D1A-2B29-4083-9685-1F930B3D59FC}" destId="{8336D4E8-25E6-46AF-B015-C1AAC2751C9E}" srcOrd="6" destOrd="0" presId="urn:microsoft.com/office/officeart/2018/5/layout/IconLeafLabelList"/>
    <dgm:cxn modelId="{CB54B4E6-BF0A-4C32-A9D9-C3073605C4EB}" type="presParOf" srcId="{8336D4E8-25E6-46AF-B015-C1AAC2751C9E}" destId="{6B539AE7-5C0E-4C8F-B683-6E2E044C7771}" srcOrd="0" destOrd="0" presId="urn:microsoft.com/office/officeart/2018/5/layout/IconLeafLabelList"/>
    <dgm:cxn modelId="{348F6654-A4B4-4354-B4A8-87D148B3E03C}" type="presParOf" srcId="{8336D4E8-25E6-46AF-B015-C1AAC2751C9E}" destId="{C12E90A6-EFDA-4CCE-BE29-3AE218376178}" srcOrd="1" destOrd="0" presId="urn:microsoft.com/office/officeart/2018/5/layout/IconLeafLabelList"/>
    <dgm:cxn modelId="{9E8899BF-DA33-495B-A653-79A4B4BEB3E8}" type="presParOf" srcId="{8336D4E8-25E6-46AF-B015-C1AAC2751C9E}" destId="{48DB1D72-A59B-405A-BE78-259E85FF94FD}" srcOrd="2" destOrd="0" presId="urn:microsoft.com/office/officeart/2018/5/layout/IconLeafLabelList"/>
    <dgm:cxn modelId="{7E36481A-D983-481C-AA48-FA01EDE4AC0A}" type="presParOf" srcId="{8336D4E8-25E6-46AF-B015-C1AAC2751C9E}" destId="{594F5E24-7BF1-4B7A-B53C-D6EC812CD80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2F5D49-E9C2-4B45-8987-0062F07171C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6DC1E80-5055-440D-9532-8AF4CB172045}">
      <dgm:prSet/>
      <dgm:spPr/>
      <dgm:t>
        <a:bodyPr/>
        <a:lstStyle/>
        <a:p>
          <a:r>
            <a:rPr lang="en-IN"/>
            <a:t>Increased food purchasing costs</a:t>
          </a:r>
          <a:endParaRPr lang="en-US"/>
        </a:p>
      </dgm:t>
    </dgm:pt>
    <dgm:pt modelId="{D7CFBDD1-9B11-40AB-BAF7-8D6DCED86EB3}" type="parTrans" cxnId="{EFB9D6E6-839F-43CB-AD3D-3BD5AC9A6174}">
      <dgm:prSet/>
      <dgm:spPr/>
      <dgm:t>
        <a:bodyPr/>
        <a:lstStyle/>
        <a:p>
          <a:endParaRPr lang="en-US"/>
        </a:p>
      </dgm:t>
    </dgm:pt>
    <dgm:pt modelId="{00EFC133-A09D-48F8-891C-B30AA6C2ED45}" type="sibTrans" cxnId="{EFB9D6E6-839F-43CB-AD3D-3BD5AC9A6174}">
      <dgm:prSet/>
      <dgm:spPr/>
      <dgm:t>
        <a:bodyPr/>
        <a:lstStyle/>
        <a:p>
          <a:endParaRPr lang="en-US"/>
        </a:p>
      </dgm:t>
    </dgm:pt>
    <dgm:pt modelId="{245C19CA-10A5-4A17-AB60-A73F88541027}">
      <dgm:prSet/>
      <dgm:spPr/>
      <dgm:t>
        <a:bodyPr/>
        <a:lstStyle/>
        <a:p>
          <a:r>
            <a:rPr lang="en-IN"/>
            <a:t>Higher waste disposal expenses</a:t>
          </a:r>
          <a:endParaRPr lang="en-US"/>
        </a:p>
      </dgm:t>
    </dgm:pt>
    <dgm:pt modelId="{716C4953-1C4D-4903-AC0B-78A2B0F0C616}" type="parTrans" cxnId="{7AC78156-8DF5-42F0-81CC-6D234E817781}">
      <dgm:prSet/>
      <dgm:spPr/>
      <dgm:t>
        <a:bodyPr/>
        <a:lstStyle/>
        <a:p>
          <a:endParaRPr lang="en-US"/>
        </a:p>
      </dgm:t>
    </dgm:pt>
    <dgm:pt modelId="{B3CA5C27-2D6B-4293-B494-B682134206EF}" type="sibTrans" cxnId="{7AC78156-8DF5-42F0-81CC-6D234E817781}">
      <dgm:prSet/>
      <dgm:spPr/>
      <dgm:t>
        <a:bodyPr/>
        <a:lstStyle/>
        <a:p>
          <a:endParaRPr lang="en-US"/>
        </a:p>
      </dgm:t>
    </dgm:pt>
    <dgm:pt modelId="{D868C544-2D78-43FA-8A94-9854B306DE68}">
      <dgm:prSet/>
      <dgm:spPr/>
      <dgm:t>
        <a:bodyPr/>
        <a:lstStyle/>
        <a:p>
          <a:r>
            <a:rPr lang="en-IN"/>
            <a:t>Pressure from rising labour and energy costs</a:t>
          </a:r>
          <a:endParaRPr lang="en-US"/>
        </a:p>
      </dgm:t>
    </dgm:pt>
    <dgm:pt modelId="{23112307-9650-459E-AC1D-229D7EDB78E1}" type="parTrans" cxnId="{E267777A-18CD-442C-8C3E-3A8731871C5E}">
      <dgm:prSet/>
      <dgm:spPr/>
      <dgm:t>
        <a:bodyPr/>
        <a:lstStyle/>
        <a:p>
          <a:endParaRPr lang="en-US"/>
        </a:p>
      </dgm:t>
    </dgm:pt>
    <dgm:pt modelId="{6DEFAB5F-A78E-41F7-8998-9518E9E363E4}" type="sibTrans" cxnId="{E267777A-18CD-442C-8C3E-3A8731871C5E}">
      <dgm:prSet/>
      <dgm:spPr/>
      <dgm:t>
        <a:bodyPr/>
        <a:lstStyle/>
        <a:p>
          <a:endParaRPr lang="en-US"/>
        </a:p>
      </dgm:t>
    </dgm:pt>
    <dgm:pt modelId="{9C8C4244-9208-4F9F-9E4C-A5FC379C3613}">
      <dgm:prSet/>
      <dgm:spPr/>
      <dgm:t>
        <a:bodyPr/>
        <a:lstStyle/>
        <a:p>
          <a:r>
            <a:rPr lang="en-IN"/>
            <a:t>Difficulty measuring long-term savings (</a:t>
          </a:r>
          <a:r>
            <a:rPr lang="en-GB"/>
            <a:t>Ruiz Molina et al., 2022</a:t>
          </a:r>
          <a:r>
            <a:rPr lang="en-IN"/>
            <a:t>).</a:t>
          </a:r>
          <a:endParaRPr lang="en-US"/>
        </a:p>
      </dgm:t>
    </dgm:pt>
    <dgm:pt modelId="{D7BEDD0B-5C86-4766-9EDC-F403EC6C3317}" type="parTrans" cxnId="{F8335947-E214-43CF-8666-B1F48D9A241D}">
      <dgm:prSet/>
      <dgm:spPr/>
      <dgm:t>
        <a:bodyPr/>
        <a:lstStyle/>
        <a:p>
          <a:endParaRPr lang="en-US"/>
        </a:p>
      </dgm:t>
    </dgm:pt>
    <dgm:pt modelId="{65287313-129B-4FD4-B7F1-6C2ACBA9F64D}" type="sibTrans" cxnId="{F8335947-E214-43CF-8666-B1F48D9A241D}">
      <dgm:prSet/>
      <dgm:spPr/>
      <dgm:t>
        <a:bodyPr/>
        <a:lstStyle/>
        <a:p>
          <a:endParaRPr lang="en-US"/>
        </a:p>
      </dgm:t>
    </dgm:pt>
    <dgm:pt modelId="{9504AD45-D777-4B2C-94A5-5C01D27BF6B6}" type="pres">
      <dgm:prSet presAssocID="{DB2F5D49-E9C2-4B45-8987-0062F07171C2}" presName="linear" presStyleCnt="0">
        <dgm:presLayoutVars>
          <dgm:animLvl val="lvl"/>
          <dgm:resizeHandles val="exact"/>
        </dgm:presLayoutVars>
      </dgm:prSet>
      <dgm:spPr/>
    </dgm:pt>
    <dgm:pt modelId="{51314FE9-631C-463E-BCF4-8D3C20E2CFA5}" type="pres">
      <dgm:prSet presAssocID="{F6DC1E80-5055-440D-9532-8AF4CB172045}" presName="parentText" presStyleLbl="node1" presStyleIdx="0" presStyleCnt="4">
        <dgm:presLayoutVars>
          <dgm:chMax val="0"/>
          <dgm:bulletEnabled val="1"/>
        </dgm:presLayoutVars>
      </dgm:prSet>
      <dgm:spPr/>
    </dgm:pt>
    <dgm:pt modelId="{0AC24381-F178-4FB9-AD72-F96CE677ABC8}" type="pres">
      <dgm:prSet presAssocID="{00EFC133-A09D-48F8-891C-B30AA6C2ED45}" presName="spacer" presStyleCnt="0"/>
      <dgm:spPr/>
    </dgm:pt>
    <dgm:pt modelId="{D5509DBE-4CB1-4365-8B41-83FFC50ECF0E}" type="pres">
      <dgm:prSet presAssocID="{245C19CA-10A5-4A17-AB60-A73F88541027}" presName="parentText" presStyleLbl="node1" presStyleIdx="1" presStyleCnt="4">
        <dgm:presLayoutVars>
          <dgm:chMax val="0"/>
          <dgm:bulletEnabled val="1"/>
        </dgm:presLayoutVars>
      </dgm:prSet>
      <dgm:spPr/>
    </dgm:pt>
    <dgm:pt modelId="{99F4F71A-EDD1-4606-B5DC-B3076B02822C}" type="pres">
      <dgm:prSet presAssocID="{B3CA5C27-2D6B-4293-B494-B682134206EF}" presName="spacer" presStyleCnt="0"/>
      <dgm:spPr/>
    </dgm:pt>
    <dgm:pt modelId="{2C6D5532-56D5-4C69-B514-F52E0E0C4E49}" type="pres">
      <dgm:prSet presAssocID="{D868C544-2D78-43FA-8A94-9854B306DE68}" presName="parentText" presStyleLbl="node1" presStyleIdx="2" presStyleCnt="4">
        <dgm:presLayoutVars>
          <dgm:chMax val="0"/>
          <dgm:bulletEnabled val="1"/>
        </dgm:presLayoutVars>
      </dgm:prSet>
      <dgm:spPr/>
    </dgm:pt>
    <dgm:pt modelId="{D5184A6F-6F7C-4404-8DC5-2E3A508A4219}" type="pres">
      <dgm:prSet presAssocID="{6DEFAB5F-A78E-41F7-8998-9518E9E363E4}" presName="spacer" presStyleCnt="0"/>
      <dgm:spPr/>
    </dgm:pt>
    <dgm:pt modelId="{1E613C99-F306-4500-9D1E-3B1932603C6A}" type="pres">
      <dgm:prSet presAssocID="{9C8C4244-9208-4F9F-9E4C-A5FC379C3613}" presName="parentText" presStyleLbl="node1" presStyleIdx="3" presStyleCnt="4">
        <dgm:presLayoutVars>
          <dgm:chMax val="0"/>
          <dgm:bulletEnabled val="1"/>
        </dgm:presLayoutVars>
      </dgm:prSet>
      <dgm:spPr/>
    </dgm:pt>
  </dgm:ptLst>
  <dgm:cxnLst>
    <dgm:cxn modelId="{A6208233-03F2-4BE8-B2DF-C2C5F1D45B80}" type="presOf" srcId="{F6DC1E80-5055-440D-9532-8AF4CB172045}" destId="{51314FE9-631C-463E-BCF4-8D3C20E2CFA5}" srcOrd="0" destOrd="0" presId="urn:microsoft.com/office/officeart/2005/8/layout/vList2"/>
    <dgm:cxn modelId="{423AE75B-2391-49CA-9B85-D664B41180EE}" type="presOf" srcId="{D868C544-2D78-43FA-8A94-9854B306DE68}" destId="{2C6D5532-56D5-4C69-B514-F52E0E0C4E49}" srcOrd="0" destOrd="0" presId="urn:microsoft.com/office/officeart/2005/8/layout/vList2"/>
    <dgm:cxn modelId="{F8335947-E214-43CF-8666-B1F48D9A241D}" srcId="{DB2F5D49-E9C2-4B45-8987-0062F07171C2}" destId="{9C8C4244-9208-4F9F-9E4C-A5FC379C3613}" srcOrd="3" destOrd="0" parTransId="{D7BEDD0B-5C86-4766-9EDC-F403EC6C3317}" sibTransId="{65287313-129B-4FD4-B7F1-6C2ACBA9F64D}"/>
    <dgm:cxn modelId="{7AC78156-8DF5-42F0-81CC-6D234E817781}" srcId="{DB2F5D49-E9C2-4B45-8987-0062F07171C2}" destId="{245C19CA-10A5-4A17-AB60-A73F88541027}" srcOrd="1" destOrd="0" parTransId="{716C4953-1C4D-4903-AC0B-78A2B0F0C616}" sibTransId="{B3CA5C27-2D6B-4293-B494-B682134206EF}"/>
    <dgm:cxn modelId="{E267777A-18CD-442C-8C3E-3A8731871C5E}" srcId="{DB2F5D49-E9C2-4B45-8987-0062F07171C2}" destId="{D868C544-2D78-43FA-8A94-9854B306DE68}" srcOrd="2" destOrd="0" parTransId="{23112307-9650-459E-AC1D-229D7EDB78E1}" sibTransId="{6DEFAB5F-A78E-41F7-8998-9518E9E363E4}"/>
    <dgm:cxn modelId="{AF2334AC-1021-4600-B2ED-8345DE17AFD9}" type="presOf" srcId="{DB2F5D49-E9C2-4B45-8987-0062F07171C2}" destId="{9504AD45-D777-4B2C-94A5-5C01D27BF6B6}" srcOrd="0" destOrd="0" presId="urn:microsoft.com/office/officeart/2005/8/layout/vList2"/>
    <dgm:cxn modelId="{6181D6D4-7C10-43D1-9010-AE901DB698E1}" type="presOf" srcId="{245C19CA-10A5-4A17-AB60-A73F88541027}" destId="{D5509DBE-4CB1-4365-8B41-83FFC50ECF0E}" srcOrd="0" destOrd="0" presId="urn:microsoft.com/office/officeart/2005/8/layout/vList2"/>
    <dgm:cxn modelId="{EFB9D6E6-839F-43CB-AD3D-3BD5AC9A6174}" srcId="{DB2F5D49-E9C2-4B45-8987-0062F07171C2}" destId="{F6DC1E80-5055-440D-9532-8AF4CB172045}" srcOrd="0" destOrd="0" parTransId="{D7CFBDD1-9B11-40AB-BAF7-8D6DCED86EB3}" sibTransId="{00EFC133-A09D-48F8-891C-B30AA6C2ED45}"/>
    <dgm:cxn modelId="{93093CF9-92F2-4A48-8EB7-669C4E2498B9}" type="presOf" srcId="{9C8C4244-9208-4F9F-9E4C-A5FC379C3613}" destId="{1E613C99-F306-4500-9D1E-3B1932603C6A}" srcOrd="0" destOrd="0" presId="urn:microsoft.com/office/officeart/2005/8/layout/vList2"/>
    <dgm:cxn modelId="{04028586-FE9B-4E5D-90CE-1E676402E4B9}" type="presParOf" srcId="{9504AD45-D777-4B2C-94A5-5C01D27BF6B6}" destId="{51314FE9-631C-463E-BCF4-8D3C20E2CFA5}" srcOrd="0" destOrd="0" presId="urn:microsoft.com/office/officeart/2005/8/layout/vList2"/>
    <dgm:cxn modelId="{1BC19943-B559-4703-8210-C3071FC95A97}" type="presParOf" srcId="{9504AD45-D777-4B2C-94A5-5C01D27BF6B6}" destId="{0AC24381-F178-4FB9-AD72-F96CE677ABC8}" srcOrd="1" destOrd="0" presId="urn:microsoft.com/office/officeart/2005/8/layout/vList2"/>
    <dgm:cxn modelId="{FAF48BFD-C73F-4CDD-95CA-7844C5B3F396}" type="presParOf" srcId="{9504AD45-D777-4B2C-94A5-5C01D27BF6B6}" destId="{D5509DBE-4CB1-4365-8B41-83FFC50ECF0E}" srcOrd="2" destOrd="0" presId="urn:microsoft.com/office/officeart/2005/8/layout/vList2"/>
    <dgm:cxn modelId="{5898049F-DAC8-4F0A-8A73-1F620A123873}" type="presParOf" srcId="{9504AD45-D777-4B2C-94A5-5C01D27BF6B6}" destId="{99F4F71A-EDD1-4606-B5DC-B3076B02822C}" srcOrd="3" destOrd="0" presId="urn:microsoft.com/office/officeart/2005/8/layout/vList2"/>
    <dgm:cxn modelId="{A322DF0A-FADC-458D-9272-A20F17FEB7CF}" type="presParOf" srcId="{9504AD45-D777-4B2C-94A5-5C01D27BF6B6}" destId="{2C6D5532-56D5-4C69-B514-F52E0E0C4E49}" srcOrd="4" destOrd="0" presId="urn:microsoft.com/office/officeart/2005/8/layout/vList2"/>
    <dgm:cxn modelId="{0C8B4C3C-C856-44B5-BF51-0B7F154FF640}" type="presParOf" srcId="{9504AD45-D777-4B2C-94A5-5C01D27BF6B6}" destId="{D5184A6F-6F7C-4404-8DC5-2E3A508A4219}" srcOrd="5" destOrd="0" presId="urn:microsoft.com/office/officeart/2005/8/layout/vList2"/>
    <dgm:cxn modelId="{B5DD82CB-A678-47BC-A24B-981F90B06819}" type="presParOf" srcId="{9504AD45-D777-4B2C-94A5-5C01D27BF6B6}" destId="{1E613C99-F306-4500-9D1E-3B1932603C6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409450-5F49-4BED-A7FC-87082FB0EEF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3403000-CC44-4133-80DC-2906985C9124}">
      <dgm:prSet/>
      <dgm:spPr/>
      <dgm:t>
        <a:bodyPr/>
        <a:lstStyle/>
        <a:p>
          <a:r>
            <a:rPr lang="en-IN"/>
            <a:t>UK sustainability policies influencing hotels</a:t>
          </a:r>
          <a:endParaRPr lang="en-US"/>
        </a:p>
      </dgm:t>
    </dgm:pt>
    <dgm:pt modelId="{3F464130-2678-40FF-888A-9CA42E58F457}" type="parTrans" cxnId="{16B06431-2E0D-44A1-AF89-D68A03D9290D}">
      <dgm:prSet/>
      <dgm:spPr/>
      <dgm:t>
        <a:bodyPr/>
        <a:lstStyle/>
        <a:p>
          <a:endParaRPr lang="en-US"/>
        </a:p>
      </dgm:t>
    </dgm:pt>
    <dgm:pt modelId="{8A880304-1B68-467F-9939-D3319D412E59}" type="sibTrans" cxnId="{16B06431-2E0D-44A1-AF89-D68A03D9290D}">
      <dgm:prSet/>
      <dgm:spPr/>
      <dgm:t>
        <a:bodyPr/>
        <a:lstStyle/>
        <a:p>
          <a:endParaRPr lang="en-US"/>
        </a:p>
      </dgm:t>
    </dgm:pt>
    <dgm:pt modelId="{E5693EAC-6F5A-477E-B533-082664D3B36F}">
      <dgm:prSet/>
      <dgm:spPr/>
      <dgm:t>
        <a:bodyPr/>
        <a:lstStyle/>
        <a:p>
          <a:r>
            <a:rPr lang="en-IN"/>
            <a:t>Focus on voluntary compliance</a:t>
          </a:r>
          <a:endParaRPr lang="en-US"/>
        </a:p>
      </dgm:t>
    </dgm:pt>
    <dgm:pt modelId="{8C14B925-3F2A-48FD-B920-6909ADE73B67}" type="parTrans" cxnId="{74F01121-A170-4A21-B3B8-08752F6D764E}">
      <dgm:prSet/>
      <dgm:spPr/>
      <dgm:t>
        <a:bodyPr/>
        <a:lstStyle/>
        <a:p>
          <a:endParaRPr lang="en-US"/>
        </a:p>
      </dgm:t>
    </dgm:pt>
    <dgm:pt modelId="{86304F15-C35A-4B52-9412-FE502757EF27}" type="sibTrans" cxnId="{74F01121-A170-4A21-B3B8-08752F6D764E}">
      <dgm:prSet/>
      <dgm:spPr/>
      <dgm:t>
        <a:bodyPr/>
        <a:lstStyle/>
        <a:p>
          <a:endParaRPr lang="en-US"/>
        </a:p>
      </dgm:t>
    </dgm:pt>
    <dgm:pt modelId="{0EE07DE0-FC88-44F0-A528-F3779F5F1BFB}">
      <dgm:prSet/>
      <dgm:spPr/>
      <dgm:t>
        <a:bodyPr/>
        <a:lstStyle/>
        <a:p>
          <a:r>
            <a:rPr lang="en-IN"/>
            <a:t>Limited enforcement across the sector</a:t>
          </a:r>
          <a:endParaRPr lang="en-US"/>
        </a:p>
      </dgm:t>
    </dgm:pt>
    <dgm:pt modelId="{8082864A-0436-4687-B085-BE4AA3F627AB}" type="parTrans" cxnId="{8756D7CD-C6CC-4AD2-8A73-6204B0622ACE}">
      <dgm:prSet/>
      <dgm:spPr/>
      <dgm:t>
        <a:bodyPr/>
        <a:lstStyle/>
        <a:p>
          <a:endParaRPr lang="en-US"/>
        </a:p>
      </dgm:t>
    </dgm:pt>
    <dgm:pt modelId="{1431EFE5-CE89-40BD-B3D3-ED55D474D21D}" type="sibTrans" cxnId="{8756D7CD-C6CC-4AD2-8A73-6204B0622ACE}">
      <dgm:prSet/>
      <dgm:spPr/>
      <dgm:t>
        <a:bodyPr/>
        <a:lstStyle/>
        <a:p>
          <a:endParaRPr lang="en-US"/>
        </a:p>
      </dgm:t>
    </dgm:pt>
    <dgm:pt modelId="{E061013F-DC9E-4571-83A1-714DCB6667AF}">
      <dgm:prSet/>
      <dgm:spPr/>
      <dgm:t>
        <a:bodyPr/>
        <a:lstStyle/>
        <a:p>
          <a:r>
            <a:rPr lang="en-IN"/>
            <a:t>Greater impact on larger hotel chains (</a:t>
          </a:r>
          <a:r>
            <a:rPr lang="en-GB"/>
            <a:t>Eierle et al., 2022</a:t>
          </a:r>
          <a:r>
            <a:rPr lang="en-IN"/>
            <a:t>).</a:t>
          </a:r>
          <a:endParaRPr lang="en-US"/>
        </a:p>
      </dgm:t>
    </dgm:pt>
    <dgm:pt modelId="{6C6DE4DE-DEEA-4F9B-B2C3-B1C68D4C17FA}" type="parTrans" cxnId="{DB698AF5-A959-493E-82EC-71D718458855}">
      <dgm:prSet/>
      <dgm:spPr/>
      <dgm:t>
        <a:bodyPr/>
        <a:lstStyle/>
        <a:p>
          <a:endParaRPr lang="en-US"/>
        </a:p>
      </dgm:t>
    </dgm:pt>
    <dgm:pt modelId="{1063235D-A7BF-43A8-8A14-D0FA2ACF12BC}" type="sibTrans" cxnId="{DB698AF5-A959-493E-82EC-71D718458855}">
      <dgm:prSet/>
      <dgm:spPr/>
      <dgm:t>
        <a:bodyPr/>
        <a:lstStyle/>
        <a:p>
          <a:endParaRPr lang="en-US"/>
        </a:p>
      </dgm:t>
    </dgm:pt>
    <dgm:pt modelId="{A9470B73-D374-4986-B8BC-87FD8E1DFA9F}" type="pres">
      <dgm:prSet presAssocID="{F8409450-5F49-4BED-A7FC-87082FB0EEF7}" presName="linear" presStyleCnt="0">
        <dgm:presLayoutVars>
          <dgm:animLvl val="lvl"/>
          <dgm:resizeHandles val="exact"/>
        </dgm:presLayoutVars>
      </dgm:prSet>
      <dgm:spPr/>
    </dgm:pt>
    <dgm:pt modelId="{5498F830-E39E-42EE-8A3E-ABBEF4985023}" type="pres">
      <dgm:prSet presAssocID="{23403000-CC44-4133-80DC-2906985C9124}" presName="parentText" presStyleLbl="node1" presStyleIdx="0" presStyleCnt="4">
        <dgm:presLayoutVars>
          <dgm:chMax val="0"/>
          <dgm:bulletEnabled val="1"/>
        </dgm:presLayoutVars>
      </dgm:prSet>
      <dgm:spPr/>
    </dgm:pt>
    <dgm:pt modelId="{8CA7DF0E-A431-4B36-8F38-58E24744A269}" type="pres">
      <dgm:prSet presAssocID="{8A880304-1B68-467F-9939-D3319D412E59}" presName="spacer" presStyleCnt="0"/>
      <dgm:spPr/>
    </dgm:pt>
    <dgm:pt modelId="{7A465B70-8E57-491A-A767-78B49DAF1E7E}" type="pres">
      <dgm:prSet presAssocID="{E5693EAC-6F5A-477E-B533-082664D3B36F}" presName="parentText" presStyleLbl="node1" presStyleIdx="1" presStyleCnt="4">
        <dgm:presLayoutVars>
          <dgm:chMax val="0"/>
          <dgm:bulletEnabled val="1"/>
        </dgm:presLayoutVars>
      </dgm:prSet>
      <dgm:spPr/>
    </dgm:pt>
    <dgm:pt modelId="{9E9325B9-D865-4124-AED8-DAE28319C79B}" type="pres">
      <dgm:prSet presAssocID="{86304F15-C35A-4B52-9412-FE502757EF27}" presName="spacer" presStyleCnt="0"/>
      <dgm:spPr/>
    </dgm:pt>
    <dgm:pt modelId="{F2669C2C-EBB8-47A6-8563-D77D85687657}" type="pres">
      <dgm:prSet presAssocID="{0EE07DE0-FC88-44F0-A528-F3779F5F1BFB}" presName="parentText" presStyleLbl="node1" presStyleIdx="2" presStyleCnt="4">
        <dgm:presLayoutVars>
          <dgm:chMax val="0"/>
          <dgm:bulletEnabled val="1"/>
        </dgm:presLayoutVars>
      </dgm:prSet>
      <dgm:spPr/>
    </dgm:pt>
    <dgm:pt modelId="{D47C7D3D-C945-47F8-BACF-53864FA79F4D}" type="pres">
      <dgm:prSet presAssocID="{1431EFE5-CE89-40BD-B3D3-ED55D474D21D}" presName="spacer" presStyleCnt="0"/>
      <dgm:spPr/>
    </dgm:pt>
    <dgm:pt modelId="{BF526751-1A86-4F7D-8CDD-D082D1CF75DD}" type="pres">
      <dgm:prSet presAssocID="{E061013F-DC9E-4571-83A1-714DCB6667AF}" presName="parentText" presStyleLbl="node1" presStyleIdx="3" presStyleCnt="4">
        <dgm:presLayoutVars>
          <dgm:chMax val="0"/>
          <dgm:bulletEnabled val="1"/>
        </dgm:presLayoutVars>
      </dgm:prSet>
      <dgm:spPr/>
    </dgm:pt>
  </dgm:ptLst>
  <dgm:cxnLst>
    <dgm:cxn modelId="{74F01121-A170-4A21-B3B8-08752F6D764E}" srcId="{F8409450-5F49-4BED-A7FC-87082FB0EEF7}" destId="{E5693EAC-6F5A-477E-B533-082664D3B36F}" srcOrd="1" destOrd="0" parTransId="{8C14B925-3F2A-48FD-B920-6909ADE73B67}" sibTransId="{86304F15-C35A-4B52-9412-FE502757EF27}"/>
    <dgm:cxn modelId="{16B06431-2E0D-44A1-AF89-D68A03D9290D}" srcId="{F8409450-5F49-4BED-A7FC-87082FB0EEF7}" destId="{23403000-CC44-4133-80DC-2906985C9124}" srcOrd="0" destOrd="0" parTransId="{3F464130-2678-40FF-888A-9CA42E58F457}" sibTransId="{8A880304-1B68-467F-9939-D3319D412E59}"/>
    <dgm:cxn modelId="{A6530842-6B3D-4BEF-8D1D-F3C95D470397}" type="presOf" srcId="{E5693EAC-6F5A-477E-B533-082664D3B36F}" destId="{7A465B70-8E57-491A-A767-78B49DAF1E7E}" srcOrd="0" destOrd="0" presId="urn:microsoft.com/office/officeart/2005/8/layout/vList2"/>
    <dgm:cxn modelId="{9548A846-CC3E-42F6-BE63-8664A30AADDC}" type="presOf" srcId="{0EE07DE0-FC88-44F0-A528-F3779F5F1BFB}" destId="{F2669C2C-EBB8-47A6-8563-D77D85687657}" srcOrd="0" destOrd="0" presId="urn:microsoft.com/office/officeart/2005/8/layout/vList2"/>
    <dgm:cxn modelId="{F86A8782-C910-4ACE-883D-6ABDF29DE01E}" type="presOf" srcId="{E061013F-DC9E-4571-83A1-714DCB6667AF}" destId="{BF526751-1A86-4F7D-8CDD-D082D1CF75DD}" srcOrd="0" destOrd="0" presId="urn:microsoft.com/office/officeart/2005/8/layout/vList2"/>
    <dgm:cxn modelId="{7788F3AF-6E87-4585-A7ED-BB2DBB0762B7}" type="presOf" srcId="{23403000-CC44-4133-80DC-2906985C9124}" destId="{5498F830-E39E-42EE-8A3E-ABBEF4985023}" srcOrd="0" destOrd="0" presId="urn:microsoft.com/office/officeart/2005/8/layout/vList2"/>
    <dgm:cxn modelId="{8756D7CD-C6CC-4AD2-8A73-6204B0622ACE}" srcId="{F8409450-5F49-4BED-A7FC-87082FB0EEF7}" destId="{0EE07DE0-FC88-44F0-A528-F3779F5F1BFB}" srcOrd="2" destOrd="0" parTransId="{8082864A-0436-4687-B085-BE4AA3F627AB}" sibTransId="{1431EFE5-CE89-40BD-B3D3-ED55D474D21D}"/>
    <dgm:cxn modelId="{A14BB7D3-DCC9-47C8-AD3E-38B2EC4D13AE}" type="presOf" srcId="{F8409450-5F49-4BED-A7FC-87082FB0EEF7}" destId="{A9470B73-D374-4986-B8BC-87FD8E1DFA9F}" srcOrd="0" destOrd="0" presId="urn:microsoft.com/office/officeart/2005/8/layout/vList2"/>
    <dgm:cxn modelId="{DB698AF5-A959-493E-82EC-71D718458855}" srcId="{F8409450-5F49-4BED-A7FC-87082FB0EEF7}" destId="{E061013F-DC9E-4571-83A1-714DCB6667AF}" srcOrd="3" destOrd="0" parTransId="{6C6DE4DE-DEEA-4F9B-B2C3-B1C68D4C17FA}" sibTransId="{1063235D-A7BF-43A8-8A14-D0FA2ACF12BC}"/>
    <dgm:cxn modelId="{177BEE56-CF1F-40F4-B4F7-B2E0BFBABD7D}" type="presParOf" srcId="{A9470B73-D374-4986-B8BC-87FD8E1DFA9F}" destId="{5498F830-E39E-42EE-8A3E-ABBEF4985023}" srcOrd="0" destOrd="0" presId="urn:microsoft.com/office/officeart/2005/8/layout/vList2"/>
    <dgm:cxn modelId="{88793621-22BD-4F77-8406-7651BAC070AF}" type="presParOf" srcId="{A9470B73-D374-4986-B8BC-87FD8E1DFA9F}" destId="{8CA7DF0E-A431-4B36-8F38-58E24744A269}" srcOrd="1" destOrd="0" presId="urn:microsoft.com/office/officeart/2005/8/layout/vList2"/>
    <dgm:cxn modelId="{C9BED70C-0AC1-4345-A6F0-46A2315142E4}" type="presParOf" srcId="{A9470B73-D374-4986-B8BC-87FD8E1DFA9F}" destId="{7A465B70-8E57-491A-A767-78B49DAF1E7E}" srcOrd="2" destOrd="0" presId="urn:microsoft.com/office/officeart/2005/8/layout/vList2"/>
    <dgm:cxn modelId="{CA108CF0-5C6B-4CFD-8F2A-C62AC3395C3A}" type="presParOf" srcId="{A9470B73-D374-4986-B8BC-87FD8E1DFA9F}" destId="{9E9325B9-D865-4124-AED8-DAE28319C79B}" srcOrd="3" destOrd="0" presId="urn:microsoft.com/office/officeart/2005/8/layout/vList2"/>
    <dgm:cxn modelId="{A9DED588-EAC8-44DE-969A-4EA282F8850D}" type="presParOf" srcId="{A9470B73-D374-4986-B8BC-87FD8E1DFA9F}" destId="{F2669C2C-EBB8-47A6-8563-D77D85687657}" srcOrd="4" destOrd="0" presId="urn:microsoft.com/office/officeart/2005/8/layout/vList2"/>
    <dgm:cxn modelId="{0C919A00-EDEE-4D31-8049-B81A272EF762}" type="presParOf" srcId="{A9470B73-D374-4986-B8BC-87FD8E1DFA9F}" destId="{D47C7D3D-C945-47F8-BACF-53864FA79F4D}" srcOrd="5" destOrd="0" presId="urn:microsoft.com/office/officeart/2005/8/layout/vList2"/>
    <dgm:cxn modelId="{8B8BED5B-9A8B-4323-A61A-E4AFFF681ADE}" type="presParOf" srcId="{A9470B73-D374-4986-B8BC-87FD8E1DFA9F}" destId="{BF526751-1A86-4F7D-8CDD-D082D1CF75D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C632681-8D1D-4F8B-96FF-0D82CA2ADDA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C4F6DFB-6F05-49D5-A1D7-30E354281695}">
      <dgm:prSet/>
      <dgm:spPr/>
      <dgm:t>
        <a:bodyPr/>
        <a:lstStyle/>
        <a:p>
          <a:r>
            <a:rPr lang="en-IN"/>
            <a:t>Financial pressure limits investment capacity</a:t>
          </a:r>
          <a:endParaRPr lang="en-US"/>
        </a:p>
      </dgm:t>
    </dgm:pt>
    <dgm:pt modelId="{90632FE6-8CB9-4D6D-892C-68942E3DE53B}" type="parTrans" cxnId="{4D4A6A43-68F9-41CC-98CF-6B8073B19286}">
      <dgm:prSet/>
      <dgm:spPr/>
      <dgm:t>
        <a:bodyPr/>
        <a:lstStyle/>
        <a:p>
          <a:endParaRPr lang="en-US"/>
        </a:p>
      </dgm:t>
    </dgm:pt>
    <dgm:pt modelId="{563E606B-4E85-4E8E-939B-F57331699E55}" type="sibTrans" cxnId="{4D4A6A43-68F9-41CC-98CF-6B8073B19286}">
      <dgm:prSet/>
      <dgm:spPr/>
      <dgm:t>
        <a:bodyPr/>
        <a:lstStyle/>
        <a:p>
          <a:endParaRPr lang="en-US"/>
        </a:p>
      </dgm:t>
    </dgm:pt>
    <dgm:pt modelId="{648730F3-ED2B-450C-9BB9-30664A361901}">
      <dgm:prSet/>
      <dgm:spPr/>
      <dgm:t>
        <a:bodyPr/>
        <a:lstStyle/>
        <a:p>
          <a:r>
            <a:rPr lang="en-IN"/>
            <a:t>Cost of waste tracking technologies</a:t>
          </a:r>
          <a:endParaRPr lang="en-US"/>
        </a:p>
      </dgm:t>
    </dgm:pt>
    <dgm:pt modelId="{50EE6720-E1E3-481A-98A1-094C2897F43B}" type="parTrans" cxnId="{322331FE-85FC-46DE-B977-F6EC8256BB14}">
      <dgm:prSet/>
      <dgm:spPr/>
      <dgm:t>
        <a:bodyPr/>
        <a:lstStyle/>
        <a:p>
          <a:endParaRPr lang="en-US"/>
        </a:p>
      </dgm:t>
    </dgm:pt>
    <dgm:pt modelId="{0B168032-041B-4A5F-A52D-146C5700E0E1}" type="sibTrans" cxnId="{322331FE-85FC-46DE-B977-F6EC8256BB14}">
      <dgm:prSet/>
      <dgm:spPr/>
      <dgm:t>
        <a:bodyPr/>
        <a:lstStyle/>
        <a:p>
          <a:endParaRPr lang="en-US"/>
        </a:p>
      </dgm:t>
    </dgm:pt>
    <dgm:pt modelId="{B4A28217-466F-4F75-96C2-E241D7C5669D}">
      <dgm:prSet/>
      <dgm:spPr/>
      <dgm:t>
        <a:bodyPr/>
        <a:lstStyle/>
        <a:p>
          <a:r>
            <a:rPr lang="en-IN"/>
            <a:t>Short-term focus on survival and profitability</a:t>
          </a:r>
          <a:endParaRPr lang="en-US"/>
        </a:p>
      </dgm:t>
    </dgm:pt>
    <dgm:pt modelId="{0FD98829-4478-4B17-B9E1-5942F56D6F14}" type="parTrans" cxnId="{5A146333-E17A-4542-B5B3-3858109B84C0}">
      <dgm:prSet/>
      <dgm:spPr/>
      <dgm:t>
        <a:bodyPr/>
        <a:lstStyle/>
        <a:p>
          <a:endParaRPr lang="en-US"/>
        </a:p>
      </dgm:t>
    </dgm:pt>
    <dgm:pt modelId="{E861F472-5DD8-4B05-8A58-682470EFC732}" type="sibTrans" cxnId="{5A146333-E17A-4542-B5B3-3858109B84C0}">
      <dgm:prSet/>
      <dgm:spPr/>
      <dgm:t>
        <a:bodyPr/>
        <a:lstStyle/>
        <a:p>
          <a:endParaRPr lang="en-US"/>
        </a:p>
      </dgm:t>
    </dgm:pt>
    <dgm:pt modelId="{3C5186AB-22DA-4CD9-B3FA-10A2207964C1}">
      <dgm:prSet/>
      <dgm:spPr/>
      <dgm:t>
        <a:bodyPr/>
        <a:lstStyle/>
        <a:p>
          <a:r>
            <a:rPr lang="en-IN"/>
            <a:t>Delayed sustainability initiatives (</a:t>
          </a:r>
          <a:r>
            <a:rPr lang="en-GB"/>
            <a:t>Dunaievskyi, 2022</a:t>
          </a:r>
          <a:r>
            <a:rPr lang="en-IN"/>
            <a:t>).</a:t>
          </a:r>
          <a:endParaRPr lang="en-US"/>
        </a:p>
      </dgm:t>
    </dgm:pt>
    <dgm:pt modelId="{3F8C2F1B-5933-4C14-B251-C56E67190089}" type="parTrans" cxnId="{70E04E7A-525B-47BB-A2AC-15BACF10B775}">
      <dgm:prSet/>
      <dgm:spPr/>
      <dgm:t>
        <a:bodyPr/>
        <a:lstStyle/>
        <a:p>
          <a:endParaRPr lang="en-US"/>
        </a:p>
      </dgm:t>
    </dgm:pt>
    <dgm:pt modelId="{FA06E344-246C-4A2C-A441-FD1B0387BAC3}" type="sibTrans" cxnId="{70E04E7A-525B-47BB-A2AC-15BACF10B775}">
      <dgm:prSet/>
      <dgm:spPr/>
      <dgm:t>
        <a:bodyPr/>
        <a:lstStyle/>
        <a:p>
          <a:endParaRPr lang="en-US"/>
        </a:p>
      </dgm:t>
    </dgm:pt>
    <dgm:pt modelId="{504493CF-7D95-4C2C-9AD9-1D08E0B01DD5}" type="pres">
      <dgm:prSet presAssocID="{0C632681-8D1D-4F8B-96FF-0D82CA2ADDA4}" presName="linear" presStyleCnt="0">
        <dgm:presLayoutVars>
          <dgm:animLvl val="lvl"/>
          <dgm:resizeHandles val="exact"/>
        </dgm:presLayoutVars>
      </dgm:prSet>
      <dgm:spPr/>
    </dgm:pt>
    <dgm:pt modelId="{35789001-8545-4029-B549-090069CFD3B5}" type="pres">
      <dgm:prSet presAssocID="{9C4F6DFB-6F05-49D5-A1D7-30E354281695}" presName="parentText" presStyleLbl="node1" presStyleIdx="0" presStyleCnt="4">
        <dgm:presLayoutVars>
          <dgm:chMax val="0"/>
          <dgm:bulletEnabled val="1"/>
        </dgm:presLayoutVars>
      </dgm:prSet>
      <dgm:spPr/>
    </dgm:pt>
    <dgm:pt modelId="{C98ACFCA-64D4-4EE9-AD50-5459DE277881}" type="pres">
      <dgm:prSet presAssocID="{563E606B-4E85-4E8E-939B-F57331699E55}" presName="spacer" presStyleCnt="0"/>
      <dgm:spPr/>
    </dgm:pt>
    <dgm:pt modelId="{AA3EE998-FBF8-4E76-9FD1-ECEE99E8A399}" type="pres">
      <dgm:prSet presAssocID="{648730F3-ED2B-450C-9BB9-30664A361901}" presName="parentText" presStyleLbl="node1" presStyleIdx="1" presStyleCnt="4">
        <dgm:presLayoutVars>
          <dgm:chMax val="0"/>
          <dgm:bulletEnabled val="1"/>
        </dgm:presLayoutVars>
      </dgm:prSet>
      <dgm:spPr/>
    </dgm:pt>
    <dgm:pt modelId="{3C6C1079-BE78-4E24-A585-0FBAFE4E3F8D}" type="pres">
      <dgm:prSet presAssocID="{0B168032-041B-4A5F-A52D-146C5700E0E1}" presName="spacer" presStyleCnt="0"/>
      <dgm:spPr/>
    </dgm:pt>
    <dgm:pt modelId="{F905E876-F4A0-4484-BC80-55DE5A6A7766}" type="pres">
      <dgm:prSet presAssocID="{B4A28217-466F-4F75-96C2-E241D7C5669D}" presName="parentText" presStyleLbl="node1" presStyleIdx="2" presStyleCnt="4">
        <dgm:presLayoutVars>
          <dgm:chMax val="0"/>
          <dgm:bulletEnabled val="1"/>
        </dgm:presLayoutVars>
      </dgm:prSet>
      <dgm:spPr/>
    </dgm:pt>
    <dgm:pt modelId="{55837D6D-CB2B-486E-8BCD-E9877120F2FE}" type="pres">
      <dgm:prSet presAssocID="{E861F472-5DD8-4B05-8A58-682470EFC732}" presName="spacer" presStyleCnt="0"/>
      <dgm:spPr/>
    </dgm:pt>
    <dgm:pt modelId="{55CB77AA-A0B8-4511-8F45-2043A1962960}" type="pres">
      <dgm:prSet presAssocID="{3C5186AB-22DA-4CD9-B3FA-10A2207964C1}" presName="parentText" presStyleLbl="node1" presStyleIdx="3" presStyleCnt="4">
        <dgm:presLayoutVars>
          <dgm:chMax val="0"/>
          <dgm:bulletEnabled val="1"/>
        </dgm:presLayoutVars>
      </dgm:prSet>
      <dgm:spPr/>
    </dgm:pt>
  </dgm:ptLst>
  <dgm:cxnLst>
    <dgm:cxn modelId="{41AEAC0C-CC90-4AE9-850F-218D8E009F29}" type="presOf" srcId="{B4A28217-466F-4F75-96C2-E241D7C5669D}" destId="{F905E876-F4A0-4484-BC80-55DE5A6A7766}" srcOrd="0" destOrd="0" presId="urn:microsoft.com/office/officeart/2005/8/layout/vList2"/>
    <dgm:cxn modelId="{5718FE2C-39CA-4C44-A3B3-62A4C8FA83CF}" type="presOf" srcId="{648730F3-ED2B-450C-9BB9-30664A361901}" destId="{AA3EE998-FBF8-4E76-9FD1-ECEE99E8A399}" srcOrd="0" destOrd="0" presId="urn:microsoft.com/office/officeart/2005/8/layout/vList2"/>
    <dgm:cxn modelId="{1DD6B12E-0306-4EA4-B006-E45210D3B403}" type="presOf" srcId="{9C4F6DFB-6F05-49D5-A1D7-30E354281695}" destId="{35789001-8545-4029-B549-090069CFD3B5}" srcOrd="0" destOrd="0" presId="urn:microsoft.com/office/officeart/2005/8/layout/vList2"/>
    <dgm:cxn modelId="{5A146333-E17A-4542-B5B3-3858109B84C0}" srcId="{0C632681-8D1D-4F8B-96FF-0D82CA2ADDA4}" destId="{B4A28217-466F-4F75-96C2-E241D7C5669D}" srcOrd="2" destOrd="0" parTransId="{0FD98829-4478-4B17-B9E1-5942F56D6F14}" sibTransId="{E861F472-5DD8-4B05-8A58-682470EFC732}"/>
    <dgm:cxn modelId="{95A0DE5B-A6CF-4D80-AC09-BE034CF91DF9}" type="presOf" srcId="{3C5186AB-22DA-4CD9-B3FA-10A2207964C1}" destId="{55CB77AA-A0B8-4511-8F45-2043A1962960}" srcOrd="0" destOrd="0" presId="urn:microsoft.com/office/officeart/2005/8/layout/vList2"/>
    <dgm:cxn modelId="{4D4A6A43-68F9-41CC-98CF-6B8073B19286}" srcId="{0C632681-8D1D-4F8B-96FF-0D82CA2ADDA4}" destId="{9C4F6DFB-6F05-49D5-A1D7-30E354281695}" srcOrd="0" destOrd="0" parTransId="{90632FE6-8CB9-4D6D-892C-68942E3DE53B}" sibTransId="{563E606B-4E85-4E8E-939B-F57331699E55}"/>
    <dgm:cxn modelId="{70E04E7A-525B-47BB-A2AC-15BACF10B775}" srcId="{0C632681-8D1D-4F8B-96FF-0D82CA2ADDA4}" destId="{3C5186AB-22DA-4CD9-B3FA-10A2207964C1}" srcOrd="3" destOrd="0" parTransId="{3F8C2F1B-5933-4C14-B251-C56E67190089}" sibTransId="{FA06E344-246C-4A2C-A441-FD1B0387BAC3}"/>
    <dgm:cxn modelId="{6DEACEE9-3734-42DD-AA28-99F08A5B178C}" type="presOf" srcId="{0C632681-8D1D-4F8B-96FF-0D82CA2ADDA4}" destId="{504493CF-7D95-4C2C-9AD9-1D08E0B01DD5}" srcOrd="0" destOrd="0" presId="urn:microsoft.com/office/officeart/2005/8/layout/vList2"/>
    <dgm:cxn modelId="{322331FE-85FC-46DE-B977-F6EC8256BB14}" srcId="{0C632681-8D1D-4F8B-96FF-0D82CA2ADDA4}" destId="{648730F3-ED2B-450C-9BB9-30664A361901}" srcOrd="1" destOrd="0" parTransId="{50EE6720-E1E3-481A-98A1-094C2897F43B}" sibTransId="{0B168032-041B-4A5F-A52D-146C5700E0E1}"/>
    <dgm:cxn modelId="{042BD61F-BDF0-441C-BD0D-57006D9BB4D2}" type="presParOf" srcId="{504493CF-7D95-4C2C-9AD9-1D08E0B01DD5}" destId="{35789001-8545-4029-B549-090069CFD3B5}" srcOrd="0" destOrd="0" presId="urn:microsoft.com/office/officeart/2005/8/layout/vList2"/>
    <dgm:cxn modelId="{2DCA3CD0-673D-4C19-9488-D149E9F6ED83}" type="presParOf" srcId="{504493CF-7D95-4C2C-9AD9-1D08E0B01DD5}" destId="{C98ACFCA-64D4-4EE9-AD50-5459DE277881}" srcOrd="1" destOrd="0" presId="urn:microsoft.com/office/officeart/2005/8/layout/vList2"/>
    <dgm:cxn modelId="{D439E0E2-EAE7-49EA-8FA0-A43BB1FB1255}" type="presParOf" srcId="{504493CF-7D95-4C2C-9AD9-1D08E0B01DD5}" destId="{AA3EE998-FBF8-4E76-9FD1-ECEE99E8A399}" srcOrd="2" destOrd="0" presId="urn:microsoft.com/office/officeart/2005/8/layout/vList2"/>
    <dgm:cxn modelId="{67425B31-0BF0-49C8-B04B-9681197FAE89}" type="presParOf" srcId="{504493CF-7D95-4C2C-9AD9-1D08E0B01DD5}" destId="{3C6C1079-BE78-4E24-A585-0FBAFE4E3F8D}" srcOrd="3" destOrd="0" presId="urn:microsoft.com/office/officeart/2005/8/layout/vList2"/>
    <dgm:cxn modelId="{367B80DC-00AE-42A2-9D19-3A692E0B8FD2}" type="presParOf" srcId="{504493CF-7D95-4C2C-9AD9-1D08E0B01DD5}" destId="{F905E876-F4A0-4484-BC80-55DE5A6A7766}" srcOrd="4" destOrd="0" presId="urn:microsoft.com/office/officeart/2005/8/layout/vList2"/>
    <dgm:cxn modelId="{F1423590-6ADA-4686-A985-E60ED22FF511}" type="presParOf" srcId="{504493CF-7D95-4C2C-9AD9-1D08E0B01DD5}" destId="{55837D6D-CB2B-486E-8BCD-E9877120F2FE}" srcOrd="5" destOrd="0" presId="urn:microsoft.com/office/officeart/2005/8/layout/vList2"/>
    <dgm:cxn modelId="{FE371732-2B1C-4415-8454-DC11824AE82C}" type="presParOf" srcId="{504493CF-7D95-4C2C-9AD9-1D08E0B01DD5}" destId="{55CB77AA-A0B8-4511-8F45-2043A19629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D7A59A5-43D6-4C95-9A89-F0885C7A50E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E4BF8D0-A987-4E25-98C1-3431B53FBCD7}">
      <dgm:prSet/>
      <dgm:spPr/>
      <dgm:t>
        <a:bodyPr/>
        <a:lstStyle/>
        <a:p>
          <a:r>
            <a:rPr lang="en-IN"/>
            <a:t>Guests associate value with abundance</a:t>
          </a:r>
          <a:endParaRPr lang="en-US"/>
        </a:p>
      </dgm:t>
    </dgm:pt>
    <dgm:pt modelId="{D84B28DB-112A-4546-BA24-5AA29B187B1C}" type="parTrans" cxnId="{35612504-5EFB-414A-9815-A54E648B637A}">
      <dgm:prSet/>
      <dgm:spPr/>
      <dgm:t>
        <a:bodyPr/>
        <a:lstStyle/>
        <a:p>
          <a:endParaRPr lang="en-US"/>
        </a:p>
      </dgm:t>
    </dgm:pt>
    <dgm:pt modelId="{C6775C21-FEBC-4E28-B285-9A59A56F7D5C}" type="sibTrans" cxnId="{35612504-5EFB-414A-9815-A54E648B637A}">
      <dgm:prSet/>
      <dgm:spPr/>
      <dgm:t>
        <a:bodyPr/>
        <a:lstStyle/>
        <a:p>
          <a:endParaRPr lang="en-US"/>
        </a:p>
      </dgm:t>
    </dgm:pt>
    <dgm:pt modelId="{3E197FD0-1A56-4F64-A6E2-19D0CD7AD5C6}">
      <dgm:prSet/>
      <dgm:spPr/>
      <dgm:t>
        <a:bodyPr/>
        <a:lstStyle/>
        <a:p>
          <a:r>
            <a:rPr lang="en-IN"/>
            <a:t>Buffet dining increases food waste</a:t>
          </a:r>
          <a:endParaRPr lang="en-US"/>
        </a:p>
      </dgm:t>
    </dgm:pt>
    <dgm:pt modelId="{99D5EDE2-BD6D-4D1C-A42A-64605AC6D347}" type="parTrans" cxnId="{93C3CAA8-30B2-4C50-BF08-B3D901780E60}">
      <dgm:prSet/>
      <dgm:spPr/>
      <dgm:t>
        <a:bodyPr/>
        <a:lstStyle/>
        <a:p>
          <a:endParaRPr lang="en-US"/>
        </a:p>
      </dgm:t>
    </dgm:pt>
    <dgm:pt modelId="{E3A94D77-168D-422E-9AD8-587184775EB7}" type="sibTrans" cxnId="{93C3CAA8-30B2-4C50-BF08-B3D901780E60}">
      <dgm:prSet/>
      <dgm:spPr/>
      <dgm:t>
        <a:bodyPr/>
        <a:lstStyle/>
        <a:p>
          <a:endParaRPr lang="en-US"/>
        </a:p>
      </dgm:t>
    </dgm:pt>
    <dgm:pt modelId="{6373EC32-7CB5-44C1-9F8C-6709B51991F4}">
      <dgm:prSet/>
      <dgm:spPr/>
      <dgm:t>
        <a:bodyPr/>
        <a:lstStyle/>
        <a:p>
          <a:r>
            <a:rPr lang="en-IN"/>
            <a:t>Rising awareness of environmental issues</a:t>
          </a:r>
          <a:endParaRPr lang="en-US"/>
        </a:p>
      </dgm:t>
    </dgm:pt>
    <dgm:pt modelId="{8F432102-B2E9-4233-A779-9D70D70A8737}" type="parTrans" cxnId="{799DC286-DEF0-4E70-861E-28181B8E092E}">
      <dgm:prSet/>
      <dgm:spPr/>
      <dgm:t>
        <a:bodyPr/>
        <a:lstStyle/>
        <a:p>
          <a:endParaRPr lang="en-US"/>
        </a:p>
      </dgm:t>
    </dgm:pt>
    <dgm:pt modelId="{16979ABA-CFB7-4AF9-9C2A-0BBB7BBAC2F2}" type="sibTrans" cxnId="{799DC286-DEF0-4E70-861E-28181B8E092E}">
      <dgm:prSet/>
      <dgm:spPr/>
      <dgm:t>
        <a:bodyPr/>
        <a:lstStyle/>
        <a:p>
          <a:endParaRPr lang="en-US"/>
        </a:p>
      </dgm:t>
    </dgm:pt>
    <dgm:pt modelId="{CF4D8062-F578-4324-B20E-88EC616E6710}">
      <dgm:prSet/>
      <dgm:spPr/>
      <dgm:t>
        <a:bodyPr/>
        <a:lstStyle/>
        <a:p>
          <a:r>
            <a:rPr lang="en-IN"/>
            <a:t>Need to balance satisfaction and sustainability (</a:t>
          </a:r>
          <a:r>
            <a:rPr lang="en-GB"/>
            <a:t>Sun et al., 2024</a:t>
          </a:r>
          <a:r>
            <a:rPr lang="en-IN"/>
            <a:t>).</a:t>
          </a:r>
          <a:endParaRPr lang="en-US"/>
        </a:p>
      </dgm:t>
    </dgm:pt>
    <dgm:pt modelId="{ECC13989-8FFF-4E61-B95E-B982AB37B25A}" type="parTrans" cxnId="{3E791B28-EDF0-4C6C-BAE2-A1A60B982395}">
      <dgm:prSet/>
      <dgm:spPr/>
      <dgm:t>
        <a:bodyPr/>
        <a:lstStyle/>
        <a:p>
          <a:endParaRPr lang="en-US"/>
        </a:p>
      </dgm:t>
    </dgm:pt>
    <dgm:pt modelId="{13CA96C8-BACD-489B-B061-A9BCA8A054A8}" type="sibTrans" cxnId="{3E791B28-EDF0-4C6C-BAE2-A1A60B982395}">
      <dgm:prSet/>
      <dgm:spPr/>
      <dgm:t>
        <a:bodyPr/>
        <a:lstStyle/>
        <a:p>
          <a:endParaRPr lang="en-US"/>
        </a:p>
      </dgm:t>
    </dgm:pt>
    <dgm:pt modelId="{F5DBDCFE-DF80-405F-9E14-255666E3637A}" type="pres">
      <dgm:prSet presAssocID="{4D7A59A5-43D6-4C95-9A89-F0885C7A50E8}" presName="linear" presStyleCnt="0">
        <dgm:presLayoutVars>
          <dgm:animLvl val="lvl"/>
          <dgm:resizeHandles val="exact"/>
        </dgm:presLayoutVars>
      </dgm:prSet>
      <dgm:spPr/>
    </dgm:pt>
    <dgm:pt modelId="{34751078-6817-44F7-9B21-3F378062C5C7}" type="pres">
      <dgm:prSet presAssocID="{1E4BF8D0-A987-4E25-98C1-3431B53FBCD7}" presName="parentText" presStyleLbl="node1" presStyleIdx="0" presStyleCnt="4">
        <dgm:presLayoutVars>
          <dgm:chMax val="0"/>
          <dgm:bulletEnabled val="1"/>
        </dgm:presLayoutVars>
      </dgm:prSet>
      <dgm:spPr/>
    </dgm:pt>
    <dgm:pt modelId="{9B58335E-5E8B-4A13-B6BC-478943AFD73F}" type="pres">
      <dgm:prSet presAssocID="{C6775C21-FEBC-4E28-B285-9A59A56F7D5C}" presName="spacer" presStyleCnt="0"/>
      <dgm:spPr/>
    </dgm:pt>
    <dgm:pt modelId="{1287AB66-5796-4279-A00F-1D5306C8556F}" type="pres">
      <dgm:prSet presAssocID="{3E197FD0-1A56-4F64-A6E2-19D0CD7AD5C6}" presName="parentText" presStyleLbl="node1" presStyleIdx="1" presStyleCnt="4">
        <dgm:presLayoutVars>
          <dgm:chMax val="0"/>
          <dgm:bulletEnabled val="1"/>
        </dgm:presLayoutVars>
      </dgm:prSet>
      <dgm:spPr/>
    </dgm:pt>
    <dgm:pt modelId="{C70B116F-1692-41FF-BD2A-9EB7E00A7A8E}" type="pres">
      <dgm:prSet presAssocID="{E3A94D77-168D-422E-9AD8-587184775EB7}" presName="spacer" presStyleCnt="0"/>
      <dgm:spPr/>
    </dgm:pt>
    <dgm:pt modelId="{A00061C3-6C48-4D28-A9FD-7D2341894066}" type="pres">
      <dgm:prSet presAssocID="{6373EC32-7CB5-44C1-9F8C-6709B51991F4}" presName="parentText" presStyleLbl="node1" presStyleIdx="2" presStyleCnt="4">
        <dgm:presLayoutVars>
          <dgm:chMax val="0"/>
          <dgm:bulletEnabled val="1"/>
        </dgm:presLayoutVars>
      </dgm:prSet>
      <dgm:spPr/>
    </dgm:pt>
    <dgm:pt modelId="{2203C65C-4054-4280-A0E7-70DE3B0A5A09}" type="pres">
      <dgm:prSet presAssocID="{16979ABA-CFB7-4AF9-9C2A-0BBB7BBAC2F2}" presName="spacer" presStyleCnt="0"/>
      <dgm:spPr/>
    </dgm:pt>
    <dgm:pt modelId="{9141A067-BA82-42E5-B6BE-88865614B1FA}" type="pres">
      <dgm:prSet presAssocID="{CF4D8062-F578-4324-B20E-88EC616E6710}" presName="parentText" presStyleLbl="node1" presStyleIdx="3" presStyleCnt="4">
        <dgm:presLayoutVars>
          <dgm:chMax val="0"/>
          <dgm:bulletEnabled val="1"/>
        </dgm:presLayoutVars>
      </dgm:prSet>
      <dgm:spPr/>
    </dgm:pt>
  </dgm:ptLst>
  <dgm:cxnLst>
    <dgm:cxn modelId="{35612504-5EFB-414A-9815-A54E648B637A}" srcId="{4D7A59A5-43D6-4C95-9A89-F0885C7A50E8}" destId="{1E4BF8D0-A987-4E25-98C1-3431B53FBCD7}" srcOrd="0" destOrd="0" parTransId="{D84B28DB-112A-4546-BA24-5AA29B187B1C}" sibTransId="{C6775C21-FEBC-4E28-B285-9A59A56F7D5C}"/>
    <dgm:cxn modelId="{3E791B28-EDF0-4C6C-BAE2-A1A60B982395}" srcId="{4D7A59A5-43D6-4C95-9A89-F0885C7A50E8}" destId="{CF4D8062-F578-4324-B20E-88EC616E6710}" srcOrd="3" destOrd="0" parTransId="{ECC13989-8FFF-4E61-B95E-B982AB37B25A}" sibTransId="{13CA96C8-BACD-489B-B061-A9BCA8A054A8}"/>
    <dgm:cxn modelId="{E4E2AD5D-DDA0-4BB7-9D6F-631ED8EED809}" type="presOf" srcId="{4D7A59A5-43D6-4C95-9A89-F0885C7A50E8}" destId="{F5DBDCFE-DF80-405F-9E14-255666E3637A}" srcOrd="0" destOrd="0" presId="urn:microsoft.com/office/officeart/2005/8/layout/vList2"/>
    <dgm:cxn modelId="{799DC286-DEF0-4E70-861E-28181B8E092E}" srcId="{4D7A59A5-43D6-4C95-9A89-F0885C7A50E8}" destId="{6373EC32-7CB5-44C1-9F8C-6709B51991F4}" srcOrd="2" destOrd="0" parTransId="{8F432102-B2E9-4233-A779-9D70D70A8737}" sibTransId="{16979ABA-CFB7-4AF9-9C2A-0BBB7BBAC2F2}"/>
    <dgm:cxn modelId="{11C514A0-8ABD-4CA9-AD86-0E201DF5A8E2}" type="presOf" srcId="{1E4BF8D0-A987-4E25-98C1-3431B53FBCD7}" destId="{34751078-6817-44F7-9B21-3F378062C5C7}" srcOrd="0" destOrd="0" presId="urn:microsoft.com/office/officeart/2005/8/layout/vList2"/>
    <dgm:cxn modelId="{93C3CAA8-30B2-4C50-BF08-B3D901780E60}" srcId="{4D7A59A5-43D6-4C95-9A89-F0885C7A50E8}" destId="{3E197FD0-1A56-4F64-A6E2-19D0CD7AD5C6}" srcOrd="1" destOrd="0" parTransId="{99D5EDE2-BD6D-4D1C-A42A-64605AC6D347}" sibTransId="{E3A94D77-168D-422E-9AD8-587184775EB7}"/>
    <dgm:cxn modelId="{352399AC-4377-457F-805B-2AA9679D1CDC}" type="presOf" srcId="{3E197FD0-1A56-4F64-A6E2-19D0CD7AD5C6}" destId="{1287AB66-5796-4279-A00F-1D5306C8556F}" srcOrd="0" destOrd="0" presId="urn:microsoft.com/office/officeart/2005/8/layout/vList2"/>
    <dgm:cxn modelId="{ED7AD1BB-6A03-44BB-A3BB-E6A68CBC731B}" type="presOf" srcId="{6373EC32-7CB5-44C1-9F8C-6709B51991F4}" destId="{A00061C3-6C48-4D28-A9FD-7D2341894066}" srcOrd="0" destOrd="0" presId="urn:microsoft.com/office/officeart/2005/8/layout/vList2"/>
    <dgm:cxn modelId="{439C96C8-56AC-4D8D-8424-8A26E08B6C08}" type="presOf" srcId="{CF4D8062-F578-4324-B20E-88EC616E6710}" destId="{9141A067-BA82-42E5-B6BE-88865614B1FA}" srcOrd="0" destOrd="0" presId="urn:microsoft.com/office/officeart/2005/8/layout/vList2"/>
    <dgm:cxn modelId="{1701571F-554A-4DDD-BDA8-E38E8455D8D8}" type="presParOf" srcId="{F5DBDCFE-DF80-405F-9E14-255666E3637A}" destId="{34751078-6817-44F7-9B21-3F378062C5C7}" srcOrd="0" destOrd="0" presId="urn:microsoft.com/office/officeart/2005/8/layout/vList2"/>
    <dgm:cxn modelId="{D35A1C94-EE8C-4B9B-87CA-7698E8C9CFFE}" type="presParOf" srcId="{F5DBDCFE-DF80-405F-9E14-255666E3637A}" destId="{9B58335E-5E8B-4A13-B6BC-478943AFD73F}" srcOrd="1" destOrd="0" presId="urn:microsoft.com/office/officeart/2005/8/layout/vList2"/>
    <dgm:cxn modelId="{BDB9F633-E53A-4CBE-A2D9-C68A576BF167}" type="presParOf" srcId="{F5DBDCFE-DF80-405F-9E14-255666E3637A}" destId="{1287AB66-5796-4279-A00F-1D5306C8556F}" srcOrd="2" destOrd="0" presId="urn:microsoft.com/office/officeart/2005/8/layout/vList2"/>
    <dgm:cxn modelId="{82184F85-2660-450F-B4F5-A5CB054EB05E}" type="presParOf" srcId="{F5DBDCFE-DF80-405F-9E14-255666E3637A}" destId="{C70B116F-1692-41FF-BD2A-9EB7E00A7A8E}" srcOrd="3" destOrd="0" presId="urn:microsoft.com/office/officeart/2005/8/layout/vList2"/>
    <dgm:cxn modelId="{6F9393B5-F1DF-4A2D-8769-78E46CB447DB}" type="presParOf" srcId="{F5DBDCFE-DF80-405F-9E14-255666E3637A}" destId="{A00061C3-6C48-4D28-A9FD-7D2341894066}" srcOrd="4" destOrd="0" presId="urn:microsoft.com/office/officeart/2005/8/layout/vList2"/>
    <dgm:cxn modelId="{6239BE81-5275-4E3A-A428-945C907D13B5}" type="presParOf" srcId="{F5DBDCFE-DF80-405F-9E14-255666E3637A}" destId="{2203C65C-4054-4280-A0E7-70DE3B0A5A09}" srcOrd="5" destOrd="0" presId="urn:microsoft.com/office/officeart/2005/8/layout/vList2"/>
    <dgm:cxn modelId="{9689B882-E6EC-4AEE-A915-A80E44A3C3F8}" type="presParOf" srcId="{F5DBDCFE-DF80-405F-9E14-255666E3637A}" destId="{9141A067-BA82-42E5-B6BE-88865614B1F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C505B56-1D06-4AE9-96BB-E9CB508257A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C0F70F-C3C2-407D-9F6A-0D5136B75E88}">
      <dgm:prSet/>
      <dgm:spPr/>
      <dgm:t>
        <a:bodyPr/>
        <a:lstStyle/>
        <a:p>
          <a:r>
            <a:rPr lang="en-IN"/>
            <a:t>Waste tracking and inventory systems</a:t>
          </a:r>
          <a:endParaRPr lang="en-US"/>
        </a:p>
      </dgm:t>
    </dgm:pt>
    <dgm:pt modelId="{AA2920C3-86E2-46B3-B8A8-ABD66408894F}" type="parTrans" cxnId="{B65DD3BB-8DB4-4822-8838-0A2A9330841E}">
      <dgm:prSet/>
      <dgm:spPr/>
      <dgm:t>
        <a:bodyPr/>
        <a:lstStyle/>
        <a:p>
          <a:endParaRPr lang="en-US"/>
        </a:p>
      </dgm:t>
    </dgm:pt>
    <dgm:pt modelId="{1D1D68E2-77A9-4793-B5C1-DF3F92BDF214}" type="sibTrans" cxnId="{B65DD3BB-8DB4-4822-8838-0A2A9330841E}">
      <dgm:prSet/>
      <dgm:spPr/>
      <dgm:t>
        <a:bodyPr/>
        <a:lstStyle/>
        <a:p>
          <a:endParaRPr lang="en-US"/>
        </a:p>
      </dgm:t>
    </dgm:pt>
    <dgm:pt modelId="{4275B539-039E-4FC4-BC70-C444E5DD6BAF}">
      <dgm:prSet/>
      <dgm:spPr/>
      <dgm:t>
        <a:bodyPr/>
        <a:lstStyle/>
        <a:p>
          <a:r>
            <a:rPr lang="en-IN"/>
            <a:t>Improved forecasting and efficiency</a:t>
          </a:r>
          <a:endParaRPr lang="en-US"/>
        </a:p>
      </dgm:t>
    </dgm:pt>
    <dgm:pt modelId="{70E71D84-CDCF-4BD2-ABE6-F2810DF704E6}" type="parTrans" cxnId="{321DFEBA-CE44-4C14-A623-6FC5B2AD91AD}">
      <dgm:prSet/>
      <dgm:spPr/>
      <dgm:t>
        <a:bodyPr/>
        <a:lstStyle/>
        <a:p>
          <a:endParaRPr lang="en-US"/>
        </a:p>
      </dgm:t>
    </dgm:pt>
    <dgm:pt modelId="{66A67368-0D88-4CA8-8156-7D920560E77D}" type="sibTrans" cxnId="{321DFEBA-CE44-4C14-A623-6FC5B2AD91AD}">
      <dgm:prSet/>
      <dgm:spPr/>
      <dgm:t>
        <a:bodyPr/>
        <a:lstStyle/>
        <a:p>
          <a:endParaRPr lang="en-US"/>
        </a:p>
      </dgm:t>
    </dgm:pt>
    <dgm:pt modelId="{0012A189-E021-4986-AF6A-191061CFCB97}">
      <dgm:prSet/>
      <dgm:spPr/>
      <dgm:t>
        <a:bodyPr/>
        <a:lstStyle/>
        <a:p>
          <a:r>
            <a:rPr lang="en-IN"/>
            <a:t>Limited access for smaller hotels</a:t>
          </a:r>
          <a:endParaRPr lang="en-US"/>
        </a:p>
      </dgm:t>
    </dgm:pt>
    <dgm:pt modelId="{EC6C82D9-36B0-4E5B-B5BD-463761F4EEFE}" type="parTrans" cxnId="{84FC49E3-47DB-4803-9F2E-66C35EAB9161}">
      <dgm:prSet/>
      <dgm:spPr/>
      <dgm:t>
        <a:bodyPr/>
        <a:lstStyle/>
        <a:p>
          <a:endParaRPr lang="en-US"/>
        </a:p>
      </dgm:t>
    </dgm:pt>
    <dgm:pt modelId="{48434AA5-0FAA-4497-9ABF-7D0961C4FF09}" type="sibTrans" cxnId="{84FC49E3-47DB-4803-9F2E-66C35EAB9161}">
      <dgm:prSet/>
      <dgm:spPr/>
      <dgm:t>
        <a:bodyPr/>
        <a:lstStyle/>
        <a:p>
          <a:endParaRPr lang="en-US"/>
        </a:p>
      </dgm:t>
    </dgm:pt>
    <dgm:pt modelId="{9EC98194-AD7F-4C75-AB67-E7605B87D670}">
      <dgm:prSet/>
      <dgm:spPr/>
      <dgm:t>
        <a:bodyPr/>
        <a:lstStyle/>
        <a:p>
          <a:r>
            <a:rPr lang="en-IN"/>
            <a:t>Importance of staff training and engagement (</a:t>
          </a:r>
          <a:r>
            <a:rPr lang="en-GB"/>
            <a:t>Do Thi et al., 2021</a:t>
          </a:r>
          <a:r>
            <a:rPr lang="en-IN"/>
            <a:t>).</a:t>
          </a:r>
          <a:endParaRPr lang="en-US"/>
        </a:p>
      </dgm:t>
    </dgm:pt>
    <dgm:pt modelId="{EBACE113-A348-47E8-8AC2-4E0F474094FC}" type="parTrans" cxnId="{8CA21FB6-5E7C-4365-B6D3-7EEAA7858DBE}">
      <dgm:prSet/>
      <dgm:spPr/>
      <dgm:t>
        <a:bodyPr/>
        <a:lstStyle/>
        <a:p>
          <a:endParaRPr lang="en-US"/>
        </a:p>
      </dgm:t>
    </dgm:pt>
    <dgm:pt modelId="{F8C66086-527F-4C40-9C97-6E1E64C3F186}" type="sibTrans" cxnId="{8CA21FB6-5E7C-4365-B6D3-7EEAA7858DBE}">
      <dgm:prSet/>
      <dgm:spPr/>
      <dgm:t>
        <a:bodyPr/>
        <a:lstStyle/>
        <a:p>
          <a:endParaRPr lang="en-US"/>
        </a:p>
      </dgm:t>
    </dgm:pt>
    <dgm:pt modelId="{9BA25425-EB7F-4082-A803-4995386FA124}" type="pres">
      <dgm:prSet presAssocID="{2C505B56-1D06-4AE9-96BB-E9CB508257A8}" presName="linear" presStyleCnt="0">
        <dgm:presLayoutVars>
          <dgm:animLvl val="lvl"/>
          <dgm:resizeHandles val="exact"/>
        </dgm:presLayoutVars>
      </dgm:prSet>
      <dgm:spPr/>
    </dgm:pt>
    <dgm:pt modelId="{1B6A20DA-1EE0-4054-B038-8BCCB01115D5}" type="pres">
      <dgm:prSet presAssocID="{79C0F70F-C3C2-407D-9F6A-0D5136B75E88}" presName="parentText" presStyleLbl="node1" presStyleIdx="0" presStyleCnt="4">
        <dgm:presLayoutVars>
          <dgm:chMax val="0"/>
          <dgm:bulletEnabled val="1"/>
        </dgm:presLayoutVars>
      </dgm:prSet>
      <dgm:spPr/>
    </dgm:pt>
    <dgm:pt modelId="{CC4BCC39-4266-4F95-AC5D-2864307DDE13}" type="pres">
      <dgm:prSet presAssocID="{1D1D68E2-77A9-4793-B5C1-DF3F92BDF214}" presName="spacer" presStyleCnt="0"/>
      <dgm:spPr/>
    </dgm:pt>
    <dgm:pt modelId="{0DEECBCA-CA26-4361-8CC6-E3A6307617A9}" type="pres">
      <dgm:prSet presAssocID="{4275B539-039E-4FC4-BC70-C444E5DD6BAF}" presName="parentText" presStyleLbl="node1" presStyleIdx="1" presStyleCnt="4">
        <dgm:presLayoutVars>
          <dgm:chMax val="0"/>
          <dgm:bulletEnabled val="1"/>
        </dgm:presLayoutVars>
      </dgm:prSet>
      <dgm:spPr/>
    </dgm:pt>
    <dgm:pt modelId="{48DCC3F4-3941-47CE-9341-F69BCE9C33FE}" type="pres">
      <dgm:prSet presAssocID="{66A67368-0D88-4CA8-8156-7D920560E77D}" presName="spacer" presStyleCnt="0"/>
      <dgm:spPr/>
    </dgm:pt>
    <dgm:pt modelId="{D5F1453B-740D-4C44-B307-FF07B54AA4AD}" type="pres">
      <dgm:prSet presAssocID="{0012A189-E021-4986-AF6A-191061CFCB97}" presName="parentText" presStyleLbl="node1" presStyleIdx="2" presStyleCnt="4">
        <dgm:presLayoutVars>
          <dgm:chMax val="0"/>
          <dgm:bulletEnabled val="1"/>
        </dgm:presLayoutVars>
      </dgm:prSet>
      <dgm:spPr/>
    </dgm:pt>
    <dgm:pt modelId="{7CDDA713-6697-4119-8341-CA62E0A22933}" type="pres">
      <dgm:prSet presAssocID="{48434AA5-0FAA-4497-9ABF-7D0961C4FF09}" presName="spacer" presStyleCnt="0"/>
      <dgm:spPr/>
    </dgm:pt>
    <dgm:pt modelId="{1A94CD6B-24DF-44C8-96C7-E5E83B186626}" type="pres">
      <dgm:prSet presAssocID="{9EC98194-AD7F-4C75-AB67-E7605B87D670}" presName="parentText" presStyleLbl="node1" presStyleIdx="3" presStyleCnt="4">
        <dgm:presLayoutVars>
          <dgm:chMax val="0"/>
          <dgm:bulletEnabled val="1"/>
        </dgm:presLayoutVars>
      </dgm:prSet>
      <dgm:spPr/>
    </dgm:pt>
  </dgm:ptLst>
  <dgm:cxnLst>
    <dgm:cxn modelId="{9F62EA0E-AA9C-4EE4-B55C-31ACCE38EC33}" type="presOf" srcId="{79C0F70F-C3C2-407D-9F6A-0D5136B75E88}" destId="{1B6A20DA-1EE0-4054-B038-8BCCB01115D5}" srcOrd="0" destOrd="0" presId="urn:microsoft.com/office/officeart/2005/8/layout/vList2"/>
    <dgm:cxn modelId="{1543FF60-7F13-422F-9E49-763883EFCF25}" type="presOf" srcId="{2C505B56-1D06-4AE9-96BB-E9CB508257A8}" destId="{9BA25425-EB7F-4082-A803-4995386FA124}" srcOrd="0" destOrd="0" presId="urn:microsoft.com/office/officeart/2005/8/layout/vList2"/>
    <dgm:cxn modelId="{8CA21FB6-5E7C-4365-B6D3-7EEAA7858DBE}" srcId="{2C505B56-1D06-4AE9-96BB-E9CB508257A8}" destId="{9EC98194-AD7F-4C75-AB67-E7605B87D670}" srcOrd="3" destOrd="0" parTransId="{EBACE113-A348-47E8-8AC2-4E0F474094FC}" sibTransId="{F8C66086-527F-4C40-9C97-6E1E64C3F186}"/>
    <dgm:cxn modelId="{321DFEBA-CE44-4C14-A623-6FC5B2AD91AD}" srcId="{2C505B56-1D06-4AE9-96BB-E9CB508257A8}" destId="{4275B539-039E-4FC4-BC70-C444E5DD6BAF}" srcOrd="1" destOrd="0" parTransId="{70E71D84-CDCF-4BD2-ABE6-F2810DF704E6}" sibTransId="{66A67368-0D88-4CA8-8156-7D920560E77D}"/>
    <dgm:cxn modelId="{B65DD3BB-8DB4-4822-8838-0A2A9330841E}" srcId="{2C505B56-1D06-4AE9-96BB-E9CB508257A8}" destId="{79C0F70F-C3C2-407D-9F6A-0D5136B75E88}" srcOrd="0" destOrd="0" parTransId="{AA2920C3-86E2-46B3-B8A8-ABD66408894F}" sibTransId="{1D1D68E2-77A9-4793-B5C1-DF3F92BDF214}"/>
    <dgm:cxn modelId="{84FC49E3-47DB-4803-9F2E-66C35EAB9161}" srcId="{2C505B56-1D06-4AE9-96BB-E9CB508257A8}" destId="{0012A189-E021-4986-AF6A-191061CFCB97}" srcOrd="2" destOrd="0" parTransId="{EC6C82D9-36B0-4E5B-B5BD-463761F4EEFE}" sibTransId="{48434AA5-0FAA-4497-9ABF-7D0961C4FF09}"/>
    <dgm:cxn modelId="{87D3FAF0-A0AF-4850-B6E4-F9E5A579357C}" type="presOf" srcId="{9EC98194-AD7F-4C75-AB67-E7605B87D670}" destId="{1A94CD6B-24DF-44C8-96C7-E5E83B186626}" srcOrd="0" destOrd="0" presId="urn:microsoft.com/office/officeart/2005/8/layout/vList2"/>
    <dgm:cxn modelId="{369DAFF9-DD2C-4721-A1DE-CCE8A00E7F11}" type="presOf" srcId="{4275B539-039E-4FC4-BC70-C444E5DD6BAF}" destId="{0DEECBCA-CA26-4361-8CC6-E3A6307617A9}" srcOrd="0" destOrd="0" presId="urn:microsoft.com/office/officeart/2005/8/layout/vList2"/>
    <dgm:cxn modelId="{9793BDFB-E651-43F1-AA35-1B81E52B1942}" type="presOf" srcId="{0012A189-E021-4986-AF6A-191061CFCB97}" destId="{D5F1453B-740D-4C44-B307-FF07B54AA4AD}" srcOrd="0" destOrd="0" presId="urn:microsoft.com/office/officeart/2005/8/layout/vList2"/>
    <dgm:cxn modelId="{6506E20F-2271-4EAE-8501-EA6B26539D3A}" type="presParOf" srcId="{9BA25425-EB7F-4082-A803-4995386FA124}" destId="{1B6A20DA-1EE0-4054-B038-8BCCB01115D5}" srcOrd="0" destOrd="0" presId="urn:microsoft.com/office/officeart/2005/8/layout/vList2"/>
    <dgm:cxn modelId="{028097CB-378C-4124-A296-8BF88F1AF61E}" type="presParOf" srcId="{9BA25425-EB7F-4082-A803-4995386FA124}" destId="{CC4BCC39-4266-4F95-AC5D-2864307DDE13}" srcOrd="1" destOrd="0" presId="urn:microsoft.com/office/officeart/2005/8/layout/vList2"/>
    <dgm:cxn modelId="{1110301C-C9C2-4726-832C-E0A566B66AB4}" type="presParOf" srcId="{9BA25425-EB7F-4082-A803-4995386FA124}" destId="{0DEECBCA-CA26-4361-8CC6-E3A6307617A9}" srcOrd="2" destOrd="0" presId="urn:microsoft.com/office/officeart/2005/8/layout/vList2"/>
    <dgm:cxn modelId="{87321A86-6709-4590-A031-9E1435913AC6}" type="presParOf" srcId="{9BA25425-EB7F-4082-A803-4995386FA124}" destId="{48DCC3F4-3941-47CE-9341-F69BCE9C33FE}" srcOrd="3" destOrd="0" presId="urn:microsoft.com/office/officeart/2005/8/layout/vList2"/>
    <dgm:cxn modelId="{E3352880-BA0C-4A6B-868B-F6392F09C2B0}" type="presParOf" srcId="{9BA25425-EB7F-4082-A803-4995386FA124}" destId="{D5F1453B-740D-4C44-B307-FF07B54AA4AD}" srcOrd="4" destOrd="0" presId="urn:microsoft.com/office/officeart/2005/8/layout/vList2"/>
    <dgm:cxn modelId="{8AB4F638-9FFB-4AB7-BB68-B3CC471B4802}" type="presParOf" srcId="{9BA25425-EB7F-4082-A803-4995386FA124}" destId="{7CDDA713-6697-4119-8341-CA62E0A22933}" srcOrd="5" destOrd="0" presId="urn:microsoft.com/office/officeart/2005/8/layout/vList2"/>
    <dgm:cxn modelId="{B74BFC46-F621-4962-A804-9F9674D25870}" type="presParOf" srcId="{9BA25425-EB7F-4082-A803-4995386FA124}" destId="{1A94CD6B-24DF-44C8-96C7-E5E83B18662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2B5DCE2-9CA2-4F07-BBB8-50EA81FC06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2A309DE-15B4-4EE3-B1DF-EAFE415496D1}">
      <dgm:prSet/>
      <dgm:spPr/>
      <dgm:t>
        <a:bodyPr/>
        <a:lstStyle/>
        <a:p>
          <a:r>
            <a:rPr lang="en-IN"/>
            <a:t>Regulations on waste management</a:t>
          </a:r>
          <a:endParaRPr lang="en-US"/>
        </a:p>
      </dgm:t>
    </dgm:pt>
    <dgm:pt modelId="{1F10E000-9299-4276-8AFB-BED913A65EAC}" type="parTrans" cxnId="{C19930C1-6F63-4E3E-868B-C0524DDB6F5B}">
      <dgm:prSet/>
      <dgm:spPr/>
      <dgm:t>
        <a:bodyPr/>
        <a:lstStyle/>
        <a:p>
          <a:endParaRPr lang="en-US"/>
        </a:p>
      </dgm:t>
    </dgm:pt>
    <dgm:pt modelId="{3EBC1CB7-5EBE-470A-81CE-B4E0E88B5212}" type="sibTrans" cxnId="{C19930C1-6F63-4E3E-868B-C0524DDB6F5B}">
      <dgm:prSet/>
      <dgm:spPr/>
      <dgm:t>
        <a:bodyPr/>
        <a:lstStyle/>
        <a:p>
          <a:endParaRPr lang="en-US"/>
        </a:p>
      </dgm:t>
    </dgm:pt>
    <dgm:pt modelId="{7436F556-117A-45D4-BB28-6A1EC0EF3E16}">
      <dgm:prSet/>
      <dgm:spPr/>
      <dgm:t>
        <a:bodyPr/>
        <a:lstStyle/>
        <a:p>
          <a:r>
            <a:rPr lang="en-IN"/>
            <a:t>Food safety and liability concerns</a:t>
          </a:r>
          <a:endParaRPr lang="en-US"/>
        </a:p>
      </dgm:t>
    </dgm:pt>
    <dgm:pt modelId="{C9C7D75C-BB2A-4FE7-876A-8913A1291647}" type="parTrans" cxnId="{D49AA793-9E3D-42A2-B1CA-364473D219CF}">
      <dgm:prSet/>
      <dgm:spPr/>
      <dgm:t>
        <a:bodyPr/>
        <a:lstStyle/>
        <a:p>
          <a:endParaRPr lang="en-US"/>
        </a:p>
      </dgm:t>
    </dgm:pt>
    <dgm:pt modelId="{48C95FBF-9E33-4F78-9826-350D1A10333E}" type="sibTrans" cxnId="{D49AA793-9E3D-42A2-B1CA-364473D219CF}">
      <dgm:prSet/>
      <dgm:spPr/>
      <dgm:t>
        <a:bodyPr/>
        <a:lstStyle/>
        <a:p>
          <a:endParaRPr lang="en-US"/>
        </a:p>
      </dgm:t>
    </dgm:pt>
    <dgm:pt modelId="{C9B6C2BF-B094-4AAB-A010-0C621E3DF8B1}">
      <dgm:prSet/>
      <dgm:spPr/>
      <dgm:t>
        <a:bodyPr/>
        <a:lstStyle/>
        <a:p>
          <a:r>
            <a:rPr lang="en-IN"/>
            <a:t>Challenges around food donation</a:t>
          </a:r>
          <a:endParaRPr lang="en-US"/>
        </a:p>
      </dgm:t>
    </dgm:pt>
    <dgm:pt modelId="{9A287B23-8D3C-4EB8-905D-2F28DB47DFF4}" type="parTrans" cxnId="{BE842AFA-5887-4907-A9AD-AE978CC12A7F}">
      <dgm:prSet/>
      <dgm:spPr/>
      <dgm:t>
        <a:bodyPr/>
        <a:lstStyle/>
        <a:p>
          <a:endParaRPr lang="en-US"/>
        </a:p>
      </dgm:t>
    </dgm:pt>
    <dgm:pt modelId="{BDBE9D2C-97D0-405E-9B78-82042D374F31}" type="sibTrans" cxnId="{BE842AFA-5887-4907-A9AD-AE978CC12A7F}">
      <dgm:prSet/>
      <dgm:spPr/>
      <dgm:t>
        <a:bodyPr/>
        <a:lstStyle/>
        <a:p>
          <a:endParaRPr lang="en-US"/>
        </a:p>
      </dgm:t>
    </dgm:pt>
    <dgm:pt modelId="{CF0FDFDB-8A6D-43E1-B2EF-5FE504C865E9}">
      <dgm:prSet/>
      <dgm:spPr/>
      <dgm:t>
        <a:bodyPr/>
        <a:lstStyle/>
        <a:p>
          <a:r>
            <a:rPr lang="en-IN"/>
            <a:t>Risk of reputational damage (</a:t>
          </a:r>
          <a:r>
            <a:rPr lang="en-GB"/>
            <a:t>Casañ, Alier, and Llorens, 2021</a:t>
          </a:r>
          <a:r>
            <a:rPr lang="en-IN"/>
            <a:t>).</a:t>
          </a:r>
          <a:endParaRPr lang="en-US"/>
        </a:p>
      </dgm:t>
    </dgm:pt>
    <dgm:pt modelId="{84CF29EF-AAD1-443A-AFBB-8D44F0C7F541}" type="parTrans" cxnId="{3C723D6E-561C-44B8-8D8C-A2D0CF3636DC}">
      <dgm:prSet/>
      <dgm:spPr/>
      <dgm:t>
        <a:bodyPr/>
        <a:lstStyle/>
        <a:p>
          <a:endParaRPr lang="en-US"/>
        </a:p>
      </dgm:t>
    </dgm:pt>
    <dgm:pt modelId="{767CBEA7-C7DF-4E32-AEE8-5A66DCDE958B}" type="sibTrans" cxnId="{3C723D6E-561C-44B8-8D8C-A2D0CF3636DC}">
      <dgm:prSet/>
      <dgm:spPr/>
      <dgm:t>
        <a:bodyPr/>
        <a:lstStyle/>
        <a:p>
          <a:endParaRPr lang="en-US"/>
        </a:p>
      </dgm:t>
    </dgm:pt>
    <dgm:pt modelId="{0F077516-3BCD-4046-ACC0-3E0852FE48F6}" type="pres">
      <dgm:prSet presAssocID="{82B5DCE2-9CA2-4F07-BBB8-50EA81FC06AC}" presName="linear" presStyleCnt="0">
        <dgm:presLayoutVars>
          <dgm:animLvl val="lvl"/>
          <dgm:resizeHandles val="exact"/>
        </dgm:presLayoutVars>
      </dgm:prSet>
      <dgm:spPr/>
    </dgm:pt>
    <dgm:pt modelId="{1FCA2792-37DC-4761-85A4-A075FE3E4FD7}" type="pres">
      <dgm:prSet presAssocID="{92A309DE-15B4-4EE3-B1DF-EAFE415496D1}" presName="parentText" presStyleLbl="node1" presStyleIdx="0" presStyleCnt="4">
        <dgm:presLayoutVars>
          <dgm:chMax val="0"/>
          <dgm:bulletEnabled val="1"/>
        </dgm:presLayoutVars>
      </dgm:prSet>
      <dgm:spPr/>
    </dgm:pt>
    <dgm:pt modelId="{DE2222F4-7555-4DA8-B3CA-34DB647CEBA5}" type="pres">
      <dgm:prSet presAssocID="{3EBC1CB7-5EBE-470A-81CE-B4E0E88B5212}" presName="spacer" presStyleCnt="0"/>
      <dgm:spPr/>
    </dgm:pt>
    <dgm:pt modelId="{3E02068A-1172-490A-AC04-B0868E63F7DC}" type="pres">
      <dgm:prSet presAssocID="{7436F556-117A-45D4-BB28-6A1EC0EF3E16}" presName="parentText" presStyleLbl="node1" presStyleIdx="1" presStyleCnt="4">
        <dgm:presLayoutVars>
          <dgm:chMax val="0"/>
          <dgm:bulletEnabled val="1"/>
        </dgm:presLayoutVars>
      </dgm:prSet>
      <dgm:spPr/>
    </dgm:pt>
    <dgm:pt modelId="{70C70A1A-D756-4BEF-9847-35F3E19941FC}" type="pres">
      <dgm:prSet presAssocID="{48C95FBF-9E33-4F78-9826-350D1A10333E}" presName="spacer" presStyleCnt="0"/>
      <dgm:spPr/>
    </dgm:pt>
    <dgm:pt modelId="{584E13E4-03F4-488B-AB8A-B54ADD299B35}" type="pres">
      <dgm:prSet presAssocID="{C9B6C2BF-B094-4AAB-A010-0C621E3DF8B1}" presName="parentText" presStyleLbl="node1" presStyleIdx="2" presStyleCnt="4">
        <dgm:presLayoutVars>
          <dgm:chMax val="0"/>
          <dgm:bulletEnabled val="1"/>
        </dgm:presLayoutVars>
      </dgm:prSet>
      <dgm:spPr/>
    </dgm:pt>
    <dgm:pt modelId="{503B006A-A2A6-472E-948C-E307AF022F7D}" type="pres">
      <dgm:prSet presAssocID="{BDBE9D2C-97D0-405E-9B78-82042D374F31}" presName="spacer" presStyleCnt="0"/>
      <dgm:spPr/>
    </dgm:pt>
    <dgm:pt modelId="{3A83B4C3-905B-4AAF-949A-63CB99107C21}" type="pres">
      <dgm:prSet presAssocID="{CF0FDFDB-8A6D-43E1-B2EF-5FE504C865E9}" presName="parentText" presStyleLbl="node1" presStyleIdx="3" presStyleCnt="4">
        <dgm:presLayoutVars>
          <dgm:chMax val="0"/>
          <dgm:bulletEnabled val="1"/>
        </dgm:presLayoutVars>
      </dgm:prSet>
      <dgm:spPr/>
    </dgm:pt>
  </dgm:ptLst>
  <dgm:cxnLst>
    <dgm:cxn modelId="{17E84166-5680-42AD-B4A7-2B26F48AE834}" type="presOf" srcId="{C9B6C2BF-B094-4AAB-A010-0C621E3DF8B1}" destId="{584E13E4-03F4-488B-AB8A-B54ADD299B35}" srcOrd="0" destOrd="0" presId="urn:microsoft.com/office/officeart/2005/8/layout/vList2"/>
    <dgm:cxn modelId="{27230E49-8211-409A-985F-657379FA154D}" type="presOf" srcId="{7436F556-117A-45D4-BB28-6A1EC0EF3E16}" destId="{3E02068A-1172-490A-AC04-B0868E63F7DC}" srcOrd="0" destOrd="0" presId="urn:microsoft.com/office/officeart/2005/8/layout/vList2"/>
    <dgm:cxn modelId="{3C723D6E-561C-44B8-8D8C-A2D0CF3636DC}" srcId="{82B5DCE2-9CA2-4F07-BBB8-50EA81FC06AC}" destId="{CF0FDFDB-8A6D-43E1-B2EF-5FE504C865E9}" srcOrd="3" destOrd="0" parTransId="{84CF29EF-AAD1-443A-AFBB-8D44F0C7F541}" sibTransId="{767CBEA7-C7DF-4E32-AEE8-5A66DCDE958B}"/>
    <dgm:cxn modelId="{D49AA793-9E3D-42A2-B1CA-364473D219CF}" srcId="{82B5DCE2-9CA2-4F07-BBB8-50EA81FC06AC}" destId="{7436F556-117A-45D4-BB28-6A1EC0EF3E16}" srcOrd="1" destOrd="0" parTransId="{C9C7D75C-BB2A-4FE7-876A-8913A1291647}" sibTransId="{48C95FBF-9E33-4F78-9826-350D1A10333E}"/>
    <dgm:cxn modelId="{781F10A7-A8FB-4297-A121-53073D477FE6}" type="presOf" srcId="{82B5DCE2-9CA2-4F07-BBB8-50EA81FC06AC}" destId="{0F077516-3BCD-4046-ACC0-3E0852FE48F6}" srcOrd="0" destOrd="0" presId="urn:microsoft.com/office/officeart/2005/8/layout/vList2"/>
    <dgm:cxn modelId="{C19930C1-6F63-4E3E-868B-C0524DDB6F5B}" srcId="{82B5DCE2-9CA2-4F07-BBB8-50EA81FC06AC}" destId="{92A309DE-15B4-4EE3-B1DF-EAFE415496D1}" srcOrd="0" destOrd="0" parTransId="{1F10E000-9299-4276-8AFB-BED913A65EAC}" sibTransId="{3EBC1CB7-5EBE-470A-81CE-B4E0E88B5212}"/>
    <dgm:cxn modelId="{B50CDED3-ABAF-4EF4-B9F7-9938898D19EF}" type="presOf" srcId="{CF0FDFDB-8A6D-43E1-B2EF-5FE504C865E9}" destId="{3A83B4C3-905B-4AAF-949A-63CB99107C21}" srcOrd="0" destOrd="0" presId="urn:microsoft.com/office/officeart/2005/8/layout/vList2"/>
    <dgm:cxn modelId="{A96B4AE6-EB5F-44BE-81B1-4F1189878430}" type="presOf" srcId="{92A309DE-15B4-4EE3-B1DF-EAFE415496D1}" destId="{1FCA2792-37DC-4761-85A4-A075FE3E4FD7}" srcOrd="0" destOrd="0" presId="urn:microsoft.com/office/officeart/2005/8/layout/vList2"/>
    <dgm:cxn modelId="{BE842AFA-5887-4907-A9AD-AE978CC12A7F}" srcId="{82B5DCE2-9CA2-4F07-BBB8-50EA81FC06AC}" destId="{C9B6C2BF-B094-4AAB-A010-0C621E3DF8B1}" srcOrd="2" destOrd="0" parTransId="{9A287B23-8D3C-4EB8-905D-2F28DB47DFF4}" sibTransId="{BDBE9D2C-97D0-405E-9B78-82042D374F31}"/>
    <dgm:cxn modelId="{53EAE4C2-17F5-480E-BBF4-21680958FFE2}" type="presParOf" srcId="{0F077516-3BCD-4046-ACC0-3E0852FE48F6}" destId="{1FCA2792-37DC-4761-85A4-A075FE3E4FD7}" srcOrd="0" destOrd="0" presId="urn:microsoft.com/office/officeart/2005/8/layout/vList2"/>
    <dgm:cxn modelId="{900A94D7-F80A-4C03-92A9-948D7286B1FF}" type="presParOf" srcId="{0F077516-3BCD-4046-ACC0-3E0852FE48F6}" destId="{DE2222F4-7555-4DA8-B3CA-34DB647CEBA5}" srcOrd="1" destOrd="0" presId="urn:microsoft.com/office/officeart/2005/8/layout/vList2"/>
    <dgm:cxn modelId="{C4649F62-A28E-4680-90F1-2D217E4B07CA}" type="presParOf" srcId="{0F077516-3BCD-4046-ACC0-3E0852FE48F6}" destId="{3E02068A-1172-490A-AC04-B0868E63F7DC}" srcOrd="2" destOrd="0" presId="urn:microsoft.com/office/officeart/2005/8/layout/vList2"/>
    <dgm:cxn modelId="{A0E34B27-8208-4D6C-8208-AA2823837A72}" type="presParOf" srcId="{0F077516-3BCD-4046-ACC0-3E0852FE48F6}" destId="{70C70A1A-D756-4BEF-9847-35F3E19941FC}" srcOrd="3" destOrd="0" presId="urn:microsoft.com/office/officeart/2005/8/layout/vList2"/>
    <dgm:cxn modelId="{323AFCF4-7AFA-4CDF-AC15-4D035AD673A3}" type="presParOf" srcId="{0F077516-3BCD-4046-ACC0-3E0852FE48F6}" destId="{584E13E4-03F4-488B-AB8A-B54ADD299B35}" srcOrd="4" destOrd="0" presId="urn:microsoft.com/office/officeart/2005/8/layout/vList2"/>
    <dgm:cxn modelId="{596CE5A9-FEA2-4D05-A68D-5223A0DB5DE6}" type="presParOf" srcId="{0F077516-3BCD-4046-ACC0-3E0852FE48F6}" destId="{503B006A-A2A6-472E-948C-E307AF022F7D}" srcOrd="5" destOrd="0" presId="urn:microsoft.com/office/officeart/2005/8/layout/vList2"/>
    <dgm:cxn modelId="{B88920DC-11C7-4EAC-9BD3-31D33A8E45F6}" type="presParOf" srcId="{0F077516-3BCD-4046-ACC0-3E0852FE48F6}" destId="{3A83B4C3-905B-4AAF-949A-63CB99107C2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2CA43F-854B-4CEE-9E94-C4E0191C360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D88F1FC-A586-4C1A-87C8-9992255038FA}">
      <dgm:prSet/>
      <dgm:spPr/>
      <dgm:t>
        <a:bodyPr/>
        <a:lstStyle/>
        <a:p>
          <a:r>
            <a:rPr lang="en-IN"/>
            <a:t>Reduced waste lowers carbon emissions</a:t>
          </a:r>
          <a:endParaRPr lang="en-US"/>
        </a:p>
      </dgm:t>
    </dgm:pt>
    <dgm:pt modelId="{9C44B9F6-2B4A-4A7D-A688-6B5EBDF60919}" type="parTrans" cxnId="{02876D2B-C315-4C87-B9EB-D05A81C38432}">
      <dgm:prSet/>
      <dgm:spPr/>
      <dgm:t>
        <a:bodyPr/>
        <a:lstStyle/>
        <a:p>
          <a:endParaRPr lang="en-US"/>
        </a:p>
      </dgm:t>
    </dgm:pt>
    <dgm:pt modelId="{BE237C4F-FDF1-4C41-9530-77D2450B306D}" type="sibTrans" cxnId="{02876D2B-C315-4C87-B9EB-D05A81C38432}">
      <dgm:prSet/>
      <dgm:spPr/>
      <dgm:t>
        <a:bodyPr/>
        <a:lstStyle/>
        <a:p>
          <a:endParaRPr lang="en-US"/>
        </a:p>
      </dgm:t>
    </dgm:pt>
    <dgm:pt modelId="{D1B14A0D-B553-43BD-A07D-9EB903958B75}">
      <dgm:prSet/>
      <dgm:spPr/>
      <dgm:t>
        <a:bodyPr/>
        <a:lstStyle/>
        <a:p>
          <a:r>
            <a:rPr lang="en-IN"/>
            <a:t>Supports long-term sustainability goals</a:t>
          </a:r>
          <a:endParaRPr lang="en-US"/>
        </a:p>
      </dgm:t>
    </dgm:pt>
    <dgm:pt modelId="{D488A238-B3B8-438A-B901-702D667EA4BB}" type="parTrans" cxnId="{D5AD477B-64A2-412B-8296-A088CC2F0710}">
      <dgm:prSet/>
      <dgm:spPr/>
      <dgm:t>
        <a:bodyPr/>
        <a:lstStyle/>
        <a:p>
          <a:endParaRPr lang="en-US"/>
        </a:p>
      </dgm:t>
    </dgm:pt>
    <dgm:pt modelId="{3CCED3C9-FF29-43E8-9EF1-B40DDE5C17F5}" type="sibTrans" cxnId="{D5AD477B-64A2-412B-8296-A088CC2F0710}">
      <dgm:prSet/>
      <dgm:spPr/>
      <dgm:t>
        <a:bodyPr/>
        <a:lstStyle/>
        <a:p>
          <a:endParaRPr lang="en-US"/>
        </a:p>
      </dgm:t>
    </dgm:pt>
    <dgm:pt modelId="{286A1051-6002-47C5-AF5E-C3A2AD7106B0}">
      <dgm:prSet/>
      <dgm:spPr/>
      <dgm:t>
        <a:bodyPr/>
        <a:lstStyle/>
        <a:p>
          <a:r>
            <a:rPr lang="en-IN"/>
            <a:t>Environmental benefits are not always immediate</a:t>
          </a:r>
          <a:endParaRPr lang="en-US"/>
        </a:p>
      </dgm:t>
    </dgm:pt>
    <dgm:pt modelId="{6B2960FE-F229-42DE-926D-A5B12BE6C272}" type="parTrans" cxnId="{0967C971-C158-40AE-9B4F-E0CA53A2DACB}">
      <dgm:prSet/>
      <dgm:spPr/>
      <dgm:t>
        <a:bodyPr/>
        <a:lstStyle/>
        <a:p>
          <a:endParaRPr lang="en-US"/>
        </a:p>
      </dgm:t>
    </dgm:pt>
    <dgm:pt modelId="{2C57D4E8-4E81-415B-A5D1-15C8953DBAE5}" type="sibTrans" cxnId="{0967C971-C158-40AE-9B4F-E0CA53A2DACB}">
      <dgm:prSet/>
      <dgm:spPr/>
      <dgm:t>
        <a:bodyPr/>
        <a:lstStyle/>
        <a:p>
          <a:endParaRPr lang="en-US"/>
        </a:p>
      </dgm:t>
    </dgm:pt>
    <dgm:pt modelId="{F829CBDD-C0E5-4D3B-9016-ECCF628F5544}">
      <dgm:prSet/>
      <dgm:spPr/>
      <dgm:t>
        <a:bodyPr/>
        <a:lstStyle/>
        <a:p>
          <a:r>
            <a:rPr lang="en-IN"/>
            <a:t>Need for integrated business strategies (</a:t>
          </a:r>
          <a:r>
            <a:rPr lang="en-GB"/>
            <a:t>Buye, 2021</a:t>
          </a:r>
          <a:r>
            <a:rPr lang="en-IN"/>
            <a:t>).</a:t>
          </a:r>
          <a:endParaRPr lang="en-US"/>
        </a:p>
      </dgm:t>
    </dgm:pt>
    <dgm:pt modelId="{23D25056-B579-48E3-8C53-6776EEEF0708}" type="parTrans" cxnId="{7144DC07-D5B7-4A09-A473-4075AF9FC2D4}">
      <dgm:prSet/>
      <dgm:spPr/>
      <dgm:t>
        <a:bodyPr/>
        <a:lstStyle/>
        <a:p>
          <a:endParaRPr lang="en-US"/>
        </a:p>
      </dgm:t>
    </dgm:pt>
    <dgm:pt modelId="{3C4C3BB5-5C13-4A3F-B775-A5126481028C}" type="sibTrans" cxnId="{7144DC07-D5B7-4A09-A473-4075AF9FC2D4}">
      <dgm:prSet/>
      <dgm:spPr/>
      <dgm:t>
        <a:bodyPr/>
        <a:lstStyle/>
        <a:p>
          <a:endParaRPr lang="en-US"/>
        </a:p>
      </dgm:t>
    </dgm:pt>
    <dgm:pt modelId="{6A59A1E4-771E-435C-91DA-C07FD4CB749C}" type="pres">
      <dgm:prSet presAssocID="{9E2CA43F-854B-4CEE-9E94-C4E0191C360B}" presName="root" presStyleCnt="0">
        <dgm:presLayoutVars>
          <dgm:dir/>
          <dgm:resizeHandles val="exact"/>
        </dgm:presLayoutVars>
      </dgm:prSet>
      <dgm:spPr/>
    </dgm:pt>
    <dgm:pt modelId="{B195F9B6-AF69-48E3-9EA4-BC493A5040D5}" type="pres">
      <dgm:prSet presAssocID="{DD88F1FC-A586-4C1A-87C8-9992255038FA}" presName="compNode" presStyleCnt="0"/>
      <dgm:spPr/>
    </dgm:pt>
    <dgm:pt modelId="{9D6E2068-CBB5-415F-BE65-A35407541D94}" type="pres">
      <dgm:prSet presAssocID="{DD88F1FC-A586-4C1A-87C8-9992255038FA}" presName="bgRect" presStyleLbl="bgShp" presStyleIdx="0" presStyleCnt="4"/>
      <dgm:spPr/>
    </dgm:pt>
    <dgm:pt modelId="{F4B05189-2926-4F7F-BF92-73307F105D41}" type="pres">
      <dgm:prSet presAssocID="{DD88F1FC-A586-4C1A-87C8-9992255038F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AD33F81D-9C1A-4741-A286-6A02A47944B0}" type="pres">
      <dgm:prSet presAssocID="{DD88F1FC-A586-4C1A-87C8-9992255038FA}" presName="spaceRect" presStyleCnt="0"/>
      <dgm:spPr/>
    </dgm:pt>
    <dgm:pt modelId="{92A7FA6B-9EA2-4253-B14E-67E8946C29B6}" type="pres">
      <dgm:prSet presAssocID="{DD88F1FC-A586-4C1A-87C8-9992255038FA}" presName="parTx" presStyleLbl="revTx" presStyleIdx="0" presStyleCnt="4">
        <dgm:presLayoutVars>
          <dgm:chMax val="0"/>
          <dgm:chPref val="0"/>
        </dgm:presLayoutVars>
      </dgm:prSet>
      <dgm:spPr/>
    </dgm:pt>
    <dgm:pt modelId="{F3437F16-E679-4386-A12F-89DA15D4E39A}" type="pres">
      <dgm:prSet presAssocID="{BE237C4F-FDF1-4C41-9530-77D2450B306D}" presName="sibTrans" presStyleCnt="0"/>
      <dgm:spPr/>
    </dgm:pt>
    <dgm:pt modelId="{D61DCEFC-8BF6-45CA-8483-FFA8CF45F6BE}" type="pres">
      <dgm:prSet presAssocID="{D1B14A0D-B553-43BD-A07D-9EB903958B75}" presName="compNode" presStyleCnt="0"/>
      <dgm:spPr/>
    </dgm:pt>
    <dgm:pt modelId="{44F08A12-8C90-464A-8F0B-4FE75705373E}" type="pres">
      <dgm:prSet presAssocID="{D1B14A0D-B553-43BD-A07D-9EB903958B75}" presName="bgRect" presStyleLbl="bgShp" presStyleIdx="1" presStyleCnt="4"/>
      <dgm:spPr/>
    </dgm:pt>
    <dgm:pt modelId="{E280335E-C721-46A2-A033-58E14CE90FF4}" type="pres">
      <dgm:prSet presAssocID="{D1B14A0D-B553-43BD-A07D-9EB903958B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ED1CF34B-541C-4B06-A6A8-2E45D224F7F2}" type="pres">
      <dgm:prSet presAssocID="{D1B14A0D-B553-43BD-A07D-9EB903958B75}" presName="spaceRect" presStyleCnt="0"/>
      <dgm:spPr/>
    </dgm:pt>
    <dgm:pt modelId="{FFA2C9FA-DDEF-495B-9999-684594D0FDD8}" type="pres">
      <dgm:prSet presAssocID="{D1B14A0D-B553-43BD-A07D-9EB903958B75}" presName="parTx" presStyleLbl="revTx" presStyleIdx="1" presStyleCnt="4">
        <dgm:presLayoutVars>
          <dgm:chMax val="0"/>
          <dgm:chPref val="0"/>
        </dgm:presLayoutVars>
      </dgm:prSet>
      <dgm:spPr/>
    </dgm:pt>
    <dgm:pt modelId="{710B1D58-8489-418B-B354-33DDC663D324}" type="pres">
      <dgm:prSet presAssocID="{3CCED3C9-FF29-43E8-9EF1-B40DDE5C17F5}" presName="sibTrans" presStyleCnt="0"/>
      <dgm:spPr/>
    </dgm:pt>
    <dgm:pt modelId="{FAE761EF-806A-4A71-AEDD-D990E4F99358}" type="pres">
      <dgm:prSet presAssocID="{286A1051-6002-47C5-AF5E-C3A2AD7106B0}" presName="compNode" presStyleCnt="0"/>
      <dgm:spPr/>
    </dgm:pt>
    <dgm:pt modelId="{F408E916-6CE7-4B03-B334-358B0BD96757}" type="pres">
      <dgm:prSet presAssocID="{286A1051-6002-47C5-AF5E-C3A2AD7106B0}" presName="bgRect" presStyleLbl="bgShp" presStyleIdx="2" presStyleCnt="4"/>
      <dgm:spPr/>
    </dgm:pt>
    <dgm:pt modelId="{7613AAE5-B054-4BCB-B1B3-15A8B7975750}" type="pres">
      <dgm:prSet presAssocID="{286A1051-6002-47C5-AF5E-C3A2AD7106B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C3142104-DB03-473B-A37B-F013F788223B}" type="pres">
      <dgm:prSet presAssocID="{286A1051-6002-47C5-AF5E-C3A2AD7106B0}" presName="spaceRect" presStyleCnt="0"/>
      <dgm:spPr/>
    </dgm:pt>
    <dgm:pt modelId="{AF8CBE25-5910-4FCB-8F0D-2A38F50D1B40}" type="pres">
      <dgm:prSet presAssocID="{286A1051-6002-47C5-AF5E-C3A2AD7106B0}" presName="parTx" presStyleLbl="revTx" presStyleIdx="2" presStyleCnt="4">
        <dgm:presLayoutVars>
          <dgm:chMax val="0"/>
          <dgm:chPref val="0"/>
        </dgm:presLayoutVars>
      </dgm:prSet>
      <dgm:spPr/>
    </dgm:pt>
    <dgm:pt modelId="{EFFFA54A-A1BC-4B37-B29C-2F2352F1E1F6}" type="pres">
      <dgm:prSet presAssocID="{2C57D4E8-4E81-415B-A5D1-15C8953DBAE5}" presName="sibTrans" presStyleCnt="0"/>
      <dgm:spPr/>
    </dgm:pt>
    <dgm:pt modelId="{0F87641C-0491-428E-9225-703179BFC283}" type="pres">
      <dgm:prSet presAssocID="{F829CBDD-C0E5-4D3B-9016-ECCF628F5544}" presName="compNode" presStyleCnt="0"/>
      <dgm:spPr/>
    </dgm:pt>
    <dgm:pt modelId="{B66C114B-7490-461B-9AAC-9CD1EFE4AF17}" type="pres">
      <dgm:prSet presAssocID="{F829CBDD-C0E5-4D3B-9016-ECCF628F5544}" presName="bgRect" presStyleLbl="bgShp" presStyleIdx="3" presStyleCnt="4"/>
      <dgm:spPr/>
    </dgm:pt>
    <dgm:pt modelId="{2C5FC5EA-1E5D-4063-81CC-9328D3E65863}" type="pres">
      <dgm:prSet presAssocID="{F829CBDD-C0E5-4D3B-9016-ECCF628F554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lue"/>
        </a:ext>
      </dgm:extLst>
    </dgm:pt>
    <dgm:pt modelId="{81C85C58-4593-4F26-9EDA-ED5F66A8A056}" type="pres">
      <dgm:prSet presAssocID="{F829CBDD-C0E5-4D3B-9016-ECCF628F5544}" presName="spaceRect" presStyleCnt="0"/>
      <dgm:spPr/>
    </dgm:pt>
    <dgm:pt modelId="{5C45E645-71F4-4E82-84BC-EFFA042DBFCF}" type="pres">
      <dgm:prSet presAssocID="{F829CBDD-C0E5-4D3B-9016-ECCF628F5544}" presName="parTx" presStyleLbl="revTx" presStyleIdx="3" presStyleCnt="4">
        <dgm:presLayoutVars>
          <dgm:chMax val="0"/>
          <dgm:chPref val="0"/>
        </dgm:presLayoutVars>
      </dgm:prSet>
      <dgm:spPr/>
    </dgm:pt>
  </dgm:ptLst>
  <dgm:cxnLst>
    <dgm:cxn modelId="{7144DC07-D5B7-4A09-A473-4075AF9FC2D4}" srcId="{9E2CA43F-854B-4CEE-9E94-C4E0191C360B}" destId="{F829CBDD-C0E5-4D3B-9016-ECCF628F5544}" srcOrd="3" destOrd="0" parTransId="{23D25056-B579-48E3-8C53-6776EEEF0708}" sibTransId="{3C4C3BB5-5C13-4A3F-B775-A5126481028C}"/>
    <dgm:cxn modelId="{0AEAB811-56A8-47BF-B047-080240EA2B32}" type="presOf" srcId="{9E2CA43F-854B-4CEE-9E94-C4E0191C360B}" destId="{6A59A1E4-771E-435C-91DA-C07FD4CB749C}" srcOrd="0" destOrd="0" presId="urn:microsoft.com/office/officeart/2018/2/layout/IconVerticalSolidList"/>
    <dgm:cxn modelId="{02876D2B-C315-4C87-B9EB-D05A81C38432}" srcId="{9E2CA43F-854B-4CEE-9E94-C4E0191C360B}" destId="{DD88F1FC-A586-4C1A-87C8-9992255038FA}" srcOrd="0" destOrd="0" parTransId="{9C44B9F6-2B4A-4A7D-A688-6B5EBDF60919}" sibTransId="{BE237C4F-FDF1-4C41-9530-77D2450B306D}"/>
    <dgm:cxn modelId="{0967C971-C158-40AE-9B4F-E0CA53A2DACB}" srcId="{9E2CA43F-854B-4CEE-9E94-C4E0191C360B}" destId="{286A1051-6002-47C5-AF5E-C3A2AD7106B0}" srcOrd="2" destOrd="0" parTransId="{6B2960FE-F229-42DE-926D-A5B12BE6C272}" sibTransId="{2C57D4E8-4E81-415B-A5D1-15C8953DBAE5}"/>
    <dgm:cxn modelId="{B2839878-8BA6-4B63-90DB-AC042B5876FF}" type="presOf" srcId="{286A1051-6002-47C5-AF5E-C3A2AD7106B0}" destId="{AF8CBE25-5910-4FCB-8F0D-2A38F50D1B40}" srcOrd="0" destOrd="0" presId="urn:microsoft.com/office/officeart/2018/2/layout/IconVerticalSolidList"/>
    <dgm:cxn modelId="{D5AD477B-64A2-412B-8296-A088CC2F0710}" srcId="{9E2CA43F-854B-4CEE-9E94-C4E0191C360B}" destId="{D1B14A0D-B553-43BD-A07D-9EB903958B75}" srcOrd="1" destOrd="0" parTransId="{D488A238-B3B8-438A-B901-702D667EA4BB}" sibTransId="{3CCED3C9-FF29-43E8-9EF1-B40DDE5C17F5}"/>
    <dgm:cxn modelId="{A2D3B8BE-6B6E-4754-BBEF-0BE189916ACA}" type="presOf" srcId="{F829CBDD-C0E5-4D3B-9016-ECCF628F5544}" destId="{5C45E645-71F4-4E82-84BC-EFFA042DBFCF}" srcOrd="0" destOrd="0" presId="urn:microsoft.com/office/officeart/2018/2/layout/IconVerticalSolidList"/>
    <dgm:cxn modelId="{FE7BF1D7-AFC4-496F-B686-CC9E3B080693}" type="presOf" srcId="{D1B14A0D-B553-43BD-A07D-9EB903958B75}" destId="{FFA2C9FA-DDEF-495B-9999-684594D0FDD8}" srcOrd="0" destOrd="0" presId="urn:microsoft.com/office/officeart/2018/2/layout/IconVerticalSolidList"/>
    <dgm:cxn modelId="{1784FAF2-E4AC-4047-8BBA-834E337CD160}" type="presOf" srcId="{DD88F1FC-A586-4C1A-87C8-9992255038FA}" destId="{92A7FA6B-9EA2-4253-B14E-67E8946C29B6}" srcOrd="0" destOrd="0" presId="urn:microsoft.com/office/officeart/2018/2/layout/IconVerticalSolidList"/>
    <dgm:cxn modelId="{54126595-12E1-4FCA-BC0C-25781D8FE35D}" type="presParOf" srcId="{6A59A1E4-771E-435C-91DA-C07FD4CB749C}" destId="{B195F9B6-AF69-48E3-9EA4-BC493A5040D5}" srcOrd="0" destOrd="0" presId="urn:microsoft.com/office/officeart/2018/2/layout/IconVerticalSolidList"/>
    <dgm:cxn modelId="{BFB5D630-D477-42AC-A249-DEBA721876E1}" type="presParOf" srcId="{B195F9B6-AF69-48E3-9EA4-BC493A5040D5}" destId="{9D6E2068-CBB5-415F-BE65-A35407541D94}" srcOrd="0" destOrd="0" presId="urn:microsoft.com/office/officeart/2018/2/layout/IconVerticalSolidList"/>
    <dgm:cxn modelId="{7070589F-B5EA-4E02-82AF-E9CFD31DE52D}" type="presParOf" srcId="{B195F9B6-AF69-48E3-9EA4-BC493A5040D5}" destId="{F4B05189-2926-4F7F-BF92-73307F105D41}" srcOrd="1" destOrd="0" presId="urn:microsoft.com/office/officeart/2018/2/layout/IconVerticalSolidList"/>
    <dgm:cxn modelId="{D07CEA55-0DEC-4CBB-835F-939228F31212}" type="presParOf" srcId="{B195F9B6-AF69-48E3-9EA4-BC493A5040D5}" destId="{AD33F81D-9C1A-4741-A286-6A02A47944B0}" srcOrd="2" destOrd="0" presId="urn:microsoft.com/office/officeart/2018/2/layout/IconVerticalSolidList"/>
    <dgm:cxn modelId="{E508435B-0B45-46A2-BD92-19088C78FA7E}" type="presParOf" srcId="{B195F9B6-AF69-48E3-9EA4-BC493A5040D5}" destId="{92A7FA6B-9EA2-4253-B14E-67E8946C29B6}" srcOrd="3" destOrd="0" presId="urn:microsoft.com/office/officeart/2018/2/layout/IconVerticalSolidList"/>
    <dgm:cxn modelId="{5A304111-508D-4579-9E9B-95ABD2F9A3BB}" type="presParOf" srcId="{6A59A1E4-771E-435C-91DA-C07FD4CB749C}" destId="{F3437F16-E679-4386-A12F-89DA15D4E39A}" srcOrd="1" destOrd="0" presId="urn:microsoft.com/office/officeart/2018/2/layout/IconVerticalSolidList"/>
    <dgm:cxn modelId="{B2910A47-5415-45A3-A181-62B3BCD02C64}" type="presParOf" srcId="{6A59A1E4-771E-435C-91DA-C07FD4CB749C}" destId="{D61DCEFC-8BF6-45CA-8483-FFA8CF45F6BE}" srcOrd="2" destOrd="0" presId="urn:microsoft.com/office/officeart/2018/2/layout/IconVerticalSolidList"/>
    <dgm:cxn modelId="{387A997D-07E9-40E1-8994-459D11D3A8A5}" type="presParOf" srcId="{D61DCEFC-8BF6-45CA-8483-FFA8CF45F6BE}" destId="{44F08A12-8C90-464A-8F0B-4FE75705373E}" srcOrd="0" destOrd="0" presId="urn:microsoft.com/office/officeart/2018/2/layout/IconVerticalSolidList"/>
    <dgm:cxn modelId="{65CCE444-B83E-476D-ACD0-F4291344C6F1}" type="presParOf" srcId="{D61DCEFC-8BF6-45CA-8483-FFA8CF45F6BE}" destId="{E280335E-C721-46A2-A033-58E14CE90FF4}" srcOrd="1" destOrd="0" presId="urn:microsoft.com/office/officeart/2018/2/layout/IconVerticalSolidList"/>
    <dgm:cxn modelId="{9C9A7D2F-73F2-4D18-BE68-394C34834ED2}" type="presParOf" srcId="{D61DCEFC-8BF6-45CA-8483-FFA8CF45F6BE}" destId="{ED1CF34B-541C-4B06-A6A8-2E45D224F7F2}" srcOrd="2" destOrd="0" presId="urn:microsoft.com/office/officeart/2018/2/layout/IconVerticalSolidList"/>
    <dgm:cxn modelId="{A2B6B0CD-0B64-47DA-856B-A5A06196D306}" type="presParOf" srcId="{D61DCEFC-8BF6-45CA-8483-FFA8CF45F6BE}" destId="{FFA2C9FA-DDEF-495B-9999-684594D0FDD8}" srcOrd="3" destOrd="0" presId="urn:microsoft.com/office/officeart/2018/2/layout/IconVerticalSolidList"/>
    <dgm:cxn modelId="{ACF3ACF7-D031-4CA7-8FE4-70E1A3145EF3}" type="presParOf" srcId="{6A59A1E4-771E-435C-91DA-C07FD4CB749C}" destId="{710B1D58-8489-418B-B354-33DDC663D324}" srcOrd="3" destOrd="0" presId="urn:microsoft.com/office/officeart/2018/2/layout/IconVerticalSolidList"/>
    <dgm:cxn modelId="{4CAED92F-FEC3-4CEB-9EE6-CED06D1F231E}" type="presParOf" srcId="{6A59A1E4-771E-435C-91DA-C07FD4CB749C}" destId="{FAE761EF-806A-4A71-AEDD-D990E4F99358}" srcOrd="4" destOrd="0" presId="urn:microsoft.com/office/officeart/2018/2/layout/IconVerticalSolidList"/>
    <dgm:cxn modelId="{3E5D587E-84CD-4074-9695-2C8FD321293F}" type="presParOf" srcId="{FAE761EF-806A-4A71-AEDD-D990E4F99358}" destId="{F408E916-6CE7-4B03-B334-358B0BD96757}" srcOrd="0" destOrd="0" presId="urn:microsoft.com/office/officeart/2018/2/layout/IconVerticalSolidList"/>
    <dgm:cxn modelId="{5441BE95-7D86-4D28-A9A5-D93B7B95A02B}" type="presParOf" srcId="{FAE761EF-806A-4A71-AEDD-D990E4F99358}" destId="{7613AAE5-B054-4BCB-B1B3-15A8B7975750}" srcOrd="1" destOrd="0" presId="urn:microsoft.com/office/officeart/2018/2/layout/IconVerticalSolidList"/>
    <dgm:cxn modelId="{B53B7C21-0637-4D89-8A43-22A727DD83F1}" type="presParOf" srcId="{FAE761EF-806A-4A71-AEDD-D990E4F99358}" destId="{C3142104-DB03-473B-A37B-F013F788223B}" srcOrd="2" destOrd="0" presId="urn:microsoft.com/office/officeart/2018/2/layout/IconVerticalSolidList"/>
    <dgm:cxn modelId="{52BFE757-DFA4-4AE2-BCBC-9D2CD98B81CB}" type="presParOf" srcId="{FAE761EF-806A-4A71-AEDD-D990E4F99358}" destId="{AF8CBE25-5910-4FCB-8F0D-2A38F50D1B40}" srcOrd="3" destOrd="0" presId="urn:microsoft.com/office/officeart/2018/2/layout/IconVerticalSolidList"/>
    <dgm:cxn modelId="{983D153A-3CB4-497E-A265-5E8B1A7D0713}" type="presParOf" srcId="{6A59A1E4-771E-435C-91DA-C07FD4CB749C}" destId="{EFFFA54A-A1BC-4B37-B29C-2F2352F1E1F6}" srcOrd="5" destOrd="0" presId="urn:microsoft.com/office/officeart/2018/2/layout/IconVerticalSolidList"/>
    <dgm:cxn modelId="{D874FDA1-B3B0-4A67-ADF6-BC05E7EAC915}" type="presParOf" srcId="{6A59A1E4-771E-435C-91DA-C07FD4CB749C}" destId="{0F87641C-0491-428E-9225-703179BFC283}" srcOrd="6" destOrd="0" presId="urn:microsoft.com/office/officeart/2018/2/layout/IconVerticalSolidList"/>
    <dgm:cxn modelId="{14CF5ABE-EA3E-44EB-BEEA-7C42715745DB}" type="presParOf" srcId="{0F87641C-0491-428E-9225-703179BFC283}" destId="{B66C114B-7490-461B-9AAC-9CD1EFE4AF17}" srcOrd="0" destOrd="0" presId="urn:microsoft.com/office/officeart/2018/2/layout/IconVerticalSolidList"/>
    <dgm:cxn modelId="{CC640AF4-E0F1-4291-8AB2-457B543232C6}" type="presParOf" srcId="{0F87641C-0491-428E-9225-703179BFC283}" destId="{2C5FC5EA-1E5D-4063-81CC-9328D3E65863}" srcOrd="1" destOrd="0" presId="urn:microsoft.com/office/officeart/2018/2/layout/IconVerticalSolidList"/>
    <dgm:cxn modelId="{618E4599-441E-4D92-AEDF-C5CC974CF016}" type="presParOf" srcId="{0F87641C-0491-428E-9225-703179BFC283}" destId="{81C85C58-4593-4F26-9EDA-ED5F66A8A056}" srcOrd="2" destOrd="0" presId="urn:microsoft.com/office/officeart/2018/2/layout/IconVerticalSolidList"/>
    <dgm:cxn modelId="{AFE8744C-1196-40CF-9326-9CEE7465361F}" type="presParOf" srcId="{0F87641C-0491-428E-9225-703179BFC283}" destId="{5C45E645-71F4-4E82-84BC-EFFA042DBFC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9173D80-842D-4B25-874C-577CFD712F68}"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D90C028E-9EBB-4165-823A-2687023A6732}">
      <dgm:prSet/>
      <dgm:spPr/>
      <dgm:t>
        <a:bodyPr/>
        <a:lstStyle/>
        <a:p>
          <a:r>
            <a:rPr lang="en-IN"/>
            <a:t>Implement basic waste monitoring systems</a:t>
          </a:r>
          <a:endParaRPr lang="en-US"/>
        </a:p>
      </dgm:t>
    </dgm:pt>
    <dgm:pt modelId="{DAEDA418-25F0-44B5-98AE-97235007B79B}" type="parTrans" cxnId="{26485ABE-CDA9-4FA3-8EFE-AA2EC69BF375}">
      <dgm:prSet/>
      <dgm:spPr/>
      <dgm:t>
        <a:bodyPr/>
        <a:lstStyle/>
        <a:p>
          <a:endParaRPr lang="en-US"/>
        </a:p>
      </dgm:t>
    </dgm:pt>
    <dgm:pt modelId="{33C1BA78-5C94-4349-980E-C9B17AA17EE6}" type="sibTrans" cxnId="{26485ABE-CDA9-4FA3-8EFE-AA2EC69BF375}">
      <dgm:prSet phldrT="1" phldr="0"/>
      <dgm:spPr/>
      <dgm:t>
        <a:bodyPr/>
        <a:lstStyle/>
        <a:p>
          <a:r>
            <a:rPr lang="en-US"/>
            <a:t>1</a:t>
          </a:r>
        </a:p>
      </dgm:t>
    </dgm:pt>
    <dgm:pt modelId="{BA77E9D1-6C09-4A83-8CC1-E23B5DCC850A}">
      <dgm:prSet/>
      <dgm:spPr/>
      <dgm:t>
        <a:bodyPr/>
        <a:lstStyle/>
        <a:p>
          <a:r>
            <a:rPr lang="en-IN"/>
            <a:t>Improve staff training and awareness</a:t>
          </a:r>
          <a:endParaRPr lang="en-US"/>
        </a:p>
      </dgm:t>
    </dgm:pt>
    <dgm:pt modelId="{5EFAABB2-1FCA-4345-BE21-2717C466A28F}" type="parTrans" cxnId="{B18A21B5-5392-43BE-AD01-008B431C4987}">
      <dgm:prSet/>
      <dgm:spPr/>
      <dgm:t>
        <a:bodyPr/>
        <a:lstStyle/>
        <a:p>
          <a:endParaRPr lang="en-US"/>
        </a:p>
      </dgm:t>
    </dgm:pt>
    <dgm:pt modelId="{F6D46574-7BB8-42A3-A5BA-0E31C871F797}" type="sibTrans" cxnId="{B18A21B5-5392-43BE-AD01-008B431C4987}">
      <dgm:prSet phldrT="2" phldr="0"/>
      <dgm:spPr/>
      <dgm:t>
        <a:bodyPr/>
        <a:lstStyle/>
        <a:p>
          <a:r>
            <a:rPr lang="en-US"/>
            <a:t>2</a:t>
          </a:r>
        </a:p>
      </dgm:t>
    </dgm:pt>
    <dgm:pt modelId="{5FB62365-8E91-4BE7-83C4-0948CDB7919B}">
      <dgm:prSet/>
      <dgm:spPr/>
      <dgm:t>
        <a:bodyPr/>
        <a:lstStyle/>
        <a:p>
          <a:r>
            <a:rPr lang="en-IN"/>
            <a:t>Adjust menu design and portion control</a:t>
          </a:r>
          <a:endParaRPr lang="en-US"/>
        </a:p>
      </dgm:t>
    </dgm:pt>
    <dgm:pt modelId="{88926D9A-4EE0-49D2-8F88-341213CCC344}" type="parTrans" cxnId="{81C99BA2-BDEA-4108-A57A-BFE47DF2A20C}">
      <dgm:prSet/>
      <dgm:spPr/>
      <dgm:t>
        <a:bodyPr/>
        <a:lstStyle/>
        <a:p>
          <a:endParaRPr lang="en-US"/>
        </a:p>
      </dgm:t>
    </dgm:pt>
    <dgm:pt modelId="{93C49573-B719-405C-A4EA-82003AB7317A}" type="sibTrans" cxnId="{81C99BA2-BDEA-4108-A57A-BFE47DF2A20C}">
      <dgm:prSet phldrT="3" phldr="0"/>
      <dgm:spPr/>
      <dgm:t>
        <a:bodyPr/>
        <a:lstStyle/>
        <a:p>
          <a:r>
            <a:rPr lang="en-US"/>
            <a:t>3</a:t>
          </a:r>
        </a:p>
      </dgm:t>
    </dgm:pt>
    <dgm:pt modelId="{AB300B37-B2A9-45F1-965D-C41BD8DDB4ED}">
      <dgm:prSet/>
      <dgm:spPr/>
      <dgm:t>
        <a:bodyPr/>
        <a:lstStyle/>
        <a:p>
          <a:r>
            <a:rPr lang="en-IN"/>
            <a:t>Embed food waste reduction into strategy</a:t>
          </a:r>
          <a:endParaRPr lang="en-US"/>
        </a:p>
      </dgm:t>
    </dgm:pt>
    <dgm:pt modelId="{494649A5-0EF2-4ECC-871F-EF82DF41E24C}" type="parTrans" cxnId="{9F0C7231-8435-4572-A582-4D31C0AE052C}">
      <dgm:prSet/>
      <dgm:spPr/>
      <dgm:t>
        <a:bodyPr/>
        <a:lstStyle/>
        <a:p>
          <a:endParaRPr lang="en-US"/>
        </a:p>
      </dgm:t>
    </dgm:pt>
    <dgm:pt modelId="{7A6ADC89-451E-4ED4-8AB2-16475D3F59A2}" type="sibTrans" cxnId="{9F0C7231-8435-4572-A582-4D31C0AE052C}">
      <dgm:prSet phldrT="4" phldr="0"/>
      <dgm:spPr/>
      <dgm:t>
        <a:bodyPr/>
        <a:lstStyle/>
        <a:p>
          <a:r>
            <a:rPr lang="en-US"/>
            <a:t>4</a:t>
          </a:r>
        </a:p>
      </dgm:t>
    </dgm:pt>
    <dgm:pt modelId="{8B78239B-D3A3-4007-90C8-2FECCAA6CC2C}" type="pres">
      <dgm:prSet presAssocID="{09173D80-842D-4B25-874C-577CFD712F68}" presName="Name0" presStyleCnt="0">
        <dgm:presLayoutVars>
          <dgm:animLvl val="lvl"/>
          <dgm:resizeHandles val="exact"/>
        </dgm:presLayoutVars>
      </dgm:prSet>
      <dgm:spPr/>
    </dgm:pt>
    <dgm:pt modelId="{B676EFFA-8438-449A-A7EF-C0B3E904265E}" type="pres">
      <dgm:prSet presAssocID="{D90C028E-9EBB-4165-823A-2687023A6732}" presName="compositeNode" presStyleCnt="0">
        <dgm:presLayoutVars>
          <dgm:bulletEnabled val="1"/>
        </dgm:presLayoutVars>
      </dgm:prSet>
      <dgm:spPr/>
    </dgm:pt>
    <dgm:pt modelId="{F6498102-0AE0-4B96-9D9A-C9AA3BD4047A}" type="pres">
      <dgm:prSet presAssocID="{D90C028E-9EBB-4165-823A-2687023A6732}" presName="bgRect" presStyleLbl="bgAccFollowNode1" presStyleIdx="0" presStyleCnt="4"/>
      <dgm:spPr/>
    </dgm:pt>
    <dgm:pt modelId="{FCA402E0-3F62-490B-8812-BBCB32D81662}" type="pres">
      <dgm:prSet presAssocID="{33C1BA78-5C94-4349-980E-C9B17AA17EE6}" presName="sibTransNodeCircle" presStyleLbl="alignNode1" presStyleIdx="0" presStyleCnt="8">
        <dgm:presLayoutVars>
          <dgm:chMax val="0"/>
          <dgm:bulletEnabled/>
        </dgm:presLayoutVars>
      </dgm:prSet>
      <dgm:spPr/>
    </dgm:pt>
    <dgm:pt modelId="{E5E42745-9A6C-4581-91AE-2F7FBB5D6474}" type="pres">
      <dgm:prSet presAssocID="{D90C028E-9EBB-4165-823A-2687023A6732}" presName="bottomLine" presStyleLbl="alignNode1" presStyleIdx="1" presStyleCnt="8">
        <dgm:presLayoutVars/>
      </dgm:prSet>
      <dgm:spPr/>
    </dgm:pt>
    <dgm:pt modelId="{647FF5F2-B85A-4ABC-BD95-3B83BFA99B01}" type="pres">
      <dgm:prSet presAssocID="{D90C028E-9EBB-4165-823A-2687023A6732}" presName="nodeText" presStyleLbl="bgAccFollowNode1" presStyleIdx="0" presStyleCnt="4">
        <dgm:presLayoutVars>
          <dgm:bulletEnabled val="1"/>
        </dgm:presLayoutVars>
      </dgm:prSet>
      <dgm:spPr/>
    </dgm:pt>
    <dgm:pt modelId="{DCABB346-946B-4DA7-83B6-5A5E4DD3A97F}" type="pres">
      <dgm:prSet presAssocID="{33C1BA78-5C94-4349-980E-C9B17AA17EE6}" presName="sibTrans" presStyleCnt="0"/>
      <dgm:spPr/>
    </dgm:pt>
    <dgm:pt modelId="{5054D920-5B2C-4C02-96FE-5188ECB999F2}" type="pres">
      <dgm:prSet presAssocID="{BA77E9D1-6C09-4A83-8CC1-E23B5DCC850A}" presName="compositeNode" presStyleCnt="0">
        <dgm:presLayoutVars>
          <dgm:bulletEnabled val="1"/>
        </dgm:presLayoutVars>
      </dgm:prSet>
      <dgm:spPr/>
    </dgm:pt>
    <dgm:pt modelId="{915DEB31-8155-4B14-84E0-71DBCDFF5208}" type="pres">
      <dgm:prSet presAssocID="{BA77E9D1-6C09-4A83-8CC1-E23B5DCC850A}" presName="bgRect" presStyleLbl="bgAccFollowNode1" presStyleIdx="1" presStyleCnt="4"/>
      <dgm:spPr/>
    </dgm:pt>
    <dgm:pt modelId="{BAA2DDA5-5493-4A8E-AE91-4BA7A8DCDCDC}" type="pres">
      <dgm:prSet presAssocID="{F6D46574-7BB8-42A3-A5BA-0E31C871F797}" presName="sibTransNodeCircle" presStyleLbl="alignNode1" presStyleIdx="2" presStyleCnt="8">
        <dgm:presLayoutVars>
          <dgm:chMax val="0"/>
          <dgm:bulletEnabled/>
        </dgm:presLayoutVars>
      </dgm:prSet>
      <dgm:spPr/>
    </dgm:pt>
    <dgm:pt modelId="{53D00050-FCE6-4BFA-83B7-49541C9B8683}" type="pres">
      <dgm:prSet presAssocID="{BA77E9D1-6C09-4A83-8CC1-E23B5DCC850A}" presName="bottomLine" presStyleLbl="alignNode1" presStyleIdx="3" presStyleCnt="8">
        <dgm:presLayoutVars/>
      </dgm:prSet>
      <dgm:spPr/>
    </dgm:pt>
    <dgm:pt modelId="{D5FEB604-0040-4160-A54F-3502D249FF7D}" type="pres">
      <dgm:prSet presAssocID="{BA77E9D1-6C09-4A83-8CC1-E23B5DCC850A}" presName="nodeText" presStyleLbl="bgAccFollowNode1" presStyleIdx="1" presStyleCnt="4">
        <dgm:presLayoutVars>
          <dgm:bulletEnabled val="1"/>
        </dgm:presLayoutVars>
      </dgm:prSet>
      <dgm:spPr/>
    </dgm:pt>
    <dgm:pt modelId="{9C181541-A7BE-4F36-9398-2D1CF4B5B27F}" type="pres">
      <dgm:prSet presAssocID="{F6D46574-7BB8-42A3-A5BA-0E31C871F797}" presName="sibTrans" presStyleCnt="0"/>
      <dgm:spPr/>
    </dgm:pt>
    <dgm:pt modelId="{213FCA90-3EEA-4FED-829F-5739DC542D42}" type="pres">
      <dgm:prSet presAssocID="{5FB62365-8E91-4BE7-83C4-0948CDB7919B}" presName="compositeNode" presStyleCnt="0">
        <dgm:presLayoutVars>
          <dgm:bulletEnabled val="1"/>
        </dgm:presLayoutVars>
      </dgm:prSet>
      <dgm:spPr/>
    </dgm:pt>
    <dgm:pt modelId="{00D6BB68-9241-4E01-8799-7B9F7093EAC0}" type="pres">
      <dgm:prSet presAssocID="{5FB62365-8E91-4BE7-83C4-0948CDB7919B}" presName="bgRect" presStyleLbl="bgAccFollowNode1" presStyleIdx="2" presStyleCnt="4"/>
      <dgm:spPr/>
    </dgm:pt>
    <dgm:pt modelId="{65EF2222-8672-495A-A0C6-4A68C90CCAA7}" type="pres">
      <dgm:prSet presAssocID="{93C49573-B719-405C-A4EA-82003AB7317A}" presName="sibTransNodeCircle" presStyleLbl="alignNode1" presStyleIdx="4" presStyleCnt="8">
        <dgm:presLayoutVars>
          <dgm:chMax val="0"/>
          <dgm:bulletEnabled/>
        </dgm:presLayoutVars>
      </dgm:prSet>
      <dgm:spPr/>
    </dgm:pt>
    <dgm:pt modelId="{0B9C0438-4BC9-4B47-AE37-A37E2DEB016F}" type="pres">
      <dgm:prSet presAssocID="{5FB62365-8E91-4BE7-83C4-0948CDB7919B}" presName="bottomLine" presStyleLbl="alignNode1" presStyleIdx="5" presStyleCnt="8">
        <dgm:presLayoutVars/>
      </dgm:prSet>
      <dgm:spPr/>
    </dgm:pt>
    <dgm:pt modelId="{40BA4239-7836-4E4F-B86B-EA634DF45585}" type="pres">
      <dgm:prSet presAssocID="{5FB62365-8E91-4BE7-83C4-0948CDB7919B}" presName="nodeText" presStyleLbl="bgAccFollowNode1" presStyleIdx="2" presStyleCnt="4">
        <dgm:presLayoutVars>
          <dgm:bulletEnabled val="1"/>
        </dgm:presLayoutVars>
      </dgm:prSet>
      <dgm:spPr/>
    </dgm:pt>
    <dgm:pt modelId="{090BA42B-1B77-486F-BD17-1B78AA420D76}" type="pres">
      <dgm:prSet presAssocID="{93C49573-B719-405C-A4EA-82003AB7317A}" presName="sibTrans" presStyleCnt="0"/>
      <dgm:spPr/>
    </dgm:pt>
    <dgm:pt modelId="{826EC0B0-8917-4997-BECB-5AEAE58D205A}" type="pres">
      <dgm:prSet presAssocID="{AB300B37-B2A9-45F1-965D-C41BD8DDB4ED}" presName="compositeNode" presStyleCnt="0">
        <dgm:presLayoutVars>
          <dgm:bulletEnabled val="1"/>
        </dgm:presLayoutVars>
      </dgm:prSet>
      <dgm:spPr/>
    </dgm:pt>
    <dgm:pt modelId="{B976AB1C-5596-403C-8DB0-680836B34F8E}" type="pres">
      <dgm:prSet presAssocID="{AB300B37-B2A9-45F1-965D-C41BD8DDB4ED}" presName="bgRect" presStyleLbl="bgAccFollowNode1" presStyleIdx="3" presStyleCnt="4"/>
      <dgm:spPr/>
    </dgm:pt>
    <dgm:pt modelId="{06C02761-BA82-47E9-8AB8-20E6417553CF}" type="pres">
      <dgm:prSet presAssocID="{7A6ADC89-451E-4ED4-8AB2-16475D3F59A2}" presName="sibTransNodeCircle" presStyleLbl="alignNode1" presStyleIdx="6" presStyleCnt="8">
        <dgm:presLayoutVars>
          <dgm:chMax val="0"/>
          <dgm:bulletEnabled/>
        </dgm:presLayoutVars>
      </dgm:prSet>
      <dgm:spPr/>
    </dgm:pt>
    <dgm:pt modelId="{F03CAFDB-80EA-402C-9042-0A0F63B53EED}" type="pres">
      <dgm:prSet presAssocID="{AB300B37-B2A9-45F1-965D-C41BD8DDB4ED}" presName="bottomLine" presStyleLbl="alignNode1" presStyleIdx="7" presStyleCnt="8">
        <dgm:presLayoutVars/>
      </dgm:prSet>
      <dgm:spPr/>
    </dgm:pt>
    <dgm:pt modelId="{FC145C2D-3A0D-4429-B4AE-0F9744C1726E}" type="pres">
      <dgm:prSet presAssocID="{AB300B37-B2A9-45F1-965D-C41BD8DDB4ED}" presName="nodeText" presStyleLbl="bgAccFollowNode1" presStyleIdx="3" presStyleCnt="4">
        <dgm:presLayoutVars>
          <dgm:bulletEnabled val="1"/>
        </dgm:presLayoutVars>
      </dgm:prSet>
      <dgm:spPr/>
    </dgm:pt>
  </dgm:ptLst>
  <dgm:cxnLst>
    <dgm:cxn modelId="{EB019B04-628F-4C63-A6F6-458485A48CCA}" type="presOf" srcId="{5FB62365-8E91-4BE7-83C4-0948CDB7919B}" destId="{00D6BB68-9241-4E01-8799-7B9F7093EAC0}" srcOrd="0" destOrd="0" presId="urn:microsoft.com/office/officeart/2016/7/layout/BasicLinearProcessNumbered"/>
    <dgm:cxn modelId="{FE14881E-034D-46BC-AB49-3951B9FCDF05}" type="presOf" srcId="{AB300B37-B2A9-45F1-965D-C41BD8DDB4ED}" destId="{B976AB1C-5596-403C-8DB0-680836B34F8E}" srcOrd="0" destOrd="0" presId="urn:microsoft.com/office/officeart/2016/7/layout/BasicLinearProcessNumbered"/>
    <dgm:cxn modelId="{E0B3E71F-9F61-4B94-AF02-CAC577743991}" type="presOf" srcId="{D90C028E-9EBB-4165-823A-2687023A6732}" destId="{647FF5F2-B85A-4ABC-BD95-3B83BFA99B01}" srcOrd="1" destOrd="0" presId="urn:microsoft.com/office/officeart/2016/7/layout/BasicLinearProcessNumbered"/>
    <dgm:cxn modelId="{15075829-D704-454E-802E-41A812C4963F}" type="presOf" srcId="{BA77E9D1-6C09-4A83-8CC1-E23B5DCC850A}" destId="{D5FEB604-0040-4160-A54F-3502D249FF7D}" srcOrd="1" destOrd="0" presId="urn:microsoft.com/office/officeart/2016/7/layout/BasicLinearProcessNumbered"/>
    <dgm:cxn modelId="{FA107C2D-E4D5-4863-BE48-C60CB8AC5E5D}" type="presOf" srcId="{93C49573-B719-405C-A4EA-82003AB7317A}" destId="{65EF2222-8672-495A-A0C6-4A68C90CCAA7}" srcOrd="0" destOrd="0" presId="urn:microsoft.com/office/officeart/2016/7/layout/BasicLinearProcessNumbered"/>
    <dgm:cxn modelId="{9F0C7231-8435-4572-A582-4D31C0AE052C}" srcId="{09173D80-842D-4B25-874C-577CFD712F68}" destId="{AB300B37-B2A9-45F1-965D-C41BD8DDB4ED}" srcOrd="3" destOrd="0" parTransId="{494649A5-0EF2-4ECC-871F-EF82DF41E24C}" sibTransId="{7A6ADC89-451E-4ED4-8AB2-16475D3F59A2}"/>
    <dgm:cxn modelId="{D3FDF038-A313-4B18-9632-5A3AF96BAB57}" type="presOf" srcId="{BA77E9D1-6C09-4A83-8CC1-E23B5DCC850A}" destId="{915DEB31-8155-4B14-84E0-71DBCDFF5208}" srcOrd="0" destOrd="0" presId="urn:microsoft.com/office/officeart/2016/7/layout/BasicLinearProcessNumbered"/>
    <dgm:cxn modelId="{2458145A-B481-4FE4-94BB-737A36F55408}" type="presOf" srcId="{7A6ADC89-451E-4ED4-8AB2-16475D3F59A2}" destId="{06C02761-BA82-47E9-8AB8-20E6417553CF}" srcOrd="0" destOrd="0" presId="urn:microsoft.com/office/officeart/2016/7/layout/BasicLinearProcessNumbered"/>
    <dgm:cxn modelId="{81C99BA2-BDEA-4108-A57A-BFE47DF2A20C}" srcId="{09173D80-842D-4B25-874C-577CFD712F68}" destId="{5FB62365-8E91-4BE7-83C4-0948CDB7919B}" srcOrd="2" destOrd="0" parTransId="{88926D9A-4EE0-49D2-8F88-341213CCC344}" sibTransId="{93C49573-B719-405C-A4EA-82003AB7317A}"/>
    <dgm:cxn modelId="{B18A21B5-5392-43BE-AD01-008B431C4987}" srcId="{09173D80-842D-4B25-874C-577CFD712F68}" destId="{BA77E9D1-6C09-4A83-8CC1-E23B5DCC850A}" srcOrd="1" destOrd="0" parTransId="{5EFAABB2-1FCA-4345-BE21-2717C466A28F}" sibTransId="{F6D46574-7BB8-42A3-A5BA-0E31C871F797}"/>
    <dgm:cxn modelId="{26485ABE-CDA9-4FA3-8EFE-AA2EC69BF375}" srcId="{09173D80-842D-4B25-874C-577CFD712F68}" destId="{D90C028E-9EBB-4165-823A-2687023A6732}" srcOrd="0" destOrd="0" parTransId="{DAEDA418-25F0-44B5-98AE-97235007B79B}" sibTransId="{33C1BA78-5C94-4349-980E-C9B17AA17EE6}"/>
    <dgm:cxn modelId="{7ACEE3BF-11D7-4DE9-9127-10E8656088EA}" type="presOf" srcId="{09173D80-842D-4B25-874C-577CFD712F68}" destId="{8B78239B-D3A3-4007-90C8-2FECCAA6CC2C}" srcOrd="0" destOrd="0" presId="urn:microsoft.com/office/officeart/2016/7/layout/BasicLinearProcessNumbered"/>
    <dgm:cxn modelId="{E15F0DDA-D953-4B66-BD20-606A61BDF688}" type="presOf" srcId="{33C1BA78-5C94-4349-980E-C9B17AA17EE6}" destId="{FCA402E0-3F62-490B-8812-BBCB32D81662}" srcOrd="0" destOrd="0" presId="urn:microsoft.com/office/officeart/2016/7/layout/BasicLinearProcessNumbered"/>
    <dgm:cxn modelId="{EB3747DA-FBE7-4117-BA1D-693DDDF8A53D}" type="presOf" srcId="{D90C028E-9EBB-4165-823A-2687023A6732}" destId="{F6498102-0AE0-4B96-9D9A-C9AA3BD4047A}" srcOrd="0" destOrd="0" presId="urn:microsoft.com/office/officeart/2016/7/layout/BasicLinearProcessNumbered"/>
    <dgm:cxn modelId="{E3F8E3DE-3BFA-462F-BCFC-9DE56A33BDED}" type="presOf" srcId="{F6D46574-7BB8-42A3-A5BA-0E31C871F797}" destId="{BAA2DDA5-5493-4A8E-AE91-4BA7A8DCDCDC}" srcOrd="0" destOrd="0" presId="urn:microsoft.com/office/officeart/2016/7/layout/BasicLinearProcessNumbered"/>
    <dgm:cxn modelId="{60EF3AE4-BA1D-49BB-824B-7EDCB749BDE9}" type="presOf" srcId="{AB300B37-B2A9-45F1-965D-C41BD8DDB4ED}" destId="{FC145C2D-3A0D-4429-B4AE-0F9744C1726E}" srcOrd="1" destOrd="0" presId="urn:microsoft.com/office/officeart/2016/7/layout/BasicLinearProcessNumbered"/>
    <dgm:cxn modelId="{7BF792F0-76A9-40E7-B237-FAA0EAF3BD28}" type="presOf" srcId="{5FB62365-8E91-4BE7-83C4-0948CDB7919B}" destId="{40BA4239-7836-4E4F-B86B-EA634DF45585}" srcOrd="1" destOrd="0" presId="urn:microsoft.com/office/officeart/2016/7/layout/BasicLinearProcessNumbered"/>
    <dgm:cxn modelId="{A9AE24C3-1BBE-4631-BFBD-B9117D9E338D}" type="presParOf" srcId="{8B78239B-D3A3-4007-90C8-2FECCAA6CC2C}" destId="{B676EFFA-8438-449A-A7EF-C0B3E904265E}" srcOrd="0" destOrd="0" presId="urn:microsoft.com/office/officeart/2016/7/layout/BasicLinearProcessNumbered"/>
    <dgm:cxn modelId="{894D27BB-F739-4FD6-83A4-69AC9DFBEE8E}" type="presParOf" srcId="{B676EFFA-8438-449A-A7EF-C0B3E904265E}" destId="{F6498102-0AE0-4B96-9D9A-C9AA3BD4047A}" srcOrd="0" destOrd="0" presId="urn:microsoft.com/office/officeart/2016/7/layout/BasicLinearProcessNumbered"/>
    <dgm:cxn modelId="{3EE66510-6C84-4E61-B0F8-AC812CF8A246}" type="presParOf" srcId="{B676EFFA-8438-449A-A7EF-C0B3E904265E}" destId="{FCA402E0-3F62-490B-8812-BBCB32D81662}" srcOrd="1" destOrd="0" presId="urn:microsoft.com/office/officeart/2016/7/layout/BasicLinearProcessNumbered"/>
    <dgm:cxn modelId="{150408B8-09F0-4263-95A6-0BF00BB22019}" type="presParOf" srcId="{B676EFFA-8438-449A-A7EF-C0B3E904265E}" destId="{E5E42745-9A6C-4581-91AE-2F7FBB5D6474}" srcOrd="2" destOrd="0" presId="urn:microsoft.com/office/officeart/2016/7/layout/BasicLinearProcessNumbered"/>
    <dgm:cxn modelId="{3DB84209-D338-41B6-8B3B-9D518DCA0734}" type="presParOf" srcId="{B676EFFA-8438-449A-A7EF-C0B3E904265E}" destId="{647FF5F2-B85A-4ABC-BD95-3B83BFA99B01}" srcOrd="3" destOrd="0" presId="urn:microsoft.com/office/officeart/2016/7/layout/BasicLinearProcessNumbered"/>
    <dgm:cxn modelId="{787679AF-8EA4-4F07-879A-83DC3742A553}" type="presParOf" srcId="{8B78239B-D3A3-4007-90C8-2FECCAA6CC2C}" destId="{DCABB346-946B-4DA7-83B6-5A5E4DD3A97F}" srcOrd="1" destOrd="0" presId="urn:microsoft.com/office/officeart/2016/7/layout/BasicLinearProcessNumbered"/>
    <dgm:cxn modelId="{FBAF821B-B142-4473-8559-FB3481CFAF18}" type="presParOf" srcId="{8B78239B-D3A3-4007-90C8-2FECCAA6CC2C}" destId="{5054D920-5B2C-4C02-96FE-5188ECB999F2}" srcOrd="2" destOrd="0" presId="urn:microsoft.com/office/officeart/2016/7/layout/BasicLinearProcessNumbered"/>
    <dgm:cxn modelId="{401CE7A0-9F10-4232-9634-E5EA6A333C5A}" type="presParOf" srcId="{5054D920-5B2C-4C02-96FE-5188ECB999F2}" destId="{915DEB31-8155-4B14-84E0-71DBCDFF5208}" srcOrd="0" destOrd="0" presId="urn:microsoft.com/office/officeart/2016/7/layout/BasicLinearProcessNumbered"/>
    <dgm:cxn modelId="{E52DE546-5AE8-419B-A9B2-71098F4DB8CC}" type="presParOf" srcId="{5054D920-5B2C-4C02-96FE-5188ECB999F2}" destId="{BAA2DDA5-5493-4A8E-AE91-4BA7A8DCDCDC}" srcOrd="1" destOrd="0" presId="urn:microsoft.com/office/officeart/2016/7/layout/BasicLinearProcessNumbered"/>
    <dgm:cxn modelId="{A34CE4A1-B971-4CAE-9D76-36D2F8ABD10B}" type="presParOf" srcId="{5054D920-5B2C-4C02-96FE-5188ECB999F2}" destId="{53D00050-FCE6-4BFA-83B7-49541C9B8683}" srcOrd="2" destOrd="0" presId="urn:microsoft.com/office/officeart/2016/7/layout/BasicLinearProcessNumbered"/>
    <dgm:cxn modelId="{18C5EC00-AF21-4663-B03A-B9F39AFE4801}" type="presParOf" srcId="{5054D920-5B2C-4C02-96FE-5188ECB999F2}" destId="{D5FEB604-0040-4160-A54F-3502D249FF7D}" srcOrd="3" destOrd="0" presId="urn:microsoft.com/office/officeart/2016/7/layout/BasicLinearProcessNumbered"/>
    <dgm:cxn modelId="{DD2ABAE2-FCB7-4E5E-B1BA-CB14EEF90562}" type="presParOf" srcId="{8B78239B-D3A3-4007-90C8-2FECCAA6CC2C}" destId="{9C181541-A7BE-4F36-9398-2D1CF4B5B27F}" srcOrd="3" destOrd="0" presId="urn:microsoft.com/office/officeart/2016/7/layout/BasicLinearProcessNumbered"/>
    <dgm:cxn modelId="{A13F2E56-D7A5-4589-B77B-FDF6C0439134}" type="presParOf" srcId="{8B78239B-D3A3-4007-90C8-2FECCAA6CC2C}" destId="{213FCA90-3EEA-4FED-829F-5739DC542D42}" srcOrd="4" destOrd="0" presId="urn:microsoft.com/office/officeart/2016/7/layout/BasicLinearProcessNumbered"/>
    <dgm:cxn modelId="{1489A05A-E28E-4CDD-969C-133A8006BE91}" type="presParOf" srcId="{213FCA90-3EEA-4FED-829F-5739DC542D42}" destId="{00D6BB68-9241-4E01-8799-7B9F7093EAC0}" srcOrd="0" destOrd="0" presId="urn:microsoft.com/office/officeart/2016/7/layout/BasicLinearProcessNumbered"/>
    <dgm:cxn modelId="{723D02BA-3A0C-4EA0-B0D5-7064C5FC0218}" type="presParOf" srcId="{213FCA90-3EEA-4FED-829F-5739DC542D42}" destId="{65EF2222-8672-495A-A0C6-4A68C90CCAA7}" srcOrd="1" destOrd="0" presId="urn:microsoft.com/office/officeart/2016/7/layout/BasicLinearProcessNumbered"/>
    <dgm:cxn modelId="{13C07D0D-2338-4B2A-98EA-2A41C88D1F4B}" type="presParOf" srcId="{213FCA90-3EEA-4FED-829F-5739DC542D42}" destId="{0B9C0438-4BC9-4B47-AE37-A37E2DEB016F}" srcOrd="2" destOrd="0" presId="urn:microsoft.com/office/officeart/2016/7/layout/BasicLinearProcessNumbered"/>
    <dgm:cxn modelId="{FB98A860-BC49-473C-A23F-54A494E2189C}" type="presParOf" srcId="{213FCA90-3EEA-4FED-829F-5739DC542D42}" destId="{40BA4239-7836-4E4F-B86B-EA634DF45585}" srcOrd="3" destOrd="0" presId="urn:microsoft.com/office/officeart/2016/7/layout/BasicLinearProcessNumbered"/>
    <dgm:cxn modelId="{20B79EF1-7617-4D92-B315-E422019D8258}" type="presParOf" srcId="{8B78239B-D3A3-4007-90C8-2FECCAA6CC2C}" destId="{090BA42B-1B77-486F-BD17-1B78AA420D76}" srcOrd="5" destOrd="0" presId="urn:microsoft.com/office/officeart/2016/7/layout/BasicLinearProcessNumbered"/>
    <dgm:cxn modelId="{56FA9DCD-849C-4506-9200-B8ABA15444C3}" type="presParOf" srcId="{8B78239B-D3A3-4007-90C8-2FECCAA6CC2C}" destId="{826EC0B0-8917-4997-BECB-5AEAE58D205A}" srcOrd="6" destOrd="0" presId="urn:microsoft.com/office/officeart/2016/7/layout/BasicLinearProcessNumbered"/>
    <dgm:cxn modelId="{25EAAA47-6588-475A-AEB3-B6AEDFE669FD}" type="presParOf" srcId="{826EC0B0-8917-4997-BECB-5AEAE58D205A}" destId="{B976AB1C-5596-403C-8DB0-680836B34F8E}" srcOrd="0" destOrd="0" presId="urn:microsoft.com/office/officeart/2016/7/layout/BasicLinearProcessNumbered"/>
    <dgm:cxn modelId="{E3A5BE83-1932-4957-8BC5-5DEE2E1BB9AC}" type="presParOf" srcId="{826EC0B0-8917-4997-BECB-5AEAE58D205A}" destId="{06C02761-BA82-47E9-8AB8-20E6417553CF}" srcOrd="1" destOrd="0" presId="urn:microsoft.com/office/officeart/2016/7/layout/BasicLinearProcessNumbered"/>
    <dgm:cxn modelId="{37B3C885-0D83-4050-BB86-F78F5057FC07}" type="presParOf" srcId="{826EC0B0-8917-4997-BECB-5AEAE58D205A}" destId="{F03CAFDB-80EA-402C-9042-0A0F63B53EED}" srcOrd="2" destOrd="0" presId="urn:microsoft.com/office/officeart/2016/7/layout/BasicLinearProcessNumbered"/>
    <dgm:cxn modelId="{045C1B14-5ECD-46F1-9091-1B7C19A5B5DD}" type="presParOf" srcId="{826EC0B0-8917-4997-BECB-5AEAE58D205A}" destId="{FC145C2D-3A0D-4429-B4AE-0F9744C1726E}"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ADC41-7D41-4818-852E-9B70359F493E}">
      <dsp:nvSpPr>
        <dsp:cNvPr id="0" name=""/>
        <dsp:cNvSpPr/>
      </dsp:nvSpPr>
      <dsp:spPr>
        <a:xfrm>
          <a:off x="0" y="2439"/>
          <a:ext cx="6301601" cy="12366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9B29A-EA6F-41B7-994D-FAD5E79C2F0F}">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98BC97-6582-4D7A-AE55-A2D9A72D091F}">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IN" sz="2200" kern="1200"/>
            <a:t>Environmental impact of wasted food</a:t>
          </a:r>
          <a:endParaRPr lang="en-US" sz="2200" kern="1200"/>
        </a:p>
      </dsp:txBody>
      <dsp:txXfrm>
        <a:off x="1428292" y="2439"/>
        <a:ext cx="4873308" cy="1236616"/>
      </dsp:txXfrm>
    </dsp:sp>
    <dsp:sp modelId="{56CD94CC-9A5F-4F73-B1E4-758096A964D0}">
      <dsp:nvSpPr>
        <dsp:cNvPr id="0" name=""/>
        <dsp:cNvSpPr/>
      </dsp:nvSpPr>
      <dsp:spPr>
        <a:xfrm>
          <a:off x="0" y="1548210"/>
          <a:ext cx="6301601" cy="12366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99AF1-B675-47DE-B787-272934E69BC8}">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44CE7E-6C0F-4F1D-8F65-A625532787A0}">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IN" sz="2200" kern="1200"/>
            <a:t>Financial cost to hotel operations</a:t>
          </a:r>
          <a:endParaRPr lang="en-US" sz="2200" kern="1200"/>
        </a:p>
      </dsp:txBody>
      <dsp:txXfrm>
        <a:off x="1428292" y="1548210"/>
        <a:ext cx="4873308" cy="1236616"/>
      </dsp:txXfrm>
    </dsp:sp>
    <dsp:sp modelId="{D83FBA2A-A54B-42A9-A1FB-6C31CB673921}">
      <dsp:nvSpPr>
        <dsp:cNvPr id="0" name=""/>
        <dsp:cNvSpPr/>
      </dsp:nvSpPr>
      <dsp:spPr>
        <a:xfrm>
          <a:off x="0" y="3093981"/>
          <a:ext cx="6301601" cy="12366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5E58A-F1E5-47BF-8EA9-7DE445369C44}">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322040-1C4E-4962-AC4E-C9E0BCE35D4B}">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IN" sz="2200" kern="1200"/>
            <a:t>Influence on hotel reputation and brand image</a:t>
          </a:r>
          <a:endParaRPr lang="en-US" sz="2200" kern="1200"/>
        </a:p>
      </dsp:txBody>
      <dsp:txXfrm>
        <a:off x="1428292" y="3093981"/>
        <a:ext cx="4873308" cy="1236616"/>
      </dsp:txXfrm>
    </dsp:sp>
    <dsp:sp modelId="{4D4F869F-8B67-4B78-B44E-181E1A95AC43}">
      <dsp:nvSpPr>
        <dsp:cNvPr id="0" name=""/>
        <dsp:cNvSpPr/>
      </dsp:nvSpPr>
      <dsp:spPr>
        <a:xfrm>
          <a:off x="0" y="4639752"/>
          <a:ext cx="6301601" cy="12366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64FF4-95CC-4512-8E97-D47B616A6317}">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2AD2F9-6496-4FC3-8267-6D610A2AAAB9}">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IN" sz="2200" kern="1200"/>
            <a:t>Growing guest expectations for sustainability (</a:t>
          </a:r>
          <a:r>
            <a:rPr lang="en-GB" sz="2200" kern="1200"/>
            <a:t>Cattaneo, Federighi, and Vaz, 2021</a:t>
          </a:r>
          <a:r>
            <a:rPr lang="en-IN" sz="2200" kern="1200"/>
            <a:t>).</a:t>
          </a:r>
          <a:endParaRPr lang="en-US" sz="2200" kern="1200"/>
        </a:p>
      </dsp:txBody>
      <dsp:txXfrm>
        <a:off x="1428292" y="4639752"/>
        <a:ext cx="4873308" cy="12366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7F0EE-8DAC-4C13-8151-33578E93580E}">
      <dsp:nvSpPr>
        <dsp:cNvPr id="0" name=""/>
        <dsp:cNvSpPr/>
      </dsp:nvSpPr>
      <dsp:spPr>
        <a:xfrm>
          <a:off x="0" y="36139"/>
          <a:ext cx="6666833" cy="127413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Occurs at procurement and storage stages</a:t>
          </a:r>
          <a:endParaRPr lang="en-US" sz="3300" kern="1200"/>
        </a:p>
      </dsp:txBody>
      <dsp:txXfrm>
        <a:off x="62198" y="98337"/>
        <a:ext cx="6542437" cy="1149734"/>
      </dsp:txXfrm>
    </dsp:sp>
    <dsp:sp modelId="{40AAB9F4-7FC1-484E-B35F-226A08CB3322}">
      <dsp:nvSpPr>
        <dsp:cNvPr id="0" name=""/>
        <dsp:cNvSpPr/>
      </dsp:nvSpPr>
      <dsp:spPr>
        <a:xfrm>
          <a:off x="0" y="1405310"/>
          <a:ext cx="6666833" cy="1274130"/>
        </a:xfrm>
        <a:prstGeom prst="roundRect">
          <a:avLst/>
        </a:prstGeom>
        <a:gradFill rotWithShape="0">
          <a:gsLst>
            <a:gs pos="0">
              <a:schemeClr val="accent5">
                <a:hueOff val="262483"/>
                <a:satOff val="14096"/>
                <a:lumOff val="-5098"/>
                <a:alphaOff val="0"/>
                <a:tint val="98000"/>
                <a:lumMod val="114000"/>
              </a:schemeClr>
            </a:gs>
            <a:gs pos="100000">
              <a:schemeClr val="accent5">
                <a:hueOff val="262483"/>
                <a:satOff val="14096"/>
                <a:lumOff val="-50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Overproduction during food preparation</a:t>
          </a:r>
          <a:endParaRPr lang="en-US" sz="3300" kern="1200"/>
        </a:p>
      </dsp:txBody>
      <dsp:txXfrm>
        <a:off x="62198" y="1467508"/>
        <a:ext cx="6542437" cy="1149734"/>
      </dsp:txXfrm>
    </dsp:sp>
    <dsp:sp modelId="{28E41B7D-7B7A-41A7-A451-AB2417B4208C}">
      <dsp:nvSpPr>
        <dsp:cNvPr id="0" name=""/>
        <dsp:cNvSpPr/>
      </dsp:nvSpPr>
      <dsp:spPr>
        <a:xfrm>
          <a:off x="0" y="2774480"/>
          <a:ext cx="6666833" cy="1274130"/>
        </a:xfrm>
        <a:prstGeom prst="roundRect">
          <a:avLst/>
        </a:prstGeom>
        <a:gradFill rotWithShape="0">
          <a:gsLst>
            <a:gs pos="0">
              <a:schemeClr val="accent5">
                <a:hueOff val="524966"/>
                <a:satOff val="28192"/>
                <a:lumOff val="-10196"/>
                <a:alphaOff val="0"/>
                <a:tint val="98000"/>
                <a:lumMod val="114000"/>
              </a:schemeClr>
            </a:gs>
            <a:gs pos="100000">
              <a:schemeClr val="accent5">
                <a:hueOff val="524966"/>
                <a:satOff val="28192"/>
                <a:lumOff val="-101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Waste from buffet dining and events</a:t>
          </a:r>
          <a:endParaRPr lang="en-US" sz="3300" kern="1200"/>
        </a:p>
      </dsp:txBody>
      <dsp:txXfrm>
        <a:off x="62198" y="2836678"/>
        <a:ext cx="6542437" cy="1149734"/>
      </dsp:txXfrm>
    </dsp:sp>
    <dsp:sp modelId="{4E62AC21-329B-4673-ABC5-CE98BE02C379}">
      <dsp:nvSpPr>
        <dsp:cNvPr id="0" name=""/>
        <dsp:cNvSpPr/>
      </dsp:nvSpPr>
      <dsp:spPr>
        <a:xfrm>
          <a:off x="0" y="4143650"/>
          <a:ext cx="6666833" cy="1274130"/>
        </a:xfrm>
        <a:prstGeom prst="roundRect">
          <a:avLst/>
        </a:prstGeom>
        <a:gradFill rotWithShape="0">
          <a:gsLst>
            <a:gs pos="0">
              <a:schemeClr val="accent5">
                <a:hueOff val="787450"/>
                <a:satOff val="42288"/>
                <a:lumOff val="-15294"/>
                <a:alphaOff val="0"/>
                <a:tint val="98000"/>
                <a:lumMod val="114000"/>
              </a:schemeClr>
            </a:gs>
            <a:gs pos="100000">
              <a:schemeClr val="accent5">
                <a:hueOff val="787450"/>
                <a:satOff val="42288"/>
                <a:lumOff val="-1529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Plate waste caused by guest behaviour (</a:t>
          </a:r>
          <a:r>
            <a:rPr lang="en-GB" sz="3300" kern="1200"/>
            <a:t>Omar et al., 2024</a:t>
          </a:r>
          <a:r>
            <a:rPr lang="en-IN" sz="3300" kern="1200"/>
            <a:t>).</a:t>
          </a:r>
          <a:endParaRPr lang="en-US" sz="3300" kern="1200"/>
        </a:p>
      </dsp:txBody>
      <dsp:txXfrm>
        <a:off x="62198" y="4205848"/>
        <a:ext cx="6542437" cy="11497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93AA2-95C6-4AF5-B72C-E1DE5F7E150F}">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DF4685-FEBC-478C-A2A3-08EFB41355E2}">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7B7AF8-B644-4123-85D7-A8DD5CD31574}">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IN" sz="1300" kern="1200"/>
            <a:t>Food waste wastes natural resources</a:t>
          </a:r>
          <a:endParaRPr lang="en-US" sz="1300" kern="1200"/>
        </a:p>
      </dsp:txBody>
      <dsp:txXfrm>
        <a:off x="100682" y="2684598"/>
        <a:ext cx="2370489" cy="720000"/>
      </dsp:txXfrm>
    </dsp:sp>
    <dsp:sp modelId="{6874DF45-7E8A-42F5-92A4-4A0B5145F265}">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BF883-EE1F-464E-8F49-3465959C50F3}">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4CCD29-48F0-450A-9853-6D36E4AD8B7C}">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IN" sz="1300" kern="1200"/>
            <a:t>Contribution to carbon emissions</a:t>
          </a:r>
          <a:endParaRPr lang="en-US" sz="1300" kern="1200"/>
        </a:p>
      </dsp:txBody>
      <dsp:txXfrm>
        <a:off x="2886007" y="2684598"/>
        <a:ext cx="2370489" cy="720000"/>
      </dsp:txXfrm>
    </dsp:sp>
    <dsp:sp modelId="{E9AC0F86-3108-479C-85DF-716EDFA6D7B6}">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EFB45-5188-4D38-8C85-40BB7234670F}">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798387-270B-4033-A582-8A716ADBBBE5}">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IN" sz="1300" kern="1200"/>
            <a:t>Alignment with UK sustainability targets</a:t>
          </a:r>
          <a:endParaRPr lang="en-US" sz="1300" kern="1200"/>
        </a:p>
      </dsp:txBody>
      <dsp:txXfrm>
        <a:off x="5671332" y="2684598"/>
        <a:ext cx="2370489" cy="720000"/>
      </dsp:txXfrm>
    </dsp:sp>
    <dsp:sp modelId="{6B539AE7-5C0E-4C8F-B683-6E2E044C7771}">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E90A6-EFDA-4CCE-BE29-3AE218376178}">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4F5E24-7BF1-4B7A-B53C-D6EC812CD807}">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IN" sz="1300" kern="1200"/>
            <a:t>Benefits of environmentally responsible operations (</a:t>
          </a:r>
          <a:r>
            <a:rPr lang="en-GB" sz="1300" kern="1200"/>
            <a:t>Wani et al., 2024</a:t>
          </a:r>
          <a:r>
            <a:rPr lang="en-IN" sz="1300" kern="1200"/>
            <a:t>).</a:t>
          </a:r>
          <a:endParaRPr lang="en-US" sz="1300" kern="1200"/>
        </a:p>
      </dsp:txBody>
      <dsp:txXfrm>
        <a:off x="8456657" y="2684598"/>
        <a:ext cx="237048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314FE9-631C-463E-BCF4-8D3C20E2CFA5}">
      <dsp:nvSpPr>
        <dsp:cNvPr id="0" name=""/>
        <dsp:cNvSpPr/>
      </dsp:nvSpPr>
      <dsp:spPr>
        <a:xfrm>
          <a:off x="0" y="74749"/>
          <a:ext cx="6666833" cy="1254825"/>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Increased food purchasing costs</a:t>
          </a:r>
          <a:endParaRPr lang="en-US" sz="3300" kern="1200"/>
        </a:p>
      </dsp:txBody>
      <dsp:txXfrm>
        <a:off x="61256" y="136005"/>
        <a:ext cx="6544321" cy="1132313"/>
      </dsp:txXfrm>
    </dsp:sp>
    <dsp:sp modelId="{D5509DBE-4CB1-4365-8B41-83FFC50ECF0E}">
      <dsp:nvSpPr>
        <dsp:cNvPr id="0" name=""/>
        <dsp:cNvSpPr/>
      </dsp:nvSpPr>
      <dsp:spPr>
        <a:xfrm>
          <a:off x="0" y="1424614"/>
          <a:ext cx="6666833" cy="1254825"/>
        </a:xfrm>
        <a:prstGeom prst="roundRect">
          <a:avLst/>
        </a:prstGeom>
        <a:gradFill rotWithShape="0">
          <a:gsLst>
            <a:gs pos="0">
              <a:schemeClr val="accent2">
                <a:hueOff val="-482067"/>
                <a:satOff val="-3308"/>
                <a:lumOff val="1699"/>
                <a:alphaOff val="0"/>
                <a:tint val="98000"/>
                <a:lumMod val="114000"/>
              </a:schemeClr>
            </a:gs>
            <a:gs pos="100000">
              <a:schemeClr val="accent2">
                <a:hueOff val="-482067"/>
                <a:satOff val="-3308"/>
                <a:lumOff val="16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Higher waste disposal expenses</a:t>
          </a:r>
          <a:endParaRPr lang="en-US" sz="3300" kern="1200"/>
        </a:p>
      </dsp:txBody>
      <dsp:txXfrm>
        <a:off x="61256" y="1485870"/>
        <a:ext cx="6544321" cy="1132313"/>
      </dsp:txXfrm>
    </dsp:sp>
    <dsp:sp modelId="{2C6D5532-56D5-4C69-B514-F52E0E0C4E49}">
      <dsp:nvSpPr>
        <dsp:cNvPr id="0" name=""/>
        <dsp:cNvSpPr/>
      </dsp:nvSpPr>
      <dsp:spPr>
        <a:xfrm>
          <a:off x="0" y="2774480"/>
          <a:ext cx="6666833" cy="1254825"/>
        </a:xfrm>
        <a:prstGeom prst="roundRect">
          <a:avLst/>
        </a:prstGeom>
        <a:gradFill rotWithShape="0">
          <a:gsLst>
            <a:gs pos="0">
              <a:schemeClr val="accent2">
                <a:hueOff val="-964133"/>
                <a:satOff val="-6616"/>
                <a:lumOff val="3399"/>
                <a:alphaOff val="0"/>
                <a:tint val="98000"/>
                <a:lumMod val="114000"/>
              </a:schemeClr>
            </a:gs>
            <a:gs pos="100000">
              <a:schemeClr val="accent2">
                <a:hueOff val="-964133"/>
                <a:satOff val="-6616"/>
                <a:lumOff val="33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Pressure from rising labour and energy costs</a:t>
          </a:r>
          <a:endParaRPr lang="en-US" sz="3300" kern="1200"/>
        </a:p>
      </dsp:txBody>
      <dsp:txXfrm>
        <a:off x="61256" y="2835736"/>
        <a:ext cx="6544321" cy="1132313"/>
      </dsp:txXfrm>
    </dsp:sp>
    <dsp:sp modelId="{1E613C99-F306-4500-9D1E-3B1932603C6A}">
      <dsp:nvSpPr>
        <dsp:cNvPr id="0" name=""/>
        <dsp:cNvSpPr/>
      </dsp:nvSpPr>
      <dsp:spPr>
        <a:xfrm>
          <a:off x="0" y="4124345"/>
          <a:ext cx="6666833" cy="1254825"/>
        </a:xfrm>
        <a:prstGeom prst="roundRect">
          <a:avLst/>
        </a:prstGeom>
        <a:gradFill rotWithShape="0">
          <a:gsLst>
            <a:gs pos="0">
              <a:schemeClr val="accent2">
                <a:hueOff val="-1446200"/>
                <a:satOff val="-9924"/>
                <a:lumOff val="5098"/>
                <a:alphaOff val="0"/>
                <a:tint val="98000"/>
                <a:lumMod val="114000"/>
              </a:schemeClr>
            </a:gs>
            <a:gs pos="100000">
              <a:schemeClr val="accent2">
                <a:hueOff val="-1446200"/>
                <a:satOff val="-9924"/>
                <a:lumOff val="50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Difficulty measuring long-term savings (</a:t>
          </a:r>
          <a:r>
            <a:rPr lang="en-GB" sz="3300" kern="1200"/>
            <a:t>Ruiz Molina et al., 2022</a:t>
          </a:r>
          <a:r>
            <a:rPr lang="en-IN" sz="3300" kern="1200"/>
            <a:t>).</a:t>
          </a:r>
          <a:endParaRPr lang="en-US" sz="3300" kern="1200"/>
        </a:p>
      </dsp:txBody>
      <dsp:txXfrm>
        <a:off x="61256" y="4185601"/>
        <a:ext cx="6544321" cy="11323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98F830-E39E-42EE-8A3E-ABBEF4985023}">
      <dsp:nvSpPr>
        <dsp:cNvPr id="0" name=""/>
        <dsp:cNvSpPr/>
      </dsp:nvSpPr>
      <dsp:spPr>
        <a:xfrm>
          <a:off x="0" y="36139"/>
          <a:ext cx="6666833" cy="127413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UK sustainability policies influencing hotels</a:t>
          </a:r>
          <a:endParaRPr lang="en-US" sz="3300" kern="1200"/>
        </a:p>
      </dsp:txBody>
      <dsp:txXfrm>
        <a:off x="62198" y="98337"/>
        <a:ext cx="6542437" cy="1149734"/>
      </dsp:txXfrm>
    </dsp:sp>
    <dsp:sp modelId="{7A465B70-8E57-491A-A767-78B49DAF1E7E}">
      <dsp:nvSpPr>
        <dsp:cNvPr id="0" name=""/>
        <dsp:cNvSpPr/>
      </dsp:nvSpPr>
      <dsp:spPr>
        <a:xfrm>
          <a:off x="0" y="1405310"/>
          <a:ext cx="6666833" cy="1274130"/>
        </a:xfrm>
        <a:prstGeom prst="roundRect">
          <a:avLst/>
        </a:prstGeom>
        <a:gradFill rotWithShape="0">
          <a:gsLst>
            <a:gs pos="0">
              <a:schemeClr val="accent2">
                <a:hueOff val="-482067"/>
                <a:satOff val="-3308"/>
                <a:lumOff val="1699"/>
                <a:alphaOff val="0"/>
                <a:tint val="98000"/>
                <a:lumMod val="114000"/>
              </a:schemeClr>
            </a:gs>
            <a:gs pos="100000">
              <a:schemeClr val="accent2">
                <a:hueOff val="-482067"/>
                <a:satOff val="-3308"/>
                <a:lumOff val="16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Focus on voluntary compliance</a:t>
          </a:r>
          <a:endParaRPr lang="en-US" sz="3300" kern="1200"/>
        </a:p>
      </dsp:txBody>
      <dsp:txXfrm>
        <a:off x="62198" y="1467508"/>
        <a:ext cx="6542437" cy="1149734"/>
      </dsp:txXfrm>
    </dsp:sp>
    <dsp:sp modelId="{F2669C2C-EBB8-47A6-8563-D77D85687657}">
      <dsp:nvSpPr>
        <dsp:cNvPr id="0" name=""/>
        <dsp:cNvSpPr/>
      </dsp:nvSpPr>
      <dsp:spPr>
        <a:xfrm>
          <a:off x="0" y="2774480"/>
          <a:ext cx="6666833" cy="1274130"/>
        </a:xfrm>
        <a:prstGeom prst="roundRect">
          <a:avLst/>
        </a:prstGeom>
        <a:gradFill rotWithShape="0">
          <a:gsLst>
            <a:gs pos="0">
              <a:schemeClr val="accent2">
                <a:hueOff val="-964133"/>
                <a:satOff val="-6616"/>
                <a:lumOff val="3399"/>
                <a:alphaOff val="0"/>
                <a:tint val="98000"/>
                <a:lumMod val="114000"/>
              </a:schemeClr>
            </a:gs>
            <a:gs pos="100000">
              <a:schemeClr val="accent2">
                <a:hueOff val="-964133"/>
                <a:satOff val="-6616"/>
                <a:lumOff val="33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Limited enforcement across the sector</a:t>
          </a:r>
          <a:endParaRPr lang="en-US" sz="3300" kern="1200"/>
        </a:p>
      </dsp:txBody>
      <dsp:txXfrm>
        <a:off x="62198" y="2836678"/>
        <a:ext cx="6542437" cy="1149734"/>
      </dsp:txXfrm>
    </dsp:sp>
    <dsp:sp modelId="{BF526751-1A86-4F7D-8CDD-D082D1CF75DD}">
      <dsp:nvSpPr>
        <dsp:cNvPr id="0" name=""/>
        <dsp:cNvSpPr/>
      </dsp:nvSpPr>
      <dsp:spPr>
        <a:xfrm>
          <a:off x="0" y="4143650"/>
          <a:ext cx="6666833" cy="1274130"/>
        </a:xfrm>
        <a:prstGeom prst="roundRect">
          <a:avLst/>
        </a:prstGeom>
        <a:gradFill rotWithShape="0">
          <a:gsLst>
            <a:gs pos="0">
              <a:schemeClr val="accent2">
                <a:hueOff val="-1446200"/>
                <a:satOff val="-9924"/>
                <a:lumOff val="5098"/>
                <a:alphaOff val="0"/>
                <a:tint val="98000"/>
                <a:lumMod val="114000"/>
              </a:schemeClr>
            </a:gs>
            <a:gs pos="100000">
              <a:schemeClr val="accent2">
                <a:hueOff val="-1446200"/>
                <a:satOff val="-9924"/>
                <a:lumOff val="50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Greater impact on larger hotel chains (</a:t>
          </a:r>
          <a:r>
            <a:rPr lang="en-GB" sz="3300" kern="1200"/>
            <a:t>Eierle et al., 2022</a:t>
          </a:r>
          <a:r>
            <a:rPr lang="en-IN" sz="3300" kern="1200"/>
            <a:t>).</a:t>
          </a:r>
          <a:endParaRPr lang="en-US" sz="3300" kern="1200"/>
        </a:p>
      </dsp:txBody>
      <dsp:txXfrm>
        <a:off x="62198" y="4205848"/>
        <a:ext cx="6542437" cy="11497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89001-8545-4029-B549-090069CFD3B5}">
      <dsp:nvSpPr>
        <dsp:cNvPr id="0" name=""/>
        <dsp:cNvSpPr/>
      </dsp:nvSpPr>
      <dsp:spPr>
        <a:xfrm>
          <a:off x="0" y="36139"/>
          <a:ext cx="6666833" cy="127413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Financial pressure limits investment capacity</a:t>
          </a:r>
          <a:endParaRPr lang="en-US" sz="3300" kern="1200"/>
        </a:p>
      </dsp:txBody>
      <dsp:txXfrm>
        <a:off x="62198" y="98337"/>
        <a:ext cx="6542437" cy="1149734"/>
      </dsp:txXfrm>
    </dsp:sp>
    <dsp:sp modelId="{AA3EE998-FBF8-4E76-9FD1-ECEE99E8A399}">
      <dsp:nvSpPr>
        <dsp:cNvPr id="0" name=""/>
        <dsp:cNvSpPr/>
      </dsp:nvSpPr>
      <dsp:spPr>
        <a:xfrm>
          <a:off x="0" y="1405310"/>
          <a:ext cx="6666833" cy="1274130"/>
        </a:xfrm>
        <a:prstGeom prst="roundRect">
          <a:avLst/>
        </a:prstGeom>
        <a:gradFill rotWithShape="0">
          <a:gsLst>
            <a:gs pos="0">
              <a:schemeClr val="accent5">
                <a:hueOff val="262483"/>
                <a:satOff val="14096"/>
                <a:lumOff val="-5098"/>
                <a:alphaOff val="0"/>
                <a:tint val="98000"/>
                <a:lumMod val="114000"/>
              </a:schemeClr>
            </a:gs>
            <a:gs pos="100000">
              <a:schemeClr val="accent5">
                <a:hueOff val="262483"/>
                <a:satOff val="14096"/>
                <a:lumOff val="-50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Cost of waste tracking technologies</a:t>
          </a:r>
          <a:endParaRPr lang="en-US" sz="3300" kern="1200"/>
        </a:p>
      </dsp:txBody>
      <dsp:txXfrm>
        <a:off x="62198" y="1467508"/>
        <a:ext cx="6542437" cy="1149734"/>
      </dsp:txXfrm>
    </dsp:sp>
    <dsp:sp modelId="{F905E876-F4A0-4484-BC80-55DE5A6A7766}">
      <dsp:nvSpPr>
        <dsp:cNvPr id="0" name=""/>
        <dsp:cNvSpPr/>
      </dsp:nvSpPr>
      <dsp:spPr>
        <a:xfrm>
          <a:off x="0" y="2774480"/>
          <a:ext cx="6666833" cy="1274130"/>
        </a:xfrm>
        <a:prstGeom prst="roundRect">
          <a:avLst/>
        </a:prstGeom>
        <a:gradFill rotWithShape="0">
          <a:gsLst>
            <a:gs pos="0">
              <a:schemeClr val="accent5">
                <a:hueOff val="524966"/>
                <a:satOff val="28192"/>
                <a:lumOff val="-10196"/>
                <a:alphaOff val="0"/>
                <a:tint val="98000"/>
                <a:lumMod val="114000"/>
              </a:schemeClr>
            </a:gs>
            <a:gs pos="100000">
              <a:schemeClr val="accent5">
                <a:hueOff val="524966"/>
                <a:satOff val="28192"/>
                <a:lumOff val="-101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Short-term focus on survival and profitability</a:t>
          </a:r>
          <a:endParaRPr lang="en-US" sz="3300" kern="1200"/>
        </a:p>
      </dsp:txBody>
      <dsp:txXfrm>
        <a:off x="62198" y="2836678"/>
        <a:ext cx="6542437" cy="1149734"/>
      </dsp:txXfrm>
    </dsp:sp>
    <dsp:sp modelId="{55CB77AA-A0B8-4511-8F45-2043A1962960}">
      <dsp:nvSpPr>
        <dsp:cNvPr id="0" name=""/>
        <dsp:cNvSpPr/>
      </dsp:nvSpPr>
      <dsp:spPr>
        <a:xfrm>
          <a:off x="0" y="4143650"/>
          <a:ext cx="6666833" cy="1274130"/>
        </a:xfrm>
        <a:prstGeom prst="roundRect">
          <a:avLst/>
        </a:prstGeom>
        <a:gradFill rotWithShape="0">
          <a:gsLst>
            <a:gs pos="0">
              <a:schemeClr val="accent5">
                <a:hueOff val="787450"/>
                <a:satOff val="42288"/>
                <a:lumOff val="-15294"/>
                <a:alphaOff val="0"/>
                <a:tint val="98000"/>
                <a:lumMod val="114000"/>
              </a:schemeClr>
            </a:gs>
            <a:gs pos="100000">
              <a:schemeClr val="accent5">
                <a:hueOff val="787450"/>
                <a:satOff val="42288"/>
                <a:lumOff val="-1529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Delayed sustainability initiatives (</a:t>
          </a:r>
          <a:r>
            <a:rPr lang="en-GB" sz="3300" kern="1200"/>
            <a:t>Dunaievskyi, 2022</a:t>
          </a:r>
          <a:r>
            <a:rPr lang="en-IN" sz="3300" kern="1200"/>
            <a:t>).</a:t>
          </a:r>
          <a:endParaRPr lang="en-US" sz="3300" kern="1200"/>
        </a:p>
      </dsp:txBody>
      <dsp:txXfrm>
        <a:off x="62198" y="4205848"/>
        <a:ext cx="6542437" cy="11497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51078-6817-44F7-9B21-3F378062C5C7}">
      <dsp:nvSpPr>
        <dsp:cNvPr id="0" name=""/>
        <dsp:cNvSpPr/>
      </dsp:nvSpPr>
      <dsp:spPr>
        <a:xfrm>
          <a:off x="0" y="36139"/>
          <a:ext cx="6666833" cy="127413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Guests associate value with abundance</a:t>
          </a:r>
          <a:endParaRPr lang="en-US" sz="3300" kern="1200"/>
        </a:p>
      </dsp:txBody>
      <dsp:txXfrm>
        <a:off x="62198" y="98337"/>
        <a:ext cx="6542437" cy="1149734"/>
      </dsp:txXfrm>
    </dsp:sp>
    <dsp:sp modelId="{1287AB66-5796-4279-A00F-1D5306C8556F}">
      <dsp:nvSpPr>
        <dsp:cNvPr id="0" name=""/>
        <dsp:cNvSpPr/>
      </dsp:nvSpPr>
      <dsp:spPr>
        <a:xfrm>
          <a:off x="0" y="1405310"/>
          <a:ext cx="6666833" cy="1274130"/>
        </a:xfrm>
        <a:prstGeom prst="roundRect">
          <a:avLst/>
        </a:prstGeom>
        <a:gradFill rotWithShape="0">
          <a:gsLst>
            <a:gs pos="0">
              <a:schemeClr val="accent2">
                <a:hueOff val="-482067"/>
                <a:satOff val="-3308"/>
                <a:lumOff val="1699"/>
                <a:alphaOff val="0"/>
                <a:tint val="98000"/>
                <a:lumMod val="114000"/>
              </a:schemeClr>
            </a:gs>
            <a:gs pos="100000">
              <a:schemeClr val="accent2">
                <a:hueOff val="-482067"/>
                <a:satOff val="-3308"/>
                <a:lumOff val="16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Buffet dining increases food waste</a:t>
          </a:r>
          <a:endParaRPr lang="en-US" sz="3300" kern="1200"/>
        </a:p>
      </dsp:txBody>
      <dsp:txXfrm>
        <a:off x="62198" y="1467508"/>
        <a:ext cx="6542437" cy="1149734"/>
      </dsp:txXfrm>
    </dsp:sp>
    <dsp:sp modelId="{A00061C3-6C48-4D28-A9FD-7D2341894066}">
      <dsp:nvSpPr>
        <dsp:cNvPr id="0" name=""/>
        <dsp:cNvSpPr/>
      </dsp:nvSpPr>
      <dsp:spPr>
        <a:xfrm>
          <a:off x="0" y="2774480"/>
          <a:ext cx="6666833" cy="1274130"/>
        </a:xfrm>
        <a:prstGeom prst="roundRect">
          <a:avLst/>
        </a:prstGeom>
        <a:gradFill rotWithShape="0">
          <a:gsLst>
            <a:gs pos="0">
              <a:schemeClr val="accent2">
                <a:hueOff val="-964133"/>
                <a:satOff val="-6616"/>
                <a:lumOff val="3399"/>
                <a:alphaOff val="0"/>
                <a:tint val="98000"/>
                <a:lumMod val="114000"/>
              </a:schemeClr>
            </a:gs>
            <a:gs pos="100000">
              <a:schemeClr val="accent2">
                <a:hueOff val="-964133"/>
                <a:satOff val="-6616"/>
                <a:lumOff val="33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Rising awareness of environmental issues</a:t>
          </a:r>
          <a:endParaRPr lang="en-US" sz="3300" kern="1200"/>
        </a:p>
      </dsp:txBody>
      <dsp:txXfrm>
        <a:off x="62198" y="2836678"/>
        <a:ext cx="6542437" cy="1149734"/>
      </dsp:txXfrm>
    </dsp:sp>
    <dsp:sp modelId="{9141A067-BA82-42E5-B6BE-88865614B1FA}">
      <dsp:nvSpPr>
        <dsp:cNvPr id="0" name=""/>
        <dsp:cNvSpPr/>
      </dsp:nvSpPr>
      <dsp:spPr>
        <a:xfrm>
          <a:off x="0" y="4143650"/>
          <a:ext cx="6666833" cy="1274130"/>
        </a:xfrm>
        <a:prstGeom prst="roundRect">
          <a:avLst/>
        </a:prstGeom>
        <a:gradFill rotWithShape="0">
          <a:gsLst>
            <a:gs pos="0">
              <a:schemeClr val="accent2">
                <a:hueOff val="-1446200"/>
                <a:satOff val="-9924"/>
                <a:lumOff val="5098"/>
                <a:alphaOff val="0"/>
                <a:tint val="98000"/>
                <a:lumMod val="114000"/>
              </a:schemeClr>
            </a:gs>
            <a:gs pos="100000">
              <a:schemeClr val="accent2">
                <a:hueOff val="-1446200"/>
                <a:satOff val="-9924"/>
                <a:lumOff val="50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Need to balance satisfaction and sustainability (</a:t>
          </a:r>
          <a:r>
            <a:rPr lang="en-GB" sz="3300" kern="1200"/>
            <a:t>Sun et al., 2024</a:t>
          </a:r>
          <a:r>
            <a:rPr lang="en-IN" sz="3300" kern="1200"/>
            <a:t>).</a:t>
          </a:r>
          <a:endParaRPr lang="en-US" sz="3300" kern="1200"/>
        </a:p>
      </dsp:txBody>
      <dsp:txXfrm>
        <a:off x="62198" y="4205848"/>
        <a:ext cx="6542437" cy="11497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6A20DA-1EE0-4054-B038-8BCCB01115D5}">
      <dsp:nvSpPr>
        <dsp:cNvPr id="0" name=""/>
        <dsp:cNvSpPr/>
      </dsp:nvSpPr>
      <dsp:spPr>
        <a:xfrm>
          <a:off x="0" y="36139"/>
          <a:ext cx="6666833" cy="127413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Waste tracking and inventory systems</a:t>
          </a:r>
          <a:endParaRPr lang="en-US" sz="3300" kern="1200"/>
        </a:p>
      </dsp:txBody>
      <dsp:txXfrm>
        <a:off x="62198" y="98337"/>
        <a:ext cx="6542437" cy="1149734"/>
      </dsp:txXfrm>
    </dsp:sp>
    <dsp:sp modelId="{0DEECBCA-CA26-4361-8CC6-E3A6307617A9}">
      <dsp:nvSpPr>
        <dsp:cNvPr id="0" name=""/>
        <dsp:cNvSpPr/>
      </dsp:nvSpPr>
      <dsp:spPr>
        <a:xfrm>
          <a:off x="0" y="1405310"/>
          <a:ext cx="6666833" cy="1274130"/>
        </a:xfrm>
        <a:prstGeom prst="roundRect">
          <a:avLst/>
        </a:prstGeom>
        <a:gradFill rotWithShape="0">
          <a:gsLst>
            <a:gs pos="0">
              <a:schemeClr val="accent2">
                <a:hueOff val="-482067"/>
                <a:satOff val="-3308"/>
                <a:lumOff val="1699"/>
                <a:alphaOff val="0"/>
                <a:tint val="98000"/>
                <a:lumMod val="114000"/>
              </a:schemeClr>
            </a:gs>
            <a:gs pos="100000">
              <a:schemeClr val="accent2">
                <a:hueOff val="-482067"/>
                <a:satOff val="-3308"/>
                <a:lumOff val="16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Improved forecasting and efficiency</a:t>
          </a:r>
          <a:endParaRPr lang="en-US" sz="3300" kern="1200"/>
        </a:p>
      </dsp:txBody>
      <dsp:txXfrm>
        <a:off x="62198" y="1467508"/>
        <a:ext cx="6542437" cy="1149734"/>
      </dsp:txXfrm>
    </dsp:sp>
    <dsp:sp modelId="{D5F1453B-740D-4C44-B307-FF07B54AA4AD}">
      <dsp:nvSpPr>
        <dsp:cNvPr id="0" name=""/>
        <dsp:cNvSpPr/>
      </dsp:nvSpPr>
      <dsp:spPr>
        <a:xfrm>
          <a:off x="0" y="2774480"/>
          <a:ext cx="6666833" cy="1274130"/>
        </a:xfrm>
        <a:prstGeom prst="roundRect">
          <a:avLst/>
        </a:prstGeom>
        <a:gradFill rotWithShape="0">
          <a:gsLst>
            <a:gs pos="0">
              <a:schemeClr val="accent2">
                <a:hueOff val="-964133"/>
                <a:satOff val="-6616"/>
                <a:lumOff val="3399"/>
                <a:alphaOff val="0"/>
                <a:tint val="98000"/>
                <a:lumMod val="114000"/>
              </a:schemeClr>
            </a:gs>
            <a:gs pos="100000">
              <a:schemeClr val="accent2">
                <a:hueOff val="-964133"/>
                <a:satOff val="-6616"/>
                <a:lumOff val="33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Limited access for smaller hotels</a:t>
          </a:r>
          <a:endParaRPr lang="en-US" sz="3300" kern="1200"/>
        </a:p>
      </dsp:txBody>
      <dsp:txXfrm>
        <a:off x="62198" y="2836678"/>
        <a:ext cx="6542437" cy="1149734"/>
      </dsp:txXfrm>
    </dsp:sp>
    <dsp:sp modelId="{1A94CD6B-24DF-44C8-96C7-E5E83B186626}">
      <dsp:nvSpPr>
        <dsp:cNvPr id="0" name=""/>
        <dsp:cNvSpPr/>
      </dsp:nvSpPr>
      <dsp:spPr>
        <a:xfrm>
          <a:off x="0" y="4143650"/>
          <a:ext cx="6666833" cy="1274130"/>
        </a:xfrm>
        <a:prstGeom prst="roundRect">
          <a:avLst/>
        </a:prstGeom>
        <a:gradFill rotWithShape="0">
          <a:gsLst>
            <a:gs pos="0">
              <a:schemeClr val="accent2">
                <a:hueOff val="-1446200"/>
                <a:satOff val="-9924"/>
                <a:lumOff val="5098"/>
                <a:alphaOff val="0"/>
                <a:tint val="98000"/>
                <a:lumMod val="114000"/>
              </a:schemeClr>
            </a:gs>
            <a:gs pos="100000">
              <a:schemeClr val="accent2">
                <a:hueOff val="-1446200"/>
                <a:satOff val="-9924"/>
                <a:lumOff val="50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Importance of staff training and engagement (</a:t>
          </a:r>
          <a:r>
            <a:rPr lang="en-GB" sz="3300" kern="1200"/>
            <a:t>Do Thi et al., 2021</a:t>
          </a:r>
          <a:r>
            <a:rPr lang="en-IN" sz="3300" kern="1200"/>
            <a:t>).</a:t>
          </a:r>
          <a:endParaRPr lang="en-US" sz="3300" kern="1200"/>
        </a:p>
      </dsp:txBody>
      <dsp:txXfrm>
        <a:off x="62198" y="4205848"/>
        <a:ext cx="6542437" cy="11497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A2792-37DC-4761-85A4-A075FE3E4FD7}">
      <dsp:nvSpPr>
        <dsp:cNvPr id="0" name=""/>
        <dsp:cNvSpPr/>
      </dsp:nvSpPr>
      <dsp:spPr>
        <a:xfrm>
          <a:off x="0" y="74749"/>
          <a:ext cx="6666833" cy="1254825"/>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Regulations on waste management</a:t>
          </a:r>
          <a:endParaRPr lang="en-US" sz="3300" kern="1200"/>
        </a:p>
      </dsp:txBody>
      <dsp:txXfrm>
        <a:off x="61256" y="136005"/>
        <a:ext cx="6544321" cy="1132313"/>
      </dsp:txXfrm>
    </dsp:sp>
    <dsp:sp modelId="{3E02068A-1172-490A-AC04-B0868E63F7DC}">
      <dsp:nvSpPr>
        <dsp:cNvPr id="0" name=""/>
        <dsp:cNvSpPr/>
      </dsp:nvSpPr>
      <dsp:spPr>
        <a:xfrm>
          <a:off x="0" y="1424614"/>
          <a:ext cx="6666833" cy="1254825"/>
        </a:xfrm>
        <a:prstGeom prst="roundRect">
          <a:avLst/>
        </a:prstGeom>
        <a:gradFill rotWithShape="0">
          <a:gsLst>
            <a:gs pos="0">
              <a:schemeClr val="accent2">
                <a:hueOff val="-482067"/>
                <a:satOff val="-3308"/>
                <a:lumOff val="1699"/>
                <a:alphaOff val="0"/>
                <a:tint val="98000"/>
                <a:lumMod val="114000"/>
              </a:schemeClr>
            </a:gs>
            <a:gs pos="100000">
              <a:schemeClr val="accent2">
                <a:hueOff val="-482067"/>
                <a:satOff val="-3308"/>
                <a:lumOff val="16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Food safety and liability concerns</a:t>
          </a:r>
          <a:endParaRPr lang="en-US" sz="3300" kern="1200"/>
        </a:p>
      </dsp:txBody>
      <dsp:txXfrm>
        <a:off x="61256" y="1485870"/>
        <a:ext cx="6544321" cy="1132313"/>
      </dsp:txXfrm>
    </dsp:sp>
    <dsp:sp modelId="{584E13E4-03F4-488B-AB8A-B54ADD299B35}">
      <dsp:nvSpPr>
        <dsp:cNvPr id="0" name=""/>
        <dsp:cNvSpPr/>
      </dsp:nvSpPr>
      <dsp:spPr>
        <a:xfrm>
          <a:off x="0" y="2774480"/>
          <a:ext cx="6666833" cy="1254825"/>
        </a:xfrm>
        <a:prstGeom prst="roundRect">
          <a:avLst/>
        </a:prstGeom>
        <a:gradFill rotWithShape="0">
          <a:gsLst>
            <a:gs pos="0">
              <a:schemeClr val="accent2">
                <a:hueOff val="-964133"/>
                <a:satOff val="-6616"/>
                <a:lumOff val="3399"/>
                <a:alphaOff val="0"/>
                <a:tint val="98000"/>
                <a:lumMod val="114000"/>
              </a:schemeClr>
            </a:gs>
            <a:gs pos="100000">
              <a:schemeClr val="accent2">
                <a:hueOff val="-964133"/>
                <a:satOff val="-6616"/>
                <a:lumOff val="33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Challenges around food donation</a:t>
          </a:r>
          <a:endParaRPr lang="en-US" sz="3300" kern="1200"/>
        </a:p>
      </dsp:txBody>
      <dsp:txXfrm>
        <a:off x="61256" y="2835736"/>
        <a:ext cx="6544321" cy="1132313"/>
      </dsp:txXfrm>
    </dsp:sp>
    <dsp:sp modelId="{3A83B4C3-905B-4AAF-949A-63CB99107C21}">
      <dsp:nvSpPr>
        <dsp:cNvPr id="0" name=""/>
        <dsp:cNvSpPr/>
      </dsp:nvSpPr>
      <dsp:spPr>
        <a:xfrm>
          <a:off x="0" y="4124345"/>
          <a:ext cx="6666833" cy="1254825"/>
        </a:xfrm>
        <a:prstGeom prst="roundRect">
          <a:avLst/>
        </a:prstGeom>
        <a:gradFill rotWithShape="0">
          <a:gsLst>
            <a:gs pos="0">
              <a:schemeClr val="accent2">
                <a:hueOff val="-1446200"/>
                <a:satOff val="-9924"/>
                <a:lumOff val="5098"/>
                <a:alphaOff val="0"/>
                <a:tint val="98000"/>
                <a:lumMod val="114000"/>
              </a:schemeClr>
            </a:gs>
            <a:gs pos="100000">
              <a:schemeClr val="accent2">
                <a:hueOff val="-1446200"/>
                <a:satOff val="-9924"/>
                <a:lumOff val="50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IN" sz="3300" kern="1200"/>
            <a:t>Risk of reputational damage (</a:t>
          </a:r>
          <a:r>
            <a:rPr lang="en-GB" sz="3300" kern="1200"/>
            <a:t>Casañ, Alier, and Llorens, 2021</a:t>
          </a:r>
          <a:r>
            <a:rPr lang="en-IN" sz="3300" kern="1200"/>
            <a:t>).</a:t>
          </a:r>
          <a:endParaRPr lang="en-US" sz="3300" kern="1200"/>
        </a:p>
      </dsp:txBody>
      <dsp:txXfrm>
        <a:off x="61256" y="4185601"/>
        <a:ext cx="6544321" cy="113231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E2068-CBB5-415F-BE65-A35407541D94}">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B05189-2926-4F7F-BF92-73307F105D41}">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A7FA6B-9EA2-4253-B14E-67E8946C29B6}">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IN" sz="2200" kern="1200"/>
            <a:t>Reduced waste lowers carbon emissions</a:t>
          </a:r>
          <a:endParaRPr lang="en-US" sz="2200" kern="1200"/>
        </a:p>
      </dsp:txBody>
      <dsp:txXfrm>
        <a:off x="1357965" y="2319"/>
        <a:ext cx="4887299" cy="1175727"/>
      </dsp:txXfrm>
    </dsp:sp>
    <dsp:sp modelId="{44F08A12-8C90-464A-8F0B-4FE75705373E}">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80335E-C721-46A2-A033-58E14CE90FF4}">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A2C9FA-DDEF-495B-9999-684594D0FDD8}">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IN" sz="2200" kern="1200"/>
            <a:t>Supports long-term sustainability goals</a:t>
          </a:r>
          <a:endParaRPr lang="en-US" sz="2200" kern="1200"/>
        </a:p>
      </dsp:txBody>
      <dsp:txXfrm>
        <a:off x="1357965" y="1471979"/>
        <a:ext cx="4887299" cy="1175727"/>
      </dsp:txXfrm>
    </dsp:sp>
    <dsp:sp modelId="{F408E916-6CE7-4B03-B334-358B0BD96757}">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3AAE5-B054-4BCB-B1B3-15A8B7975750}">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8CBE25-5910-4FCB-8F0D-2A38F50D1B40}">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IN" sz="2200" kern="1200"/>
            <a:t>Environmental benefits are not always immediate</a:t>
          </a:r>
          <a:endParaRPr lang="en-US" sz="2200" kern="1200"/>
        </a:p>
      </dsp:txBody>
      <dsp:txXfrm>
        <a:off x="1357965" y="2941639"/>
        <a:ext cx="4887299" cy="1175727"/>
      </dsp:txXfrm>
    </dsp:sp>
    <dsp:sp modelId="{B66C114B-7490-461B-9AAC-9CD1EFE4AF17}">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FC5EA-1E5D-4063-81CC-9328D3E65863}">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45E645-71F4-4E82-84BC-EFFA042DBFCF}">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IN" sz="2200" kern="1200"/>
            <a:t>Need for integrated business strategies (</a:t>
          </a:r>
          <a:r>
            <a:rPr lang="en-GB" sz="2200" kern="1200"/>
            <a:t>Buye, 2021</a:t>
          </a:r>
          <a:r>
            <a:rPr lang="en-IN" sz="2200" kern="1200"/>
            <a:t>).</a:t>
          </a:r>
          <a:endParaRPr lang="en-US" sz="2200" kern="1200"/>
        </a:p>
      </dsp:txBody>
      <dsp:txXfrm>
        <a:off x="1357965" y="4411299"/>
        <a:ext cx="4887299" cy="117572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98102-0AE0-4B96-9D9A-C9AA3BD4047A}">
      <dsp:nvSpPr>
        <dsp:cNvPr id="0" name=""/>
        <dsp:cNvSpPr/>
      </dsp:nvSpPr>
      <dsp:spPr>
        <a:xfrm>
          <a:off x="2621" y="642221"/>
          <a:ext cx="2079513" cy="2911318"/>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2127" tIns="330200" rIns="162127" bIns="330200" numCol="1" spcCol="1270" anchor="t" anchorCtr="0">
          <a:noAutofit/>
        </a:bodyPr>
        <a:lstStyle/>
        <a:p>
          <a:pPr marL="0" lvl="0" indent="0" algn="l" defTabSz="889000">
            <a:lnSpc>
              <a:spcPct val="90000"/>
            </a:lnSpc>
            <a:spcBef>
              <a:spcPct val="0"/>
            </a:spcBef>
            <a:spcAft>
              <a:spcPct val="35000"/>
            </a:spcAft>
            <a:buNone/>
          </a:pPr>
          <a:r>
            <a:rPr lang="en-IN" sz="2000" kern="1200"/>
            <a:t>Implement basic waste monitoring systems</a:t>
          </a:r>
          <a:endParaRPr lang="en-US" sz="2000" kern="1200"/>
        </a:p>
      </dsp:txBody>
      <dsp:txXfrm>
        <a:off x="2621" y="1748522"/>
        <a:ext cx="2079513" cy="1746791"/>
      </dsp:txXfrm>
    </dsp:sp>
    <dsp:sp modelId="{FCA402E0-3F62-490B-8812-BBCB32D81662}">
      <dsp:nvSpPr>
        <dsp:cNvPr id="0" name=""/>
        <dsp:cNvSpPr/>
      </dsp:nvSpPr>
      <dsp:spPr>
        <a:xfrm>
          <a:off x="605680" y="933353"/>
          <a:ext cx="873395" cy="873395"/>
        </a:xfrm>
        <a:prstGeom prst="ellips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93" tIns="12700" rIns="68093" bIns="12700" numCol="1" spcCol="1270" anchor="ctr" anchorCtr="0">
          <a:noAutofit/>
        </a:bodyPr>
        <a:lstStyle/>
        <a:p>
          <a:pPr marL="0" lvl="0" indent="0" algn="ctr" defTabSz="2000250">
            <a:lnSpc>
              <a:spcPct val="90000"/>
            </a:lnSpc>
            <a:spcBef>
              <a:spcPct val="0"/>
            </a:spcBef>
            <a:spcAft>
              <a:spcPct val="35000"/>
            </a:spcAft>
            <a:buNone/>
          </a:pPr>
          <a:r>
            <a:rPr lang="en-US" sz="4500" kern="1200"/>
            <a:t>1</a:t>
          </a:r>
        </a:p>
      </dsp:txBody>
      <dsp:txXfrm>
        <a:off x="733586" y="1061259"/>
        <a:ext cx="617583" cy="617583"/>
      </dsp:txXfrm>
    </dsp:sp>
    <dsp:sp modelId="{E5E42745-9A6C-4581-91AE-2F7FBB5D6474}">
      <dsp:nvSpPr>
        <dsp:cNvPr id="0" name=""/>
        <dsp:cNvSpPr/>
      </dsp:nvSpPr>
      <dsp:spPr>
        <a:xfrm>
          <a:off x="2621" y="3553468"/>
          <a:ext cx="2079513" cy="72"/>
        </a:xfrm>
        <a:prstGeom prst="rect">
          <a:avLst/>
        </a:prstGeom>
        <a:solidFill>
          <a:schemeClr val="accent2">
            <a:hueOff val="-206600"/>
            <a:satOff val="-1418"/>
            <a:lumOff val="728"/>
            <a:alphaOff val="0"/>
          </a:schemeClr>
        </a:solidFill>
        <a:ln w="19050" cap="rnd" cmpd="sng" algn="ctr">
          <a:solidFill>
            <a:schemeClr val="accent2">
              <a:hueOff val="-206600"/>
              <a:satOff val="-1418"/>
              <a:lumOff val="7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5DEB31-8155-4B14-84E0-71DBCDFF5208}">
      <dsp:nvSpPr>
        <dsp:cNvPr id="0" name=""/>
        <dsp:cNvSpPr/>
      </dsp:nvSpPr>
      <dsp:spPr>
        <a:xfrm>
          <a:off x="2290085" y="642221"/>
          <a:ext cx="2079513" cy="2911318"/>
        </a:xfrm>
        <a:prstGeom prst="rect">
          <a:avLst/>
        </a:prstGeom>
        <a:solidFill>
          <a:schemeClr val="accent2">
            <a:tint val="40000"/>
            <a:alpha val="90000"/>
            <a:hueOff val="-585803"/>
            <a:satOff val="-2208"/>
            <a:lumOff val="241"/>
            <a:alphaOff val="0"/>
          </a:schemeClr>
        </a:solidFill>
        <a:ln w="19050" cap="rnd" cmpd="sng" algn="ctr">
          <a:solidFill>
            <a:schemeClr val="accent2">
              <a:tint val="40000"/>
              <a:alpha val="90000"/>
              <a:hueOff val="-585803"/>
              <a:satOff val="-2208"/>
              <a:lumOff val="2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2127" tIns="330200" rIns="162127" bIns="330200" numCol="1" spcCol="1270" anchor="t" anchorCtr="0">
          <a:noAutofit/>
        </a:bodyPr>
        <a:lstStyle/>
        <a:p>
          <a:pPr marL="0" lvl="0" indent="0" algn="l" defTabSz="889000">
            <a:lnSpc>
              <a:spcPct val="90000"/>
            </a:lnSpc>
            <a:spcBef>
              <a:spcPct val="0"/>
            </a:spcBef>
            <a:spcAft>
              <a:spcPct val="35000"/>
            </a:spcAft>
            <a:buNone/>
          </a:pPr>
          <a:r>
            <a:rPr lang="en-IN" sz="2000" kern="1200"/>
            <a:t>Improve staff training and awareness</a:t>
          </a:r>
          <a:endParaRPr lang="en-US" sz="2000" kern="1200"/>
        </a:p>
      </dsp:txBody>
      <dsp:txXfrm>
        <a:off x="2290085" y="1748522"/>
        <a:ext cx="2079513" cy="1746791"/>
      </dsp:txXfrm>
    </dsp:sp>
    <dsp:sp modelId="{BAA2DDA5-5493-4A8E-AE91-4BA7A8DCDCDC}">
      <dsp:nvSpPr>
        <dsp:cNvPr id="0" name=""/>
        <dsp:cNvSpPr/>
      </dsp:nvSpPr>
      <dsp:spPr>
        <a:xfrm>
          <a:off x="2893144" y="933353"/>
          <a:ext cx="873395" cy="873395"/>
        </a:xfrm>
        <a:prstGeom prst="ellipse">
          <a:avLst/>
        </a:prstGeom>
        <a:solidFill>
          <a:schemeClr val="accent2">
            <a:hueOff val="-413200"/>
            <a:satOff val="-2835"/>
            <a:lumOff val="1457"/>
            <a:alphaOff val="0"/>
          </a:schemeClr>
        </a:solidFill>
        <a:ln w="19050" cap="rnd" cmpd="sng" algn="ctr">
          <a:solidFill>
            <a:schemeClr val="accent2">
              <a:hueOff val="-413200"/>
              <a:satOff val="-2835"/>
              <a:lumOff val="145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93" tIns="12700" rIns="68093" bIns="12700" numCol="1" spcCol="1270" anchor="ctr" anchorCtr="0">
          <a:noAutofit/>
        </a:bodyPr>
        <a:lstStyle/>
        <a:p>
          <a:pPr marL="0" lvl="0" indent="0" algn="ctr" defTabSz="2000250">
            <a:lnSpc>
              <a:spcPct val="90000"/>
            </a:lnSpc>
            <a:spcBef>
              <a:spcPct val="0"/>
            </a:spcBef>
            <a:spcAft>
              <a:spcPct val="35000"/>
            </a:spcAft>
            <a:buNone/>
          </a:pPr>
          <a:r>
            <a:rPr lang="en-US" sz="4500" kern="1200"/>
            <a:t>2</a:t>
          </a:r>
        </a:p>
      </dsp:txBody>
      <dsp:txXfrm>
        <a:off x="3021050" y="1061259"/>
        <a:ext cx="617583" cy="617583"/>
      </dsp:txXfrm>
    </dsp:sp>
    <dsp:sp modelId="{53D00050-FCE6-4BFA-83B7-49541C9B8683}">
      <dsp:nvSpPr>
        <dsp:cNvPr id="0" name=""/>
        <dsp:cNvSpPr/>
      </dsp:nvSpPr>
      <dsp:spPr>
        <a:xfrm>
          <a:off x="2290085" y="3553468"/>
          <a:ext cx="2079513" cy="72"/>
        </a:xfrm>
        <a:prstGeom prst="rect">
          <a:avLst/>
        </a:prstGeom>
        <a:solidFill>
          <a:schemeClr val="accent2">
            <a:hueOff val="-619800"/>
            <a:satOff val="-4253"/>
            <a:lumOff val="2185"/>
            <a:alphaOff val="0"/>
          </a:schemeClr>
        </a:solidFill>
        <a:ln w="19050" cap="rnd" cmpd="sng" algn="ctr">
          <a:solidFill>
            <a:schemeClr val="accent2">
              <a:hueOff val="-619800"/>
              <a:satOff val="-4253"/>
              <a:lumOff val="21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D6BB68-9241-4E01-8799-7B9F7093EAC0}">
      <dsp:nvSpPr>
        <dsp:cNvPr id="0" name=""/>
        <dsp:cNvSpPr/>
      </dsp:nvSpPr>
      <dsp:spPr>
        <a:xfrm>
          <a:off x="4577550" y="642221"/>
          <a:ext cx="2079513" cy="2911318"/>
        </a:xfrm>
        <a:prstGeom prst="rect">
          <a:avLst/>
        </a:prstGeom>
        <a:solidFill>
          <a:schemeClr val="accent2">
            <a:tint val="40000"/>
            <a:alpha val="90000"/>
            <a:hueOff val="-1171607"/>
            <a:satOff val="-4416"/>
            <a:lumOff val="481"/>
            <a:alphaOff val="0"/>
          </a:schemeClr>
        </a:solidFill>
        <a:ln w="19050" cap="rnd" cmpd="sng" algn="ctr">
          <a:solidFill>
            <a:schemeClr val="accent2">
              <a:tint val="40000"/>
              <a:alpha val="90000"/>
              <a:hueOff val="-1171607"/>
              <a:satOff val="-4416"/>
              <a:lumOff val="48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2127" tIns="330200" rIns="162127" bIns="330200" numCol="1" spcCol="1270" anchor="t" anchorCtr="0">
          <a:noAutofit/>
        </a:bodyPr>
        <a:lstStyle/>
        <a:p>
          <a:pPr marL="0" lvl="0" indent="0" algn="l" defTabSz="889000">
            <a:lnSpc>
              <a:spcPct val="90000"/>
            </a:lnSpc>
            <a:spcBef>
              <a:spcPct val="0"/>
            </a:spcBef>
            <a:spcAft>
              <a:spcPct val="35000"/>
            </a:spcAft>
            <a:buNone/>
          </a:pPr>
          <a:r>
            <a:rPr lang="en-IN" sz="2000" kern="1200"/>
            <a:t>Adjust menu design and portion control</a:t>
          </a:r>
          <a:endParaRPr lang="en-US" sz="2000" kern="1200"/>
        </a:p>
      </dsp:txBody>
      <dsp:txXfrm>
        <a:off x="4577550" y="1748522"/>
        <a:ext cx="2079513" cy="1746791"/>
      </dsp:txXfrm>
    </dsp:sp>
    <dsp:sp modelId="{65EF2222-8672-495A-A0C6-4A68C90CCAA7}">
      <dsp:nvSpPr>
        <dsp:cNvPr id="0" name=""/>
        <dsp:cNvSpPr/>
      </dsp:nvSpPr>
      <dsp:spPr>
        <a:xfrm>
          <a:off x="5180609" y="933353"/>
          <a:ext cx="873395" cy="873395"/>
        </a:xfrm>
        <a:prstGeom prst="ellipse">
          <a:avLst/>
        </a:prstGeom>
        <a:solidFill>
          <a:schemeClr val="accent2">
            <a:hueOff val="-826400"/>
            <a:satOff val="-5671"/>
            <a:lumOff val="2913"/>
            <a:alphaOff val="0"/>
          </a:schemeClr>
        </a:solidFill>
        <a:ln w="19050" cap="rnd" cmpd="sng" algn="ctr">
          <a:solidFill>
            <a:schemeClr val="accent2">
              <a:hueOff val="-826400"/>
              <a:satOff val="-5671"/>
              <a:lumOff val="291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93" tIns="12700" rIns="68093" bIns="12700" numCol="1" spcCol="1270" anchor="ctr" anchorCtr="0">
          <a:noAutofit/>
        </a:bodyPr>
        <a:lstStyle/>
        <a:p>
          <a:pPr marL="0" lvl="0" indent="0" algn="ctr" defTabSz="2000250">
            <a:lnSpc>
              <a:spcPct val="90000"/>
            </a:lnSpc>
            <a:spcBef>
              <a:spcPct val="0"/>
            </a:spcBef>
            <a:spcAft>
              <a:spcPct val="35000"/>
            </a:spcAft>
            <a:buNone/>
          </a:pPr>
          <a:r>
            <a:rPr lang="en-US" sz="4500" kern="1200"/>
            <a:t>3</a:t>
          </a:r>
        </a:p>
      </dsp:txBody>
      <dsp:txXfrm>
        <a:off x="5308515" y="1061259"/>
        <a:ext cx="617583" cy="617583"/>
      </dsp:txXfrm>
    </dsp:sp>
    <dsp:sp modelId="{0B9C0438-4BC9-4B47-AE37-A37E2DEB016F}">
      <dsp:nvSpPr>
        <dsp:cNvPr id="0" name=""/>
        <dsp:cNvSpPr/>
      </dsp:nvSpPr>
      <dsp:spPr>
        <a:xfrm>
          <a:off x="4577550" y="3553468"/>
          <a:ext cx="2079513" cy="72"/>
        </a:xfrm>
        <a:prstGeom prst="rect">
          <a:avLst/>
        </a:prstGeom>
        <a:solidFill>
          <a:schemeClr val="accent2">
            <a:hueOff val="-1033000"/>
            <a:satOff val="-7089"/>
            <a:lumOff val="3641"/>
            <a:alphaOff val="0"/>
          </a:schemeClr>
        </a:solidFill>
        <a:ln w="19050" cap="rnd" cmpd="sng" algn="ctr">
          <a:solidFill>
            <a:schemeClr val="accent2">
              <a:hueOff val="-1033000"/>
              <a:satOff val="-7089"/>
              <a:lumOff val="36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76AB1C-5596-403C-8DB0-680836B34F8E}">
      <dsp:nvSpPr>
        <dsp:cNvPr id="0" name=""/>
        <dsp:cNvSpPr/>
      </dsp:nvSpPr>
      <dsp:spPr>
        <a:xfrm>
          <a:off x="6865015" y="642221"/>
          <a:ext cx="2079513" cy="2911318"/>
        </a:xfrm>
        <a:prstGeom prst="rect">
          <a:avLst/>
        </a:prstGeom>
        <a:solidFill>
          <a:schemeClr val="accent2">
            <a:tint val="40000"/>
            <a:alpha val="90000"/>
            <a:hueOff val="-1757410"/>
            <a:satOff val="-6624"/>
            <a:lumOff val="722"/>
            <a:alphaOff val="0"/>
          </a:schemeClr>
        </a:solidFill>
        <a:ln w="19050" cap="rnd" cmpd="sng" algn="ctr">
          <a:solidFill>
            <a:schemeClr val="accent2">
              <a:tint val="40000"/>
              <a:alpha val="90000"/>
              <a:hueOff val="-1757410"/>
              <a:satOff val="-6624"/>
              <a:lumOff val="7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2127" tIns="330200" rIns="162127" bIns="330200" numCol="1" spcCol="1270" anchor="t" anchorCtr="0">
          <a:noAutofit/>
        </a:bodyPr>
        <a:lstStyle/>
        <a:p>
          <a:pPr marL="0" lvl="0" indent="0" algn="l" defTabSz="889000">
            <a:lnSpc>
              <a:spcPct val="90000"/>
            </a:lnSpc>
            <a:spcBef>
              <a:spcPct val="0"/>
            </a:spcBef>
            <a:spcAft>
              <a:spcPct val="35000"/>
            </a:spcAft>
            <a:buNone/>
          </a:pPr>
          <a:r>
            <a:rPr lang="en-IN" sz="2000" kern="1200"/>
            <a:t>Embed food waste reduction into strategy</a:t>
          </a:r>
          <a:endParaRPr lang="en-US" sz="2000" kern="1200"/>
        </a:p>
      </dsp:txBody>
      <dsp:txXfrm>
        <a:off x="6865015" y="1748522"/>
        <a:ext cx="2079513" cy="1746791"/>
      </dsp:txXfrm>
    </dsp:sp>
    <dsp:sp modelId="{06C02761-BA82-47E9-8AB8-20E6417553CF}">
      <dsp:nvSpPr>
        <dsp:cNvPr id="0" name=""/>
        <dsp:cNvSpPr/>
      </dsp:nvSpPr>
      <dsp:spPr>
        <a:xfrm>
          <a:off x="7468074" y="933353"/>
          <a:ext cx="873395" cy="873395"/>
        </a:xfrm>
        <a:prstGeom prst="ellipse">
          <a:avLst/>
        </a:prstGeom>
        <a:solidFill>
          <a:schemeClr val="accent2">
            <a:hueOff val="-1239600"/>
            <a:satOff val="-8506"/>
            <a:lumOff val="4370"/>
            <a:alphaOff val="0"/>
          </a:schemeClr>
        </a:solidFill>
        <a:ln w="19050" cap="rnd" cmpd="sng" algn="ctr">
          <a:solidFill>
            <a:schemeClr val="accent2">
              <a:hueOff val="-1239600"/>
              <a:satOff val="-8506"/>
              <a:lumOff val="437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93" tIns="12700" rIns="68093" bIns="12700" numCol="1" spcCol="1270" anchor="ctr" anchorCtr="0">
          <a:noAutofit/>
        </a:bodyPr>
        <a:lstStyle/>
        <a:p>
          <a:pPr marL="0" lvl="0" indent="0" algn="ctr" defTabSz="2000250">
            <a:lnSpc>
              <a:spcPct val="90000"/>
            </a:lnSpc>
            <a:spcBef>
              <a:spcPct val="0"/>
            </a:spcBef>
            <a:spcAft>
              <a:spcPct val="35000"/>
            </a:spcAft>
            <a:buNone/>
          </a:pPr>
          <a:r>
            <a:rPr lang="en-US" sz="4500" kern="1200"/>
            <a:t>4</a:t>
          </a:r>
        </a:p>
      </dsp:txBody>
      <dsp:txXfrm>
        <a:off x="7595980" y="1061259"/>
        <a:ext cx="617583" cy="617583"/>
      </dsp:txXfrm>
    </dsp:sp>
    <dsp:sp modelId="{F03CAFDB-80EA-402C-9042-0A0F63B53EED}">
      <dsp:nvSpPr>
        <dsp:cNvPr id="0" name=""/>
        <dsp:cNvSpPr/>
      </dsp:nvSpPr>
      <dsp:spPr>
        <a:xfrm>
          <a:off x="6865015" y="3553468"/>
          <a:ext cx="2079513" cy="72"/>
        </a:xfrm>
        <a:prstGeom prst="rect">
          <a:avLst/>
        </a:prstGeom>
        <a:solidFill>
          <a:schemeClr val="accent2">
            <a:hueOff val="-1446200"/>
            <a:satOff val="-9924"/>
            <a:lumOff val="5098"/>
            <a:alphaOff val="0"/>
          </a:schemeClr>
        </a:solidFill>
        <a:ln w="19050" cap="rnd" cmpd="sng" algn="ctr">
          <a:solidFill>
            <a:schemeClr val="accent2">
              <a:hueOff val="-1446200"/>
              <a:satOff val="-9924"/>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C9A34C-1A82-454D-A3E9-F9377FFA3079}" type="datetimeFigureOut">
              <a:rPr lang="en-IN" smtClean="0"/>
              <a:t>25-02-2026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DFA6A-A2C4-47BA-957F-4DA077E90E4C}" type="slidenum">
              <a:rPr lang="en-IN" smtClean="0"/>
              <a:t>‹#›</a:t>
            </a:fld>
            <a:endParaRPr lang="en-IN"/>
          </a:p>
        </p:txBody>
      </p:sp>
    </p:spTree>
    <p:extLst>
      <p:ext uri="{BB962C8B-B14F-4D97-AF65-F5344CB8AC3E}">
        <p14:creationId xmlns:p14="http://schemas.microsoft.com/office/powerpoint/2010/main" val="2578437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rising and escalating cost of operation, fluctuating demand, and sustainability concerns have rendered food waste a significant problem for hotels in the UK. The hotel business is no exception and is under service conditions where the food provided is directly proportional to customer satisfaction, and therefore, overproduction is common. This makes food waste a contemporary issue that should be dealt with as soon as possible by hospital administration, particularly with the increasing pressure and environmental awareness.</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2</a:t>
            </a:fld>
            <a:endParaRPr lang="en-IN"/>
          </a:p>
        </p:txBody>
      </p:sp>
    </p:spTree>
    <p:extLst>
      <p:ext uri="{BB962C8B-B14F-4D97-AF65-F5344CB8AC3E}">
        <p14:creationId xmlns:p14="http://schemas.microsoft.com/office/powerpoint/2010/main" val="3973093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waste food issue has a social, economical and environmental impact. In the context of the environment, wasted food is one of the sources of carbon emissions and resource depletion. It causes high costs of disposal and economic buying food. Concerning the reputational aspect, the sustainability performance of a hotel is turned into the key to the motivation of the guests, and, therefore, food waste minimisation should be perceived as a business-level problem rather than a functional one.</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3</a:t>
            </a:fld>
            <a:endParaRPr lang="en-IN"/>
          </a:p>
        </p:txBody>
      </p:sp>
    </p:spTree>
    <p:extLst>
      <p:ext uri="{BB962C8B-B14F-4D97-AF65-F5344CB8AC3E}">
        <p14:creationId xmlns:p14="http://schemas.microsoft.com/office/powerpoint/2010/main" val="1102398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food waste includes different levels of hotel operation, and they include the procurement, storage, preparation, service and plate waste. The vast production and unpredictable demand in the UK hotels make a lot of contribution in overproduction of waste in the form of buffet dining and large-scale events. Availability of real-time service delivery does not confer flexibility; therefore, the hotels cannot convert production easily, even after food is prepared to be served.</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4</a:t>
            </a:fld>
            <a:endParaRPr lang="en-IN"/>
          </a:p>
        </p:txBody>
      </p:sp>
    </p:spTree>
    <p:extLst>
      <p:ext uri="{BB962C8B-B14F-4D97-AF65-F5344CB8AC3E}">
        <p14:creationId xmlns:p14="http://schemas.microsoft.com/office/powerpoint/2010/main" val="3151071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food waste undermines the sustainability processes due to the fact that resources such as water, energy and labour are wasted. The UK hotels have an apparent role to play in national sustainability, and the reduction of food waste will contribute to a high environmental footprint. Eco-friendly hotels stand a higher likelihood of gaining the trust of their clients, not to mention that they have a higher likelihood of building their own brands in a competitive business world.</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5</a:t>
            </a:fld>
            <a:endParaRPr lang="en-IN"/>
          </a:p>
        </p:txBody>
      </p:sp>
    </p:spTree>
    <p:extLst>
      <p:ext uri="{BB962C8B-B14F-4D97-AF65-F5344CB8AC3E}">
        <p14:creationId xmlns:p14="http://schemas.microsoft.com/office/powerpoint/2010/main" val="1416291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Food waste has a direct influence on hotel profitability. Rising food prices, energy prices, and a lack of labour strain margins and waste reduction is a chance to make gains. The majority of hotel businesses, however, do not quantify the savings of reducing waste, particularly when the dividend would be long-term. This normally causes the exclusion of sustainability whenever there is uncertainty about finances.</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6</a:t>
            </a:fld>
            <a:endParaRPr lang="en-IN"/>
          </a:p>
        </p:txBody>
      </p:sp>
    </p:spTree>
    <p:extLst>
      <p:ext uri="{BB962C8B-B14F-4D97-AF65-F5344CB8AC3E}">
        <p14:creationId xmlns:p14="http://schemas.microsoft.com/office/powerpoint/2010/main" val="35258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research relied on the qualitative type of secondary research that included a review of scholarly literature, industry reports and policy documents in the light of food waste in the UK hotels. The political, economic, social, technological, legal and environmental forces that impact food waste management have been evaluated using the PESTLE analysis framework. This kind of strategy provides an organisational explanation of the external pressures along with the internal responses.</a:t>
            </a:r>
            <a:endParaRPr lang="en-IN" sz="1200" kern="1200">
              <a:solidFill>
                <a:schemeClr val="tx1"/>
              </a:solidFill>
              <a:effectLst/>
              <a:latin typeface="+mn-lt"/>
              <a:ea typeface="+mn-ea"/>
              <a:cs typeface="+mn-cs"/>
            </a:endParaRPr>
          </a:p>
          <a:p>
            <a:endParaRPr lang="en-IN" b="0"/>
          </a:p>
        </p:txBody>
      </p:sp>
      <p:sp>
        <p:nvSpPr>
          <p:cNvPr id="4" name="Slide Number Placeholder 3"/>
          <p:cNvSpPr>
            <a:spLocks noGrp="1"/>
          </p:cNvSpPr>
          <p:nvPr>
            <p:ph type="sldNum" sz="quarter" idx="5"/>
          </p:nvPr>
        </p:nvSpPr>
        <p:spPr/>
        <p:txBody>
          <a:bodyPr/>
          <a:lstStyle/>
          <a:p>
            <a:fld id="{AA5DFA6A-A2C4-47BA-957F-4DA077E90E4C}" type="slidenum">
              <a:rPr lang="en-IN" smtClean="0"/>
              <a:t>7</a:t>
            </a:fld>
            <a:endParaRPr lang="en-IN"/>
          </a:p>
        </p:txBody>
      </p:sp>
    </p:spTree>
    <p:extLst>
      <p:ext uri="{BB962C8B-B14F-4D97-AF65-F5344CB8AC3E}">
        <p14:creationId xmlns:p14="http://schemas.microsoft.com/office/powerpoint/2010/main" val="17042992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UK political commitment to sustainability ensures that responsible business practices are implemented to eliminate food waste in hotels. The majority of the policies are also founded on voluntary compliance and not on enforcing them. Though this is adaptable, it can cause discrepancies in the adoption by the sector, particularly in small hotels, which are likely to have fewer resources.</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8</a:t>
            </a:fld>
            <a:endParaRPr lang="en-IN"/>
          </a:p>
        </p:txBody>
      </p:sp>
    </p:spTree>
    <p:extLst>
      <p:ext uri="{BB962C8B-B14F-4D97-AF65-F5344CB8AC3E}">
        <p14:creationId xmlns:p14="http://schemas.microsoft.com/office/powerpoint/2010/main" val="2422701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food waste management decisions are highly pressured economically. Despite the long term savings generation that waste reduction would bring, there is a disadvantage in the cost of technology, training, and change of operations. During the turbulent economic periods, hotels will be more inclined to short-term survival instead of investing in sustainability.</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9</a:t>
            </a:fld>
            <a:endParaRPr lang="en-IN"/>
          </a:p>
        </p:txBody>
      </p:sp>
    </p:spTree>
    <p:extLst>
      <p:ext uri="{BB962C8B-B14F-4D97-AF65-F5344CB8AC3E}">
        <p14:creationId xmlns:p14="http://schemas.microsoft.com/office/powerpoint/2010/main" val="3782617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One of the greatest contributors to food waste is the expectation of the guests. Value, as perceived by most of the guests, is a lot of something, particularly buffet food. In the meantime, there is an increasing awareness regarding the issue of environmental concerns. Hotels can probably find the right balance between providing quality services and encouraging their consumers to adopt less globalised consumption models through less conspicuous communications and behavioural models.</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10</a:t>
            </a:fld>
            <a:endParaRPr lang="en-IN"/>
          </a:p>
        </p:txBody>
      </p:sp>
    </p:spTree>
    <p:extLst>
      <p:ext uri="{BB962C8B-B14F-4D97-AF65-F5344CB8AC3E}">
        <p14:creationId xmlns:p14="http://schemas.microsoft.com/office/powerpoint/2010/main" val="3651857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technology that can be useful in reducing the quantity of wasted food includes digital inventory and waste tracking programs. The large hotels are doing better at adopting such technologies, and the small ones may lack such access or even lack awareness. The performance of technology also depends on the staff training and involvement.</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11</a:t>
            </a:fld>
            <a:endParaRPr lang="en-IN"/>
          </a:p>
        </p:txBody>
      </p:sp>
    </p:spTree>
    <p:extLst>
      <p:ext uri="{BB962C8B-B14F-4D97-AF65-F5344CB8AC3E}">
        <p14:creationId xmlns:p14="http://schemas.microsoft.com/office/powerpoint/2010/main" val="1224388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Legal regulations, waste management and food safety requirements influence the practices of hotels. Even though the laws are made in a way that individuals are influenced to treat their waste in a responsible manner, the aspect of liability can discourage individuals who are willing to participate in food donation projects. By circumventing legal systems, waste minimisation plans are made tricky.</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12</a:t>
            </a:fld>
            <a:endParaRPr lang="en-IN"/>
          </a:p>
        </p:txBody>
      </p:sp>
    </p:spTree>
    <p:extLst>
      <p:ext uri="{BB962C8B-B14F-4D97-AF65-F5344CB8AC3E}">
        <p14:creationId xmlns:p14="http://schemas.microsoft.com/office/powerpoint/2010/main" val="3817324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is good for the environment because food waste minimisation leads to less carbon emission and improved resource utilisation. These benefits are more long-term sustainability goals, but not as evident in the short term. Hotels must have environmental goals as core business strategies to be committed in the long run.</a:t>
            </a:r>
            <a:endParaRPr lang="en-IN" sz="1200" kern="1200">
              <a:solidFill>
                <a:schemeClr val="tx1"/>
              </a:solidFill>
              <a:effectLst/>
              <a:latin typeface="+mn-lt"/>
              <a:ea typeface="+mn-ea"/>
              <a:cs typeface="+mn-cs"/>
            </a:endParaRPr>
          </a:p>
          <a:p>
            <a:br>
              <a:rPr lang="en-IN" sz="1200" b="1" kern="1200">
                <a:solidFill>
                  <a:schemeClr val="tx1"/>
                </a:solidFill>
                <a:effectLst/>
                <a:latin typeface="+mn-lt"/>
                <a:ea typeface="+mn-ea"/>
                <a:cs typeface="+mn-cs"/>
              </a:rPr>
            </a:br>
            <a:endParaRPr lang="en-IN">
              <a:effectLst/>
            </a:endParaRPr>
          </a:p>
          <a:p>
            <a:r>
              <a:rPr lang="en-IN" sz="1200" b="1" kern="1200">
                <a:solidFill>
                  <a:schemeClr val="tx1"/>
                </a:solidFill>
                <a:effectLst/>
                <a:latin typeface="+mn-lt"/>
                <a:ea typeface="+mn-ea"/>
                <a:cs typeface="+mn-cs"/>
              </a:rPr>
              <a:t> </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13</a:t>
            </a:fld>
            <a:endParaRPr lang="en-IN"/>
          </a:p>
        </p:txBody>
      </p:sp>
    </p:spTree>
    <p:extLst>
      <p:ext uri="{BB962C8B-B14F-4D97-AF65-F5344CB8AC3E}">
        <p14:creationId xmlns:p14="http://schemas.microsoft.com/office/powerpoint/2010/main" val="398729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findings are that there are external and internal factors, which are associated with food waste in UK hotels. Organisational commitment is required to reduce wastage, behavioural change and strategic investments. Individual efforts cannot be effective compared to integrated efforts.</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14</a:t>
            </a:fld>
            <a:endParaRPr lang="en-IN"/>
          </a:p>
        </p:txBody>
      </p:sp>
    </p:spTree>
    <p:extLst>
      <p:ext uri="{BB962C8B-B14F-4D97-AF65-F5344CB8AC3E}">
        <p14:creationId xmlns:p14="http://schemas.microsoft.com/office/powerpoint/2010/main" val="3194554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Speaker Notes: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Lastly, food waste is one of the issues UK hotels are having, and it is a severe problem that can be resolved. Practical measures such as waste management, staff training, increased menu planning and teaming up with suppliers can be used to reduce efforts. By adopting food waste reduction in wider business strategies, hotels will improve sustainability performance, reduce expenses, and be more resilient in the long-term.</a:t>
            </a:r>
            <a:endParaRPr lang="en-IN" sz="1200" kern="1200">
              <a:solidFill>
                <a:schemeClr val="tx1"/>
              </a:solidFill>
              <a:effectLst/>
              <a:latin typeface="+mn-lt"/>
              <a:ea typeface="+mn-ea"/>
              <a:cs typeface="+mn-cs"/>
            </a:endParaRPr>
          </a:p>
          <a:p>
            <a:br>
              <a:rPr lang="en-GB" sz="1200" b="1" kern="1200">
                <a:solidFill>
                  <a:schemeClr val="tx1"/>
                </a:solidFill>
                <a:effectLst/>
                <a:latin typeface="+mn-lt"/>
                <a:ea typeface="+mn-ea"/>
                <a:cs typeface="+mn-cs"/>
              </a:rPr>
            </a:br>
            <a:endParaRPr lang="en-IN">
              <a:effectLst/>
            </a:endParaRPr>
          </a:p>
          <a:p>
            <a:r>
              <a:rPr lang="en-GB" sz="1200" b="1" kern="1200">
                <a:solidFill>
                  <a:schemeClr val="tx1"/>
                </a:solidFill>
                <a:effectLst/>
                <a:latin typeface="+mn-lt"/>
                <a:ea typeface="+mn-ea"/>
                <a:cs typeface="+mn-cs"/>
              </a:rPr>
              <a:t> </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5"/>
          </p:nvPr>
        </p:nvSpPr>
        <p:spPr/>
        <p:txBody>
          <a:bodyPr/>
          <a:lstStyle/>
          <a:p>
            <a:fld id="{AA5DFA6A-A2C4-47BA-957F-4DA077E90E4C}" type="slidenum">
              <a:rPr lang="en-IN" smtClean="0"/>
              <a:t>15</a:t>
            </a:fld>
            <a:endParaRPr lang="en-IN"/>
          </a:p>
        </p:txBody>
      </p:sp>
    </p:spTree>
    <p:extLst>
      <p:ext uri="{BB962C8B-B14F-4D97-AF65-F5344CB8AC3E}">
        <p14:creationId xmlns:p14="http://schemas.microsoft.com/office/powerpoint/2010/main" val="933443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1728116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1734857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2237771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58AB833-257A-4811-B4ED-6ECE25076667}"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1003918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58AB833-257A-4811-B4ED-6ECE25076667}" type="datetimeFigureOut">
              <a:rPr lang="en-IN" smtClean="0"/>
              <a:t>25-02-2026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2315998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1223278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2536275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3465834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8AB833-257A-4811-B4ED-6ECE25076667}"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1542230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8AB833-257A-4811-B4ED-6ECE25076667}"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1880038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24373356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6911687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631598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1300057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31471123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521804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58AB833-257A-4811-B4ED-6ECE25076667}"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06C5994-EC91-4D21-923B-FBBA3464410D}" type="slidenum">
              <a:rPr lang="en-IN" smtClean="0"/>
              <a:t>‹#›</a:t>
            </a:fld>
            <a:endParaRPr lang="en-IN"/>
          </a:p>
        </p:txBody>
      </p:sp>
    </p:spTree>
    <p:extLst>
      <p:ext uri="{BB962C8B-B14F-4D97-AF65-F5344CB8AC3E}">
        <p14:creationId xmlns:p14="http://schemas.microsoft.com/office/powerpoint/2010/main" val="1728290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58AB833-257A-4811-B4ED-6ECE25076667}" type="datetimeFigureOut">
              <a:rPr lang="en-IN" smtClean="0"/>
              <a:t>25-02-2026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06C5994-EC91-4D21-923B-FBBA3464410D}" type="slidenum">
              <a:rPr lang="en-IN" smtClean="0"/>
              <a:t>‹#›</a:t>
            </a:fld>
            <a:endParaRPr lang="en-IN"/>
          </a:p>
        </p:txBody>
      </p:sp>
    </p:spTree>
    <p:extLst>
      <p:ext uri="{BB962C8B-B14F-4D97-AF65-F5344CB8AC3E}">
        <p14:creationId xmlns:p14="http://schemas.microsoft.com/office/powerpoint/2010/main" val="13360786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3.jpeg"/><Relationship Id="rId7" Type="http://schemas.openxmlformats.org/officeDocument/2006/relationships/diagramColors" Target="../diagrams/colors1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C9AE7-6E8A-85B1-4832-401A90604C91}"/>
              </a:ext>
            </a:extLst>
          </p:cNvPr>
          <p:cNvSpPr>
            <a:spLocks noGrp="1"/>
          </p:cNvSpPr>
          <p:nvPr>
            <p:ph type="title"/>
          </p:nvPr>
        </p:nvSpPr>
        <p:spPr>
          <a:xfrm>
            <a:off x="646111" y="884038"/>
            <a:ext cx="10684307" cy="3528379"/>
          </a:xfrm>
        </p:spPr>
        <p:txBody>
          <a:bodyPr/>
          <a:lstStyle/>
          <a:p>
            <a:pPr algn="ctr">
              <a:spcBef>
                <a:spcPts val="1000"/>
              </a:spcBef>
            </a:pPr>
            <a:br>
              <a:rPr lang="en-GB" sz="2000" b="1" dirty="0">
                <a:solidFill>
                  <a:srgbClr val="FFFFFF"/>
                </a:solidFill>
                <a:cs typeface="Times New Roman"/>
              </a:rPr>
            </a:br>
            <a:br>
              <a:rPr lang="en-GB" sz="2000" b="1" dirty="0">
                <a:cs typeface="Times New Roman"/>
              </a:rPr>
            </a:br>
            <a:br>
              <a:rPr lang="en-GB" sz="2000" b="1" dirty="0">
                <a:cs typeface="Times New Roman"/>
              </a:rPr>
            </a:br>
            <a:br>
              <a:rPr lang="en-GB" sz="2000" b="1" dirty="0">
                <a:cs typeface="Times New Roman"/>
              </a:rPr>
            </a:br>
            <a:br>
              <a:rPr lang="en-GB" sz="2000" b="1" dirty="0">
                <a:cs typeface="Times New Roman"/>
              </a:rPr>
            </a:br>
            <a:r>
              <a:rPr lang="en-GB" sz="2000" b="1">
                <a:solidFill>
                  <a:srgbClr val="FFFFFF"/>
                </a:solidFill>
                <a:cs typeface="Times New Roman"/>
              </a:rPr>
              <a:t>I acknowledge the use of Grammarly (</a:t>
            </a:r>
            <a:r>
              <a:rPr lang="en-GB" sz="2000" b="1" dirty="0">
                <a:solidFill>
                  <a:srgbClr val="FFFFFF"/>
                </a:solidFill>
                <a:cs typeface="Times New Roman"/>
                <a:hlinkClick r:id="rId2"/>
              </a:rPr>
              <a:t>https://www.grammarly.com/</a:t>
            </a:r>
            <a:r>
              <a:rPr lang="en-GB" sz="2000" b="1">
                <a:solidFill>
                  <a:srgbClr val="FFFFFF"/>
                </a:solidFill>
                <a:cs typeface="Times New Roman"/>
              </a:rPr>
              <a:t>) on 20 February 2026 to check my work using the prompt(s):</a:t>
            </a:r>
            <a:r>
              <a:rPr lang="en-GB" sz="2000" b="1" dirty="0">
                <a:solidFill>
                  <a:srgbClr val="FFFFFF"/>
                </a:solidFill>
                <a:cs typeface="Times New Roman"/>
              </a:rPr>
              <a:t> </a:t>
            </a:r>
            <a:endParaRPr lang="en-US"/>
          </a:p>
          <a:p>
            <a:pPr marL="285750" indent="-285750" algn="ctr">
              <a:spcBef>
                <a:spcPts val="1000"/>
              </a:spcBef>
              <a:buFont typeface="Arial"/>
              <a:buChar char="•"/>
            </a:pPr>
            <a:r>
              <a:rPr lang="en-GB" sz="2000" b="1">
                <a:solidFill>
                  <a:srgbClr val="FFFFFF"/>
                </a:solidFill>
                <a:cs typeface="Times New Roman"/>
              </a:rPr>
              <a:t>1. Please check the following text for readability, grammar, and syntax. I confirm that I have not presented any AI generated text as my own work. I confirm I have copies of my drafts, notes, and other resources I used before, and after the use of AI tools which I may be asked to provide in evidence.</a:t>
            </a:r>
            <a:endParaRPr lang="en-GB" sz="2000" b="1" dirty="0">
              <a:solidFill>
                <a:srgbClr val="FFFFFF"/>
              </a:solidFill>
              <a:cs typeface="Times New Roman"/>
            </a:endParaRPr>
          </a:p>
          <a:p>
            <a:endParaRPr lang="en-GB" dirty="0">
              <a:cs typeface="Times New Roman"/>
            </a:endParaRPr>
          </a:p>
        </p:txBody>
      </p:sp>
    </p:spTree>
    <p:extLst>
      <p:ext uri="{BB962C8B-B14F-4D97-AF65-F5344CB8AC3E}">
        <p14:creationId xmlns:p14="http://schemas.microsoft.com/office/powerpoint/2010/main" val="2291269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Different Vegetables">
            <a:extLst>
              <a:ext uri="{FF2B5EF4-FFF2-40B4-BE49-F238E27FC236}">
                <a16:creationId xmlns:a16="http://schemas.microsoft.com/office/drawing/2014/main" id="{C330BF3E-826E-F27D-448D-11E3F6F2C8E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2" name="Title 1">
            <a:extLst>
              <a:ext uri="{FF2B5EF4-FFF2-40B4-BE49-F238E27FC236}">
                <a16:creationId xmlns:a16="http://schemas.microsoft.com/office/drawing/2014/main" id="{6EECE8C9-3EB5-55E5-4B0D-4EBDD814B2EF}"/>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fontScale="90000"/>
          </a:bodyPr>
          <a:lstStyle/>
          <a:p>
            <a:r>
              <a:rPr lang="en-US" sz="5200" b="1">
                <a:solidFill>
                  <a:srgbClr val="FFFFFF"/>
                </a:solidFill>
                <a:highlight>
                  <a:srgbClr val="000000"/>
                </a:highlight>
              </a:rPr>
              <a:t>Reducing Food Waste in UK Hotels</a:t>
            </a:r>
            <a:br>
              <a:rPr lang="en-US" sz="5200" b="1">
                <a:solidFill>
                  <a:srgbClr val="FFFFFF"/>
                </a:solidFill>
                <a:highlight>
                  <a:srgbClr val="000000"/>
                </a:highlight>
              </a:rPr>
            </a:br>
            <a:r>
              <a:rPr lang="en-US" sz="5200" b="1">
                <a:solidFill>
                  <a:srgbClr val="FFFFFF"/>
                </a:solidFill>
                <a:highlight>
                  <a:srgbClr val="000000"/>
                </a:highlight>
              </a:rPr>
              <a:t>A Sustainability-Driven Analysis of Contemporary Challenges and Management Responses</a:t>
            </a:r>
            <a:endParaRPr lang="en-IN" sz="5200" b="1">
              <a:solidFill>
                <a:srgbClr val="FFFFFF"/>
              </a:solidFill>
              <a:highlight>
                <a:srgbClr val="000000"/>
              </a:highlight>
            </a:endParaRPr>
          </a:p>
        </p:txBody>
      </p:sp>
      <p:sp>
        <p:nvSpPr>
          <p:cNvPr id="3" name="Subtitle 2">
            <a:extLst>
              <a:ext uri="{FF2B5EF4-FFF2-40B4-BE49-F238E27FC236}">
                <a16:creationId xmlns:a16="http://schemas.microsoft.com/office/drawing/2014/main" id="{551DEC18-1FD6-CB21-4B10-94815FB8DB0D}"/>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b="1" dirty="0">
                <a:solidFill>
                  <a:srgbClr val="FFFFFF"/>
                </a:solidFill>
                <a:highlight>
                  <a:srgbClr val="000000"/>
                </a:highlight>
              </a:rPr>
              <a:t>Student Name:</a:t>
            </a:r>
            <a:r>
              <a:rPr lang="ro-RO" b="1" dirty="0">
                <a:solidFill>
                  <a:srgbClr val="FFFFFF"/>
                </a:solidFill>
                <a:highlight>
                  <a:srgbClr val="000000"/>
                </a:highlight>
              </a:rPr>
              <a:t> Cristina </a:t>
            </a:r>
            <a:r>
              <a:rPr lang="ro-RO" b="1" dirty="0" err="1">
                <a:solidFill>
                  <a:srgbClr val="FFFFFF"/>
                </a:solidFill>
                <a:highlight>
                  <a:srgbClr val="000000"/>
                </a:highlight>
              </a:rPr>
              <a:t>Hondor</a:t>
            </a:r>
            <a:endParaRPr lang="en-US" b="1" dirty="0">
              <a:solidFill>
                <a:srgbClr val="FFFFFF"/>
              </a:solidFill>
              <a:highlight>
                <a:srgbClr val="000000"/>
              </a:highlight>
            </a:endParaRPr>
          </a:p>
          <a:p>
            <a:r>
              <a:rPr lang="en-US" b="1" dirty="0">
                <a:solidFill>
                  <a:srgbClr val="FFFFFF"/>
                </a:solidFill>
                <a:highlight>
                  <a:srgbClr val="000000"/>
                </a:highlight>
              </a:rPr>
              <a:t>Student ID:</a:t>
            </a:r>
            <a:r>
              <a:rPr lang="ro-RO" b="1" dirty="0">
                <a:solidFill>
                  <a:srgbClr val="FFFFFF"/>
                </a:solidFill>
                <a:highlight>
                  <a:srgbClr val="000000"/>
                </a:highlight>
              </a:rPr>
              <a:t> 2246595</a:t>
            </a:r>
            <a:endParaRPr lang="en-US" b="1" dirty="0">
              <a:solidFill>
                <a:srgbClr val="FFFFFF"/>
              </a:solidFill>
              <a:highlight>
                <a:srgbClr val="000000"/>
              </a:highlight>
            </a:endParaRPr>
          </a:p>
          <a:p>
            <a:endParaRPr lang="en-IN" b="1" dirty="0">
              <a:solidFill>
                <a:srgbClr val="FFFFFF"/>
              </a:solidFill>
              <a:highlight>
                <a:srgbClr val="000000"/>
              </a:highlight>
            </a:endParaRPr>
          </a:p>
        </p:txBody>
      </p:sp>
    </p:spTree>
    <p:extLst>
      <p:ext uri="{BB962C8B-B14F-4D97-AF65-F5344CB8AC3E}">
        <p14:creationId xmlns:p14="http://schemas.microsoft.com/office/powerpoint/2010/main" val="78449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Vegetables in a tote bag">
            <a:extLst>
              <a:ext uri="{FF2B5EF4-FFF2-40B4-BE49-F238E27FC236}">
                <a16:creationId xmlns:a16="http://schemas.microsoft.com/office/drawing/2014/main" id="{3EAE6F0D-EBC5-C3F1-A11D-41BD3796FC4B}"/>
              </a:ext>
            </a:extLst>
          </p:cNvPr>
          <p:cNvPicPr>
            <a:picLocks noChangeAspect="1"/>
          </p:cNvPicPr>
          <p:nvPr/>
        </p:nvPicPr>
        <p:blipFill>
          <a:blip r:embed="rId3"/>
          <a:srcRect l="3292" r="37482" b="-10"/>
          <a:stretch>
            <a:fillRect/>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078BABCE-C90F-0C89-B9DE-F6DCC79979DC}"/>
              </a:ext>
            </a:extLst>
          </p:cNvPr>
          <p:cNvSpPr>
            <a:spLocks noGrp="1"/>
          </p:cNvSpPr>
          <p:nvPr>
            <p:ph type="title"/>
          </p:nvPr>
        </p:nvSpPr>
        <p:spPr>
          <a:xfrm>
            <a:off x="761801" y="328512"/>
            <a:ext cx="4778387" cy="1628970"/>
          </a:xfrm>
        </p:spPr>
        <p:txBody>
          <a:bodyPr anchor="ctr">
            <a:normAutofit/>
          </a:bodyPr>
          <a:lstStyle/>
          <a:p>
            <a:r>
              <a:rPr lang="en-IN" sz="4000" b="1"/>
              <a:t>Introduction </a:t>
            </a:r>
            <a:endParaRPr lang="en-IN" sz="4000"/>
          </a:p>
        </p:txBody>
      </p:sp>
      <p:sp>
        <p:nvSpPr>
          <p:cNvPr id="3" name="Content Placeholder 2">
            <a:extLst>
              <a:ext uri="{FF2B5EF4-FFF2-40B4-BE49-F238E27FC236}">
                <a16:creationId xmlns:a16="http://schemas.microsoft.com/office/drawing/2014/main" id="{7BFC5D85-9BF7-8B14-028A-C510E75E3444}"/>
              </a:ext>
            </a:extLst>
          </p:cNvPr>
          <p:cNvSpPr>
            <a:spLocks noGrp="1"/>
          </p:cNvSpPr>
          <p:nvPr>
            <p:ph idx="1"/>
          </p:nvPr>
        </p:nvSpPr>
        <p:spPr>
          <a:xfrm>
            <a:off x="761801" y="2884929"/>
            <a:ext cx="4659756" cy="3374137"/>
          </a:xfrm>
        </p:spPr>
        <p:txBody>
          <a:bodyPr anchor="ctr">
            <a:normAutofit/>
          </a:bodyPr>
          <a:lstStyle/>
          <a:p>
            <a:pPr lvl="0"/>
            <a:r>
              <a:rPr lang="en-IN" sz="2000"/>
              <a:t>Food waste is a major issue in UK hotels</a:t>
            </a:r>
          </a:p>
          <a:p>
            <a:pPr lvl="0"/>
            <a:r>
              <a:rPr lang="en-IN" sz="2000"/>
              <a:t>Link to sustainability and rising operational costs</a:t>
            </a:r>
          </a:p>
          <a:p>
            <a:pPr lvl="0"/>
            <a:r>
              <a:rPr lang="en-IN" sz="2000"/>
              <a:t>Importance of addressing food waste today</a:t>
            </a:r>
          </a:p>
          <a:p>
            <a:pPr lvl="0"/>
            <a:r>
              <a:rPr lang="en-IN" sz="2000"/>
              <a:t>Relevance to hospitality management (</a:t>
            </a:r>
            <a:r>
              <a:rPr lang="en-GB" sz="2000"/>
              <a:t>Amicarelli et al., 2022</a:t>
            </a:r>
            <a:r>
              <a:rPr lang="en-IN" sz="2000"/>
              <a:t>).</a:t>
            </a:r>
          </a:p>
          <a:p>
            <a:endParaRPr lang="en-IN" sz="2000"/>
          </a:p>
        </p:txBody>
      </p:sp>
    </p:spTree>
    <p:extLst>
      <p:ext uri="{BB962C8B-B14F-4D97-AF65-F5344CB8AC3E}">
        <p14:creationId xmlns:p14="http://schemas.microsoft.com/office/powerpoint/2010/main" val="4265832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60689-6661-EBDF-2F9E-32437D497CF6}"/>
              </a:ext>
            </a:extLst>
          </p:cNvPr>
          <p:cNvSpPr>
            <a:spLocks noGrp="1"/>
          </p:cNvSpPr>
          <p:nvPr>
            <p:ph type="title"/>
          </p:nvPr>
        </p:nvSpPr>
        <p:spPr>
          <a:xfrm>
            <a:off x="838200" y="1195697"/>
            <a:ext cx="3200400" cy="4238118"/>
          </a:xfrm>
        </p:spPr>
        <p:txBody>
          <a:bodyPr>
            <a:normAutofit/>
          </a:bodyPr>
          <a:lstStyle/>
          <a:p>
            <a:r>
              <a:rPr lang="en-IN" b="1">
                <a:solidFill>
                  <a:schemeClr val="tx1"/>
                </a:solidFill>
              </a:rPr>
              <a:t>Importance of Food Waste Reduction</a:t>
            </a:r>
            <a:endParaRPr lang="en-IN">
              <a:solidFill>
                <a:schemeClr val="tx1"/>
              </a:solidFill>
            </a:endParaRPr>
          </a:p>
        </p:txBody>
      </p:sp>
      <p:graphicFrame>
        <p:nvGraphicFramePr>
          <p:cNvPr id="5" name="Content Placeholder 2">
            <a:extLst>
              <a:ext uri="{FF2B5EF4-FFF2-40B4-BE49-F238E27FC236}">
                <a16:creationId xmlns:a16="http://schemas.microsoft.com/office/drawing/2014/main" id="{6AA09EB7-8EEA-D6E9-1E90-E6A96B1F61DB}"/>
              </a:ext>
            </a:extLst>
          </p:cNvPr>
          <p:cNvGraphicFramePr>
            <a:graphicFrameLocks noGrp="1"/>
          </p:cNvGraphicFramePr>
          <p:nvPr>
            <p:ph idx="1"/>
            <p:extLst>
              <p:ext uri="{D42A27DB-BD31-4B8C-83A1-F6EECF244321}">
                <p14:modId xmlns:p14="http://schemas.microsoft.com/office/powerpoint/2010/main" val="77396533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476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8EA96-5E94-EFE8-4B67-168A5AF4802A}"/>
              </a:ext>
            </a:extLst>
          </p:cNvPr>
          <p:cNvSpPr>
            <a:spLocks noGrp="1"/>
          </p:cNvSpPr>
          <p:nvPr>
            <p:ph type="title"/>
          </p:nvPr>
        </p:nvSpPr>
        <p:spPr>
          <a:xfrm>
            <a:off x="586478" y="1683756"/>
            <a:ext cx="3115265" cy="2396359"/>
          </a:xfrm>
        </p:spPr>
        <p:txBody>
          <a:bodyPr anchor="b">
            <a:normAutofit fontScale="90000"/>
          </a:bodyPr>
          <a:lstStyle/>
          <a:p>
            <a:pPr algn="r"/>
            <a:r>
              <a:rPr lang="en-IN" sz="4000" b="1">
                <a:solidFill>
                  <a:srgbClr val="FFFFFF"/>
                </a:solidFill>
              </a:rPr>
              <a:t>Food Waste in Hospitality Operations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DF5B0895-73CC-27E6-3E1B-6439877AEBBC}"/>
              </a:ext>
            </a:extLst>
          </p:cNvPr>
          <p:cNvGraphicFramePr>
            <a:graphicFrameLocks noGrp="1"/>
          </p:cNvGraphicFramePr>
          <p:nvPr>
            <p:ph idx="1"/>
            <p:extLst>
              <p:ext uri="{D42A27DB-BD31-4B8C-83A1-F6EECF244321}">
                <p14:modId xmlns:p14="http://schemas.microsoft.com/office/powerpoint/2010/main" val="167321151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0561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AB882-BCA5-D8B9-F0A5-0776563A749E}"/>
              </a:ext>
            </a:extLst>
          </p:cNvPr>
          <p:cNvSpPr>
            <a:spLocks noGrp="1"/>
          </p:cNvSpPr>
          <p:nvPr>
            <p:ph type="title"/>
          </p:nvPr>
        </p:nvSpPr>
        <p:spPr>
          <a:xfrm>
            <a:off x="1387639" y="1054717"/>
            <a:ext cx="10044023" cy="877729"/>
          </a:xfrm>
        </p:spPr>
        <p:txBody>
          <a:bodyPr anchor="ctr">
            <a:normAutofit fontScale="90000"/>
          </a:bodyPr>
          <a:lstStyle/>
          <a:p>
            <a:r>
              <a:rPr lang="en-IN" sz="4000" b="1">
                <a:solidFill>
                  <a:srgbClr val="FFFFFF"/>
                </a:solidFill>
              </a:rPr>
              <a:t>Sustainability and Environmental Responsibility</a:t>
            </a:r>
            <a:endParaRPr lang="en-IN" sz="4000">
              <a:solidFill>
                <a:srgbClr val="FFFFFF"/>
              </a:solidFill>
            </a:endParaRPr>
          </a:p>
        </p:txBody>
      </p:sp>
      <p:graphicFrame>
        <p:nvGraphicFramePr>
          <p:cNvPr id="17" name="Content Placeholder 2">
            <a:extLst>
              <a:ext uri="{FF2B5EF4-FFF2-40B4-BE49-F238E27FC236}">
                <a16:creationId xmlns:a16="http://schemas.microsoft.com/office/drawing/2014/main" id="{5E9ECDEF-5F71-9586-A134-CF5A55EBF282}"/>
              </a:ext>
            </a:extLst>
          </p:cNvPr>
          <p:cNvGraphicFramePr>
            <a:graphicFrameLocks noGrp="1"/>
          </p:cNvGraphicFramePr>
          <p:nvPr>
            <p:ph idx="1"/>
            <p:extLst>
              <p:ext uri="{D42A27DB-BD31-4B8C-83A1-F6EECF244321}">
                <p14:modId xmlns:p14="http://schemas.microsoft.com/office/powerpoint/2010/main" val="103049436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9280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5AAEB-BBA5-DCB6-E088-AEE0E204B394}"/>
              </a:ext>
            </a:extLst>
          </p:cNvPr>
          <p:cNvSpPr>
            <a:spLocks noGrp="1"/>
          </p:cNvSpPr>
          <p:nvPr>
            <p:ph type="title"/>
          </p:nvPr>
        </p:nvSpPr>
        <p:spPr>
          <a:xfrm>
            <a:off x="586478" y="1683756"/>
            <a:ext cx="3115265" cy="2396359"/>
          </a:xfrm>
        </p:spPr>
        <p:txBody>
          <a:bodyPr anchor="b">
            <a:normAutofit/>
          </a:bodyPr>
          <a:lstStyle/>
          <a:p>
            <a:pPr algn="r"/>
            <a:r>
              <a:rPr lang="en-IN" sz="4000" b="1">
                <a:solidFill>
                  <a:srgbClr val="FFFFFF"/>
                </a:solidFill>
              </a:rPr>
              <a:t>Economic Impact on UK Hotels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98CF53C9-4CFF-EF70-1C69-446E98C0DB70}"/>
              </a:ext>
            </a:extLst>
          </p:cNvPr>
          <p:cNvGraphicFramePr>
            <a:graphicFrameLocks noGrp="1"/>
          </p:cNvGraphicFramePr>
          <p:nvPr>
            <p:ph idx="1"/>
            <p:extLst>
              <p:ext uri="{D42A27DB-BD31-4B8C-83A1-F6EECF244321}">
                <p14:modId xmlns:p14="http://schemas.microsoft.com/office/powerpoint/2010/main" val="3723964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979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0CE2D-8E6F-52ED-BF8A-790E887C8B87}"/>
              </a:ext>
            </a:extLst>
          </p:cNvPr>
          <p:cNvSpPr>
            <a:spLocks noGrp="1"/>
          </p:cNvSpPr>
          <p:nvPr>
            <p:ph type="title"/>
          </p:nvPr>
        </p:nvSpPr>
        <p:spPr>
          <a:xfrm>
            <a:off x="640080" y="325369"/>
            <a:ext cx="4368602" cy="1956841"/>
          </a:xfrm>
        </p:spPr>
        <p:txBody>
          <a:bodyPr anchor="b">
            <a:normAutofit/>
          </a:bodyPr>
          <a:lstStyle/>
          <a:p>
            <a:r>
              <a:rPr lang="en-IN" sz="5400" b="1"/>
              <a:t>Research Methodology</a:t>
            </a:r>
            <a:endParaRPr lang="en-IN" sz="5400"/>
          </a:p>
        </p:txBody>
      </p:sp>
      <p:sp>
        <p:nvSpPr>
          <p:cNvPr id="3" name="Content Placeholder 2">
            <a:extLst>
              <a:ext uri="{FF2B5EF4-FFF2-40B4-BE49-F238E27FC236}">
                <a16:creationId xmlns:a16="http://schemas.microsoft.com/office/drawing/2014/main" id="{B37BF6DD-0748-988A-9B9C-D3E2A996C4F2}"/>
              </a:ext>
            </a:extLst>
          </p:cNvPr>
          <p:cNvSpPr>
            <a:spLocks noGrp="1"/>
          </p:cNvSpPr>
          <p:nvPr>
            <p:ph idx="1"/>
          </p:nvPr>
        </p:nvSpPr>
        <p:spPr>
          <a:xfrm>
            <a:off x="640080" y="2872899"/>
            <a:ext cx="4243589" cy="3320668"/>
          </a:xfrm>
        </p:spPr>
        <p:txBody>
          <a:bodyPr>
            <a:normAutofit/>
          </a:bodyPr>
          <a:lstStyle/>
          <a:p>
            <a:pPr lvl="0"/>
            <a:r>
              <a:rPr lang="en-IN" sz="2200"/>
              <a:t>Use of qualitative secondary research</a:t>
            </a:r>
          </a:p>
          <a:p>
            <a:pPr lvl="0"/>
            <a:r>
              <a:rPr lang="en-IN" sz="2200"/>
              <a:t>Review of academic and industry sources</a:t>
            </a:r>
          </a:p>
          <a:p>
            <a:pPr lvl="0"/>
            <a:r>
              <a:rPr lang="en-IN" sz="2200"/>
              <a:t>Focus on UK hospitality sector</a:t>
            </a:r>
          </a:p>
          <a:p>
            <a:pPr lvl="0"/>
            <a:r>
              <a:rPr lang="en-IN" sz="2200"/>
              <a:t>Application of PESTLE analysis framework (</a:t>
            </a:r>
            <a:r>
              <a:rPr lang="en-GB" sz="2200"/>
              <a:t>Cheong et al., 2023</a:t>
            </a:r>
            <a:r>
              <a:rPr lang="en-IN" sz="2200"/>
              <a:t>).</a:t>
            </a:r>
          </a:p>
          <a:p>
            <a:endParaRPr lang="en-IN" sz="2200"/>
          </a:p>
        </p:txBody>
      </p:sp>
      <p:pic>
        <p:nvPicPr>
          <p:cNvPr id="5" name="Picture 4" descr="Laboratory glassware containing solution">
            <a:extLst>
              <a:ext uri="{FF2B5EF4-FFF2-40B4-BE49-F238E27FC236}">
                <a16:creationId xmlns:a16="http://schemas.microsoft.com/office/drawing/2014/main" id="{1C6DC682-BF55-A87E-EFF3-9089AABF90EC}"/>
              </a:ext>
            </a:extLst>
          </p:cNvPr>
          <p:cNvPicPr>
            <a:picLocks noChangeAspect="1"/>
          </p:cNvPicPr>
          <p:nvPr/>
        </p:nvPicPr>
        <p:blipFill>
          <a:blip r:embed="rId3"/>
          <a:srcRect r="24775" b="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49273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3551D-86A1-8F40-3C2D-A89EF6FE993D}"/>
              </a:ext>
            </a:extLst>
          </p:cNvPr>
          <p:cNvSpPr>
            <a:spLocks noGrp="1"/>
          </p:cNvSpPr>
          <p:nvPr>
            <p:ph type="title"/>
          </p:nvPr>
        </p:nvSpPr>
        <p:spPr>
          <a:xfrm>
            <a:off x="586478" y="1683756"/>
            <a:ext cx="3115265" cy="2396359"/>
          </a:xfrm>
        </p:spPr>
        <p:txBody>
          <a:bodyPr anchor="b">
            <a:normAutofit fontScale="90000"/>
          </a:bodyPr>
          <a:lstStyle/>
          <a:p>
            <a:pPr algn="r"/>
            <a:r>
              <a:rPr lang="en-IN" sz="4000" b="1">
                <a:solidFill>
                  <a:srgbClr val="FFFFFF"/>
                </a:solidFill>
              </a:rPr>
              <a:t>PESTLE ANALYSIS - Political Factors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8A27FF86-4AC9-F4A1-1180-985A7BAE5B81}"/>
              </a:ext>
            </a:extLst>
          </p:cNvPr>
          <p:cNvGraphicFramePr>
            <a:graphicFrameLocks noGrp="1"/>
          </p:cNvGraphicFramePr>
          <p:nvPr>
            <p:ph idx="1"/>
            <p:extLst>
              <p:ext uri="{D42A27DB-BD31-4B8C-83A1-F6EECF244321}">
                <p14:modId xmlns:p14="http://schemas.microsoft.com/office/powerpoint/2010/main" val="5447593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5711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4109-5266-A653-A049-CBD2A6E237FD}"/>
              </a:ext>
            </a:extLst>
          </p:cNvPr>
          <p:cNvSpPr>
            <a:spLocks noGrp="1"/>
          </p:cNvSpPr>
          <p:nvPr>
            <p:ph type="title"/>
          </p:nvPr>
        </p:nvSpPr>
        <p:spPr>
          <a:xfrm>
            <a:off x="586478" y="1683756"/>
            <a:ext cx="3115265" cy="2396359"/>
          </a:xfrm>
        </p:spPr>
        <p:txBody>
          <a:bodyPr anchor="b">
            <a:normAutofit fontScale="90000"/>
          </a:bodyPr>
          <a:lstStyle/>
          <a:p>
            <a:pPr algn="r"/>
            <a:r>
              <a:rPr lang="en-IN" sz="4000" b="1">
                <a:solidFill>
                  <a:srgbClr val="FFFFFF"/>
                </a:solidFill>
              </a:rPr>
              <a:t>PESTLE ANALYSIS - Economic Factors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B17A70FC-2BF3-4CC6-4E8D-4D5C21E55022}"/>
              </a:ext>
            </a:extLst>
          </p:cNvPr>
          <p:cNvGraphicFramePr>
            <a:graphicFrameLocks noGrp="1"/>
          </p:cNvGraphicFramePr>
          <p:nvPr>
            <p:ph idx="1"/>
            <p:extLst>
              <p:ext uri="{D42A27DB-BD31-4B8C-83A1-F6EECF244321}">
                <p14:modId xmlns:p14="http://schemas.microsoft.com/office/powerpoint/2010/main" val="386247986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7296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6058C-FA29-85B6-0319-C2898DF7C57D}"/>
              </a:ext>
            </a:extLst>
          </p:cNvPr>
          <p:cNvSpPr>
            <a:spLocks noGrp="1"/>
          </p:cNvSpPr>
          <p:nvPr>
            <p:ph type="title"/>
          </p:nvPr>
        </p:nvSpPr>
        <p:spPr>
          <a:xfrm>
            <a:off x="586478" y="1683756"/>
            <a:ext cx="3115265" cy="2396359"/>
          </a:xfrm>
        </p:spPr>
        <p:txBody>
          <a:bodyPr anchor="b">
            <a:normAutofit fontScale="90000"/>
          </a:bodyPr>
          <a:lstStyle/>
          <a:p>
            <a:pPr algn="r"/>
            <a:r>
              <a:rPr lang="en-IN" sz="4000" b="1">
                <a:solidFill>
                  <a:srgbClr val="FFFFFF"/>
                </a:solidFill>
              </a:rPr>
              <a:t>PESTLE ANALYSIS - Social Factors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9C07B7AA-1635-3413-2888-65ABE7D2CCEB}"/>
              </a:ext>
            </a:extLst>
          </p:cNvPr>
          <p:cNvGraphicFramePr>
            <a:graphicFrameLocks noGrp="1"/>
          </p:cNvGraphicFramePr>
          <p:nvPr>
            <p:ph idx="1"/>
            <p:extLst>
              <p:ext uri="{D42A27DB-BD31-4B8C-83A1-F6EECF244321}">
                <p14:modId xmlns:p14="http://schemas.microsoft.com/office/powerpoint/2010/main" val="427496288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5926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D96CD-56A5-4438-1F17-1338C2A6F7FF}"/>
              </a:ext>
            </a:extLst>
          </p:cNvPr>
          <p:cNvSpPr>
            <a:spLocks noGrp="1"/>
          </p:cNvSpPr>
          <p:nvPr>
            <p:ph type="title"/>
          </p:nvPr>
        </p:nvSpPr>
        <p:spPr>
          <a:xfrm>
            <a:off x="586478" y="1683756"/>
            <a:ext cx="3115265" cy="2396359"/>
          </a:xfrm>
        </p:spPr>
        <p:txBody>
          <a:bodyPr anchor="b">
            <a:normAutofit fontScale="90000"/>
          </a:bodyPr>
          <a:lstStyle/>
          <a:p>
            <a:pPr algn="r"/>
            <a:r>
              <a:rPr lang="en-IN" sz="4000" b="1">
                <a:solidFill>
                  <a:srgbClr val="FFFFFF"/>
                </a:solidFill>
              </a:rPr>
              <a:t>PESTLE ANALYSIS - Technological Factors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993A29E3-A5C7-01E0-D56C-FD23C973A307}"/>
              </a:ext>
            </a:extLst>
          </p:cNvPr>
          <p:cNvGraphicFramePr>
            <a:graphicFrameLocks noGrp="1"/>
          </p:cNvGraphicFramePr>
          <p:nvPr>
            <p:ph idx="1"/>
            <p:extLst>
              <p:ext uri="{D42A27DB-BD31-4B8C-83A1-F6EECF244321}">
                <p14:modId xmlns:p14="http://schemas.microsoft.com/office/powerpoint/2010/main" val="28145661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3791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65562-BDC5-BCFD-71C7-98420A7E796F}"/>
              </a:ext>
            </a:extLst>
          </p:cNvPr>
          <p:cNvSpPr>
            <a:spLocks noGrp="1"/>
          </p:cNvSpPr>
          <p:nvPr>
            <p:ph type="title"/>
          </p:nvPr>
        </p:nvSpPr>
        <p:spPr>
          <a:xfrm>
            <a:off x="586478" y="1683756"/>
            <a:ext cx="3115265" cy="2396359"/>
          </a:xfrm>
        </p:spPr>
        <p:txBody>
          <a:bodyPr anchor="b">
            <a:normAutofit fontScale="90000"/>
          </a:bodyPr>
          <a:lstStyle/>
          <a:p>
            <a:pPr algn="r"/>
            <a:r>
              <a:rPr lang="en-IN" sz="4000" b="1">
                <a:solidFill>
                  <a:srgbClr val="FFFFFF"/>
                </a:solidFill>
              </a:rPr>
              <a:t>PESTLE ANALYSIS - Legal Factors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9C101D11-8F65-A09A-9588-42F02848EA0C}"/>
              </a:ext>
            </a:extLst>
          </p:cNvPr>
          <p:cNvGraphicFramePr>
            <a:graphicFrameLocks noGrp="1"/>
          </p:cNvGraphicFramePr>
          <p:nvPr>
            <p:ph idx="1"/>
            <p:extLst>
              <p:ext uri="{D42A27DB-BD31-4B8C-83A1-F6EECF244321}">
                <p14:modId xmlns:p14="http://schemas.microsoft.com/office/powerpoint/2010/main" val="4258157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3585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31533-0A98-5D3A-6714-78020AF7E7FE}"/>
              </a:ext>
            </a:extLst>
          </p:cNvPr>
          <p:cNvSpPr>
            <a:spLocks noGrp="1"/>
          </p:cNvSpPr>
          <p:nvPr>
            <p:ph type="title"/>
          </p:nvPr>
        </p:nvSpPr>
        <p:spPr>
          <a:xfrm>
            <a:off x="479394" y="1070800"/>
            <a:ext cx="3939688" cy="5583126"/>
          </a:xfrm>
        </p:spPr>
        <p:txBody>
          <a:bodyPr>
            <a:normAutofit/>
          </a:bodyPr>
          <a:lstStyle/>
          <a:p>
            <a:pPr algn="r"/>
            <a:r>
              <a:rPr lang="en-IN" sz="5000" b="1"/>
              <a:t>PESTLE ANALYSIS - Environmental Factors</a:t>
            </a:r>
            <a:endParaRPr lang="en-IN" sz="5000"/>
          </a:p>
        </p:txBody>
      </p:sp>
      <p:graphicFrame>
        <p:nvGraphicFramePr>
          <p:cNvPr id="5" name="Content Placeholder 2">
            <a:extLst>
              <a:ext uri="{FF2B5EF4-FFF2-40B4-BE49-F238E27FC236}">
                <a16:creationId xmlns:a16="http://schemas.microsoft.com/office/drawing/2014/main" id="{1F34E96F-BCF6-9B17-685B-3EDF79F3357D}"/>
              </a:ext>
            </a:extLst>
          </p:cNvPr>
          <p:cNvGraphicFramePr>
            <a:graphicFrameLocks noGrp="1"/>
          </p:cNvGraphicFramePr>
          <p:nvPr>
            <p:ph idx="1"/>
            <p:extLst>
              <p:ext uri="{D42A27DB-BD31-4B8C-83A1-F6EECF244321}">
                <p14:modId xmlns:p14="http://schemas.microsoft.com/office/powerpoint/2010/main" val="338846664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9774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E4942F5-7988-03CC-B227-3B094F3534FA}"/>
              </a:ext>
            </a:extLst>
          </p:cNvPr>
          <p:cNvPicPr>
            <a:picLocks noChangeAspect="1"/>
          </p:cNvPicPr>
          <p:nvPr/>
        </p:nvPicPr>
        <p:blipFill>
          <a:blip r:embed="rId3"/>
          <a:srcRect l="16195" r="36984" b="6250"/>
          <a:stretch>
            <a:fillRect/>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87B456D7-8360-D4E3-CF55-6CA893FB5004}"/>
              </a:ext>
            </a:extLst>
          </p:cNvPr>
          <p:cNvSpPr>
            <a:spLocks noGrp="1"/>
          </p:cNvSpPr>
          <p:nvPr>
            <p:ph type="title"/>
          </p:nvPr>
        </p:nvSpPr>
        <p:spPr>
          <a:xfrm>
            <a:off x="761801" y="701737"/>
            <a:ext cx="4778387" cy="1628970"/>
          </a:xfrm>
        </p:spPr>
        <p:txBody>
          <a:bodyPr anchor="ctr">
            <a:normAutofit/>
          </a:bodyPr>
          <a:lstStyle/>
          <a:p>
            <a:r>
              <a:rPr lang="en-IN" sz="4000" b="1"/>
              <a:t> Key Findings</a:t>
            </a:r>
            <a:endParaRPr lang="en-IN" sz="4000"/>
          </a:p>
        </p:txBody>
      </p:sp>
      <p:sp>
        <p:nvSpPr>
          <p:cNvPr id="3" name="Content Placeholder 2">
            <a:extLst>
              <a:ext uri="{FF2B5EF4-FFF2-40B4-BE49-F238E27FC236}">
                <a16:creationId xmlns:a16="http://schemas.microsoft.com/office/drawing/2014/main" id="{73AD4EB3-A103-1AF7-9E43-EADA552DC2C6}"/>
              </a:ext>
            </a:extLst>
          </p:cNvPr>
          <p:cNvSpPr>
            <a:spLocks noGrp="1"/>
          </p:cNvSpPr>
          <p:nvPr>
            <p:ph idx="1"/>
          </p:nvPr>
        </p:nvSpPr>
        <p:spPr>
          <a:xfrm>
            <a:off x="761801" y="2884929"/>
            <a:ext cx="4659756" cy="3374137"/>
          </a:xfrm>
        </p:spPr>
        <p:txBody>
          <a:bodyPr anchor="ctr">
            <a:normAutofit/>
          </a:bodyPr>
          <a:lstStyle/>
          <a:p>
            <a:pPr lvl="0"/>
            <a:r>
              <a:rPr lang="en-IN" sz="2000"/>
              <a:t>Food waste is influenced by multiple factors</a:t>
            </a:r>
          </a:p>
          <a:p>
            <a:pPr lvl="0"/>
            <a:r>
              <a:rPr lang="en-IN" sz="2000"/>
              <a:t>Economic and behavioural barriers exist</a:t>
            </a:r>
          </a:p>
          <a:p>
            <a:pPr lvl="0"/>
            <a:r>
              <a:rPr lang="en-IN" sz="2000"/>
              <a:t>Technology offers potential but uneven use</a:t>
            </a:r>
          </a:p>
          <a:p>
            <a:pPr lvl="0"/>
            <a:r>
              <a:rPr lang="en-IN" sz="2000"/>
              <a:t>Integrated approaches are most effective (</a:t>
            </a:r>
            <a:r>
              <a:rPr lang="en-GB" sz="2000"/>
              <a:t>Ananda et al., 2021</a:t>
            </a:r>
            <a:r>
              <a:rPr lang="en-IN" sz="2000"/>
              <a:t>).</a:t>
            </a:r>
          </a:p>
          <a:p>
            <a:endParaRPr lang="en-IN" sz="2000"/>
          </a:p>
        </p:txBody>
      </p:sp>
    </p:spTree>
    <p:extLst>
      <p:ext uri="{BB962C8B-B14F-4D97-AF65-F5344CB8AC3E}">
        <p14:creationId xmlns:p14="http://schemas.microsoft.com/office/powerpoint/2010/main" val="2498839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330706C-C2D9-7673-1B5D-3E842BBFEDF4}"/>
              </a:ext>
            </a:extLst>
          </p:cNvPr>
          <p:cNvPicPr>
            <a:picLocks noChangeAspect="1"/>
          </p:cNvPicPr>
          <p:nvPr/>
        </p:nvPicPr>
        <p:blipFill>
          <a:blip r:embed="rId3">
            <a:duotone>
              <a:schemeClr val="bg2">
                <a:shade val="45000"/>
                <a:satMod val="135000"/>
              </a:schemeClr>
              <a:prstClr val="white"/>
            </a:duotone>
          </a:blip>
          <a:srcRect t="15729" r="9085" b="754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305AE88-55CF-CE6F-BA4C-17A5FC9C3567}"/>
              </a:ext>
            </a:extLst>
          </p:cNvPr>
          <p:cNvSpPr>
            <a:spLocks noGrp="1"/>
          </p:cNvSpPr>
          <p:nvPr>
            <p:ph type="title"/>
          </p:nvPr>
        </p:nvSpPr>
        <p:spPr>
          <a:xfrm>
            <a:off x="874526" y="742773"/>
            <a:ext cx="9404723" cy="1400530"/>
          </a:xfrm>
        </p:spPr>
        <p:txBody>
          <a:bodyPr>
            <a:normAutofit/>
          </a:bodyPr>
          <a:lstStyle/>
          <a:p>
            <a:r>
              <a:rPr lang="en-IN" b="1">
                <a:solidFill>
                  <a:schemeClr val="bg1"/>
                </a:solidFill>
              </a:rPr>
              <a:t>Recommendations and Conclusion</a:t>
            </a:r>
            <a:endParaRPr lang="en-IN">
              <a:solidFill>
                <a:schemeClr val="bg1"/>
              </a:solidFill>
            </a:endParaRPr>
          </a:p>
        </p:txBody>
      </p:sp>
      <p:graphicFrame>
        <p:nvGraphicFramePr>
          <p:cNvPr id="5" name="Content Placeholder 2">
            <a:extLst>
              <a:ext uri="{FF2B5EF4-FFF2-40B4-BE49-F238E27FC236}">
                <a16:creationId xmlns:a16="http://schemas.microsoft.com/office/drawing/2014/main" id="{2654C72A-48C1-F0B5-4F82-E9B601BF88C9}"/>
              </a:ext>
            </a:extLst>
          </p:cNvPr>
          <p:cNvGraphicFramePr>
            <a:graphicFrameLocks noGrp="1"/>
          </p:cNvGraphicFramePr>
          <p:nvPr>
            <p:ph idx="1"/>
            <p:extLst>
              <p:ext uri="{D42A27DB-BD31-4B8C-83A1-F6EECF244321}">
                <p14:modId xmlns:p14="http://schemas.microsoft.com/office/powerpoint/2010/main" val="2997290057"/>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98066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C7F03-3727-5868-F808-28DD62BBD7BB}"/>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References </a:t>
            </a:r>
            <a:endParaRPr lang="en-IN" sz="4000">
              <a:solidFill>
                <a:srgbClr val="FFFFFF"/>
              </a:solidFill>
            </a:endParaRPr>
          </a:p>
        </p:txBody>
      </p:sp>
      <p:sp>
        <p:nvSpPr>
          <p:cNvPr id="3" name="Content Placeholder 2">
            <a:extLst>
              <a:ext uri="{FF2B5EF4-FFF2-40B4-BE49-F238E27FC236}">
                <a16:creationId xmlns:a16="http://schemas.microsoft.com/office/drawing/2014/main" id="{EF261E04-C8C7-3D0D-FBA5-55844F804DC1}"/>
              </a:ext>
            </a:extLst>
          </p:cNvPr>
          <p:cNvSpPr>
            <a:spLocks noGrp="1"/>
          </p:cNvSpPr>
          <p:nvPr>
            <p:ph idx="1"/>
          </p:nvPr>
        </p:nvSpPr>
        <p:spPr>
          <a:xfrm>
            <a:off x="4810259" y="649480"/>
            <a:ext cx="6555347" cy="5546047"/>
          </a:xfrm>
        </p:spPr>
        <p:txBody>
          <a:bodyPr anchor="ctr">
            <a:normAutofit/>
          </a:bodyPr>
          <a:lstStyle/>
          <a:p>
            <a:r>
              <a:rPr lang="en-GB" sz="800" err="1"/>
              <a:t>Amicarelli</a:t>
            </a:r>
            <a:r>
              <a:rPr lang="en-GB" sz="800"/>
              <a:t>, V., </a:t>
            </a:r>
            <a:r>
              <a:rPr lang="en-GB" sz="800" err="1"/>
              <a:t>Aluculesei</a:t>
            </a:r>
            <a:r>
              <a:rPr lang="en-GB" sz="800"/>
              <a:t>, A.C., Lagioia, G., </a:t>
            </a:r>
            <a:r>
              <a:rPr lang="en-GB" sz="800" err="1"/>
              <a:t>Pamfilie</a:t>
            </a:r>
            <a:r>
              <a:rPr lang="en-GB" sz="800"/>
              <a:t>, R. and Bux, C., (2022). How to manage and minimize food waste in the hotel industry: An exploratory research. </a:t>
            </a:r>
            <a:r>
              <a:rPr lang="en-GB" sz="800" i="1"/>
              <a:t>International Journal of Culture, Tourism and Hospitality Research</a:t>
            </a:r>
            <a:r>
              <a:rPr lang="en-GB" sz="800"/>
              <a:t>, </a:t>
            </a:r>
            <a:r>
              <a:rPr lang="en-GB" sz="800" i="1"/>
              <a:t>16</a:t>
            </a:r>
            <a:r>
              <a:rPr lang="en-GB" sz="800"/>
              <a:t>(1), pp.152-167.</a:t>
            </a:r>
            <a:endParaRPr lang="en-IN" sz="800"/>
          </a:p>
          <a:p>
            <a:r>
              <a:rPr lang="en-GB" sz="800"/>
              <a:t>Ananda, J., </a:t>
            </a:r>
            <a:r>
              <a:rPr lang="en-GB" sz="800" err="1"/>
              <a:t>Karunasena</a:t>
            </a:r>
            <a:r>
              <a:rPr lang="en-GB" sz="800"/>
              <a:t>, G.G., </a:t>
            </a:r>
            <a:r>
              <a:rPr lang="en-GB" sz="800" err="1"/>
              <a:t>Mitsis</a:t>
            </a:r>
            <a:r>
              <a:rPr lang="en-GB" sz="800"/>
              <a:t>, A., Kansal, M. and Pearson, D., (2021). Analysing behavioural and socio-demographic factors and practices influencing Australian household food waste. </a:t>
            </a:r>
            <a:r>
              <a:rPr lang="en-GB" sz="800" i="1"/>
              <a:t>Journal of Cleaner Production</a:t>
            </a:r>
            <a:r>
              <a:rPr lang="en-GB" sz="800"/>
              <a:t>, </a:t>
            </a:r>
            <a:r>
              <a:rPr lang="en-GB" sz="800" i="1"/>
              <a:t>306</a:t>
            </a:r>
            <a:r>
              <a:rPr lang="en-GB" sz="800"/>
              <a:t>, p.127280.</a:t>
            </a:r>
            <a:endParaRPr lang="en-IN" sz="800"/>
          </a:p>
          <a:p>
            <a:r>
              <a:rPr lang="en-GB" sz="800"/>
              <a:t>Buye, R., (2021). Critical examination of the PESTEL Analysis Model. </a:t>
            </a:r>
            <a:r>
              <a:rPr lang="en-GB" sz="800" i="1"/>
              <a:t>Project: Action Research for Development</a:t>
            </a:r>
            <a:r>
              <a:rPr lang="en-GB" sz="800"/>
              <a:t>, pp.1-12.</a:t>
            </a:r>
            <a:endParaRPr lang="en-IN" sz="800"/>
          </a:p>
          <a:p>
            <a:r>
              <a:rPr lang="en-GB" sz="800" err="1"/>
              <a:t>Casañ</a:t>
            </a:r>
            <a:r>
              <a:rPr lang="en-GB" sz="800"/>
              <a:t>, M.J., Alier, M. and Llorens, A., (2021). A collaborative learning activity to </a:t>
            </a:r>
            <a:r>
              <a:rPr lang="en-GB" sz="800" err="1"/>
              <a:t>analyze</a:t>
            </a:r>
            <a:r>
              <a:rPr lang="en-GB" sz="800"/>
              <a:t> the sustainability of an innovation using PESTLE. </a:t>
            </a:r>
            <a:r>
              <a:rPr lang="en-GB" sz="800" i="1"/>
              <a:t>Sustainability</a:t>
            </a:r>
            <a:r>
              <a:rPr lang="en-GB" sz="800"/>
              <a:t>, </a:t>
            </a:r>
            <a:r>
              <a:rPr lang="en-GB" sz="800" i="1"/>
              <a:t>13</a:t>
            </a:r>
            <a:r>
              <a:rPr lang="en-GB" sz="800"/>
              <a:t>(16), p.8756.</a:t>
            </a:r>
            <a:endParaRPr lang="en-IN" sz="800"/>
          </a:p>
          <a:p>
            <a:r>
              <a:rPr lang="en-GB" sz="800"/>
              <a:t>Cattaneo, A., Federighi, G. and Vaz, S., (2021). The environmental impact of reducing food loss and waste: A critical assessment. </a:t>
            </a:r>
            <a:r>
              <a:rPr lang="en-GB" sz="800" i="1"/>
              <a:t>Food Policy</a:t>
            </a:r>
            <a:r>
              <a:rPr lang="en-GB" sz="800"/>
              <a:t>, </a:t>
            </a:r>
            <a:r>
              <a:rPr lang="en-GB" sz="800" i="1"/>
              <a:t>98</a:t>
            </a:r>
            <a:r>
              <a:rPr lang="en-GB" sz="800"/>
              <a:t>, p.101890.</a:t>
            </a:r>
            <a:endParaRPr lang="en-IN" sz="800"/>
          </a:p>
          <a:p>
            <a:r>
              <a:rPr lang="en-GB" sz="800"/>
              <a:t>Cheong, H.I., Lyons, A., Houghton, R. and Majumdar, A., (2023). Secondary qualitative research methodology using online data within the context of social sciences. </a:t>
            </a:r>
            <a:r>
              <a:rPr lang="en-GB" sz="800" i="1"/>
              <a:t>International Journal of Qualitative Methods</a:t>
            </a:r>
            <a:r>
              <a:rPr lang="en-GB" sz="800"/>
              <a:t>, </a:t>
            </a:r>
            <a:r>
              <a:rPr lang="en-GB" sz="800" i="1"/>
              <a:t>22</a:t>
            </a:r>
            <a:r>
              <a:rPr lang="en-GB" sz="800"/>
              <a:t>, p.16094069231180160.</a:t>
            </a:r>
            <a:endParaRPr lang="en-IN" sz="800"/>
          </a:p>
          <a:p>
            <a:r>
              <a:rPr lang="en-GB" sz="800"/>
              <a:t>Do </a:t>
            </a:r>
            <a:r>
              <a:rPr lang="en-GB" sz="800" err="1"/>
              <a:t>Thi</a:t>
            </a:r>
            <a:r>
              <a:rPr lang="en-GB" sz="800"/>
              <a:t>, H.T., Pasztor, T., </a:t>
            </a:r>
            <a:r>
              <a:rPr lang="en-GB" sz="800" err="1"/>
              <a:t>Fozer</a:t>
            </a:r>
            <a:r>
              <a:rPr lang="en-GB" sz="800"/>
              <a:t>, D., Manenti, F. and Toth, A.J., (2021). Comparison of desalination technologies using renewable energy sources with life cycle, PESTLE, and multi-criteria decision analyses. </a:t>
            </a:r>
            <a:r>
              <a:rPr lang="en-GB" sz="800" i="1"/>
              <a:t>Water</a:t>
            </a:r>
            <a:r>
              <a:rPr lang="en-GB" sz="800"/>
              <a:t>, </a:t>
            </a:r>
            <a:r>
              <a:rPr lang="en-GB" sz="800" i="1"/>
              <a:t>13</a:t>
            </a:r>
            <a:r>
              <a:rPr lang="en-GB" sz="800"/>
              <a:t>(21), p.3023.</a:t>
            </a:r>
            <a:endParaRPr lang="en-IN" sz="800"/>
          </a:p>
          <a:p>
            <a:r>
              <a:rPr lang="en-GB" sz="800" err="1"/>
              <a:t>Dunaievskyi</a:t>
            </a:r>
            <a:r>
              <a:rPr lang="en-GB" sz="800"/>
              <a:t>, S.S., (2022). Pestle Analysis: An Important Business Analysis Tool. </a:t>
            </a:r>
            <a:r>
              <a:rPr lang="en-GB" sz="800" i="1"/>
              <a:t>Ministry Of Education and Science of Ukraine </a:t>
            </a:r>
            <a:r>
              <a:rPr lang="en-GB" sz="800" i="1" err="1"/>
              <a:t>Vn</a:t>
            </a:r>
            <a:r>
              <a:rPr lang="en-GB" sz="800" i="1"/>
              <a:t> Karazin Kharkiv National University</a:t>
            </a:r>
            <a:r>
              <a:rPr lang="en-GB" sz="800"/>
              <a:t>, p.57.</a:t>
            </a:r>
            <a:endParaRPr lang="en-IN" sz="800"/>
          </a:p>
          <a:p>
            <a:r>
              <a:rPr lang="en-GB" sz="800" err="1"/>
              <a:t>Eierle</a:t>
            </a:r>
            <a:r>
              <a:rPr lang="en-GB" sz="800"/>
              <a:t>, B., Hartlieb, S., Hay, D.C., Niemi, L. and Ojala, H., (2022). External factors and the pricing of audit services: A systematic review of the archival literature using a PESTLE analysis. </a:t>
            </a:r>
            <a:r>
              <a:rPr lang="en-GB" sz="800" i="1"/>
              <a:t>Auditing: A Journal of Practice &amp; Theory</a:t>
            </a:r>
            <a:r>
              <a:rPr lang="en-GB" sz="800"/>
              <a:t>, </a:t>
            </a:r>
            <a:r>
              <a:rPr lang="en-GB" sz="800" i="1"/>
              <a:t>41</a:t>
            </a:r>
            <a:r>
              <a:rPr lang="en-GB" sz="800"/>
              <a:t>(3), pp.95-119.</a:t>
            </a:r>
            <a:endParaRPr lang="en-IN" sz="800"/>
          </a:p>
          <a:p>
            <a:r>
              <a:rPr lang="en-GB" sz="800"/>
              <a:t>Omar, I.A., Hasan, H.R., Jayaraman, R., Salah, K. and Omar, M., (2024). Using blockchain technology to achieve sustainability in the hospitality industry by reducing food waste. </a:t>
            </a:r>
            <a:r>
              <a:rPr lang="en-GB" sz="800" i="1"/>
              <a:t>Computers &amp; Industrial Engineering</a:t>
            </a:r>
            <a:r>
              <a:rPr lang="en-GB" sz="800"/>
              <a:t>, </a:t>
            </a:r>
            <a:r>
              <a:rPr lang="en-GB" sz="800" i="1"/>
              <a:t>197</a:t>
            </a:r>
            <a:r>
              <a:rPr lang="en-GB" sz="800"/>
              <a:t>, p.110586.</a:t>
            </a:r>
            <a:endParaRPr lang="en-IN" sz="800"/>
          </a:p>
          <a:p>
            <a:r>
              <a:rPr lang="en-GB" sz="800"/>
              <a:t>Ruiz Molina, M.E., Belda-Miquel, S., </a:t>
            </a:r>
            <a:r>
              <a:rPr lang="en-GB" sz="800" err="1"/>
              <a:t>Hytti</a:t>
            </a:r>
            <a:r>
              <a:rPr lang="en-GB" sz="800"/>
              <a:t>, A. and Gil-Saura, I., (2022). Addressing sustainable food management in hotels: proposing a framework and examining hotel groups. </a:t>
            </a:r>
            <a:r>
              <a:rPr lang="en-GB" sz="800" i="1"/>
              <a:t>British Food Journal</a:t>
            </a:r>
            <a:r>
              <a:rPr lang="en-GB" sz="800"/>
              <a:t>, </a:t>
            </a:r>
            <a:r>
              <a:rPr lang="en-GB" sz="800" i="1"/>
              <a:t>124</a:t>
            </a:r>
            <a:r>
              <a:rPr lang="en-GB" sz="800"/>
              <a:t>(2), pp.462-492.</a:t>
            </a:r>
            <a:endParaRPr lang="en-IN" sz="800"/>
          </a:p>
          <a:p>
            <a:r>
              <a:rPr lang="en-GB" sz="800"/>
              <a:t>Sun, Z., Tavakoli, S., </a:t>
            </a:r>
            <a:r>
              <a:rPr lang="en-GB" sz="800" err="1"/>
              <a:t>Khalilpour</a:t>
            </a:r>
            <a:r>
              <a:rPr lang="en-GB" sz="800"/>
              <a:t>, K., </a:t>
            </a:r>
            <a:r>
              <a:rPr lang="en-GB" sz="800" err="1"/>
              <a:t>Voinov</a:t>
            </a:r>
            <a:r>
              <a:rPr lang="en-GB" sz="800"/>
              <a:t>, A. and Marshall, J.P., (2024). Barriers to peer-to-peer energy trading networks: A multi-dimensional PESTLE analysis. </a:t>
            </a:r>
            <a:r>
              <a:rPr lang="en-GB" sz="800" i="1"/>
              <a:t>Sustainability</a:t>
            </a:r>
            <a:r>
              <a:rPr lang="en-GB" sz="800"/>
              <a:t>, </a:t>
            </a:r>
            <a:r>
              <a:rPr lang="en-GB" sz="800" i="1"/>
              <a:t>16</a:t>
            </a:r>
            <a:r>
              <a:rPr lang="en-GB" sz="800"/>
              <a:t>(4), p.1517.</a:t>
            </a:r>
            <a:endParaRPr lang="en-IN" sz="800"/>
          </a:p>
          <a:p>
            <a:r>
              <a:rPr lang="en-GB" sz="800"/>
              <a:t>Wani, N.R., Rather, R.A., Farooq, A., Padder, S.A., Baba, T.R., Sharma, S., Mubarak, N.M., Khan, A.H., Singh, P. and Ara, S., (2024). New insights in food security and environmental sustainability through waste food management. </a:t>
            </a:r>
            <a:r>
              <a:rPr lang="en-GB" sz="800" i="1"/>
              <a:t>Environmental Science and Pollution Research</a:t>
            </a:r>
            <a:r>
              <a:rPr lang="en-GB" sz="800"/>
              <a:t>, </a:t>
            </a:r>
            <a:r>
              <a:rPr lang="en-GB" sz="800" i="1"/>
              <a:t>31</a:t>
            </a:r>
            <a:r>
              <a:rPr lang="en-GB" sz="800"/>
              <a:t>(12), pp.17835-17857.</a:t>
            </a:r>
            <a:endParaRPr lang="en-IN" sz="800"/>
          </a:p>
          <a:p>
            <a:pPr marL="0" indent="0">
              <a:buNone/>
            </a:pPr>
            <a:endParaRPr lang="en-IN" sz="800"/>
          </a:p>
        </p:txBody>
      </p:sp>
    </p:spTree>
    <p:extLst>
      <p:ext uri="{BB962C8B-B14F-4D97-AF65-F5344CB8AC3E}">
        <p14:creationId xmlns:p14="http://schemas.microsoft.com/office/powerpoint/2010/main" val="2420281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set">
      <a:majorFont>
        <a:latin typeface="Times New Roman"/>
        <a:ea typeface=""/>
        <a:cs typeface=""/>
      </a:majorFont>
      <a:minorFont>
        <a:latin typeface="Times New Roman"/>
        <a:ea typeface=""/>
        <a:cs typeface=""/>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17</Slides>
  <Notes>14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vt:lpstr>
      <vt:lpstr>     I acknowledge the use of Grammarly (https://www.grammarly.com/) on 20 February 2026 to check my work using the prompt(s):  1. Please check the following text for readability, grammar, and syntax. I confirm that I have not presented any AI generated text as my own work. I confirm I have copies of my drafts, notes, and other resources I used before, and after the use of AI tools which I may be asked to provide in evidence. </vt:lpstr>
      <vt:lpstr>Reducing Food Waste in UK Hotels A Sustainability-Driven Analysis of Contemporary Challenges and Management Responses</vt:lpstr>
      <vt:lpstr>Introduction </vt:lpstr>
      <vt:lpstr>Importance of Food Waste Reduction</vt:lpstr>
      <vt:lpstr>Food Waste in Hospitality Operations</vt:lpstr>
      <vt:lpstr>Sustainability and Environmental Responsibility</vt:lpstr>
      <vt:lpstr>Economic Impact on UK Hotels</vt:lpstr>
      <vt:lpstr>Research Methodology</vt:lpstr>
      <vt:lpstr>PESTLE ANALYSIS - Political Factors</vt:lpstr>
      <vt:lpstr>PESTLE ANALYSIS - Economic Factors</vt:lpstr>
      <vt:lpstr>PESTLE ANALYSIS - Social Factors</vt:lpstr>
      <vt:lpstr>PESTLE ANALYSIS - Technological Factors</vt:lpstr>
      <vt:lpstr>PESTLE ANALYSIS - Legal Factors</vt:lpstr>
      <vt:lpstr>PESTLE ANALYSIS - Environmental Factors</vt:lpstr>
      <vt:lpstr> Key Findings</vt:lpstr>
      <vt:lpstr>Recommendations and 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Food Waste in UK Hotels A Sustainability-Driven Analysis of Contemporary Challenges and Management Responses</dc:title>
  <dc:creator/>
  <cp:lastModifiedBy>Cristina Hondor (2246595)</cp:lastModifiedBy>
  <cp:revision>21</cp:revision>
  <dcterms:created xsi:type="dcterms:W3CDTF">2026-01-21T11:55:02Z</dcterms:created>
  <dcterms:modified xsi:type="dcterms:W3CDTF">2026-02-25T16:18:09Z</dcterms:modified>
</cp:coreProperties>
</file>