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3"/>
  </p:notesMasterIdLst>
  <p:handoutMasterIdLst>
    <p:handoutMasterId r:id="rId44"/>
  </p:handoutMasterIdLst>
  <p:sldIdLst>
    <p:sldId id="339" r:id="rId2"/>
    <p:sldId id="340" r:id="rId3"/>
    <p:sldId id="341" r:id="rId4"/>
    <p:sldId id="342" r:id="rId5"/>
    <p:sldId id="343" r:id="rId6"/>
    <p:sldId id="344" r:id="rId7"/>
    <p:sldId id="313" r:id="rId8"/>
    <p:sldId id="314" r:id="rId9"/>
    <p:sldId id="330" r:id="rId10"/>
    <p:sldId id="331" r:id="rId11"/>
    <p:sldId id="325" r:id="rId12"/>
    <p:sldId id="348" r:id="rId13"/>
    <p:sldId id="263" r:id="rId14"/>
    <p:sldId id="350" r:id="rId15"/>
    <p:sldId id="295" r:id="rId16"/>
    <p:sldId id="349" r:id="rId17"/>
    <p:sldId id="283" r:id="rId18"/>
    <p:sldId id="351" r:id="rId19"/>
    <p:sldId id="352" r:id="rId20"/>
    <p:sldId id="324" r:id="rId21"/>
    <p:sldId id="285" r:id="rId22"/>
    <p:sldId id="353" r:id="rId23"/>
    <p:sldId id="300" r:id="rId24"/>
    <p:sldId id="302" r:id="rId25"/>
    <p:sldId id="290" r:id="rId26"/>
    <p:sldId id="355" r:id="rId27"/>
    <p:sldId id="354" r:id="rId28"/>
    <p:sldId id="305" r:id="rId29"/>
    <p:sldId id="356" r:id="rId30"/>
    <p:sldId id="265" r:id="rId31"/>
    <p:sldId id="357" r:id="rId32"/>
    <p:sldId id="266" r:id="rId33"/>
    <p:sldId id="267" r:id="rId34"/>
    <p:sldId id="358" r:id="rId35"/>
    <p:sldId id="347" r:id="rId36"/>
    <p:sldId id="359" r:id="rId37"/>
    <p:sldId id="346" r:id="rId38"/>
    <p:sldId id="289" r:id="rId39"/>
    <p:sldId id="333" r:id="rId40"/>
    <p:sldId id="323" r:id="rId41"/>
    <p:sldId id="329" r:id="rId42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5E8EF0-5933-4EC8-8147-A67866077A8D}" type="doc">
      <dgm:prSet loTypeId="urn:microsoft.com/office/officeart/2005/8/layout/radial4" loCatId="relationship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F107540F-E6BB-4CFA-9E31-F082913074FD}">
      <dgm:prSet phldrT="[Text]" custT="1"/>
      <dgm:spPr>
        <a:xfrm>
          <a:off x="2228354" y="2438595"/>
          <a:ext cx="894004" cy="894004"/>
        </a:xfr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r>
            <a:rPr lang="en-GB" sz="20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Assessment reliability</a:t>
          </a:r>
        </a:p>
      </dgm:t>
    </dgm:pt>
    <dgm:pt modelId="{51F1B5DC-5665-43EB-B297-FB737272A4FD}" type="parTrans" cxnId="{15A7907A-BF76-442D-AF64-75A78A0C422A}">
      <dgm:prSet/>
      <dgm:spPr/>
      <dgm:t>
        <a:bodyPr/>
        <a:lstStyle/>
        <a:p>
          <a:endParaRPr lang="en-GB"/>
        </a:p>
      </dgm:t>
    </dgm:pt>
    <dgm:pt modelId="{7C24CC55-F914-4F09-B816-C0B7DBBE1D52}" type="sibTrans" cxnId="{15A7907A-BF76-442D-AF64-75A78A0C422A}">
      <dgm:prSet/>
      <dgm:spPr/>
      <dgm:t>
        <a:bodyPr/>
        <a:lstStyle/>
        <a:p>
          <a:endParaRPr lang="en-GB"/>
        </a:p>
      </dgm:t>
    </dgm:pt>
    <dgm:pt modelId="{86B03B07-5521-46C1-AAFD-4202A99A93D3}">
      <dgm:prSet phldrT="[Text]" custT="1"/>
      <dgm:spPr>
        <a:xfrm>
          <a:off x="74956" y="2503312"/>
          <a:ext cx="777191" cy="764571"/>
        </a:xfr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a. Whole school policies </a:t>
          </a:r>
        </a:p>
      </dgm:t>
    </dgm:pt>
    <dgm:pt modelId="{1572834F-8126-461A-86FA-296EF3289C0E}" type="parTrans" cxnId="{08260A3F-FB91-42C1-A083-A69F1ACD4B7A}">
      <dgm:prSet/>
      <dgm:spPr>
        <a:xfrm rot="10800000">
          <a:off x="463552" y="2758202"/>
          <a:ext cx="1667737" cy="254791"/>
        </a:xfr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 dirty="0"/>
        </a:p>
      </dgm:t>
    </dgm:pt>
    <dgm:pt modelId="{735AF8AB-F1B7-4B89-8EA0-FA4325744E9D}" type="sibTrans" cxnId="{08260A3F-FB91-42C1-A083-A69F1ACD4B7A}">
      <dgm:prSet/>
      <dgm:spPr/>
      <dgm:t>
        <a:bodyPr/>
        <a:lstStyle/>
        <a:p>
          <a:endParaRPr lang="en-GB"/>
        </a:p>
      </dgm:t>
    </dgm:pt>
    <dgm:pt modelId="{743C9D93-277F-4717-9FAE-057E57CFB934}">
      <dgm:prSet phldrT="[Text]" custT="1"/>
      <dgm:spPr>
        <a:xfrm>
          <a:off x="502565" y="1074644"/>
          <a:ext cx="625803" cy="500642"/>
        </a:xfr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c. Staff training</a:t>
          </a:r>
        </a:p>
      </dgm:t>
    </dgm:pt>
    <dgm:pt modelId="{4476DC8C-9319-4A76-9F20-E388C45B9E9D}" type="parTrans" cxnId="{A3202D79-4464-4786-AB92-6BE4161C2BFD}">
      <dgm:prSet/>
      <dgm:spPr>
        <a:xfrm rot="13200000">
          <a:off x="596489" y="1799206"/>
          <a:ext cx="1871960" cy="254791"/>
        </a:xfr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 dirty="0"/>
        </a:p>
      </dgm:t>
    </dgm:pt>
    <dgm:pt modelId="{EDBCFEBF-A37F-4BCF-8585-D10FFD4D5FB8}" type="sibTrans" cxnId="{A3202D79-4464-4786-AB92-6BE4161C2BFD}">
      <dgm:prSet/>
      <dgm:spPr/>
      <dgm:t>
        <a:bodyPr/>
        <a:lstStyle/>
        <a:p>
          <a:endParaRPr lang="en-GB"/>
        </a:p>
      </dgm:t>
    </dgm:pt>
    <dgm:pt modelId="{A5144E6F-F6FB-42A9-85C0-73E28488AFF5}">
      <dgm:prSet phldrT="[Text]" custT="1"/>
      <dgm:spPr>
        <a:xfrm>
          <a:off x="1122602" y="327101"/>
          <a:ext cx="677594" cy="911725"/>
        </a:xfr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/>
          <a:r>
            <a:rPr lang="en-GB" sz="16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d. Standardisation and moderation within and across subjects</a:t>
          </a:r>
          <a:r>
            <a:rPr lang="en-GB" sz="1600" dirty="0" smtClean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/ departments/ cluster </a:t>
          </a:r>
          <a:endParaRPr lang="en-GB" sz="1600" dirty="0">
            <a:solidFill>
              <a:schemeClr val="tx1"/>
            </a:solidFill>
            <a:latin typeface="Calibri" panose="020F0502020204030204"/>
            <a:ea typeface="+mn-ea"/>
            <a:cs typeface="+mn-cs"/>
          </a:endParaRPr>
        </a:p>
      </dgm:t>
    </dgm:pt>
    <dgm:pt modelId="{55CD1642-A981-4AD6-9DB5-6AD7723A7EA4}" type="parTrans" cxnId="{CEFF5196-A557-4348-8054-7A67E1332F1C}">
      <dgm:prSet/>
      <dgm:spPr>
        <a:xfrm rot="14400000">
          <a:off x="993410" y="1466151"/>
          <a:ext cx="1871960" cy="254791"/>
        </a:xfr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 dirty="0"/>
        </a:p>
      </dgm:t>
    </dgm:pt>
    <dgm:pt modelId="{FCDCF1BF-71C7-47F8-845E-F71448272061}" type="sibTrans" cxnId="{CEFF5196-A557-4348-8054-7A67E1332F1C}">
      <dgm:prSet/>
      <dgm:spPr/>
      <dgm:t>
        <a:bodyPr/>
        <a:lstStyle/>
        <a:p>
          <a:endParaRPr lang="en-GB"/>
        </a:p>
      </dgm:t>
    </dgm:pt>
    <dgm:pt modelId="{89241740-1A97-4EB3-B4CC-C4FE6FBB83ED}">
      <dgm:prSet phldrT="[Text]" custT="1"/>
      <dgm:spPr>
        <a:xfrm>
          <a:off x="4329487" y="2570076"/>
          <a:ext cx="1048564" cy="575428"/>
        </a:xfr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/>
          <a:r>
            <a:rPr lang="en-GB" sz="1600" dirty="0" smtClean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h. </a:t>
          </a:r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Whole school monitoring activities that are used to inform improvement planning</a:t>
          </a:r>
        </a:p>
      </dgm:t>
    </dgm:pt>
    <dgm:pt modelId="{69873599-5559-46AA-A961-BDAD5F02A329}" type="parTrans" cxnId="{6844C484-D99F-42DA-AC58-9A1407DF34C5}">
      <dgm:prSet/>
      <dgm:spPr>
        <a:xfrm rot="21556120">
          <a:off x="3217485" y="2740838"/>
          <a:ext cx="1636350" cy="254791"/>
        </a:xfr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 dirty="0"/>
        </a:p>
      </dgm:t>
    </dgm:pt>
    <dgm:pt modelId="{FB3568DA-523C-46C6-A38B-A4238A9E1C25}" type="sibTrans" cxnId="{6844C484-D99F-42DA-AC58-9A1407DF34C5}">
      <dgm:prSet/>
      <dgm:spPr/>
      <dgm:t>
        <a:bodyPr/>
        <a:lstStyle/>
        <a:p>
          <a:endParaRPr lang="en-GB"/>
        </a:p>
      </dgm:t>
    </dgm:pt>
    <dgm:pt modelId="{40332175-074B-4F10-976B-05E7F2149E05}">
      <dgm:prSet phldrT="[Text]" custT="1"/>
      <dgm:spPr>
        <a:xfrm>
          <a:off x="1865552" y="239774"/>
          <a:ext cx="802317" cy="716514"/>
        </a:xfr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/>
          <a:r>
            <a:rPr lang="en-GB" sz="16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e. Producing exemplification materials and portfolios of learners' work</a:t>
          </a:r>
        </a:p>
      </dgm:t>
    </dgm:pt>
    <dgm:pt modelId="{C3C8A4CE-7D77-44BD-AE57-E6DB8AAAEEEF}" type="sibTrans" cxnId="{9015EB63-A488-4005-849D-5821ED2C1009}">
      <dgm:prSet/>
      <dgm:spPr/>
      <dgm:t>
        <a:bodyPr/>
        <a:lstStyle/>
        <a:p>
          <a:endParaRPr lang="en-GB"/>
        </a:p>
      </dgm:t>
    </dgm:pt>
    <dgm:pt modelId="{83ABDA11-4490-4ACE-8AD0-2DE140569E5C}" type="parTrans" cxnId="{9015EB63-A488-4005-849D-5821ED2C1009}">
      <dgm:prSet/>
      <dgm:spPr>
        <a:xfrm rot="15592300">
          <a:off x="1535877" y="1343593"/>
          <a:ext cx="1773554" cy="254791"/>
        </a:xfr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 dirty="0"/>
        </a:p>
      </dgm:t>
    </dgm:pt>
    <dgm:pt modelId="{B470B48D-3DDD-477D-9331-A6F20F357A99}">
      <dgm:prSet phldrT="[Text]" custT="1"/>
      <dgm:spPr>
        <a:xfrm>
          <a:off x="2761591" y="173563"/>
          <a:ext cx="670735" cy="642014"/>
        </a:xfr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f. Consistent, embedded  whole-school AfL strategies</a:t>
          </a:r>
        </a:p>
      </dgm:t>
    </dgm:pt>
    <dgm:pt modelId="{A3DBD497-DE3B-4D59-8790-4A4F6D99D84A}" type="parTrans" cxnId="{074AA1A1-C7E2-4516-9812-A1E364464C11}">
      <dgm:prSet/>
      <dgm:spPr>
        <a:xfrm rot="16800000">
          <a:off x="1998447" y="1288935"/>
          <a:ext cx="1871960" cy="254791"/>
        </a:xfr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 dirty="0"/>
        </a:p>
      </dgm:t>
    </dgm:pt>
    <dgm:pt modelId="{5ED06C9D-FFDB-4F6D-8321-0E7A45CEB97F}" type="sibTrans" cxnId="{074AA1A1-C7E2-4516-9812-A1E364464C11}">
      <dgm:prSet/>
      <dgm:spPr/>
      <dgm:t>
        <a:bodyPr/>
        <a:lstStyle/>
        <a:p>
          <a:endParaRPr lang="en-GB"/>
        </a:p>
      </dgm:t>
    </dgm:pt>
    <dgm:pt modelId="{36B4887C-E760-4D05-8AB7-16EE3178D4F4}">
      <dgm:prSet phldrT="[Text]" custT="1"/>
      <dgm:spPr>
        <a:xfrm>
          <a:off x="80963" y="1722280"/>
          <a:ext cx="625803" cy="665844"/>
        </a:xfr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b. Literacy/ numeracy PLCs </a:t>
          </a:r>
        </a:p>
      </dgm:t>
    </dgm:pt>
    <dgm:pt modelId="{4584CB2B-72D6-4453-A8D4-BB8EA994F905}" type="parTrans" cxnId="{E62FA45A-E51E-49E1-85B7-9259FA1E4FD6}">
      <dgm:prSet/>
      <dgm:spPr>
        <a:xfrm rot="12000000">
          <a:off x="337418" y="2247931"/>
          <a:ext cx="1871960" cy="254791"/>
        </a:xfr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 dirty="0"/>
        </a:p>
      </dgm:t>
    </dgm:pt>
    <dgm:pt modelId="{1D60EBAF-ED47-41D9-94C7-0FB2183092D2}" type="sibTrans" cxnId="{E62FA45A-E51E-49E1-85B7-9259FA1E4FD6}">
      <dgm:prSet/>
      <dgm:spPr/>
      <dgm:t>
        <a:bodyPr/>
        <a:lstStyle/>
        <a:p>
          <a:endParaRPr lang="en-GB"/>
        </a:p>
      </dgm:t>
    </dgm:pt>
    <dgm:pt modelId="{6234AACD-D7EF-4D57-96AD-98B6E3713DD1}">
      <dgm:prSet phldrT="[Text]" custT="1"/>
      <dgm:spPr>
        <a:xfrm>
          <a:off x="4082774" y="1074644"/>
          <a:ext cx="904942" cy="500642"/>
        </a:xfr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g. Standardised tasks, tests (NNTs &amp; NRTs)</a:t>
          </a:r>
        </a:p>
      </dgm:t>
    </dgm:pt>
    <dgm:pt modelId="{73E17BF7-0423-4CFE-B253-339352743700}" type="parTrans" cxnId="{BDCA3D20-234E-4596-8BC2-2B840972F9F0}">
      <dgm:prSet/>
      <dgm:spPr>
        <a:xfrm rot="19200000">
          <a:off x="2882263" y="1799206"/>
          <a:ext cx="1871960" cy="254791"/>
        </a:xfr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gm:spPr>
      <dgm:t>
        <a:bodyPr/>
        <a:lstStyle/>
        <a:p>
          <a:endParaRPr lang="en-GB" dirty="0"/>
        </a:p>
      </dgm:t>
    </dgm:pt>
    <dgm:pt modelId="{15E8D252-A781-4CE8-A614-D17CAE13BBB9}" type="sibTrans" cxnId="{BDCA3D20-234E-4596-8BC2-2B840972F9F0}">
      <dgm:prSet/>
      <dgm:spPr/>
      <dgm:t>
        <a:bodyPr/>
        <a:lstStyle/>
        <a:p>
          <a:endParaRPr lang="en-GB"/>
        </a:p>
      </dgm:t>
    </dgm:pt>
    <dgm:pt modelId="{F3C1A685-4FDD-461D-A17B-AF83081FE56B}" type="pres">
      <dgm:prSet presAssocID="{915E8EF0-5933-4EC8-8147-A67866077A8D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6B363E1-533A-4393-8A0D-4B436978EE6A}" type="pres">
      <dgm:prSet presAssocID="{F107540F-E6BB-4CFA-9E31-F082913074FD}" presName="centerShape" presStyleLbl="node0" presStyleIdx="0" presStyleCnt="1" custScaleX="104133" custScaleY="90269" custLinFactNeighborY="-1380"/>
      <dgm:spPr>
        <a:prstGeom prst="ellipse">
          <a:avLst/>
        </a:prstGeom>
      </dgm:spPr>
      <dgm:t>
        <a:bodyPr/>
        <a:lstStyle/>
        <a:p>
          <a:endParaRPr lang="en-GB"/>
        </a:p>
      </dgm:t>
    </dgm:pt>
    <dgm:pt modelId="{3497080B-1BB8-4A20-9946-40743FE4CBE2}" type="pres">
      <dgm:prSet presAssocID="{1572834F-8126-461A-86FA-296EF3289C0E}" presName="parTrans" presStyleLbl="bgSibTrans2D1" presStyleIdx="0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1064A190-796B-46EE-938C-8E81B6BEFCFB}" type="pres">
      <dgm:prSet presAssocID="{86B03B07-5521-46C1-AAFD-4202A99A93D3}" presName="node" presStyleLbl="node1" presStyleIdx="0" presStyleCnt="8" custScaleX="97544" custScaleY="87968" custRadScaleRad="92304" custRadScaleInc="-12970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043DBB24-0526-4C0E-ACC4-6CD7EF54C66B}" type="pres">
      <dgm:prSet presAssocID="{4584CB2B-72D6-4453-A8D4-BB8EA994F905}" presName="parTrans" presStyleLbl="bgSibTrans2D1" presStyleIdx="1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E9F0B650-AD51-40F0-B6CD-5175DECA92D2}" type="pres">
      <dgm:prSet presAssocID="{36B4887C-E760-4D05-8AB7-16EE3178D4F4}" presName="node" presStyleLbl="node1" presStyleIdx="1" presStyleCnt="8" custScaleX="91031" custScaleY="92396" custRadScaleRad="98444" custRadScaleInc="-6740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A557287C-78AE-4486-AFA5-8E722858F699}" type="pres">
      <dgm:prSet presAssocID="{4476DC8C-9319-4A76-9F20-E388C45B9E9D}" presName="parTrans" presStyleLbl="bgSibTrans2D1" presStyleIdx="2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2502E69C-6FD1-47EB-B45F-60869ED996E3}" type="pres">
      <dgm:prSet presAssocID="{743C9D93-277F-4717-9FAE-057E57CFB934}" presName="node" presStyleLbl="node1" presStyleIdx="2" presStyleCnt="8" custRadScaleRad="98499" custRadScaleInc="-8603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8BD1387E-614F-4F84-8714-0414E0E8F6E1}" type="pres">
      <dgm:prSet presAssocID="{55CD1642-A981-4AD6-9DB5-6AD7723A7EA4}" presName="parTrans" presStyleLbl="bgSibTrans2D1" presStyleIdx="3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1DF8AB58-230B-4D80-8DA9-7E8CF42E8841}" type="pres">
      <dgm:prSet presAssocID="{A5144E6F-F6FB-42A9-85C0-73E28488AFF5}" presName="node" presStyleLbl="node1" presStyleIdx="3" presStyleCnt="8" custScaleX="110999" custScaleY="156875" custRadScaleRad="91281" custRadScaleInc="3433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E0FD6F6D-1DE6-4697-A17F-274E405663EC}" type="pres">
      <dgm:prSet presAssocID="{83ABDA11-4490-4ACE-8AD0-2DE140569E5C}" presName="parTrans" presStyleLbl="bgSibTrans2D1" presStyleIdx="4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D19FB634-E6CE-4028-8597-8EEE207129CA}" type="pres">
      <dgm:prSet presAssocID="{40332175-074B-4F10-976B-05E7F2149E05}" presName="node" presStyleLbl="node1" presStyleIdx="4" presStyleCnt="8" custScaleX="128206" custScaleY="143119" custRadScaleRad="95044" custRadScaleInc="22611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BEC8EBCD-59F1-4DE3-930E-D565333987FB}" type="pres">
      <dgm:prSet presAssocID="{A3DBD497-DE3B-4D59-8790-4A4F6D99D84A}" presName="parTrans" presStyleLbl="bgSibTrans2D1" presStyleIdx="5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5F73DEBD-3BB8-46C3-8351-194098C084C7}" type="pres">
      <dgm:prSet presAssocID="{B470B48D-3DDD-477D-9331-A6F20F357A99}" presName="node" presStyleLbl="node1" presStyleIdx="5" presStyleCnt="8" custScaleX="107180" custScaleY="128238" custRadScaleRad="105837" custRadScaleInc="37222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DEC77264-B6A9-430F-ABDC-C55CFA06B826}" type="pres">
      <dgm:prSet presAssocID="{73E17BF7-0423-4CFE-B253-339352743700}" presName="parTrans" presStyleLbl="bgSibTrans2D1" presStyleIdx="6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9918E0BB-6EC6-4179-A42E-B40F0A12CE5B}" type="pres">
      <dgm:prSet presAssocID="{6234AACD-D7EF-4D57-96AD-98B6E3713DD1}" presName="node" presStyleLbl="node1" presStyleIdx="6" presStyleCnt="8" custScaleX="144605" custRadScaleRad="101839" custRadScaleInc="26777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26EFF80E-EF8E-43D9-91F0-1667F76C8C22}" type="pres">
      <dgm:prSet presAssocID="{69873599-5559-46AA-A961-BDAD5F02A329}" presName="parTrans" presStyleLbl="bgSibTrans2D1" presStyleIdx="7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B6E058EA-43A9-4008-B543-7C46A57651EA}" type="pres">
      <dgm:prSet presAssocID="{89241740-1A97-4EB3-B4CC-C4FE6FBB83ED}" presName="node" presStyleLbl="node1" presStyleIdx="7" presStyleCnt="8" custScaleX="167555" custScaleY="114938" custRadScaleRad="90127" custRadScaleInc="7053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</dgm:ptLst>
  <dgm:cxnLst>
    <dgm:cxn modelId="{6844C484-D99F-42DA-AC58-9A1407DF34C5}" srcId="{F107540F-E6BB-4CFA-9E31-F082913074FD}" destId="{89241740-1A97-4EB3-B4CC-C4FE6FBB83ED}" srcOrd="7" destOrd="0" parTransId="{69873599-5559-46AA-A961-BDAD5F02A329}" sibTransId="{FB3568DA-523C-46C6-A38B-A4238A9E1C25}"/>
    <dgm:cxn modelId="{CEFF5196-A557-4348-8054-7A67E1332F1C}" srcId="{F107540F-E6BB-4CFA-9E31-F082913074FD}" destId="{A5144E6F-F6FB-42A9-85C0-73E28488AFF5}" srcOrd="3" destOrd="0" parTransId="{55CD1642-A981-4AD6-9DB5-6AD7723A7EA4}" sibTransId="{FCDCF1BF-71C7-47F8-845E-F71448272061}"/>
    <dgm:cxn modelId="{23D19F52-09C7-42A1-98D8-196565BBA5CD}" type="presOf" srcId="{40332175-074B-4F10-976B-05E7F2149E05}" destId="{D19FB634-E6CE-4028-8597-8EEE207129CA}" srcOrd="0" destOrd="0" presId="urn:microsoft.com/office/officeart/2005/8/layout/radial4"/>
    <dgm:cxn modelId="{9015EB63-A488-4005-849D-5821ED2C1009}" srcId="{F107540F-E6BB-4CFA-9E31-F082913074FD}" destId="{40332175-074B-4F10-976B-05E7F2149E05}" srcOrd="4" destOrd="0" parTransId="{83ABDA11-4490-4ACE-8AD0-2DE140569E5C}" sibTransId="{C3C8A4CE-7D77-44BD-AE57-E6DB8AAAEEEF}"/>
    <dgm:cxn modelId="{166CAA3A-9DAB-495D-BD2C-C8AB2878B0A2}" type="presOf" srcId="{55CD1642-A981-4AD6-9DB5-6AD7723A7EA4}" destId="{8BD1387E-614F-4F84-8714-0414E0E8F6E1}" srcOrd="0" destOrd="0" presId="urn:microsoft.com/office/officeart/2005/8/layout/radial4"/>
    <dgm:cxn modelId="{C3E87930-5C5F-446F-B557-48BD73A15AC4}" type="presOf" srcId="{89241740-1A97-4EB3-B4CC-C4FE6FBB83ED}" destId="{B6E058EA-43A9-4008-B543-7C46A57651EA}" srcOrd="0" destOrd="0" presId="urn:microsoft.com/office/officeart/2005/8/layout/radial4"/>
    <dgm:cxn modelId="{4A46E929-0B37-42A2-AB75-C58BDEADF5D5}" type="presOf" srcId="{36B4887C-E760-4D05-8AB7-16EE3178D4F4}" destId="{E9F0B650-AD51-40F0-B6CD-5175DECA92D2}" srcOrd="0" destOrd="0" presId="urn:microsoft.com/office/officeart/2005/8/layout/radial4"/>
    <dgm:cxn modelId="{332EF78B-7D75-495D-B454-21D333B73AB0}" type="presOf" srcId="{6234AACD-D7EF-4D57-96AD-98B6E3713DD1}" destId="{9918E0BB-6EC6-4179-A42E-B40F0A12CE5B}" srcOrd="0" destOrd="0" presId="urn:microsoft.com/office/officeart/2005/8/layout/radial4"/>
    <dgm:cxn modelId="{BE6A5828-E395-41D0-A78B-68089E56512F}" type="presOf" srcId="{4476DC8C-9319-4A76-9F20-E388C45B9E9D}" destId="{A557287C-78AE-4486-AFA5-8E722858F699}" srcOrd="0" destOrd="0" presId="urn:microsoft.com/office/officeart/2005/8/layout/radial4"/>
    <dgm:cxn modelId="{220374DF-7F18-48B6-8565-BE0B9DE3B1D2}" type="presOf" srcId="{86B03B07-5521-46C1-AAFD-4202A99A93D3}" destId="{1064A190-796B-46EE-938C-8E81B6BEFCFB}" srcOrd="0" destOrd="0" presId="urn:microsoft.com/office/officeart/2005/8/layout/radial4"/>
    <dgm:cxn modelId="{6F32F499-1B05-442C-9DEF-5E5DF85DE5C4}" type="presOf" srcId="{83ABDA11-4490-4ACE-8AD0-2DE140569E5C}" destId="{E0FD6F6D-1DE6-4697-A17F-274E405663EC}" srcOrd="0" destOrd="0" presId="urn:microsoft.com/office/officeart/2005/8/layout/radial4"/>
    <dgm:cxn modelId="{8D1C3223-402C-43A7-80F7-57DC78D97FE5}" type="presOf" srcId="{69873599-5559-46AA-A961-BDAD5F02A329}" destId="{26EFF80E-EF8E-43D9-91F0-1667F76C8C22}" srcOrd="0" destOrd="0" presId="urn:microsoft.com/office/officeart/2005/8/layout/radial4"/>
    <dgm:cxn modelId="{08260A3F-FB91-42C1-A083-A69F1ACD4B7A}" srcId="{F107540F-E6BB-4CFA-9E31-F082913074FD}" destId="{86B03B07-5521-46C1-AAFD-4202A99A93D3}" srcOrd="0" destOrd="0" parTransId="{1572834F-8126-461A-86FA-296EF3289C0E}" sibTransId="{735AF8AB-F1B7-4B89-8EA0-FA4325744E9D}"/>
    <dgm:cxn modelId="{2EEFB8B2-C81C-43E6-BADA-CE89523EAF1D}" type="presOf" srcId="{915E8EF0-5933-4EC8-8147-A67866077A8D}" destId="{F3C1A685-4FDD-461D-A17B-AF83081FE56B}" srcOrd="0" destOrd="0" presId="urn:microsoft.com/office/officeart/2005/8/layout/radial4"/>
    <dgm:cxn modelId="{9AF9693D-4E45-4536-81C3-FAC19E84E368}" type="presOf" srcId="{A5144E6F-F6FB-42A9-85C0-73E28488AFF5}" destId="{1DF8AB58-230B-4D80-8DA9-7E8CF42E8841}" srcOrd="0" destOrd="0" presId="urn:microsoft.com/office/officeart/2005/8/layout/radial4"/>
    <dgm:cxn modelId="{15A7907A-BF76-442D-AF64-75A78A0C422A}" srcId="{915E8EF0-5933-4EC8-8147-A67866077A8D}" destId="{F107540F-E6BB-4CFA-9E31-F082913074FD}" srcOrd="0" destOrd="0" parTransId="{51F1B5DC-5665-43EB-B297-FB737272A4FD}" sibTransId="{7C24CC55-F914-4F09-B816-C0B7DBBE1D52}"/>
    <dgm:cxn modelId="{E62FA45A-E51E-49E1-85B7-9259FA1E4FD6}" srcId="{F107540F-E6BB-4CFA-9E31-F082913074FD}" destId="{36B4887C-E760-4D05-8AB7-16EE3178D4F4}" srcOrd="1" destOrd="0" parTransId="{4584CB2B-72D6-4453-A8D4-BB8EA994F905}" sibTransId="{1D60EBAF-ED47-41D9-94C7-0FB2183092D2}"/>
    <dgm:cxn modelId="{BDCA3D20-234E-4596-8BC2-2B840972F9F0}" srcId="{F107540F-E6BB-4CFA-9E31-F082913074FD}" destId="{6234AACD-D7EF-4D57-96AD-98B6E3713DD1}" srcOrd="6" destOrd="0" parTransId="{73E17BF7-0423-4CFE-B253-339352743700}" sibTransId="{15E8D252-A781-4CE8-A614-D17CAE13BBB9}"/>
    <dgm:cxn modelId="{54D31EF8-D844-4CD1-A648-9000A2A60EE5}" type="presOf" srcId="{F107540F-E6BB-4CFA-9E31-F082913074FD}" destId="{16B363E1-533A-4393-8A0D-4B436978EE6A}" srcOrd="0" destOrd="0" presId="urn:microsoft.com/office/officeart/2005/8/layout/radial4"/>
    <dgm:cxn modelId="{7150CE2D-6A79-4132-A80F-1B35892E94B6}" type="presOf" srcId="{A3DBD497-DE3B-4D59-8790-4A4F6D99D84A}" destId="{BEC8EBCD-59F1-4DE3-930E-D565333987FB}" srcOrd="0" destOrd="0" presId="urn:microsoft.com/office/officeart/2005/8/layout/radial4"/>
    <dgm:cxn modelId="{074AA1A1-C7E2-4516-9812-A1E364464C11}" srcId="{F107540F-E6BB-4CFA-9E31-F082913074FD}" destId="{B470B48D-3DDD-477D-9331-A6F20F357A99}" srcOrd="5" destOrd="0" parTransId="{A3DBD497-DE3B-4D59-8790-4A4F6D99D84A}" sibTransId="{5ED06C9D-FFDB-4F6D-8321-0E7A45CEB97F}"/>
    <dgm:cxn modelId="{A3202D79-4464-4786-AB92-6BE4161C2BFD}" srcId="{F107540F-E6BB-4CFA-9E31-F082913074FD}" destId="{743C9D93-277F-4717-9FAE-057E57CFB934}" srcOrd="2" destOrd="0" parTransId="{4476DC8C-9319-4A76-9F20-E388C45B9E9D}" sibTransId="{EDBCFEBF-A37F-4BCF-8585-D10FFD4D5FB8}"/>
    <dgm:cxn modelId="{E9FB7C64-CA0E-42B9-A53B-3558CB05AB3B}" type="presOf" srcId="{1572834F-8126-461A-86FA-296EF3289C0E}" destId="{3497080B-1BB8-4A20-9946-40743FE4CBE2}" srcOrd="0" destOrd="0" presId="urn:microsoft.com/office/officeart/2005/8/layout/radial4"/>
    <dgm:cxn modelId="{D944C069-C593-4457-A588-39224BF4281D}" type="presOf" srcId="{B470B48D-3DDD-477D-9331-A6F20F357A99}" destId="{5F73DEBD-3BB8-46C3-8351-194098C084C7}" srcOrd="0" destOrd="0" presId="urn:microsoft.com/office/officeart/2005/8/layout/radial4"/>
    <dgm:cxn modelId="{5EA7CE3E-45FA-4082-99B0-7C112368E917}" type="presOf" srcId="{73E17BF7-0423-4CFE-B253-339352743700}" destId="{DEC77264-B6A9-430F-ABDC-C55CFA06B826}" srcOrd="0" destOrd="0" presId="urn:microsoft.com/office/officeart/2005/8/layout/radial4"/>
    <dgm:cxn modelId="{C1DE687E-7976-4044-8597-34C2D4596F86}" type="presOf" srcId="{4584CB2B-72D6-4453-A8D4-BB8EA994F905}" destId="{043DBB24-0526-4C0E-ACC4-6CD7EF54C66B}" srcOrd="0" destOrd="0" presId="urn:microsoft.com/office/officeart/2005/8/layout/radial4"/>
    <dgm:cxn modelId="{E903B68C-ADBC-4013-A95B-918D25E32835}" type="presOf" srcId="{743C9D93-277F-4717-9FAE-057E57CFB934}" destId="{2502E69C-6FD1-47EB-B45F-60869ED996E3}" srcOrd="0" destOrd="0" presId="urn:microsoft.com/office/officeart/2005/8/layout/radial4"/>
    <dgm:cxn modelId="{12042F9C-5454-4B30-83B0-85368E6DD929}" type="presParOf" srcId="{F3C1A685-4FDD-461D-A17B-AF83081FE56B}" destId="{16B363E1-533A-4393-8A0D-4B436978EE6A}" srcOrd="0" destOrd="0" presId="urn:microsoft.com/office/officeart/2005/8/layout/radial4"/>
    <dgm:cxn modelId="{B769B597-94B2-4CB8-A160-D8B064AC452B}" type="presParOf" srcId="{F3C1A685-4FDD-461D-A17B-AF83081FE56B}" destId="{3497080B-1BB8-4A20-9946-40743FE4CBE2}" srcOrd="1" destOrd="0" presId="urn:microsoft.com/office/officeart/2005/8/layout/radial4"/>
    <dgm:cxn modelId="{DCE078C0-39E8-4FB6-A98C-323AAF1DDDC3}" type="presParOf" srcId="{F3C1A685-4FDD-461D-A17B-AF83081FE56B}" destId="{1064A190-796B-46EE-938C-8E81B6BEFCFB}" srcOrd="2" destOrd="0" presId="urn:microsoft.com/office/officeart/2005/8/layout/radial4"/>
    <dgm:cxn modelId="{A95C951C-CACD-46F4-855E-4211A19366B8}" type="presParOf" srcId="{F3C1A685-4FDD-461D-A17B-AF83081FE56B}" destId="{043DBB24-0526-4C0E-ACC4-6CD7EF54C66B}" srcOrd="3" destOrd="0" presId="urn:microsoft.com/office/officeart/2005/8/layout/radial4"/>
    <dgm:cxn modelId="{4093F105-A2F8-4E70-A621-C9A83FCFE133}" type="presParOf" srcId="{F3C1A685-4FDD-461D-A17B-AF83081FE56B}" destId="{E9F0B650-AD51-40F0-B6CD-5175DECA92D2}" srcOrd="4" destOrd="0" presId="urn:microsoft.com/office/officeart/2005/8/layout/radial4"/>
    <dgm:cxn modelId="{3156A930-9474-499A-B6A4-E503EE836C65}" type="presParOf" srcId="{F3C1A685-4FDD-461D-A17B-AF83081FE56B}" destId="{A557287C-78AE-4486-AFA5-8E722858F699}" srcOrd="5" destOrd="0" presId="urn:microsoft.com/office/officeart/2005/8/layout/radial4"/>
    <dgm:cxn modelId="{65812E23-E7F9-4054-8535-C2FA5DFDA6F1}" type="presParOf" srcId="{F3C1A685-4FDD-461D-A17B-AF83081FE56B}" destId="{2502E69C-6FD1-47EB-B45F-60869ED996E3}" srcOrd="6" destOrd="0" presId="urn:microsoft.com/office/officeart/2005/8/layout/radial4"/>
    <dgm:cxn modelId="{F2B08E19-1341-4719-8083-9A7AD19FA042}" type="presParOf" srcId="{F3C1A685-4FDD-461D-A17B-AF83081FE56B}" destId="{8BD1387E-614F-4F84-8714-0414E0E8F6E1}" srcOrd="7" destOrd="0" presId="urn:microsoft.com/office/officeart/2005/8/layout/radial4"/>
    <dgm:cxn modelId="{8F875E5B-A39A-470A-B419-CA101636B550}" type="presParOf" srcId="{F3C1A685-4FDD-461D-A17B-AF83081FE56B}" destId="{1DF8AB58-230B-4D80-8DA9-7E8CF42E8841}" srcOrd="8" destOrd="0" presId="urn:microsoft.com/office/officeart/2005/8/layout/radial4"/>
    <dgm:cxn modelId="{66BAD91D-A2F7-4EEC-AD23-7C0518A54D7F}" type="presParOf" srcId="{F3C1A685-4FDD-461D-A17B-AF83081FE56B}" destId="{E0FD6F6D-1DE6-4697-A17F-274E405663EC}" srcOrd="9" destOrd="0" presId="urn:microsoft.com/office/officeart/2005/8/layout/radial4"/>
    <dgm:cxn modelId="{16D1171A-3C1C-407D-990B-63793C9C0A62}" type="presParOf" srcId="{F3C1A685-4FDD-461D-A17B-AF83081FE56B}" destId="{D19FB634-E6CE-4028-8597-8EEE207129CA}" srcOrd="10" destOrd="0" presId="urn:microsoft.com/office/officeart/2005/8/layout/radial4"/>
    <dgm:cxn modelId="{AF044907-A4F5-4CAD-9972-8AAC8817B3AB}" type="presParOf" srcId="{F3C1A685-4FDD-461D-A17B-AF83081FE56B}" destId="{BEC8EBCD-59F1-4DE3-930E-D565333987FB}" srcOrd="11" destOrd="0" presId="urn:microsoft.com/office/officeart/2005/8/layout/radial4"/>
    <dgm:cxn modelId="{47542957-A2AC-42AC-83F8-36FC20411685}" type="presParOf" srcId="{F3C1A685-4FDD-461D-A17B-AF83081FE56B}" destId="{5F73DEBD-3BB8-46C3-8351-194098C084C7}" srcOrd="12" destOrd="0" presId="urn:microsoft.com/office/officeart/2005/8/layout/radial4"/>
    <dgm:cxn modelId="{4D08D627-E57C-4F15-817E-59E088E7727D}" type="presParOf" srcId="{F3C1A685-4FDD-461D-A17B-AF83081FE56B}" destId="{DEC77264-B6A9-430F-ABDC-C55CFA06B826}" srcOrd="13" destOrd="0" presId="urn:microsoft.com/office/officeart/2005/8/layout/radial4"/>
    <dgm:cxn modelId="{CF4D1E46-F836-4138-A331-3172989FAD4B}" type="presParOf" srcId="{F3C1A685-4FDD-461D-A17B-AF83081FE56B}" destId="{9918E0BB-6EC6-4179-A42E-B40F0A12CE5B}" srcOrd="14" destOrd="0" presId="urn:microsoft.com/office/officeart/2005/8/layout/radial4"/>
    <dgm:cxn modelId="{247C81F6-14E3-4B1A-B898-4BE0632A6788}" type="presParOf" srcId="{F3C1A685-4FDD-461D-A17B-AF83081FE56B}" destId="{26EFF80E-EF8E-43D9-91F0-1667F76C8C22}" srcOrd="15" destOrd="0" presId="urn:microsoft.com/office/officeart/2005/8/layout/radial4"/>
    <dgm:cxn modelId="{90EAA219-E4D1-4FA3-9029-44BB9B6555D6}" type="presParOf" srcId="{F3C1A685-4FDD-461D-A17B-AF83081FE56B}" destId="{B6E058EA-43A9-4008-B543-7C46A57651EA}" srcOrd="16" destOrd="0" presId="urn:microsoft.com/office/officeart/2005/8/layout/radial4"/>
  </dgm:cxnLst>
  <dgm:bg/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5E8EF0-5933-4EC8-8147-A67866077A8D}" type="doc">
      <dgm:prSet loTypeId="urn:microsoft.com/office/officeart/2005/8/layout/radial4" loCatId="relationship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F107540F-E6BB-4CFA-9E31-F082913074FD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>
          <a:off x="2228354" y="2438595"/>
          <a:ext cx="894004" cy="894004"/>
        </a:xfrm>
        <a:ln/>
      </dgm:spPr>
      <dgm:t>
        <a:bodyPr/>
        <a:lstStyle/>
        <a:p>
          <a:r>
            <a:rPr lang="en-GB" sz="20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Assessment reliability</a:t>
          </a:r>
        </a:p>
      </dgm:t>
    </dgm:pt>
    <dgm:pt modelId="{51F1B5DC-5665-43EB-B297-FB737272A4FD}" type="parTrans" cxnId="{15A7907A-BF76-442D-AF64-75A78A0C422A}">
      <dgm:prSet/>
      <dgm:spPr/>
      <dgm:t>
        <a:bodyPr/>
        <a:lstStyle/>
        <a:p>
          <a:endParaRPr lang="en-GB"/>
        </a:p>
      </dgm:t>
    </dgm:pt>
    <dgm:pt modelId="{7C24CC55-F914-4F09-B816-C0B7DBBE1D52}" type="sibTrans" cxnId="{15A7907A-BF76-442D-AF64-75A78A0C422A}">
      <dgm:prSet/>
      <dgm:spPr/>
      <dgm:t>
        <a:bodyPr/>
        <a:lstStyle/>
        <a:p>
          <a:endParaRPr lang="en-GB"/>
        </a:p>
      </dgm:t>
    </dgm:pt>
    <dgm:pt modelId="{86B03B07-5521-46C1-AAFD-4202A99A93D3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>
          <a:off x="74956" y="2503312"/>
          <a:ext cx="777191" cy="764571"/>
        </a:xfrm>
        <a:ln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a. Whole school policies </a:t>
          </a:r>
        </a:p>
      </dgm:t>
    </dgm:pt>
    <dgm:pt modelId="{1572834F-8126-461A-86FA-296EF3289C0E}" type="parTrans" cxnId="{08260A3F-FB91-42C1-A083-A69F1ACD4B7A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 rot="10800000">
          <a:off x="463552" y="2758202"/>
          <a:ext cx="1667737" cy="254791"/>
        </a:xfrm>
        <a:ln/>
      </dgm:spPr>
      <dgm:t>
        <a:bodyPr/>
        <a:lstStyle/>
        <a:p>
          <a:endParaRPr lang="en-GB" dirty="0"/>
        </a:p>
      </dgm:t>
    </dgm:pt>
    <dgm:pt modelId="{735AF8AB-F1B7-4B89-8EA0-FA4325744E9D}" type="sibTrans" cxnId="{08260A3F-FB91-42C1-A083-A69F1ACD4B7A}">
      <dgm:prSet/>
      <dgm:spPr/>
      <dgm:t>
        <a:bodyPr/>
        <a:lstStyle/>
        <a:p>
          <a:endParaRPr lang="en-GB"/>
        </a:p>
      </dgm:t>
    </dgm:pt>
    <dgm:pt modelId="{743C9D93-277F-4717-9FAE-057E57CFB934}">
      <dgm:prSet phldrT="[Text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>
          <a:off x="502565" y="1074644"/>
          <a:ext cx="625803" cy="500642"/>
        </a:xfrm>
        <a:ln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c. Staff training</a:t>
          </a:r>
        </a:p>
      </dgm:t>
    </dgm:pt>
    <dgm:pt modelId="{4476DC8C-9319-4A76-9F20-E388C45B9E9D}" type="parTrans" cxnId="{A3202D79-4464-4786-AB92-6BE4161C2BFD}">
      <dgm:prSet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 rot="13200000">
          <a:off x="596489" y="1799206"/>
          <a:ext cx="1871960" cy="254791"/>
        </a:xfrm>
        <a:ln/>
      </dgm:spPr>
      <dgm:t>
        <a:bodyPr/>
        <a:lstStyle/>
        <a:p>
          <a:endParaRPr lang="en-GB" dirty="0"/>
        </a:p>
      </dgm:t>
    </dgm:pt>
    <dgm:pt modelId="{EDBCFEBF-A37F-4BCF-8585-D10FFD4D5FB8}" type="sibTrans" cxnId="{A3202D79-4464-4786-AB92-6BE4161C2BFD}">
      <dgm:prSet/>
      <dgm:spPr/>
      <dgm:t>
        <a:bodyPr/>
        <a:lstStyle/>
        <a:p>
          <a:endParaRPr lang="en-GB"/>
        </a:p>
      </dgm:t>
    </dgm:pt>
    <dgm:pt modelId="{A5144E6F-F6FB-42A9-85C0-73E28488AFF5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>
          <a:off x="1122602" y="327101"/>
          <a:ext cx="677594" cy="911725"/>
        </a:xfrm>
        <a:ln/>
      </dgm:spPr>
      <dgm:t>
        <a:bodyPr/>
        <a:lstStyle/>
        <a:p>
          <a:pPr algn="ctr"/>
          <a:r>
            <a:rPr lang="en-GB" sz="16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d. Standardisation and moderation within and across subjects</a:t>
          </a:r>
          <a:r>
            <a:rPr lang="en-GB" sz="1600" dirty="0" smtClean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/ departments/ cluster </a:t>
          </a:r>
          <a:endParaRPr lang="en-GB" sz="1600" dirty="0">
            <a:solidFill>
              <a:schemeClr val="tx1"/>
            </a:solidFill>
            <a:latin typeface="Calibri" panose="020F0502020204030204"/>
            <a:ea typeface="+mn-ea"/>
            <a:cs typeface="+mn-cs"/>
          </a:endParaRPr>
        </a:p>
      </dgm:t>
    </dgm:pt>
    <dgm:pt modelId="{55CD1642-A981-4AD6-9DB5-6AD7723A7EA4}" type="parTrans" cxnId="{CEFF5196-A557-4348-8054-7A67E1332F1C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 rot="14400000">
          <a:off x="993410" y="1466151"/>
          <a:ext cx="1871960" cy="254791"/>
        </a:xfrm>
        <a:ln/>
      </dgm:spPr>
      <dgm:t>
        <a:bodyPr/>
        <a:lstStyle/>
        <a:p>
          <a:endParaRPr lang="en-GB" dirty="0"/>
        </a:p>
      </dgm:t>
    </dgm:pt>
    <dgm:pt modelId="{FCDCF1BF-71C7-47F8-845E-F71448272061}" type="sibTrans" cxnId="{CEFF5196-A557-4348-8054-7A67E1332F1C}">
      <dgm:prSet/>
      <dgm:spPr/>
      <dgm:t>
        <a:bodyPr/>
        <a:lstStyle/>
        <a:p>
          <a:endParaRPr lang="en-GB"/>
        </a:p>
      </dgm:t>
    </dgm:pt>
    <dgm:pt modelId="{89241740-1A97-4EB3-B4CC-C4FE6FBB83ED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>
          <a:off x="4329487" y="2570076"/>
          <a:ext cx="1048564" cy="575428"/>
        </a:xfrm>
        <a:ln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h: Whole school monitoring activities that are used to inform improvement planning</a:t>
          </a:r>
        </a:p>
      </dgm:t>
    </dgm:pt>
    <dgm:pt modelId="{69873599-5559-46AA-A961-BDAD5F02A329}" type="parTrans" cxnId="{6844C484-D99F-42DA-AC58-9A1407DF34C5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 rot="21556120">
          <a:off x="3217485" y="2740838"/>
          <a:ext cx="1636350" cy="254791"/>
        </a:xfrm>
        <a:ln/>
      </dgm:spPr>
      <dgm:t>
        <a:bodyPr/>
        <a:lstStyle/>
        <a:p>
          <a:endParaRPr lang="en-GB" dirty="0"/>
        </a:p>
      </dgm:t>
    </dgm:pt>
    <dgm:pt modelId="{FB3568DA-523C-46C6-A38B-A4238A9E1C25}" type="sibTrans" cxnId="{6844C484-D99F-42DA-AC58-9A1407DF34C5}">
      <dgm:prSet/>
      <dgm:spPr/>
      <dgm:t>
        <a:bodyPr/>
        <a:lstStyle/>
        <a:p>
          <a:endParaRPr lang="en-GB"/>
        </a:p>
      </dgm:t>
    </dgm:pt>
    <dgm:pt modelId="{40332175-074B-4F10-976B-05E7F2149E05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>
          <a:off x="1865552" y="239774"/>
          <a:ext cx="802317" cy="716514"/>
        </a:xfrm>
        <a:ln/>
      </dgm:spPr>
      <dgm:t>
        <a:bodyPr/>
        <a:lstStyle/>
        <a:p>
          <a:pPr algn="ctr"/>
          <a:r>
            <a:rPr lang="en-GB" sz="16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e. Producing exemplification materials and portfolios of learners' work</a:t>
          </a:r>
        </a:p>
      </dgm:t>
    </dgm:pt>
    <dgm:pt modelId="{C3C8A4CE-7D77-44BD-AE57-E6DB8AAAEEEF}" type="sibTrans" cxnId="{9015EB63-A488-4005-849D-5821ED2C1009}">
      <dgm:prSet/>
      <dgm:spPr/>
      <dgm:t>
        <a:bodyPr/>
        <a:lstStyle/>
        <a:p>
          <a:endParaRPr lang="en-GB"/>
        </a:p>
      </dgm:t>
    </dgm:pt>
    <dgm:pt modelId="{83ABDA11-4490-4ACE-8AD0-2DE140569E5C}" type="parTrans" cxnId="{9015EB63-A488-4005-849D-5821ED2C1009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 rot="15592300">
          <a:off x="1535877" y="1343593"/>
          <a:ext cx="1773554" cy="254791"/>
        </a:xfrm>
        <a:ln/>
      </dgm:spPr>
      <dgm:t>
        <a:bodyPr/>
        <a:lstStyle/>
        <a:p>
          <a:endParaRPr lang="en-GB" dirty="0"/>
        </a:p>
      </dgm:t>
    </dgm:pt>
    <dgm:pt modelId="{B470B48D-3DDD-477D-9331-A6F20F357A99}">
      <dgm:prSet phldrT="[Text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>
          <a:off x="2761591" y="173563"/>
          <a:ext cx="670735" cy="642014"/>
        </a:xfrm>
        <a:ln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f. Consistent, embedded  whole-school AfL strategies</a:t>
          </a:r>
        </a:p>
      </dgm:t>
    </dgm:pt>
    <dgm:pt modelId="{A3DBD497-DE3B-4D59-8790-4A4F6D99D84A}" type="parTrans" cxnId="{074AA1A1-C7E2-4516-9812-A1E364464C11}">
      <dgm:prSet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 rot="16800000">
          <a:off x="1998447" y="1288935"/>
          <a:ext cx="1871960" cy="254791"/>
        </a:xfrm>
        <a:ln/>
      </dgm:spPr>
      <dgm:t>
        <a:bodyPr/>
        <a:lstStyle/>
        <a:p>
          <a:endParaRPr lang="en-GB" dirty="0"/>
        </a:p>
      </dgm:t>
    </dgm:pt>
    <dgm:pt modelId="{5ED06C9D-FFDB-4F6D-8321-0E7A45CEB97F}" type="sibTrans" cxnId="{074AA1A1-C7E2-4516-9812-A1E364464C11}">
      <dgm:prSet/>
      <dgm:spPr/>
      <dgm:t>
        <a:bodyPr/>
        <a:lstStyle/>
        <a:p>
          <a:endParaRPr lang="en-GB"/>
        </a:p>
      </dgm:t>
    </dgm:pt>
    <dgm:pt modelId="{36B4887C-E760-4D05-8AB7-16EE3178D4F4}">
      <dgm:prSet phldrT="[Text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>
          <a:off x="80963" y="1722280"/>
          <a:ext cx="625803" cy="665844"/>
        </a:xfrm>
        <a:ln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b. Literacy/ numeracy PLCs </a:t>
          </a:r>
        </a:p>
      </dgm:t>
    </dgm:pt>
    <dgm:pt modelId="{4584CB2B-72D6-4453-A8D4-BB8EA994F905}" type="parTrans" cxnId="{E62FA45A-E51E-49E1-85B7-9259FA1E4FD6}">
      <dgm:prSet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 rot="12000000">
          <a:off x="337418" y="2247931"/>
          <a:ext cx="1871960" cy="254791"/>
        </a:xfrm>
        <a:ln/>
      </dgm:spPr>
      <dgm:t>
        <a:bodyPr/>
        <a:lstStyle/>
        <a:p>
          <a:endParaRPr lang="en-GB" dirty="0"/>
        </a:p>
      </dgm:t>
    </dgm:pt>
    <dgm:pt modelId="{1D60EBAF-ED47-41D9-94C7-0FB2183092D2}" type="sibTrans" cxnId="{E62FA45A-E51E-49E1-85B7-9259FA1E4FD6}">
      <dgm:prSet/>
      <dgm:spPr/>
      <dgm:t>
        <a:bodyPr/>
        <a:lstStyle/>
        <a:p>
          <a:endParaRPr lang="en-GB"/>
        </a:p>
      </dgm:t>
    </dgm:pt>
    <dgm:pt modelId="{6234AACD-D7EF-4D57-96AD-98B6E3713DD1}">
      <dgm:prSet phldrT="[Text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>
          <a:off x="4082774" y="1074644"/>
          <a:ext cx="904942" cy="500642"/>
        </a:xfrm>
        <a:ln/>
      </dgm:spPr>
      <dgm:t>
        <a:bodyPr/>
        <a:lstStyle/>
        <a:p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g. Standardised tasks, tests (NNTs &amp; NRTs)</a:t>
          </a:r>
        </a:p>
      </dgm:t>
    </dgm:pt>
    <dgm:pt modelId="{73E17BF7-0423-4CFE-B253-339352743700}" type="parTrans" cxnId="{BDCA3D20-234E-4596-8BC2-2B840972F9F0}">
      <dgm:prSet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 rot="19200000">
          <a:off x="2882263" y="1799206"/>
          <a:ext cx="1871960" cy="254791"/>
        </a:xfrm>
        <a:ln/>
      </dgm:spPr>
      <dgm:t>
        <a:bodyPr/>
        <a:lstStyle/>
        <a:p>
          <a:endParaRPr lang="en-GB" dirty="0"/>
        </a:p>
      </dgm:t>
    </dgm:pt>
    <dgm:pt modelId="{15E8D252-A781-4CE8-A614-D17CAE13BBB9}" type="sibTrans" cxnId="{BDCA3D20-234E-4596-8BC2-2B840972F9F0}">
      <dgm:prSet/>
      <dgm:spPr/>
      <dgm:t>
        <a:bodyPr/>
        <a:lstStyle/>
        <a:p>
          <a:endParaRPr lang="en-GB"/>
        </a:p>
      </dgm:t>
    </dgm:pt>
    <dgm:pt modelId="{F3C1A685-4FDD-461D-A17B-AF83081FE56B}" type="pres">
      <dgm:prSet presAssocID="{915E8EF0-5933-4EC8-8147-A67866077A8D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6B363E1-533A-4393-8A0D-4B436978EE6A}" type="pres">
      <dgm:prSet presAssocID="{F107540F-E6BB-4CFA-9E31-F082913074FD}" presName="centerShape" presStyleLbl="node0" presStyleIdx="0" presStyleCnt="1" custScaleX="104133" custScaleY="90269" custLinFactNeighborY="-1380"/>
      <dgm:spPr>
        <a:prstGeom prst="ellipse">
          <a:avLst/>
        </a:prstGeom>
      </dgm:spPr>
      <dgm:t>
        <a:bodyPr/>
        <a:lstStyle/>
        <a:p>
          <a:endParaRPr lang="en-GB"/>
        </a:p>
      </dgm:t>
    </dgm:pt>
    <dgm:pt modelId="{3497080B-1BB8-4A20-9946-40743FE4CBE2}" type="pres">
      <dgm:prSet presAssocID="{1572834F-8126-461A-86FA-296EF3289C0E}" presName="parTrans" presStyleLbl="bgSibTrans2D1" presStyleIdx="0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1064A190-796B-46EE-938C-8E81B6BEFCFB}" type="pres">
      <dgm:prSet presAssocID="{86B03B07-5521-46C1-AAFD-4202A99A93D3}" presName="node" presStyleLbl="node1" presStyleIdx="0" presStyleCnt="8" custScaleX="97544" custScaleY="87968" custRadScaleRad="92304" custRadScaleInc="-12970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043DBB24-0526-4C0E-ACC4-6CD7EF54C66B}" type="pres">
      <dgm:prSet presAssocID="{4584CB2B-72D6-4453-A8D4-BB8EA994F905}" presName="parTrans" presStyleLbl="bgSibTrans2D1" presStyleIdx="1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E9F0B650-AD51-40F0-B6CD-5175DECA92D2}" type="pres">
      <dgm:prSet presAssocID="{36B4887C-E760-4D05-8AB7-16EE3178D4F4}" presName="node" presStyleLbl="node1" presStyleIdx="1" presStyleCnt="8" custScaleX="91031" custScaleY="92396" custRadScaleRad="98444" custRadScaleInc="-6740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A557287C-78AE-4486-AFA5-8E722858F699}" type="pres">
      <dgm:prSet presAssocID="{4476DC8C-9319-4A76-9F20-E388C45B9E9D}" presName="parTrans" presStyleLbl="bgSibTrans2D1" presStyleIdx="2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2502E69C-6FD1-47EB-B45F-60869ED996E3}" type="pres">
      <dgm:prSet presAssocID="{743C9D93-277F-4717-9FAE-057E57CFB934}" presName="node" presStyleLbl="node1" presStyleIdx="2" presStyleCnt="8" custRadScaleRad="98499" custRadScaleInc="-8603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8BD1387E-614F-4F84-8714-0414E0E8F6E1}" type="pres">
      <dgm:prSet presAssocID="{55CD1642-A981-4AD6-9DB5-6AD7723A7EA4}" presName="parTrans" presStyleLbl="bgSibTrans2D1" presStyleIdx="3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1DF8AB58-230B-4D80-8DA9-7E8CF42E8841}" type="pres">
      <dgm:prSet presAssocID="{A5144E6F-F6FB-42A9-85C0-73E28488AFF5}" presName="node" presStyleLbl="node1" presStyleIdx="3" presStyleCnt="8" custScaleX="110999" custScaleY="156875" custRadScaleRad="91281" custRadScaleInc="3433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E0FD6F6D-1DE6-4697-A17F-274E405663EC}" type="pres">
      <dgm:prSet presAssocID="{83ABDA11-4490-4ACE-8AD0-2DE140569E5C}" presName="parTrans" presStyleLbl="bgSibTrans2D1" presStyleIdx="4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D19FB634-E6CE-4028-8597-8EEE207129CA}" type="pres">
      <dgm:prSet presAssocID="{40332175-074B-4F10-976B-05E7F2149E05}" presName="node" presStyleLbl="node1" presStyleIdx="4" presStyleCnt="8" custScaleX="128206" custScaleY="143119" custRadScaleRad="95044" custRadScaleInc="22611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BEC8EBCD-59F1-4DE3-930E-D565333987FB}" type="pres">
      <dgm:prSet presAssocID="{A3DBD497-DE3B-4D59-8790-4A4F6D99D84A}" presName="parTrans" presStyleLbl="bgSibTrans2D1" presStyleIdx="5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5F73DEBD-3BB8-46C3-8351-194098C084C7}" type="pres">
      <dgm:prSet presAssocID="{B470B48D-3DDD-477D-9331-A6F20F357A99}" presName="node" presStyleLbl="node1" presStyleIdx="5" presStyleCnt="8" custScaleX="107180" custScaleY="128238" custRadScaleRad="105837" custRadScaleInc="37222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DEC77264-B6A9-430F-ABDC-C55CFA06B826}" type="pres">
      <dgm:prSet presAssocID="{73E17BF7-0423-4CFE-B253-339352743700}" presName="parTrans" presStyleLbl="bgSibTrans2D1" presStyleIdx="6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9918E0BB-6EC6-4179-A42E-B40F0A12CE5B}" type="pres">
      <dgm:prSet presAssocID="{6234AACD-D7EF-4D57-96AD-98B6E3713DD1}" presName="node" presStyleLbl="node1" presStyleIdx="6" presStyleCnt="8" custScaleX="144605" custRadScaleRad="101839" custRadScaleInc="26777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26EFF80E-EF8E-43D9-91F0-1667F76C8C22}" type="pres">
      <dgm:prSet presAssocID="{69873599-5559-46AA-A961-BDAD5F02A329}" presName="parTrans" presStyleLbl="bgSibTrans2D1" presStyleIdx="7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B6E058EA-43A9-4008-B543-7C46A57651EA}" type="pres">
      <dgm:prSet presAssocID="{89241740-1A97-4EB3-B4CC-C4FE6FBB83ED}" presName="node" presStyleLbl="node1" presStyleIdx="7" presStyleCnt="8" custScaleX="167555" custScaleY="114938" custRadScaleRad="90127" custRadScaleInc="7053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</dgm:ptLst>
  <dgm:cxnLst>
    <dgm:cxn modelId="{D5D7FE4E-4ADB-48A9-BE49-3D1EE1FC41DD}" type="presOf" srcId="{69873599-5559-46AA-A961-BDAD5F02A329}" destId="{26EFF80E-EF8E-43D9-91F0-1667F76C8C22}" srcOrd="0" destOrd="0" presId="urn:microsoft.com/office/officeart/2005/8/layout/radial4"/>
    <dgm:cxn modelId="{A15BBD58-79FB-4AE7-91B7-EA6F47B5A8A5}" type="presOf" srcId="{1572834F-8126-461A-86FA-296EF3289C0E}" destId="{3497080B-1BB8-4A20-9946-40743FE4CBE2}" srcOrd="0" destOrd="0" presId="urn:microsoft.com/office/officeart/2005/8/layout/radial4"/>
    <dgm:cxn modelId="{08260A3F-FB91-42C1-A083-A69F1ACD4B7A}" srcId="{F107540F-E6BB-4CFA-9E31-F082913074FD}" destId="{86B03B07-5521-46C1-AAFD-4202A99A93D3}" srcOrd="0" destOrd="0" parTransId="{1572834F-8126-461A-86FA-296EF3289C0E}" sibTransId="{735AF8AB-F1B7-4B89-8EA0-FA4325744E9D}"/>
    <dgm:cxn modelId="{DFE3DF15-A224-447C-BB57-9F2EF3F12279}" type="presOf" srcId="{743C9D93-277F-4717-9FAE-057E57CFB934}" destId="{2502E69C-6FD1-47EB-B45F-60869ED996E3}" srcOrd="0" destOrd="0" presId="urn:microsoft.com/office/officeart/2005/8/layout/radial4"/>
    <dgm:cxn modelId="{B0DC1CDD-F84D-4B74-99F8-F8D7A678288F}" type="presOf" srcId="{4584CB2B-72D6-4453-A8D4-BB8EA994F905}" destId="{043DBB24-0526-4C0E-ACC4-6CD7EF54C66B}" srcOrd="0" destOrd="0" presId="urn:microsoft.com/office/officeart/2005/8/layout/radial4"/>
    <dgm:cxn modelId="{15A7907A-BF76-442D-AF64-75A78A0C422A}" srcId="{915E8EF0-5933-4EC8-8147-A67866077A8D}" destId="{F107540F-E6BB-4CFA-9E31-F082913074FD}" srcOrd="0" destOrd="0" parTransId="{51F1B5DC-5665-43EB-B297-FB737272A4FD}" sibTransId="{7C24CC55-F914-4F09-B816-C0B7DBBE1D52}"/>
    <dgm:cxn modelId="{A9DD5CDA-1023-484E-A56C-66B0D0CD273C}" type="presOf" srcId="{36B4887C-E760-4D05-8AB7-16EE3178D4F4}" destId="{E9F0B650-AD51-40F0-B6CD-5175DECA92D2}" srcOrd="0" destOrd="0" presId="urn:microsoft.com/office/officeart/2005/8/layout/radial4"/>
    <dgm:cxn modelId="{CEFF5196-A557-4348-8054-7A67E1332F1C}" srcId="{F107540F-E6BB-4CFA-9E31-F082913074FD}" destId="{A5144E6F-F6FB-42A9-85C0-73E28488AFF5}" srcOrd="3" destOrd="0" parTransId="{55CD1642-A981-4AD6-9DB5-6AD7723A7EA4}" sibTransId="{FCDCF1BF-71C7-47F8-845E-F71448272061}"/>
    <dgm:cxn modelId="{9015EB63-A488-4005-849D-5821ED2C1009}" srcId="{F107540F-E6BB-4CFA-9E31-F082913074FD}" destId="{40332175-074B-4F10-976B-05E7F2149E05}" srcOrd="4" destOrd="0" parTransId="{83ABDA11-4490-4ACE-8AD0-2DE140569E5C}" sibTransId="{C3C8A4CE-7D77-44BD-AE57-E6DB8AAAEEEF}"/>
    <dgm:cxn modelId="{63BD6559-F55A-4FDE-87B1-AB48F9CB8660}" type="presOf" srcId="{A5144E6F-F6FB-42A9-85C0-73E28488AFF5}" destId="{1DF8AB58-230B-4D80-8DA9-7E8CF42E8841}" srcOrd="0" destOrd="0" presId="urn:microsoft.com/office/officeart/2005/8/layout/radial4"/>
    <dgm:cxn modelId="{64F9167E-EA67-4C4E-A312-62C43A7AD441}" type="presOf" srcId="{89241740-1A97-4EB3-B4CC-C4FE6FBB83ED}" destId="{B6E058EA-43A9-4008-B543-7C46A57651EA}" srcOrd="0" destOrd="0" presId="urn:microsoft.com/office/officeart/2005/8/layout/radial4"/>
    <dgm:cxn modelId="{BDCA3D20-234E-4596-8BC2-2B840972F9F0}" srcId="{F107540F-E6BB-4CFA-9E31-F082913074FD}" destId="{6234AACD-D7EF-4D57-96AD-98B6E3713DD1}" srcOrd="6" destOrd="0" parTransId="{73E17BF7-0423-4CFE-B253-339352743700}" sibTransId="{15E8D252-A781-4CE8-A614-D17CAE13BBB9}"/>
    <dgm:cxn modelId="{6844C484-D99F-42DA-AC58-9A1407DF34C5}" srcId="{F107540F-E6BB-4CFA-9E31-F082913074FD}" destId="{89241740-1A97-4EB3-B4CC-C4FE6FBB83ED}" srcOrd="7" destOrd="0" parTransId="{69873599-5559-46AA-A961-BDAD5F02A329}" sibTransId="{FB3568DA-523C-46C6-A38B-A4238A9E1C25}"/>
    <dgm:cxn modelId="{93C0D0E8-6D44-4173-9C5F-51FCA70473E7}" type="presOf" srcId="{F107540F-E6BB-4CFA-9E31-F082913074FD}" destId="{16B363E1-533A-4393-8A0D-4B436978EE6A}" srcOrd="0" destOrd="0" presId="urn:microsoft.com/office/officeart/2005/8/layout/radial4"/>
    <dgm:cxn modelId="{33F110CF-1380-4952-9895-0AB7E7F0F39C}" type="presOf" srcId="{A3DBD497-DE3B-4D59-8790-4A4F6D99D84A}" destId="{BEC8EBCD-59F1-4DE3-930E-D565333987FB}" srcOrd="0" destOrd="0" presId="urn:microsoft.com/office/officeart/2005/8/layout/radial4"/>
    <dgm:cxn modelId="{DF1C5EE1-3F5D-4661-AA03-BA79BEB293CD}" type="presOf" srcId="{86B03B07-5521-46C1-AAFD-4202A99A93D3}" destId="{1064A190-796B-46EE-938C-8E81B6BEFCFB}" srcOrd="0" destOrd="0" presId="urn:microsoft.com/office/officeart/2005/8/layout/radial4"/>
    <dgm:cxn modelId="{E62FA45A-E51E-49E1-85B7-9259FA1E4FD6}" srcId="{F107540F-E6BB-4CFA-9E31-F082913074FD}" destId="{36B4887C-E760-4D05-8AB7-16EE3178D4F4}" srcOrd="1" destOrd="0" parTransId="{4584CB2B-72D6-4453-A8D4-BB8EA994F905}" sibTransId="{1D60EBAF-ED47-41D9-94C7-0FB2183092D2}"/>
    <dgm:cxn modelId="{A3202D79-4464-4786-AB92-6BE4161C2BFD}" srcId="{F107540F-E6BB-4CFA-9E31-F082913074FD}" destId="{743C9D93-277F-4717-9FAE-057E57CFB934}" srcOrd="2" destOrd="0" parTransId="{4476DC8C-9319-4A76-9F20-E388C45B9E9D}" sibTransId="{EDBCFEBF-A37F-4BCF-8585-D10FFD4D5FB8}"/>
    <dgm:cxn modelId="{A1EB5998-E53E-4962-9183-32CEA456C0FF}" type="presOf" srcId="{83ABDA11-4490-4ACE-8AD0-2DE140569E5C}" destId="{E0FD6F6D-1DE6-4697-A17F-274E405663EC}" srcOrd="0" destOrd="0" presId="urn:microsoft.com/office/officeart/2005/8/layout/radial4"/>
    <dgm:cxn modelId="{660D01D9-C97A-40AA-9C66-B1EAA1454D8B}" type="presOf" srcId="{4476DC8C-9319-4A76-9F20-E388C45B9E9D}" destId="{A557287C-78AE-4486-AFA5-8E722858F699}" srcOrd="0" destOrd="0" presId="urn:microsoft.com/office/officeart/2005/8/layout/radial4"/>
    <dgm:cxn modelId="{074AA1A1-C7E2-4516-9812-A1E364464C11}" srcId="{F107540F-E6BB-4CFA-9E31-F082913074FD}" destId="{B470B48D-3DDD-477D-9331-A6F20F357A99}" srcOrd="5" destOrd="0" parTransId="{A3DBD497-DE3B-4D59-8790-4A4F6D99D84A}" sibTransId="{5ED06C9D-FFDB-4F6D-8321-0E7A45CEB97F}"/>
    <dgm:cxn modelId="{1634A2AB-08B7-461C-A377-B10046EBA2B4}" type="presOf" srcId="{915E8EF0-5933-4EC8-8147-A67866077A8D}" destId="{F3C1A685-4FDD-461D-A17B-AF83081FE56B}" srcOrd="0" destOrd="0" presId="urn:microsoft.com/office/officeart/2005/8/layout/radial4"/>
    <dgm:cxn modelId="{2B5B80A0-D19D-4E18-9D24-926966058FD0}" type="presOf" srcId="{6234AACD-D7EF-4D57-96AD-98B6E3713DD1}" destId="{9918E0BB-6EC6-4179-A42E-B40F0A12CE5B}" srcOrd="0" destOrd="0" presId="urn:microsoft.com/office/officeart/2005/8/layout/radial4"/>
    <dgm:cxn modelId="{64B4DA23-CB2A-42FD-9618-E96DD4F9AC36}" type="presOf" srcId="{73E17BF7-0423-4CFE-B253-339352743700}" destId="{DEC77264-B6A9-430F-ABDC-C55CFA06B826}" srcOrd="0" destOrd="0" presId="urn:microsoft.com/office/officeart/2005/8/layout/radial4"/>
    <dgm:cxn modelId="{C5F12299-D662-4034-BDF3-824BC0611757}" type="presOf" srcId="{55CD1642-A981-4AD6-9DB5-6AD7723A7EA4}" destId="{8BD1387E-614F-4F84-8714-0414E0E8F6E1}" srcOrd="0" destOrd="0" presId="urn:microsoft.com/office/officeart/2005/8/layout/radial4"/>
    <dgm:cxn modelId="{6786A50D-93F7-4F6F-9CF8-6DDCB7509F78}" type="presOf" srcId="{40332175-074B-4F10-976B-05E7F2149E05}" destId="{D19FB634-E6CE-4028-8597-8EEE207129CA}" srcOrd="0" destOrd="0" presId="urn:microsoft.com/office/officeart/2005/8/layout/radial4"/>
    <dgm:cxn modelId="{C8C746C5-BB96-42F8-8F03-6CED2FE0EF07}" type="presOf" srcId="{B470B48D-3DDD-477D-9331-A6F20F357A99}" destId="{5F73DEBD-3BB8-46C3-8351-194098C084C7}" srcOrd="0" destOrd="0" presId="urn:microsoft.com/office/officeart/2005/8/layout/radial4"/>
    <dgm:cxn modelId="{854C5891-1E93-4850-9C75-BA4A7A6E54E4}" type="presParOf" srcId="{F3C1A685-4FDD-461D-A17B-AF83081FE56B}" destId="{16B363E1-533A-4393-8A0D-4B436978EE6A}" srcOrd="0" destOrd="0" presId="urn:microsoft.com/office/officeart/2005/8/layout/radial4"/>
    <dgm:cxn modelId="{339EB6DF-AFA8-4D16-9E3F-9242B1818F3A}" type="presParOf" srcId="{F3C1A685-4FDD-461D-A17B-AF83081FE56B}" destId="{3497080B-1BB8-4A20-9946-40743FE4CBE2}" srcOrd="1" destOrd="0" presId="urn:microsoft.com/office/officeart/2005/8/layout/radial4"/>
    <dgm:cxn modelId="{2B11B71D-CAB1-4B5D-B9E0-DFB056BB7E92}" type="presParOf" srcId="{F3C1A685-4FDD-461D-A17B-AF83081FE56B}" destId="{1064A190-796B-46EE-938C-8E81B6BEFCFB}" srcOrd="2" destOrd="0" presId="urn:microsoft.com/office/officeart/2005/8/layout/radial4"/>
    <dgm:cxn modelId="{7515C62D-B037-45A1-A2F9-E9A40A7EF3C6}" type="presParOf" srcId="{F3C1A685-4FDD-461D-A17B-AF83081FE56B}" destId="{043DBB24-0526-4C0E-ACC4-6CD7EF54C66B}" srcOrd="3" destOrd="0" presId="urn:microsoft.com/office/officeart/2005/8/layout/radial4"/>
    <dgm:cxn modelId="{2C58DAEC-5F4B-47C6-928C-70C6D486E02C}" type="presParOf" srcId="{F3C1A685-4FDD-461D-A17B-AF83081FE56B}" destId="{E9F0B650-AD51-40F0-B6CD-5175DECA92D2}" srcOrd="4" destOrd="0" presId="urn:microsoft.com/office/officeart/2005/8/layout/radial4"/>
    <dgm:cxn modelId="{4DF3CE60-9203-4A26-B94D-6E8CEA2F57E6}" type="presParOf" srcId="{F3C1A685-4FDD-461D-A17B-AF83081FE56B}" destId="{A557287C-78AE-4486-AFA5-8E722858F699}" srcOrd="5" destOrd="0" presId="urn:microsoft.com/office/officeart/2005/8/layout/radial4"/>
    <dgm:cxn modelId="{7B8EB35E-C845-4A15-856C-6E8B872E80D9}" type="presParOf" srcId="{F3C1A685-4FDD-461D-A17B-AF83081FE56B}" destId="{2502E69C-6FD1-47EB-B45F-60869ED996E3}" srcOrd="6" destOrd="0" presId="urn:microsoft.com/office/officeart/2005/8/layout/radial4"/>
    <dgm:cxn modelId="{F9AEBFCB-DC55-49D7-ADF1-400ABB9C5033}" type="presParOf" srcId="{F3C1A685-4FDD-461D-A17B-AF83081FE56B}" destId="{8BD1387E-614F-4F84-8714-0414E0E8F6E1}" srcOrd="7" destOrd="0" presId="urn:microsoft.com/office/officeart/2005/8/layout/radial4"/>
    <dgm:cxn modelId="{38337F25-4234-4702-A39D-E00C74EB3056}" type="presParOf" srcId="{F3C1A685-4FDD-461D-A17B-AF83081FE56B}" destId="{1DF8AB58-230B-4D80-8DA9-7E8CF42E8841}" srcOrd="8" destOrd="0" presId="urn:microsoft.com/office/officeart/2005/8/layout/radial4"/>
    <dgm:cxn modelId="{4BE4871F-438F-4BBD-988A-ED0BF4F5D9C9}" type="presParOf" srcId="{F3C1A685-4FDD-461D-A17B-AF83081FE56B}" destId="{E0FD6F6D-1DE6-4697-A17F-274E405663EC}" srcOrd="9" destOrd="0" presId="urn:microsoft.com/office/officeart/2005/8/layout/radial4"/>
    <dgm:cxn modelId="{AD17F33A-9195-4AFC-B424-FCD031A9D56D}" type="presParOf" srcId="{F3C1A685-4FDD-461D-A17B-AF83081FE56B}" destId="{D19FB634-E6CE-4028-8597-8EEE207129CA}" srcOrd="10" destOrd="0" presId="urn:microsoft.com/office/officeart/2005/8/layout/radial4"/>
    <dgm:cxn modelId="{70D789D4-3362-47E0-936E-3FC58CCA55DC}" type="presParOf" srcId="{F3C1A685-4FDD-461D-A17B-AF83081FE56B}" destId="{BEC8EBCD-59F1-4DE3-930E-D565333987FB}" srcOrd="11" destOrd="0" presId="urn:microsoft.com/office/officeart/2005/8/layout/radial4"/>
    <dgm:cxn modelId="{BBF02F47-239E-4029-A2A2-380F48B18197}" type="presParOf" srcId="{F3C1A685-4FDD-461D-A17B-AF83081FE56B}" destId="{5F73DEBD-3BB8-46C3-8351-194098C084C7}" srcOrd="12" destOrd="0" presId="urn:microsoft.com/office/officeart/2005/8/layout/radial4"/>
    <dgm:cxn modelId="{2F9505B7-66A9-4EFA-91D8-371762780FAD}" type="presParOf" srcId="{F3C1A685-4FDD-461D-A17B-AF83081FE56B}" destId="{DEC77264-B6A9-430F-ABDC-C55CFA06B826}" srcOrd="13" destOrd="0" presId="urn:microsoft.com/office/officeart/2005/8/layout/radial4"/>
    <dgm:cxn modelId="{0F1037CC-5868-4724-B177-D32DC0B7ABB5}" type="presParOf" srcId="{F3C1A685-4FDD-461D-A17B-AF83081FE56B}" destId="{9918E0BB-6EC6-4179-A42E-B40F0A12CE5B}" srcOrd="14" destOrd="0" presId="urn:microsoft.com/office/officeart/2005/8/layout/radial4"/>
    <dgm:cxn modelId="{C336210F-C6C5-4F10-B3B1-AF2A6BF59BFD}" type="presParOf" srcId="{F3C1A685-4FDD-461D-A17B-AF83081FE56B}" destId="{26EFF80E-EF8E-43D9-91F0-1667F76C8C22}" srcOrd="15" destOrd="0" presId="urn:microsoft.com/office/officeart/2005/8/layout/radial4"/>
    <dgm:cxn modelId="{D7B6F40B-3A1E-4EA1-B272-DE4E6741D110}" type="presParOf" srcId="{F3C1A685-4FDD-461D-A17B-AF83081FE56B}" destId="{B6E058EA-43A9-4008-B543-7C46A57651EA}" srcOrd="16" destOrd="0" presId="urn:microsoft.com/office/officeart/2005/8/layout/radial4"/>
  </dgm:cxnLst>
  <dgm:bg/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5E8EF0-5933-4EC8-8147-A67866077A8D}" type="doc">
      <dgm:prSet loTypeId="urn:microsoft.com/office/officeart/2005/8/layout/radial4" loCatId="relationship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F107540F-E6BB-4CFA-9E31-F082913074FD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>
          <a:off x="2228354" y="2438595"/>
          <a:ext cx="894004" cy="894004"/>
        </a:xfrm>
        <a:gradFill flip="none" rotWithShape="1">
          <a:gsLst>
            <a:gs pos="0">
              <a:srgbClr val="92D050"/>
            </a:gs>
            <a:gs pos="0">
              <a:srgbClr val="92D050"/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2700000" scaled="1"/>
          <a:tileRect/>
        </a:gradFill>
        <a:ln/>
      </dgm:spPr>
      <dgm:t>
        <a:bodyPr/>
        <a:lstStyle/>
        <a:p>
          <a:r>
            <a:rPr lang="en-GB" sz="20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Assessment reliability</a:t>
          </a:r>
        </a:p>
      </dgm:t>
    </dgm:pt>
    <dgm:pt modelId="{51F1B5DC-5665-43EB-B297-FB737272A4FD}" type="parTrans" cxnId="{15A7907A-BF76-442D-AF64-75A78A0C422A}">
      <dgm:prSet/>
      <dgm:spPr/>
      <dgm:t>
        <a:bodyPr/>
        <a:lstStyle/>
        <a:p>
          <a:endParaRPr lang="en-GB"/>
        </a:p>
      </dgm:t>
    </dgm:pt>
    <dgm:pt modelId="{7C24CC55-F914-4F09-B816-C0B7DBBE1D52}" type="sibTrans" cxnId="{15A7907A-BF76-442D-AF64-75A78A0C422A}">
      <dgm:prSet/>
      <dgm:spPr/>
      <dgm:t>
        <a:bodyPr/>
        <a:lstStyle/>
        <a:p>
          <a:endParaRPr lang="en-GB"/>
        </a:p>
      </dgm:t>
    </dgm:pt>
    <dgm:pt modelId="{86B03B07-5521-46C1-AAFD-4202A99A93D3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>
          <a:off x="74956" y="2503312"/>
          <a:ext cx="777191" cy="764571"/>
        </a:xfrm>
        <a:gradFill rotWithShape="0">
          <a:gsLst>
            <a:gs pos="0">
              <a:srgbClr val="92D050"/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</a:gradFill>
        <a:ln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a. Whole school policies </a:t>
          </a:r>
        </a:p>
      </dgm:t>
    </dgm:pt>
    <dgm:pt modelId="{1572834F-8126-461A-86FA-296EF3289C0E}" type="parTrans" cxnId="{08260A3F-FB91-42C1-A083-A69F1ACD4B7A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 rot="10800000">
          <a:off x="463552" y="2758202"/>
          <a:ext cx="1667737" cy="254791"/>
        </a:xfrm>
        <a:ln/>
      </dgm:spPr>
      <dgm:t>
        <a:bodyPr/>
        <a:lstStyle/>
        <a:p>
          <a:endParaRPr lang="en-GB" dirty="0"/>
        </a:p>
      </dgm:t>
    </dgm:pt>
    <dgm:pt modelId="{735AF8AB-F1B7-4B89-8EA0-FA4325744E9D}" type="sibTrans" cxnId="{08260A3F-FB91-42C1-A083-A69F1ACD4B7A}">
      <dgm:prSet/>
      <dgm:spPr/>
      <dgm:t>
        <a:bodyPr/>
        <a:lstStyle/>
        <a:p>
          <a:endParaRPr lang="en-GB"/>
        </a:p>
      </dgm:t>
    </dgm:pt>
    <dgm:pt modelId="{743C9D93-277F-4717-9FAE-057E57CFB934}">
      <dgm:prSet phldrT="[Text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>
          <a:off x="502565" y="1074644"/>
          <a:ext cx="625803" cy="500642"/>
        </a:xfrm>
        <a:ln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c. Staff training</a:t>
          </a:r>
        </a:p>
      </dgm:t>
    </dgm:pt>
    <dgm:pt modelId="{4476DC8C-9319-4A76-9F20-E388C45B9E9D}" type="parTrans" cxnId="{A3202D79-4464-4786-AB92-6BE4161C2BFD}">
      <dgm:prSet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 rot="13200000">
          <a:off x="596489" y="1799206"/>
          <a:ext cx="1871960" cy="254791"/>
        </a:xfrm>
        <a:ln/>
      </dgm:spPr>
      <dgm:t>
        <a:bodyPr/>
        <a:lstStyle/>
        <a:p>
          <a:endParaRPr lang="en-GB" dirty="0"/>
        </a:p>
      </dgm:t>
    </dgm:pt>
    <dgm:pt modelId="{EDBCFEBF-A37F-4BCF-8585-D10FFD4D5FB8}" type="sibTrans" cxnId="{A3202D79-4464-4786-AB92-6BE4161C2BFD}">
      <dgm:prSet/>
      <dgm:spPr/>
      <dgm:t>
        <a:bodyPr/>
        <a:lstStyle/>
        <a:p>
          <a:endParaRPr lang="en-GB"/>
        </a:p>
      </dgm:t>
    </dgm:pt>
    <dgm:pt modelId="{A5144E6F-F6FB-42A9-85C0-73E28488AFF5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>
          <a:off x="1122602" y="327101"/>
          <a:ext cx="677594" cy="911725"/>
        </a:xfrm>
        <a:gradFill rotWithShape="0">
          <a:gsLst>
            <a:gs pos="0">
              <a:srgbClr val="92D050"/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</a:gradFill>
        <a:ln>
          <a:solidFill>
            <a:schemeClr val="accent1"/>
          </a:solidFill>
        </a:ln>
      </dgm:spPr>
      <dgm:t>
        <a:bodyPr/>
        <a:lstStyle/>
        <a:p>
          <a:pPr algn="ctr"/>
          <a:r>
            <a:rPr lang="en-GB" sz="16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d. Standardisation and moderation within and across subjects</a:t>
          </a:r>
          <a:r>
            <a:rPr lang="en-GB" sz="1600" dirty="0" smtClean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/ departments/ cluster </a:t>
          </a:r>
          <a:endParaRPr lang="en-GB" sz="1600" dirty="0">
            <a:solidFill>
              <a:schemeClr val="tx1"/>
            </a:solidFill>
            <a:latin typeface="Calibri" panose="020F0502020204030204"/>
            <a:ea typeface="+mn-ea"/>
            <a:cs typeface="+mn-cs"/>
          </a:endParaRPr>
        </a:p>
      </dgm:t>
    </dgm:pt>
    <dgm:pt modelId="{55CD1642-A981-4AD6-9DB5-6AD7723A7EA4}" type="parTrans" cxnId="{CEFF5196-A557-4348-8054-7A67E1332F1C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 rot="14400000">
          <a:off x="993410" y="1466151"/>
          <a:ext cx="1871960" cy="254791"/>
        </a:xfrm>
        <a:ln/>
      </dgm:spPr>
      <dgm:t>
        <a:bodyPr/>
        <a:lstStyle/>
        <a:p>
          <a:endParaRPr lang="en-GB" dirty="0"/>
        </a:p>
      </dgm:t>
    </dgm:pt>
    <dgm:pt modelId="{FCDCF1BF-71C7-47F8-845E-F71448272061}" type="sibTrans" cxnId="{CEFF5196-A557-4348-8054-7A67E1332F1C}">
      <dgm:prSet/>
      <dgm:spPr/>
      <dgm:t>
        <a:bodyPr/>
        <a:lstStyle/>
        <a:p>
          <a:endParaRPr lang="en-GB"/>
        </a:p>
      </dgm:t>
    </dgm:pt>
    <dgm:pt modelId="{89241740-1A97-4EB3-B4CC-C4FE6FBB83ED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>
          <a:off x="4329487" y="2570076"/>
          <a:ext cx="1048564" cy="575428"/>
        </a:xfrm>
        <a:gradFill rotWithShape="0">
          <a:gsLst>
            <a:gs pos="0">
              <a:srgbClr val="92D050"/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</a:gradFill>
        <a:ln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h: Whole school monitoring activities that are used to inform improvement planning</a:t>
          </a:r>
        </a:p>
      </dgm:t>
    </dgm:pt>
    <dgm:pt modelId="{69873599-5559-46AA-A961-BDAD5F02A329}" type="parTrans" cxnId="{6844C484-D99F-42DA-AC58-9A1407DF34C5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 rot="21556120">
          <a:off x="3217485" y="2740838"/>
          <a:ext cx="1636350" cy="254791"/>
        </a:xfrm>
        <a:ln/>
      </dgm:spPr>
      <dgm:t>
        <a:bodyPr/>
        <a:lstStyle/>
        <a:p>
          <a:endParaRPr lang="en-GB" dirty="0"/>
        </a:p>
      </dgm:t>
    </dgm:pt>
    <dgm:pt modelId="{FB3568DA-523C-46C6-A38B-A4238A9E1C25}" type="sibTrans" cxnId="{6844C484-D99F-42DA-AC58-9A1407DF34C5}">
      <dgm:prSet/>
      <dgm:spPr/>
      <dgm:t>
        <a:bodyPr/>
        <a:lstStyle/>
        <a:p>
          <a:endParaRPr lang="en-GB"/>
        </a:p>
      </dgm:t>
    </dgm:pt>
    <dgm:pt modelId="{40332175-074B-4F10-976B-05E7F2149E05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>
          <a:off x="1865552" y="239774"/>
          <a:ext cx="802317" cy="716514"/>
        </a:xfrm>
        <a:gradFill rotWithShape="0">
          <a:gsLst>
            <a:gs pos="0">
              <a:srgbClr val="92D050"/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</a:gradFill>
        <a:ln/>
      </dgm:spPr>
      <dgm:t>
        <a:bodyPr/>
        <a:lstStyle/>
        <a:p>
          <a:pPr algn="ctr"/>
          <a:r>
            <a:rPr lang="en-GB" sz="16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e. Producing exemplification materials and portfolios of learners' work</a:t>
          </a:r>
        </a:p>
      </dgm:t>
    </dgm:pt>
    <dgm:pt modelId="{C3C8A4CE-7D77-44BD-AE57-E6DB8AAAEEEF}" type="sibTrans" cxnId="{9015EB63-A488-4005-849D-5821ED2C1009}">
      <dgm:prSet/>
      <dgm:spPr/>
      <dgm:t>
        <a:bodyPr/>
        <a:lstStyle/>
        <a:p>
          <a:endParaRPr lang="en-GB"/>
        </a:p>
      </dgm:t>
    </dgm:pt>
    <dgm:pt modelId="{83ABDA11-4490-4ACE-8AD0-2DE140569E5C}" type="parTrans" cxnId="{9015EB63-A488-4005-849D-5821ED2C1009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xfrm rot="15592300">
          <a:off x="1535877" y="1343593"/>
          <a:ext cx="1773554" cy="254791"/>
        </a:xfrm>
        <a:ln/>
      </dgm:spPr>
      <dgm:t>
        <a:bodyPr/>
        <a:lstStyle/>
        <a:p>
          <a:endParaRPr lang="en-GB" dirty="0"/>
        </a:p>
      </dgm:t>
    </dgm:pt>
    <dgm:pt modelId="{B470B48D-3DDD-477D-9331-A6F20F357A99}">
      <dgm:prSet phldrT="[Text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>
          <a:off x="2761591" y="173563"/>
          <a:ext cx="670735" cy="642014"/>
        </a:xfrm>
        <a:ln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f. Consistent, embedded  whole-school AfL strategies</a:t>
          </a:r>
        </a:p>
      </dgm:t>
    </dgm:pt>
    <dgm:pt modelId="{A3DBD497-DE3B-4D59-8790-4A4F6D99D84A}" type="parTrans" cxnId="{074AA1A1-C7E2-4516-9812-A1E364464C11}">
      <dgm:prSet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 rot="16800000">
          <a:off x="1998447" y="1288935"/>
          <a:ext cx="1871960" cy="254791"/>
        </a:xfrm>
        <a:ln/>
      </dgm:spPr>
      <dgm:t>
        <a:bodyPr/>
        <a:lstStyle/>
        <a:p>
          <a:endParaRPr lang="en-GB" dirty="0"/>
        </a:p>
      </dgm:t>
    </dgm:pt>
    <dgm:pt modelId="{5ED06C9D-FFDB-4F6D-8321-0E7A45CEB97F}" type="sibTrans" cxnId="{074AA1A1-C7E2-4516-9812-A1E364464C11}">
      <dgm:prSet/>
      <dgm:spPr/>
      <dgm:t>
        <a:bodyPr/>
        <a:lstStyle/>
        <a:p>
          <a:endParaRPr lang="en-GB"/>
        </a:p>
      </dgm:t>
    </dgm:pt>
    <dgm:pt modelId="{36B4887C-E760-4D05-8AB7-16EE3178D4F4}">
      <dgm:prSet phldrT="[Text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>
          <a:off x="80963" y="1722280"/>
          <a:ext cx="625803" cy="665844"/>
        </a:xfrm>
        <a:ln/>
      </dgm:spPr>
      <dgm:t>
        <a:bodyPr/>
        <a:lstStyle/>
        <a:p>
          <a:pPr algn="ctr"/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b. Literacy/ numeracy PLCs </a:t>
          </a:r>
        </a:p>
      </dgm:t>
    </dgm:pt>
    <dgm:pt modelId="{4584CB2B-72D6-4453-A8D4-BB8EA994F905}" type="parTrans" cxnId="{E62FA45A-E51E-49E1-85B7-9259FA1E4FD6}">
      <dgm:prSet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 rot="12000000">
          <a:off x="337418" y="2247931"/>
          <a:ext cx="1871960" cy="254791"/>
        </a:xfrm>
        <a:ln/>
      </dgm:spPr>
      <dgm:t>
        <a:bodyPr/>
        <a:lstStyle/>
        <a:p>
          <a:endParaRPr lang="en-GB" dirty="0"/>
        </a:p>
      </dgm:t>
    </dgm:pt>
    <dgm:pt modelId="{1D60EBAF-ED47-41D9-94C7-0FB2183092D2}" type="sibTrans" cxnId="{E62FA45A-E51E-49E1-85B7-9259FA1E4FD6}">
      <dgm:prSet/>
      <dgm:spPr/>
      <dgm:t>
        <a:bodyPr/>
        <a:lstStyle/>
        <a:p>
          <a:endParaRPr lang="en-GB"/>
        </a:p>
      </dgm:t>
    </dgm:pt>
    <dgm:pt modelId="{6234AACD-D7EF-4D57-96AD-98B6E3713DD1}">
      <dgm:prSet phldrT="[Text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>
          <a:off x="4082774" y="1074644"/>
          <a:ext cx="904942" cy="500642"/>
        </a:xfrm>
        <a:ln/>
      </dgm:spPr>
      <dgm:t>
        <a:bodyPr/>
        <a:lstStyle/>
        <a:p>
          <a:r>
            <a:rPr lang="en-GB" sz="16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g. Standardised tasks, tests (NNTs &amp; NRTs)</a:t>
          </a:r>
        </a:p>
      </dgm:t>
    </dgm:pt>
    <dgm:pt modelId="{73E17BF7-0423-4CFE-B253-339352743700}" type="parTrans" cxnId="{BDCA3D20-234E-4596-8BC2-2B840972F9F0}">
      <dgm:prSet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xfrm rot="19200000">
          <a:off x="2882263" y="1799206"/>
          <a:ext cx="1871960" cy="254791"/>
        </a:xfrm>
        <a:ln/>
      </dgm:spPr>
      <dgm:t>
        <a:bodyPr/>
        <a:lstStyle/>
        <a:p>
          <a:endParaRPr lang="en-GB" dirty="0"/>
        </a:p>
      </dgm:t>
    </dgm:pt>
    <dgm:pt modelId="{15E8D252-A781-4CE8-A614-D17CAE13BBB9}" type="sibTrans" cxnId="{BDCA3D20-234E-4596-8BC2-2B840972F9F0}">
      <dgm:prSet/>
      <dgm:spPr/>
      <dgm:t>
        <a:bodyPr/>
        <a:lstStyle/>
        <a:p>
          <a:endParaRPr lang="en-GB"/>
        </a:p>
      </dgm:t>
    </dgm:pt>
    <dgm:pt modelId="{F3C1A685-4FDD-461D-A17B-AF83081FE56B}" type="pres">
      <dgm:prSet presAssocID="{915E8EF0-5933-4EC8-8147-A67866077A8D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6B363E1-533A-4393-8A0D-4B436978EE6A}" type="pres">
      <dgm:prSet presAssocID="{F107540F-E6BB-4CFA-9E31-F082913074FD}" presName="centerShape" presStyleLbl="node0" presStyleIdx="0" presStyleCnt="1" custScaleX="104133" custScaleY="90269" custLinFactNeighborY="-1380"/>
      <dgm:spPr>
        <a:prstGeom prst="ellipse">
          <a:avLst/>
        </a:prstGeom>
      </dgm:spPr>
      <dgm:t>
        <a:bodyPr/>
        <a:lstStyle/>
        <a:p>
          <a:endParaRPr lang="en-GB"/>
        </a:p>
      </dgm:t>
    </dgm:pt>
    <dgm:pt modelId="{3497080B-1BB8-4A20-9946-40743FE4CBE2}" type="pres">
      <dgm:prSet presAssocID="{1572834F-8126-461A-86FA-296EF3289C0E}" presName="parTrans" presStyleLbl="bgSibTrans2D1" presStyleIdx="0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1064A190-796B-46EE-938C-8E81B6BEFCFB}" type="pres">
      <dgm:prSet presAssocID="{86B03B07-5521-46C1-AAFD-4202A99A93D3}" presName="node" presStyleLbl="node1" presStyleIdx="0" presStyleCnt="8" custScaleX="97544" custScaleY="87968" custRadScaleRad="92304" custRadScaleInc="-12970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043DBB24-0526-4C0E-ACC4-6CD7EF54C66B}" type="pres">
      <dgm:prSet presAssocID="{4584CB2B-72D6-4453-A8D4-BB8EA994F905}" presName="parTrans" presStyleLbl="bgSibTrans2D1" presStyleIdx="1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E9F0B650-AD51-40F0-B6CD-5175DECA92D2}" type="pres">
      <dgm:prSet presAssocID="{36B4887C-E760-4D05-8AB7-16EE3178D4F4}" presName="node" presStyleLbl="node1" presStyleIdx="1" presStyleCnt="8" custScaleX="91031" custScaleY="92396" custRadScaleRad="98444" custRadScaleInc="-6740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A557287C-78AE-4486-AFA5-8E722858F699}" type="pres">
      <dgm:prSet presAssocID="{4476DC8C-9319-4A76-9F20-E388C45B9E9D}" presName="parTrans" presStyleLbl="bgSibTrans2D1" presStyleIdx="2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2502E69C-6FD1-47EB-B45F-60869ED996E3}" type="pres">
      <dgm:prSet presAssocID="{743C9D93-277F-4717-9FAE-057E57CFB934}" presName="node" presStyleLbl="node1" presStyleIdx="2" presStyleCnt="8" custRadScaleRad="98499" custRadScaleInc="-8603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8BD1387E-614F-4F84-8714-0414E0E8F6E1}" type="pres">
      <dgm:prSet presAssocID="{55CD1642-A981-4AD6-9DB5-6AD7723A7EA4}" presName="parTrans" presStyleLbl="bgSibTrans2D1" presStyleIdx="3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1DF8AB58-230B-4D80-8DA9-7E8CF42E8841}" type="pres">
      <dgm:prSet presAssocID="{A5144E6F-F6FB-42A9-85C0-73E28488AFF5}" presName="node" presStyleLbl="node1" presStyleIdx="3" presStyleCnt="8" custScaleX="110999" custScaleY="156875" custRadScaleRad="91281" custRadScaleInc="3433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E0FD6F6D-1DE6-4697-A17F-274E405663EC}" type="pres">
      <dgm:prSet presAssocID="{83ABDA11-4490-4ACE-8AD0-2DE140569E5C}" presName="parTrans" presStyleLbl="bgSibTrans2D1" presStyleIdx="4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D19FB634-E6CE-4028-8597-8EEE207129CA}" type="pres">
      <dgm:prSet presAssocID="{40332175-074B-4F10-976B-05E7F2149E05}" presName="node" presStyleLbl="node1" presStyleIdx="4" presStyleCnt="8" custScaleX="128206" custScaleY="143119" custRadScaleRad="95044" custRadScaleInc="22611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BEC8EBCD-59F1-4DE3-930E-D565333987FB}" type="pres">
      <dgm:prSet presAssocID="{A3DBD497-DE3B-4D59-8790-4A4F6D99D84A}" presName="parTrans" presStyleLbl="bgSibTrans2D1" presStyleIdx="5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5F73DEBD-3BB8-46C3-8351-194098C084C7}" type="pres">
      <dgm:prSet presAssocID="{B470B48D-3DDD-477D-9331-A6F20F357A99}" presName="node" presStyleLbl="node1" presStyleIdx="5" presStyleCnt="8" custScaleX="107180" custScaleY="128238" custRadScaleRad="105837" custRadScaleInc="37222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DEC77264-B6A9-430F-ABDC-C55CFA06B826}" type="pres">
      <dgm:prSet presAssocID="{73E17BF7-0423-4CFE-B253-339352743700}" presName="parTrans" presStyleLbl="bgSibTrans2D1" presStyleIdx="6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9918E0BB-6EC6-4179-A42E-B40F0A12CE5B}" type="pres">
      <dgm:prSet presAssocID="{6234AACD-D7EF-4D57-96AD-98B6E3713DD1}" presName="node" presStyleLbl="node1" presStyleIdx="6" presStyleCnt="8" custScaleX="144605" custRadScaleRad="101839" custRadScaleInc="26777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  <dgm:pt modelId="{26EFF80E-EF8E-43D9-91F0-1667F76C8C22}" type="pres">
      <dgm:prSet presAssocID="{69873599-5559-46AA-A961-BDAD5F02A329}" presName="parTrans" presStyleLbl="bgSibTrans2D1" presStyleIdx="7" presStyleCnt="8"/>
      <dgm:spPr>
        <a:prstGeom prst="leftArrow">
          <a:avLst>
            <a:gd name="adj1" fmla="val 60000"/>
            <a:gd name="adj2" fmla="val 50000"/>
          </a:avLst>
        </a:prstGeom>
      </dgm:spPr>
      <dgm:t>
        <a:bodyPr/>
        <a:lstStyle/>
        <a:p>
          <a:endParaRPr lang="en-GB"/>
        </a:p>
      </dgm:t>
    </dgm:pt>
    <dgm:pt modelId="{B6E058EA-43A9-4008-B543-7C46A57651EA}" type="pres">
      <dgm:prSet presAssocID="{89241740-1A97-4EB3-B4CC-C4FE6FBB83ED}" presName="node" presStyleLbl="node1" presStyleIdx="7" presStyleCnt="8" custScaleX="167555" custScaleY="114938" custRadScaleRad="90127" custRadScaleInc="7053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  <dgm:t>
        <a:bodyPr/>
        <a:lstStyle/>
        <a:p>
          <a:endParaRPr lang="en-GB"/>
        </a:p>
      </dgm:t>
    </dgm:pt>
  </dgm:ptLst>
  <dgm:cxnLst>
    <dgm:cxn modelId="{08260A3F-FB91-42C1-A083-A69F1ACD4B7A}" srcId="{F107540F-E6BB-4CFA-9E31-F082913074FD}" destId="{86B03B07-5521-46C1-AAFD-4202A99A93D3}" srcOrd="0" destOrd="0" parTransId="{1572834F-8126-461A-86FA-296EF3289C0E}" sibTransId="{735AF8AB-F1B7-4B89-8EA0-FA4325744E9D}"/>
    <dgm:cxn modelId="{E62FA45A-E51E-49E1-85B7-9259FA1E4FD6}" srcId="{F107540F-E6BB-4CFA-9E31-F082913074FD}" destId="{36B4887C-E760-4D05-8AB7-16EE3178D4F4}" srcOrd="1" destOrd="0" parTransId="{4584CB2B-72D6-4453-A8D4-BB8EA994F905}" sibTransId="{1D60EBAF-ED47-41D9-94C7-0FB2183092D2}"/>
    <dgm:cxn modelId="{C9F34CBD-B089-44C1-B1B8-29EB29BAD155}" type="presOf" srcId="{69873599-5559-46AA-A961-BDAD5F02A329}" destId="{26EFF80E-EF8E-43D9-91F0-1667F76C8C22}" srcOrd="0" destOrd="0" presId="urn:microsoft.com/office/officeart/2005/8/layout/radial4"/>
    <dgm:cxn modelId="{34DAEC69-0732-43B7-AB3D-338ABE2AB999}" type="presOf" srcId="{1572834F-8126-461A-86FA-296EF3289C0E}" destId="{3497080B-1BB8-4A20-9946-40743FE4CBE2}" srcOrd="0" destOrd="0" presId="urn:microsoft.com/office/officeart/2005/8/layout/radial4"/>
    <dgm:cxn modelId="{C2DED99C-8F7C-42BC-9538-0914691E1580}" type="presOf" srcId="{40332175-074B-4F10-976B-05E7F2149E05}" destId="{D19FB634-E6CE-4028-8597-8EEE207129CA}" srcOrd="0" destOrd="0" presId="urn:microsoft.com/office/officeart/2005/8/layout/radial4"/>
    <dgm:cxn modelId="{79BC67D4-1384-465A-A639-EC8D8D09F819}" type="presOf" srcId="{915E8EF0-5933-4EC8-8147-A67866077A8D}" destId="{F3C1A685-4FDD-461D-A17B-AF83081FE56B}" srcOrd="0" destOrd="0" presId="urn:microsoft.com/office/officeart/2005/8/layout/radial4"/>
    <dgm:cxn modelId="{CEFF5196-A557-4348-8054-7A67E1332F1C}" srcId="{F107540F-E6BB-4CFA-9E31-F082913074FD}" destId="{A5144E6F-F6FB-42A9-85C0-73E28488AFF5}" srcOrd="3" destOrd="0" parTransId="{55CD1642-A981-4AD6-9DB5-6AD7723A7EA4}" sibTransId="{FCDCF1BF-71C7-47F8-845E-F71448272061}"/>
    <dgm:cxn modelId="{28B42D7E-2340-4635-B5FF-6D23D51FB9F3}" type="presOf" srcId="{89241740-1A97-4EB3-B4CC-C4FE6FBB83ED}" destId="{B6E058EA-43A9-4008-B543-7C46A57651EA}" srcOrd="0" destOrd="0" presId="urn:microsoft.com/office/officeart/2005/8/layout/radial4"/>
    <dgm:cxn modelId="{81E46A7B-DF43-43BC-A571-AB0FDF1B52D2}" type="presOf" srcId="{4584CB2B-72D6-4453-A8D4-BB8EA994F905}" destId="{043DBB24-0526-4C0E-ACC4-6CD7EF54C66B}" srcOrd="0" destOrd="0" presId="urn:microsoft.com/office/officeart/2005/8/layout/radial4"/>
    <dgm:cxn modelId="{BE2A4984-0F6C-44E6-84AA-627CAB5BBC31}" type="presOf" srcId="{4476DC8C-9319-4A76-9F20-E388C45B9E9D}" destId="{A557287C-78AE-4486-AFA5-8E722858F699}" srcOrd="0" destOrd="0" presId="urn:microsoft.com/office/officeart/2005/8/layout/radial4"/>
    <dgm:cxn modelId="{42E6EE60-0BA6-4726-92EF-5CD429938CCE}" type="presOf" srcId="{36B4887C-E760-4D05-8AB7-16EE3178D4F4}" destId="{E9F0B650-AD51-40F0-B6CD-5175DECA92D2}" srcOrd="0" destOrd="0" presId="urn:microsoft.com/office/officeart/2005/8/layout/radial4"/>
    <dgm:cxn modelId="{866F070A-A2B5-467D-85BB-A7ECF49B3303}" type="presOf" srcId="{55CD1642-A981-4AD6-9DB5-6AD7723A7EA4}" destId="{8BD1387E-614F-4F84-8714-0414E0E8F6E1}" srcOrd="0" destOrd="0" presId="urn:microsoft.com/office/officeart/2005/8/layout/radial4"/>
    <dgm:cxn modelId="{5B065140-F1C1-4D48-B9F7-6F89CDCB2644}" type="presOf" srcId="{6234AACD-D7EF-4D57-96AD-98B6E3713DD1}" destId="{9918E0BB-6EC6-4179-A42E-B40F0A12CE5B}" srcOrd="0" destOrd="0" presId="urn:microsoft.com/office/officeart/2005/8/layout/radial4"/>
    <dgm:cxn modelId="{A3202D79-4464-4786-AB92-6BE4161C2BFD}" srcId="{F107540F-E6BB-4CFA-9E31-F082913074FD}" destId="{743C9D93-277F-4717-9FAE-057E57CFB934}" srcOrd="2" destOrd="0" parTransId="{4476DC8C-9319-4A76-9F20-E388C45B9E9D}" sibTransId="{EDBCFEBF-A37F-4BCF-8585-D10FFD4D5FB8}"/>
    <dgm:cxn modelId="{5CD53B96-A30C-43F8-AA62-1B744BA91DDE}" type="presOf" srcId="{A5144E6F-F6FB-42A9-85C0-73E28488AFF5}" destId="{1DF8AB58-230B-4D80-8DA9-7E8CF42E8841}" srcOrd="0" destOrd="0" presId="urn:microsoft.com/office/officeart/2005/8/layout/radial4"/>
    <dgm:cxn modelId="{FC84FAF7-64E4-4547-91E4-C94883645B79}" type="presOf" srcId="{743C9D93-277F-4717-9FAE-057E57CFB934}" destId="{2502E69C-6FD1-47EB-B45F-60869ED996E3}" srcOrd="0" destOrd="0" presId="urn:microsoft.com/office/officeart/2005/8/layout/radial4"/>
    <dgm:cxn modelId="{9015EB63-A488-4005-849D-5821ED2C1009}" srcId="{F107540F-E6BB-4CFA-9E31-F082913074FD}" destId="{40332175-074B-4F10-976B-05E7F2149E05}" srcOrd="4" destOrd="0" parTransId="{83ABDA11-4490-4ACE-8AD0-2DE140569E5C}" sibTransId="{C3C8A4CE-7D77-44BD-AE57-E6DB8AAAEEEF}"/>
    <dgm:cxn modelId="{BDCA3D20-234E-4596-8BC2-2B840972F9F0}" srcId="{F107540F-E6BB-4CFA-9E31-F082913074FD}" destId="{6234AACD-D7EF-4D57-96AD-98B6E3713DD1}" srcOrd="6" destOrd="0" parTransId="{73E17BF7-0423-4CFE-B253-339352743700}" sibTransId="{15E8D252-A781-4CE8-A614-D17CAE13BBB9}"/>
    <dgm:cxn modelId="{72D06304-9A7E-4D4D-92D6-EA7C9D1ECD47}" type="presOf" srcId="{73E17BF7-0423-4CFE-B253-339352743700}" destId="{DEC77264-B6A9-430F-ABDC-C55CFA06B826}" srcOrd="0" destOrd="0" presId="urn:microsoft.com/office/officeart/2005/8/layout/radial4"/>
    <dgm:cxn modelId="{15A7907A-BF76-442D-AF64-75A78A0C422A}" srcId="{915E8EF0-5933-4EC8-8147-A67866077A8D}" destId="{F107540F-E6BB-4CFA-9E31-F082913074FD}" srcOrd="0" destOrd="0" parTransId="{51F1B5DC-5665-43EB-B297-FB737272A4FD}" sibTransId="{7C24CC55-F914-4F09-B816-C0B7DBBE1D52}"/>
    <dgm:cxn modelId="{DEE3CA11-59CF-42DA-9F56-3C95F7D57990}" type="presOf" srcId="{A3DBD497-DE3B-4D59-8790-4A4F6D99D84A}" destId="{BEC8EBCD-59F1-4DE3-930E-D565333987FB}" srcOrd="0" destOrd="0" presId="urn:microsoft.com/office/officeart/2005/8/layout/radial4"/>
    <dgm:cxn modelId="{074AA1A1-C7E2-4516-9812-A1E364464C11}" srcId="{F107540F-E6BB-4CFA-9E31-F082913074FD}" destId="{B470B48D-3DDD-477D-9331-A6F20F357A99}" srcOrd="5" destOrd="0" parTransId="{A3DBD497-DE3B-4D59-8790-4A4F6D99D84A}" sibTransId="{5ED06C9D-FFDB-4F6D-8321-0E7A45CEB97F}"/>
    <dgm:cxn modelId="{C552080C-62F8-444D-AD7D-B6ECF271E6FA}" type="presOf" srcId="{83ABDA11-4490-4ACE-8AD0-2DE140569E5C}" destId="{E0FD6F6D-1DE6-4697-A17F-274E405663EC}" srcOrd="0" destOrd="0" presId="urn:microsoft.com/office/officeart/2005/8/layout/radial4"/>
    <dgm:cxn modelId="{2610DDF8-DFAE-4E56-9692-346DCD09C698}" type="presOf" srcId="{B470B48D-3DDD-477D-9331-A6F20F357A99}" destId="{5F73DEBD-3BB8-46C3-8351-194098C084C7}" srcOrd="0" destOrd="0" presId="urn:microsoft.com/office/officeart/2005/8/layout/radial4"/>
    <dgm:cxn modelId="{6844C484-D99F-42DA-AC58-9A1407DF34C5}" srcId="{F107540F-E6BB-4CFA-9E31-F082913074FD}" destId="{89241740-1A97-4EB3-B4CC-C4FE6FBB83ED}" srcOrd="7" destOrd="0" parTransId="{69873599-5559-46AA-A961-BDAD5F02A329}" sibTransId="{FB3568DA-523C-46C6-A38B-A4238A9E1C25}"/>
    <dgm:cxn modelId="{C3E63231-194F-453B-8C4D-550CD2B1CA76}" type="presOf" srcId="{86B03B07-5521-46C1-AAFD-4202A99A93D3}" destId="{1064A190-796B-46EE-938C-8E81B6BEFCFB}" srcOrd="0" destOrd="0" presId="urn:microsoft.com/office/officeart/2005/8/layout/radial4"/>
    <dgm:cxn modelId="{474108C2-75A2-4A7D-9209-B9BE1EC90191}" type="presOf" srcId="{F107540F-E6BB-4CFA-9E31-F082913074FD}" destId="{16B363E1-533A-4393-8A0D-4B436978EE6A}" srcOrd="0" destOrd="0" presId="urn:microsoft.com/office/officeart/2005/8/layout/radial4"/>
    <dgm:cxn modelId="{51733DFD-BF28-4DA9-9C28-72CCEAF8BDBA}" type="presParOf" srcId="{F3C1A685-4FDD-461D-A17B-AF83081FE56B}" destId="{16B363E1-533A-4393-8A0D-4B436978EE6A}" srcOrd="0" destOrd="0" presId="urn:microsoft.com/office/officeart/2005/8/layout/radial4"/>
    <dgm:cxn modelId="{0CBF76DC-9A6B-4299-92F3-0F6E9E322DF7}" type="presParOf" srcId="{F3C1A685-4FDD-461D-A17B-AF83081FE56B}" destId="{3497080B-1BB8-4A20-9946-40743FE4CBE2}" srcOrd="1" destOrd="0" presId="urn:microsoft.com/office/officeart/2005/8/layout/radial4"/>
    <dgm:cxn modelId="{E041F464-D886-4158-8A05-245D0787736B}" type="presParOf" srcId="{F3C1A685-4FDD-461D-A17B-AF83081FE56B}" destId="{1064A190-796B-46EE-938C-8E81B6BEFCFB}" srcOrd="2" destOrd="0" presId="urn:microsoft.com/office/officeart/2005/8/layout/radial4"/>
    <dgm:cxn modelId="{8CEE9B4A-64F4-491C-8195-A7714807D03A}" type="presParOf" srcId="{F3C1A685-4FDD-461D-A17B-AF83081FE56B}" destId="{043DBB24-0526-4C0E-ACC4-6CD7EF54C66B}" srcOrd="3" destOrd="0" presId="urn:microsoft.com/office/officeart/2005/8/layout/radial4"/>
    <dgm:cxn modelId="{84905917-3AB4-4E8C-8786-451B36086695}" type="presParOf" srcId="{F3C1A685-4FDD-461D-A17B-AF83081FE56B}" destId="{E9F0B650-AD51-40F0-B6CD-5175DECA92D2}" srcOrd="4" destOrd="0" presId="urn:microsoft.com/office/officeart/2005/8/layout/radial4"/>
    <dgm:cxn modelId="{551574DE-6B6C-4DD1-93FF-64AFF1A6F285}" type="presParOf" srcId="{F3C1A685-4FDD-461D-A17B-AF83081FE56B}" destId="{A557287C-78AE-4486-AFA5-8E722858F699}" srcOrd="5" destOrd="0" presId="urn:microsoft.com/office/officeart/2005/8/layout/radial4"/>
    <dgm:cxn modelId="{64DAF6C8-680C-4D83-9349-30E84865006E}" type="presParOf" srcId="{F3C1A685-4FDD-461D-A17B-AF83081FE56B}" destId="{2502E69C-6FD1-47EB-B45F-60869ED996E3}" srcOrd="6" destOrd="0" presId="urn:microsoft.com/office/officeart/2005/8/layout/radial4"/>
    <dgm:cxn modelId="{3680A693-4624-4203-A8BE-5DDC50E820C8}" type="presParOf" srcId="{F3C1A685-4FDD-461D-A17B-AF83081FE56B}" destId="{8BD1387E-614F-4F84-8714-0414E0E8F6E1}" srcOrd="7" destOrd="0" presId="urn:microsoft.com/office/officeart/2005/8/layout/radial4"/>
    <dgm:cxn modelId="{906E1617-AF51-444B-B5DF-C4BD4F508578}" type="presParOf" srcId="{F3C1A685-4FDD-461D-A17B-AF83081FE56B}" destId="{1DF8AB58-230B-4D80-8DA9-7E8CF42E8841}" srcOrd="8" destOrd="0" presId="urn:microsoft.com/office/officeart/2005/8/layout/radial4"/>
    <dgm:cxn modelId="{4FDCFBC3-56C0-4F01-AB71-106DA75C4C79}" type="presParOf" srcId="{F3C1A685-4FDD-461D-A17B-AF83081FE56B}" destId="{E0FD6F6D-1DE6-4697-A17F-274E405663EC}" srcOrd="9" destOrd="0" presId="urn:microsoft.com/office/officeart/2005/8/layout/radial4"/>
    <dgm:cxn modelId="{1F4D6954-428B-47AB-9EB5-49F64C7A73B6}" type="presParOf" srcId="{F3C1A685-4FDD-461D-A17B-AF83081FE56B}" destId="{D19FB634-E6CE-4028-8597-8EEE207129CA}" srcOrd="10" destOrd="0" presId="urn:microsoft.com/office/officeart/2005/8/layout/radial4"/>
    <dgm:cxn modelId="{1D3E104C-E5A6-4236-9361-073DAABAE9DF}" type="presParOf" srcId="{F3C1A685-4FDD-461D-A17B-AF83081FE56B}" destId="{BEC8EBCD-59F1-4DE3-930E-D565333987FB}" srcOrd="11" destOrd="0" presId="urn:microsoft.com/office/officeart/2005/8/layout/radial4"/>
    <dgm:cxn modelId="{35E48ED5-5C12-4DD6-ADC8-94436F401B24}" type="presParOf" srcId="{F3C1A685-4FDD-461D-A17B-AF83081FE56B}" destId="{5F73DEBD-3BB8-46C3-8351-194098C084C7}" srcOrd="12" destOrd="0" presId="urn:microsoft.com/office/officeart/2005/8/layout/radial4"/>
    <dgm:cxn modelId="{B66317A9-8129-49D9-B8B0-8C6207F651F0}" type="presParOf" srcId="{F3C1A685-4FDD-461D-A17B-AF83081FE56B}" destId="{DEC77264-B6A9-430F-ABDC-C55CFA06B826}" srcOrd="13" destOrd="0" presId="urn:microsoft.com/office/officeart/2005/8/layout/radial4"/>
    <dgm:cxn modelId="{98AEC782-0C3C-4AD4-A717-983B3D360F26}" type="presParOf" srcId="{F3C1A685-4FDD-461D-A17B-AF83081FE56B}" destId="{9918E0BB-6EC6-4179-A42E-B40F0A12CE5B}" srcOrd="14" destOrd="0" presId="urn:microsoft.com/office/officeart/2005/8/layout/radial4"/>
    <dgm:cxn modelId="{871433D6-A24A-44DB-B1DF-9244460931FC}" type="presParOf" srcId="{F3C1A685-4FDD-461D-A17B-AF83081FE56B}" destId="{26EFF80E-EF8E-43D9-91F0-1667F76C8C22}" srcOrd="15" destOrd="0" presId="urn:microsoft.com/office/officeart/2005/8/layout/radial4"/>
    <dgm:cxn modelId="{F45F1BF7-DAA4-4FF2-96E5-3C46365DB9F2}" type="presParOf" srcId="{F3C1A685-4FDD-461D-A17B-AF83081FE56B}" destId="{B6E058EA-43A9-4008-B543-7C46A57651EA}" srcOrd="16" destOrd="0" presId="urn:microsoft.com/office/officeart/2005/8/layout/radial4"/>
  </dgm:cxnLst>
  <dgm:bg/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B363E1-533A-4393-8A0D-4B436978EE6A}">
      <dsp:nvSpPr>
        <dsp:cNvPr id="0" name=""/>
        <dsp:cNvSpPr/>
      </dsp:nvSpPr>
      <dsp:spPr>
        <a:xfrm>
          <a:off x="3078674" y="3351709"/>
          <a:ext cx="1985934" cy="1721532"/>
        </a:xfrm>
        <a:prstGeom prst="ellipse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Assessment reliability</a:t>
          </a:r>
        </a:p>
      </dsp:txBody>
      <dsp:txXfrm>
        <a:off x="3369507" y="3603822"/>
        <a:ext cx="1404268" cy="1217306"/>
      </dsp:txXfrm>
    </dsp:sp>
    <dsp:sp modelId="{3497080B-1BB8-4A20-9946-40743FE4CBE2}">
      <dsp:nvSpPr>
        <dsp:cNvPr id="0" name=""/>
        <dsp:cNvSpPr/>
      </dsp:nvSpPr>
      <dsp:spPr>
        <a:xfrm rot="10522432">
          <a:off x="717690" y="4121515"/>
          <a:ext cx="2239039" cy="543527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4A190-796B-46EE-938C-8E81B6BEFCFB}">
      <dsp:nvSpPr>
        <dsp:cNvPr id="0" name=""/>
        <dsp:cNvSpPr/>
      </dsp:nvSpPr>
      <dsp:spPr>
        <a:xfrm>
          <a:off x="70241" y="4013830"/>
          <a:ext cx="1302192" cy="939483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a. Whole school policies </a:t>
          </a:r>
        </a:p>
      </dsp:txBody>
      <dsp:txXfrm>
        <a:off x="97758" y="4041347"/>
        <a:ext cx="1247158" cy="884449"/>
      </dsp:txXfrm>
    </dsp:sp>
    <dsp:sp modelId="{043DBB24-0526-4C0E-ACC4-6CD7EF54C66B}">
      <dsp:nvSpPr>
        <dsp:cNvPr id="0" name=""/>
        <dsp:cNvSpPr/>
      </dsp:nvSpPr>
      <dsp:spPr>
        <a:xfrm rot="12162952">
          <a:off x="714058" y="3043177"/>
          <a:ext cx="2427254" cy="543527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0B650-AD51-40F0-B6CD-5175DECA92D2}">
      <dsp:nvSpPr>
        <dsp:cNvPr id="0" name=""/>
        <dsp:cNvSpPr/>
      </dsp:nvSpPr>
      <dsp:spPr>
        <a:xfrm>
          <a:off x="200575" y="2352898"/>
          <a:ext cx="1215245" cy="986774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b. Literacy/ numeracy PLCs </a:t>
          </a:r>
        </a:p>
      </dsp:txBody>
      <dsp:txXfrm>
        <a:off x="229477" y="2381800"/>
        <a:ext cx="1157441" cy="928970"/>
      </dsp:txXfrm>
    </dsp:sp>
    <dsp:sp modelId="{A557287C-78AE-4486-AFA5-8E722858F699}">
      <dsp:nvSpPr>
        <dsp:cNvPr id="0" name=""/>
        <dsp:cNvSpPr/>
      </dsp:nvSpPr>
      <dsp:spPr>
        <a:xfrm rot="13705650">
          <a:off x="1334369" y="2235444"/>
          <a:ext cx="2449457" cy="543527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2E69C-6FD1-47EB-B45F-60869ED996E3}">
      <dsp:nvSpPr>
        <dsp:cNvPr id="0" name=""/>
        <dsp:cNvSpPr/>
      </dsp:nvSpPr>
      <dsp:spPr>
        <a:xfrm>
          <a:off x="1078918" y="1056976"/>
          <a:ext cx="1334979" cy="1067983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c. Staff training</a:t>
          </a:r>
        </a:p>
      </dsp:txBody>
      <dsp:txXfrm>
        <a:off x="1110198" y="1088256"/>
        <a:ext cx="1272419" cy="1005423"/>
      </dsp:txXfrm>
    </dsp:sp>
    <dsp:sp modelId="{8BD1387E-614F-4F84-8714-0414E0E8F6E1}">
      <dsp:nvSpPr>
        <dsp:cNvPr id="0" name=""/>
        <dsp:cNvSpPr/>
      </dsp:nvSpPr>
      <dsp:spPr>
        <a:xfrm rot="15452493">
          <a:off x="2504910" y="1882984"/>
          <a:ext cx="2224218" cy="543527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F8AB58-230B-4D80-8DA9-7E8CF42E8841}">
      <dsp:nvSpPr>
        <dsp:cNvPr id="0" name=""/>
        <dsp:cNvSpPr/>
      </dsp:nvSpPr>
      <dsp:spPr>
        <a:xfrm>
          <a:off x="2636195" y="231126"/>
          <a:ext cx="1481813" cy="1675399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d. Standardisation and moderation within and across subjects</a:t>
          </a:r>
          <a:r>
            <a:rPr lang="en-GB" sz="1600" kern="1200" dirty="0" smtClean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/ departments/ cluster </a:t>
          </a:r>
          <a:endParaRPr lang="en-GB" sz="1600" kern="1200" dirty="0">
            <a:solidFill>
              <a:schemeClr val="tx1"/>
            </a:solidFill>
            <a:latin typeface="Calibri" panose="020F0502020204030204"/>
            <a:ea typeface="+mn-ea"/>
            <a:cs typeface="+mn-cs"/>
          </a:endParaRPr>
        </a:p>
      </dsp:txBody>
      <dsp:txXfrm>
        <a:off x="2679596" y="274527"/>
        <a:ext cx="1395011" cy="1588597"/>
      </dsp:txXfrm>
    </dsp:sp>
    <dsp:sp modelId="{E0FD6F6D-1DE6-4697-A17F-274E405663EC}">
      <dsp:nvSpPr>
        <dsp:cNvPr id="0" name=""/>
        <dsp:cNvSpPr/>
      </dsp:nvSpPr>
      <dsp:spPr>
        <a:xfrm rot="17308307">
          <a:off x="3588308" y="1869489"/>
          <a:ext cx="2350441" cy="543527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9FB634-E6CE-4028-8597-8EEE207129CA}">
      <dsp:nvSpPr>
        <dsp:cNvPr id="0" name=""/>
        <dsp:cNvSpPr/>
      </dsp:nvSpPr>
      <dsp:spPr>
        <a:xfrm>
          <a:off x="4280121" y="262335"/>
          <a:ext cx="1711523" cy="1528487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e. Producing exemplification materials and portfolios of learners' work</a:t>
          </a:r>
        </a:p>
      </dsp:txBody>
      <dsp:txXfrm>
        <a:off x="4324889" y="307103"/>
        <a:ext cx="1621987" cy="1438951"/>
      </dsp:txXfrm>
    </dsp:sp>
    <dsp:sp modelId="{BEC8EBCD-59F1-4DE3-930E-D565333987FB}">
      <dsp:nvSpPr>
        <dsp:cNvPr id="0" name=""/>
        <dsp:cNvSpPr/>
      </dsp:nvSpPr>
      <dsp:spPr>
        <a:xfrm rot="19083470">
          <a:off x="4532515" y="2315736"/>
          <a:ext cx="2695021" cy="543527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73DEBD-3BB8-46C3-8351-194098C084C7}">
      <dsp:nvSpPr>
        <dsp:cNvPr id="0" name=""/>
        <dsp:cNvSpPr/>
      </dsp:nvSpPr>
      <dsp:spPr>
        <a:xfrm>
          <a:off x="6166916" y="1002070"/>
          <a:ext cx="1430830" cy="1369560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f. Consistent, embedded  whole-school AfL strategies</a:t>
          </a:r>
        </a:p>
      </dsp:txBody>
      <dsp:txXfrm>
        <a:off x="6207029" y="1042183"/>
        <a:ext cx="1350604" cy="1289334"/>
      </dsp:txXfrm>
    </dsp:sp>
    <dsp:sp modelId="{DEC77264-B6A9-430F-ABDC-C55CFA06B826}">
      <dsp:nvSpPr>
        <dsp:cNvPr id="0" name=""/>
        <dsp:cNvSpPr/>
      </dsp:nvSpPr>
      <dsp:spPr>
        <a:xfrm rot="20507142">
          <a:off x="5076863" y="3191487"/>
          <a:ext cx="2543286" cy="543527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8E0BB-6EC6-4179-A42E-B40F0A12CE5B}">
      <dsp:nvSpPr>
        <dsp:cNvPr id="0" name=""/>
        <dsp:cNvSpPr/>
      </dsp:nvSpPr>
      <dsp:spPr>
        <a:xfrm>
          <a:off x="6591209" y="2531779"/>
          <a:ext cx="1930446" cy="1067983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g. Standardised tasks, tests (NNTs &amp; NRTs)</a:t>
          </a:r>
        </a:p>
      </dsp:txBody>
      <dsp:txXfrm>
        <a:off x="6622489" y="2563059"/>
        <a:ext cx="1867886" cy="1005423"/>
      </dsp:txXfrm>
    </dsp:sp>
    <dsp:sp modelId="{26EFF80E-EF8E-43D9-91F0-1667F76C8C22}">
      <dsp:nvSpPr>
        <dsp:cNvPr id="0" name=""/>
        <dsp:cNvSpPr/>
      </dsp:nvSpPr>
      <dsp:spPr>
        <a:xfrm rot="200329">
          <a:off x="5186128" y="4068784"/>
          <a:ext cx="2161626" cy="543527"/>
        </a:xfrm>
        <a:prstGeom prst="leftArrow">
          <a:avLst>
            <a:gd name="adj1" fmla="val 60000"/>
            <a:gd name="adj2" fmla="val 50000"/>
          </a:avLst>
        </a:prstGeom>
        <a:solidFill>
          <a:sysClr val="windowText" lastClr="000000">
            <a:tint val="60000"/>
            <a:hueOff val="0"/>
            <a:satOff val="0"/>
            <a:lumOff val="0"/>
            <a:alphaOff val="0"/>
          </a:sys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E058EA-43A9-4008-B543-7C46A57651EA}">
      <dsp:nvSpPr>
        <dsp:cNvPr id="0" name=""/>
        <dsp:cNvSpPr/>
      </dsp:nvSpPr>
      <dsp:spPr>
        <a:xfrm>
          <a:off x="6227508" y="3789735"/>
          <a:ext cx="2236824" cy="1227518"/>
        </a:xfrm>
        <a:prstGeom prst="roundRect">
          <a:avLst>
            <a:gd name="adj" fmla="val 10000"/>
          </a:avLst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ysClr val="windowText" lastClr="000000">
              <a:shade val="80000"/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h. </a:t>
          </a: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Whole school monitoring activities that are used to inform improvement planning</a:t>
          </a:r>
        </a:p>
      </dsp:txBody>
      <dsp:txXfrm>
        <a:off x="6263461" y="3825688"/>
        <a:ext cx="2164918" cy="11556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B363E1-533A-4393-8A0D-4B436978EE6A}">
      <dsp:nvSpPr>
        <dsp:cNvPr id="0" name=""/>
        <dsp:cNvSpPr/>
      </dsp:nvSpPr>
      <dsp:spPr>
        <a:xfrm>
          <a:off x="3105919" y="3399112"/>
          <a:ext cx="2003508" cy="1736766"/>
        </a:xfrm>
        <a:prstGeom prst="ellipse">
          <a:avLst/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Assessment reliability</a:t>
          </a:r>
        </a:p>
      </dsp:txBody>
      <dsp:txXfrm>
        <a:off x="3399326" y="3653455"/>
        <a:ext cx="1416694" cy="1228080"/>
      </dsp:txXfrm>
    </dsp:sp>
    <dsp:sp modelId="{3497080B-1BB8-4A20-9946-40743FE4CBE2}">
      <dsp:nvSpPr>
        <dsp:cNvPr id="0" name=""/>
        <dsp:cNvSpPr/>
      </dsp:nvSpPr>
      <dsp:spPr>
        <a:xfrm rot="10522432">
          <a:off x="724041" y="4175731"/>
          <a:ext cx="2258854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</dsp:sp>
    <dsp:sp modelId="{1064A190-796B-46EE-938C-8E81B6BEFCFB}">
      <dsp:nvSpPr>
        <dsp:cNvPr id="0" name=""/>
        <dsp:cNvSpPr/>
      </dsp:nvSpPr>
      <dsp:spPr>
        <a:xfrm>
          <a:off x="70862" y="4067093"/>
          <a:ext cx="1313716" cy="947797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a. Whole school policies </a:t>
          </a:r>
        </a:p>
      </dsp:txBody>
      <dsp:txXfrm>
        <a:off x="98622" y="4094853"/>
        <a:ext cx="1258196" cy="892277"/>
      </dsp:txXfrm>
    </dsp:sp>
    <dsp:sp modelId="{043DBB24-0526-4C0E-ACC4-6CD7EF54C66B}">
      <dsp:nvSpPr>
        <dsp:cNvPr id="0" name=""/>
        <dsp:cNvSpPr/>
      </dsp:nvSpPr>
      <dsp:spPr>
        <a:xfrm rot="12162952">
          <a:off x="720377" y="3087850"/>
          <a:ext cx="2448734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E9F0B650-AD51-40F0-B6CD-5175DECA92D2}">
      <dsp:nvSpPr>
        <dsp:cNvPr id="0" name=""/>
        <dsp:cNvSpPr/>
      </dsp:nvSpPr>
      <dsp:spPr>
        <a:xfrm>
          <a:off x="202350" y="2391462"/>
          <a:ext cx="1225999" cy="995506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b. Literacy/ numeracy PLCs </a:t>
          </a:r>
        </a:p>
      </dsp:txBody>
      <dsp:txXfrm>
        <a:off x="231507" y="2420619"/>
        <a:ext cx="1167685" cy="937192"/>
      </dsp:txXfrm>
    </dsp:sp>
    <dsp:sp modelId="{A557287C-78AE-4486-AFA5-8E722858F699}">
      <dsp:nvSpPr>
        <dsp:cNvPr id="0" name=""/>
        <dsp:cNvSpPr/>
      </dsp:nvSpPr>
      <dsp:spPr>
        <a:xfrm rot="13705650">
          <a:off x="1346177" y="2272969"/>
          <a:ext cx="2471133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2502E69C-6FD1-47EB-B45F-60869ED996E3}">
      <dsp:nvSpPr>
        <dsp:cNvPr id="0" name=""/>
        <dsp:cNvSpPr/>
      </dsp:nvSpPr>
      <dsp:spPr>
        <a:xfrm>
          <a:off x="1088466" y="1084072"/>
          <a:ext cx="1346793" cy="107743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c. Staff training</a:t>
          </a:r>
        </a:p>
      </dsp:txBody>
      <dsp:txXfrm>
        <a:off x="1120023" y="1115629"/>
        <a:ext cx="1283679" cy="1014320"/>
      </dsp:txXfrm>
    </dsp:sp>
    <dsp:sp modelId="{8BD1387E-614F-4F84-8714-0414E0E8F6E1}">
      <dsp:nvSpPr>
        <dsp:cNvPr id="0" name=""/>
        <dsp:cNvSpPr/>
      </dsp:nvSpPr>
      <dsp:spPr>
        <a:xfrm rot="15452493">
          <a:off x="2527077" y="1917390"/>
          <a:ext cx="2243901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</dsp:sp>
    <dsp:sp modelId="{1DF8AB58-230B-4D80-8DA9-7E8CF42E8841}">
      <dsp:nvSpPr>
        <dsp:cNvPr id="0" name=""/>
        <dsp:cNvSpPr/>
      </dsp:nvSpPr>
      <dsp:spPr>
        <a:xfrm>
          <a:off x="2659524" y="250914"/>
          <a:ext cx="1494927" cy="1690225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d. Standardisation and moderation within and across subjects</a:t>
          </a:r>
          <a:r>
            <a:rPr lang="en-GB" sz="1600" kern="1200" dirty="0" smtClean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/ departments/ cluster </a:t>
          </a:r>
          <a:endParaRPr lang="en-GB" sz="1600" kern="1200" dirty="0">
            <a:solidFill>
              <a:schemeClr val="tx1"/>
            </a:solidFill>
            <a:latin typeface="Calibri" panose="020F0502020204030204"/>
            <a:ea typeface="+mn-ea"/>
            <a:cs typeface="+mn-cs"/>
          </a:endParaRPr>
        </a:p>
      </dsp:txBody>
      <dsp:txXfrm>
        <a:off x="2703309" y="294699"/>
        <a:ext cx="1407357" cy="1602655"/>
      </dsp:txXfrm>
    </dsp:sp>
    <dsp:sp modelId="{E0FD6F6D-1DE6-4697-A17F-274E405663EC}">
      <dsp:nvSpPr>
        <dsp:cNvPr id="0" name=""/>
        <dsp:cNvSpPr/>
      </dsp:nvSpPr>
      <dsp:spPr>
        <a:xfrm rot="17308307">
          <a:off x="3620063" y="1903775"/>
          <a:ext cx="2371242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</dsp:sp>
    <dsp:sp modelId="{D19FB634-E6CE-4028-8597-8EEE207129CA}">
      <dsp:nvSpPr>
        <dsp:cNvPr id="0" name=""/>
        <dsp:cNvSpPr/>
      </dsp:nvSpPr>
      <dsp:spPr>
        <a:xfrm>
          <a:off x="4317999" y="282399"/>
          <a:ext cx="1726669" cy="1542013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e. Producing exemplification materials and portfolios of learners' work</a:t>
          </a:r>
        </a:p>
      </dsp:txBody>
      <dsp:txXfrm>
        <a:off x="4363163" y="327563"/>
        <a:ext cx="1636341" cy="1451685"/>
      </dsp:txXfrm>
    </dsp:sp>
    <dsp:sp modelId="{BEC8EBCD-59F1-4DE3-930E-D565333987FB}">
      <dsp:nvSpPr>
        <dsp:cNvPr id="0" name=""/>
        <dsp:cNvSpPr/>
      </dsp:nvSpPr>
      <dsp:spPr>
        <a:xfrm rot="19083470">
          <a:off x="4572626" y="2353972"/>
          <a:ext cx="2718871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5F73DEBD-3BB8-46C3-8351-194098C084C7}">
      <dsp:nvSpPr>
        <dsp:cNvPr id="0" name=""/>
        <dsp:cNvSpPr/>
      </dsp:nvSpPr>
      <dsp:spPr>
        <a:xfrm>
          <a:off x="6221490" y="1028680"/>
          <a:ext cx="1443493" cy="1381680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f. Consistent, embedded  whole-school AfL strategies</a:t>
          </a:r>
        </a:p>
      </dsp:txBody>
      <dsp:txXfrm>
        <a:off x="6261958" y="1069148"/>
        <a:ext cx="1362557" cy="1300744"/>
      </dsp:txXfrm>
    </dsp:sp>
    <dsp:sp modelId="{DEC77264-B6A9-430F-ABDC-C55CFA06B826}">
      <dsp:nvSpPr>
        <dsp:cNvPr id="0" name=""/>
        <dsp:cNvSpPr/>
      </dsp:nvSpPr>
      <dsp:spPr>
        <a:xfrm rot="20507142">
          <a:off x="5121791" y="3237472"/>
          <a:ext cx="2565793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9918E0BB-6EC6-4179-A42E-B40F0A12CE5B}">
      <dsp:nvSpPr>
        <dsp:cNvPr id="0" name=""/>
        <dsp:cNvSpPr/>
      </dsp:nvSpPr>
      <dsp:spPr>
        <a:xfrm>
          <a:off x="6649539" y="2571926"/>
          <a:ext cx="1947530" cy="107743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g. Standardised tasks, tests (NNTs &amp; NRTs)</a:t>
          </a:r>
        </a:p>
      </dsp:txBody>
      <dsp:txXfrm>
        <a:off x="6681096" y="2603483"/>
        <a:ext cx="1884416" cy="1014320"/>
      </dsp:txXfrm>
    </dsp:sp>
    <dsp:sp modelId="{26EFF80E-EF8E-43D9-91F0-1667F76C8C22}">
      <dsp:nvSpPr>
        <dsp:cNvPr id="0" name=""/>
        <dsp:cNvSpPr/>
      </dsp:nvSpPr>
      <dsp:spPr>
        <a:xfrm rot="200329">
          <a:off x="5232023" y="4122533"/>
          <a:ext cx="2180755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</dsp:sp>
    <dsp:sp modelId="{B6E058EA-43A9-4008-B543-7C46A57651EA}">
      <dsp:nvSpPr>
        <dsp:cNvPr id="0" name=""/>
        <dsp:cNvSpPr/>
      </dsp:nvSpPr>
      <dsp:spPr>
        <a:xfrm>
          <a:off x="6282618" y="3841015"/>
          <a:ext cx="2256619" cy="1238381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h: Whole school monitoring activities that are used to inform improvement planning</a:t>
          </a:r>
        </a:p>
      </dsp:txBody>
      <dsp:txXfrm>
        <a:off x="6318889" y="3877286"/>
        <a:ext cx="2184077" cy="11658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B363E1-533A-4393-8A0D-4B436978EE6A}">
      <dsp:nvSpPr>
        <dsp:cNvPr id="0" name=""/>
        <dsp:cNvSpPr/>
      </dsp:nvSpPr>
      <dsp:spPr>
        <a:xfrm>
          <a:off x="3105919" y="3399112"/>
          <a:ext cx="2003508" cy="1736766"/>
        </a:xfrm>
        <a:prstGeom prst="ellipse">
          <a:avLst/>
        </a:prstGeom>
        <a:gradFill flip="none" rotWithShape="1">
          <a:gsLst>
            <a:gs pos="0">
              <a:srgbClr val="92D050"/>
            </a:gs>
            <a:gs pos="0">
              <a:srgbClr val="92D050"/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2700000" scaled="1"/>
          <a:tileRect/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Assessment reliability</a:t>
          </a:r>
        </a:p>
      </dsp:txBody>
      <dsp:txXfrm>
        <a:off x="3399326" y="3653455"/>
        <a:ext cx="1416694" cy="1228080"/>
      </dsp:txXfrm>
    </dsp:sp>
    <dsp:sp modelId="{3497080B-1BB8-4A20-9946-40743FE4CBE2}">
      <dsp:nvSpPr>
        <dsp:cNvPr id="0" name=""/>
        <dsp:cNvSpPr/>
      </dsp:nvSpPr>
      <dsp:spPr>
        <a:xfrm rot="10522432">
          <a:off x="724041" y="4175731"/>
          <a:ext cx="2258854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</dsp:sp>
    <dsp:sp modelId="{1064A190-796B-46EE-938C-8E81B6BEFCFB}">
      <dsp:nvSpPr>
        <dsp:cNvPr id="0" name=""/>
        <dsp:cNvSpPr/>
      </dsp:nvSpPr>
      <dsp:spPr>
        <a:xfrm>
          <a:off x="70862" y="4067093"/>
          <a:ext cx="1313716" cy="947797"/>
        </a:xfrm>
        <a:prstGeom prst="roundRect">
          <a:avLst>
            <a:gd name="adj" fmla="val 10000"/>
          </a:avLst>
        </a:prstGeom>
        <a:gradFill rotWithShape="0">
          <a:gsLst>
            <a:gs pos="0">
              <a:srgbClr val="92D050"/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a. Whole school policies </a:t>
          </a:r>
        </a:p>
      </dsp:txBody>
      <dsp:txXfrm>
        <a:off x="98622" y="4094853"/>
        <a:ext cx="1258196" cy="892277"/>
      </dsp:txXfrm>
    </dsp:sp>
    <dsp:sp modelId="{043DBB24-0526-4C0E-ACC4-6CD7EF54C66B}">
      <dsp:nvSpPr>
        <dsp:cNvPr id="0" name=""/>
        <dsp:cNvSpPr/>
      </dsp:nvSpPr>
      <dsp:spPr>
        <a:xfrm rot="12162952">
          <a:off x="720377" y="3087850"/>
          <a:ext cx="2448734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E9F0B650-AD51-40F0-B6CD-5175DECA92D2}">
      <dsp:nvSpPr>
        <dsp:cNvPr id="0" name=""/>
        <dsp:cNvSpPr/>
      </dsp:nvSpPr>
      <dsp:spPr>
        <a:xfrm>
          <a:off x="202350" y="2391462"/>
          <a:ext cx="1225999" cy="995506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b. Literacy/ numeracy PLCs </a:t>
          </a:r>
        </a:p>
      </dsp:txBody>
      <dsp:txXfrm>
        <a:off x="231507" y="2420619"/>
        <a:ext cx="1167685" cy="937192"/>
      </dsp:txXfrm>
    </dsp:sp>
    <dsp:sp modelId="{A557287C-78AE-4486-AFA5-8E722858F699}">
      <dsp:nvSpPr>
        <dsp:cNvPr id="0" name=""/>
        <dsp:cNvSpPr/>
      </dsp:nvSpPr>
      <dsp:spPr>
        <a:xfrm rot="13705650">
          <a:off x="1346177" y="2272969"/>
          <a:ext cx="2471133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2502E69C-6FD1-47EB-B45F-60869ED996E3}">
      <dsp:nvSpPr>
        <dsp:cNvPr id="0" name=""/>
        <dsp:cNvSpPr/>
      </dsp:nvSpPr>
      <dsp:spPr>
        <a:xfrm>
          <a:off x="1088466" y="1084072"/>
          <a:ext cx="1346793" cy="107743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c. Staff training</a:t>
          </a:r>
        </a:p>
      </dsp:txBody>
      <dsp:txXfrm>
        <a:off x="1120023" y="1115629"/>
        <a:ext cx="1283679" cy="1014320"/>
      </dsp:txXfrm>
    </dsp:sp>
    <dsp:sp modelId="{8BD1387E-614F-4F84-8714-0414E0E8F6E1}">
      <dsp:nvSpPr>
        <dsp:cNvPr id="0" name=""/>
        <dsp:cNvSpPr/>
      </dsp:nvSpPr>
      <dsp:spPr>
        <a:xfrm rot="15452493">
          <a:off x="2527077" y="1917390"/>
          <a:ext cx="2243901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</dsp:sp>
    <dsp:sp modelId="{1DF8AB58-230B-4D80-8DA9-7E8CF42E8841}">
      <dsp:nvSpPr>
        <dsp:cNvPr id="0" name=""/>
        <dsp:cNvSpPr/>
      </dsp:nvSpPr>
      <dsp:spPr>
        <a:xfrm>
          <a:off x="2659524" y="250914"/>
          <a:ext cx="1494927" cy="1690225"/>
        </a:xfrm>
        <a:prstGeom prst="roundRect">
          <a:avLst>
            <a:gd name="adj" fmla="val 10000"/>
          </a:avLst>
        </a:prstGeom>
        <a:gradFill rotWithShape="0">
          <a:gsLst>
            <a:gs pos="0">
              <a:srgbClr val="92D050"/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path path="circle">
            <a:fillToRect l="50000" t="130000" r="50000" b="-30000"/>
          </a:path>
        </a:gradFill>
        <a:ln>
          <a:solidFill>
            <a:schemeClr val="accent1"/>
          </a:solidFill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d. Standardisation and moderation within and across subjects</a:t>
          </a:r>
          <a:r>
            <a:rPr lang="en-GB" sz="1600" kern="1200" dirty="0" smtClean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/ departments/ cluster </a:t>
          </a:r>
          <a:endParaRPr lang="en-GB" sz="1600" kern="1200" dirty="0">
            <a:solidFill>
              <a:schemeClr val="tx1"/>
            </a:solidFill>
            <a:latin typeface="Calibri" panose="020F0502020204030204"/>
            <a:ea typeface="+mn-ea"/>
            <a:cs typeface="+mn-cs"/>
          </a:endParaRPr>
        </a:p>
      </dsp:txBody>
      <dsp:txXfrm>
        <a:off x="2703309" y="294699"/>
        <a:ext cx="1407357" cy="1602655"/>
      </dsp:txXfrm>
    </dsp:sp>
    <dsp:sp modelId="{E0FD6F6D-1DE6-4697-A17F-274E405663EC}">
      <dsp:nvSpPr>
        <dsp:cNvPr id="0" name=""/>
        <dsp:cNvSpPr/>
      </dsp:nvSpPr>
      <dsp:spPr>
        <a:xfrm rot="17308307">
          <a:off x="3620063" y="1903775"/>
          <a:ext cx="2371242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</dsp:sp>
    <dsp:sp modelId="{D19FB634-E6CE-4028-8597-8EEE207129CA}">
      <dsp:nvSpPr>
        <dsp:cNvPr id="0" name=""/>
        <dsp:cNvSpPr/>
      </dsp:nvSpPr>
      <dsp:spPr>
        <a:xfrm>
          <a:off x="4317999" y="282399"/>
          <a:ext cx="1726669" cy="1542013"/>
        </a:xfrm>
        <a:prstGeom prst="roundRect">
          <a:avLst>
            <a:gd name="adj" fmla="val 10000"/>
          </a:avLst>
        </a:prstGeom>
        <a:gradFill rotWithShape="0">
          <a:gsLst>
            <a:gs pos="0">
              <a:srgbClr val="92D050"/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e. Producing exemplification materials and portfolios of learners' work</a:t>
          </a:r>
        </a:p>
      </dsp:txBody>
      <dsp:txXfrm>
        <a:off x="4363163" y="327563"/>
        <a:ext cx="1636341" cy="1451685"/>
      </dsp:txXfrm>
    </dsp:sp>
    <dsp:sp modelId="{BEC8EBCD-59F1-4DE3-930E-D565333987FB}">
      <dsp:nvSpPr>
        <dsp:cNvPr id="0" name=""/>
        <dsp:cNvSpPr/>
      </dsp:nvSpPr>
      <dsp:spPr>
        <a:xfrm rot="19083470">
          <a:off x="4572626" y="2353972"/>
          <a:ext cx="2718871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5F73DEBD-3BB8-46C3-8351-194098C084C7}">
      <dsp:nvSpPr>
        <dsp:cNvPr id="0" name=""/>
        <dsp:cNvSpPr/>
      </dsp:nvSpPr>
      <dsp:spPr>
        <a:xfrm>
          <a:off x="6221490" y="1028680"/>
          <a:ext cx="1443493" cy="1381680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f. Consistent, embedded  whole-school AfL strategies</a:t>
          </a:r>
        </a:p>
      </dsp:txBody>
      <dsp:txXfrm>
        <a:off x="6261958" y="1069148"/>
        <a:ext cx="1362557" cy="1300744"/>
      </dsp:txXfrm>
    </dsp:sp>
    <dsp:sp modelId="{DEC77264-B6A9-430F-ABDC-C55CFA06B826}">
      <dsp:nvSpPr>
        <dsp:cNvPr id="0" name=""/>
        <dsp:cNvSpPr/>
      </dsp:nvSpPr>
      <dsp:spPr>
        <a:xfrm rot="20507142">
          <a:off x="5121791" y="3237472"/>
          <a:ext cx="2565793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9918E0BB-6EC6-4179-A42E-B40F0A12CE5B}">
      <dsp:nvSpPr>
        <dsp:cNvPr id="0" name=""/>
        <dsp:cNvSpPr/>
      </dsp:nvSpPr>
      <dsp:spPr>
        <a:xfrm>
          <a:off x="6649539" y="2571926"/>
          <a:ext cx="1947530" cy="107743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98000"/>
                <a:shade val="25000"/>
                <a:satMod val="250000"/>
              </a:schemeClr>
            </a:gs>
            <a:gs pos="68000">
              <a:schemeClr val="accent3">
                <a:tint val="86000"/>
                <a:satMod val="115000"/>
              </a:schemeClr>
            </a:gs>
            <a:gs pos="100000">
              <a:schemeClr val="accent3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g. Standardised tasks, tests (NNTs &amp; NRTs)</a:t>
          </a:r>
        </a:p>
      </dsp:txBody>
      <dsp:txXfrm>
        <a:off x="6681096" y="2603483"/>
        <a:ext cx="1884416" cy="1014320"/>
      </dsp:txXfrm>
    </dsp:sp>
    <dsp:sp modelId="{26EFF80E-EF8E-43D9-91F0-1667F76C8C22}">
      <dsp:nvSpPr>
        <dsp:cNvPr id="0" name=""/>
        <dsp:cNvSpPr/>
      </dsp:nvSpPr>
      <dsp:spPr>
        <a:xfrm rot="200329">
          <a:off x="5232023" y="4122533"/>
          <a:ext cx="2180755" cy="548337"/>
        </a:xfrm>
        <a:prstGeom prst="lef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6">
                <a:tint val="98000"/>
                <a:shade val="25000"/>
                <a:satMod val="250000"/>
              </a:schemeClr>
            </a:gs>
            <a:gs pos="68000">
              <a:schemeClr val="accent6">
                <a:tint val="86000"/>
                <a:satMod val="115000"/>
              </a:schemeClr>
            </a:gs>
            <a:gs pos="100000">
              <a:schemeClr val="accent6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</dsp:sp>
    <dsp:sp modelId="{B6E058EA-43A9-4008-B543-7C46A57651EA}">
      <dsp:nvSpPr>
        <dsp:cNvPr id="0" name=""/>
        <dsp:cNvSpPr/>
      </dsp:nvSpPr>
      <dsp:spPr>
        <a:xfrm>
          <a:off x="6282618" y="3841015"/>
          <a:ext cx="2256619" cy="1238381"/>
        </a:xfrm>
        <a:prstGeom prst="roundRect">
          <a:avLst>
            <a:gd name="adj" fmla="val 10000"/>
          </a:avLst>
        </a:prstGeom>
        <a:gradFill rotWithShape="0">
          <a:gsLst>
            <a:gs pos="0">
              <a:srgbClr val="92D050"/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h: Whole school monitoring activities that are used to inform improvement planning</a:t>
          </a:r>
        </a:p>
      </dsp:txBody>
      <dsp:txXfrm>
        <a:off x="6318889" y="3877286"/>
        <a:ext cx="2184077" cy="11658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EA385F-F3D3-41C5-A52B-FD9A5E8D6038}" type="datetimeFigureOut">
              <a:rPr lang="en-GB" smtClean="0"/>
              <a:pPr/>
              <a:t>08/03/2016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A3CB19-EC01-4C8E-B35A-2BBBC68A2F4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26275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445575-DBA0-48FA-8D01-B54A9A6D0F1D}" type="datetimeFigureOut">
              <a:rPr lang="en-GB" smtClean="0"/>
              <a:pPr/>
              <a:t>08/03/2016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972F07-81DA-4619-A444-A2ECD3F03C4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2340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972F07-81DA-4619-A444-A2ECD3F03C4B}" type="slidenum">
              <a:rPr lang="en-GB" smtClean="0"/>
              <a:pPr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041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3/8/2016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3/8/2016</a:t>
            </a:fld>
            <a:endParaRPr lang="en-US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../../Estyn/information/140710-assessment-recording-reporting-using-the-lnf-en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file:///\\Chc-ictsrv01\Teacher%20Resources\23%20LNF\Estyn\Estyn%20Evidence%20LNF%20Exemplification\Geography\Year%208\LNF%20Exemplification%20-%20Geography%20Writing%20-%208W.docx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/>
          <p:cNvSpPr>
            <a:spLocks noGrp="1"/>
          </p:cNvSpPr>
          <p:nvPr>
            <p:ph type="ctrTitle"/>
          </p:nvPr>
        </p:nvSpPr>
        <p:spPr>
          <a:xfrm>
            <a:off x="950454" y="836613"/>
            <a:ext cx="7128792" cy="893961"/>
          </a:xfrm>
          <a:ln>
            <a:miter lim="800000"/>
            <a:headEnd/>
            <a:tailEnd/>
          </a:ln>
          <a:extLst/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University of Wales Trinity St David</a:t>
            </a:r>
            <a:br>
              <a:rPr lang="en-GB" sz="28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</a:br>
            <a:r>
              <a:rPr lang="en-GB" sz="28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Cefn Hengoed Community School</a:t>
            </a:r>
            <a:endParaRPr lang="en-GB" sz="2800" dirty="0"/>
          </a:p>
        </p:txBody>
      </p:sp>
      <p:pic>
        <p:nvPicPr>
          <p:cNvPr id="12" name="Picture 1" descr="Architect's 3D view of fro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713" y="1752600"/>
            <a:ext cx="6264275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Subtitle 2"/>
          <p:cNvSpPr>
            <a:spLocks noGrp="1"/>
          </p:cNvSpPr>
          <p:nvPr>
            <p:ph type="subTitle" idx="1"/>
          </p:nvPr>
        </p:nvSpPr>
        <p:spPr>
          <a:xfrm>
            <a:off x="467544" y="3587812"/>
            <a:ext cx="8136706" cy="1152128"/>
          </a:xfrm>
        </p:spPr>
        <p:txBody>
          <a:bodyPr>
            <a:normAutofit/>
          </a:bodyPr>
          <a:lstStyle/>
          <a:p>
            <a:pPr marR="0" algn="ctr">
              <a:defRPr/>
            </a:pPr>
            <a:r>
              <a:rPr lang="en-GB" altLang="en-US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National Literacy and Numeracy Framework</a:t>
            </a:r>
          </a:p>
          <a:p>
            <a:pPr marR="0" algn="ctr">
              <a:defRPr/>
            </a:pPr>
            <a:r>
              <a:rPr lang="en-GB" altLang="en-US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Creating Strategic Direction</a:t>
            </a:r>
          </a:p>
        </p:txBody>
      </p:sp>
      <p:sp>
        <p:nvSpPr>
          <p:cNvPr id="14" name="Subtitle 1"/>
          <p:cNvSpPr txBox="1">
            <a:spLocks/>
          </p:cNvSpPr>
          <p:nvPr/>
        </p:nvSpPr>
        <p:spPr>
          <a:xfrm>
            <a:off x="1447800" y="4694747"/>
            <a:ext cx="6400800" cy="11319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Tuesday 8</a:t>
            </a:r>
            <a:r>
              <a:rPr lang="en-GB" sz="2800" baseline="30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</a:t>
            </a:r>
            <a:r>
              <a:rPr lang="en-GB" sz="28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March 2016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 Bale &amp; B King</a:t>
            </a:r>
            <a:endParaRPr lang="en-GB" sz="28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5" name="Picture 15" descr="C:\Users\AWalters\AppData\Local\Microsoft\Windows\Temporary Internet Files\Content.Outlook\HM315A6X\Erw Logo (2)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5262" y="5826659"/>
            <a:ext cx="1423987" cy="845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02113" y="5949279"/>
            <a:ext cx="747712" cy="7594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5800725"/>
            <a:ext cx="1880841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0" descr="Image result for university of wales trinity st davi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908050"/>
            <a:ext cx="762000" cy="65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450" y="836613"/>
            <a:ext cx="6858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305800" cy="475488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Whole School Objectives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533400" y="1828800"/>
            <a:ext cx="8077200" cy="2819400"/>
          </a:xfrm>
        </p:spPr>
        <p:txBody>
          <a:bodyPr>
            <a:noAutofit/>
          </a:bodyPr>
          <a:lstStyle/>
          <a:p>
            <a:pPr algn="l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Planning for consistent approaches to the implementation of Literacy and Numeracy in teaching and learning across the curriculum;</a:t>
            </a:r>
          </a:p>
          <a:p>
            <a:pPr marL="0" indent="0" algn="l">
              <a:buNone/>
            </a:pPr>
            <a:endParaRPr lang="en-GB" sz="800" dirty="0" smtClean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en-GB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</a:t>
            </a:r>
            <a:r>
              <a:rPr lang="en-GB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orking collaboratively across the key phases locally and regionally to develop shared understanding of the LNF;</a:t>
            </a:r>
          </a:p>
          <a:p>
            <a:pPr marL="0" indent="0" algn="l">
              <a:buNone/>
            </a:pPr>
            <a:endParaRPr lang="en-GB" sz="800" dirty="0" smtClean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en-GB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en-GB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ecuring robust LNF ARR processes and procedures across the curriculum.</a:t>
            </a:r>
            <a:endParaRPr lang="en-GB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Screen Shot 2015-03-01 at 19.43.45.png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1295400"/>
            <a:ext cx="5956300" cy="482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179388" y="3141663"/>
            <a:ext cx="13684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diagnostic information</a:t>
            </a:r>
          </a:p>
        </p:txBody>
      </p:sp>
      <p:cxnSp>
        <p:nvCxnSpPr>
          <p:cNvPr id="4" name="Straight Arrow Connector 3"/>
          <p:cNvCxnSpPr>
            <a:cxnSpLocks noChangeShapeType="1"/>
          </p:cNvCxnSpPr>
          <p:nvPr/>
        </p:nvCxnSpPr>
        <p:spPr bwMode="auto">
          <a:xfrm flipH="1">
            <a:off x="1403350" y="3429000"/>
            <a:ext cx="288925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63550" y="685800"/>
            <a:ext cx="8229600" cy="411162"/>
          </a:xfrm>
        </p:spPr>
        <p:txBody>
          <a:bodyPr>
            <a:no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2012 +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447800" y="6172200"/>
            <a:ext cx="617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WAG ARR LNF - Principles into Practice</a:t>
            </a: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84329770"/>
              </p:ext>
            </p:extLst>
          </p:nvPr>
        </p:nvGraphicFramePr>
        <p:xfrm>
          <a:off x="304800" y="1524000"/>
          <a:ext cx="8610600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85800" y="723900"/>
            <a:ext cx="7924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WAG ARR LNF </a:t>
            </a:r>
          </a:p>
          <a:p>
            <a:pPr algn="ctr"/>
            <a:r>
              <a:rPr lang="en-US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Principles into Practice – Self Evaluation</a:t>
            </a:r>
            <a:endParaRPr lang="en-US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50560938"/>
              </p:ext>
            </p:extLst>
          </p:nvPr>
        </p:nvGraphicFramePr>
        <p:xfrm>
          <a:off x="228600" y="1524000"/>
          <a:ext cx="8686800" cy="5186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04800" y="632059"/>
            <a:ext cx="8458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WAG ARR LNF </a:t>
            </a:r>
          </a:p>
          <a:p>
            <a:pPr algn="ctr"/>
            <a:r>
              <a:rPr lang="en-US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Principles into Practice – Self Evaluation July 2014</a:t>
            </a:r>
            <a:endParaRPr lang="en-US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95600" y="6248400"/>
            <a:ext cx="381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Cefn Hengoed Model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65354788"/>
              </p:ext>
            </p:extLst>
          </p:nvPr>
        </p:nvGraphicFramePr>
        <p:xfrm>
          <a:off x="228600" y="1524000"/>
          <a:ext cx="8686800" cy="5186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57200" y="609600"/>
            <a:ext cx="8229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WAG ARR LNF </a:t>
            </a:r>
          </a:p>
          <a:p>
            <a:pPr algn="ctr"/>
            <a:r>
              <a:rPr lang="en-US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Principles into Practice – Self Evaluation May 2015</a:t>
            </a:r>
            <a:endParaRPr lang="en-US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95600" y="6248400"/>
            <a:ext cx="381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Cefn Hengoed Model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4269188"/>
              </p:ext>
            </p:extLst>
          </p:nvPr>
        </p:nvGraphicFramePr>
        <p:xfrm>
          <a:off x="152400" y="990600"/>
          <a:ext cx="8858249" cy="56901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1200"/>
                <a:gridCol w="3810000"/>
                <a:gridCol w="3067049"/>
              </a:tblGrid>
              <a:tr h="31987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When?</a:t>
                      </a:r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What?</a:t>
                      </a:r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Why?</a:t>
                      </a:r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</a:tr>
              <a:tr h="71441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Autumn</a:t>
                      </a:r>
                      <a:r>
                        <a:rPr lang="en-GB" sz="1600" b="1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2010 </a:t>
                      </a: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Whole-school training and roll-out </a:t>
                      </a:r>
                    </a:p>
                    <a:p>
                      <a:pPr algn="ctr"/>
                      <a:r>
                        <a:rPr lang="en-GB" sz="1600" b="1" dirty="0" smtClean="0">
                          <a:solidFill>
                            <a:srgbClr val="00B05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8 Reading Behaviours</a:t>
                      </a:r>
                      <a:endParaRPr lang="en-GB" sz="1600" b="1" dirty="0">
                        <a:solidFill>
                          <a:srgbClr val="00B05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Establish</a:t>
                      </a:r>
                      <a:r>
                        <a:rPr lang="en-GB" sz="16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and embed c</a:t>
                      </a: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ross-curricular approach</a:t>
                      </a:r>
                      <a:r>
                        <a:rPr lang="en-GB" sz="16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to reading</a:t>
                      </a:r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</a:tr>
              <a:tr h="611458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Spring</a:t>
                      </a:r>
                      <a:r>
                        <a:rPr lang="en-GB" sz="1600" b="1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2011</a:t>
                      </a:r>
                    </a:p>
                    <a:p>
                      <a:pPr algn="ctr"/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Cluster Literacy PLC</a:t>
                      </a:r>
                      <a:r>
                        <a:rPr lang="en-GB" sz="16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Development of </a:t>
                      </a:r>
                    </a:p>
                    <a:p>
                      <a:pPr algn="ctr"/>
                      <a:r>
                        <a:rPr lang="en-GB" sz="1600" b="1" dirty="0" smtClean="0">
                          <a:solidFill>
                            <a:srgbClr val="00B05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8</a:t>
                      </a: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b="1" dirty="0" smtClean="0">
                          <a:solidFill>
                            <a:srgbClr val="00B05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Oracy Behaviours </a:t>
                      </a:r>
                      <a:endParaRPr lang="en-GB" sz="1600" b="1" dirty="0">
                        <a:solidFill>
                          <a:srgbClr val="00B05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kern="120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Implement consistent</a:t>
                      </a:r>
                      <a:r>
                        <a:rPr kumimoji="0" lang="en-GB" sz="1600" kern="1200" baseline="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approach to teaching oracy</a:t>
                      </a:r>
                      <a:endParaRPr kumimoji="0" lang="en-GB" sz="1600" kern="1200" dirty="0" smtClean="0">
                        <a:solidFill>
                          <a:schemeClr val="dk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</a:tr>
              <a:tr h="1483053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Summer 2012 </a:t>
                      </a:r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Pilot modelling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rgbClr val="00B05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8 Oracy Behaviours </a:t>
                      </a:r>
                    </a:p>
                    <a:p>
                      <a:pPr algn="ctr"/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across cluster schools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Eng/Humanities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 smtClean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Pilot</a:t>
                      </a:r>
                      <a:r>
                        <a:rPr lang="en-GB" sz="16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NLNF</a:t>
                      </a:r>
                      <a:endParaRPr lang="en-GB" sz="1600" dirty="0" smtClean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Develop cluster approach to teaching oracy</a:t>
                      </a:r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</a:tr>
              <a:tr h="785145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Autumn 2012</a:t>
                      </a:r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Whole-school roll-out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rgbClr val="00B05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8 Oracy Behaviours </a:t>
                      </a: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kern="120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Establish</a:t>
                      </a:r>
                      <a:r>
                        <a:rPr kumimoji="0" lang="en-GB" sz="1600" kern="1200" baseline="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and embed c</a:t>
                      </a:r>
                      <a:r>
                        <a:rPr kumimoji="0" lang="en-GB" sz="1600" kern="120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ross-curricular approach</a:t>
                      </a:r>
                      <a:r>
                        <a:rPr kumimoji="0" lang="en-GB" sz="1600" kern="1200" baseline="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to teaching oracy</a:t>
                      </a:r>
                      <a:endParaRPr kumimoji="0" lang="en-GB" sz="1600" kern="1200" dirty="0" smtClean="0">
                        <a:solidFill>
                          <a:schemeClr val="dk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</a:tr>
              <a:tr h="567612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Spring 2013</a:t>
                      </a:r>
                      <a:endParaRPr lang="en-GB" sz="16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Whole Staff training, audit on the LNF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dirty="0" smtClean="0">
                        <a:solidFill>
                          <a:srgbClr val="00B05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kern="120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Embed across the whole school</a:t>
                      </a:r>
                    </a:p>
                  </a:txBody>
                  <a:tcPr marL="91453" marR="91453" marT="45719" marB="45719"/>
                </a:tc>
              </a:tr>
              <a:tr h="1072402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Summer 2013</a:t>
                      </a:r>
                      <a:endParaRPr lang="en-GB" sz="16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Curriculum Planning , LNF incorporated into Schemes of Learning. Development of  Reading Tests and</a:t>
                      </a:r>
                      <a:r>
                        <a:rPr lang="en-GB" sz="16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ROW+N Task across the curriculum</a:t>
                      </a: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kern="120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LNF embedded across the curriculum</a:t>
                      </a:r>
                    </a:p>
                  </a:txBody>
                  <a:tcPr marL="91453" marR="91453" marT="45719" marB="4571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7359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2235342"/>
              </p:ext>
            </p:extLst>
          </p:nvPr>
        </p:nvGraphicFramePr>
        <p:xfrm>
          <a:off x="228600" y="990600"/>
          <a:ext cx="8667750" cy="541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8350"/>
                <a:gridCol w="3581400"/>
                <a:gridCol w="3048000"/>
              </a:tblGrid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1" kern="1200" dirty="0" smtClean="0">
                          <a:solidFill>
                            <a:schemeClr val="lt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When?</a:t>
                      </a:r>
                    </a:p>
                    <a:p>
                      <a:pPr algn="ctr"/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1" kern="1200" dirty="0" smtClean="0">
                          <a:solidFill>
                            <a:schemeClr val="lt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What?</a:t>
                      </a:r>
                    </a:p>
                    <a:p>
                      <a:pPr algn="ctr"/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1" kern="1200" dirty="0" smtClean="0">
                          <a:solidFill>
                            <a:schemeClr val="lt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Why?</a:t>
                      </a:r>
                    </a:p>
                    <a:p>
                      <a:pPr algn="ctr"/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41" marR="91441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Autumn 2014</a:t>
                      </a:r>
                      <a:endParaRPr lang="en-GB" sz="16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Development of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rgbClr val="00B05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8 Writing Behaviours </a:t>
                      </a: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kern="120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Establish</a:t>
                      </a:r>
                      <a:r>
                        <a:rPr kumimoji="0" lang="en-GB" sz="1600" kern="1200" baseline="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and embed c</a:t>
                      </a:r>
                      <a:r>
                        <a:rPr kumimoji="0" lang="en-GB" sz="1600" kern="120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ross-curricular approach</a:t>
                      </a:r>
                      <a:r>
                        <a:rPr kumimoji="0" lang="en-GB" sz="1600" kern="1200" baseline="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to teaching writing</a:t>
                      </a:r>
                      <a:endParaRPr kumimoji="0" lang="en-GB" sz="1600" kern="1200" dirty="0" smtClean="0">
                        <a:solidFill>
                          <a:schemeClr val="dk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</a:tr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GB" sz="16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Spring 2015 </a:t>
                      </a:r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Pilot roll-out </a:t>
                      </a:r>
                    </a:p>
                    <a:p>
                      <a:pPr algn="ctr"/>
                      <a:r>
                        <a:rPr lang="en-GB" sz="1600" b="1" dirty="0" smtClean="0">
                          <a:solidFill>
                            <a:srgbClr val="00B05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8 Writing Behaviours</a:t>
                      </a: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Eng/Humanities</a:t>
                      </a:r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Monitor success of approach </a:t>
                      </a:r>
                      <a:endParaRPr lang="en-GB" sz="1600" b="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</a:tr>
              <a:tr h="370840">
                <a:tc vMerge="1"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Whole-school roll-out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rgbClr val="00B05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8 Writing</a:t>
                      </a:r>
                      <a:r>
                        <a:rPr lang="en-GB" sz="1600" b="1" baseline="0" dirty="0" smtClean="0">
                          <a:solidFill>
                            <a:srgbClr val="00B05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Behaviour</a:t>
                      </a:r>
                      <a:r>
                        <a:rPr lang="en-GB" sz="1600" b="1" dirty="0" smtClean="0">
                          <a:solidFill>
                            <a:srgbClr val="00B05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</a:t>
                      </a: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</a:p>
                  </a:txBody>
                  <a:tcPr marL="91453" marR="91453" marT="45719" marB="45719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kern="120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Establish</a:t>
                      </a:r>
                      <a:r>
                        <a:rPr kumimoji="0" lang="en-GB" sz="1600" b="0" kern="1200" baseline="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and embed c</a:t>
                      </a:r>
                      <a:r>
                        <a:rPr kumimoji="0" lang="en-GB" sz="1600" b="0" kern="120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ross-curricular approach</a:t>
                      </a:r>
                      <a:r>
                        <a:rPr kumimoji="0" lang="en-GB" sz="1600" b="0" kern="1200" baseline="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to teaching writing</a:t>
                      </a:r>
                      <a:endParaRPr kumimoji="0" lang="en-GB" sz="1600" b="0" kern="1200" dirty="0" smtClean="0">
                        <a:solidFill>
                          <a:schemeClr val="dk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53" marR="91453" marT="45719" marB="45719"/>
                </a:tc>
              </a:tr>
              <a:tr h="370840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Summer 2015 </a:t>
                      </a:r>
                      <a:endParaRPr lang="en-GB" sz="1600" dirty="0" smtClean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Whole school assessment of LNF reported on. Exemplification of the LNF</a:t>
                      </a:r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kern="120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Monitor and report on LNF provision </a:t>
                      </a:r>
                    </a:p>
                  </a:txBody>
                  <a:tcPr marL="91441" marR="91441"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rgbClr val="00B05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8 Numeracy Behaviours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developed by Cluster Literacy PLC piloted in cluster</a:t>
                      </a:r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kern="1200" baseline="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Establish and embed c</a:t>
                      </a:r>
                      <a:r>
                        <a:rPr kumimoji="0" lang="en-GB" sz="1600" kern="120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ross-curricular approach</a:t>
                      </a:r>
                      <a:r>
                        <a:rPr kumimoji="0" lang="en-GB" sz="1600" kern="1200" baseline="0" dirty="0" smtClean="0">
                          <a:solidFill>
                            <a:schemeClr val="dk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to teaching numeracy</a:t>
                      </a:r>
                      <a:endParaRPr kumimoji="0" lang="en-GB" sz="1600" kern="1200" dirty="0" smtClean="0">
                        <a:solidFill>
                          <a:schemeClr val="dk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41" marR="91441"/>
                </a:tc>
              </a:tr>
              <a:tr h="716286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Autumn 2015</a:t>
                      </a:r>
                      <a:endParaRPr lang="en-GB" sz="16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Whole school roll out of the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rgbClr val="00B05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8 Numeracy Behaviours</a:t>
                      </a:r>
                      <a:endParaRPr lang="en-GB" sz="1600" b="1" dirty="0" smtClean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Implement consistent approach to teaching numeracy</a:t>
                      </a:r>
                      <a:endParaRPr lang="en-GB" sz="16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 marL="91441" marR="9144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151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0"/>
            <a:ext cx="8229600" cy="780288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NLNF</a:t>
            </a:r>
            <a:b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Journey so far...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828800"/>
            <a:ext cx="5920680" cy="4495800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Autumn Term 2012 – Pilot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Spring 2013 - Whole Staff training </a:t>
            </a:r>
          </a:p>
          <a:p>
            <a:pPr marL="273050" indent="-7938" defTabSz="452438">
              <a:buNone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	Audit</a:t>
            </a:r>
          </a:p>
          <a:p>
            <a:pPr marL="273050" indent="-7938" defTabSz="452438">
              <a:buNone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	Directed time/SEG Funding</a:t>
            </a:r>
          </a:p>
          <a:p>
            <a:pPr marL="273050" indent="-7938" defTabSz="452438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Summer 2013 - Curriculum Planning </a:t>
            </a:r>
          </a:p>
          <a:p>
            <a:pPr marL="273050" indent="-7938">
              <a:buNone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 Schemes of Learning</a:t>
            </a:r>
          </a:p>
          <a:p>
            <a:pPr marL="273050" indent="-7938">
              <a:buNone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 Reading Tests</a:t>
            </a:r>
          </a:p>
          <a:p>
            <a:pPr marL="550862" indent="-285750">
              <a:buFontTx/>
              <a:buChar char="-"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ROW+N Task Setting Across the Curriculum</a:t>
            </a:r>
          </a:p>
          <a:p>
            <a:pPr marL="265112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Autumn 2013 - Tracking, Monitoring &amp; Intervention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Summer 2014 – Reporting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Transition</a:t>
            </a:r>
          </a:p>
        </p:txBody>
      </p:sp>
    </p:spTree>
    <p:extLst>
      <p:ext uri="{BB962C8B-B14F-4D97-AF65-F5344CB8AC3E}">
        <p14:creationId xmlns:p14="http://schemas.microsoft.com/office/powerpoint/2010/main" val="729329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914400"/>
            <a:ext cx="8229600" cy="399288"/>
          </a:xfrm>
        </p:spPr>
        <p:txBody>
          <a:bodyPr>
            <a:no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How?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0" y="1600200"/>
            <a:ext cx="6480720" cy="3810000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Training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Quality Assurance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Internal Reading Tests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Expansion of Literacy &amp; Numeracy Team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Introduction of ROW+N Tasks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 KS3 end of year examinations for foundation subjects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Curriculum restructure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Cluster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4968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 l="17293" t="22932" r="23308" b="21617"/>
          <a:stretch>
            <a:fillRect/>
          </a:stretch>
        </p:blipFill>
        <p:spPr bwMode="auto">
          <a:xfrm>
            <a:off x="0" y="1"/>
            <a:ext cx="426720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 l="16875" t="23438" r="22500" b="20312"/>
          <a:stretch>
            <a:fillRect/>
          </a:stretch>
        </p:blipFill>
        <p:spPr bwMode="auto">
          <a:xfrm>
            <a:off x="4267200" y="0"/>
            <a:ext cx="487680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67200" y="3625235"/>
            <a:ext cx="4876800" cy="32327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581400"/>
            <a:ext cx="426720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40049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475488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ROW+N Behaviours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3400" y="1676400"/>
            <a:ext cx="7924800" cy="25908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1800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How?</a:t>
            </a:r>
          </a:p>
          <a:p>
            <a:pPr>
              <a:buNone/>
            </a:pPr>
            <a:endParaRPr lang="en-GB" sz="1800" u="sng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ROW+N Behaviours have been developed through work with the County/Cluster as a tool to enhance pupils’ literacy and numeracy skills.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gradual roll out of these ROW+N Behaviours through staff training has made staff/learner understanding more manageable.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71859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 smtClean="0"/>
              <a:t> </a:t>
            </a:r>
            <a:r>
              <a:rPr lang="en-GB" sz="27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Long Term Planning </a:t>
            </a:r>
            <a:br>
              <a:rPr lang="en-GB" sz="27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27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SOL including LNF</a:t>
            </a:r>
            <a:endParaRPr lang="en-GB" sz="27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9" y="1600200"/>
            <a:ext cx="8684687" cy="5072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838200"/>
            <a:ext cx="8229600" cy="78028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 smtClean="0"/>
              <a:t> </a:t>
            </a:r>
            <a:r>
              <a:rPr lang="en-GB" sz="27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Long Term Planning </a:t>
            </a:r>
            <a:br>
              <a:rPr lang="en-GB" sz="27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27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SOL including LNF</a:t>
            </a:r>
            <a:endParaRPr lang="en-GB" sz="27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62000" y="2057400"/>
            <a:ext cx="7543800" cy="32766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000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How?</a:t>
            </a:r>
          </a:p>
          <a:p>
            <a:pPr algn="ctr">
              <a:buNone/>
            </a:pPr>
            <a:endParaRPr lang="en-GB" sz="2000" u="sng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Whole school training and audit was carried out in Spring 2013 during Inset day.</a:t>
            </a:r>
          </a:p>
          <a:p>
            <a:pPr marL="0" indent="0">
              <a:buNone/>
            </a:pPr>
            <a:endParaRPr lang="en-GB" sz="9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Summer 2013, time was given for departments to incorporate the LNF into their SOL.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Literacy and Numeracy Co-ordinators provided support for departments.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l="6875" t="21094" r="6250" b="24219"/>
          <a:stretch>
            <a:fillRect/>
          </a:stretch>
        </p:blipFill>
        <p:spPr bwMode="auto">
          <a:xfrm>
            <a:off x="152400" y="1524000"/>
            <a:ext cx="88392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14201" y="838200"/>
            <a:ext cx="8229600" cy="457200"/>
          </a:xfrm>
        </p:spPr>
        <p:txBody>
          <a:bodyPr>
            <a:no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NLNF mapped out across the curriculum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2604" y="1752600"/>
            <a:ext cx="8382000" cy="2590800"/>
          </a:xfrm>
        </p:spPr>
        <p:txBody>
          <a:bodyPr/>
          <a:lstStyle/>
          <a:p>
            <a:pPr algn="ctr">
              <a:buNone/>
            </a:pPr>
            <a:r>
              <a:rPr lang="en-GB" sz="2000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How?</a:t>
            </a:r>
          </a:p>
          <a:p>
            <a:pPr algn="ctr">
              <a:buNone/>
            </a:pPr>
            <a:endParaRPr lang="en-GB" sz="2000" u="sng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Literacy and Numeracy Co-ordinator timetable remission allows meetings with Heads of Faculty/Department.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Departments having small areas of the NLNF to assess allowed the process to be more manageable.</a:t>
            </a:r>
          </a:p>
          <a:p>
            <a:endParaRPr lang="en-GB" dirty="0"/>
          </a:p>
        </p:txBody>
      </p:sp>
      <p:sp>
        <p:nvSpPr>
          <p:cNvPr id="5" name="Title 4"/>
          <p:cNvSpPr txBox="1">
            <a:spLocks/>
          </p:cNvSpPr>
          <p:nvPr/>
        </p:nvSpPr>
        <p:spPr>
          <a:xfrm>
            <a:off x="458804" y="838200"/>
            <a:ext cx="8229600" cy="6096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NLNF mapped out across the curriculum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685800"/>
            <a:ext cx="8229600" cy="457200"/>
          </a:xfrm>
        </p:spPr>
        <p:txBody>
          <a:bodyPr>
            <a:noAutofit/>
          </a:bodyPr>
          <a:lstStyle/>
          <a:p>
            <a:pPr algn="ctr"/>
            <a:r>
              <a:rPr lang="en-US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LNF Pupil Targets</a:t>
            </a:r>
            <a:endParaRPr lang="en-US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1550" t="16836" r="40808" b="52859"/>
          <a:stretch>
            <a:fillRect/>
          </a:stretch>
        </p:blipFill>
        <p:spPr bwMode="auto">
          <a:xfrm>
            <a:off x="228600" y="1219200"/>
            <a:ext cx="42672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21875" t="17187" r="40625" b="54688"/>
          <a:stretch>
            <a:fillRect/>
          </a:stretch>
        </p:blipFill>
        <p:spPr bwMode="auto">
          <a:xfrm>
            <a:off x="228600" y="4114800"/>
            <a:ext cx="43434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 l="21875" t="17188" r="41250" b="53906"/>
          <a:stretch>
            <a:fillRect/>
          </a:stretch>
        </p:blipFill>
        <p:spPr bwMode="auto">
          <a:xfrm>
            <a:off x="4630554" y="1219200"/>
            <a:ext cx="44958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105400" y="4876800"/>
            <a:ext cx="3352800" cy="156966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 smtClean="0"/>
              <a:t>Targets to focus Teaching and Learning and support AfL used to inform ARR</a:t>
            </a:r>
            <a:endParaRPr lang="en-US" sz="2400" dirty="0"/>
          </a:p>
        </p:txBody>
      </p:sp>
      <p:cxnSp>
        <p:nvCxnSpPr>
          <p:cNvPr id="9" name="Straight Arrow Connector 8"/>
          <p:cNvCxnSpPr/>
          <p:nvPr/>
        </p:nvCxnSpPr>
        <p:spPr>
          <a:xfrm flipH="1" flipV="1">
            <a:off x="4343400" y="3886200"/>
            <a:ext cx="762000" cy="9906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914400"/>
            <a:ext cx="8229600" cy="475488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LNF Pupil Targets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1000" y="1752600"/>
            <a:ext cx="8382000" cy="29718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000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How?</a:t>
            </a:r>
          </a:p>
          <a:p>
            <a:pPr algn="ctr">
              <a:buNone/>
            </a:pPr>
            <a:endParaRPr lang="en-GB" sz="2000" u="sng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Targets are based on the assessment area of each department.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Department specific LNF targets allow both the learner and department to become more aware of the LNF strands being assessed.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These targets are reviewed at stages during the academic year.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1371600"/>
            <a:ext cx="423073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228600" y="1524000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Year 7 Rich Task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28600" y="3657600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Year 8 Rich Task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28600" y="5486400"/>
            <a:ext cx="175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Year 9 Rich Task</a:t>
            </a:r>
            <a:endParaRPr lang="en-US" dirty="0"/>
          </a:p>
        </p:txBody>
      </p:sp>
      <p:grpSp>
        <p:nvGrpSpPr>
          <p:cNvPr id="2" name="Group 20"/>
          <p:cNvGrpSpPr/>
          <p:nvPr/>
        </p:nvGrpSpPr>
        <p:grpSpPr>
          <a:xfrm>
            <a:off x="6477000" y="1600200"/>
            <a:ext cx="2278117" cy="1772096"/>
            <a:chOff x="6781800" y="1324303"/>
            <a:chExt cx="2278117" cy="1772096"/>
          </a:xfrm>
        </p:grpSpPr>
        <p:sp>
          <p:nvSpPr>
            <p:cNvPr id="10" name="Left Arrow 9"/>
            <p:cNvSpPr/>
            <p:nvPr/>
          </p:nvSpPr>
          <p:spPr>
            <a:xfrm>
              <a:off x="6781800" y="1524000"/>
              <a:ext cx="381000" cy="152400"/>
            </a:xfrm>
            <a:prstGeom prst="lef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Left Arrow 10"/>
            <p:cNvSpPr/>
            <p:nvPr/>
          </p:nvSpPr>
          <p:spPr>
            <a:xfrm>
              <a:off x="6781800" y="2209800"/>
              <a:ext cx="381000" cy="152400"/>
            </a:xfrm>
            <a:prstGeom prst="lef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Left Arrow 11"/>
            <p:cNvSpPr/>
            <p:nvPr/>
          </p:nvSpPr>
          <p:spPr>
            <a:xfrm>
              <a:off x="6781800" y="2590800"/>
              <a:ext cx="381000" cy="152400"/>
            </a:xfrm>
            <a:prstGeom prst="lef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Left Arrow 12"/>
            <p:cNvSpPr/>
            <p:nvPr/>
          </p:nvSpPr>
          <p:spPr>
            <a:xfrm>
              <a:off x="6781800" y="2895600"/>
              <a:ext cx="381000" cy="152400"/>
            </a:xfrm>
            <a:prstGeom prst="lef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307317" y="1324303"/>
              <a:ext cx="1752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/>
                <a:t>Rich Task</a:t>
              </a:r>
              <a:endParaRPr lang="en-US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7162800" y="2057400"/>
              <a:ext cx="175260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 smtClean="0"/>
                <a:t>Numeracy ARR Strand</a:t>
              </a:r>
              <a:endParaRPr lang="en-US" sz="1200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7162800" y="2438400"/>
              <a:ext cx="175260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 smtClean="0"/>
                <a:t>Literacy ARR Aspect</a:t>
              </a:r>
              <a:endParaRPr lang="en-US" sz="1200" dirty="0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7239000" y="2819400"/>
              <a:ext cx="175260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 smtClean="0"/>
                <a:t>Assessment Opportunity</a:t>
              </a:r>
              <a:endParaRPr lang="en-US" sz="1200" dirty="0"/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353944" y="538999"/>
            <a:ext cx="8763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Literacy and Numeracy Assessment Opportunities</a:t>
            </a:r>
          </a:p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ROW+N Tasks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324600" y="3962400"/>
            <a:ext cx="2667000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Stage 1: January 2014</a:t>
            </a:r>
          </a:p>
          <a:p>
            <a:r>
              <a:rPr lang="en-GB" dirty="0" smtClean="0"/>
              <a:t>Stage 2: Review June 2014</a:t>
            </a:r>
          </a:p>
          <a:p>
            <a:r>
              <a:rPr lang="en-GB" dirty="0" smtClean="0"/>
              <a:t>Stage 3: Review 2015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780288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Rich tasks</a:t>
            </a:r>
            <a:b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ROW + N Tasks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381000" y="1905000"/>
            <a:ext cx="8229600" cy="3429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Reasons for rich task development:</a:t>
            </a:r>
          </a:p>
          <a:p>
            <a:r>
              <a:rPr lang="en-GB" sz="2000" i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ability to hit many aspects of the LNF in one shot</a:t>
            </a:r>
          </a:p>
          <a:p>
            <a:r>
              <a:rPr lang="en-GB" sz="2000" i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improve pupils LNF skills and cross-curricular applications of these skills</a:t>
            </a:r>
          </a:p>
          <a:p>
            <a:r>
              <a:rPr lang="en-GB" sz="2000" i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prepare pupils for the NLNT</a:t>
            </a:r>
          </a:p>
          <a:p>
            <a:r>
              <a:rPr lang="en-GB" sz="20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</a:t>
            </a:r>
            <a:r>
              <a:rPr lang="en-GB" sz="2000" i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 an assessment tool for reporting on LNF</a:t>
            </a:r>
          </a:p>
          <a:p>
            <a:r>
              <a:rPr lang="en-GB" sz="2000" i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encourage learners to think creatively, work logically, communicate ideas, synthesise their results, analyse different view points, look for similarities/differences and evaluate findings</a:t>
            </a:r>
            <a:endParaRPr lang="en-GB" sz="2800" i="1" dirty="0" smtClean="0"/>
          </a:p>
          <a:p>
            <a:pPr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7022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3600" y="1524000"/>
            <a:ext cx="4057542" cy="50366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1142198" y="762000"/>
            <a:ext cx="6705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ROW+N Task Self/Peer Assessment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7" name="Straight Arrow Connector 6"/>
          <p:cNvCxnSpPr>
            <a:endCxn id="4" idx="3"/>
          </p:cNvCxnSpPr>
          <p:nvPr/>
        </p:nvCxnSpPr>
        <p:spPr>
          <a:xfrm flipH="1" flipV="1">
            <a:off x="6191142" y="4042331"/>
            <a:ext cx="1276458" cy="83447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6324600" y="5181600"/>
            <a:ext cx="274320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Exemplar AFL proformas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1000" y="1752600"/>
            <a:ext cx="8382000" cy="35052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000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How?</a:t>
            </a: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Literacy and Numeracy Coordinator timetable remission allows meetings with Heads of Faculty/Department.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Creation of tasks that are used to assess department specific areas of the NLNF.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Annual review meetings have made these tasks more robust assessment tools.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 KS3 end of year examinations for foundation subjects.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Title 4"/>
          <p:cNvSpPr txBox="1">
            <a:spLocks/>
          </p:cNvSpPr>
          <p:nvPr/>
        </p:nvSpPr>
        <p:spPr>
          <a:xfrm>
            <a:off x="457200" y="838200"/>
            <a:ext cx="8229600" cy="6096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Literacy and Numeracy Assessment Opportunities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950" y="685960"/>
            <a:ext cx="8229600" cy="856488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Exemplification and Verification Assessment against the LNF - 2014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752600"/>
            <a:ext cx="4647579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7800" y="1752600"/>
            <a:ext cx="3476761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85800"/>
            <a:ext cx="8229600" cy="503238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ROW+N Task Exemplification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2057400"/>
            <a:ext cx="4191000" cy="2209800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Each department provided examples of nine completed tasks at KS3</a:t>
            </a:r>
            <a:endParaRPr lang="en-GB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Each task included a commentary sheet detailing NLNF skills met by the learner</a:t>
            </a:r>
          </a:p>
        </p:txBody>
      </p:sp>
      <p:pic>
        <p:nvPicPr>
          <p:cNvPr id="10242" name="Picture 2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1295400"/>
            <a:ext cx="4419600" cy="5389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29600" cy="68580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DT – Year 8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219200"/>
            <a:ext cx="8610600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4800" y="2057400"/>
            <a:ext cx="8382000" cy="2971800"/>
          </a:xfrm>
        </p:spPr>
        <p:txBody>
          <a:bodyPr/>
          <a:lstStyle/>
          <a:p>
            <a:pPr algn="ctr">
              <a:buNone/>
            </a:pPr>
            <a:r>
              <a:rPr lang="en-GB" sz="2000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How?</a:t>
            </a:r>
          </a:p>
          <a:p>
            <a:pPr algn="ctr">
              <a:buNone/>
            </a:pPr>
            <a:endParaRPr lang="en-GB" sz="2000" u="sng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Training was provided to Heads of Faculty/Department.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Literacy and Numeracy PLCs were used to discuss process.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Further support provided by Literacy and Numeracy Co-ordinators.</a:t>
            </a:r>
          </a:p>
          <a:p>
            <a:endParaRPr lang="en-GB" dirty="0"/>
          </a:p>
        </p:txBody>
      </p:sp>
      <p:sp>
        <p:nvSpPr>
          <p:cNvPr id="5" name="Title 4"/>
          <p:cNvSpPr txBox="1">
            <a:spLocks/>
          </p:cNvSpPr>
          <p:nvPr/>
        </p:nvSpPr>
        <p:spPr>
          <a:xfrm>
            <a:off x="457200" y="7620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Exemplification and Verification Assessment against the LNF - 2014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914400"/>
            <a:ext cx="8610600" cy="551688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Exemplification and Verification Assessment – 2015 +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762000" y="1981201"/>
            <a:ext cx="7848600" cy="24384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000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Two Year Cycle: </a:t>
            </a:r>
          </a:p>
          <a:p>
            <a:pPr algn="ctr">
              <a:buNone/>
            </a:pPr>
            <a:endParaRPr lang="en-GB" sz="2000" u="sng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First year - 3 x examples of Rich Tasks from KS3 to demonstrate completing strands. 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Second year - using </a:t>
            </a:r>
            <a:r>
              <a:rPr lang="en-GB" sz="2000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Hwb</a:t>
            </a:r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and j2e to exemplify.</a:t>
            </a:r>
            <a:endParaRPr lang="en-GB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00" y="609600"/>
            <a:ext cx="8229600" cy="579438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Tracking LNF across the curriculum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" y="3074640"/>
            <a:ext cx="8915400" cy="3604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514600" y="4648200"/>
            <a:ext cx="914400" cy="2286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5334000" y="4648200"/>
            <a:ext cx="990600" cy="2286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0" y="4648200"/>
            <a:ext cx="914400" cy="2286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13672" y="1388615"/>
            <a:ext cx="18288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14400" y="1388615"/>
            <a:ext cx="3828374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85800" y="1752601"/>
            <a:ext cx="8001000" cy="2743200"/>
          </a:xfrm>
        </p:spPr>
        <p:txBody>
          <a:bodyPr/>
          <a:lstStyle/>
          <a:p>
            <a:pPr algn="ctr">
              <a:buNone/>
            </a:pPr>
            <a:r>
              <a:rPr lang="en-GB" sz="2000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How?</a:t>
            </a:r>
          </a:p>
          <a:p>
            <a:pPr algn="ctr">
              <a:buNone/>
            </a:pPr>
            <a:endParaRPr lang="en-GB" sz="2000" u="sng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Built into SIMs ARR spreadsheet, so easily accessible to staff.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Coding system of 1 to 4.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Completed twice annually, during the same time as Academic Reviews.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5" name="Title 4"/>
          <p:cNvSpPr txBox="1">
            <a:spLocks/>
          </p:cNvSpPr>
          <p:nvPr/>
        </p:nvSpPr>
        <p:spPr>
          <a:xfrm>
            <a:off x="441960" y="762000"/>
            <a:ext cx="8229600" cy="6858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Tracking LNF across the curriculum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5400" y="2819400"/>
            <a:ext cx="3733800" cy="1106016"/>
          </a:xfrm>
        </p:spPr>
        <p:txBody>
          <a:bodyPr>
            <a:normAutofit/>
          </a:bodyPr>
          <a:lstStyle/>
          <a:p>
            <a:pPr marL="365760" lvl="0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  <a:defRPr/>
            </a:pPr>
            <a:r>
              <a:rPr lang="en-US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NLNF Reporting</a:t>
            </a:r>
          </a:p>
          <a:p>
            <a:pPr marL="365760" lvl="0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  <a:defRPr/>
            </a:pPr>
            <a:r>
              <a:rPr lang="en-US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Statement Banks  </a:t>
            </a:r>
            <a:endParaRPr lang="en-US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2063" t="18176" r="54231" b="7997"/>
          <a:stretch>
            <a:fillRect/>
          </a:stretch>
        </p:blipFill>
        <p:spPr bwMode="auto">
          <a:xfrm>
            <a:off x="228600" y="685800"/>
            <a:ext cx="4739952" cy="60284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7206" y="1753402"/>
            <a:ext cx="8382000" cy="2667000"/>
          </a:xfrm>
        </p:spPr>
        <p:txBody>
          <a:bodyPr/>
          <a:lstStyle/>
          <a:p>
            <a:pPr algn="ctr">
              <a:buNone/>
            </a:pPr>
            <a:r>
              <a:rPr lang="en-GB" sz="2000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How?</a:t>
            </a:r>
          </a:p>
          <a:p>
            <a:pPr algn="ctr">
              <a:buNone/>
            </a:pPr>
            <a:endParaRPr lang="en-GB" sz="2000" u="sng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Literacy and Numeracy Co-ordinators given days off timetable to create statement banks for each skill within the NLNF.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Each comment provided a statement detailing where the learner is and what their next step is.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5" name="Title 4"/>
          <p:cNvSpPr txBox="1">
            <a:spLocks/>
          </p:cNvSpPr>
          <p:nvPr/>
        </p:nvSpPr>
        <p:spPr>
          <a:xfrm>
            <a:off x="459606" y="5334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365760" lvl="0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  <a:defRPr/>
            </a:pPr>
            <a:r>
              <a:rPr lang="en-US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NLNF Reporting Statement Banks  </a:t>
            </a:r>
            <a:endParaRPr lang="en-US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5657850" cy="4525963"/>
          </a:xfrm>
          <a:prstGeom prst="rect">
            <a:avLst/>
          </a:prstGeom>
          <a:noFill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3486150" y="2332037"/>
            <a:ext cx="5657850" cy="4525963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762000" y="2286000"/>
            <a:ext cx="609600" cy="76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4267200" y="4648200"/>
            <a:ext cx="609600" cy="76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4724400" y="2895600"/>
            <a:ext cx="609600" cy="152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295400" y="533400"/>
            <a:ext cx="609600" cy="152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54229" y="681335"/>
            <a:ext cx="6705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Reporting on the LNF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5122" name="Picture 2" descr="\\Chc-ictsrv01\Teacher Resources\LNF Rich Tasks\PICS  AND VIDEOS\IMG_0272.JPG"/>
          <p:cNvPicPr>
            <a:picLocks noChangeAspect="1" noChangeArrowheads="1"/>
          </p:cNvPicPr>
          <p:nvPr/>
        </p:nvPicPr>
        <p:blipFill>
          <a:blip r:embed="rId2" cstate="print"/>
          <a:srcRect r="18393"/>
          <a:stretch>
            <a:fillRect/>
          </a:stretch>
        </p:blipFill>
        <p:spPr bwMode="auto">
          <a:xfrm>
            <a:off x="4648200" y="1676400"/>
            <a:ext cx="4495800" cy="4114800"/>
          </a:xfrm>
          <a:prstGeom prst="rect">
            <a:avLst/>
          </a:prstGeom>
          <a:noFill/>
        </p:spPr>
      </p:pic>
      <p:pic>
        <p:nvPicPr>
          <p:cNvPr id="5123" name="Picture 3" descr="\\Chc-ictsrv01\Teacher Resources\LNF Rich Tasks\PICS  AND VIDEOS\IMG_0274.JPG"/>
          <p:cNvPicPr>
            <a:picLocks noChangeAspect="1" noChangeArrowheads="1"/>
          </p:cNvPicPr>
          <p:nvPr/>
        </p:nvPicPr>
        <p:blipFill>
          <a:blip r:embed="rId3" cstate="print"/>
          <a:srcRect r="15376"/>
          <a:stretch>
            <a:fillRect/>
          </a:stretch>
        </p:blipFill>
        <p:spPr bwMode="auto">
          <a:xfrm>
            <a:off x="0" y="1676400"/>
            <a:ext cx="4662019" cy="411480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1143000" y="1143000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LNF in Welsh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6324600" y="1143000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LNF in ICT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2133600" y="3200400"/>
            <a:ext cx="1143000" cy="152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781800" y="3124200"/>
            <a:ext cx="1143000" cy="152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2170497" y="2057400"/>
            <a:ext cx="1143000" cy="152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6705600" y="1981200"/>
            <a:ext cx="1143000" cy="152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52601"/>
            <a:ext cx="8077200" cy="2514600"/>
          </a:xfrm>
        </p:spPr>
        <p:txBody>
          <a:bodyPr/>
          <a:lstStyle/>
          <a:p>
            <a:pPr algn="ctr">
              <a:buNone/>
            </a:pPr>
            <a:r>
              <a:rPr lang="en-GB" sz="2000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How?</a:t>
            </a:r>
          </a:p>
          <a:p>
            <a:pPr algn="ctr">
              <a:buNone/>
            </a:pPr>
            <a:endParaRPr lang="en-GB" sz="2000" u="sng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NLNF reports were included in the end of year reporting session.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Comment banks and selected areas of assessment made the reporting process manageable for staff.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5" name="Title 4"/>
          <p:cNvSpPr txBox="1">
            <a:spLocks/>
          </p:cNvSpPr>
          <p:nvPr/>
        </p:nvSpPr>
        <p:spPr>
          <a:xfrm>
            <a:off x="457200" y="4572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365760" lvl="0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  <a:defRPr/>
            </a:pPr>
            <a:r>
              <a:rPr lang="en-US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NLNF Reporting</a:t>
            </a:r>
            <a:endParaRPr lang="en-US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85800"/>
            <a:ext cx="8229600" cy="53340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Cluster NLNF Transitional Visits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2200" y="1447800"/>
            <a:ext cx="454025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4800" y="1752601"/>
            <a:ext cx="8382000" cy="3276600"/>
          </a:xfrm>
        </p:spPr>
        <p:txBody>
          <a:bodyPr/>
          <a:lstStyle/>
          <a:p>
            <a:pPr algn="ctr">
              <a:buNone/>
            </a:pPr>
            <a:r>
              <a:rPr lang="en-GB" sz="2000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How?</a:t>
            </a:r>
          </a:p>
          <a:p>
            <a:pPr algn="ctr">
              <a:buNone/>
            </a:pPr>
            <a:endParaRPr lang="en-GB" sz="2000" u="sng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Literacy and Numeracy Co-ordinators deliver ROW+N Tasks to cluster Primaries using their remission time.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Modelling of these tasks have been used as a training tool for KS2 staff.</a:t>
            </a:r>
          </a:p>
          <a:p>
            <a:pPr marL="0" indent="0">
              <a:buNone/>
            </a:pPr>
            <a:endParaRPr lang="en-GB" sz="8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These sessions allow KS2 learners to become familiar with ROW+N Tasks.</a:t>
            </a:r>
          </a:p>
        </p:txBody>
      </p:sp>
      <p:sp>
        <p:nvSpPr>
          <p:cNvPr id="5" name="Title 4"/>
          <p:cNvSpPr txBox="1">
            <a:spLocks/>
          </p:cNvSpPr>
          <p:nvPr/>
        </p:nvSpPr>
        <p:spPr>
          <a:xfrm>
            <a:off x="440356" y="6096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365760" lvl="0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  <a:defRPr/>
            </a:pPr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Cluster NLNF Transitional Visits</a:t>
            </a:r>
            <a:endParaRPr lang="en-US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62000"/>
            <a:ext cx="8229600" cy="579438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Whole school Implementation</a:t>
            </a:r>
            <a:endParaRPr lang="en-GB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00200"/>
            <a:ext cx="8229600" cy="4495800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Literacy and Numeracy focus of the month - school bulletin.</a:t>
            </a: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Half termly Literacy, Numeracy and Basic Skills PLC meetings.</a:t>
            </a: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Secondary Cluster PLC Literacy and Numeracy with LNF Assessment as key focus.</a:t>
            </a: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Cluster Literacy and Numeracy PLCs.</a:t>
            </a: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Cluster Basic Skills PLC.</a:t>
            </a: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Cluster LNF Rich task T&amp;L modelling.</a:t>
            </a: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Weekly drop-in training for all staff.</a:t>
            </a: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Face to face training and support for Subject leads.</a:t>
            </a: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Wider support for parents, carers, governors.</a:t>
            </a:r>
          </a:p>
          <a:p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Model lessons.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838200"/>
            <a:ext cx="8229600" cy="838200"/>
          </a:xfrm>
        </p:spPr>
        <p:txBody>
          <a:bodyPr>
            <a:noAutofit/>
          </a:bodyPr>
          <a:lstStyle/>
          <a:p>
            <a:pPr lvl="0" algn="ctr"/>
            <a:r>
              <a:rPr lang="en-GB" sz="24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Whole school monitoring activities that are used to inform improvement planning</a:t>
            </a:r>
            <a:endParaRPr lang="en-US"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4600" y="1981200"/>
            <a:ext cx="4191000" cy="2514600"/>
          </a:xfrm>
        </p:spPr>
        <p:txBody>
          <a:bodyPr>
            <a:normAutofit/>
          </a:bodyPr>
          <a:lstStyle/>
          <a:p>
            <a:r>
              <a:rPr lang="en-US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Lesson Observations</a:t>
            </a:r>
          </a:p>
          <a:p>
            <a:r>
              <a:rPr lang="en-US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Monitoring Books</a:t>
            </a:r>
          </a:p>
          <a:p>
            <a:r>
              <a:rPr lang="en-US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Work Scrutiny</a:t>
            </a:r>
          </a:p>
          <a:p>
            <a:r>
              <a:rPr lang="en-US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Pupil Interviews/Pupil Voice</a:t>
            </a:r>
          </a:p>
          <a:p>
            <a:r>
              <a:rPr lang="en-US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Performance Management</a:t>
            </a:r>
          </a:p>
          <a:p>
            <a:r>
              <a:rPr lang="en-US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External Reviews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4669570"/>
              </p:ext>
            </p:extLst>
          </p:nvPr>
        </p:nvGraphicFramePr>
        <p:xfrm>
          <a:off x="304800" y="914401"/>
          <a:ext cx="8568952" cy="57243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68952"/>
              </a:tblGrid>
              <a:tr h="44781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Impact</a:t>
                      </a:r>
                      <a:endParaRPr lang="en-GB" sz="24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526718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400" baseline="0" dirty="0" smtClean="0"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Cluster Reading ages Y7 on entry raised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2400" baseline="0" dirty="0" smtClean="0">
                        <a:latin typeface="Verdana" panose="020B0604030504040204" pitchFamily="34" charset="0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400" baseline="0" dirty="0" smtClean="0"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English </a:t>
                      </a:r>
                      <a:r>
                        <a:rPr lang="en-GB" sz="2400" dirty="0" smtClean="0"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KS3 L5+ Improvement 87.4%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sz="2400" dirty="0" smtClean="0">
                        <a:latin typeface="Verdana" panose="020B0604030504040204" pitchFamily="34" charset="0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400" dirty="0" smtClean="0"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Mathematics KS3 L5+ Improvement 89%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2400" dirty="0" smtClean="0">
                        <a:latin typeface="Verdana" panose="020B0604030504040204" pitchFamily="34" charset="0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  <a:p>
                      <a:pPr marL="342900" indent="-342900">
                        <a:buFont typeface="Wingdings" panose="05000000000000000000" pitchFamily="2" charset="2"/>
                        <a:buChar char="Ø"/>
                      </a:pPr>
                      <a:r>
                        <a:rPr lang="en-GB" altLang="en-US" sz="2400" dirty="0" smtClean="0"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National Literacy and Numeracy Tests - Top 2 quartile positions for 17 out 18 indicators in 2015</a:t>
                      </a:r>
                    </a:p>
                    <a:p>
                      <a:endParaRPr lang="en-GB" altLang="en-US" sz="2400" dirty="0" smtClean="0">
                        <a:latin typeface="Verdana" panose="020B0604030504040204" pitchFamily="34" charset="0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  <a:p>
                      <a:pPr marL="342900" indent="-342900">
                        <a:buFont typeface="Wingdings" panose="05000000000000000000" pitchFamily="2" charset="2"/>
                        <a:buChar char="Ø"/>
                      </a:pPr>
                      <a:r>
                        <a:rPr lang="en-GB" altLang="en-US" sz="2400" dirty="0" smtClean="0"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KS3 – Quartile 1 for CSI, English and Mathematics in all indicators</a:t>
                      </a:r>
                      <a:endParaRPr lang="en-GB" sz="2400" dirty="0" smtClean="0">
                        <a:latin typeface="Verdana" panose="020B0604030504040204" pitchFamily="34" charset="0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2400" dirty="0" smtClean="0">
                        <a:latin typeface="Verdana" panose="020B0604030504040204" pitchFamily="34" charset="0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400" dirty="0" smtClean="0"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KS4</a:t>
                      </a:r>
                      <a:r>
                        <a:rPr lang="en-GB" sz="2400" baseline="0" dirty="0" smtClean="0"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 English Language GCSE 62% (first cohort to receive 5 years 8 Reading Behaviour provision)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806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591312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700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National Literacy Tests 2015</a:t>
            </a:r>
            <a:endParaRPr lang="en-GB" dirty="0" smtClean="0"/>
          </a:p>
        </p:txBody>
      </p:sp>
      <p:pic>
        <p:nvPicPr>
          <p:cNvPr id="1229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33" t="30861" r="20467" b="48456"/>
          <a:stretch>
            <a:fillRect/>
          </a:stretch>
        </p:blipFill>
        <p:spPr>
          <a:xfrm>
            <a:off x="229402" y="1524000"/>
            <a:ext cx="8686800" cy="1511300"/>
          </a:xfrm>
          <a:noFill/>
        </p:spPr>
      </p:pic>
      <p:pic>
        <p:nvPicPr>
          <p:cNvPr id="1229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69" t="20599" r="20863" b="12201"/>
          <a:stretch>
            <a:fillRect/>
          </a:stretch>
        </p:blipFill>
        <p:spPr bwMode="auto">
          <a:xfrm>
            <a:off x="228600" y="3200400"/>
            <a:ext cx="714375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162800" y="3202672"/>
            <a:ext cx="1872208" cy="64633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17/18 results in Q1/2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985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468313" y="765175"/>
            <a:ext cx="8229600" cy="493713"/>
          </a:xfrm>
        </p:spPr>
        <p:txBody>
          <a:bodyPr>
            <a:normAutofit/>
          </a:bodyPr>
          <a:lstStyle/>
          <a:p>
            <a:pPr algn="ctr"/>
            <a:r>
              <a:rPr lang="en-GB" altLang="en-US" sz="2400" b="1" dirty="0" smtClean="0">
                <a:solidFill>
                  <a:schemeClr val="accent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Our School/Ein Hysgol Ni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412875"/>
            <a:ext cx="8445500" cy="5184775"/>
          </a:xfrm>
        </p:spPr>
        <p:txBody>
          <a:bodyPr>
            <a:normAutofit/>
          </a:bodyPr>
          <a:lstStyle/>
          <a:p>
            <a:pPr marL="0" indent="0">
              <a:buFont typeface="Wingdings 2" panose="05020102010507070707" pitchFamily="18" charset="2"/>
              <a:buNone/>
              <a:defRPr/>
            </a:pPr>
            <a:r>
              <a:rPr lang="en-GB" sz="18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Our Priorities</a:t>
            </a:r>
          </a:p>
          <a:p>
            <a:pPr>
              <a:defRPr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Literacy, Numeracy, Basic Skills, LNF all developed across the curriculum.</a:t>
            </a:r>
          </a:p>
          <a:p>
            <a:pPr marL="536575">
              <a:buFont typeface="Courier New" panose="02070309020205020404" pitchFamily="49" charset="0"/>
              <a:buChar char="o"/>
              <a:defRPr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Why? To access the curriculum for all learners and to impact on outcomes.</a:t>
            </a:r>
          </a:p>
          <a:p>
            <a:pPr marL="536575">
              <a:buFont typeface="Courier New" panose="02070309020205020404" pitchFamily="49" charset="0"/>
              <a:buChar char="o"/>
              <a:defRPr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 what? Significantly improved access to Level 1 and 2 Thresholds and Level 2 including E and M.</a:t>
            </a:r>
          </a:p>
          <a:p>
            <a:pPr marL="263525" indent="0">
              <a:buFont typeface="Wingdings 2" panose="05020102010507070707" pitchFamily="18" charset="2"/>
              <a:buNone/>
              <a:defRPr/>
            </a:pPr>
            <a:endParaRPr lang="en-GB" sz="10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defRPr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Narrowing the Gap: Boys v Girls, FSM v non FSM.</a:t>
            </a:r>
          </a:p>
          <a:p>
            <a:pPr marL="536575">
              <a:buFont typeface="Courier New" panose="02070309020205020404" pitchFamily="49" charset="0"/>
              <a:buChar char="o"/>
              <a:defRPr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Why? To enable inclusive access to the curriculum and to decrease the gap between these groups of learners.</a:t>
            </a:r>
          </a:p>
          <a:p>
            <a:pPr marL="536575">
              <a:buFont typeface="Courier New" panose="02070309020205020404" pitchFamily="49" charset="0"/>
              <a:buChar char="o"/>
              <a:defRPr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 what? Significantly improved outcomes for boys and for pupils in receipt of FSM.</a:t>
            </a:r>
          </a:p>
          <a:p>
            <a:pPr marL="263525" indent="0">
              <a:buFont typeface="Wingdings 2" panose="05020102010507070707" pitchFamily="18" charset="2"/>
              <a:buNone/>
              <a:defRPr/>
            </a:pPr>
            <a:endParaRPr lang="en-GB" sz="10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defRPr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Developing Teaching and Learning to raise Pace and Challenge.</a:t>
            </a:r>
          </a:p>
          <a:p>
            <a:pPr marL="536575">
              <a:buFont typeface="Courier New" panose="02070309020205020404" pitchFamily="49" charset="0"/>
              <a:buChar char="o"/>
              <a:defRPr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Why? To improve access to Level plus 1 and in the longer term, outcomes at KS4.</a:t>
            </a:r>
          </a:p>
          <a:p>
            <a:pPr marL="536575">
              <a:buFont typeface="Courier New" panose="02070309020205020404" pitchFamily="49" charset="0"/>
              <a:buChar char="o"/>
              <a:defRPr/>
            </a:pPr>
            <a:r>
              <a:rPr lang="en-GB" sz="1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 What? Piloted with Science in 2014-15, rolled out whole school September 2015.</a:t>
            </a:r>
          </a:p>
        </p:txBody>
      </p:sp>
    </p:spTree>
    <p:extLst>
      <p:ext uri="{BB962C8B-B14F-4D97-AF65-F5344CB8AC3E}">
        <p14:creationId xmlns:p14="http://schemas.microsoft.com/office/powerpoint/2010/main" val="4010005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2791</TotalTime>
  <Words>1596</Words>
  <Application>Microsoft Office PowerPoint</Application>
  <PresentationFormat>On-screen Show (4:3)</PresentationFormat>
  <Paragraphs>297</Paragraphs>
  <Slides>41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Flow</vt:lpstr>
      <vt:lpstr>University of Wales Trinity St David Cefn Hengoed Community School</vt:lpstr>
      <vt:lpstr>Whole School Objectives</vt:lpstr>
      <vt:lpstr>2012 +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NLNF The Journey so far...</vt:lpstr>
      <vt:lpstr>How?</vt:lpstr>
      <vt:lpstr>PowerPoint Presentation</vt:lpstr>
      <vt:lpstr>ROW+N Behaviours</vt:lpstr>
      <vt:lpstr> Long Term Planning  SOL including LNF</vt:lpstr>
      <vt:lpstr> Long Term Planning  SOL including LNF</vt:lpstr>
      <vt:lpstr>NLNF mapped out across the curriculum</vt:lpstr>
      <vt:lpstr>PowerPoint Presentation</vt:lpstr>
      <vt:lpstr>LNF Pupil Targets</vt:lpstr>
      <vt:lpstr>LNF Pupil Targets</vt:lpstr>
      <vt:lpstr>PowerPoint Presentation</vt:lpstr>
      <vt:lpstr>Rich tasks ROW + N Tasks</vt:lpstr>
      <vt:lpstr>PowerPoint Presentation</vt:lpstr>
      <vt:lpstr>PowerPoint Presentation</vt:lpstr>
      <vt:lpstr>Exemplification and Verification Assessment against the LNF - 2014</vt:lpstr>
      <vt:lpstr>ROW+N Task Exemplification</vt:lpstr>
      <vt:lpstr>DT – Year 8</vt:lpstr>
      <vt:lpstr>PowerPoint Presentation</vt:lpstr>
      <vt:lpstr>Exemplification and Verification Assessment – 2015 +</vt:lpstr>
      <vt:lpstr>Tracking LNF across the curriculum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Cluster NLNF Transitional Visits</vt:lpstr>
      <vt:lpstr>PowerPoint Presentation</vt:lpstr>
      <vt:lpstr>Whole school Implementation</vt:lpstr>
      <vt:lpstr>Whole school monitoring activities that are used to inform improvement planning</vt:lpstr>
      <vt:lpstr>PowerPoint Presentation</vt:lpstr>
      <vt:lpstr>National Literacy Tests 2015</vt:lpstr>
      <vt:lpstr>Our School/Ein Hysgol Ni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</dc:title>
  <dc:creator>Byron King</dc:creator>
  <cp:lastModifiedBy>SLTS</cp:lastModifiedBy>
  <cp:revision>246</cp:revision>
  <cp:lastPrinted>2015-12-03T10:33:28Z</cp:lastPrinted>
  <dcterms:created xsi:type="dcterms:W3CDTF">2006-08-16T00:00:00Z</dcterms:created>
  <dcterms:modified xsi:type="dcterms:W3CDTF">2016-03-08T13:33:39Z</dcterms:modified>
</cp:coreProperties>
</file>