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74" r:id="rId3"/>
    <p:sldId id="258" r:id="rId5"/>
    <p:sldId id="262" r:id="rId6"/>
    <p:sldId id="271" r:id="rId7"/>
    <p:sldId id="268" r:id="rId8"/>
    <p:sldId id="280" r:id="rId9"/>
    <p:sldId id="279" r:id="rId10"/>
  </p:sldIdLst>
  <p:sldSz cx="9144000" cy="5143500" type="screen16x9"/>
  <p:notesSz cx="6858000" cy="9144000"/>
  <p:custDataLst>
    <p:tags r:id="rId14"/>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无标题节" id="{FA7AE191-AA39-4744-AB18-C3B38BEFDAC7}">
          <p14:sldIdLst>
            <p14:sldId id="274"/>
            <p14:sldId id="258"/>
            <p14:sldId id="262"/>
            <p14:sldId id="271"/>
            <p14:sldId id="268"/>
            <p14:sldId id="280"/>
            <p14:sldId id="279"/>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4B22"/>
    <a:srgbClr val="FB5C2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25" autoAdjust="0"/>
    <p:restoredTop sz="96256" autoAdjust="0"/>
  </p:normalViewPr>
  <p:slideViewPr>
    <p:cSldViewPr snapToGrid="0">
      <p:cViewPr>
        <p:scale>
          <a:sx n="75" d="100"/>
          <a:sy n="75" d="100"/>
        </p:scale>
        <p:origin x="450" y="1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4" Type="http://schemas.openxmlformats.org/officeDocument/2006/relationships/tags" Target="tags/tag1.xml"/><Relationship Id="rId13" Type="http://schemas.openxmlformats.org/officeDocument/2006/relationships/tableStyles" Target="tableStyles.xml"/><Relationship Id="rId12" Type="http://schemas.openxmlformats.org/officeDocument/2006/relationships/viewProps" Target="viewProps.xml"/><Relationship Id="rId11" Type="http://schemas.openxmlformats.org/officeDocument/2006/relationships/presProps" Target="presProps.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BBB8D7-1140-4392-87B0-81FEECC8C5C8}"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2FCE80-7FB9-4ADB-A6E7-C62D20303CCA}"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685800" rtl="0" eaLnBrk="1" latinLnBrk="0" hangingPunct="1">
      <a:defRPr sz="900" kern="1200">
        <a:solidFill>
          <a:schemeClr val="tx1"/>
        </a:solidFill>
        <a:latin typeface="+mn-lt"/>
        <a:ea typeface="+mn-ea"/>
        <a:cs typeface="+mn-cs"/>
      </a:defRPr>
    </a:lvl1pPr>
    <a:lvl2pPr marL="342900" algn="l" defTabSz="685800" rtl="0" eaLnBrk="1" latinLnBrk="0" hangingPunct="1">
      <a:defRPr sz="900" kern="1200">
        <a:solidFill>
          <a:schemeClr val="tx1"/>
        </a:solidFill>
        <a:latin typeface="+mn-lt"/>
        <a:ea typeface="+mn-ea"/>
        <a:cs typeface="+mn-cs"/>
      </a:defRPr>
    </a:lvl2pPr>
    <a:lvl3pPr marL="685800" algn="l" defTabSz="685800" rtl="0" eaLnBrk="1" latinLnBrk="0" hangingPunct="1">
      <a:defRPr sz="900" kern="1200">
        <a:solidFill>
          <a:schemeClr val="tx1"/>
        </a:solidFill>
        <a:latin typeface="+mn-lt"/>
        <a:ea typeface="+mn-ea"/>
        <a:cs typeface="+mn-cs"/>
      </a:defRPr>
    </a:lvl3pPr>
    <a:lvl4pPr marL="1028700" algn="l" defTabSz="685800" rtl="0" eaLnBrk="1" latinLnBrk="0" hangingPunct="1">
      <a:defRPr sz="900" kern="1200">
        <a:solidFill>
          <a:schemeClr val="tx1"/>
        </a:solidFill>
        <a:latin typeface="+mn-lt"/>
        <a:ea typeface="+mn-ea"/>
        <a:cs typeface="+mn-cs"/>
      </a:defRPr>
    </a:lvl4pPr>
    <a:lvl5pPr marL="1371600" algn="l" defTabSz="685800" rtl="0" eaLnBrk="1" latinLnBrk="0" hangingPunct="1">
      <a:defRPr sz="900" kern="1200">
        <a:solidFill>
          <a:schemeClr val="tx1"/>
        </a:solidFill>
        <a:latin typeface="+mn-lt"/>
        <a:ea typeface="+mn-ea"/>
        <a:cs typeface="+mn-cs"/>
      </a:defRPr>
    </a:lvl5pPr>
    <a:lvl6pPr marL="1714500" algn="l" defTabSz="685800" rtl="0" eaLnBrk="1" latinLnBrk="0" hangingPunct="1">
      <a:defRPr sz="900" kern="1200">
        <a:solidFill>
          <a:schemeClr val="tx1"/>
        </a:solidFill>
        <a:latin typeface="+mn-lt"/>
        <a:ea typeface="+mn-ea"/>
        <a:cs typeface="+mn-cs"/>
      </a:defRPr>
    </a:lvl6pPr>
    <a:lvl7pPr marL="2057400" algn="l" defTabSz="685800" rtl="0" eaLnBrk="1" latinLnBrk="0" hangingPunct="1">
      <a:defRPr sz="900" kern="1200">
        <a:solidFill>
          <a:schemeClr val="tx1"/>
        </a:solidFill>
        <a:latin typeface="+mn-lt"/>
        <a:ea typeface="+mn-ea"/>
        <a:cs typeface="+mn-cs"/>
      </a:defRPr>
    </a:lvl7pPr>
    <a:lvl8pPr marL="2400300" algn="l" defTabSz="685800" rtl="0" eaLnBrk="1" latinLnBrk="0" hangingPunct="1">
      <a:defRPr sz="900" kern="1200">
        <a:solidFill>
          <a:schemeClr val="tx1"/>
        </a:solidFill>
        <a:latin typeface="+mn-lt"/>
        <a:ea typeface="+mn-ea"/>
        <a:cs typeface="+mn-cs"/>
      </a:defRPr>
    </a:lvl8pPr>
    <a:lvl9pPr marL="2743200" algn="l" defTabSz="685800" rtl="0" eaLnBrk="1" latinLnBrk="0" hangingPunct="1">
      <a:defRPr sz="9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zh-CN" altLang="en-US"/>
              <a:t>单击此处编辑母版标题样式</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D997B5FA-0921-464F-AAE1-844C04324D75}" type="datetimeFigureOut">
              <a:rPr lang="zh-CN" altLang="en-US" smtClean="0"/>
            </a:fld>
            <a:endParaRPr lang="zh-CN" altLang="en-US"/>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图片 18"/>
          <p:cNvPicPr>
            <a:picLocks noChangeAspect="1"/>
          </p:cNvPicPr>
          <p:nvPr/>
        </p:nvPicPr>
        <p:blipFill rotWithShape="1">
          <a:blip r:embed="rId1">
            <a:extLst>
              <a:ext uri="{28A0092B-C50C-407E-A947-70E740481C1C}">
                <a14:useLocalDpi xmlns:a14="http://schemas.microsoft.com/office/drawing/2010/main" val="0"/>
              </a:ext>
            </a:extLst>
          </a:blip>
          <a:srcRect l="19668" t="11409" r="19851" b="54364"/>
          <a:stretch>
            <a:fillRect/>
          </a:stretch>
        </p:blipFill>
        <p:spPr>
          <a:xfrm flipH="1" flipV="1">
            <a:off x="0" y="0"/>
            <a:ext cx="9144000" cy="5174672"/>
          </a:xfrm>
          <a:prstGeom prst="rect">
            <a:avLst/>
          </a:prstGeom>
        </p:spPr>
      </p:pic>
      <p:sp>
        <p:nvSpPr>
          <p:cNvPr id="28" name="矩形 27"/>
          <p:cNvSpPr/>
          <p:nvPr/>
        </p:nvSpPr>
        <p:spPr>
          <a:xfrm>
            <a:off x="302260" y="593725"/>
            <a:ext cx="3726815" cy="1383665"/>
          </a:xfrm>
          <a:prstGeom prst="rect">
            <a:avLst/>
          </a:prstGeom>
        </p:spPr>
        <p:txBody>
          <a:bodyPr wrap="square">
            <a:spAutoFit/>
          </a:bodyPr>
          <a:lstStyle/>
          <a:p>
            <a:pPr algn="ctr">
              <a:defRPr/>
            </a:pPr>
            <a:r>
              <a:rPr lang="en-US" sz="2800" b="1" dirty="0">
                <a:solidFill>
                  <a:schemeClr val="bg1"/>
                </a:solidFill>
                <a:cs typeface="+mn-ea"/>
                <a:sym typeface="+mn-lt"/>
              </a:rPr>
              <a:t> Tesla's approach to corporate social responsibility</a:t>
            </a:r>
            <a:endParaRPr lang="en-US" sz="2800" b="1" dirty="0">
              <a:solidFill>
                <a:schemeClr val="bg1"/>
              </a:solidFill>
              <a:cs typeface="+mn-ea"/>
              <a:sym typeface="+mn-lt"/>
            </a:endParaRPr>
          </a:p>
        </p:txBody>
      </p:sp>
      <p:sp>
        <p:nvSpPr>
          <p:cNvPr id="29" name="椭圆 28"/>
          <p:cNvSpPr/>
          <p:nvPr/>
        </p:nvSpPr>
        <p:spPr>
          <a:xfrm>
            <a:off x="4430319" y="993976"/>
            <a:ext cx="731496" cy="73149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cs typeface="+mn-ea"/>
                <a:sym typeface="+mn-lt"/>
              </a:rPr>
              <a:t>01</a:t>
            </a:r>
            <a:endParaRPr lang="zh-CN" altLang="en-US" sz="1400" dirty="0">
              <a:cs typeface="+mn-ea"/>
              <a:sym typeface="+mn-lt"/>
            </a:endParaRPr>
          </a:p>
        </p:txBody>
      </p:sp>
      <p:sp>
        <p:nvSpPr>
          <p:cNvPr id="30" name="椭圆 29"/>
          <p:cNvSpPr/>
          <p:nvPr/>
        </p:nvSpPr>
        <p:spPr>
          <a:xfrm>
            <a:off x="4430319" y="2135467"/>
            <a:ext cx="731496" cy="73149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cs typeface="+mn-ea"/>
                <a:sym typeface="+mn-lt"/>
              </a:rPr>
              <a:t>02</a:t>
            </a:r>
            <a:endParaRPr lang="zh-CN" altLang="en-US" sz="1400" dirty="0">
              <a:cs typeface="+mn-ea"/>
              <a:sym typeface="+mn-lt"/>
            </a:endParaRPr>
          </a:p>
        </p:txBody>
      </p:sp>
      <p:sp>
        <p:nvSpPr>
          <p:cNvPr id="31" name="椭圆 30"/>
          <p:cNvSpPr/>
          <p:nvPr/>
        </p:nvSpPr>
        <p:spPr>
          <a:xfrm>
            <a:off x="4430319" y="3276959"/>
            <a:ext cx="731496" cy="73149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cs typeface="+mn-ea"/>
                <a:sym typeface="+mn-lt"/>
              </a:rPr>
              <a:t>03</a:t>
            </a:r>
            <a:endParaRPr lang="zh-CN" altLang="en-US" sz="1400" dirty="0">
              <a:cs typeface="+mn-ea"/>
              <a:sym typeface="+mn-lt"/>
            </a:endParaRPr>
          </a:p>
        </p:txBody>
      </p:sp>
      <p:sp>
        <p:nvSpPr>
          <p:cNvPr id="33" name="文本框 32"/>
          <p:cNvSpPr txBox="1"/>
          <p:nvPr/>
        </p:nvSpPr>
        <p:spPr>
          <a:xfrm flipH="1">
            <a:off x="5702300" y="1160145"/>
            <a:ext cx="3014345" cy="398780"/>
          </a:xfrm>
          <a:prstGeom prst="rect">
            <a:avLst/>
          </a:prstGeom>
          <a:noFill/>
        </p:spPr>
        <p:txBody>
          <a:bodyPr wrap="square" rtlCol="0">
            <a:spAutoFit/>
          </a:bodyPr>
          <a:lstStyle/>
          <a:p>
            <a:pPr defTabSz="685800">
              <a:defRPr/>
            </a:pPr>
            <a:r>
              <a:rPr lang="en-US" altLang="zh-CN" sz="2000" b="1" dirty="0">
                <a:solidFill>
                  <a:schemeClr val="accent1"/>
                </a:solidFill>
                <a:cs typeface="+mn-ea"/>
                <a:sym typeface="+mn-lt"/>
              </a:rPr>
              <a:t>Development of TESLA </a:t>
            </a:r>
            <a:endParaRPr lang="en-US" altLang="zh-CN" sz="2000" b="1" dirty="0">
              <a:solidFill>
                <a:schemeClr val="accent1"/>
              </a:solidFill>
              <a:cs typeface="+mn-ea"/>
              <a:sym typeface="+mn-lt"/>
            </a:endParaRPr>
          </a:p>
        </p:txBody>
      </p:sp>
      <p:sp>
        <p:nvSpPr>
          <p:cNvPr id="35" name="文本框 34"/>
          <p:cNvSpPr txBox="1"/>
          <p:nvPr/>
        </p:nvSpPr>
        <p:spPr>
          <a:xfrm flipH="1">
            <a:off x="5286375" y="2254250"/>
            <a:ext cx="3521710" cy="398780"/>
          </a:xfrm>
          <a:prstGeom prst="rect">
            <a:avLst/>
          </a:prstGeom>
          <a:noFill/>
        </p:spPr>
        <p:txBody>
          <a:bodyPr wrap="square" rtlCol="0">
            <a:spAutoFit/>
          </a:bodyPr>
          <a:lstStyle/>
          <a:p>
            <a:pPr algn="ctr" defTabSz="685800">
              <a:defRPr/>
            </a:pPr>
            <a:r>
              <a:rPr lang="en-US" altLang="zh-CN" sz="2000" b="1" dirty="0">
                <a:solidFill>
                  <a:schemeClr val="accent1"/>
                </a:solidFill>
                <a:cs typeface="+mn-ea"/>
                <a:sym typeface="+mn-lt"/>
              </a:rPr>
              <a:t>CSR</a:t>
            </a:r>
            <a:endParaRPr lang="en-US" altLang="zh-CN" sz="2000" b="1" dirty="0">
              <a:solidFill>
                <a:schemeClr val="accent1"/>
              </a:solidFill>
              <a:cs typeface="+mn-ea"/>
              <a:sym typeface="+mn-lt"/>
            </a:endParaRPr>
          </a:p>
        </p:txBody>
      </p:sp>
      <p:sp>
        <p:nvSpPr>
          <p:cNvPr id="37" name="文本框 36"/>
          <p:cNvSpPr txBox="1"/>
          <p:nvPr/>
        </p:nvSpPr>
        <p:spPr>
          <a:xfrm flipH="1">
            <a:off x="5314315" y="3302000"/>
            <a:ext cx="3493770" cy="398780"/>
          </a:xfrm>
          <a:prstGeom prst="rect">
            <a:avLst/>
          </a:prstGeom>
          <a:noFill/>
        </p:spPr>
        <p:txBody>
          <a:bodyPr wrap="square" rtlCol="0">
            <a:spAutoFit/>
          </a:bodyPr>
          <a:lstStyle/>
          <a:p>
            <a:pPr algn="ctr" defTabSz="685800">
              <a:defRPr/>
            </a:pPr>
            <a:r>
              <a:rPr lang="en-US" altLang="zh-CN" sz="2000" b="1" dirty="0">
                <a:solidFill>
                  <a:schemeClr val="accent1"/>
                </a:solidFill>
                <a:cs typeface="+mn-ea"/>
                <a:sym typeface="+mn-lt"/>
              </a:rPr>
              <a:t>HOW</a:t>
            </a:r>
            <a:endParaRPr lang="en-US" altLang="zh-CN" sz="2000" b="1" dirty="0">
              <a:solidFill>
                <a:schemeClr val="accent1"/>
              </a:solidFill>
              <a:cs typeface="+mn-ea"/>
              <a:sym typeface="+mn-lt"/>
            </a:endParaRPr>
          </a:p>
        </p:txBody>
      </p:sp>
      <p:sp>
        <p:nvSpPr>
          <p:cNvPr id="17" name="矩形: 圆角 21"/>
          <p:cNvSpPr/>
          <p:nvPr/>
        </p:nvSpPr>
        <p:spPr>
          <a:xfrm>
            <a:off x="869315" y="3787775"/>
            <a:ext cx="2245995" cy="1056640"/>
          </a:xfrm>
          <a:prstGeom prst="roundRect">
            <a:avLst>
              <a:gd name="adj" fmla="val 50000"/>
            </a:avLst>
          </a:prstGeom>
          <a:solidFill>
            <a:srgbClr val="172A3C"/>
          </a:solidFill>
          <a:ln w="28575" cap="flat" cmpd="sng" algn="ctr">
            <a:noFill/>
            <a:prstDash val="solid"/>
            <a:miter lim="800000"/>
          </a:ln>
          <a:effectLst/>
        </p:spPr>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386080">
              <a:defRPr/>
            </a:pPr>
            <a:r>
              <a:rPr lang="en-US" altLang="zh-CN" sz="1600" dirty="0">
                <a:solidFill>
                  <a:schemeClr val="bg1"/>
                </a:solidFill>
                <a:latin typeface="Times New Roman" panose="02020603050405020304" charset="0"/>
                <a:cs typeface="Times New Roman" panose="02020603050405020304" charset="0"/>
                <a:sym typeface="+mn-lt"/>
              </a:rPr>
              <a:t>Yiren zhou 2206235</a:t>
            </a:r>
            <a:endParaRPr lang="en-US" altLang="zh-CN" sz="1600" dirty="0">
              <a:solidFill>
                <a:schemeClr val="bg1"/>
              </a:solidFill>
              <a:latin typeface="Times New Roman" panose="02020603050405020304" charset="0"/>
              <a:cs typeface="Times New Roman" panose="02020603050405020304" charset="0"/>
              <a:sym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2"/>
          <p:cNvSpPr/>
          <p:nvPr/>
        </p:nvSpPr>
        <p:spPr>
          <a:xfrm>
            <a:off x="426720" y="1814830"/>
            <a:ext cx="2597150" cy="24999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sp>
        <p:nvSpPr>
          <p:cNvPr id="87" name="Rectangle 2"/>
          <p:cNvSpPr/>
          <p:nvPr/>
        </p:nvSpPr>
        <p:spPr>
          <a:xfrm>
            <a:off x="201801" y="2143123"/>
            <a:ext cx="2533890" cy="2533890"/>
          </a:xfrm>
          <a:prstGeom prst="rect">
            <a:avLst/>
          </a:prstGeom>
          <a:blipFill>
            <a:blip r:embed="rId1"/>
            <a:stretch>
              <a:fillRect l="-25599" r="-25344"/>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6" y="153865"/>
            <a:ext cx="2012229"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BACKGROUND</a:t>
            </a:r>
            <a:endParaRPr lang="en-US" altLang="zh-CN" b="1" dirty="0">
              <a:solidFill>
                <a:schemeClr val="accent2"/>
              </a:solidFill>
              <a:cs typeface="+mn-ea"/>
              <a:sym typeface="+mn-lt"/>
            </a:endParaRPr>
          </a:p>
        </p:txBody>
      </p:sp>
      <p:sp>
        <p:nvSpPr>
          <p:cNvPr id="81" name="矩形 80"/>
          <p:cNvSpPr/>
          <p:nvPr/>
        </p:nvSpPr>
        <p:spPr>
          <a:xfrm>
            <a:off x="3023870" y="641985"/>
            <a:ext cx="5989955" cy="4154170"/>
          </a:xfrm>
          <a:prstGeom prst="rect">
            <a:avLst/>
          </a:prstGeom>
        </p:spPr>
        <p:txBody>
          <a:bodyPr wrap="square">
            <a:noAutofit/>
            <a:scene3d>
              <a:camera prst="orthographicFront"/>
              <a:lightRig rig="threePt" dir="t"/>
            </a:scene3d>
            <a:sp3d contourW="12700"/>
          </a:bodyPr>
          <a:lstStyle/>
          <a:p>
            <a:pPr algn="l">
              <a:lnSpc>
                <a:spcPct val="125000"/>
              </a:lnSpc>
            </a:pPr>
            <a:r>
              <a:rPr lang="en-US" altLang="zh-CN" dirty="0">
                <a:solidFill>
                  <a:schemeClr val="tx1"/>
                </a:solidFill>
                <a:cs typeface="+mn-ea"/>
                <a:sym typeface="+mn-lt"/>
              </a:rPr>
              <a:t>The</a:t>
            </a:r>
            <a:r>
              <a:rPr lang="zh-CN" altLang="en-US" dirty="0">
                <a:solidFill>
                  <a:schemeClr val="tx1"/>
                </a:solidFill>
                <a:cs typeface="+mn-ea"/>
                <a:sym typeface="+mn-lt"/>
              </a:rPr>
              <a:t> topic is </a:t>
            </a:r>
            <a:r>
              <a:rPr lang="en-US" altLang="zh-CN" dirty="0">
                <a:solidFill>
                  <a:schemeClr val="tx1"/>
                </a:solidFill>
                <a:cs typeface="+mn-ea"/>
                <a:sym typeface="+mn-lt"/>
              </a:rPr>
              <a:t>Tesla</a:t>
            </a:r>
            <a:r>
              <a:rPr lang="zh-CN" altLang="en-US" dirty="0">
                <a:solidFill>
                  <a:schemeClr val="tx1"/>
                </a:solidFill>
                <a:cs typeface="+mn-ea"/>
                <a:sym typeface="+mn-lt"/>
              </a:rPr>
              <a:t>'s use of CSR in promotional materials</a:t>
            </a:r>
            <a:r>
              <a:rPr lang="en-US" altLang="zh-CN" dirty="0">
                <a:solidFill>
                  <a:schemeClr val="tx1"/>
                </a:solidFill>
                <a:cs typeface="+mn-ea"/>
                <a:sym typeface="+mn-lt"/>
              </a:rPr>
              <a:t>.</a:t>
            </a:r>
            <a:endParaRPr lang="en-US" altLang="zh-CN" dirty="0">
              <a:solidFill>
                <a:schemeClr val="tx1"/>
              </a:solidFill>
              <a:cs typeface="+mn-ea"/>
              <a:sym typeface="+mn-lt"/>
            </a:endParaRPr>
          </a:p>
          <a:p>
            <a:pPr algn="l">
              <a:lnSpc>
                <a:spcPct val="125000"/>
              </a:lnSpc>
            </a:pPr>
            <a:r>
              <a:rPr lang="zh-CN" altLang="en-US" dirty="0">
                <a:solidFill>
                  <a:schemeClr val="tx1"/>
                </a:solidFill>
                <a:cs typeface="+mn-ea"/>
                <a:sym typeface="+mn-lt"/>
              </a:rPr>
              <a:t>Tesla is an American electric car and energy company based in Palo Alto with a market capitalisation of $1.03tn. Production and marketing of electric vehicles, solar panels, and energy storage equipment. Founded by Martin Eberhard and Mark Tappenning on July 1, 2003, the founders named the company "Tesla Motors" in honor of physicist Nikola Tesla. Tesla strives to provide every average consumer with a pure electric vehicle within their consumption capacity; Tesla's vision is to "accelerate the global shift to sustainable energy."</a:t>
            </a:r>
            <a:endParaRPr lang="zh-CN" altLang="en-US" dirty="0">
              <a:solidFill>
                <a:schemeClr val="tx1"/>
              </a:solidFill>
              <a:cs typeface="+mn-ea"/>
              <a:sym typeface="+mn-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6" y="153865"/>
            <a:ext cx="2012229"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BACKGROUND</a:t>
            </a:r>
            <a:endParaRPr lang="zh-CN" altLang="en-US" b="1" dirty="0">
              <a:solidFill>
                <a:schemeClr val="accent2"/>
              </a:solidFill>
              <a:cs typeface="+mn-ea"/>
              <a:sym typeface="+mn-lt"/>
            </a:endParaRPr>
          </a:p>
        </p:txBody>
      </p:sp>
      <p:grpSp>
        <p:nvGrpSpPr>
          <p:cNvPr id="4" name="组合 3"/>
          <p:cNvGrpSpPr/>
          <p:nvPr/>
        </p:nvGrpSpPr>
        <p:grpSpPr>
          <a:xfrm>
            <a:off x="302895" y="1265791"/>
            <a:ext cx="8492490" cy="3094266"/>
            <a:chOff x="872729" y="1733550"/>
            <a:chExt cx="3699272" cy="1151975"/>
          </a:xfrm>
        </p:grpSpPr>
        <p:sp>
          <p:nvSpPr>
            <p:cNvPr id="8" name="Freeform"/>
            <p:cNvSpPr/>
            <p:nvPr/>
          </p:nvSpPr>
          <p:spPr>
            <a:xfrm>
              <a:off x="872729" y="1733550"/>
              <a:ext cx="1151620" cy="115197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15">
                <a:cs typeface="+mn-ea"/>
                <a:sym typeface="+mn-lt"/>
              </a:endParaRPr>
            </a:p>
          </p:txBody>
        </p:sp>
        <p:sp>
          <p:nvSpPr>
            <p:cNvPr id="9" name="Freeform"/>
            <p:cNvSpPr/>
            <p:nvPr/>
          </p:nvSpPr>
          <p:spPr bwMode="auto">
            <a:xfrm>
              <a:off x="1330470" y="2166864"/>
              <a:ext cx="236137" cy="285348"/>
            </a:xfrm>
            <a:custGeom>
              <a:avLst/>
              <a:gdLst>
                <a:gd name="T0" fmla="*/ 75 w 116"/>
                <a:gd name="T1" fmla="*/ 56 h 140"/>
                <a:gd name="T2" fmla="*/ 97 w 116"/>
                <a:gd name="T3" fmla="*/ 56 h 140"/>
                <a:gd name="T4" fmla="*/ 103 w 116"/>
                <a:gd name="T5" fmla="*/ 61 h 140"/>
                <a:gd name="T6" fmla="*/ 100 w 116"/>
                <a:gd name="T7" fmla="*/ 66 h 140"/>
                <a:gd name="T8" fmla="*/ 9 w 116"/>
                <a:gd name="T9" fmla="*/ 138 h 140"/>
                <a:gd name="T10" fmla="*/ 1 w 116"/>
                <a:gd name="T11" fmla="*/ 137 h 140"/>
                <a:gd name="T12" fmla="*/ 1 w 116"/>
                <a:gd name="T13" fmla="*/ 131 h 140"/>
                <a:gd name="T14" fmla="*/ 36 w 116"/>
                <a:gd name="T15" fmla="*/ 67 h 140"/>
                <a:gd name="T16" fmla="*/ 15 w 116"/>
                <a:gd name="T17" fmla="*/ 67 h 140"/>
                <a:gd name="T18" fmla="*/ 10 w 116"/>
                <a:gd name="T19" fmla="*/ 61 h 140"/>
                <a:gd name="T20" fmla="*/ 11 w 116"/>
                <a:gd name="T21" fmla="*/ 58 h 140"/>
                <a:gd name="T22" fmla="*/ 49 w 116"/>
                <a:gd name="T23" fmla="*/ 3 h 140"/>
                <a:gd name="T24" fmla="*/ 54 w 116"/>
                <a:gd name="T25" fmla="*/ 1 h 140"/>
                <a:gd name="T26" fmla="*/ 54 w 116"/>
                <a:gd name="T27" fmla="*/ 0 h 140"/>
                <a:gd name="T28" fmla="*/ 111 w 116"/>
                <a:gd name="T29" fmla="*/ 0 h 140"/>
                <a:gd name="T30" fmla="*/ 116 w 116"/>
                <a:gd name="T31" fmla="*/ 6 h 140"/>
                <a:gd name="T32" fmla="*/ 114 w 116"/>
                <a:gd name="T33" fmla="*/ 10 h 140"/>
                <a:gd name="T34" fmla="*/ 75 w 116"/>
                <a:gd name="T35" fmla="*/ 56 h 140"/>
                <a:gd name="T36" fmla="*/ 81 w 116"/>
                <a:gd name="T37" fmla="*/ 67 h 140"/>
                <a:gd name="T38" fmla="*/ 81 w 116"/>
                <a:gd name="T39" fmla="*/ 67 h 140"/>
                <a:gd name="T40" fmla="*/ 63 w 116"/>
                <a:gd name="T41" fmla="*/ 67 h 140"/>
                <a:gd name="T42" fmla="*/ 63 w 116"/>
                <a:gd name="T43" fmla="*/ 67 h 140"/>
                <a:gd name="T44" fmla="*/ 60 w 116"/>
                <a:gd name="T45" fmla="*/ 65 h 140"/>
                <a:gd name="T46" fmla="*/ 59 w 116"/>
                <a:gd name="T47" fmla="*/ 58 h 140"/>
                <a:gd name="T48" fmla="*/ 99 w 116"/>
                <a:gd name="T49" fmla="*/ 11 h 140"/>
                <a:gd name="T50" fmla="*/ 57 w 116"/>
                <a:gd name="T51" fmla="*/ 11 h 140"/>
                <a:gd name="T52" fmla="*/ 26 w 116"/>
                <a:gd name="T53" fmla="*/ 56 h 140"/>
                <a:gd name="T54" fmla="*/ 45 w 116"/>
                <a:gd name="T55" fmla="*/ 56 h 140"/>
                <a:gd name="T56" fmla="*/ 45 w 116"/>
                <a:gd name="T57" fmla="*/ 56 h 140"/>
                <a:gd name="T58" fmla="*/ 48 w 116"/>
                <a:gd name="T59" fmla="*/ 56 h 140"/>
                <a:gd name="T60" fmla="*/ 50 w 116"/>
                <a:gd name="T61" fmla="*/ 64 h 140"/>
                <a:gd name="T62" fmla="*/ 23 w 116"/>
                <a:gd name="T63" fmla="*/ 113 h 140"/>
                <a:gd name="T64" fmla="*/ 81 w 116"/>
                <a:gd name="T65" fmla="*/ 67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16" h="140">
                  <a:moveTo>
                    <a:pt x="75" y="56"/>
                  </a:moveTo>
                  <a:cubicBezTo>
                    <a:pt x="97" y="56"/>
                    <a:pt x="97" y="56"/>
                    <a:pt x="97" y="56"/>
                  </a:cubicBezTo>
                  <a:cubicBezTo>
                    <a:pt x="100" y="56"/>
                    <a:pt x="103" y="58"/>
                    <a:pt x="103" y="61"/>
                  </a:cubicBezTo>
                  <a:cubicBezTo>
                    <a:pt x="103" y="63"/>
                    <a:pt x="102" y="65"/>
                    <a:pt x="100" y="66"/>
                  </a:cubicBezTo>
                  <a:cubicBezTo>
                    <a:pt x="9" y="138"/>
                    <a:pt x="9" y="138"/>
                    <a:pt x="9" y="138"/>
                  </a:cubicBezTo>
                  <a:cubicBezTo>
                    <a:pt x="6" y="140"/>
                    <a:pt x="3" y="140"/>
                    <a:pt x="1" y="137"/>
                  </a:cubicBezTo>
                  <a:cubicBezTo>
                    <a:pt x="0" y="136"/>
                    <a:pt x="0" y="133"/>
                    <a:pt x="1" y="131"/>
                  </a:cubicBezTo>
                  <a:cubicBezTo>
                    <a:pt x="36" y="67"/>
                    <a:pt x="36" y="67"/>
                    <a:pt x="36" y="67"/>
                  </a:cubicBezTo>
                  <a:cubicBezTo>
                    <a:pt x="15" y="67"/>
                    <a:pt x="15" y="67"/>
                    <a:pt x="15" y="67"/>
                  </a:cubicBezTo>
                  <a:cubicBezTo>
                    <a:pt x="12" y="67"/>
                    <a:pt x="10" y="64"/>
                    <a:pt x="10" y="61"/>
                  </a:cubicBezTo>
                  <a:cubicBezTo>
                    <a:pt x="10" y="60"/>
                    <a:pt x="10" y="59"/>
                    <a:pt x="11" y="58"/>
                  </a:cubicBezTo>
                  <a:cubicBezTo>
                    <a:pt x="49" y="3"/>
                    <a:pt x="49" y="3"/>
                    <a:pt x="49" y="3"/>
                  </a:cubicBezTo>
                  <a:cubicBezTo>
                    <a:pt x="50" y="1"/>
                    <a:pt x="52" y="1"/>
                    <a:pt x="54" y="1"/>
                  </a:cubicBezTo>
                  <a:cubicBezTo>
                    <a:pt x="54" y="0"/>
                    <a:pt x="54" y="0"/>
                    <a:pt x="54" y="0"/>
                  </a:cubicBezTo>
                  <a:cubicBezTo>
                    <a:pt x="111" y="0"/>
                    <a:pt x="111" y="0"/>
                    <a:pt x="111" y="0"/>
                  </a:cubicBezTo>
                  <a:cubicBezTo>
                    <a:pt x="114" y="0"/>
                    <a:pt x="116" y="3"/>
                    <a:pt x="116" y="6"/>
                  </a:cubicBezTo>
                  <a:cubicBezTo>
                    <a:pt x="116" y="7"/>
                    <a:pt x="115" y="9"/>
                    <a:pt x="114" y="10"/>
                  </a:cubicBezTo>
                  <a:cubicBezTo>
                    <a:pt x="75" y="56"/>
                    <a:pt x="75" y="56"/>
                    <a:pt x="75" y="56"/>
                  </a:cubicBezTo>
                  <a:close/>
                  <a:moveTo>
                    <a:pt x="81" y="67"/>
                  </a:moveTo>
                  <a:cubicBezTo>
                    <a:pt x="81" y="67"/>
                    <a:pt x="81" y="67"/>
                    <a:pt x="81" y="67"/>
                  </a:cubicBezTo>
                  <a:cubicBezTo>
                    <a:pt x="63" y="67"/>
                    <a:pt x="63" y="67"/>
                    <a:pt x="63" y="67"/>
                  </a:cubicBezTo>
                  <a:cubicBezTo>
                    <a:pt x="63" y="67"/>
                    <a:pt x="63" y="67"/>
                    <a:pt x="63" y="67"/>
                  </a:cubicBezTo>
                  <a:cubicBezTo>
                    <a:pt x="62" y="67"/>
                    <a:pt x="61" y="66"/>
                    <a:pt x="60" y="65"/>
                  </a:cubicBezTo>
                  <a:cubicBezTo>
                    <a:pt x="57" y="63"/>
                    <a:pt x="57" y="60"/>
                    <a:pt x="59" y="58"/>
                  </a:cubicBezTo>
                  <a:cubicBezTo>
                    <a:pt x="99" y="11"/>
                    <a:pt x="99" y="11"/>
                    <a:pt x="99" y="11"/>
                  </a:cubicBezTo>
                  <a:cubicBezTo>
                    <a:pt x="57" y="11"/>
                    <a:pt x="57" y="11"/>
                    <a:pt x="57" y="11"/>
                  </a:cubicBezTo>
                  <a:cubicBezTo>
                    <a:pt x="26" y="56"/>
                    <a:pt x="26" y="56"/>
                    <a:pt x="26" y="56"/>
                  </a:cubicBezTo>
                  <a:cubicBezTo>
                    <a:pt x="45" y="56"/>
                    <a:pt x="45" y="56"/>
                    <a:pt x="45" y="56"/>
                  </a:cubicBezTo>
                  <a:cubicBezTo>
                    <a:pt x="45" y="56"/>
                    <a:pt x="45" y="56"/>
                    <a:pt x="45" y="56"/>
                  </a:cubicBezTo>
                  <a:cubicBezTo>
                    <a:pt x="46" y="56"/>
                    <a:pt x="47" y="56"/>
                    <a:pt x="48" y="56"/>
                  </a:cubicBezTo>
                  <a:cubicBezTo>
                    <a:pt x="51" y="58"/>
                    <a:pt x="52" y="61"/>
                    <a:pt x="50" y="64"/>
                  </a:cubicBezTo>
                  <a:cubicBezTo>
                    <a:pt x="23" y="113"/>
                    <a:pt x="23" y="113"/>
                    <a:pt x="23" y="113"/>
                  </a:cubicBezTo>
                  <a:cubicBezTo>
                    <a:pt x="81" y="67"/>
                    <a:pt x="81" y="67"/>
                    <a:pt x="81" y="6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zh-CN" altLang="en-US" sz="1015">
                <a:cs typeface="+mn-ea"/>
                <a:sym typeface="+mn-lt"/>
              </a:endParaRPr>
            </a:p>
          </p:txBody>
        </p:sp>
        <p:grpSp>
          <p:nvGrpSpPr>
            <p:cNvPr id="13" name="组合 12"/>
            <p:cNvGrpSpPr/>
            <p:nvPr/>
          </p:nvGrpSpPr>
          <p:grpSpPr>
            <a:xfrm>
              <a:off x="2044689" y="1733550"/>
              <a:ext cx="2527312" cy="1151975"/>
              <a:chOff x="2726251" y="2311399"/>
              <a:chExt cx="3369749" cy="1535967"/>
            </a:xfrm>
          </p:grpSpPr>
          <p:sp>
            <p:nvSpPr>
              <p:cNvPr id="14" name="Freeform"/>
              <p:cNvSpPr/>
              <p:nvPr/>
            </p:nvSpPr>
            <p:spPr>
              <a:xfrm>
                <a:off x="2726251" y="2311399"/>
                <a:ext cx="3369749" cy="1535967"/>
              </a:xfrm>
              <a:prstGeom prst="rect">
                <a:avLst/>
              </a:prstGeom>
              <a:solidFill>
                <a:schemeClr val="bg1">
                  <a:lumMod val="8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15">
                  <a:solidFill>
                    <a:schemeClr val="tx1">
                      <a:lumMod val="75000"/>
                      <a:lumOff val="25000"/>
                    </a:schemeClr>
                  </a:solidFill>
                  <a:cs typeface="+mn-ea"/>
                  <a:sym typeface="+mn-lt"/>
                </a:endParaRPr>
              </a:p>
            </p:txBody>
          </p:sp>
          <p:sp>
            <p:nvSpPr>
              <p:cNvPr id="15" name="矩形 14"/>
              <p:cNvSpPr/>
              <p:nvPr/>
            </p:nvSpPr>
            <p:spPr>
              <a:xfrm>
                <a:off x="2795488" y="2397334"/>
                <a:ext cx="3048377" cy="1199368"/>
              </a:xfrm>
              <a:prstGeom prst="rect">
                <a:avLst/>
              </a:prstGeom>
            </p:spPr>
            <p:txBody>
              <a:bodyPr wrap="square">
                <a:spAutoFit/>
              </a:bodyPr>
              <a:lstStyle/>
              <a:p>
                <a:pPr algn="l">
                  <a:lnSpc>
                    <a:spcPct val="120000"/>
                  </a:lnSpc>
                  <a:defRPr/>
                </a:pPr>
                <a:r>
                  <a:rPr lang="zh-CN" altLang="en-US" dirty="0">
                    <a:solidFill>
                      <a:schemeClr val="tx1">
                        <a:lumMod val="75000"/>
                        <a:lumOff val="25000"/>
                      </a:schemeClr>
                    </a:solidFill>
                    <a:cs typeface="+mn-ea"/>
                    <a:sym typeface="+mn-lt"/>
                  </a:rPr>
                  <a:t>CSR is a self-policing business strategy that aids a firm in upholding its social obligations to the public, its stakeholders, and itself. Companies may be aware of their influence on the economic, social, and environmental elements of society by engaging in corporate social responsibility, often known as corporate citizenship.</a:t>
                </a:r>
                <a:endParaRPr lang="zh-CN" altLang="en-US" dirty="0">
                  <a:solidFill>
                    <a:schemeClr val="tx1">
                      <a:lumMod val="75000"/>
                      <a:lumOff val="25000"/>
                    </a:schemeClr>
                  </a:solidFill>
                  <a:cs typeface="+mn-ea"/>
                  <a:sym typeface="+mn-lt"/>
                </a:endParaRPr>
              </a:p>
            </p:txBody>
          </p:sp>
        </p:gr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6" y="153865"/>
            <a:ext cx="2012229"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BACKGROUND</a:t>
            </a:r>
            <a:endParaRPr lang="zh-CN" altLang="en-US" b="1" dirty="0">
              <a:solidFill>
                <a:schemeClr val="accent2"/>
              </a:solidFill>
              <a:cs typeface="+mn-ea"/>
              <a:sym typeface="+mn-lt"/>
            </a:endParaRPr>
          </a:p>
        </p:txBody>
      </p:sp>
      <p:grpSp>
        <p:nvGrpSpPr>
          <p:cNvPr id="4" name="组合 3"/>
          <p:cNvGrpSpPr/>
          <p:nvPr/>
        </p:nvGrpSpPr>
        <p:grpSpPr>
          <a:xfrm>
            <a:off x="471805" y="-793115"/>
            <a:ext cx="8594725" cy="5151755"/>
            <a:chOff x="872729" y="2166864"/>
            <a:chExt cx="4228664" cy="2028900"/>
          </a:xfrm>
        </p:grpSpPr>
        <p:sp>
          <p:nvSpPr>
            <p:cNvPr id="9" name="Freeform"/>
            <p:cNvSpPr/>
            <p:nvPr/>
          </p:nvSpPr>
          <p:spPr bwMode="auto">
            <a:xfrm>
              <a:off x="1330470" y="2166864"/>
              <a:ext cx="236137" cy="285348"/>
            </a:xfrm>
            <a:custGeom>
              <a:avLst/>
              <a:gdLst>
                <a:gd name="T0" fmla="*/ 75 w 116"/>
                <a:gd name="T1" fmla="*/ 56 h 140"/>
                <a:gd name="T2" fmla="*/ 97 w 116"/>
                <a:gd name="T3" fmla="*/ 56 h 140"/>
                <a:gd name="T4" fmla="*/ 103 w 116"/>
                <a:gd name="T5" fmla="*/ 61 h 140"/>
                <a:gd name="T6" fmla="*/ 100 w 116"/>
                <a:gd name="T7" fmla="*/ 66 h 140"/>
                <a:gd name="T8" fmla="*/ 9 w 116"/>
                <a:gd name="T9" fmla="*/ 138 h 140"/>
                <a:gd name="T10" fmla="*/ 1 w 116"/>
                <a:gd name="T11" fmla="*/ 137 h 140"/>
                <a:gd name="T12" fmla="*/ 1 w 116"/>
                <a:gd name="T13" fmla="*/ 131 h 140"/>
                <a:gd name="T14" fmla="*/ 36 w 116"/>
                <a:gd name="T15" fmla="*/ 67 h 140"/>
                <a:gd name="T16" fmla="*/ 15 w 116"/>
                <a:gd name="T17" fmla="*/ 67 h 140"/>
                <a:gd name="T18" fmla="*/ 10 w 116"/>
                <a:gd name="T19" fmla="*/ 61 h 140"/>
                <a:gd name="T20" fmla="*/ 11 w 116"/>
                <a:gd name="T21" fmla="*/ 58 h 140"/>
                <a:gd name="T22" fmla="*/ 49 w 116"/>
                <a:gd name="T23" fmla="*/ 3 h 140"/>
                <a:gd name="T24" fmla="*/ 54 w 116"/>
                <a:gd name="T25" fmla="*/ 1 h 140"/>
                <a:gd name="T26" fmla="*/ 54 w 116"/>
                <a:gd name="T27" fmla="*/ 0 h 140"/>
                <a:gd name="T28" fmla="*/ 111 w 116"/>
                <a:gd name="T29" fmla="*/ 0 h 140"/>
                <a:gd name="T30" fmla="*/ 116 w 116"/>
                <a:gd name="T31" fmla="*/ 6 h 140"/>
                <a:gd name="T32" fmla="*/ 114 w 116"/>
                <a:gd name="T33" fmla="*/ 10 h 140"/>
                <a:gd name="T34" fmla="*/ 75 w 116"/>
                <a:gd name="T35" fmla="*/ 56 h 140"/>
                <a:gd name="T36" fmla="*/ 81 w 116"/>
                <a:gd name="T37" fmla="*/ 67 h 140"/>
                <a:gd name="T38" fmla="*/ 81 w 116"/>
                <a:gd name="T39" fmla="*/ 67 h 140"/>
                <a:gd name="T40" fmla="*/ 63 w 116"/>
                <a:gd name="T41" fmla="*/ 67 h 140"/>
                <a:gd name="T42" fmla="*/ 63 w 116"/>
                <a:gd name="T43" fmla="*/ 67 h 140"/>
                <a:gd name="T44" fmla="*/ 60 w 116"/>
                <a:gd name="T45" fmla="*/ 65 h 140"/>
                <a:gd name="T46" fmla="*/ 59 w 116"/>
                <a:gd name="T47" fmla="*/ 58 h 140"/>
                <a:gd name="T48" fmla="*/ 99 w 116"/>
                <a:gd name="T49" fmla="*/ 11 h 140"/>
                <a:gd name="T50" fmla="*/ 57 w 116"/>
                <a:gd name="T51" fmla="*/ 11 h 140"/>
                <a:gd name="T52" fmla="*/ 26 w 116"/>
                <a:gd name="T53" fmla="*/ 56 h 140"/>
                <a:gd name="T54" fmla="*/ 45 w 116"/>
                <a:gd name="T55" fmla="*/ 56 h 140"/>
                <a:gd name="T56" fmla="*/ 45 w 116"/>
                <a:gd name="T57" fmla="*/ 56 h 140"/>
                <a:gd name="T58" fmla="*/ 48 w 116"/>
                <a:gd name="T59" fmla="*/ 56 h 140"/>
                <a:gd name="T60" fmla="*/ 50 w 116"/>
                <a:gd name="T61" fmla="*/ 64 h 140"/>
                <a:gd name="T62" fmla="*/ 23 w 116"/>
                <a:gd name="T63" fmla="*/ 113 h 140"/>
                <a:gd name="T64" fmla="*/ 81 w 116"/>
                <a:gd name="T65" fmla="*/ 67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16" h="140">
                  <a:moveTo>
                    <a:pt x="75" y="56"/>
                  </a:moveTo>
                  <a:cubicBezTo>
                    <a:pt x="97" y="56"/>
                    <a:pt x="97" y="56"/>
                    <a:pt x="97" y="56"/>
                  </a:cubicBezTo>
                  <a:cubicBezTo>
                    <a:pt x="100" y="56"/>
                    <a:pt x="103" y="58"/>
                    <a:pt x="103" y="61"/>
                  </a:cubicBezTo>
                  <a:cubicBezTo>
                    <a:pt x="103" y="63"/>
                    <a:pt x="102" y="65"/>
                    <a:pt x="100" y="66"/>
                  </a:cubicBezTo>
                  <a:cubicBezTo>
                    <a:pt x="9" y="138"/>
                    <a:pt x="9" y="138"/>
                    <a:pt x="9" y="138"/>
                  </a:cubicBezTo>
                  <a:cubicBezTo>
                    <a:pt x="6" y="140"/>
                    <a:pt x="3" y="140"/>
                    <a:pt x="1" y="137"/>
                  </a:cubicBezTo>
                  <a:cubicBezTo>
                    <a:pt x="0" y="136"/>
                    <a:pt x="0" y="133"/>
                    <a:pt x="1" y="131"/>
                  </a:cubicBezTo>
                  <a:cubicBezTo>
                    <a:pt x="36" y="67"/>
                    <a:pt x="36" y="67"/>
                    <a:pt x="36" y="67"/>
                  </a:cubicBezTo>
                  <a:cubicBezTo>
                    <a:pt x="15" y="67"/>
                    <a:pt x="15" y="67"/>
                    <a:pt x="15" y="67"/>
                  </a:cubicBezTo>
                  <a:cubicBezTo>
                    <a:pt x="12" y="67"/>
                    <a:pt x="10" y="64"/>
                    <a:pt x="10" y="61"/>
                  </a:cubicBezTo>
                  <a:cubicBezTo>
                    <a:pt x="10" y="60"/>
                    <a:pt x="10" y="59"/>
                    <a:pt x="11" y="58"/>
                  </a:cubicBezTo>
                  <a:cubicBezTo>
                    <a:pt x="49" y="3"/>
                    <a:pt x="49" y="3"/>
                    <a:pt x="49" y="3"/>
                  </a:cubicBezTo>
                  <a:cubicBezTo>
                    <a:pt x="50" y="1"/>
                    <a:pt x="52" y="1"/>
                    <a:pt x="54" y="1"/>
                  </a:cubicBezTo>
                  <a:cubicBezTo>
                    <a:pt x="54" y="0"/>
                    <a:pt x="54" y="0"/>
                    <a:pt x="54" y="0"/>
                  </a:cubicBezTo>
                  <a:cubicBezTo>
                    <a:pt x="111" y="0"/>
                    <a:pt x="111" y="0"/>
                    <a:pt x="111" y="0"/>
                  </a:cubicBezTo>
                  <a:cubicBezTo>
                    <a:pt x="114" y="0"/>
                    <a:pt x="116" y="3"/>
                    <a:pt x="116" y="6"/>
                  </a:cubicBezTo>
                  <a:cubicBezTo>
                    <a:pt x="116" y="7"/>
                    <a:pt x="115" y="9"/>
                    <a:pt x="114" y="10"/>
                  </a:cubicBezTo>
                  <a:cubicBezTo>
                    <a:pt x="75" y="56"/>
                    <a:pt x="75" y="56"/>
                    <a:pt x="75" y="56"/>
                  </a:cubicBezTo>
                  <a:close/>
                  <a:moveTo>
                    <a:pt x="81" y="67"/>
                  </a:moveTo>
                  <a:cubicBezTo>
                    <a:pt x="81" y="67"/>
                    <a:pt x="81" y="67"/>
                    <a:pt x="81" y="67"/>
                  </a:cubicBezTo>
                  <a:cubicBezTo>
                    <a:pt x="63" y="67"/>
                    <a:pt x="63" y="67"/>
                    <a:pt x="63" y="67"/>
                  </a:cubicBezTo>
                  <a:cubicBezTo>
                    <a:pt x="63" y="67"/>
                    <a:pt x="63" y="67"/>
                    <a:pt x="63" y="67"/>
                  </a:cubicBezTo>
                  <a:cubicBezTo>
                    <a:pt x="62" y="67"/>
                    <a:pt x="61" y="66"/>
                    <a:pt x="60" y="65"/>
                  </a:cubicBezTo>
                  <a:cubicBezTo>
                    <a:pt x="57" y="63"/>
                    <a:pt x="57" y="60"/>
                    <a:pt x="59" y="58"/>
                  </a:cubicBezTo>
                  <a:cubicBezTo>
                    <a:pt x="99" y="11"/>
                    <a:pt x="99" y="11"/>
                    <a:pt x="99" y="11"/>
                  </a:cubicBezTo>
                  <a:cubicBezTo>
                    <a:pt x="57" y="11"/>
                    <a:pt x="57" y="11"/>
                    <a:pt x="57" y="11"/>
                  </a:cubicBezTo>
                  <a:cubicBezTo>
                    <a:pt x="26" y="56"/>
                    <a:pt x="26" y="56"/>
                    <a:pt x="26" y="56"/>
                  </a:cubicBezTo>
                  <a:cubicBezTo>
                    <a:pt x="45" y="56"/>
                    <a:pt x="45" y="56"/>
                    <a:pt x="45" y="56"/>
                  </a:cubicBezTo>
                  <a:cubicBezTo>
                    <a:pt x="45" y="56"/>
                    <a:pt x="45" y="56"/>
                    <a:pt x="45" y="56"/>
                  </a:cubicBezTo>
                  <a:cubicBezTo>
                    <a:pt x="46" y="56"/>
                    <a:pt x="47" y="56"/>
                    <a:pt x="48" y="56"/>
                  </a:cubicBezTo>
                  <a:cubicBezTo>
                    <a:pt x="51" y="58"/>
                    <a:pt x="52" y="61"/>
                    <a:pt x="50" y="64"/>
                  </a:cubicBezTo>
                  <a:cubicBezTo>
                    <a:pt x="23" y="113"/>
                    <a:pt x="23" y="113"/>
                    <a:pt x="23" y="113"/>
                  </a:cubicBezTo>
                  <a:cubicBezTo>
                    <a:pt x="81" y="67"/>
                    <a:pt x="81" y="67"/>
                    <a:pt x="81" y="6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zh-CN" altLang="en-US" sz="1015">
                <a:cs typeface="+mn-ea"/>
                <a:sym typeface="+mn-lt"/>
              </a:endParaRPr>
            </a:p>
          </p:txBody>
        </p:sp>
        <p:sp>
          <p:nvSpPr>
            <p:cNvPr id="11" name="Freeform"/>
            <p:cNvSpPr/>
            <p:nvPr/>
          </p:nvSpPr>
          <p:spPr>
            <a:xfrm>
              <a:off x="872729" y="3043789"/>
              <a:ext cx="1151620" cy="11519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15">
                <a:cs typeface="+mn-ea"/>
                <a:sym typeface="+mn-lt"/>
              </a:endParaRPr>
            </a:p>
          </p:txBody>
        </p:sp>
        <p:sp>
          <p:nvSpPr>
            <p:cNvPr id="12" name="Freeform"/>
            <p:cNvSpPr/>
            <p:nvPr/>
          </p:nvSpPr>
          <p:spPr bwMode="auto">
            <a:xfrm>
              <a:off x="1306341" y="3475808"/>
              <a:ext cx="285260" cy="287935"/>
            </a:xfrm>
            <a:custGeom>
              <a:avLst/>
              <a:gdLst>
                <a:gd name="T0" fmla="*/ 116 w 140"/>
                <a:gd name="T1" fmla="*/ 2 h 141"/>
                <a:gd name="T2" fmla="*/ 122 w 140"/>
                <a:gd name="T3" fmla="*/ 3 h 141"/>
                <a:gd name="T4" fmla="*/ 122 w 140"/>
                <a:gd name="T5" fmla="*/ 3 h 141"/>
                <a:gd name="T6" fmla="*/ 138 w 140"/>
                <a:gd name="T7" fmla="*/ 19 h 141"/>
                <a:gd name="T8" fmla="*/ 138 w 140"/>
                <a:gd name="T9" fmla="*/ 19 h 141"/>
                <a:gd name="T10" fmla="*/ 139 w 140"/>
                <a:gd name="T11" fmla="*/ 25 h 141"/>
                <a:gd name="T12" fmla="*/ 118 w 140"/>
                <a:gd name="T13" fmla="*/ 43 h 141"/>
                <a:gd name="T14" fmla="*/ 103 w 140"/>
                <a:gd name="T15" fmla="*/ 46 h 141"/>
                <a:gd name="T16" fmla="*/ 99 w 140"/>
                <a:gd name="T17" fmla="*/ 102 h 141"/>
                <a:gd name="T18" fmla="*/ 69 w 140"/>
                <a:gd name="T19" fmla="*/ 115 h 141"/>
                <a:gd name="T20" fmla="*/ 26 w 140"/>
                <a:gd name="T21" fmla="*/ 72 h 141"/>
                <a:gd name="T22" fmla="*/ 69 w 140"/>
                <a:gd name="T23" fmla="*/ 29 h 141"/>
                <a:gd name="T24" fmla="*/ 100 w 140"/>
                <a:gd name="T25" fmla="*/ 33 h 141"/>
                <a:gd name="T26" fmla="*/ 98 w 140"/>
                <a:gd name="T27" fmla="*/ 20 h 141"/>
                <a:gd name="T28" fmla="*/ 124 w 140"/>
                <a:gd name="T29" fmla="*/ 55 h 141"/>
                <a:gd name="T30" fmla="*/ 135 w 140"/>
                <a:gd name="T31" fmla="*/ 52 h 141"/>
                <a:gd name="T32" fmla="*/ 138 w 140"/>
                <a:gd name="T33" fmla="*/ 72 h 141"/>
                <a:gd name="T34" fmla="*/ 69 w 140"/>
                <a:gd name="T35" fmla="*/ 141 h 141"/>
                <a:gd name="T36" fmla="*/ 0 w 140"/>
                <a:gd name="T37" fmla="*/ 72 h 141"/>
                <a:gd name="T38" fmla="*/ 69 w 140"/>
                <a:gd name="T39" fmla="*/ 3 h 141"/>
                <a:gd name="T40" fmla="*/ 89 w 140"/>
                <a:gd name="T41" fmla="*/ 6 h 141"/>
                <a:gd name="T42" fmla="*/ 86 w 140"/>
                <a:gd name="T43" fmla="*/ 16 h 141"/>
                <a:gd name="T44" fmla="*/ 69 w 140"/>
                <a:gd name="T45" fmla="*/ 14 h 141"/>
                <a:gd name="T46" fmla="*/ 11 w 140"/>
                <a:gd name="T47" fmla="*/ 72 h 141"/>
                <a:gd name="T48" fmla="*/ 69 w 140"/>
                <a:gd name="T49" fmla="*/ 130 h 141"/>
                <a:gd name="T50" fmla="*/ 127 w 140"/>
                <a:gd name="T51" fmla="*/ 72 h 141"/>
                <a:gd name="T52" fmla="*/ 124 w 140"/>
                <a:gd name="T53" fmla="*/ 55 h 141"/>
                <a:gd name="T54" fmla="*/ 69 w 140"/>
                <a:gd name="T55" fmla="*/ 52 h 141"/>
                <a:gd name="T56" fmla="*/ 90 w 140"/>
                <a:gd name="T57" fmla="*/ 43 h 141"/>
                <a:gd name="T58" fmla="*/ 43 w 140"/>
                <a:gd name="T59" fmla="*/ 46 h 141"/>
                <a:gd name="T60" fmla="*/ 43 w 140"/>
                <a:gd name="T61" fmla="*/ 46 h 141"/>
                <a:gd name="T62" fmla="*/ 43 w 140"/>
                <a:gd name="T63" fmla="*/ 98 h 141"/>
                <a:gd name="T64" fmla="*/ 94 w 140"/>
                <a:gd name="T65" fmla="*/ 98 h 141"/>
                <a:gd name="T66" fmla="*/ 105 w 140"/>
                <a:gd name="T67" fmla="*/ 72 h 141"/>
                <a:gd name="T68" fmla="*/ 86 w 140"/>
                <a:gd name="T69" fmla="*/ 62 h 141"/>
                <a:gd name="T70" fmla="*/ 83 w 140"/>
                <a:gd name="T71" fmla="*/ 86 h 141"/>
                <a:gd name="T72" fmla="*/ 69 w 140"/>
                <a:gd name="T73" fmla="*/ 92 h 141"/>
                <a:gd name="T74" fmla="*/ 55 w 140"/>
                <a:gd name="T75" fmla="*/ 86 h 141"/>
                <a:gd name="T76" fmla="*/ 55 w 140"/>
                <a:gd name="T77" fmla="*/ 58 h 141"/>
                <a:gd name="T78" fmla="*/ 69 w 140"/>
                <a:gd name="T79" fmla="*/ 52 h 141"/>
                <a:gd name="T80" fmla="*/ 73 w 140"/>
                <a:gd name="T81" fmla="*/ 60 h 141"/>
                <a:gd name="T82" fmla="*/ 60 w 140"/>
                <a:gd name="T83" fmla="*/ 63 h 141"/>
                <a:gd name="T84" fmla="*/ 56 w 140"/>
                <a:gd name="T85" fmla="*/ 72 h 141"/>
                <a:gd name="T86" fmla="*/ 69 w 140"/>
                <a:gd name="T87" fmla="*/ 85 h 141"/>
                <a:gd name="T88" fmla="*/ 78 w 140"/>
                <a:gd name="T89" fmla="*/ 81 h 141"/>
                <a:gd name="T90" fmla="*/ 81 w 140"/>
                <a:gd name="T91" fmla="*/ 68 h 141"/>
                <a:gd name="T92" fmla="*/ 65 w 140"/>
                <a:gd name="T93" fmla="*/ 76 h 141"/>
                <a:gd name="T94" fmla="*/ 73 w 140"/>
                <a:gd name="T95" fmla="*/ 60 h 141"/>
                <a:gd name="T96" fmla="*/ 117 w 140"/>
                <a:gd name="T97" fmla="*/ 10 h 141"/>
                <a:gd name="T98" fmla="*/ 106 w 140"/>
                <a:gd name="T99" fmla="*/ 30 h 141"/>
                <a:gd name="T100" fmla="*/ 117 w 140"/>
                <a:gd name="T101" fmla="*/ 10 h 141"/>
                <a:gd name="T102" fmla="*/ 123 w 140"/>
                <a:gd name="T103" fmla="*/ 22 h 141"/>
                <a:gd name="T104" fmla="*/ 118 w 140"/>
                <a:gd name="T105" fmla="*/ 37 h 141"/>
                <a:gd name="T106" fmla="*/ 123 w 140"/>
                <a:gd name="T107" fmla="*/ 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0" h="141">
                  <a:moveTo>
                    <a:pt x="98" y="20"/>
                  </a:moveTo>
                  <a:cubicBezTo>
                    <a:pt x="116" y="2"/>
                    <a:pt x="116" y="2"/>
                    <a:pt x="116" y="2"/>
                  </a:cubicBezTo>
                  <a:cubicBezTo>
                    <a:pt x="118" y="0"/>
                    <a:pt x="120" y="0"/>
                    <a:pt x="121" y="2"/>
                  </a:cubicBezTo>
                  <a:cubicBezTo>
                    <a:pt x="121" y="2"/>
                    <a:pt x="122" y="3"/>
                    <a:pt x="122" y="3"/>
                  </a:cubicBezTo>
                  <a:cubicBezTo>
                    <a:pt x="122" y="3"/>
                    <a:pt x="122" y="3"/>
                    <a:pt x="122" y="3"/>
                  </a:cubicBezTo>
                  <a:cubicBezTo>
                    <a:pt x="122" y="3"/>
                    <a:pt x="122" y="3"/>
                    <a:pt x="122" y="3"/>
                  </a:cubicBezTo>
                  <a:cubicBezTo>
                    <a:pt x="125" y="16"/>
                    <a:pt x="125" y="16"/>
                    <a:pt x="125" y="16"/>
                  </a:cubicBezTo>
                  <a:cubicBezTo>
                    <a:pt x="138" y="19"/>
                    <a:pt x="138" y="19"/>
                    <a:pt x="138" y="19"/>
                  </a:cubicBezTo>
                  <a:cubicBezTo>
                    <a:pt x="138" y="19"/>
                    <a:pt x="138" y="19"/>
                    <a:pt x="138" y="19"/>
                  </a:cubicBezTo>
                  <a:cubicBezTo>
                    <a:pt x="138" y="19"/>
                    <a:pt x="138" y="19"/>
                    <a:pt x="138" y="19"/>
                  </a:cubicBezTo>
                  <a:cubicBezTo>
                    <a:pt x="138" y="19"/>
                    <a:pt x="139" y="19"/>
                    <a:pt x="139" y="20"/>
                  </a:cubicBezTo>
                  <a:cubicBezTo>
                    <a:pt x="140" y="21"/>
                    <a:pt x="140" y="23"/>
                    <a:pt x="139" y="25"/>
                  </a:cubicBezTo>
                  <a:cubicBezTo>
                    <a:pt x="121" y="43"/>
                    <a:pt x="121" y="43"/>
                    <a:pt x="121" y="43"/>
                  </a:cubicBezTo>
                  <a:cubicBezTo>
                    <a:pt x="120" y="43"/>
                    <a:pt x="119" y="44"/>
                    <a:pt x="118" y="43"/>
                  </a:cubicBezTo>
                  <a:cubicBezTo>
                    <a:pt x="108" y="41"/>
                    <a:pt x="108" y="41"/>
                    <a:pt x="108" y="41"/>
                  </a:cubicBezTo>
                  <a:cubicBezTo>
                    <a:pt x="103" y="46"/>
                    <a:pt x="103" y="46"/>
                    <a:pt x="103" y="46"/>
                  </a:cubicBezTo>
                  <a:cubicBezTo>
                    <a:pt x="108" y="53"/>
                    <a:pt x="112" y="62"/>
                    <a:pt x="112" y="72"/>
                  </a:cubicBezTo>
                  <a:cubicBezTo>
                    <a:pt x="112" y="84"/>
                    <a:pt x="107" y="95"/>
                    <a:pt x="99" y="102"/>
                  </a:cubicBezTo>
                  <a:cubicBezTo>
                    <a:pt x="99" y="102"/>
                    <a:pt x="99" y="102"/>
                    <a:pt x="99" y="102"/>
                  </a:cubicBezTo>
                  <a:cubicBezTo>
                    <a:pt x="91" y="110"/>
                    <a:pt x="81" y="115"/>
                    <a:pt x="69" y="115"/>
                  </a:cubicBezTo>
                  <a:cubicBezTo>
                    <a:pt x="57" y="115"/>
                    <a:pt x="46" y="110"/>
                    <a:pt x="39" y="102"/>
                  </a:cubicBezTo>
                  <a:cubicBezTo>
                    <a:pt x="31" y="95"/>
                    <a:pt x="26" y="84"/>
                    <a:pt x="26" y="72"/>
                  </a:cubicBezTo>
                  <a:cubicBezTo>
                    <a:pt x="26" y="60"/>
                    <a:pt x="31" y="50"/>
                    <a:pt x="39" y="42"/>
                  </a:cubicBezTo>
                  <a:cubicBezTo>
                    <a:pt x="46" y="34"/>
                    <a:pt x="57" y="29"/>
                    <a:pt x="69" y="29"/>
                  </a:cubicBezTo>
                  <a:cubicBezTo>
                    <a:pt x="79" y="29"/>
                    <a:pt x="88" y="33"/>
                    <a:pt x="95" y="38"/>
                  </a:cubicBezTo>
                  <a:cubicBezTo>
                    <a:pt x="100" y="33"/>
                    <a:pt x="100" y="33"/>
                    <a:pt x="100" y="33"/>
                  </a:cubicBezTo>
                  <a:cubicBezTo>
                    <a:pt x="98" y="23"/>
                    <a:pt x="98" y="23"/>
                    <a:pt x="98" y="23"/>
                  </a:cubicBezTo>
                  <a:cubicBezTo>
                    <a:pt x="97" y="22"/>
                    <a:pt x="98" y="21"/>
                    <a:pt x="98" y="20"/>
                  </a:cubicBezTo>
                  <a:close/>
                  <a:moveTo>
                    <a:pt x="124" y="55"/>
                  </a:moveTo>
                  <a:cubicBezTo>
                    <a:pt x="124" y="55"/>
                    <a:pt x="124" y="55"/>
                    <a:pt x="124" y="55"/>
                  </a:cubicBezTo>
                  <a:cubicBezTo>
                    <a:pt x="124" y="52"/>
                    <a:pt x="125" y="49"/>
                    <a:pt x="128" y="48"/>
                  </a:cubicBezTo>
                  <a:cubicBezTo>
                    <a:pt x="131" y="47"/>
                    <a:pt x="134" y="49"/>
                    <a:pt x="135" y="52"/>
                  </a:cubicBezTo>
                  <a:cubicBezTo>
                    <a:pt x="136" y="55"/>
                    <a:pt x="137" y="58"/>
                    <a:pt x="137" y="62"/>
                  </a:cubicBezTo>
                  <a:cubicBezTo>
                    <a:pt x="138" y="65"/>
                    <a:pt x="138" y="69"/>
                    <a:pt x="138" y="72"/>
                  </a:cubicBezTo>
                  <a:cubicBezTo>
                    <a:pt x="138" y="91"/>
                    <a:pt x="130" y="108"/>
                    <a:pt x="118" y="121"/>
                  </a:cubicBezTo>
                  <a:cubicBezTo>
                    <a:pt x="105" y="133"/>
                    <a:pt x="88" y="141"/>
                    <a:pt x="69" y="141"/>
                  </a:cubicBezTo>
                  <a:cubicBezTo>
                    <a:pt x="50" y="141"/>
                    <a:pt x="33" y="133"/>
                    <a:pt x="20" y="121"/>
                  </a:cubicBezTo>
                  <a:cubicBezTo>
                    <a:pt x="8" y="108"/>
                    <a:pt x="0" y="91"/>
                    <a:pt x="0" y="72"/>
                  </a:cubicBezTo>
                  <a:cubicBezTo>
                    <a:pt x="0" y="53"/>
                    <a:pt x="8" y="36"/>
                    <a:pt x="20" y="23"/>
                  </a:cubicBezTo>
                  <a:cubicBezTo>
                    <a:pt x="33" y="11"/>
                    <a:pt x="50" y="3"/>
                    <a:pt x="69" y="3"/>
                  </a:cubicBezTo>
                  <a:cubicBezTo>
                    <a:pt x="72" y="3"/>
                    <a:pt x="76" y="3"/>
                    <a:pt x="79" y="4"/>
                  </a:cubicBezTo>
                  <a:cubicBezTo>
                    <a:pt x="82" y="4"/>
                    <a:pt x="86" y="5"/>
                    <a:pt x="89" y="6"/>
                  </a:cubicBezTo>
                  <a:cubicBezTo>
                    <a:pt x="92" y="7"/>
                    <a:pt x="93" y="10"/>
                    <a:pt x="93" y="13"/>
                  </a:cubicBezTo>
                  <a:cubicBezTo>
                    <a:pt x="92" y="16"/>
                    <a:pt x="89" y="17"/>
                    <a:pt x="86" y="16"/>
                  </a:cubicBezTo>
                  <a:cubicBezTo>
                    <a:pt x="83" y="16"/>
                    <a:pt x="80" y="15"/>
                    <a:pt x="77" y="15"/>
                  </a:cubicBezTo>
                  <a:cubicBezTo>
                    <a:pt x="75" y="14"/>
                    <a:pt x="72" y="14"/>
                    <a:pt x="69" y="14"/>
                  </a:cubicBezTo>
                  <a:cubicBezTo>
                    <a:pt x="53" y="14"/>
                    <a:pt x="38" y="21"/>
                    <a:pt x="28" y="31"/>
                  </a:cubicBezTo>
                  <a:cubicBezTo>
                    <a:pt x="17" y="42"/>
                    <a:pt x="11" y="56"/>
                    <a:pt x="11" y="72"/>
                  </a:cubicBezTo>
                  <a:cubicBezTo>
                    <a:pt x="11" y="88"/>
                    <a:pt x="17" y="103"/>
                    <a:pt x="28" y="113"/>
                  </a:cubicBezTo>
                  <a:cubicBezTo>
                    <a:pt x="38" y="124"/>
                    <a:pt x="53" y="130"/>
                    <a:pt x="69" y="130"/>
                  </a:cubicBezTo>
                  <a:cubicBezTo>
                    <a:pt x="85" y="130"/>
                    <a:pt x="99" y="124"/>
                    <a:pt x="110" y="113"/>
                  </a:cubicBezTo>
                  <a:cubicBezTo>
                    <a:pt x="120" y="103"/>
                    <a:pt x="127" y="88"/>
                    <a:pt x="127" y="72"/>
                  </a:cubicBezTo>
                  <a:cubicBezTo>
                    <a:pt x="127" y="69"/>
                    <a:pt x="127" y="66"/>
                    <a:pt x="126" y="64"/>
                  </a:cubicBezTo>
                  <a:cubicBezTo>
                    <a:pt x="126" y="61"/>
                    <a:pt x="125" y="58"/>
                    <a:pt x="124" y="55"/>
                  </a:cubicBezTo>
                  <a:close/>
                  <a:moveTo>
                    <a:pt x="69" y="52"/>
                  </a:moveTo>
                  <a:cubicBezTo>
                    <a:pt x="69" y="52"/>
                    <a:pt x="69" y="52"/>
                    <a:pt x="69" y="52"/>
                  </a:cubicBezTo>
                  <a:cubicBezTo>
                    <a:pt x="72" y="52"/>
                    <a:pt x="76" y="53"/>
                    <a:pt x="78" y="55"/>
                  </a:cubicBezTo>
                  <a:cubicBezTo>
                    <a:pt x="90" y="43"/>
                    <a:pt x="90" y="43"/>
                    <a:pt x="90" y="43"/>
                  </a:cubicBezTo>
                  <a:cubicBezTo>
                    <a:pt x="84" y="38"/>
                    <a:pt x="77" y="36"/>
                    <a:pt x="69" y="36"/>
                  </a:cubicBezTo>
                  <a:cubicBezTo>
                    <a:pt x="59" y="36"/>
                    <a:pt x="50" y="40"/>
                    <a:pt x="43" y="46"/>
                  </a:cubicBezTo>
                  <a:cubicBezTo>
                    <a:pt x="43" y="46"/>
                    <a:pt x="43" y="46"/>
                    <a:pt x="43" y="46"/>
                  </a:cubicBezTo>
                  <a:cubicBezTo>
                    <a:pt x="43" y="46"/>
                    <a:pt x="43" y="46"/>
                    <a:pt x="43" y="46"/>
                  </a:cubicBezTo>
                  <a:cubicBezTo>
                    <a:pt x="37" y="53"/>
                    <a:pt x="33" y="62"/>
                    <a:pt x="33" y="72"/>
                  </a:cubicBezTo>
                  <a:cubicBezTo>
                    <a:pt x="33" y="82"/>
                    <a:pt x="37" y="91"/>
                    <a:pt x="43" y="98"/>
                  </a:cubicBezTo>
                  <a:cubicBezTo>
                    <a:pt x="50" y="104"/>
                    <a:pt x="59" y="108"/>
                    <a:pt x="69" y="108"/>
                  </a:cubicBezTo>
                  <a:cubicBezTo>
                    <a:pt x="79" y="108"/>
                    <a:pt x="88" y="104"/>
                    <a:pt x="94" y="98"/>
                  </a:cubicBezTo>
                  <a:cubicBezTo>
                    <a:pt x="95" y="98"/>
                    <a:pt x="95" y="98"/>
                    <a:pt x="95" y="98"/>
                  </a:cubicBezTo>
                  <a:cubicBezTo>
                    <a:pt x="101" y="91"/>
                    <a:pt x="105" y="82"/>
                    <a:pt x="105" y="72"/>
                  </a:cubicBezTo>
                  <a:cubicBezTo>
                    <a:pt x="105" y="64"/>
                    <a:pt x="103" y="57"/>
                    <a:pt x="98" y="51"/>
                  </a:cubicBezTo>
                  <a:cubicBezTo>
                    <a:pt x="86" y="62"/>
                    <a:pt x="86" y="62"/>
                    <a:pt x="86" y="62"/>
                  </a:cubicBezTo>
                  <a:cubicBezTo>
                    <a:pt x="88" y="65"/>
                    <a:pt x="89" y="69"/>
                    <a:pt x="89" y="72"/>
                  </a:cubicBezTo>
                  <a:cubicBezTo>
                    <a:pt x="89" y="77"/>
                    <a:pt x="86" y="82"/>
                    <a:pt x="83" y="86"/>
                  </a:cubicBezTo>
                  <a:cubicBezTo>
                    <a:pt x="83" y="86"/>
                    <a:pt x="83" y="86"/>
                    <a:pt x="83" y="86"/>
                  </a:cubicBezTo>
                  <a:cubicBezTo>
                    <a:pt x="79" y="90"/>
                    <a:pt x="74" y="92"/>
                    <a:pt x="69" y="92"/>
                  </a:cubicBezTo>
                  <a:cubicBezTo>
                    <a:pt x="63" y="92"/>
                    <a:pt x="59" y="90"/>
                    <a:pt x="55" y="86"/>
                  </a:cubicBezTo>
                  <a:cubicBezTo>
                    <a:pt x="55" y="86"/>
                    <a:pt x="55" y="86"/>
                    <a:pt x="55" y="86"/>
                  </a:cubicBezTo>
                  <a:cubicBezTo>
                    <a:pt x="51" y="82"/>
                    <a:pt x="49" y="78"/>
                    <a:pt x="49" y="72"/>
                  </a:cubicBezTo>
                  <a:cubicBezTo>
                    <a:pt x="49" y="67"/>
                    <a:pt x="51" y="62"/>
                    <a:pt x="55" y="58"/>
                  </a:cubicBezTo>
                  <a:cubicBezTo>
                    <a:pt x="55" y="58"/>
                    <a:pt x="55" y="58"/>
                    <a:pt x="55" y="58"/>
                  </a:cubicBezTo>
                  <a:cubicBezTo>
                    <a:pt x="59" y="55"/>
                    <a:pt x="63" y="52"/>
                    <a:pt x="69" y="52"/>
                  </a:cubicBezTo>
                  <a:close/>
                  <a:moveTo>
                    <a:pt x="73" y="60"/>
                  </a:moveTo>
                  <a:cubicBezTo>
                    <a:pt x="73" y="60"/>
                    <a:pt x="73" y="60"/>
                    <a:pt x="73" y="60"/>
                  </a:cubicBezTo>
                  <a:cubicBezTo>
                    <a:pt x="72" y="59"/>
                    <a:pt x="71" y="59"/>
                    <a:pt x="69" y="59"/>
                  </a:cubicBezTo>
                  <a:cubicBezTo>
                    <a:pt x="65" y="59"/>
                    <a:pt x="62" y="60"/>
                    <a:pt x="60" y="63"/>
                  </a:cubicBezTo>
                  <a:cubicBezTo>
                    <a:pt x="60" y="63"/>
                    <a:pt x="60" y="63"/>
                    <a:pt x="60" y="63"/>
                  </a:cubicBezTo>
                  <a:cubicBezTo>
                    <a:pt x="57" y="65"/>
                    <a:pt x="56" y="68"/>
                    <a:pt x="56" y="72"/>
                  </a:cubicBezTo>
                  <a:cubicBezTo>
                    <a:pt x="56" y="76"/>
                    <a:pt x="57" y="79"/>
                    <a:pt x="60" y="81"/>
                  </a:cubicBezTo>
                  <a:cubicBezTo>
                    <a:pt x="62" y="84"/>
                    <a:pt x="65" y="85"/>
                    <a:pt x="69" y="85"/>
                  </a:cubicBezTo>
                  <a:cubicBezTo>
                    <a:pt x="73" y="85"/>
                    <a:pt x="76" y="84"/>
                    <a:pt x="78" y="81"/>
                  </a:cubicBezTo>
                  <a:cubicBezTo>
                    <a:pt x="78" y="81"/>
                    <a:pt x="78" y="81"/>
                    <a:pt x="78" y="81"/>
                  </a:cubicBezTo>
                  <a:cubicBezTo>
                    <a:pt x="81" y="79"/>
                    <a:pt x="82" y="76"/>
                    <a:pt x="82" y="72"/>
                  </a:cubicBezTo>
                  <a:cubicBezTo>
                    <a:pt x="82" y="70"/>
                    <a:pt x="82" y="69"/>
                    <a:pt x="81" y="68"/>
                  </a:cubicBezTo>
                  <a:cubicBezTo>
                    <a:pt x="73" y="76"/>
                    <a:pt x="73" y="76"/>
                    <a:pt x="73" y="76"/>
                  </a:cubicBezTo>
                  <a:cubicBezTo>
                    <a:pt x="71" y="78"/>
                    <a:pt x="67" y="78"/>
                    <a:pt x="65" y="76"/>
                  </a:cubicBezTo>
                  <a:cubicBezTo>
                    <a:pt x="63" y="74"/>
                    <a:pt x="63" y="70"/>
                    <a:pt x="65" y="68"/>
                  </a:cubicBezTo>
                  <a:cubicBezTo>
                    <a:pt x="73" y="60"/>
                    <a:pt x="73" y="60"/>
                    <a:pt x="73" y="60"/>
                  </a:cubicBezTo>
                  <a:close/>
                  <a:moveTo>
                    <a:pt x="117" y="10"/>
                  </a:moveTo>
                  <a:cubicBezTo>
                    <a:pt x="117" y="10"/>
                    <a:pt x="117" y="10"/>
                    <a:pt x="117" y="10"/>
                  </a:cubicBezTo>
                  <a:cubicBezTo>
                    <a:pt x="104" y="23"/>
                    <a:pt x="104" y="23"/>
                    <a:pt x="104" y="23"/>
                  </a:cubicBezTo>
                  <a:cubicBezTo>
                    <a:pt x="106" y="30"/>
                    <a:pt x="106" y="30"/>
                    <a:pt x="106" y="30"/>
                  </a:cubicBezTo>
                  <a:cubicBezTo>
                    <a:pt x="119" y="17"/>
                    <a:pt x="119" y="17"/>
                    <a:pt x="119" y="17"/>
                  </a:cubicBezTo>
                  <a:cubicBezTo>
                    <a:pt x="117" y="10"/>
                    <a:pt x="117" y="10"/>
                    <a:pt x="117" y="10"/>
                  </a:cubicBezTo>
                  <a:close/>
                  <a:moveTo>
                    <a:pt x="123" y="22"/>
                  </a:moveTo>
                  <a:cubicBezTo>
                    <a:pt x="123" y="22"/>
                    <a:pt x="123" y="22"/>
                    <a:pt x="123" y="22"/>
                  </a:cubicBezTo>
                  <a:cubicBezTo>
                    <a:pt x="111" y="35"/>
                    <a:pt x="111" y="35"/>
                    <a:pt x="111" y="35"/>
                  </a:cubicBezTo>
                  <a:cubicBezTo>
                    <a:pt x="118" y="37"/>
                    <a:pt x="118" y="37"/>
                    <a:pt x="118" y="37"/>
                  </a:cubicBezTo>
                  <a:cubicBezTo>
                    <a:pt x="131" y="24"/>
                    <a:pt x="131" y="24"/>
                    <a:pt x="131" y="24"/>
                  </a:cubicBezTo>
                  <a:cubicBezTo>
                    <a:pt x="123" y="22"/>
                    <a:pt x="123" y="22"/>
                    <a:pt x="123" y="2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zh-CN" altLang="en-US" sz="1015">
                <a:cs typeface="+mn-ea"/>
                <a:sym typeface="+mn-lt"/>
              </a:endParaRPr>
            </a:p>
          </p:txBody>
        </p:sp>
        <p:grpSp>
          <p:nvGrpSpPr>
            <p:cNvPr id="18" name="组合 17"/>
            <p:cNvGrpSpPr/>
            <p:nvPr/>
          </p:nvGrpSpPr>
          <p:grpSpPr>
            <a:xfrm>
              <a:off x="2044689" y="3043717"/>
              <a:ext cx="3056704" cy="1151867"/>
              <a:chOff x="2726251" y="4058289"/>
              <a:chExt cx="4075605" cy="1535823"/>
            </a:xfrm>
          </p:grpSpPr>
          <p:sp>
            <p:nvSpPr>
              <p:cNvPr id="19" name="Freeform"/>
              <p:cNvSpPr/>
              <p:nvPr/>
            </p:nvSpPr>
            <p:spPr>
              <a:xfrm>
                <a:off x="2726251" y="4058289"/>
                <a:ext cx="4075605" cy="1535823"/>
              </a:xfrm>
              <a:prstGeom prst="rect">
                <a:avLst/>
              </a:prstGeom>
              <a:solidFill>
                <a:schemeClr val="bg1">
                  <a:lumMod val="8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15">
                  <a:solidFill>
                    <a:schemeClr val="tx1">
                      <a:lumMod val="75000"/>
                      <a:lumOff val="25000"/>
                    </a:schemeClr>
                  </a:solidFill>
                  <a:cs typeface="+mn-ea"/>
                  <a:sym typeface="+mn-lt"/>
                </a:endParaRPr>
              </a:p>
            </p:txBody>
          </p:sp>
          <p:sp>
            <p:nvSpPr>
              <p:cNvPr id="22" name="矩形 21"/>
              <p:cNvSpPr/>
              <p:nvPr/>
            </p:nvSpPr>
            <p:spPr>
              <a:xfrm>
                <a:off x="2775184" y="4322211"/>
                <a:ext cx="3873005" cy="993091"/>
              </a:xfrm>
              <a:prstGeom prst="rect">
                <a:avLst/>
              </a:prstGeom>
            </p:spPr>
            <p:txBody>
              <a:bodyPr wrap="square">
                <a:noAutofit/>
              </a:bodyPr>
              <a:lstStyle/>
              <a:p>
                <a:pPr>
                  <a:lnSpc>
                    <a:spcPct val="120000"/>
                  </a:lnSpc>
                  <a:defRPr/>
                </a:pPr>
                <a:r>
                  <a:rPr lang="zh-CN" altLang="en-US" dirty="0">
                    <a:solidFill>
                      <a:schemeClr val="tx1">
                        <a:lumMod val="75000"/>
                        <a:lumOff val="25000"/>
                      </a:schemeClr>
                    </a:solidFill>
                    <a:cs typeface="+mn-ea"/>
                    <a:sym typeface="+mn-lt"/>
                  </a:rPr>
                  <a:t>I choose Tesla as our subject, because Tesla is a very representative company. He himself represents new energy and green development, and needs to shoulder his social responsibilities</a:t>
                </a:r>
                <a:r>
                  <a:rPr lang="en-US" altLang="zh-CN" dirty="0">
                    <a:solidFill>
                      <a:schemeClr val="tx1">
                        <a:lumMod val="75000"/>
                        <a:lumOff val="25000"/>
                      </a:schemeClr>
                    </a:solidFill>
                    <a:cs typeface="+mn-ea"/>
                    <a:sym typeface="+mn-lt"/>
                  </a:rPr>
                  <a:t>.</a:t>
                </a:r>
                <a:endParaRPr lang="en-US" altLang="zh-CN" dirty="0">
                  <a:solidFill>
                    <a:schemeClr val="tx1">
                      <a:lumMod val="75000"/>
                      <a:lumOff val="25000"/>
                    </a:schemeClr>
                  </a:solidFill>
                  <a:cs typeface="+mn-ea"/>
                  <a:sym typeface="+mn-lt"/>
                </a:endParaRPr>
              </a:p>
            </p:txBody>
          </p:sp>
        </p:gr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6" y="153865"/>
            <a:ext cx="2012229"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BACKGROUND</a:t>
            </a:r>
            <a:endParaRPr lang="zh-CN" altLang="en-US" b="1" dirty="0">
              <a:solidFill>
                <a:schemeClr val="accent2"/>
              </a:solidFill>
              <a:cs typeface="+mn-ea"/>
              <a:sym typeface="+mn-lt"/>
            </a:endParaRPr>
          </a:p>
        </p:txBody>
      </p:sp>
      <p:sp>
        <p:nvSpPr>
          <p:cNvPr id="9" name="Freeform 9"/>
          <p:cNvSpPr/>
          <p:nvPr/>
        </p:nvSpPr>
        <p:spPr bwMode="auto">
          <a:xfrm>
            <a:off x="6111037" y="2618519"/>
            <a:ext cx="1183614" cy="1058787"/>
          </a:xfrm>
          <a:custGeom>
            <a:avLst/>
            <a:gdLst>
              <a:gd name="T0" fmla="*/ 162 w 205"/>
              <a:gd name="T1" fmla="*/ 11 h 183"/>
              <a:gd name="T2" fmla="*/ 142 w 205"/>
              <a:gd name="T3" fmla="*/ 0 h 183"/>
              <a:gd name="T4" fmla="*/ 63 w 205"/>
              <a:gd name="T5" fmla="*/ 0 h 183"/>
              <a:gd name="T6" fmla="*/ 43 w 205"/>
              <a:gd name="T7" fmla="*/ 11 h 183"/>
              <a:gd name="T8" fmla="*/ 4 w 205"/>
              <a:gd name="T9" fmla="*/ 80 h 183"/>
              <a:gd name="T10" fmla="*/ 4 w 205"/>
              <a:gd name="T11" fmla="*/ 103 h 183"/>
              <a:gd name="T12" fmla="*/ 43 w 205"/>
              <a:gd name="T13" fmla="*/ 171 h 183"/>
              <a:gd name="T14" fmla="*/ 63 w 205"/>
              <a:gd name="T15" fmla="*/ 183 h 183"/>
              <a:gd name="T16" fmla="*/ 142 w 205"/>
              <a:gd name="T17" fmla="*/ 183 h 183"/>
              <a:gd name="T18" fmla="*/ 162 w 205"/>
              <a:gd name="T19" fmla="*/ 171 h 183"/>
              <a:gd name="T20" fmla="*/ 201 w 205"/>
              <a:gd name="T21" fmla="*/ 103 h 183"/>
              <a:gd name="T22" fmla="*/ 201 w 205"/>
              <a:gd name="T23" fmla="*/ 80 h 183"/>
              <a:gd name="T24" fmla="*/ 162 w 205"/>
              <a:gd name="T25" fmla="*/ 11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5" h="183">
                <a:moveTo>
                  <a:pt x="162" y="11"/>
                </a:moveTo>
                <a:cubicBezTo>
                  <a:pt x="158" y="5"/>
                  <a:pt x="149" y="0"/>
                  <a:pt x="142" y="0"/>
                </a:cubicBezTo>
                <a:cubicBezTo>
                  <a:pt x="63" y="0"/>
                  <a:pt x="63" y="0"/>
                  <a:pt x="63" y="0"/>
                </a:cubicBezTo>
                <a:cubicBezTo>
                  <a:pt x="56" y="0"/>
                  <a:pt x="47" y="5"/>
                  <a:pt x="43" y="11"/>
                </a:cubicBezTo>
                <a:cubicBezTo>
                  <a:pt x="4" y="80"/>
                  <a:pt x="4" y="80"/>
                  <a:pt x="4" y="80"/>
                </a:cubicBezTo>
                <a:cubicBezTo>
                  <a:pt x="0" y="86"/>
                  <a:pt x="0" y="97"/>
                  <a:pt x="4" y="103"/>
                </a:cubicBezTo>
                <a:cubicBezTo>
                  <a:pt x="43" y="171"/>
                  <a:pt x="43" y="171"/>
                  <a:pt x="43" y="171"/>
                </a:cubicBezTo>
                <a:cubicBezTo>
                  <a:pt x="47" y="178"/>
                  <a:pt x="56" y="183"/>
                  <a:pt x="63" y="183"/>
                </a:cubicBezTo>
                <a:cubicBezTo>
                  <a:pt x="142" y="183"/>
                  <a:pt x="142" y="183"/>
                  <a:pt x="142" y="183"/>
                </a:cubicBezTo>
                <a:cubicBezTo>
                  <a:pt x="149" y="183"/>
                  <a:pt x="158" y="178"/>
                  <a:pt x="162" y="171"/>
                </a:cubicBezTo>
                <a:cubicBezTo>
                  <a:pt x="201" y="103"/>
                  <a:pt x="201" y="103"/>
                  <a:pt x="201" y="103"/>
                </a:cubicBezTo>
                <a:cubicBezTo>
                  <a:pt x="205" y="97"/>
                  <a:pt x="205" y="86"/>
                  <a:pt x="201" y="80"/>
                </a:cubicBezTo>
                <a:lnTo>
                  <a:pt x="162" y="11"/>
                </a:lnTo>
                <a:close/>
              </a:path>
            </a:pathLst>
          </a:custGeom>
          <a:solidFill>
            <a:schemeClr val="accent1"/>
          </a:solidFill>
          <a:ln>
            <a:noFill/>
          </a:ln>
        </p:spPr>
        <p:txBody>
          <a:bodyPr vert="horz" wrap="square" lIns="91440" tIns="45720" rIns="91440" bIns="45720" numCol="1" anchor="t" anchorCtr="0" compatLnSpc="1"/>
          <a:lstStyle/>
          <a:p>
            <a:endParaRPr lang="zh-CN" altLang="en-US" sz="1015" dirty="0">
              <a:cs typeface="+mn-ea"/>
              <a:sym typeface="+mn-lt"/>
            </a:endParaRPr>
          </a:p>
        </p:txBody>
      </p:sp>
      <p:grpSp>
        <p:nvGrpSpPr>
          <p:cNvPr id="10" name="组合 9"/>
          <p:cNvGrpSpPr/>
          <p:nvPr/>
        </p:nvGrpSpPr>
        <p:grpSpPr>
          <a:xfrm>
            <a:off x="6471194" y="2919606"/>
            <a:ext cx="456951" cy="450264"/>
            <a:chOff x="5170835" y="4614441"/>
            <a:chExt cx="609268" cy="600352"/>
          </a:xfrm>
        </p:grpSpPr>
        <p:sp>
          <p:nvSpPr>
            <p:cNvPr id="11" name="Freeform 10"/>
            <p:cNvSpPr/>
            <p:nvPr/>
          </p:nvSpPr>
          <p:spPr bwMode="auto">
            <a:xfrm>
              <a:off x="5170835" y="4905701"/>
              <a:ext cx="609268" cy="309092"/>
            </a:xfrm>
            <a:custGeom>
              <a:avLst/>
              <a:gdLst>
                <a:gd name="T0" fmla="*/ 39 w 79"/>
                <a:gd name="T1" fmla="*/ 0 h 40"/>
                <a:gd name="T2" fmla="*/ 0 w 79"/>
                <a:gd name="T3" fmla="*/ 40 h 40"/>
                <a:gd name="T4" fmla="*/ 79 w 79"/>
                <a:gd name="T5" fmla="*/ 40 h 40"/>
                <a:gd name="T6" fmla="*/ 39 w 79"/>
                <a:gd name="T7" fmla="*/ 0 h 40"/>
              </a:gdLst>
              <a:ahLst/>
              <a:cxnLst>
                <a:cxn ang="0">
                  <a:pos x="T0" y="T1"/>
                </a:cxn>
                <a:cxn ang="0">
                  <a:pos x="T2" y="T3"/>
                </a:cxn>
                <a:cxn ang="0">
                  <a:pos x="T4" y="T5"/>
                </a:cxn>
                <a:cxn ang="0">
                  <a:pos x="T6" y="T7"/>
                </a:cxn>
              </a:cxnLst>
              <a:rect l="0" t="0" r="r" b="b"/>
              <a:pathLst>
                <a:path w="79" h="40">
                  <a:moveTo>
                    <a:pt x="39" y="0"/>
                  </a:moveTo>
                  <a:cubicBezTo>
                    <a:pt x="18" y="0"/>
                    <a:pt x="0" y="18"/>
                    <a:pt x="0" y="40"/>
                  </a:cubicBezTo>
                  <a:cubicBezTo>
                    <a:pt x="79" y="40"/>
                    <a:pt x="79" y="40"/>
                    <a:pt x="79" y="40"/>
                  </a:cubicBezTo>
                  <a:cubicBezTo>
                    <a:pt x="79" y="18"/>
                    <a:pt x="61" y="0"/>
                    <a:pt x="39"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sp>
          <p:nvSpPr>
            <p:cNvPr id="12" name="Oval 11"/>
            <p:cNvSpPr>
              <a:spLocks noChangeArrowheads="1"/>
            </p:cNvSpPr>
            <p:nvPr/>
          </p:nvSpPr>
          <p:spPr bwMode="auto">
            <a:xfrm>
              <a:off x="5340241" y="4614441"/>
              <a:ext cx="270456" cy="270456"/>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grpSp>
      <p:sp>
        <p:nvSpPr>
          <p:cNvPr id="14" name="Freeform 8"/>
          <p:cNvSpPr/>
          <p:nvPr/>
        </p:nvSpPr>
        <p:spPr bwMode="auto">
          <a:xfrm>
            <a:off x="6104551" y="1481265"/>
            <a:ext cx="1190300" cy="1056558"/>
          </a:xfrm>
          <a:custGeom>
            <a:avLst/>
            <a:gdLst>
              <a:gd name="T0" fmla="*/ 43 w 206"/>
              <a:gd name="T1" fmla="*/ 172 h 183"/>
              <a:gd name="T2" fmla="*/ 63 w 206"/>
              <a:gd name="T3" fmla="*/ 183 h 183"/>
              <a:gd name="T4" fmla="*/ 142 w 206"/>
              <a:gd name="T5" fmla="*/ 183 h 183"/>
              <a:gd name="T6" fmla="*/ 162 w 206"/>
              <a:gd name="T7" fmla="*/ 172 h 183"/>
              <a:gd name="T8" fmla="*/ 202 w 206"/>
              <a:gd name="T9" fmla="*/ 103 h 183"/>
              <a:gd name="T10" fmla="*/ 202 w 206"/>
              <a:gd name="T11" fmla="*/ 80 h 183"/>
              <a:gd name="T12" fmla="*/ 162 w 206"/>
              <a:gd name="T13" fmla="*/ 12 h 183"/>
              <a:gd name="T14" fmla="*/ 142 w 206"/>
              <a:gd name="T15" fmla="*/ 0 h 183"/>
              <a:gd name="T16" fmla="*/ 63 w 206"/>
              <a:gd name="T17" fmla="*/ 0 h 183"/>
              <a:gd name="T18" fmla="*/ 43 w 206"/>
              <a:gd name="T19" fmla="*/ 12 h 183"/>
              <a:gd name="T20" fmla="*/ 4 w 206"/>
              <a:gd name="T21" fmla="*/ 80 h 183"/>
              <a:gd name="T22" fmla="*/ 4 w 206"/>
              <a:gd name="T23" fmla="*/ 103 h 183"/>
              <a:gd name="T24" fmla="*/ 43 w 206"/>
              <a:gd name="T25" fmla="*/ 172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6" h="183">
                <a:moveTo>
                  <a:pt x="43" y="172"/>
                </a:moveTo>
                <a:cubicBezTo>
                  <a:pt x="47" y="178"/>
                  <a:pt x="56" y="183"/>
                  <a:pt x="63" y="183"/>
                </a:cubicBezTo>
                <a:cubicBezTo>
                  <a:pt x="142" y="183"/>
                  <a:pt x="142" y="183"/>
                  <a:pt x="142" y="183"/>
                </a:cubicBezTo>
                <a:cubicBezTo>
                  <a:pt x="150" y="183"/>
                  <a:pt x="159" y="178"/>
                  <a:pt x="162" y="172"/>
                </a:cubicBezTo>
                <a:cubicBezTo>
                  <a:pt x="202" y="103"/>
                  <a:pt x="202" y="103"/>
                  <a:pt x="202" y="103"/>
                </a:cubicBezTo>
                <a:cubicBezTo>
                  <a:pt x="206" y="97"/>
                  <a:pt x="206" y="87"/>
                  <a:pt x="202" y="80"/>
                </a:cubicBezTo>
                <a:cubicBezTo>
                  <a:pt x="162" y="12"/>
                  <a:pt x="162" y="12"/>
                  <a:pt x="162" y="12"/>
                </a:cubicBezTo>
                <a:cubicBezTo>
                  <a:pt x="159" y="6"/>
                  <a:pt x="150" y="0"/>
                  <a:pt x="142" y="0"/>
                </a:cubicBezTo>
                <a:cubicBezTo>
                  <a:pt x="63" y="0"/>
                  <a:pt x="63" y="0"/>
                  <a:pt x="63" y="0"/>
                </a:cubicBezTo>
                <a:cubicBezTo>
                  <a:pt x="56" y="0"/>
                  <a:pt x="47" y="6"/>
                  <a:pt x="43" y="12"/>
                </a:cubicBezTo>
                <a:cubicBezTo>
                  <a:pt x="4" y="80"/>
                  <a:pt x="4" y="80"/>
                  <a:pt x="4" y="80"/>
                </a:cubicBezTo>
                <a:cubicBezTo>
                  <a:pt x="0" y="87"/>
                  <a:pt x="0" y="97"/>
                  <a:pt x="4" y="103"/>
                </a:cubicBezTo>
                <a:lnTo>
                  <a:pt x="43" y="172"/>
                </a:lnTo>
                <a:close/>
              </a:path>
            </a:pathLst>
          </a:custGeom>
          <a:solidFill>
            <a:schemeClr val="accent2"/>
          </a:solidFill>
          <a:ln>
            <a:noFill/>
          </a:ln>
        </p:spPr>
        <p:txBody>
          <a:bodyPr vert="horz" wrap="square" lIns="91440" tIns="45720" rIns="91440" bIns="45720" numCol="1" anchor="t" anchorCtr="0" compatLnSpc="1"/>
          <a:lstStyle/>
          <a:p>
            <a:endParaRPr lang="zh-CN" altLang="en-US" sz="1015">
              <a:cs typeface="+mn-ea"/>
              <a:sym typeface="+mn-lt"/>
            </a:endParaRPr>
          </a:p>
        </p:txBody>
      </p:sp>
      <p:grpSp>
        <p:nvGrpSpPr>
          <p:cNvPr id="15" name="组合 14"/>
          <p:cNvGrpSpPr/>
          <p:nvPr/>
        </p:nvGrpSpPr>
        <p:grpSpPr>
          <a:xfrm>
            <a:off x="6477912" y="1775614"/>
            <a:ext cx="443577" cy="387851"/>
            <a:chOff x="6413146" y="2456745"/>
            <a:chExt cx="591436" cy="517134"/>
          </a:xfrm>
        </p:grpSpPr>
        <p:sp>
          <p:nvSpPr>
            <p:cNvPr id="16" name="Freeform 12"/>
            <p:cNvSpPr/>
            <p:nvPr/>
          </p:nvSpPr>
          <p:spPr bwMode="auto">
            <a:xfrm>
              <a:off x="6481503" y="2563739"/>
              <a:ext cx="454723" cy="410140"/>
            </a:xfrm>
            <a:custGeom>
              <a:avLst/>
              <a:gdLst>
                <a:gd name="T0" fmla="*/ 2 w 59"/>
                <a:gd name="T1" fmla="*/ 23 h 53"/>
                <a:gd name="T2" fmla="*/ 0 w 59"/>
                <a:gd name="T3" fmla="*/ 26 h 53"/>
                <a:gd name="T4" fmla="*/ 0 w 59"/>
                <a:gd name="T5" fmla="*/ 51 h 53"/>
                <a:gd name="T6" fmla="*/ 2 w 59"/>
                <a:gd name="T7" fmla="*/ 53 h 53"/>
                <a:gd name="T8" fmla="*/ 57 w 59"/>
                <a:gd name="T9" fmla="*/ 53 h 53"/>
                <a:gd name="T10" fmla="*/ 59 w 59"/>
                <a:gd name="T11" fmla="*/ 51 h 53"/>
                <a:gd name="T12" fmla="*/ 59 w 59"/>
                <a:gd name="T13" fmla="*/ 26 h 53"/>
                <a:gd name="T14" fmla="*/ 58 w 59"/>
                <a:gd name="T15" fmla="*/ 23 h 53"/>
                <a:gd name="T16" fmla="*/ 31 w 59"/>
                <a:gd name="T17" fmla="*/ 0 h 53"/>
                <a:gd name="T18" fmla="*/ 28 w 59"/>
                <a:gd name="T19" fmla="*/ 0 h 53"/>
                <a:gd name="T20" fmla="*/ 2 w 59"/>
                <a:gd name="T21" fmla="*/ 23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9" h="53">
                  <a:moveTo>
                    <a:pt x="2" y="23"/>
                  </a:moveTo>
                  <a:cubicBezTo>
                    <a:pt x="1" y="23"/>
                    <a:pt x="0" y="25"/>
                    <a:pt x="0" y="26"/>
                  </a:cubicBezTo>
                  <a:cubicBezTo>
                    <a:pt x="0" y="51"/>
                    <a:pt x="0" y="51"/>
                    <a:pt x="0" y="51"/>
                  </a:cubicBezTo>
                  <a:cubicBezTo>
                    <a:pt x="0" y="52"/>
                    <a:pt x="1" y="53"/>
                    <a:pt x="2" y="53"/>
                  </a:cubicBezTo>
                  <a:cubicBezTo>
                    <a:pt x="57" y="53"/>
                    <a:pt x="57" y="53"/>
                    <a:pt x="57" y="53"/>
                  </a:cubicBezTo>
                  <a:cubicBezTo>
                    <a:pt x="58" y="53"/>
                    <a:pt x="59" y="52"/>
                    <a:pt x="59" y="51"/>
                  </a:cubicBezTo>
                  <a:cubicBezTo>
                    <a:pt x="59" y="26"/>
                    <a:pt x="59" y="26"/>
                    <a:pt x="59" y="26"/>
                  </a:cubicBezTo>
                  <a:cubicBezTo>
                    <a:pt x="59" y="25"/>
                    <a:pt x="58" y="23"/>
                    <a:pt x="58" y="23"/>
                  </a:cubicBezTo>
                  <a:cubicBezTo>
                    <a:pt x="31" y="0"/>
                    <a:pt x="31" y="0"/>
                    <a:pt x="31" y="0"/>
                  </a:cubicBezTo>
                  <a:cubicBezTo>
                    <a:pt x="30" y="0"/>
                    <a:pt x="29" y="0"/>
                    <a:pt x="28" y="0"/>
                  </a:cubicBezTo>
                  <a:lnTo>
                    <a:pt x="2" y="23"/>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sp>
          <p:nvSpPr>
            <p:cNvPr id="18" name="Freeform 13"/>
            <p:cNvSpPr/>
            <p:nvPr/>
          </p:nvSpPr>
          <p:spPr bwMode="auto">
            <a:xfrm>
              <a:off x="6413146" y="2456745"/>
              <a:ext cx="591436" cy="285315"/>
            </a:xfrm>
            <a:custGeom>
              <a:avLst/>
              <a:gdLst>
                <a:gd name="T0" fmla="*/ 6 w 77"/>
                <a:gd name="T1" fmla="*/ 36 h 37"/>
                <a:gd name="T2" fmla="*/ 3 w 77"/>
                <a:gd name="T3" fmla="*/ 36 h 37"/>
                <a:gd name="T4" fmla="*/ 1 w 77"/>
                <a:gd name="T5" fmla="*/ 34 h 37"/>
                <a:gd name="T6" fmla="*/ 1 w 77"/>
                <a:gd name="T7" fmla="*/ 31 h 37"/>
                <a:gd name="T8" fmla="*/ 37 w 77"/>
                <a:gd name="T9" fmla="*/ 1 h 37"/>
                <a:gd name="T10" fmla="*/ 40 w 77"/>
                <a:gd name="T11" fmla="*/ 1 h 37"/>
                <a:gd name="T12" fmla="*/ 76 w 77"/>
                <a:gd name="T13" fmla="*/ 31 h 37"/>
                <a:gd name="T14" fmla="*/ 76 w 77"/>
                <a:gd name="T15" fmla="*/ 34 h 37"/>
                <a:gd name="T16" fmla="*/ 74 w 77"/>
                <a:gd name="T17" fmla="*/ 36 h 37"/>
                <a:gd name="T18" fmla="*/ 71 w 77"/>
                <a:gd name="T19" fmla="*/ 36 h 37"/>
                <a:gd name="T20" fmla="*/ 40 w 77"/>
                <a:gd name="T21" fmla="*/ 10 h 37"/>
                <a:gd name="T22" fmla="*/ 37 w 77"/>
                <a:gd name="T23" fmla="*/ 10 h 37"/>
                <a:gd name="T24" fmla="*/ 6 w 77"/>
                <a:gd name="T25" fmla="*/ 36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7" h="37">
                  <a:moveTo>
                    <a:pt x="6" y="36"/>
                  </a:moveTo>
                  <a:cubicBezTo>
                    <a:pt x="5" y="37"/>
                    <a:pt x="4" y="37"/>
                    <a:pt x="3" y="36"/>
                  </a:cubicBezTo>
                  <a:cubicBezTo>
                    <a:pt x="1" y="34"/>
                    <a:pt x="1" y="34"/>
                    <a:pt x="1" y="34"/>
                  </a:cubicBezTo>
                  <a:cubicBezTo>
                    <a:pt x="0" y="33"/>
                    <a:pt x="1" y="32"/>
                    <a:pt x="1" y="31"/>
                  </a:cubicBezTo>
                  <a:cubicBezTo>
                    <a:pt x="37" y="1"/>
                    <a:pt x="37" y="1"/>
                    <a:pt x="37" y="1"/>
                  </a:cubicBezTo>
                  <a:cubicBezTo>
                    <a:pt x="38" y="0"/>
                    <a:pt x="39" y="0"/>
                    <a:pt x="40" y="1"/>
                  </a:cubicBezTo>
                  <a:cubicBezTo>
                    <a:pt x="76" y="31"/>
                    <a:pt x="76" y="31"/>
                    <a:pt x="76" y="31"/>
                  </a:cubicBezTo>
                  <a:cubicBezTo>
                    <a:pt x="77" y="32"/>
                    <a:pt x="77" y="33"/>
                    <a:pt x="76" y="34"/>
                  </a:cubicBezTo>
                  <a:cubicBezTo>
                    <a:pt x="74" y="36"/>
                    <a:pt x="74" y="36"/>
                    <a:pt x="74" y="36"/>
                  </a:cubicBezTo>
                  <a:cubicBezTo>
                    <a:pt x="73" y="37"/>
                    <a:pt x="72" y="37"/>
                    <a:pt x="71" y="36"/>
                  </a:cubicBezTo>
                  <a:cubicBezTo>
                    <a:pt x="40" y="10"/>
                    <a:pt x="40" y="10"/>
                    <a:pt x="40" y="10"/>
                  </a:cubicBezTo>
                  <a:cubicBezTo>
                    <a:pt x="39" y="9"/>
                    <a:pt x="38" y="9"/>
                    <a:pt x="37" y="10"/>
                  </a:cubicBezTo>
                  <a:lnTo>
                    <a:pt x="6" y="36"/>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grpSp>
      <p:sp>
        <p:nvSpPr>
          <p:cNvPr id="42" name="文本框 66"/>
          <p:cNvSpPr txBox="1">
            <a:spLocks noChangeArrowheads="1"/>
          </p:cNvSpPr>
          <p:nvPr/>
        </p:nvSpPr>
        <p:spPr bwMode="auto">
          <a:xfrm>
            <a:off x="426720" y="826770"/>
            <a:ext cx="5507355" cy="2687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eaLnBrk="1" hangingPunct="1">
              <a:lnSpc>
                <a:spcPts val="800"/>
              </a:lnSpc>
              <a:defRPr sz="600">
                <a:solidFill>
                  <a:schemeClr val="bg1">
                    <a:lumMod val="50000"/>
                  </a:schemeClr>
                </a:solidFill>
                <a:latin typeface="Arial" panose="020B0604020202020204" pitchFamily="34" charset="0"/>
                <a:ea typeface="微软雅黑" panose="020B0503020204020204" pitchFamily="34" charset="-122"/>
                <a:cs typeface="Arial" panose="020B0604020202020204" pitchFamily="34" charset="0"/>
              </a:defRPr>
            </a:lvl1pPr>
            <a:lvl2pPr marL="742950" indent="-285750"/>
            <a:lvl3pPr marL="1143000" indent="-228600"/>
            <a:lvl4pPr marL="1600200" indent="-228600"/>
            <a:lvl5pPr marL="2057400" indent="-228600"/>
            <a:lvl6pPr marL="2514600" indent="-228600" fontAlgn="base">
              <a:spcBef>
                <a:spcPct val="0"/>
              </a:spcBef>
              <a:spcAft>
                <a:spcPct val="0"/>
              </a:spcAft>
            </a:lvl6pPr>
            <a:lvl7pPr marL="2971800" indent="-228600" fontAlgn="base">
              <a:spcBef>
                <a:spcPct val="0"/>
              </a:spcBef>
              <a:spcAft>
                <a:spcPct val="0"/>
              </a:spcAft>
            </a:lvl7pPr>
            <a:lvl8pPr marL="3429000" indent="-228600" fontAlgn="base">
              <a:spcBef>
                <a:spcPct val="0"/>
              </a:spcBef>
              <a:spcAft>
                <a:spcPct val="0"/>
              </a:spcAft>
            </a:lvl8pPr>
            <a:lvl9pPr marL="3886200" indent="-228600" fontAlgn="base">
              <a:spcBef>
                <a:spcPct val="0"/>
              </a:spcBef>
              <a:spcAft>
                <a:spcPct val="0"/>
              </a:spcAft>
            </a:lvl9pPr>
          </a:lstStyle>
          <a:p>
            <a:pPr algn="l">
              <a:lnSpc>
                <a:spcPct val="120000"/>
              </a:lnSpc>
            </a:pPr>
            <a:r>
              <a:rPr sz="1400" dirty="0">
                <a:solidFill>
                  <a:schemeClr val="tx1">
                    <a:lumMod val="75000"/>
                    <a:lumOff val="25000"/>
                  </a:schemeClr>
                </a:solidFill>
                <a:latin typeface="+mn-lt"/>
                <a:ea typeface="+mn-ea"/>
                <a:cs typeface="+mn-ea"/>
                <a:sym typeface="+mn-lt"/>
              </a:rPr>
              <a:t>Tesla's social responsibility includes the following aspects:</a:t>
            </a:r>
            <a:endParaRPr sz="1400" dirty="0">
              <a:solidFill>
                <a:schemeClr val="tx1">
                  <a:lumMod val="75000"/>
                  <a:lumOff val="25000"/>
                </a:schemeClr>
              </a:solidFill>
              <a:latin typeface="+mn-lt"/>
              <a:ea typeface="+mn-ea"/>
              <a:cs typeface="+mn-ea"/>
              <a:sym typeface="+mn-lt"/>
            </a:endParaRPr>
          </a:p>
          <a:p>
            <a:pPr algn="l">
              <a:lnSpc>
                <a:spcPct val="120000"/>
              </a:lnSpc>
            </a:pPr>
            <a:endParaRPr sz="1400" dirty="0">
              <a:solidFill>
                <a:schemeClr val="tx1">
                  <a:lumMod val="75000"/>
                  <a:lumOff val="25000"/>
                </a:schemeClr>
              </a:solidFill>
              <a:latin typeface="+mn-lt"/>
              <a:ea typeface="+mn-ea"/>
              <a:cs typeface="+mn-ea"/>
              <a:sym typeface="+mn-lt"/>
            </a:endParaRPr>
          </a:p>
          <a:p>
            <a:pPr algn="l">
              <a:lnSpc>
                <a:spcPct val="120000"/>
              </a:lnSpc>
            </a:pPr>
            <a:r>
              <a:rPr sz="1400" dirty="0">
                <a:solidFill>
                  <a:schemeClr val="tx1">
                    <a:lumMod val="75000"/>
                    <a:lumOff val="25000"/>
                  </a:schemeClr>
                </a:solidFill>
                <a:latin typeface="+mn-lt"/>
                <a:ea typeface="+mn-ea"/>
                <a:cs typeface="+mn-ea"/>
                <a:sym typeface="+mn-lt"/>
              </a:rPr>
              <a:t>1. Environmental responsibility: Tesla's main business is to produce electric cars and solar energy equipment, aiming at reducing environmental pollution. Tesla is also furthering its environmental push by building a massive battery energy storage system (Gigafactory) in California and by researching and developing more efficient, renewable energy technologies.</a:t>
            </a:r>
            <a:endParaRPr sz="1400" dirty="0">
              <a:solidFill>
                <a:schemeClr val="tx1">
                  <a:lumMod val="75000"/>
                  <a:lumOff val="25000"/>
                </a:schemeClr>
              </a:solidFill>
              <a:latin typeface="+mn-lt"/>
              <a:ea typeface="+mn-ea"/>
              <a:cs typeface="+mn-ea"/>
              <a:sym typeface="+mn-lt"/>
            </a:endParaRPr>
          </a:p>
          <a:p>
            <a:pPr algn="l">
              <a:lnSpc>
                <a:spcPct val="120000"/>
              </a:lnSpc>
            </a:pPr>
            <a:endParaRPr sz="1400" dirty="0">
              <a:solidFill>
                <a:schemeClr val="tx1">
                  <a:lumMod val="75000"/>
                  <a:lumOff val="25000"/>
                </a:schemeClr>
              </a:solidFill>
              <a:latin typeface="+mn-lt"/>
              <a:ea typeface="+mn-ea"/>
              <a:cs typeface="+mn-ea"/>
              <a:sym typeface="+mn-lt"/>
            </a:endParaRPr>
          </a:p>
          <a:p>
            <a:pPr algn="l">
              <a:lnSpc>
                <a:spcPct val="120000"/>
              </a:lnSpc>
            </a:pPr>
            <a:r>
              <a:rPr sz="1400" dirty="0">
                <a:solidFill>
                  <a:schemeClr val="tx1">
                    <a:lumMod val="75000"/>
                    <a:lumOff val="25000"/>
                  </a:schemeClr>
                </a:solidFill>
                <a:latin typeface="+mn-lt"/>
                <a:ea typeface="+mn-ea"/>
                <a:cs typeface="+mn-ea"/>
                <a:sym typeface="+mn-lt"/>
              </a:rPr>
              <a:t>2. Sustainability responsibility: Tesla is committed to sustainable development. The production of electric vehicles and solar equipment not only reduces the dependence on fossil fuels, but also creates new jobs. Tesla also uses sustainable materials to build its electric vehicles, such as using renewable resources to produce car parts.</a:t>
            </a:r>
            <a:endParaRPr sz="1400" dirty="0">
              <a:solidFill>
                <a:schemeClr val="tx1">
                  <a:lumMod val="75000"/>
                  <a:lumOff val="25000"/>
                </a:schemeClr>
              </a:solidFill>
              <a:latin typeface="+mn-lt"/>
              <a:ea typeface="+mn-ea"/>
              <a:cs typeface="+mn-ea"/>
              <a:sym typeface="+mn-lt"/>
            </a:endParaRPr>
          </a:p>
          <a:p>
            <a:pPr algn="l">
              <a:lnSpc>
                <a:spcPct val="120000"/>
              </a:lnSpc>
            </a:pPr>
            <a:endParaRPr sz="1400" dirty="0">
              <a:solidFill>
                <a:schemeClr val="tx1">
                  <a:lumMod val="75000"/>
                  <a:lumOff val="25000"/>
                </a:schemeClr>
              </a:solidFill>
              <a:latin typeface="+mn-lt"/>
              <a:ea typeface="+mn-ea"/>
              <a:cs typeface="+mn-ea"/>
              <a:sym typeface="+mn-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6" y="153865"/>
            <a:ext cx="2012229"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BACKGROUND</a:t>
            </a:r>
            <a:endParaRPr lang="zh-CN" altLang="en-US" b="1" dirty="0">
              <a:solidFill>
                <a:schemeClr val="accent2"/>
              </a:solidFill>
              <a:cs typeface="+mn-ea"/>
              <a:sym typeface="+mn-lt"/>
            </a:endParaRPr>
          </a:p>
        </p:txBody>
      </p:sp>
      <p:sp>
        <p:nvSpPr>
          <p:cNvPr id="9" name="Freeform 9"/>
          <p:cNvSpPr/>
          <p:nvPr/>
        </p:nvSpPr>
        <p:spPr bwMode="auto">
          <a:xfrm>
            <a:off x="6111037" y="2618519"/>
            <a:ext cx="1183614" cy="1058787"/>
          </a:xfrm>
          <a:custGeom>
            <a:avLst/>
            <a:gdLst>
              <a:gd name="T0" fmla="*/ 162 w 205"/>
              <a:gd name="T1" fmla="*/ 11 h 183"/>
              <a:gd name="T2" fmla="*/ 142 w 205"/>
              <a:gd name="T3" fmla="*/ 0 h 183"/>
              <a:gd name="T4" fmla="*/ 63 w 205"/>
              <a:gd name="T5" fmla="*/ 0 h 183"/>
              <a:gd name="T6" fmla="*/ 43 w 205"/>
              <a:gd name="T7" fmla="*/ 11 h 183"/>
              <a:gd name="T8" fmla="*/ 4 w 205"/>
              <a:gd name="T9" fmla="*/ 80 h 183"/>
              <a:gd name="T10" fmla="*/ 4 w 205"/>
              <a:gd name="T11" fmla="*/ 103 h 183"/>
              <a:gd name="T12" fmla="*/ 43 w 205"/>
              <a:gd name="T13" fmla="*/ 171 h 183"/>
              <a:gd name="T14" fmla="*/ 63 w 205"/>
              <a:gd name="T15" fmla="*/ 183 h 183"/>
              <a:gd name="T16" fmla="*/ 142 w 205"/>
              <a:gd name="T17" fmla="*/ 183 h 183"/>
              <a:gd name="T18" fmla="*/ 162 w 205"/>
              <a:gd name="T19" fmla="*/ 171 h 183"/>
              <a:gd name="T20" fmla="*/ 201 w 205"/>
              <a:gd name="T21" fmla="*/ 103 h 183"/>
              <a:gd name="T22" fmla="*/ 201 w 205"/>
              <a:gd name="T23" fmla="*/ 80 h 183"/>
              <a:gd name="T24" fmla="*/ 162 w 205"/>
              <a:gd name="T25" fmla="*/ 11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5" h="183">
                <a:moveTo>
                  <a:pt x="162" y="11"/>
                </a:moveTo>
                <a:cubicBezTo>
                  <a:pt x="158" y="5"/>
                  <a:pt x="149" y="0"/>
                  <a:pt x="142" y="0"/>
                </a:cubicBezTo>
                <a:cubicBezTo>
                  <a:pt x="63" y="0"/>
                  <a:pt x="63" y="0"/>
                  <a:pt x="63" y="0"/>
                </a:cubicBezTo>
                <a:cubicBezTo>
                  <a:pt x="56" y="0"/>
                  <a:pt x="47" y="5"/>
                  <a:pt x="43" y="11"/>
                </a:cubicBezTo>
                <a:cubicBezTo>
                  <a:pt x="4" y="80"/>
                  <a:pt x="4" y="80"/>
                  <a:pt x="4" y="80"/>
                </a:cubicBezTo>
                <a:cubicBezTo>
                  <a:pt x="0" y="86"/>
                  <a:pt x="0" y="97"/>
                  <a:pt x="4" y="103"/>
                </a:cubicBezTo>
                <a:cubicBezTo>
                  <a:pt x="43" y="171"/>
                  <a:pt x="43" y="171"/>
                  <a:pt x="43" y="171"/>
                </a:cubicBezTo>
                <a:cubicBezTo>
                  <a:pt x="47" y="178"/>
                  <a:pt x="56" y="183"/>
                  <a:pt x="63" y="183"/>
                </a:cubicBezTo>
                <a:cubicBezTo>
                  <a:pt x="142" y="183"/>
                  <a:pt x="142" y="183"/>
                  <a:pt x="142" y="183"/>
                </a:cubicBezTo>
                <a:cubicBezTo>
                  <a:pt x="149" y="183"/>
                  <a:pt x="158" y="178"/>
                  <a:pt x="162" y="171"/>
                </a:cubicBezTo>
                <a:cubicBezTo>
                  <a:pt x="201" y="103"/>
                  <a:pt x="201" y="103"/>
                  <a:pt x="201" y="103"/>
                </a:cubicBezTo>
                <a:cubicBezTo>
                  <a:pt x="205" y="97"/>
                  <a:pt x="205" y="86"/>
                  <a:pt x="201" y="80"/>
                </a:cubicBezTo>
                <a:lnTo>
                  <a:pt x="162" y="11"/>
                </a:lnTo>
                <a:close/>
              </a:path>
            </a:pathLst>
          </a:custGeom>
          <a:solidFill>
            <a:schemeClr val="accent1"/>
          </a:solidFill>
          <a:ln>
            <a:noFill/>
          </a:ln>
        </p:spPr>
        <p:txBody>
          <a:bodyPr vert="horz" wrap="square" lIns="91440" tIns="45720" rIns="91440" bIns="45720" numCol="1" anchor="t" anchorCtr="0" compatLnSpc="1"/>
          <a:lstStyle/>
          <a:p>
            <a:endParaRPr lang="zh-CN" altLang="en-US" sz="1015" dirty="0">
              <a:cs typeface="+mn-ea"/>
              <a:sym typeface="+mn-lt"/>
            </a:endParaRPr>
          </a:p>
        </p:txBody>
      </p:sp>
      <p:grpSp>
        <p:nvGrpSpPr>
          <p:cNvPr id="10" name="组合 9"/>
          <p:cNvGrpSpPr/>
          <p:nvPr/>
        </p:nvGrpSpPr>
        <p:grpSpPr>
          <a:xfrm>
            <a:off x="6471194" y="2919606"/>
            <a:ext cx="456951" cy="450264"/>
            <a:chOff x="5170835" y="4614441"/>
            <a:chExt cx="609268" cy="600352"/>
          </a:xfrm>
        </p:grpSpPr>
        <p:sp>
          <p:nvSpPr>
            <p:cNvPr id="11" name="Freeform 10"/>
            <p:cNvSpPr/>
            <p:nvPr/>
          </p:nvSpPr>
          <p:spPr bwMode="auto">
            <a:xfrm>
              <a:off x="5170835" y="4905701"/>
              <a:ext cx="609268" cy="309092"/>
            </a:xfrm>
            <a:custGeom>
              <a:avLst/>
              <a:gdLst>
                <a:gd name="T0" fmla="*/ 39 w 79"/>
                <a:gd name="T1" fmla="*/ 0 h 40"/>
                <a:gd name="T2" fmla="*/ 0 w 79"/>
                <a:gd name="T3" fmla="*/ 40 h 40"/>
                <a:gd name="T4" fmla="*/ 79 w 79"/>
                <a:gd name="T5" fmla="*/ 40 h 40"/>
                <a:gd name="T6" fmla="*/ 39 w 79"/>
                <a:gd name="T7" fmla="*/ 0 h 40"/>
              </a:gdLst>
              <a:ahLst/>
              <a:cxnLst>
                <a:cxn ang="0">
                  <a:pos x="T0" y="T1"/>
                </a:cxn>
                <a:cxn ang="0">
                  <a:pos x="T2" y="T3"/>
                </a:cxn>
                <a:cxn ang="0">
                  <a:pos x="T4" y="T5"/>
                </a:cxn>
                <a:cxn ang="0">
                  <a:pos x="T6" y="T7"/>
                </a:cxn>
              </a:cxnLst>
              <a:rect l="0" t="0" r="r" b="b"/>
              <a:pathLst>
                <a:path w="79" h="40">
                  <a:moveTo>
                    <a:pt x="39" y="0"/>
                  </a:moveTo>
                  <a:cubicBezTo>
                    <a:pt x="18" y="0"/>
                    <a:pt x="0" y="18"/>
                    <a:pt x="0" y="40"/>
                  </a:cubicBezTo>
                  <a:cubicBezTo>
                    <a:pt x="79" y="40"/>
                    <a:pt x="79" y="40"/>
                    <a:pt x="79" y="40"/>
                  </a:cubicBezTo>
                  <a:cubicBezTo>
                    <a:pt x="79" y="18"/>
                    <a:pt x="61" y="0"/>
                    <a:pt x="39"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sp>
          <p:nvSpPr>
            <p:cNvPr id="12" name="Oval 11"/>
            <p:cNvSpPr>
              <a:spLocks noChangeArrowheads="1"/>
            </p:cNvSpPr>
            <p:nvPr/>
          </p:nvSpPr>
          <p:spPr bwMode="auto">
            <a:xfrm>
              <a:off x="5340241" y="4614441"/>
              <a:ext cx="270456" cy="270456"/>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grpSp>
      <p:sp>
        <p:nvSpPr>
          <p:cNvPr id="14" name="Freeform 8"/>
          <p:cNvSpPr/>
          <p:nvPr/>
        </p:nvSpPr>
        <p:spPr bwMode="auto">
          <a:xfrm>
            <a:off x="6104551" y="1481265"/>
            <a:ext cx="1190300" cy="1056558"/>
          </a:xfrm>
          <a:custGeom>
            <a:avLst/>
            <a:gdLst>
              <a:gd name="T0" fmla="*/ 43 w 206"/>
              <a:gd name="T1" fmla="*/ 172 h 183"/>
              <a:gd name="T2" fmla="*/ 63 w 206"/>
              <a:gd name="T3" fmla="*/ 183 h 183"/>
              <a:gd name="T4" fmla="*/ 142 w 206"/>
              <a:gd name="T5" fmla="*/ 183 h 183"/>
              <a:gd name="T6" fmla="*/ 162 w 206"/>
              <a:gd name="T7" fmla="*/ 172 h 183"/>
              <a:gd name="T8" fmla="*/ 202 w 206"/>
              <a:gd name="T9" fmla="*/ 103 h 183"/>
              <a:gd name="T10" fmla="*/ 202 w 206"/>
              <a:gd name="T11" fmla="*/ 80 h 183"/>
              <a:gd name="T12" fmla="*/ 162 w 206"/>
              <a:gd name="T13" fmla="*/ 12 h 183"/>
              <a:gd name="T14" fmla="*/ 142 w 206"/>
              <a:gd name="T15" fmla="*/ 0 h 183"/>
              <a:gd name="T16" fmla="*/ 63 w 206"/>
              <a:gd name="T17" fmla="*/ 0 h 183"/>
              <a:gd name="T18" fmla="*/ 43 w 206"/>
              <a:gd name="T19" fmla="*/ 12 h 183"/>
              <a:gd name="T20" fmla="*/ 4 w 206"/>
              <a:gd name="T21" fmla="*/ 80 h 183"/>
              <a:gd name="T22" fmla="*/ 4 w 206"/>
              <a:gd name="T23" fmla="*/ 103 h 183"/>
              <a:gd name="T24" fmla="*/ 43 w 206"/>
              <a:gd name="T25" fmla="*/ 172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6" h="183">
                <a:moveTo>
                  <a:pt x="43" y="172"/>
                </a:moveTo>
                <a:cubicBezTo>
                  <a:pt x="47" y="178"/>
                  <a:pt x="56" y="183"/>
                  <a:pt x="63" y="183"/>
                </a:cubicBezTo>
                <a:cubicBezTo>
                  <a:pt x="142" y="183"/>
                  <a:pt x="142" y="183"/>
                  <a:pt x="142" y="183"/>
                </a:cubicBezTo>
                <a:cubicBezTo>
                  <a:pt x="150" y="183"/>
                  <a:pt x="159" y="178"/>
                  <a:pt x="162" y="172"/>
                </a:cubicBezTo>
                <a:cubicBezTo>
                  <a:pt x="202" y="103"/>
                  <a:pt x="202" y="103"/>
                  <a:pt x="202" y="103"/>
                </a:cubicBezTo>
                <a:cubicBezTo>
                  <a:pt x="206" y="97"/>
                  <a:pt x="206" y="87"/>
                  <a:pt x="202" y="80"/>
                </a:cubicBezTo>
                <a:cubicBezTo>
                  <a:pt x="162" y="12"/>
                  <a:pt x="162" y="12"/>
                  <a:pt x="162" y="12"/>
                </a:cubicBezTo>
                <a:cubicBezTo>
                  <a:pt x="159" y="6"/>
                  <a:pt x="150" y="0"/>
                  <a:pt x="142" y="0"/>
                </a:cubicBezTo>
                <a:cubicBezTo>
                  <a:pt x="63" y="0"/>
                  <a:pt x="63" y="0"/>
                  <a:pt x="63" y="0"/>
                </a:cubicBezTo>
                <a:cubicBezTo>
                  <a:pt x="56" y="0"/>
                  <a:pt x="47" y="6"/>
                  <a:pt x="43" y="12"/>
                </a:cubicBezTo>
                <a:cubicBezTo>
                  <a:pt x="4" y="80"/>
                  <a:pt x="4" y="80"/>
                  <a:pt x="4" y="80"/>
                </a:cubicBezTo>
                <a:cubicBezTo>
                  <a:pt x="0" y="87"/>
                  <a:pt x="0" y="97"/>
                  <a:pt x="4" y="103"/>
                </a:cubicBezTo>
                <a:lnTo>
                  <a:pt x="43" y="172"/>
                </a:lnTo>
                <a:close/>
              </a:path>
            </a:pathLst>
          </a:custGeom>
          <a:solidFill>
            <a:schemeClr val="accent2"/>
          </a:solidFill>
          <a:ln>
            <a:noFill/>
          </a:ln>
        </p:spPr>
        <p:txBody>
          <a:bodyPr vert="horz" wrap="square" lIns="91440" tIns="45720" rIns="91440" bIns="45720" numCol="1" anchor="t" anchorCtr="0" compatLnSpc="1"/>
          <a:lstStyle/>
          <a:p>
            <a:endParaRPr lang="zh-CN" altLang="en-US" sz="1015">
              <a:cs typeface="+mn-ea"/>
              <a:sym typeface="+mn-lt"/>
            </a:endParaRPr>
          </a:p>
        </p:txBody>
      </p:sp>
      <p:grpSp>
        <p:nvGrpSpPr>
          <p:cNvPr id="15" name="组合 14"/>
          <p:cNvGrpSpPr/>
          <p:nvPr/>
        </p:nvGrpSpPr>
        <p:grpSpPr>
          <a:xfrm>
            <a:off x="6477912" y="1775614"/>
            <a:ext cx="443577" cy="387851"/>
            <a:chOff x="6413146" y="2456745"/>
            <a:chExt cx="591436" cy="517134"/>
          </a:xfrm>
        </p:grpSpPr>
        <p:sp>
          <p:nvSpPr>
            <p:cNvPr id="16" name="Freeform 12"/>
            <p:cNvSpPr/>
            <p:nvPr/>
          </p:nvSpPr>
          <p:spPr bwMode="auto">
            <a:xfrm>
              <a:off x="6481503" y="2563739"/>
              <a:ext cx="454723" cy="410140"/>
            </a:xfrm>
            <a:custGeom>
              <a:avLst/>
              <a:gdLst>
                <a:gd name="T0" fmla="*/ 2 w 59"/>
                <a:gd name="T1" fmla="*/ 23 h 53"/>
                <a:gd name="T2" fmla="*/ 0 w 59"/>
                <a:gd name="T3" fmla="*/ 26 h 53"/>
                <a:gd name="T4" fmla="*/ 0 w 59"/>
                <a:gd name="T5" fmla="*/ 51 h 53"/>
                <a:gd name="T6" fmla="*/ 2 w 59"/>
                <a:gd name="T7" fmla="*/ 53 h 53"/>
                <a:gd name="T8" fmla="*/ 57 w 59"/>
                <a:gd name="T9" fmla="*/ 53 h 53"/>
                <a:gd name="T10" fmla="*/ 59 w 59"/>
                <a:gd name="T11" fmla="*/ 51 h 53"/>
                <a:gd name="T12" fmla="*/ 59 w 59"/>
                <a:gd name="T13" fmla="*/ 26 h 53"/>
                <a:gd name="T14" fmla="*/ 58 w 59"/>
                <a:gd name="T15" fmla="*/ 23 h 53"/>
                <a:gd name="T16" fmla="*/ 31 w 59"/>
                <a:gd name="T17" fmla="*/ 0 h 53"/>
                <a:gd name="T18" fmla="*/ 28 w 59"/>
                <a:gd name="T19" fmla="*/ 0 h 53"/>
                <a:gd name="T20" fmla="*/ 2 w 59"/>
                <a:gd name="T21" fmla="*/ 23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9" h="53">
                  <a:moveTo>
                    <a:pt x="2" y="23"/>
                  </a:moveTo>
                  <a:cubicBezTo>
                    <a:pt x="1" y="23"/>
                    <a:pt x="0" y="25"/>
                    <a:pt x="0" y="26"/>
                  </a:cubicBezTo>
                  <a:cubicBezTo>
                    <a:pt x="0" y="51"/>
                    <a:pt x="0" y="51"/>
                    <a:pt x="0" y="51"/>
                  </a:cubicBezTo>
                  <a:cubicBezTo>
                    <a:pt x="0" y="52"/>
                    <a:pt x="1" y="53"/>
                    <a:pt x="2" y="53"/>
                  </a:cubicBezTo>
                  <a:cubicBezTo>
                    <a:pt x="57" y="53"/>
                    <a:pt x="57" y="53"/>
                    <a:pt x="57" y="53"/>
                  </a:cubicBezTo>
                  <a:cubicBezTo>
                    <a:pt x="58" y="53"/>
                    <a:pt x="59" y="52"/>
                    <a:pt x="59" y="51"/>
                  </a:cubicBezTo>
                  <a:cubicBezTo>
                    <a:pt x="59" y="26"/>
                    <a:pt x="59" y="26"/>
                    <a:pt x="59" y="26"/>
                  </a:cubicBezTo>
                  <a:cubicBezTo>
                    <a:pt x="59" y="25"/>
                    <a:pt x="58" y="23"/>
                    <a:pt x="58" y="23"/>
                  </a:cubicBezTo>
                  <a:cubicBezTo>
                    <a:pt x="31" y="0"/>
                    <a:pt x="31" y="0"/>
                    <a:pt x="31" y="0"/>
                  </a:cubicBezTo>
                  <a:cubicBezTo>
                    <a:pt x="30" y="0"/>
                    <a:pt x="29" y="0"/>
                    <a:pt x="28" y="0"/>
                  </a:cubicBezTo>
                  <a:lnTo>
                    <a:pt x="2" y="23"/>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sp>
          <p:nvSpPr>
            <p:cNvPr id="18" name="Freeform 13"/>
            <p:cNvSpPr/>
            <p:nvPr/>
          </p:nvSpPr>
          <p:spPr bwMode="auto">
            <a:xfrm>
              <a:off x="6413146" y="2456745"/>
              <a:ext cx="591436" cy="285315"/>
            </a:xfrm>
            <a:custGeom>
              <a:avLst/>
              <a:gdLst>
                <a:gd name="T0" fmla="*/ 6 w 77"/>
                <a:gd name="T1" fmla="*/ 36 h 37"/>
                <a:gd name="T2" fmla="*/ 3 w 77"/>
                <a:gd name="T3" fmla="*/ 36 h 37"/>
                <a:gd name="T4" fmla="*/ 1 w 77"/>
                <a:gd name="T5" fmla="*/ 34 h 37"/>
                <a:gd name="T6" fmla="*/ 1 w 77"/>
                <a:gd name="T7" fmla="*/ 31 h 37"/>
                <a:gd name="T8" fmla="*/ 37 w 77"/>
                <a:gd name="T9" fmla="*/ 1 h 37"/>
                <a:gd name="T10" fmla="*/ 40 w 77"/>
                <a:gd name="T11" fmla="*/ 1 h 37"/>
                <a:gd name="T12" fmla="*/ 76 w 77"/>
                <a:gd name="T13" fmla="*/ 31 h 37"/>
                <a:gd name="T14" fmla="*/ 76 w 77"/>
                <a:gd name="T15" fmla="*/ 34 h 37"/>
                <a:gd name="T16" fmla="*/ 74 w 77"/>
                <a:gd name="T17" fmla="*/ 36 h 37"/>
                <a:gd name="T18" fmla="*/ 71 w 77"/>
                <a:gd name="T19" fmla="*/ 36 h 37"/>
                <a:gd name="T20" fmla="*/ 40 w 77"/>
                <a:gd name="T21" fmla="*/ 10 h 37"/>
                <a:gd name="T22" fmla="*/ 37 w 77"/>
                <a:gd name="T23" fmla="*/ 10 h 37"/>
                <a:gd name="T24" fmla="*/ 6 w 77"/>
                <a:gd name="T25" fmla="*/ 36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7" h="37">
                  <a:moveTo>
                    <a:pt x="6" y="36"/>
                  </a:moveTo>
                  <a:cubicBezTo>
                    <a:pt x="5" y="37"/>
                    <a:pt x="4" y="37"/>
                    <a:pt x="3" y="36"/>
                  </a:cubicBezTo>
                  <a:cubicBezTo>
                    <a:pt x="1" y="34"/>
                    <a:pt x="1" y="34"/>
                    <a:pt x="1" y="34"/>
                  </a:cubicBezTo>
                  <a:cubicBezTo>
                    <a:pt x="0" y="33"/>
                    <a:pt x="1" y="32"/>
                    <a:pt x="1" y="31"/>
                  </a:cubicBezTo>
                  <a:cubicBezTo>
                    <a:pt x="37" y="1"/>
                    <a:pt x="37" y="1"/>
                    <a:pt x="37" y="1"/>
                  </a:cubicBezTo>
                  <a:cubicBezTo>
                    <a:pt x="38" y="0"/>
                    <a:pt x="39" y="0"/>
                    <a:pt x="40" y="1"/>
                  </a:cubicBezTo>
                  <a:cubicBezTo>
                    <a:pt x="76" y="31"/>
                    <a:pt x="76" y="31"/>
                    <a:pt x="76" y="31"/>
                  </a:cubicBezTo>
                  <a:cubicBezTo>
                    <a:pt x="77" y="32"/>
                    <a:pt x="77" y="33"/>
                    <a:pt x="76" y="34"/>
                  </a:cubicBezTo>
                  <a:cubicBezTo>
                    <a:pt x="74" y="36"/>
                    <a:pt x="74" y="36"/>
                    <a:pt x="74" y="36"/>
                  </a:cubicBezTo>
                  <a:cubicBezTo>
                    <a:pt x="73" y="37"/>
                    <a:pt x="72" y="37"/>
                    <a:pt x="71" y="36"/>
                  </a:cubicBezTo>
                  <a:cubicBezTo>
                    <a:pt x="40" y="10"/>
                    <a:pt x="40" y="10"/>
                    <a:pt x="40" y="10"/>
                  </a:cubicBezTo>
                  <a:cubicBezTo>
                    <a:pt x="39" y="9"/>
                    <a:pt x="38" y="9"/>
                    <a:pt x="37" y="10"/>
                  </a:cubicBezTo>
                  <a:lnTo>
                    <a:pt x="6" y="36"/>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grpSp>
      <p:sp>
        <p:nvSpPr>
          <p:cNvPr id="42" name="文本框 66"/>
          <p:cNvSpPr txBox="1">
            <a:spLocks noChangeArrowheads="1"/>
          </p:cNvSpPr>
          <p:nvPr/>
        </p:nvSpPr>
        <p:spPr bwMode="auto">
          <a:xfrm>
            <a:off x="426720" y="809625"/>
            <a:ext cx="5566410" cy="4097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eaLnBrk="1" hangingPunct="1">
              <a:lnSpc>
                <a:spcPts val="800"/>
              </a:lnSpc>
              <a:defRPr sz="600">
                <a:solidFill>
                  <a:schemeClr val="bg1">
                    <a:lumMod val="50000"/>
                  </a:schemeClr>
                </a:solidFill>
                <a:latin typeface="Arial" panose="020B0604020202020204" pitchFamily="34" charset="0"/>
                <a:ea typeface="微软雅黑" panose="020B0503020204020204" pitchFamily="34" charset="-122"/>
                <a:cs typeface="Arial" panose="020B0604020202020204" pitchFamily="34" charset="0"/>
              </a:defRPr>
            </a:lvl1pPr>
            <a:lvl2pPr marL="742950" indent="-285750"/>
            <a:lvl3pPr marL="1143000" indent="-228600"/>
            <a:lvl4pPr marL="1600200" indent="-228600"/>
            <a:lvl5pPr marL="2057400" indent="-228600"/>
            <a:lvl6pPr marL="2514600" indent="-228600" fontAlgn="base">
              <a:spcBef>
                <a:spcPct val="0"/>
              </a:spcBef>
              <a:spcAft>
                <a:spcPct val="0"/>
              </a:spcAft>
            </a:lvl6pPr>
            <a:lvl7pPr marL="2971800" indent="-228600" fontAlgn="base">
              <a:spcBef>
                <a:spcPct val="0"/>
              </a:spcBef>
              <a:spcAft>
                <a:spcPct val="0"/>
              </a:spcAft>
            </a:lvl7pPr>
            <a:lvl8pPr marL="3429000" indent="-228600" fontAlgn="base">
              <a:spcBef>
                <a:spcPct val="0"/>
              </a:spcBef>
              <a:spcAft>
                <a:spcPct val="0"/>
              </a:spcAft>
            </a:lvl8pPr>
            <a:lvl9pPr marL="3886200" indent="-228600" fontAlgn="base">
              <a:spcBef>
                <a:spcPct val="0"/>
              </a:spcBef>
              <a:spcAft>
                <a:spcPct val="0"/>
              </a:spcAft>
            </a:lvl9pPr>
          </a:lstStyle>
          <a:p>
            <a:pPr algn="l">
              <a:lnSpc>
                <a:spcPct val="120000"/>
              </a:lnSpc>
            </a:pPr>
            <a:r>
              <a:rPr sz="1400" dirty="0">
                <a:solidFill>
                  <a:schemeClr val="tx1">
                    <a:lumMod val="75000"/>
                    <a:lumOff val="25000"/>
                  </a:schemeClr>
                </a:solidFill>
                <a:latin typeface="+mn-lt"/>
                <a:ea typeface="+mn-ea"/>
                <a:cs typeface="+mn-ea"/>
                <a:sym typeface="+mn-lt"/>
              </a:rPr>
              <a:t>Tesla's social responsibility includes the following aspects:</a:t>
            </a:r>
            <a:endParaRPr sz="1400" dirty="0">
              <a:solidFill>
                <a:schemeClr val="tx1">
                  <a:lumMod val="75000"/>
                  <a:lumOff val="25000"/>
                </a:schemeClr>
              </a:solidFill>
              <a:latin typeface="+mn-lt"/>
              <a:ea typeface="+mn-ea"/>
              <a:cs typeface="+mn-ea"/>
              <a:sym typeface="+mn-lt"/>
            </a:endParaRPr>
          </a:p>
          <a:p>
            <a:pPr algn="l">
              <a:lnSpc>
                <a:spcPct val="120000"/>
              </a:lnSpc>
            </a:pPr>
            <a:endParaRPr sz="1400" dirty="0">
              <a:solidFill>
                <a:schemeClr val="tx1">
                  <a:lumMod val="75000"/>
                  <a:lumOff val="25000"/>
                </a:schemeClr>
              </a:solidFill>
              <a:latin typeface="+mn-lt"/>
              <a:ea typeface="+mn-ea"/>
              <a:cs typeface="+mn-ea"/>
              <a:sym typeface="+mn-lt"/>
            </a:endParaRPr>
          </a:p>
          <a:p>
            <a:pPr algn="l">
              <a:lnSpc>
                <a:spcPct val="120000"/>
              </a:lnSpc>
            </a:pPr>
            <a:r>
              <a:rPr sz="1400" dirty="0">
                <a:solidFill>
                  <a:schemeClr val="tx1">
                    <a:lumMod val="75000"/>
                    <a:lumOff val="25000"/>
                  </a:schemeClr>
                </a:solidFill>
                <a:latin typeface="+mn-lt"/>
                <a:ea typeface="+mn-ea"/>
                <a:cs typeface="+mn-ea"/>
                <a:sym typeface="+mn-lt"/>
              </a:rPr>
              <a:t>3. Job Creation: Tesla has opened manufacturing, research and development, and after-sales service centers in the United States and around the world, creating jobs for local communities.</a:t>
            </a:r>
            <a:endParaRPr sz="1400" dirty="0">
              <a:solidFill>
                <a:schemeClr val="tx1">
                  <a:lumMod val="75000"/>
                  <a:lumOff val="25000"/>
                </a:schemeClr>
              </a:solidFill>
              <a:latin typeface="+mn-lt"/>
              <a:ea typeface="+mn-ea"/>
              <a:cs typeface="+mn-ea"/>
              <a:sym typeface="+mn-lt"/>
            </a:endParaRPr>
          </a:p>
          <a:p>
            <a:pPr algn="l">
              <a:lnSpc>
                <a:spcPct val="120000"/>
              </a:lnSpc>
            </a:pPr>
            <a:endParaRPr sz="1400" dirty="0">
              <a:solidFill>
                <a:schemeClr val="tx1">
                  <a:lumMod val="75000"/>
                  <a:lumOff val="25000"/>
                </a:schemeClr>
              </a:solidFill>
              <a:latin typeface="+mn-lt"/>
              <a:ea typeface="+mn-ea"/>
              <a:cs typeface="+mn-ea"/>
              <a:sym typeface="+mn-lt"/>
            </a:endParaRPr>
          </a:p>
          <a:p>
            <a:pPr algn="l">
              <a:lnSpc>
                <a:spcPct val="120000"/>
              </a:lnSpc>
            </a:pPr>
            <a:r>
              <a:rPr sz="1400" dirty="0">
                <a:solidFill>
                  <a:schemeClr val="tx1">
                    <a:lumMod val="75000"/>
                    <a:lumOff val="25000"/>
                  </a:schemeClr>
                </a:solidFill>
                <a:latin typeface="+mn-lt"/>
                <a:ea typeface="+mn-ea"/>
                <a:cs typeface="+mn-ea"/>
                <a:sym typeface="+mn-lt"/>
              </a:rPr>
              <a:t>4. Community construction: Tesla actively participates in community public welfare projects, such as funding local medical institutions, educational institutions, museums, parks, etc.</a:t>
            </a:r>
            <a:endParaRPr sz="1400" dirty="0">
              <a:solidFill>
                <a:schemeClr val="tx1">
                  <a:lumMod val="75000"/>
                  <a:lumOff val="25000"/>
                </a:schemeClr>
              </a:solidFill>
              <a:latin typeface="+mn-lt"/>
              <a:ea typeface="+mn-ea"/>
              <a:cs typeface="+mn-ea"/>
              <a:sym typeface="+mn-lt"/>
            </a:endParaRPr>
          </a:p>
          <a:p>
            <a:pPr algn="l">
              <a:lnSpc>
                <a:spcPct val="120000"/>
              </a:lnSpc>
            </a:pPr>
            <a:endParaRPr sz="1400" dirty="0">
              <a:solidFill>
                <a:schemeClr val="tx1">
                  <a:lumMod val="75000"/>
                  <a:lumOff val="25000"/>
                </a:schemeClr>
              </a:solidFill>
              <a:latin typeface="+mn-lt"/>
              <a:ea typeface="+mn-ea"/>
              <a:cs typeface="+mn-ea"/>
              <a:sym typeface="+mn-lt"/>
            </a:endParaRPr>
          </a:p>
          <a:p>
            <a:pPr algn="l">
              <a:lnSpc>
                <a:spcPct val="120000"/>
              </a:lnSpc>
            </a:pPr>
            <a:r>
              <a:rPr sz="1400" dirty="0">
                <a:solidFill>
                  <a:schemeClr val="tx1">
                    <a:lumMod val="75000"/>
                    <a:lumOff val="25000"/>
                  </a:schemeClr>
                </a:solidFill>
                <a:latin typeface="+mn-lt"/>
                <a:ea typeface="+mn-ea"/>
                <a:cs typeface="+mn-ea"/>
                <a:sym typeface="+mn-lt"/>
              </a:rPr>
              <a:t>In addition, Tesla also provides emergency relief services, such as rescue and support for local residents during natural disasters. In general, Tesla is committed to driving sustainable, low-carbon economic growth, while creating jobs and engaging in community building to achieve corporate social responsibility.</a:t>
            </a:r>
            <a:endParaRPr sz="1400" dirty="0">
              <a:solidFill>
                <a:schemeClr val="tx1">
                  <a:lumMod val="75000"/>
                  <a:lumOff val="25000"/>
                </a:schemeClr>
              </a:solidFill>
              <a:latin typeface="+mn-lt"/>
              <a:ea typeface="+mn-ea"/>
              <a:cs typeface="+mn-ea"/>
              <a:sym typeface="+mn-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6" y="153865"/>
            <a:ext cx="2012229"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BACKGROUND</a:t>
            </a:r>
            <a:endParaRPr lang="zh-CN" altLang="en-US" b="1" dirty="0">
              <a:solidFill>
                <a:schemeClr val="accent2"/>
              </a:solidFill>
              <a:cs typeface="+mn-ea"/>
              <a:sym typeface="+mn-lt"/>
            </a:endParaRPr>
          </a:p>
        </p:txBody>
      </p:sp>
      <p:sp>
        <p:nvSpPr>
          <p:cNvPr id="9" name="Freeform 9"/>
          <p:cNvSpPr/>
          <p:nvPr/>
        </p:nvSpPr>
        <p:spPr bwMode="auto">
          <a:xfrm>
            <a:off x="7380402" y="2618519"/>
            <a:ext cx="1183614" cy="1058787"/>
          </a:xfrm>
          <a:custGeom>
            <a:avLst/>
            <a:gdLst>
              <a:gd name="T0" fmla="*/ 162 w 205"/>
              <a:gd name="T1" fmla="*/ 11 h 183"/>
              <a:gd name="T2" fmla="*/ 142 w 205"/>
              <a:gd name="T3" fmla="*/ 0 h 183"/>
              <a:gd name="T4" fmla="*/ 63 w 205"/>
              <a:gd name="T5" fmla="*/ 0 h 183"/>
              <a:gd name="T6" fmla="*/ 43 w 205"/>
              <a:gd name="T7" fmla="*/ 11 h 183"/>
              <a:gd name="T8" fmla="*/ 4 w 205"/>
              <a:gd name="T9" fmla="*/ 80 h 183"/>
              <a:gd name="T10" fmla="*/ 4 w 205"/>
              <a:gd name="T11" fmla="*/ 103 h 183"/>
              <a:gd name="T12" fmla="*/ 43 w 205"/>
              <a:gd name="T13" fmla="*/ 171 h 183"/>
              <a:gd name="T14" fmla="*/ 63 w 205"/>
              <a:gd name="T15" fmla="*/ 183 h 183"/>
              <a:gd name="T16" fmla="*/ 142 w 205"/>
              <a:gd name="T17" fmla="*/ 183 h 183"/>
              <a:gd name="T18" fmla="*/ 162 w 205"/>
              <a:gd name="T19" fmla="*/ 171 h 183"/>
              <a:gd name="T20" fmla="*/ 201 w 205"/>
              <a:gd name="T21" fmla="*/ 103 h 183"/>
              <a:gd name="T22" fmla="*/ 201 w 205"/>
              <a:gd name="T23" fmla="*/ 80 h 183"/>
              <a:gd name="T24" fmla="*/ 162 w 205"/>
              <a:gd name="T25" fmla="*/ 11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5" h="183">
                <a:moveTo>
                  <a:pt x="162" y="11"/>
                </a:moveTo>
                <a:cubicBezTo>
                  <a:pt x="158" y="5"/>
                  <a:pt x="149" y="0"/>
                  <a:pt x="142" y="0"/>
                </a:cubicBezTo>
                <a:cubicBezTo>
                  <a:pt x="63" y="0"/>
                  <a:pt x="63" y="0"/>
                  <a:pt x="63" y="0"/>
                </a:cubicBezTo>
                <a:cubicBezTo>
                  <a:pt x="56" y="0"/>
                  <a:pt x="47" y="5"/>
                  <a:pt x="43" y="11"/>
                </a:cubicBezTo>
                <a:cubicBezTo>
                  <a:pt x="4" y="80"/>
                  <a:pt x="4" y="80"/>
                  <a:pt x="4" y="80"/>
                </a:cubicBezTo>
                <a:cubicBezTo>
                  <a:pt x="0" y="86"/>
                  <a:pt x="0" y="97"/>
                  <a:pt x="4" y="103"/>
                </a:cubicBezTo>
                <a:cubicBezTo>
                  <a:pt x="43" y="171"/>
                  <a:pt x="43" y="171"/>
                  <a:pt x="43" y="171"/>
                </a:cubicBezTo>
                <a:cubicBezTo>
                  <a:pt x="47" y="178"/>
                  <a:pt x="56" y="183"/>
                  <a:pt x="63" y="183"/>
                </a:cubicBezTo>
                <a:cubicBezTo>
                  <a:pt x="142" y="183"/>
                  <a:pt x="142" y="183"/>
                  <a:pt x="142" y="183"/>
                </a:cubicBezTo>
                <a:cubicBezTo>
                  <a:pt x="149" y="183"/>
                  <a:pt x="158" y="178"/>
                  <a:pt x="162" y="171"/>
                </a:cubicBezTo>
                <a:cubicBezTo>
                  <a:pt x="201" y="103"/>
                  <a:pt x="201" y="103"/>
                  <a:pt x="201" y="103"/>
                </a:cubicBezTo>
                <a:cubicBezTo>
                  <a:pt x="205" y="97"/>
                  <a:pt x="205" y="86"/>
                  <a:pt x="201" y="80"/>
                </a:cubicBezTo>
                <a:lnTo>
                  <a:pt x="162" y="11"/>
                </a:lnTo>
                <a:close/>
              </a:path>
            </a:pathLst>
          </a:custGeom>
          <a:solidFill>
            <a:schemeClr val="accent1"/>
          </a:solidFill>
          <a:ln>
            <a:noFill/>
          </a:ln>
        </p:spPr>
        <p:txBody>
          <a:bodyPr vert="horz" wrap="square" lIns="91440" tIns="45720" rIns="91440" bIns="45720" numCol="1" anchor="t" anchorCtr="0" compatLnSpc="1"/>
          <a:lstStyle/>
          <a:p>
            <a:endParaRPr lang="zh-CN" altLang="en-US" sz="1015" dirty="0">
              <a:cs typeface="+mn-ea"/>
              <a:sym typeface="+mn-lt"/>
            </a:endParaRPr>
          </a:p>
        </p:txBody>
      </p:sp>
      <p:grpSp>
        <p:nvGrpSpPr>
          <p:cNvPr id="10" name="组合 9"/>
          <p:cNvGrpSpPr/>
          <p:nvPr/>
        </p:nvGrpSpPr>
        <p:grpSpPr>
          <a:xfrm>
            <a:off x="7740559" y="2919606"/>
            <a:ext cx="456951" cy="450264"/>
            <a:chOff x="5170835" y="4614441"/>
            <a:chExt cx="609268" cy="600352"/>
          </a:xfrm>
        </p:grpSpPr>
        <p:sp>
          <p:nvSpPr>
            <p:cNvPr id="11" name="Freeform 10"/>
            <p:cNvSpPr/>
            <p:nvPr/>
          </p:nvSpPr>
          <p:spPr bwMode="auto">
            <a:xfrm>
              <a:off x="5170835" y="4905701"/>
              <a:ext cx="609268" cy="309092"/>
            </a:xfrm>
            <a:custGeom>
              <a:avLst/>
              <a:gdLst>
                <a:gd name="T0" fmla="*/ 39 w 79"/>
                <a:gd name="T1" fmla="*/ 0 h 40"/>
                <a:gd name="T2" fmla="*/ 0 w 79"/>
                <a:gd name="T3" fmla="*/ 40 h 40"/>
                <a:gd name="T4" fmla="*/ 79 w 79"/>
                <a:gd name="T5" fmla="*/ 40 h 40"/>
                <a:gd name="T6" fmla="*/ 39 w 79"/>
                <a:gd name="T7" fmla="*/ 0 h 40"/>
              </a:gdLst>
              <a:ahLst/>
              <a:cxnLst>
                <a:cxn ang="0">
                  <a:pos x="T0" y="T1"/>
                </a:cxn>
                <a:cxn ang="0">
                  <a:pos x="T2" y="T3"/>
                </a:cxn>
                <a:cxn ang="0">
                  <a:pos x="T4" y="T5"/>
                </a:cxn>
                <a:cxn ang="0">
                  <a:pos x="T6" y="T7"/>
                </a:cxn>
              </a:cxnLst>
              <a:rect l="0" t="0" r="r" b="b"/>
              <a:pathLst>
                <a:path w="79" h="40">
                  <a:moveTo>
                    <a:pt x="39" y="0"/>
                  </a:moveTo>
                  <a:cubicBezTo>
                    <a:pt x="18" y="0"/>
                    <a:pt x="0" y="18"/>
                    <a:pt x="0" y="40"/>
                  </a:cubicBezTo>
                  <a:cubicBezTo>
                    <a:pt x="79" y="40"/>
                    <a:pt x="79" y="40"/>
                    <a:pt x="79" y="40"/>
                  </a:cubicBezTo>
                  <a:cubicBezTo>
                    <a:pt x="79" y="18"/>
                    <a:pt x="61" y="0"/>
                    <a:pt x="39"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sp>
          <p:nvSpPr>
            <p:cNvPr id="12" name="Oval 11"/>
            <p:cNvSpPr>
              <a:spLocks noChangeArrowheads="1"/>
            </p:cNvSpPr>
            <p:nvPr/>
          </p:nvSpPr>
          <p:spPr bwMode="auto">
            <a:xfrm>
              <a:off x="5340241" y="4614441"/>
              <a:ext cx="270456" cy="270456"/>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grpSp>
      <p:sp>
        <p:nvSpPr>
          <p:cNvPr id="14" name="Freeform 8"/>
          <p:cNvSpPr/>
          <p:nvPr/>
        </p:nvSpPr>
        <p:spPr bwMode="auto">
          <a:xfrm>
            <a:off x="7373916" y="1481265"/>
            <a:ext cx="1190300" cy="1056558"/>
          </a:xfrm>
          <a:custGeom>
            <a:avLst/>
            <a:gdLst>
              <a:gd name="T0" fmla="*/ 43 w 206"/>
              <a:gd name="T1" fmla="*/ 172 h 183"/>
              <a:gd name="T2" fmla="*/ 63 w 206"/>
              <a:gd name="T3" fmla="*/ 183 h 183"/>
              <a:gd name="T4" fmla="*/ 142 w 206"/>
              <a:gd name="T5" fmla="*/ 183 h 183"/>
              <a:gd name="T6" fmla="*/ 162 w 206"/>
              <a:gd name="T7" fmla="*/ 172 h 183"/>
              <a:gd name="T8" fmla="*/ 202 w 206"/>
              <a:gd name="T9" fmla="*/ 103 h 183"/>
              <a:gd name="T10" fmla="*/ 202 w 206"/>
              <a:gd name="T11" fmla="*/ 80 h 183"/>
              <a:gd name="T12" fmla="*/ 162 w 206"/>
              <a:gd name="T13" fmla="*/ 12 h 183"/>
              <a:gd name="T14" fmla="*/ 142 w 206"/>
              <a:gd name="T15" fmla="*/ 0 h 183"/>
              <a:gd name="T16" fmla="*/ 63 w 206"/>
              <a:gd name="T17" fmla="*/ 0 h 183"/>
              <a:gd name="T18" fmla="*/ 43 w 206"/>
              <a:gd name="T19" fmla="*/ 12 h 183"/>
              <a:gd name="T20" fmla="*/ 4 w 206"/>
              <a:gd name="T21" fmla="*/ 80 h 183"/>
              <a:gd name="T22" fmla="*/ 4 w 206"/>
              <a:gd name="T23" fmla="*/ 103 h 183"/>
              <a:gd name="T24" fmla="*/ 43 w 206"/>
              <a:gd name="T25" fmla="*/ 172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6" h="183">
                <a:moveTo>
                  <a:pt x="43" y="172"/>
                </a:moveTo>
                <a:cubicBezTo>
                  <a:pt x="47" y="178"/>
                  <a:pt x="56" y="183"/>
                  <a:pt x="63" y="183"/>
                </a:cubicBezTo>
                <a:cubicBezTo>
                  <a:pt x="142" y="183"/>
                  <a:pt x="142" y="183"/>
                  <a:pt x="142" y="183"/>
                </a:cubicBezTo>
                <a:cubicBezTo>
                  <a:pt x="150" y="183"/>
                  <a:pt x="159" y="178"/>
                  <a:pt x="162" y="172"/>
                </a:cubicBezTo>
                <a:cubicBezTo>
                  <a:pt x="202" y="103"/>
                  <a:pt x="202" y="103"/>
                  <a:pt x="202" y="103"/>
                </a:cubicBezTo>
                <a:cubicBezTo>
                  <a:pt x="206" y="97"/>
                  <a:pt x="206" y="87"/>
                  <a:pt x="202" y="80"/>
                </a:cubicBezTo>
                <a:cubicBezTo>
                  <a:pt x="162" y="12"/>
                  <a:pt x="162" y="12"/>
                  <a:pt x="162" y="12"/>
                </a:cubicBezTo>
                <a:cubicBezTo>
                  <a:pt x="159" y="6"/>
                  <a:pt x="150" y="0"/>
                  <a:pt x="142" y="0"/>
                </a:cubicBezTo>
                <a:cubicBezTo>
                  <a:pt x="63" y="0"/>
                  <a:pt x="63" y="0"/>
                  <a:pt x="63" y="0"/>
                </a:cubicBezTo>
                <a:cubicBezTo>
                  <a:pt x="56" y="0"/>
                  <a:pt x="47" y="6"/>
                  <a:pt x="43" y="12"/>
                </a:cubicBezTo>
                <a:cubicBezTo>
                  <a:pt x="4" y="80"/>
                  <a:pt x="4" y="80"/>
                  <a:pt x="4" y="80"/>
                </a:cubicBezTo>
                <a:cubicBezTo>
                  <a:pt x="0" y="87"/>
                  <a:pt x="0" y="97"/>
                  <a:pt x="4" y="103"/>
                </a:cubicBezTo>
                <a:lnTo>
                  <a:pt x="43" y="172"/>
                </a:lnTo>
                <a:close/>
              </a:path>
            </a:pathLst>
          </a:custGeom>
          <a:solidFill>
            <a:schemeClr val="accent2"/>
          </a:solidFill>
          <a:ln>
            <a:noFill/>
          </a:ln>
        </p:spPr>
        <p:txBody>
          <a:bodyPr vert="horz" wrap="square" lIns="91440" tIns="45720" rIns="91440" bIns="45720" numCol="1" anchor="t" anchorCtr="0" compatLnSpc="1"/>
          <a:lstStyle/>
          <a:p>
            <a:endParaRPr lang="zh-CN" altLang="en-US" sz="1015">
              <a:cs typeface="+mn-ea"/>
              <a:sym typeface="+mn-lt"/>
            </a:endParaRPr>
          </a:p>
        </p:txBody>
      </p:sp>
      <p:grpSp>
        <p:nvGrpSpPr>
          <p:cNvPr id="15" name="组合 14"/>
          <p:cNvGrpSpPr/>
          <p:nvPr/>
        </p:nvGrpSpPr>
        <p:grpSpPr>
          <a:xfrm>
            <a:off x="7747277" y="1775614"/>
            <a:ext cx="443577" cy="387851"/>
            <a:chOff x="6413146" y="2456745"/>
            <a:chExt cx="591436" cy="517134"/>
          </a:xfrm>
        </p:grpSpPr>
        <p:sp>
          <p:nvSpPr>
            <p:cNvPr id="16" name="Freeform 12"/>
            <p:cNvSpPr/>
            <p:nvPr/>
          </p:nvSpPr>
          <p:spPr bwMode="auto">
            <a:xfrm>
              <a:off x="6481503" y="2563739"/>
              <a:ext cx="454723" cy="410140"/>
            </a:xfrm>
            <a:custGeom>
              <a:avLst/>
              <a:gdLst>
                <a:gd name="T0" fmla="*/ 2 w 59"/>
                <a:gd name="T1" fmla="*/ 23 h 53"/>
                <a:gd name="T2" fmla="*/ 0 w 59"/>
                <a:gd name="T3" fmla="*/ 26 h 53"/>
                <a:gd name="T4" fmla="*/ 0 w 59"/>
                <a:gd name="T5" fmla="*/ 51 h 53"/>
                <a:gd name="T6" fmla="*/ 2 w 59"/>
                <a:gd name="T7" fmla="*/ 53 h 53"/>
                <a:gd name="T8" fmla="*/ 57 w 59"/>
                <a:gd name="T9" fmla="*/ 53 h 53"/>
                <a:gd name="T10" fmla="*/ 59 w 59"/>
                <a:gd name="T11" fmla="*/ 51 h 53"/>
                <a:gd name="T12" fmla="*/ 59 w 59"/>
                <a:gd name="T13" fmla="*/ 26 h 53"/>
                <a:gd name="T14" fmla="*/ 58 w 59"/>
                <a:gd name="T15" fmla="*/ 23 h 53"/>
                <a:gd name="T16" fmla="*/ 31 w 59"/>
                <a:gd name="T17" fmla="*/ 0 h 53"/>
                <a:gd name="T18" fmla="*/ 28 w 59"/>
                <a:gd name="T19" fmla="*/ 0 h 53"/>
                <a:gd name="T20" fmla="*/ 2 w 59"/>
                <a:gd name="T21" fmla="*/ 23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9" h="53">
                  <a:moveTo>
                    <a:pt x="2" y="23"/>
                  </a:moveTo>
                  <a:cubicBezTo>
                    <a:pt x="1" y="23"/>
                    <a:pt x="0" y="25"/>
                    <a:pt x="0" y="26"/>
                  </a:cubicBezTo>
                  <a:cubicBezTo>
                    <a:pt x="0" y="51"/>
                    <a:pt x="0" y="51"/>
                    <a:pt x="0" y="51"/>
                  </a:cubicBezTo>
                  <a:cubicBezTo>
                    <a:pt x="0" y="52"/>
                    <a:pt x="1" y="53"/>
                    <a:pt x="2" y="53"/>
                  </a:cubicBezTo>
                  <a:cubicBezTo>
                    <a:pt x="57" y="53"/>
                    <a:pt x="57" y="53"/>
                    <a:pt x="57" y="53"/>
                  </a:cubicBezTo>
                  <a:cubicBezTo>
                    <a:pt x="58" y="53"/>
                    <a:pt x="59" y="52"/>
                    <a:pt x="59" y="51"/>
                  </a:cubicBezTo>
                  <a:cubicBezTo>
                    <a:pt x="59" y="26"/>
                    <a:pt x="59" y="26"/>
                    <a:pt x="59" y="26"/>
                  </a:cubicBezTo>
                  <a:cubicBezTo>
                    <a:pt x="59" y="25"/>
                    <a:pt x="58" y="23"/>
                    <a:pt x="58" y="23"/>
                  </a:cubicBezTo>
                  <a:cubicBezTo>
                    <a:pt x="31" y="0"/>
                    <a:pt x="31" y="0"/>
                    <a:pt x="31" y="0"/>
                  </a:cubicBezTo>
                  <a:cubicBezTo>
                    <a:pt x="30" y="0"/>
                    <a:pt x="29" y="0"/>
                    <a:pt x="28" y="0"/>
                  </a:cubicBezTo>
                  <a:lnTo>
                    <a:pt x="2" y="23"/>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sp>
          <p:nvSpPr>
            <p:cNvPr id="18" name="Freeform 13"/>
            <p:cNvSpPr/>
            <p:nvPr/>
          </p:nvSpPr>
          <p:spPr bwMode="auto">
            <a:xfrm>
              <a:off x="6413146" y="2456745"/>
              <a:ext cx="591436" cy="285315"/>
            </a:xfrm>
            <a:custGeom>
              <a:avLst/>
              <a:gdLst>
                <a:gd name="T0" fmla="*/ 6 w 77"/>
                <a:gd name="T1" fmla="*/ 36 h 37"/>
                <a:gd name="T2" fmla="*/ 3 w 77"/>
                <a:gd name="T3" fmla="*/ 36 h 37"/>
                <a:gd name="T4" fmla="*/ 1 w 77"/>
                <a:gd name="T5" fmla="*/ 34 h 37"/>
                <a:gd name="T6" fmla="*/ 1 w 77"/>
                <a:gd name="T7" fmla="*/ 31 h 37"/>
                <a:gd name="T8" fmla="*/ 37 w 77"/>
                <a:gd name="T9" fmla="*/ 1 h 37"/>
                <a:gd name="T10" fmla="*/ 40 w 77"/>
                <a:gd name="T11" fmla="*/ 1 h 37"/>
                <a:gd name="T12" fmla="*/ 76 w 77"/>
                <a:gd name="T13" fmla="*/ 31 h 37"/>
                <a:gd name="T14" fmla="*/ 76 w 77"/>
                <a:gd name="T15" fmla="*/ 34 h 37"/>
                <a:gd name="T16" fmla="*/ 74 w 77"/>
                <a:gd name="T17" fmla="*/ 36 h 37"/>
                <a:gd name="T18" fmla="*/ 71 w 77"/>
                <a:gd name="T19" fmla="*/ 36 h 37"/>
                <a:gd name="T20" fmla="*/ 40 w 77"/>
                <a:gd name="T21" fmla="*/ 10 h 37"/>
                <a:gd name="T22" fmla="*/ 37 w 77"/>
                <a:gd name="T23" fmla="*/ 10 h 37"/>
                <a:gd name="T24" fmla="*/ 6 w 77"/>
                <a:gd name="T25" fmla="*/ 36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7" h="37">
                  <a:moveTo>
                    <a:pt x="6" y="36"/>
                  </a:moveTo>
                  <a:cubicBezTo>
                    <a:pt x="5" y="37"/>
                    <a:pt x="4" y="37"/>
                    <a:pt x="3" y="36"/>
                  </a:cubicBezTo>
                  <a:cubicBezTo>
                    <a:pt x="1" y="34"/>
                    <a:pt x="1" y="34"/>
                    <a:pt x="1" y="34"/>
                  </a:cubicBezTo>
                  <a:cubicBezTo>
                    <a:pt x="0" y="33"/>
                    <a:pt x="1" y="32"/>
                    <a:pt x="1" y="31"/>
                  </a:cubicBezTo>
                  <a:cubicBezTo>
                    <a:pt x="37" y="1"/>
                    <a:pt x="37" y="1"/>
                    <a:pt x="37" y="1"/>
                  </a:cubicBezTo>
                  <a:cubicBezTo>
                    <a:pt x="38" y="0"/>
                    <a:pt x="39" y="0"/>
                    <a:pt x="40" y="1"/>
                  </a:cubicBezTo>
                  <a:cubicBezTo>
                    <a:pt x="76" y="31"/>
                    <a:pt x="76" y="31"/>
                    <a:pt x="76" y="31"/>
                  </a:cubicBezTo>
                  <a:cubicBezTo>
                    <a:pt x="77" y="32"/>
                    <a:pt x="77" y="33"/>
                    <a:pt x="76" y="34"/>
                  </a:cubicBezTo>
                  <a:cubicBezTo>
                    <a:pt x="74" y="36"/>
                    <a:pt x="74" y="36"/>
                    <a:pt x="74" y="36"/>
                  </a:cubicBezTo>
                  <a:cubicBezTo>
                    <a:pt x="73" y="37"/>
                    <a:pt x="72" y="37"/>
                    <a:pt x="71" y="36"/>
                  </a:cubicBezTo>
                  <a:cubicBezTo>
                    <a:pt x="40" y="10"/>
                    <a:pt x="40" y="10"/>
                    <a:pt x="40" y="10"/>
                  </a:cubicBezTo>
                  <a:cubicBezTo>
                    <a:pt x="39" y="9"/>
                    <a:pt x="38" y="9"/>
                    <a:pt x="37" y="10"/>
                  </a:cubicBezTo>
                  <a:lnTo>
                    <a:pt x="6" y="36"/>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grpSp>
      <p:sp>
        <p:nvSpPr>
          <p:cNvPr id="42" name="文本框 66"/>
          <p:cNvSpPr txBox="1">
            <a:spLocks noChangeArrowheads="1"/>
          </p:cNvSpPr>
          <p:nvPr/>
        </p:nvSpPr>
        <p:spPr bwMode="auto">
          <a:xfrm>
            <a:off x="474345" y="1637665"/>
            <a:ext cx="6670040" cy="33216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eaLnBrk="1" hangingPunct="1">
              <a:lnSpc>
                <a:spcPts val="800"/>
              </a:lnSpc>
              <a:defRPr sz="600">
                <a:solidFill>
                  <a:schemeClr val="bg1">
                    <a:lumMod val="50000"/>
                  </a:schemeClr>
                </a:solidFill>
                <a:latin typeface="Arial" panose="020B0604020202020204" pitchFamily="34" charset="0"/>
                <a:ea typeface="微软雅黑" panose="020B0503020204020204" pitchFamily="34" charset="-122"/>
                <a:cs typeface="Arial" panose="020B0604020202020204" pitchFamily="34" charset="0"/>
              </a:defRPr>
            </a:lvl1pPr>
            <a:lvl2pPr marL="742950" indent="-285750"/>
            <a:lvl3pPr marL="1143000" indent="-228600"/>
            <a:lvl4pPr marL="1600200" indent="-228600"/>
            <a:lvl5pPr marL="2057400" indent="-228600"/>
            <a:lvl6pPr marL="2514600" indent="-228600" fontAlgn="base">
              <a:spcBef>
                <a:spcPct val="0"/>
              </a:spcBef>
              <a:spcAft>
                <a:spcPct val="0"/>
              </a:spcAft>
            </a:lvl6pPr>
            <a:lvl7pPr marL="2971800" indent="-228600" fontAlgn="base">
              <a:spcBef>
                <a:spcPct val="0"/>
              </a:spcBef>
              <a:spcAft>
                <a:spcPct val="0"/>
              </a:spcAft>
            </a:lvl7pPr>
            <a:lvl8pPr marL="3429000" indent="-228600" fontAlgn="base">
              <a:spcBef>
                <a:spcPct val="0"/>
              </a:spcBef>
              <a:spcAft>
                <a:spcPct val="0"/>
              </a:spcAft>
            </a:lvl8pPr>
            <a:lvl9pPr marL="3886200" indent="-228600" fontAlgn="base">
              <a:spcBef>
                <a:spcPct val="0"/>
              </a:spcBef>
              <a:spcAft>
                <a:spcPct val="0"/>
              </a:spcAft>
            </a:lvl9pPr>
          </a:lstStyle>
          <a:p>
            <a:pPr algn="l">
              <a:lnSpc>
                <a:spcPct val="120000"/>
              </a:lnSpc>
            </a:pPr>
            <a:r>
              <a:rPr lang="en-US" altLang="zh-CN" sz="1400" dirty="0">
                <a:solidFill>
                  <a:schemeClr val="tx1">
                    <a:lumMod val="75000"/>
                    <a:lumOff val="25000"/>
                  </a:schemeClr>
                </a:solidFill>
                <a:latin typeface="+mn-lt"/>
                <a:ea typeface="+mn-ea"/>
                <a:cs typeface="+mn-ea"/>
                <a:sym typeface="+mn-lt"/>
              </a:rPr>
              <a:t>Corbett, K. (2020). UNDERSTANDING HOW TESLA LEVERAGES TWITTER TO COMMUNICATE ENVIRONMENTAL CORPORATE SOCIAL RESPONSIBILITY.</a:t>
            </a:r>
            <a:endParaRPr lang="en-US" altLang="zh-CN" sz="1400" dirty="0">
              <a:solidFill>
                <a:schemeClr val="tx1">
                  <a:lumMod val="75000"/>
                  <a:lumOff val="25000"/>
                </a:schemeClr>
              </a:solidFill>
              <a:latin typeface="+mn-lt"/>
              <a:ea typeface="+mn-ea"/>
              <a:cs typeface="+mn-ea"/>
              <a:sym typeface="+mn-lt"/>
            </a:endParaRPr>
          </a:p>
          <a:p>
            <a:pPr algn="l">
              <a:lnSpc>
                <a:spcPct val="120000"/>
              </a:lnSpc>
            </a:pPr>
            <a:endParaRPr lang="en-US" altLang="zh-CN" sz="1400" dirty="0">
              <a:solidFill>
                <a:schemeClr val="tx1">
                  <a:lumMod val="75000"/>
                  <a:lumOff val="25000"/>
                </a:schemeClr>
              </a:solidFill>
              <a:latin typeface="+mn-lt"/>
              <a:ea typeface="+mn-ea"/>
              <a:cs typeface="+mn-ea"/>
              <a:sym typeface="+mn-lt"/>
            </a:endParaRPr>
          </a:p>
          <a:p>
            <a:pPr algn="l">
              <a:lnSpc>
                <a:spcPct val="120000"/>
              </a:lnSpc>
            </a:pPr>
            <a:r>
              <a:rPr lang="en-US" altLang="zh-CN" sz="1400" dirty="0">
                <a:solidFill>
                  <a:schemeClr val="tx1">
                    <a:lumMod val="75000"/>
                    <a:lumOff val="25000"/>
                  </a:schemeClr>
                </a:solidFill>
                <a:latin typeface="+mn-lt"/>
                <a:ea typeface="+mn-ea"/>
                <a:cs typeface="+mn-ea"/>
                <a:sym typeface="+mn-lt"/>
              </a:rPr>
              <a:t>Akakpo, A., Gyasi, E. A., Oduro, B., &amp; Akpabot, S. (2019). Foresight, organization policies and management strategies in electric vehicle technology advances at tesla. Futures Thinking and Organizational Policy: Case Studies for Managing Rapid Change in Technology, Globalization and Workforce Diversity, 57-69.</a:t>
            </a:r>
            <a:endParaRPr lang="en-US" altLang="zh-CN" sz="1400" dirty="0">
              <a:solidFill>
                <a:schemeClr val="tx1">
                  <a:lumMod val="75000"/>
                  <a:lumOff val="25000"/>
                </a:schemeClr>
              </a:solidFill>
              <a:latin typeface="+mn-lt"/>
              <a:ea typeface="+mn-ea"/>
              <a:cs typeface="+mn-ea"/>
              <a:sym typeface="+mn-lt"/>
            </a:endParaRPr>
          </a:p>
          <a:p>
            <a:pPr algn="l">
              <a:lnSpc>
                <a:spcPct val="120000"/>
              </a:lnSpc>
            </a:pPr>
            <a:endParaRPr lang="en-US" altLang="zh-CN" sz="1400" dirty="0">
              <a:solidFill>
                <a:schemeClr val="tx1">
                  <a:lumMod val="75000"/>
                  <a:lumOff val="25000"/>
                </a:schemeClr>
              </a:solidFill>
              <a:latin typeface="+mn-lt"/>
              <a:ea typeface="+mn-ea"/>
              <a:cs typeface="+mn-ea"/>
              <a:sym typeface="+mn-lt"/>
            </a:endParaRPr>
          </a:p>
          <a:p>
            <a:pPr algn="l">
              <a:lnSpc>
                <a:spcPct val="120000"/>
              </a:lnSpc>
            </a:pPr>
            <a:r>
              <a:rPr lang="en-US" altLang="zh-CN" sz="1400" dirty="0">
                <a:solidFill>
                  <a:schemeClr val="tx1">
                    <a:lumMod val="75000"/>
                    <a:lumOff val="25000"/>
                  </a:schemeClr>
                </a:solidFill>
                <a:latin typeface="+mn-lt"/>
                <a:ea typeface="+mn-ea"/>
                <a:cs typeface="+mn-ea"/>
                <a:sym typeface="+mn-lt"/>
              </a:rPr>
              <a:t>Georgieva, K. (2022). In what ways does AI support the integration of ESG projects in leading companies within the automotive industry like Tesla, Ford, Audi, BMW, Porsche, and Mercedes? (Bachelor's thesis, University of Twente).</a:t>
            </a:r>
            <a:endParaRPr lang="en-US" altLang="zh-CN" sz="1400" dirty="0">
              <a:solidFill>
                <a:schemeClr val="tx1">
                  <a:lumMod val="75000"/>
                  <a:lumOff val="25000"/>
                </a:schemeClr>
              </a:solidFill>
              <a:latin typeface="+mn-lt"/>
              <a:ea typeface="+mn-ea"/>
              <a:cs typeface="+mn-ea"/>
              <a:sym typeface="+mn-lt"/>
            </a:endParaRPr>
          </a:p>
        </p:txBody>
      </p:sp>
      <p:sp>
        <p:nvSpPr>
          <p:cNvPr id="4" name="文本框 3"/>
          <p:cNvSpPr txBox="1"/>
          <p:nvPr/>
        </p:nvSpPr>
        <p:spPr>
          <a:xfrm flipH="1">
            <a:off x="2617470" y="935355"/>
            <a:ext cx="2417445" cy="460375"/>
          </a:xfrm>
          <a:prstGeom prst="rect">
            <a:avLst/>
          </a:prstGeom>
          <a:noFill/>
        </p:spPr>
        <p:txBody>
          <a:bodyPr wrap="square" rtlCol="0">
            <a:spAutoFit/>
          </a:bodyPr>
          <a:p>
            <a:pPr defTabSz="685800">
              <a:defRPr/>
            </a:pPr>
            <a:r>
              <a:rPr lang="en-US" altLang="zh-CN" sz="2400" b="1" dirty="0">
                <a:solidFill>
                  <a:schemeClr val="accent2"/>
                </a:solidFill>
                <a:cs typeface="+mn-ea"/>
                <a:sym typeface="+mn-lt"/>
              </a:rPr>
              <a:t>REFERENCE</a:t>
            </a:r>
            <a:endParaRPr lang="en-US" altLang="zh-CN" sz="2400" b="1" dirty="0">
              <a:solidFill>
                <a:schemeClr val="accent2"/>
              </a:solidFill>
              <a:cs typeface="+mn-ea"/>
              <a:sym typeface="+mn-lt"/>
            </a:endParaRPr>
          </a:p>
        </p:txBody>
      </p:sp>
    </p:spTree>
  </p:cSld>
  <p:clrMapOvr>
    <a:masterClrMapping/>
  </p:clrMapOvr>
</p:sld>
</file>

<file path=ppt/tags/tag1.xml><?xml version="1.0" encoding="utf-8"?>
<p:tagLst xmlns:p="http://schemas.openxmlformats.org/presentationml/2006/main">
  <p:tag name="KSO_WPP_MARK_KEY" val="729918a2-ae08-42b3-a713-2984ef4d7025"/>
  <p:tag name="COMMONDATA" val="eyJjb3VudCI6NSwiaGRpZCI6ImY1ZDZhMzI4Mzg2OThmY2E5MTIyMmNmNjA3YzY5NzkzIiwidXNlckNvdW50Ijo1fQ=="/>
</p:tagLst>
</file>

<file path=ppt/theme/theme1.xml><?xml version="1.0" encoding="utf-8"?>
<a:theme xmlns:a="http://schemas.openxmlformats.org/drawingml/2006/main" name="Office 主题">
  <a:themeElements>
    <a:clrScheme name="自定义 24">
      <a:dk1>
        <a:sysClr val="windowText" lastClr="000000"/>
      </a:dk1>
      <a:lt1>
        <a:sysClr val="window" lastClr="FFFFFF"/>
      </a:lt1>
      <a:dk2>
        <a:srgbClr val="44546A"/>
      </a:dk2>
      <a:lt2>
        <a:srgbClr val="E7E6E6"/>
      </a:lt2>
      <a:accent1>
        <a:srgbClr val="0A2F42"/>
      </a:accent1>
      <a:accent2>
        <a:srgbClr val="F8552A"/>
      </a:accent2>
      <a:accent3>
        <a:srgbClr val="3F3F3F"/>
      </a:accent3>
      <a:accent4>
        <a:srgbClr val="595959"/>
      </a:accent4>
      <a:accent5>
        <a:srgbClr val="FA8F72"/>
      </a:accent5>
      <a:accent6>
        <a:srgbClr val="145D82"/>
      </a:accent6>
      <a:hlink>
        <a:srgbClr val="0563C1"/>
      </a:hlink>
      <a:folHlink>
        <a:srgbClr val="954F72"/>
      </a:folHlink>
    </a:clrScheme>
    <a:fontScheme name="4jupvcst">
      <a:majorFont>
        <a:latin typeface="Arial"/>
        <a:ea typeface="微软雅黑"/>
        <a:cs typeface=""/>
      </a:majorFont>
      <a:minorFont>
        <a:latin typeface="Arial"/>
        <a:ea typeface="微软雅黑"/>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3447</Words>
  <Application>WPS 演示</Application>
  <PresentationFormat>全屏显示(16:9)</PresentationFormat>
  <Paragraphs>58</Paragraphs>
  <Slides>7</Slides>
  <Notes>15</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7</vt:i4>
      </vt:variant>
    </vt:vector>
  </HeadingPairs>
  <TitlesOfParts>
    <vt:vector size="15" baseType="lpstr">
      <vt:lpstr>Arial</vt:lpstr>
      <vt:lpstr>宋体</vt:lpstr>
      <vt:lpstr>Wingdings</vt:lpstr>
      <vt:lpstr>Times New Roman</vt:lpstr>
      <vt:lpstr>微软雅黑</vt:lpstr>
      <vt:lpstr>Arial Unicode MS</vt:lpstr>
      <vt:lpstr>等线</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13776</cp:lastModifiedBy>
  <cp:revision>54</cp:revision>
  <dcterms:created xsi:type="dcterms:W3CDTF">2020-06-29T17:50:00Z</dcterms:created>
  <dcterms:modified xsi:type="dcterms:W3CDTF">2023-04-24T20:36:52Z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2052-11.1.0.14036</vt:lpwstr>
  </property>
  <property fmtid="{D5CDD505-2E9C-101B-9397-08002B2CF9AE}" pid="3" name="KSOTemplateUUID">
    <vt:lpwstr>v1.0_mb_1RCpnpGP/uFfWcF+nEEVSQ==</vt:lpwstr>
  </property>
  <property fmtid="{D5CDD505-2E9C-101B-9397-08002B2CF9AE}" pid="4" name="ICV">
    <vt:lpwstr>887CECCF1FE449509B28364933244E01_13</vt:lpwstr>
  </property>
</Properties>
</file>