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7" r:id="rId2"/>
    <p:sldId id="369" r:id="rId3"/>
    <p:sldId id="366" r:id="rId4"/>
    <p:sldId id="358" r:id="rId5"/>
    <p:sldId id="285" r:id="rId6"/>
    <p:sldId id="356" r:id="rId7"/>
    <p:sldId id="258" r:id="rId8"/>
    <p:sldId id="278" r:id="rId9"/>
    <p:sldId id="370" r:id="rId10"/>
    <p:sldId id="274" r:id="rId11"/>
    <p:sldId id="266" r:id="rId12"/>
    <p:sldId id="355" r:id="rId13"/>
    <p:sldId id="368" r:id="rId14"/>
    <p:sldId id="363" r:id="rId15"/>
    <p:sldId id="3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416F6E-5EDF-4D3F-AD5F-3D1147CF7C70}" type="datetimeFigureOut">
              <a:rPr lang="en-GB" smtClean="0"/>
              <a:t>29/09/2024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53957C-96A2-4744-B622-9CA9ED114F2A}" type="slidenum">
              <a:rPr lang="en-GB" smtClean="0"/>
              <a:t>‹#›</a:t>
            </a:fld>
            <a:endParaRPr lang="en-GB"/>
          </a:p>
        </p:txBody>
      </p:sp>
    </p:spTree>
    <p:extLst>
      <p:ext uri="{BB962C8B-B14F-4D97-AF65-F5344CB8AC3E}">
        <p14:creationId xmlns:p14="http://schemas.microsoft.com/office/powerpoint/2010/main" val="2843329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23B9F2-4069-698D-149B-76B04B3B15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3E70B7-3403-3E3C-6C47-DD09C91D5A6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930D900-0107-00AE-0AF4-895B3D99F25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F568917-6372-432E-B0E9-FAC9AAEDED69}"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CEAD48-3008-A05A-4B0F-78E0702BF9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60BCF8-67B4-F175-22B2-1EF2EE6BC79F}"/>
              </a:ext>
            </a:extLst>
          </p:cNvPr>
          <p:cNvSpPr txBox="1">
            <a:spLocks noGrp="1"/>
          </p:cNvSpPr>
          <p:nvPr>
            <p:ph type="body" sz="quarter" idx="1"/>
          </p:nvPr>
        </p:nvSpPr>
        <p:spPr/>
        <p:txBody>
          <a:bodyPr/>
          <a:lstStyle/>
          <a:p>
            <a:pPr lvl="0">
              <a:lnSpc>
                <a:spcPct val="70000"/>
              </a:lnSpc>
            </a:pPr>
            <a:r>
              <a:rPr lang="en-GB"/>
              <a:t>Selecting an area of research</a:t>
            </a:r>
          </a:p>
          <a:p>
            <a:pPr lvl="0">
              <a:lnSpc>
                <a:spcPct val="70000"/>
              </a:lnSpc>
            </a:pPr>
            <a:r>
              <a:rPr lang="en-GB"/>
              <a:t>Formulating a research question</a:t>
            </a:r>
          </a:p>
          <a:p>
            <a:pPr lvl="0">
              <a:lnSpc>
                <a:spcPct val="70000"/>
              </a:lnSpc>
            </a:pPr>
            <a:r>
              <a:rPr lang="en-GB"/>
              <a:t>Conducting a literature review</a:t>
            </a:r>
          </a:p>
          <a:p>
            <a:pPr lvl="0">
              <a:lnSpc>
                <a:spcPct val="70000"/>
              </a:lnSpc>
            </a:pPr>
            <a:r>
              <a:rPr lang="en-GB"/>
              <a:t>Choosing data collection methods</a:t>
            </a:r>
          </a:p>
          <a:p>
            <a:pPr lvl="0">
              <a:lnSpc>
                <a:spcPct val="70000"/>
              </a:lnSpc>
            </a:pPr>
            <a:r>
              <a:rPr lang="en-GB"/>
              <a:t>Collecting primary data</a:t>
            </a:r>
          </a:p>
          <a:p>
            <a:pPr lvl="0">
              <a:lnSpc>
                <a:spcPct val="70000"/>
              </a:lnSpc>
            </a:pPr>
            <a:r>
              <a:rPr lang="en-GB"/>
              <a:t>Data Analysis</a:t>
            </a:r>
          </a:p>
          <a:p>
            <a:pPr lvl="0">
              <a:lnSpc>
                <a:spcPct val="70000"/>
              </a:lnSpc>
            </a:pPr>
            <a:r>
              <a:rPr lang="en-GB"/>
              <a:t>Discussing and concluding the research</a:t>
            </a:r>
          </a:p>
          <a:p>
            <a:pPr lvl="0">
              <a:lnSpc>
                <a:spcPct val="70000"/>
              </a:lnSpc>
            </a:pPr>
            <a:endParaRPr lang="en-GB"/>
          </a:p>
          <a:p>
            <a:pPr lvl="0" algn="ctr">
              <a:lnSpc>
                <a:spcPct val="70000"/>
              </a:lnSpc>
            </a:pPr>
            <a:r>
              <a:rPr lang="en-GB"/>
              <a:t>In reality, the research process is not static, and researchers may sway between different research stages. For example, they may modify their research question after reviewing the literature or identify another area of relevant literature after collecting some primary data.</a:t>
            </a:r>
          </a:p>
          <a:p>
            <a:pPr lvl="0"/>
            <a:endParaRPr lang="en-GB"/>
          </a:p>
        </p:txBody>
      </p:sp>
      <p:sp>
        <p:nvSpPr>
          <p:cNvPr id="4" name="Slide Number Placeholder 3">
            <a:extLst>
              <a:ext uri="{FF2B5EF4-FFF2-40B4-BE49-F238E27FC236}">
                <a16:creationId xmlns:a16="http://schemas.microsoft.com/office/drawing/2014/main" id="{7D2D05BA-FE3F-EBFE-F5A0-8926F9DA2FD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74CEAF5-F0EE-47EA-88BE-883DB261E75A}" type="slidenum">
              <a:t>14</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AF9AB-453C-E26A-B9DF-53D033D95C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93025A-8EF4-6E5F-4256-CD15A6C1ED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3A7C72-A0FF-5AD8-40C2-C4ABF9E6FBD8}"/>
              </a:ext>
            </a:extLst>
          </p:cNvPr>
          <p:cNvSpPr>
            <a:spLocks noGrp="1"/>
          </p:cNvSpPr>
          <p:nvPr>
            <p:ph type="dt" sz="half" idx="10"/>
          </p:nvPr>
        </p:nvSpPr>
        <p:spPr/>
        <p:txBody>
          <a:bodyPr/>
          <a:lstStyle/>
          <a:p>
            <a:fld id="{F0A67D2C-926A-4F8C-8575-E0D7D76932AE}" type="datetimeFigureOut">
              <a:rPr lang="en-GB" smtClean="0"/>
              <a:t>29/09/2024</a:t>
            </a:fld>
            <a:endParaRPr lang="en-GB"/>
          </a:p>
        </p:txBody>
      </p:sp>
      <p:sp>
        <p:nvSpPr>
          <p:cNvPr id="5" name="Footer Placeholder 4">
            <a:extLst>
              <a:ext uri="{FF2B5EF4-FFF2-40B4-BE49-F238E27FC236}">
                <a16:creationId xmlns:a16="http://schemas.microsoft.com/office/drawing/2014/main" id="{002257F0-BFD5-FA0C-24A7-BF4B8C6930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CFF109-E9E4-C819-E775-6AF82D15CBBE}"/>
              </a:ext>
            </a:extLst>
          </p:cNvPr>
          <p:cNvSpPr>
            <a:spLocks noGrp="1"/>
          </p:cNvSpPr>
          <p:nvPr>
            <p:ph type="sldNum" sz="quarter" idx="12"/>
          </p:nvPr>
        </p:nvSpPr>
        <p:spPr/>
        <p:txBody>
          <a:bodyPr/>
          <a:lstStyle/>
          <a:p>
            <a:fld id="{E3884529-E003-4F7E-BD8B-1504F0C08FC6}" type="slidenum">
              <a:rPr lang="en-GB" smtClean="0"/>
              <a:t>‹#›</a:t>
            </a:fld>
            <a:endParaRPr lang="en-GB"/>
          </a:p>
        </p:txBody>
      </p:sp>
    </p:spTree>
    <p:extLst>
      <p:ext uri="{BB962C8B-B14F-4D97-AF65-F5344CB8AC3E}">
        <p14:creationId xmlns:p14="http://schemas.microsoft.com/office/powerpoint/2010/main" val="893373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00F00-40B9-84D1-C7D8-300FC174CF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46FAA3-7E0B-FEEE-5FE5-E3C2E3CD22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EAD880-54CF-0F88-B05C-9E79703D4CDE}"/>
              </a:ext>
            </a:extLst>
          </p:cNvPr>
          <p:cNvSpPr>
            <a:spLocks noGrp="1"/>
          </p:cNvSpPr>
          <p:nvPr>
            <p:ph type="dt" sz="half" idx="10"/>
          </p:nvPr>
        </p:nvSpPr>
        <p:spPr/>
        <p:txBody>
          <a:bodyPr/>
          <a:lstStyle/>
          <a:p>
            <a:fld id="{F0A67D2C-926A-4F8C-8575-E0D7D76932AE}" type="datetimeFigureOut">
              <a:rPr lang="en-GB" smtClean="0"/>
              <a:t>29/09/2024</a:t>
            </a:fld>
            <a:endParaRPr lang="en-GB"/>
          </a:p>
        </p:txBody>
      </p:sp>
      <p:sp>
        <p:nvSpPr>
          <p:cNvPr id="5" name="Footer Placeholder 4">
            <a:extLst>
              <a:ext uri="{FF2B5EF4-FFF2-40B4-BE49-F238E27FC236}">
                <a16:creationId xmlns:a16="http://schemas.microsoft.com/office/drawing/2014/main" id="{40193997-087F-B04B-EBF9-796CE6AABA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C7D653-9BA9-47E3-D806-9A2D853F448C}"/>
              </a:ext>
            </a:extLst>
          </p:cNvPr>
          <p:cNvSpPr>
            <a:spLocks noGrp="1"/>
          </p:cNvSpPr>
          <p:nvPr>
            <p:ph type="sldNum" sz="quarter" idx="12"/>
          </p:nvPr>
        </p:nvSpPr>
        <p:spPr/>
        <p:txBody>
          <a:bodyPr/>
          <a:lstStyle/>
          <a:p>
            <a:fld id="{E3884529-E003-4F7E-BD8B-1504F0C08FC6}" type="slidenum">
              <a:rPr lang="en-GB" smtClean="0"/>
              <a:t>‹#›</a:t>
            </a:fld>
            <a:endParaRPr lang="en-GB"/>
          </a:p>
        </p:txBody>
      </p:sp>
    </p:spTree>
    <p:extLst>
      <p:ext uri="{BB962C8B-B14F-4D97-AF65-F5344CB8AC3E}">
        <p14:creationId xmlns:p14="http://schemas.microsoft.com/office/powerpoint/2010/main" val="2654704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642D1-9B9D-46AD-1307-38D53D05F6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AF85A9-F8AF-BA7F-8799-9CF31659686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DC9541-E905-32D2-B3C2-25886512C3C8}"/>
              </a:ext>
            </a:extLst>
          </p:cNvPr>
          <p:cNvSpPr>
            <a:spLocks noGrp="1"/>
          </p:cNvSpPr>
          <p:nvPr>
            <p:ph type="dt" sz="half" idx="10"/>
          </p:nvPr>
        </p:nvSpPr>
        <p:spPr/>
        <p:txBody>
          <a:bodyPr/>
          <a:lstStyle/>
          <a:p>
            <a:fld id="{F0A67D2C-926A-4F8C-8575-E0D7D76932AE}" type="datetimeFigureOut">
              <a:rPr lang="en-GB" smtClean="0"/>
              <a:t>29/09/2024</a:t>
            </a:fld>
            <a:endParaRPr lang="en-GB"/>
          </a:p>
        </p:txBody>
      </p:sp>
      <p:sp>
        <p:nvSpPr>
          <p:cNvPr id="5" name="Footer Placeholder 4">
            <a:extLst>
              <a:ext uri="{FF2B5EF4-FFF2-40B4-BE49-F238E27FC236}">
                <a16:creationId xmlns:a16="http://schemas.microsoft.com/office/drawing/2014/main" id="{C479A905-1B53-678A-BFFF-69FD9D50E9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10C8A7-2015-9D65-779C-C43B3AEF05D7}"/>
              </a:ext>
            </a:extLst>
          </p:cNvPr>
          <p:cNvSpPr>
            <a:spLocks noGrp="1"/>
          </p:cNvSpPr>
          <p:nvPr>
            <p:ph type="sldNum" sz="quarter" idx="12"/>
          </p:nvPr>
        </p:nvSpPr>
        <p:spPr/>
        <p:txBody>
          <a:bodyPr/>
          <a:lstStyle/>
          <a:p>
            <a:fld id="{E3884529-E003-4F7E-BD8B-1504F0C08FC6}" type="slidenum">
              <a:rPr lang="en-GB" smtClean="0"/>
              <a:t>‹#›</a:t>
            </a:fld>
            <a:endParaRPr lang="en-GB"/>
          </a:p>
        </p:txBody>
      </p:sp>
    </p:spTree>
    <p:extLst>
      <p:ext uri="{BB962C8B-B14F-4D97-AF65-F5344CB8AC3E}">
        <p14:creationId xmlns:p14="http://schemas.microsoft.com/office/powerpoint/2010/main" val="35027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A16A6-F7B9-36FA-9058-C680004E1A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8ED693-9251-41C6-4792-47C04E5045C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D3CC45-C3F5-48D8-DFAA-38A9A5AF0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7062F3-1A0E-A5E6-BAB5-6593914E0E6F}"/>
              </a:ext>
            </a:extLst>
          </p:cNvPr>
          <p:cNvSpPr>
            <a:spLocks noGrp="1"/>
          </p:cNvSpPr>
          <p:nvPr>
            <p:ph type="dt" sz="half" idx="10"/>
          </p:nvPr>
        </p:nvSpPr>
        <p:spPr/>
        <p:txBody>
          <a:bodyPr/>
          <a:lstStyle/>
          <a:p>
            <a:fld id="{F0A67D2C-926A-4F8C-8575-E0D7D76932AE}" type="datetimeFigureOut">
              <a:rPr lang="en-GB" smtClean="0"/>
              <a:t>29/09/2024</a:t>
            </a:fld>
            <a:endParaRPr lang="en-GB"/>
          </a:p>
        </p:txBody>
      </p:sp>
      <p:sp>
        <p:nvSpPr>
          <p:cNvPr id="6" name="Footer Placeholder 5">
            <a:extLst>
              <a:ext uri="{FF2B5EF4-FFF2-40B4-BE49-F238E27FC236}">
                <a16:creationId xmlns:a16="http://schemas.microsoft.com/office/drawing/2014/main" id="{FDB87D98-A15F-384C-7088-CBCA8B9EAF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7CA9B6-704B-7B9D-E91A-3DC15F5CBB97}"/>
              </a:ext>
            </a:extLst>
          </p:cNvPr>
          <p:cNvSpPr>
            <a:spLocks noGrp="1"/>
          </p:cNvSpPr>
          <p:nvPr>
            <p:ph type="sldNum" sz="quarter" idx="12"/>
          </p:nvPr>
        </p:nvSpPr>
        <p:spPr/>
        <p:txBody>
          <a:bodyPr/>
          <a:lstStyle/>
          <a:p>
            <a:fld id="{E3884529-E003-4F7E-BD8B-1504F0C08FC6}" type="slidenum">
              <a:rPr lang="en-GB" smtClean="0"/>
              <a:t>‹#›</a:t>
            </a:fld>
            <a:endParaRPr lang="en-GB"/>
          </a:p>
        </p:txBody>
      </p:sp>
    </p:spTree>
    <p:extLst>
      <p:ext uri="{BB962C8B-B14F-4D97-AF65-F5344CB8AC3E}">
        <p14:creationId xmlns:p14="http://schemas.microsoft.com/office/powerpoint/2010/main" val="1937016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7AE32-84B9-BAEE-3C7A-309C5B5E758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2A69C0-4344-9900-ABD2-9DAAC1AE17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13A8A1-2CC4-0062-32BC-8E4A1B6C1C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9EA307-90B1-3790-2844-44B4FC893B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DF1896-9744-523E-02A4-AD15306C50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4F8D4E-9F0D-42D1-2C70-52586EDACC94}"/>
              </a:ext>
            </a:extLst>
          </p:cNvPr>
          <p:cNvSpPr>
            <a:spLocks noGrp="1"/>
          </p:cNvSpPr>
          <p:nvPr>
            <p:ph type="dt" sz="half" idx="10"/>
          </p:nvPr>
        </p:nvSpPr>
        <p:spPr/>
        <p:txBody>
          <a:bodyPr/>
          <a:lstStyle/>
          <a:p>
            <a:fld id="{F0A67D2C-926A-4F8C-8575-E0D7D76932AE}" type="datetimeFigureOut">
              <a:rPr lang="en-GB" smtClean="0"/>
              <a:t>29/09/2024</a:t>
            </a:fld>
            <a:endParaRPr lang="en-GB"/>
          </a:p>
        </p:txBody>
      </p:sp>
      <p:sp>
        <p:nvSpPr>
          <p:cNvPr id="8" name="Footer Placeholder 7">
            <a:extLst>
              <a:ext uri="{FF2B5EF4-FFF2-40B4-BE49-F238E27FC236}">
                <a16:creationId xmlns:a16="http://schemas.microsoft.com/office/drawing/2014/main" id="{CD4D0E8C-937F-2C0C-2A7F-77D24C2411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DE7EFB-F845-9902-31DC-A958CE2F4A08}"/>
              </a:ext>
            </a:extLst>
          </p:cNvPr>
          <p:cNvSpPr>
            <a:spLocks noGrp="1"/>
          </p:cNvSpPr>
          <p:nvPr>
            <p:ph type="sldNum" sz="quarter" idx="12"/>
          </p:nvPr>
        </p:nvSpPr>
        <p:spPr/>
        <p:txBody>
          <a:bodyPr/>
          <a:lstStyle/>
          <a:p>
            <a:fld id="{E3884529-E003-4F7E-BD8B-1504F0C08FC6}" type="slidenum">
              <a:rPr lang="en-GB" smtClean="0"/>
              <a:t>‹#›</a:t>
            </a:fld>
            <a:endParaRPr lang="en-GB"/>
          </a:p>
        </p:txBody>
      </p:sp>
    </p:spTree>
    <p:extLst>
      <p:ext uri="{BB962C8B-B14F-4D97-AF65-F5344CB8AC3E}">
        <p14:creationId xmlns:p14="http://schemas.microsoft.com/office/powerpoint/2010/main" val="316592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3C5D3-2D9B-026A-68CC-DAF8EFE6443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D2C0C1-9C26-8E54-51E1-4F98511F5B07}"/>
              </a:ext>
            </a:extLst>
          </p:cNvPr>
          <p:cNvSpPr>
            <a:spLocks noGrp="1"/>
          </p:cNvSpPr>
          <p:nvPr>
            <p:ph type="dt" sz="half" idx="10"/>
          </p:nvPr>
        </p:nvSpPr>
        <p:spPr/>
        <p:txBody>
          <a:bodyPr/>
          <a:lstStyle/>
          <a:p>
            <a:fld id="{F0A67D2C-926A-4F8C-8575-E0D7D76932AE}" type="datetimeFigureOut">
              <a:rPr lang="en-GB" smtClean="0"/>
              <a:t>29/09/2024</a:t>
            </a:fld>
            <a:endParaRPr lang="en-GB"/>
          </a:p>
        </p:txBody>
      </p:sp>
      <p:sp>
        <p:nvSpPr>
          <p:cNvPr id="4" name="Footer Placeholder 3">
            <a:extLst>
              <a:ext uri="{FF2B5EF4-FFF2-40B4-BE49-F238E27FC236}">
                <a16:creationId xmlns:a16="http://schemas.microsoft.com/office/drawing/2014/main" id="{3B8DB127-D6B4-E13C-DF4D-0E930BCD1A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84ECEF-FD51-546C-7087-4FE517F30D3E}"/>
              </a:ext>
            </a:extLst>
          </p:cNvPr>
          <p:cNvSpPr>
            <a:spLocks noGrp="1"/>
          </p:cNvSpPr>
          <p:nvPr>
            <p:ph type="sldNum" sz="quarter" idx="12"/>
          </p:nvPr>
        </p:nvSpPr>
        <p:spPr/>
        <p:txBody>
          <a:bodyPr/>
          <a:lstStyle/>
          <a:p>
            <a:fld id="{E3884529-E003-4F7E-BD8B-1504F0C08FC6}" type="slidenum">
              <a:rPr lang="en-GB" smtClean="0"/>
              <a:t>‹#›</a:t>
            </a:fld>
            <a:endParaRPr lang="en-GB"/>
          </a:p>
        </p:txBody>
      </p:sp>
    </p:spTree>
    <p:extLst>
      <p:ext uri="{BB962C8B-B14F-4D97-AF65-F5344CB8AC3E}">
        <p14:creationId xmlns:p14="http://schemas.microsoft.com/office/powerpoint/2010/main" val="3105499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95BEF2-DF6C-521A-6F7F-C860E1E9FFE2}"/>
              </a:ext>
            </a:extLst>
          </p:cNvPr>
          <p:cNvSpPr>
            <a:spLocks noGrp="1"/>
          </p:cNvSpPr>
          <p:nvPr>
            <p:ph type="dt" sz="half" idx="10"/>
          </p:nvPr>
        </p:nvSpPr>
        <p:spPr/>
        <p:txBody>
          <a:bodyPr/>
          <a:lstStyle/>
          <a:p>
            <a:fld id="{F0A67D2C-926A-4F8C-8575-E0D7D76932AE}" type="datetimeFigureOut">
              <a:rPr lang="en-GB" smtClean="0"/>
              <a:t>29/09/2024</a:t>
            </a:fld>
            <a:endParaRPr lang="en-GB"/>
          </a:p>
        </p:txBody>
      </p:sp>
      <p:sp>
        <p:nvSpPr>
          <p:cNvPr id="3" name="Footer Placeholder 2">
            <a:extLst>
              <a:ext uri="{FF2B5EF4-FFF2-40B4-BE49-F238E27FC236}">
                <a16:creationId xmlns:a16="http://schemas.microsoft.com/office/drawing/2014/main" id="{A58D73B4-84B3-B373-2669-DFBF89334D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F00CA6-D4FA-5F90-0E7E-71164772C2C5}"/>
              </a:ext>
            </a:extLst>
          </p:cNvPr>
          <p:cNvSpPr>
            <a:spLocks noGrp="1"/>
          </p:cNvSpPr>
          <p:nvPr>
            <p:ph type="sldNum" sz="quarter" idx="12"/>
          </p:nvPr>
        </p:nvSpPr>
        <p:spPr/>
        <p:txBody>
          <a:bodyPr/>
          <a:lstStyle/>
          <a:p>
            <a:fld id="{E3884529-E003-4F7E-BD8B-1504F0C08FC6}" type="slidenum">
              <a:rPr lang="en-GB" smtClean="0"/>
              <a:t>‹#›</a:t>
            </a:fld>
            <a:endParaRPr lang="en-GB"/>
          </a:p>
        </p:txBody>
      </p:sp>
    </p:spTree>
    <p:extLst>
      <p:ext uri="{BB962C8B-B14F-4D97-AF65-F5344CB8AC3E}">
        <p14:creationId xmlns:p14="http://schemas.microsoft.com/office/powerpoint/2010/main" val="2766105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45B8C-64F1-1169-1E03-323074CE23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7C0D7D-4FE8-495A-2D42-E029A1A79E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CBC101-B045-077B-FE26-02873B3287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874D6A-6407-A32D-8BF5-BA49803C1DA7}"/>
              </a:ext>
            </a:extLst>
          </p:cNvPr>
          <p:cNvSpPr>
            <a:spLocks noGrp="1"/>
          </p:cNvSpPr>
          <p:nvPr>
            <p:ph type="dt" sz="half" idx="10"/>
          </p:nvPr>
        </p:nvSpPr>
        <p:spPr/>
        <p:txBody>
          <a:bodyPr/>
          <a:lstStyle/>
          <a:p>
            <a:fld id="{F0A67D2C-926A-4F8C-8575-E0D7D76932AE}" type="datetimeFigureOut">
              <a:rPr lang="en-GB" smtClean="0"/>
              <a:t>29/09/2024</a:t>
            </a:fld>
            <a:endParaRPr lang="en-GB"/>
          </a:p>
        </p:txBody>
      </p:sp>
      <p:sp>
        <p:nvSpPr>
          <p:cNvPr id="6" name="Footer Placeholder 5">
            <a:extLst>
              <a:ext uri="{FF2B5EF4-FFF2-40B4-BE49-F238E27FC236}">
                <a16:creationId xmlns:a16="http://schemas.microsoft.com/office/drawing/2014/main" id="{C9352D72-A186-E1BA-233E-3ACD5B53A8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90D4E0-A2D4-1946-1F01-7789C7118ADD}"/>
              </a:ext>
            </a:extLst>
          </p:cNvPr>
          <p:cNvSpPr>
            <a:spLocks noGrp="1"/>
          </p:cNvSpPr>
          <p:nvPr>
            <p:ph type="sldNum" sz="quarter" idx="12"/>
          </p:nvPr>
        </p:nvSpPr>
        <p:spPr/>
        <p:txBody>
          <a:bodyPr/>
          <a:lstStyle/>
          <a:p>
            <a:fld id="{E3884529-E003-4F7E-BD8B-1504F0C08FC6}" type="slidenum">
              <a:rPr lang="en-GB" smtClean="0"/>
              <a:t>‹#›</a:t>
            </a:fld>
            <a:endParaRPr lang="en-GB"/>
          </a:p>
        </p:txBody>
      </p:sp>
    </p:spTree>
    <p:extLst>
      <p:ext uri="{BB962C8B-B14F-4D97-AF65-F5344CB8AC3E}">
        <p14:creationId xmlns:p14="http://schemas.microsoft.com/office/powerpoint/2010/main" val="534930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DB707-7F28-A7DF-7DE3-6D08506B75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DCA1D7-B35E-0FA1-FC5A-BB691432C2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049639-77D7-C612-1FAD-CA5FC0C479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590083-C904-F000-5DEF-7B0A01C981AE}"/>
              </a:ext>
            </a:extLst>
          </p:cNvPr>
          <p:cNvSpPr>
            <a:spLocks noGrp="1"/>
          </p:cNvSpPr>
          <p:nvPr>
            <p:ph type="dt" sz="half" idx="10"/>
          </p:nvPr>
        </p:nvSpPr>
        <p:spPr/>
        <p:txBody>
          <a:bodyPr/>
          <a:lstStyle/>
          <a:p>
            <a:fld id="{F0A67D2C-926A-4F8C-8575-E0D7D76932AE}" type="datetimeFigureOut">
              <a:rPr lang="en-GB" smtClean="0"/>
              <a:t>29/09/2024</a:t>
            </a:fld>
            <a:endParaRPr lang="en-GB"/>
          </a:p>
        </p:txBody>
      </p:sp>
      <p:sp>
        <p:nvSpPr>
          <p:cNvPr id="6" name="Footer Placeholder 5">
            <a:extLst>
              <a:ext uri="{FF2B5EF4-FFF2-40B4-BE49-F238E27FC236}">
                <a16:creationId xmlns:a16="http://schemas.microsoft.com/office/drawing/2014/main" id="{4A0AE516-1544-0D50-E580-861B0737DD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68EAA7-2EBF-1A9F-1E42-0009017EF26F}"/>
              </a:ext>
            </a:extLst>
          </p:cNvPr>
          <p:cNvSpPr>
            <a:spLocks noGrp="1"/>
          </p:cNvSpPr>
          <p:nvPr>
            <p:ph type="sldNum" sz="quarter" idx="12"/>
          </p:nvPr>
        </p:nvSpPr>
        <p:spPr/>
        <p:txBody>
          <a:bodyPr/>
          <a:lstStyle/>
          <a:p>
            <a:fld id="{E3884529-E003-4F7E-BD8B-1504F0C08FC6}" type="slidenum">
              <a:rPr lang="en-GB" smtClean="0"/>
              <a:t>‹#›</a:t>
            </a:fld>
            <a:endParaRPr lang="en-GB"/>
          </a:p>
        </p:txBody>
      </p:sp>
    </p:spTree>
    <p:extLst>
      <p:ext uri="{BB962C8B-B14F-4D97-AF65-F5344CB8AC3E}">
        <p14:creationId xmlns:p14="http://schemas.microsoft.com/office/powerpoint/2010/main" val="3369834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144E-AA0E-B814-704B-188EF1C227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4A2EF5-6688-9357-582B-B5B836A578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5413EA-D32A-005A-1DF6-7BF088CBF139}"/>
              </a:ext>
            </a:extLst>
          </p:cNvPr>
          <p:cNvSpPr>
            <a:spLocks noGrp="1"/>
          </p:cNvSpPr>
          <p:nvPr>
            <p:ph type="dt" sz="half" idx="10"/>
          </p:nvPr>
        </p:nvSpPr>
        <p:spPr/>
        <p:txBody>
          <a:bodyPr/>
          <a:lstStyle/>
          <a:p>
            <a:fld id="{F0A67D2C-926A-4F8C-8575-E0D7D76932AE}" type="datetimeFigureOut">
              <a:rPr lang="en-GB" smtClean="0"/>
              <a:t>29/09/2024</a:t>
            </a:fld>
            <a:endParaRPr lang="en-GB"/>
          </a:p>
        </p:txBody>
      </p:sp>
      <p:sp>
        <p:nvSpPr>
          <p:cNvPr id="5" name="Footer Placeholder 4">
            <a:extLst>
              <a:ext uri="{FF2B5EF4-FFF2-40B4-BE49-F238E27FC236}">
                <a16:creationId xmlns:a16="http://schemas.microsoft.com/office/drawing/2014/main" id="{8EC2B1F8-D9B3-0474-1629-2D679D7F73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57CB15-F68E-F813-15C6-46AD53EB8699}"/>
              </a:ext>
            </a:extLst>
          </p:cNvPr>
          <p:cNvSpPr>
            <a:spLocks noGrp="1"/>
          </p:cNvSpPr>
          <p:nvPr>
            <p:ph type="sldNum" sz="quarter" idx="12"/>
          </p:nvPr>
        </p:nvSpPr>
        <p:spPr/>
        <p:txBody>
          <a:bodyPr/>
          <a:lstStyle/>
          <a:p>
            <a:fld id="{E3884529-E003-4F7E-BD8B-1504F0C08FC6}" type="slidenum">
              <a:rPr lang="en-GB" smtClean="0"/>
              <a:t>‹#›</a:t>
            </a:fld>
            <a:endParaRPr lang="en-GB"/>
          </a:p>
        </p:txBody>
      </p:sp>
    </p:spTree>
    <p:extLst>
      <p:ext uri="{BB962C8B-B14F-4D97-AF65-F5344CB8AC3E}">
        <p14:creationId xmlns:p14="http://schemas.microsoft.com/office/powerpoint/2010/main" val="904819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5B3EF2-872C-137E-B601-AC532C5F88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7397CD-9D18-B767-3C3C-F9865E795D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DAA12-2695-29A3-0082-DF9C4E9A04D9}"/>
              </a:ext>
            </a:extLst>
          </p:cNvPr>
          <p:cNvSpPr>
            <a:spLocks noGrp="1"/>
          </p:cNvSpPr>
          <p:nvPr>
            <p:ph type="dt" sz="half" idx="10"/>
          </p:nvPr>
        </p:nvSpPr>
        <p:spPr/>
        <p:txBody>
          <a:bodyPr/>
          <a:lstStyle/>
          <a:p>
            <a:fld id="{F0A67D2C-926A-4F8C-8575-E0D7D76932AE}" type="datetimeFigureOut">
              <a:rPr lang="en-GB" smtClean="0"/>
              <a:t>29/09/2024</a:t>
            </a:fld>
            <a:endParaRPr lang="en-GB"/>
          </a:p>
        </p:txBody>
      </p:sp>
      <p:sp>
        <p:nvSpPr>
          <p:cNvPr id="5" name="Footer Placeholder 4">
            <a:extLst>
              <a:ext uri="{FF2B5EF4-FFF2-40B4-BE49-F238E27FC236}">
                <a16:creationId xmlns:a16="http://schemas.microsoft.com/office/drawing/2014/main" id="{45F090AF-24A5-EA11-B738-32050DCC00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658E31-A01E-16EA-631B-DB4DE9D861EE}"/>
              </a:ext>
            </a:extLst>
          </p:cNvPr>
          <p:cNvSpPr>
            <a:spLocks noGrp="1"/>
          </p:cNvSpPr>
          <p:nvPr>
            <p:ph type="sldNum" sz="quarter" idx="12"/>
          </p:nvPr>
        </p:nvSpPr>
        <p:spPr/>
        <p:txBody>
          <a:bodyPr/>
          <a:lstStyle/>
          <a:p>
            <a:fld id="{E3884529-E003-4F7E-BD8B-1504F0C08FC6}" type="slidenum">
              <a:rPr lang="en-GB" smtClean="0"/>
              <a:t>‹#›</a:t>
            </a:fld>
            <a:endParaRPr lang="en-GB"/>
          </a:p>
        </p:txBody>
      </p:sp>
    </p:spTree>
    <p:extLst>
      <p:ext uri="{BB962C8B-B14F-4D97-AF65-F5344CB8AC3E}">
        <p14:creationId xmlns:p14="http://schemas.microsoft.com/office/powerpoint/2010/main" val="2472156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F710D3-86DE-AF74-CBE8-9CA25E71EA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E14127-F560-D3B4-19EA-9F25B1B7DE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7E1A35-70F2-F857-EB54-B81D4920C0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0A67D2C-926A-4F8C-8575-E0D7D76932AE}" type="datetimeFigureOut">
              <a:rPr lang="en-GB" smtClean="0"/>
              <a:t>29/09/2024</a:t>
            </a:fld>
            <a:endParaRPr lang="en-GB"/>
          </a:p>
        </p:txBody>
      </p:sp>
      <p:sp>
        <p:nvSpPr>
          <p:cNvPr id="5" name="Footer Placeholder 4">
            <a:extLst>
              <a:ext uri="{FF2B5EF4-FFF2-40B4-BE49-F238E27FC236}">
                <a16:creationId xmlns:a16="http://schemas.microsoft.com/office/drawing/2014/main" id="{D4EB7F93-F938-2D91-C45C-AD53BA4FD8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7318970-063D-FCE4-CEDC-3B795D0340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884529-E003-4F7E-BD8B-1504F0C08FC6}" type="slidenum">
              <a:rPr lang="en-GB" smtClean="0"/>
              <a:t>‹#›</a:t>
            </a:fld>
            <a:endParaRPr lang="en-GB"/>
          </a:p>
        </p:txBody>
      </p:sp>
    </p:spTree>
    <p:extLst>
      <p:ext uri="{BB962C8B-B14F-4D97-AF65-F5344CB8AC3E}">
        <p14:creationId xmlns:p14="http://schemas.microsoft.com/office/powerpoint/2010/main" val="40257121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libguides.westminster.ac.uk/methodology-for-dissertations/methods" TargetMode="External"/><Relationship Id="rId2" Type="http://schemas.openxmlformats.org/officeDocument/2006/relationships/hyperlink" Target="https://library.soton.ac.uk/ld.php?content_id=32141228" TargetMode="External"/><Relationship Id="rId1" Type="http://schemas.openxmlformats.org/officeDocument/2006/relationships/slideLayout" Target="../slideLayouts/slideLayout2.xml"/><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37866-F029-3AAF-DCA2-8CDDB2F96B5C}"/>
              </a:ext>
            </a:extLst>
          </p:cNvPr>
          <p:cNvSpPr txBox="1">
            <a:spLocks noGrp="1"/>
          </p:cNvSpPr>
          <p:nvPr>
            <p:ph type="ctrTitle"/>
          </p:nvPr>
        </p:nvSpPr>
        <p:spPr>
          <a:xfrm>
            <a:off x="1010077" y="2660587"/>
            <a:ext cx="7600328" cy="901571"/>
          </a:xfrm>
        </p:spPr>
        <p:txBody>
          <a:bodyPr>
            <a:normAutofit fontScale="90000"/>
          </a:bodyPr>
          <a:lstStyle/>
          <a:p>
            <a:pPr lvl="0"/>
            <a:r>
              <a:rPr lang="en-GB" dirty="0"/>
              <a:t>Introduction to Research &amp; EBP</a:t>
            </a:r>
          </a:p>
        </p:txBody>
      </p:sp>
      <p:sp>
        <p:nvSpPr>
          <p:cNvPr id="3" name="Subtitle 2">
            <a:extLst>
              <a:ext uri="{FF2B5EF4-FFF2-40B4-BE49-F238E27FC236}">
                <a16:creationId xmlns:a16="http://schemas.microsoft.com/office/drawing/2014/main" id="{94EDE325-198E-FE12-05E1-71EECF0DD123}"/>
              </a:ext>
            </a:extLst>
          </p:cNvPr>
          <p:cNvSpPr txBox="1">
            <a:spLocks noGrp="1"/>
          </p:cNvSpPr>
          <p:nvPr>
            <p:ph type="subTitle" idx="1"/>
          </p:nvPr>
        </p:nvSpPr>
        <p:spPr>
          <a:xfrm>
            <a:off x="341042" y="3557958"/>
            <a:ext cx="9144000" cy="398185"/>
          </a:xfrm>
        </p:spPr>
        <p:txBody>
          <a:bodyPr>
            <a:normAutofit lnSpcReduction="10000"/>
          </a:bodyPr>
          <a:lstStyle/>
          <a:p>
            <a:pPr lvl="0"/>
            <a:r>
              <a:rPr lang="en-GB" dirty="0"/>
              <a:t>The Research Process Continued</a:t>
            </a:r>
          </a:p>
        </p:txBody>
      </p:sp>
      <p:pic>
        <p:nvPicPr>
          <p:cNvPr id="4" name="Picture 14" descr="Free Question Who illustration and picture">
            <a:extLst>
              <a:ext uri="{FF2B5EF4-FFF2-40B4-BE49-F238E27FC236}">
                <a16:creationId xmlns:a16="http://schemas.microsoft.com/office/drawing/2014/main" id="{481FB534-AD96-3FFE-748F-CA04056D4160}"/>
              </a:ext>
            </a:extLst>
          </p:cNvPr>
          <p:cNvPicPr>
            <a:picLocks noChangeAspect="1"/>
          </p:cNvPicPr>
          <p:nvPr/>
        </p:nvPicPr>
        <p:blipFill>
          <a:blip r:embed="rId2"/>
          <a:srcRect/>
          <a:stretch>
            <a:fillRect/>
          </a:stretch>
        </p:blipFill>
        <p:spPr>
          <a:xfrm>
            <a:off x="89647" y="186144"/>
            <a:ext cx="6429137" cy="1872435"/>
          </a:xfrm>
          <a:prstGeom prst="rect">
            <a:avLst/>
          </a:prstGeom>
          <a:noFill/>
          <a:ln cap="flat">
            <a:noFill/>
          </a:ln>
        </p:spPr>
      </p:pic>
      <p:pic>
        <p:nvPicPr>
          <p:cNvPr id="5" name="Picture 2" descr="Free Black Usb Cable on White and Red Box Stock Photo">
            <a:extLst>
              <a:ext uri="{FF2B5EF4-FFF2-40B4-BE49-F238E27FC236}">
                <a16:creationId xmlns:a16="http://schemas.microsoft.com/office/drawing/2014/main" id="{F384CC23-AEAD-2F66-981D-96CA82D1A8D7}"/>
              </a:ext>
            </a:extLst>
          </p:cNvPr>
          <p:cNvPicPr>
            <a:picLocks noChangeAspect="1"/>
          </p:cNvPicPr>
          <p:nvPr/>
        </p:nvPicPr>
        <p:blipFill>
          <a:blip r:embed="rId3"/>
          <a:srcRect/>
          <a:stretch>
            <a:fillRect/>
          </a:stretch>
        </p:blipFill>
        <p:spPr>
          <a:xfrm>
            <a:off x="4262941" y="4301090"/>
            <a:ext cx="3666113" cy="2444072"/>
          </a:xfrm>
          <a:prstGeom prst="rect">
            <a:avLst/>
          </a:prstGeom>
          <a:noFill/>
          <a:ln cap="flat">
            <a:noFill/>
          </a:ln>
        </p:spPr>
      </p:pic>
      <p:pic>
        <p:nvPicPr>
          <p:cNvPr id="6" name="Picture 2" descr="Free Medical Health vector and picture">
            <a:extLst>
              <a:ext uri="{FF2B5EF4-FFF2-40B4-BE49-F238E27FC236}">
                <a16:creationId xmlns:a16="http://schemas.microsoft.com/office/drawing/2014/main" id="{EAD7388B-7226-ACA8-DA66-E115B06AFBE5}"/>
              </a:ext>
            </a:extLst>
          </p:cNvPr>
          <p:cNvPicPr>
            <a:picLocks noChangeAspect="1"/>
          </p:cNvPicPr>
          <p:nvPr/>
        </p:nvPicPr>
        <p:blipFill>
          <a:blip r:embed="rId4"/>
          <a:srcRect/>
          <a:stretch>
            <a:fillRect/>
          </a:stretch>
        </p:blipFill>
        <p:spPr>
          <a:xfrm>
            <a:off x="9810725" y="4413927"/>
            <a:ext cx="2381280" cy="2444072"/>
          </a:xfrm>
          <a:prstGeom prst="rect">
            <a:avLst/>
          </a:prstGeom>
          <a:noFill/>
          <a:ln cap="flat">
            <a:noFill/>
          </a:ln>
        </p:spPr>
      </p:pic>
      <p:pic>
        <p:nvPicPr>
          <p:cNvPr id="7" name="Picture 4" descr="Free Medical Health vector and picture">
            <a:extLst>
              <a:ext uri="{FF2B5EF4-FFF2-40B4-BE49-F238E27FC236}">
                <a16:creationId xmlns:a16="http://schemas.microsoft.com/office/drawing/2014/main" id="{DD2E7F5B-A8C2-BA91-E0AB-948615045F00}"/>
              </a:ext>
            </a:extLst>
          </p:cNvPr>
          <p:cNvPicPr>
            <a:picLocks noChangeAspect="1"/>
          </p:cNvPicPr>
          <p:nvPr/>
        </p:nvPicPr>
        <p:blipFill>
          <a:blip r:embed="rId5"/>
          <a:srcRect/>
          <a:stretch>
            <a:fillRect/>
          </a:stretch>
        </p:blipFill>
        <p:spPr>
          <a:xfrm>
            <a:off x="0" y="4188262"/>
            <a:ext cx="2609176" cy="2669737"/>
          </a:xfrm>
          <a:prstGeom prst="rect">
            <a:avLst/>
          </a:prstGeom>
          <a:noFill/>
          <a:ln cap="flat">
            <a:noFill/>
          </a:ln>
        </p:spPr>
      </p:pic>
      <p:pic>
        <p:nvPicPr>
          <p:cNvPr id="8" name="Picture 13">
            <a:extLst>
              <a:ext uri="{FF2B5EF4-FFF2-40B4-BE49-F238E27FC236}">
                <a16:creationId xmlns:a16="http://schemas.microsoft.com/office/drawing/2014/main" id="{61BB5000-06F3-5075-7E39-03AFB1EB8837}"/>
              </a:ext>
            </a:extLst>
          </p:cNvPr>
          <p:cNvPicPr>
            <a:picLocks noChangeAspect="1"/>
          </p:cNvPicPr>
          <p:nvPr/>
        </p:nvPicPr>
        <p:blipFill>
          <a:blip r:embed="rId6"/>
          <a:stretch>
            <a:fillRect/>
          </a:stretch>
        </p:blipFill>
        <p:spPr>
          <a:xfrm>
            <a:off x="8477905" y="62060"/>
            <a:ext cx="3624443" cy="3393987"/>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BC34F-258A-5DC3-F1F5-1CDA7F17AC6E}"/>
              </a:ext>
            </a:extLst>
          </p:cNvPr>
          <p:cNvSpPr>
            <a:spLocks noGrp="1"/>
          </p:cNvSpPr>
          <p:nvPr>
            <p:ph type="title"/>
          </p:nvPr>
        </p:nvSpPr>
        <p:spPr>
          <a:xfrm>
            <a:off x="469399" y="480592"/>
            <a:ext cx="4309153" cy="1325563"/>
          </a:xfrm>
        </p:spPr>
        <p:txBody>
          <a:bodyPr/>
          <a:lstStyle/>
          <a:p>
            <a:pPr algn="ctr"/>
            <a:r>
              <a:rPr lang="en-GB" dirty="0"/>
              <a:t>Learning Outcomes</a:t>
            </a:r>
          </a:p>
        </p:txBody>
      </p:sp>
      <p:sp>
        <p:nvSpPr>
          <p:cNvPr id="3" name="Content Placeholder 2">
            <a:extLst>
              <a:ext uri="{FF2B5EF4-FFF2-40B4-BE49-F238E27FC236}">
                <a16:creationId xmlns:a16="http://schemas.microsoft.com/office/drawing/2014/main" id="{2FD99202-4B4D-1B8B-376D-8ECB3797E460}"/>
              </a:ext>
            </a:extLst>
          </p:cNvPr>
          <p:cNvSpPr>
            <a:spLocks noGrp="1"/>
          </p:cNvSpPr>
          <p:nvPr>
            <p:ph idx="1"/>
          </p:nvPr>
        </p:nvSpPr>
        <p:spPr>
          <a:xfrm>
            <a:off x="544530" y="2287962"/>
            <a:ext cx="4158893" cy="4351338"/>
          </a:xfrm>
        </p:spPr>
        <p:txBody>
          <a:bodyPr/>
          <a:lstStyle/>
          <a:p>
            <a:pPr marL="0" indent="0">
              <a:buNone/>
            </a:pPr>
            <a:r>
              <a:rPr lang="en-GB" dirty="0"/>
              <a:t>By the end of this part of the lecture, you should be able to,</a:t>
            </a:r>
          </a:p>
          <a:p>
            <a:endParaRPr lang="en-GB" dirty="0"/>
          </a:p>
          <a:p>
            <a:r>
              <a:rPr lang="en-GB" dirty="0"/>
              <a:t>Recognise a typical research process</a:t>
            </a:r>
          </a:p>
        </p:txBody>
      </p:sp>
      <p:pic>
        <p:nvPicPr>
          <p:cNvPr id="2050" name="Picture 2" descr="Free ai generated jigsaw thoughts illustration">
            <a:extLst>
              <a:ext uri="{FF2B5EF4-FFF2-40B4-BE49-F238E27FC236}">
                <a16:creationId xmlns:a16="http://schemas.microsoft.com/office/drawing/2014/main" id="{0CE6AD86-04C5-6A77-0F56-04FEA7D2B8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84168" y="0"/>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1157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FFFD0-7DBF-CFAD-D8B8-D60F200F7BAD}"/>
              </a:ext>
            </a:extLst>
          </p:cNvPr>
          <p:cNvSpPr txBox="1">
            <a:spLocks noGrp="1"/>
          </p:cNvSpPr>
          <p:nvPr>
            <p:ph type="title"/>
          </p:nvPr>
        </p:nvSpPr>
        <p:spPr>
          <a:xfrm>
            <a:off x="838203" y="365129"/>
            <a:ext cx="10515600" cy="775411"/>
          </a:xfrm>
        </p:spPr>
        <p:txBody>
          <a:bodyPr anchorCtr="1"/>
          <a:lstStyle/>
          <a:p>
            <a:pPr lvl="0" algn="ctr"/>
            <a:r>
              <a:rPr lang="en-GB" b="1"/>
              <a:t>Recap</a:t>
            </a:r>
          </a:p>
        </p:txBody>
      </p:sp>
      <p:sp>
        <p:nvSpPr>
          <p:cNvPr id="3" name="Content Placeholder 2">
            <a:extLst>
              <a:ext uri="{FF2B5EF4-FFF2-40B4-BE49-F238E27FC236}">
                <a16:creationId xmlns:a16="http://schemas.microsoft.com/office/drawing/2014/main" id="{1969FAF0-1F91-8966-3548-0C7EB54F6DF8}"/>
              </a:ext>
            </a:extLst>
          </p:cNvPr>
          <p:cNvSpPr txBox="1">
            <a:spLocks noGrp="1"/>
          </p:cNvSpPr>
          <p:nvPr>
            <p:ph idx="1"/>
          </p:nvPr>
        </p:nvSpPr>
        <p:spPr>
          <a:xfrm>
            <a:off x="521107" y="1297853"/>
            <a:ext cx="11375922" cy="5043949"/>
          </a:xfrm>
        </p:spPr>
        <p:txBody>
          <a:bodyPr>
            <a:normAutofit/>
          </a:bodyPr>
          <a:lstStyle/>
          <a:p>
            <a:pPr lvl="0"/>
            <a:r>
              <a:rPr lang="en-GB" dirty="0"/>
              <a:t>Before Easter, looked at some key aspects of research. We discussed,</a:t>
            </a:r>
          </a:p>
          <a:p>
            <a:pPr lvl="0"/>
            <a:endParaRPr lang="en-GB" dirty="0"/>
          </a:p>
          <a:p>
            <a:r>
              <a:rPr lang="en-GB" dirty="0"/>
              <a:t>Formulating a research question and searching for literature</a:t>
            </a:r>
          </a:p>
          <a:p>
            <a:r>
              <a:rPr lang="en-GB" dirty="0"/>
              <a:t>Methodology, including research methods and instruments</a:t>
            </a:r>
          </a:p>
          <a:p>
            <a:pPr lvl="0"/>
            <a:r>
              <a:rPr lang="en-GB" dirty="0"/>
              <a:t>Sampling</a:t>
            </a:r>
          </a:p>
          <a:p>
            <a:pPr lvl="0"/>
            <a:endParaRPr lang="en-GB" dirty="0"/>
          </a:p>
          <a:p>
            <a:pPr lvl="0"/>
            <a:r>
              <a:rPr lang="en-GB" dirty="0"/>
              <a:t>Today, we will explore how these fit into a typical research process, before moving onto ethical research.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6A48E-0960-2D94-FB35-6B7B59C8F065}"/>
              </a:ext>
            </a:extLst>
          </p:cNvPr>
          <p:cNvSpPr txBox="1">
            <a:spLocks noGrp="1"/>
          </p:cNvSpPr>
          <p:nvPr>
            <p:ph type="title"/>
          </p:nvPr>
        </p:nvSpPr>
        <p:spPr/>
        <p:txBody>
          <a:bodyPr anchorCtr="1"/>
          <a:lstStyle/>
          <a:p>
            <a:pPr lvl="0" algn="ctr"/>
            <a:r>
              <a:rPr lang="en-GB" b="1"/>
              <a:t>Formulating a Research Question</a:t>
            </a:r>
          </a:p>
        </p:txBody>
      </p:sp>
      <p:sp>
        <p:nvSpPr>
          <p:cNvPr id="3" name="Content Placeholder 2">
            <a:extLst>
              <a:ext uri="{FF2B5EF4-FFF2-40B4-BE49-F238E27FC236}">
                <a16:creationId xmlns:a16="http://schemas.microsoft.com/office/drawing/2014/main" id="{7EA3F995-ABDB-C7D4-E4C9-7185FD1B644F}"/>
              </a:ext>
            </a:extLst>
          </p:cNvPr>
          <p:cNvSpPr txBox="1">
            <a:spLocks noGrp="1"/>
          </p:cNvSpPr>
          <p:nvPr>
            <p:ph idx="1"/>
          </p:nvPr>
        </p:nvSpPr>
        <p:spPr>
          <a:xfrm>
            <a:off x="612062" y="1767196"/>
            <a:ext cx="6555653" cy="4626077"/>
          </a:xfrm>
        </p:spPr>
        <p:txBody>
          <a:bodyPr anchorCtr="1">
            <a:normAutofit lnSpcReduction="10000"/>
          </a:bodyPr>
          <a:lstStyle/>
          <a:p>
            <a:pPr lvl="0" algn="ctr">
              <a:lnSpc>
                <a:spcPct val="80000"/>
              </a:lnSpc>
            </a:pPr>
            <a:r>
              <a:rPr lang="en-GB"/>
              <a:t>Before a researcher conducts research, they need to identify what it is they want to investigate</a:t>
            </a:r>
          </a:p>
          <a:p>
            <a:pPr lvl="0" algn="ctr">
              <a:lnSpc>
                <a:spcPct val="80000"/>
              </a:lnSpc>
            </a:pPr>
            <a:endParaRPr lang="en-GB"/>
          </a:p>
          <a:p>
            <a:pPr lvl="0" algn="ctr">
              <a:lnSpc>
                <a:spcPct val="80000"/>
              </a:lnSpc>
            </a:pPr>
            <a:r>
              <a:rPr lang="en-GB"/>
              <a:t>This involves identifying an area of interest or a problem that needs solving and then narrowing down the research focus by formulating a research question</a:t>
            </a:r>
          </a:p>
          <a:p>
            <a:pPr lvl="0" algn="ctr">
              <a:lnSpc>
                <a:spcPct val="80000"/>
              </a:lnSpc>
            </a:pPr>
            <a:endParaRPr lang="en-GB"/>
          </a:p>
          <a:p>
            <a:pPr lvl="0" algn="ctr">
              <a:lnSpc>
                <a:spcPct val="80000"/>
              </a:lnSpc>
            </a:pPr>
            <a:r>
              <a:rPr lang="en-GB"/>
              <a:t>This question may change as the research progresses</a:t>
            </a:r>
          </a:p>
        </p:txBody>
      </p:sp>
      <p:pic>
        <p:nvPicPr>
          <p:cNvPr id="4" name="Picture 2" descr="Free question mark question response illustration">
            <a:extLst>
              <a:ext uri="{FF2B5EF4-FFF2-40B4-BE49-F238E27FC236}">
                <a16:creationId xmlns:a16="http://schemas.microsoft.com/office/drawing/2014/main" id="{DBC30145-DA70-AF8C-5880-51B2F2A0BC8A}"/>
              </a:ext>
            </a:extLst>
          </p:cNvPr>
          <p:cNvPicPr>
            <a:picLocks noChangeAspect="1"/>
          </p:cNvPicPr>
          <p:nvPr/>
        </p:nvPicPr>
        <p:blipFill>
          <a:blip r:embed="rId3"/>
          <a:srcRect/>
          <a:stretch>
            <a:fillRect/>
          </a:stretch>
        </p:blipFill>
        <p:spPr>
          <a:xfrm>
            <a:off x="7393856" y="1690689"/>
            <a:ext cx="4626077" cy="4626077"/>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021C9-ED67-AD3F-D9DE-DCB1A7F33F02}"/>
              </a:ext>
            </a:extLst>
          </p:cNvPr>
          <p:cNvSpPr txBox="1">
            <a:spLocks noGrp="1"/>
          </p:cNvSpPr>
          <p:nvPr>
            <p:ph type="title"/>
          </p:nvPr>
        </p:nvSpPr>
        <p:spPr/>
        <p:txBody>
          <a:bodyPr anchorCtr="1"/>
          <a:lstStyle/>
          <a:p>
            <a:pPr lvl="0" algn="ctr"/>
            <a:r>
              <a:rPr lang="en-GB" b="1"/>
              <a:t>Reviewing Literature: What is a literature review?</a:t>
            </a:r>
          </a:p>
        </p:txBody>
      </p:sp>
      <p:sp>
        <p:nvSpPr>
          <p:cNvPr id="3" name="Content Placeholder 2">
            <a:extLst>
              <a:ext uri="{FF2B5EF4-FFF2-40B4-BE49-F238E27FC236}">
                <a16:creationId xmlns:a16="http://schemas.microsoft.com/office/drawing/2014/main" id="{3D2C55EB-3420-AFF1-DE21-0614E6B015F9}"/>
              </a:ext>
            </a:extLst>
          </p:cNvPr>
          <p:cNvSpPr txBox="1">
            <a:spLocks noGrp="1"/>
          </p:cNvSpPr>
          <p:nvPr>
            <p:ph idx="1"/>
          </p:nvPr>
        </p:nvSpPr>
        <p:spPr>
          <a:xfrm>
            <a:off x="838200" y="1311917"/>
            <a:ext cx="10515600" cy="2746375"/>
          </a:xfrm>
        </p:spPr>
        <p:txBody>
          <a:bodyPr anchorCtr="1"/>
          <a:lstStyle/>
          <a:p>
            <a:pPr lvl="0" algn="ctr"/>
            <a:endParaRPr lang="en-GB" sz="3600" dirty="0"/>
          </a:p>
          <a:p>
            <a:pPr marL="0" lvl="0" indent="0" algn="ctr">
              <a:buNone/>
            </a:pPr>
            <a:r>
              <a:rPr lang="en-GB" sz="3600" dirty="0"/>
              <a:t>A literature review is a comprehensive overview of literature and previous research on a specific topic. It is usually carried out prior to data collection.</a:t>
            </a:r>
          </a:p>
        </p:txBody>
      </p:sp>
      <p:sp>
        <p:nvSpPr>
          <p:cNvPr id="4" name="TextBox 3">
            <a:extLst>
              <a:ext uri="{FF2B5EF4-FFF2-40B4-BE49-F238E27FC236}">
                <a16:creationId xmlns:a16="http://schemas.microsoft.com/office/drawing/2014/main" id="{2A14DAFB-7F4A-009F-7475-923978F514C5}"/>
              </a:ext>
            </a:extLst>
          </p:cNvPr>
          <p:cNvSpPr txBox="1"/>
          <p:nvPr/>
        </p:nvSpPr>
        <p:spPr>
          <a:xfrm>
            <a:off x="7182465" y="6176964"/>
            <a:ext cx="452775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(University of Westminster, no date)</a:t>
            </a:r>
          </a:p>
        </p:txBody>
      </p:sp>
      <p:pic>
        <p:nvPicPr>
          <p:cNvPr id="5" name="Picture 2" descr="Free Man Woman photo and picture">
            <a:extLst>
              <a:ext uri="{FF2B5EF4-FFF2-40B4-BE49-F238E27FC236}">
                <a16:creationId xmlns:a16="http://schemas.microsoft.com/office/drawing/2014/main" id="{950297A7-976D-F205-5BCC-BC3323DCD360}"/>
              </a:ext>
            </a:extLst>
          </p:cNvPr>
          <p:cNvPicPr>
            <a:picLocks noChangeAspect="1"/>
          </p:cNvPicPr>
          <p:nvPr/>
        </p:nvPicPr>
        <p:blipFill>
          <a:blip r:embed="rId2"/>
          <a:srcRect/>
          <a:stretch>
            <a:fillRect/>
          </a:stretch>
        </p:blipFill>
        <p:spPr>
          <a:xfrm>
            <a:off x="0" y="3485181"/>
            <a:ext cx="4768641" cy="337281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18E79-7812-DF71-9817-90719B929C3C}"/>
              </a:ext>
            </a:extLst>
          </p:cNvPr>
          <p:cNvSpPr txBox="1">
            <a:spLocks noGrp="1"/>
          </p:cNvSpPr>
          <p:nvPr>
            <p:ph type="title"/>
          </p:nvPr>
        </p:nvSpPr>
        <p:spPr/>
        <p:txBody>
          <a:bodyPr/>
          <a:lstStyle/>
          <a:p>
            <a:pPr lvl="0"/>
            <a:r>
              <a:rPr lang="en-GB"/>
              <a:t>Why Review Literature?</a:t>
            </a:r>
          </a:p>
        </p:txBody>
      </p:sp>
      <p:sp>
        <p:nvSpPr>
          <p:cNvPr id="3" name="Content Placeholder 2">
            <a:extLst>
              <a:ext uri="{FF2B5EF4-FFF2-40B4-BE49-F238E27FC236}">
                <a16:creationId xmlns:a16="http://schemas.microsoft.com/office/drawing/2014/main" id="{BD91C86A-AA5C-77F2-88AD-8480E43E0CC6}"/>
              </a:ext>
            </a:extLst>
          </p:cNvPr>
          <p:cNvSpPr txBox="1">
            <a:spLocks noGrp="1"/>
          </p:cNvSpPr>
          <p:nvPr>
            <p:ph idx="1"/>
          </p:nvPr>
        </p:nvSpPr>
        <p:spPr>
          <a:xfrm>
            <a:off x="838203" y="1396416"/>
            <a:ext cx="4874337" cy="5096454"/>
          </a:xfrm>
        </p:spPr>
        <p:txBody>
          <a:bodyPr/>
          <a:lstStyle/>
          <a:p>
            <a:pPr lvl="0">
              <a:lnSpc>
                <a:spcPct val="70000"/>
              </a:lnSpc>
              <a:buFont typeface="Wingdings" pitchFamily="2"/>
              <a:buChar char="Ø"/>
            </a:pPr>
            <a:endParaRPr lang="en-GB" sz="2000"/>
          </a:p>
          <a:p>
            <a:pPr lvl="0">
              <a:lnSpc>
                <a:spcPct val="70000"/>
              </a:lnSpc>
              <a:buFont typeface="Wingdings" pitchFamily="2"/>
              <a:buChar char="Ø"/>
            </a:pPr>
            <a:r>
              <a:rPr lang="en-GB" sz="2400"/>
              <a:t>To develop a thorough understanding of a topic</a:t>
            </a:r>
          </a:p>
          <a:p>
            <a:pPr marL="0" lvl="0" indent="0">
              <a:lnSpc>
                <a:spcPct val="70000"/>
              </a:lnSpc>
              <a:buNone/>
            </a:pPr>
            <a:endParaRPr lang="en-GB" sz="2400"/>
          </a:p>
          <a:p>
            <a:pPr lvl="0">
              <a:lnSpc>
                <a:spcPct val="70000"/>
              </a:lnSpc>
              <a:buFont typeface="Wingdings" pitchFamily="2"/>
              <a:buChar char="Ø"/>
            </a:pPr>
            <a:r>
              <a:rPr lang="en-GB" sz="2400"/>
              <a:t>To assess the state of existing research on a topic</a:t>
            </a:r>
          </a:p>
          <a:p>
            <a:pPr marL="0" lvl="0" indent="0">
              <a:lnSpc>
                <a:spcPct val="70000"/>
              </a:lnSpc>
              <a:buNone/>
            </a:pPr>
            <a:endParaRPr lang="en-GB" sz="2400"/>
          </a:p>
          <a:p>
            <a:pPr lvl="0">
              <a:lnSpc>
                <a:spcPct val="70000"/>
              </a:lnSpc>
              <a:buFont typeface="Wingdings" pitchFamily="2"/>
              <a:buChar char="Ø"/>
            </a:pPr>
            <a:r>
              <a:rPr lang="en-GB" sz="2400"/>
              <a:t>To identify potential avenues of research, areas in need of further study, and hypotheses that can be tested</a:t>
            </a:r>
          </a:p>
          <a:p>
            <a:pPr marL="0" lvl="0" indent="0">
              <a:lnSpc>
                <a:spcPct val="70000"/>
              </a:lnSpc>
              <a:buNone/>
            </a:pPr>
            <a:endParaRPr lang="en-GB" sz="2400"/>
          </a:p>
          <a:p>
            <a:pPr lvl="0">
              <a:lnSpc>
                <a:spcPct val="70000"/>
              </a:lnSpc>
              <a:buFont typeface="Wingdings" pitchFamily="2"/>
              <a:buChar char="Ø"/>
            </a:pPr>
            <a:r>
              <a:rPr lang="en-GB" sz="2400"/>
              <a:t>To establish who the experts in the field are and whether similar research has been conducted</a:t>
            </a:r>
          </a:p>
          <a:p>
            <a:pPr marL="0" lvl="0" indent="0">
              <a:lnSpc>
                <a:spcPct val="70000"/>
              </a:lnSpc>
              <a:buNone/>
            </a:pPr>
            <a:endParaRPr lang="en-GB" sz="2000"/>
          </a:p>
          <a:p>
            <a:pPr marL="0" lvl="0" indent="0">
              <a:lnSpc>
                <a:spcPct val="70000"/>
              </a:lnSpc>
              <a:buNone/>
            </a:pPr>
            <a:endParaRPr lang="en-GB" sz="2000"/>
          </a:p>
          <a:p>
            <a:pPr lvl="0">
              <a:lnSpc>
                <a:spcPct val="70000"/>
              </a:lnSpc>
            </a:pPr>
            <a:endParaRPr lang="en-GB" sz="2000"/>
          </a:p>
        </p:txBody>
      </p:sp>
      <p:sp>
        <p:nvSpPr>
          <p:cNvPr id="4" name="TextBox 4">
            <a:extLst>
              <a:ext uri="{FF2B5EF4-FFF2-40B4-BE49-F238E27FC236}">
                <a16:creationId xmlns:a16="http://schemas.microsoft.com/office/drawing/2014/main" id="{E79653CE-A25A-A4D1-975C-67695CDEBB77}"/>
              </a:ext>
            </a:extLst>
          </p:cNvPr>
          <p:cNvSpPr txBox="1"/>
          <p:nvPr/>
        </p:nvSpPr>
        <p:spPr>
          <a:xfrm>
            <a:off x="6479465" y="1788548"/>
            <a:ext cx="4965292" cy="39869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7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To critique previous research</a:t>
            </a:r>
          </a:p>
          <a:p>
            <a:pPr marL="0" marR="0" lvl="0" indent="0" algn="l" defTabSz="914400" rtl="0" fontAlgn="auto" hangingPunct="1">
              <a:lnSpc>
                <a:spcPct val="7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a:p>
            <a:pPr marL="0" marR="0" lvl="0" indent="0" algn="l" defTabSz="914400" rtl="0" fontAlgn="auto" hangingPunct="1">
              <a:lnSpc>
                <a:spcPct val="7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To consolidate research findings from multiple studies in order to develop a more precise understanding of a topic</a:t>
            </a:r>
          </a:p>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a:p>
            <a:pPr marL="0" marR="0" lvl="0" indent="0" algn="l" defTabSz="914400" rtl="0" fontAlgn="auto" hangingPunct="1">
              <a:lnSpc>
                <a:spcPct val="7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To situate </a:t>
            </a:r>
            <a:r>
              <a:rPr lang="en-GB" sz="2400" b="0" i="0" u="none" strike="noStrike" kern="0" cap="none" spc="0" baseline="0">
                <a:solidFill>
                  <a:srgbClr val="000000"/>
                </a:solidFill>
                <a:uFillTx/>
                <a:latin typeface="Calibri"/>
              </a:rPr>
              <a:t>the</a:t>
            </a:r>
            <a:r>
              <a:rPr lang="en-GB" sz="2400" b="0" i="0" u="none" strike="noStrike" kern="1200" cap="none" spc="0" baseline="0">
                <a:solidFill>
                  <a:srgbClr val="000000"/>
                </a:solidFill>
                <a:uFillTx/>
                <a:latin typeface="Calibri"/>
              </a:rPr>
              <a:t> research being undertaken within the literature and have something to compare and contrast it to</a:t>
            </a:r>
          </a:p>
          <a:p>
            <a:pPr marL="0" marR="0" lvl="0" indent="0" algn="l" defTabSz="914400" rtl="0" fontAlgn="auto" hangingPunct="1">
              <a:lnSpc>
                <a:spcPct val="7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2400" b="0" i="0" u="none" strike="noStrike" kern="0" cap="none" spc="0" baseline="0">
              <a:solidFill>
                <a:srgbClr val="000000"/>
              </a:solidFill>
              <a:uFillTx/>
              <a:latin typeface="Calibri"/>
            </a:endParaRPr>
          </a:p>
          <a:p>
            <a:pPr marL="0" marR="0" lvl="0" indent="0" algn="l" defTabSz="914400" rtl="0" fontAlgn="auto" hangingPunct="1">
              <a:lnSpc>
                <a:spcPct val="7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To identify whether the initial research question needs to be modified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154F0-22EA-9FF8-5817-A7352703F01B}"/>
              </a:ext>
            </a:extLst>
          </p:cNvPr>
          <p:cNvSpPr txBox="1">
            <a:spLocks noGrp="1"/>
          </p:cNvSpPr>
          <p:nvPr>
            <p:ph type="title"/>
          </p:nvPr>
        </p:nvSpPr>
        <p:spPr/>
        <p:txBody>
          <a:bodyPr anchorCtr="1"/>
          <a:lstStyle/>
          <a:p>
            <a:pPr lvl="0" algn="ctr"/>
            <a:r>
              <a:rPr lang="en-GB" sz="6000" b="1"/>
              <a:t>Methodology</a:t>
            </a:r>
          </a:p>
        </p:txBody>
      </p:sp>
      <p:sp>
        <p:nvSpPr>
          <p:cNvPr id="3" name="Content Placeholder 2">
            <a:extLst>
              <a:ext uri="{FF2B5EF4-FFF2-40B4-BE49-F238E27FC236}">
                <a16:creationId xmlns:a16="http://schemas.microsoft.com/office/drawing/2014/main" id="{E8801BF5-7EE2-6809-8976-E94CAD5E3C31}"/>
              </a:ext>
            </a:extLst>
          </p:cNvPr>
          <p:cNvSpPr txBox="1">
            <a:spLocks noGrp="1"/>
          </p:cNvSpPr>
          <p:nvPr>
            <p:ph idx="1"/>
          </p:nvPr>
        </p:nvSpPr>
        <p:spPr/>
        <p:txBody>
          <a:bodyPr/>
          <a:lstStyle/>
          <a:p>
            <a:pPr marL="0" lvl="0" indent="0" algn="ctr">
              <a:lnSpc>
                <a:spcPct val="80000"/>
              </a:lnSpc>
              <a:buNone/>
            </a:pPr>
            <a:endParaRPr lang="en-GB" sz="4800"/>
          </a:p>
          <a:p>
            <a:pPr marL="0" lvl="0" indent="0" algn="ctr">
              <a:lnSpc>
                <a:spcPct val="80000"/>
              </a:lnSpc>
              <a:buNone/>
            </a:pPr>
            <a:r>
              <a:rPr lang="en-GB" sz="4800"/>
              <a:t>A methodology provides information on how the research process was designed and carried out and why the researcher made these decisions</a:t>
            </a:r>
          </a:p>
          <a:p>
            <a:pPr marL="0" lvl="0" indent="0" algn="ctr">
              <a:lnSpc>
                <a:spcPct val="80000"/>
              </a:lnSpc>
              <a:buNone/>
            </a:pPr>
            <a:endParaRPr lang="en-GB" sz="4800"/>
          </a:p>
          <a:p>
            <a:pPr marL="0" lvl="0" indent="0" algn="r">
              <a:lnSpc>
                <a:spcPct val="80000"/>
              </a:lnSpc>
              <a:buNone/>
            </a:pPr>
            <a:r>
              <a:rPr lang="en-GB" sz="2400"/>
              <a:t>(University of Southampton, 2019)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39E37-3F16-327B-C5BD-B00D9AF5842B}"/>
              </a:ext>
            </a:extLst>
          </p:cNvPr>
          <p:cNvSpPr txBox="1">
            <a:spLocks noGrp="1"/>
          </p:cNvSpPr>
          <p:nvPr>
            <p:ph type="title"/>
          </p:nvPr>
        </p:nvSpPr>
        <p:spPr/>
        <p:txBody>
          <a:bodyPr anchorCtr="1"/>
          <a:lstStyle/>
          <a:p>
            <a:pPr lvl="0" algn="ctr"/>
            <a:r>
              <a:rPr lang="en-GB" b="1"/>
              <a:t>Methodology</a:t>
            </a:r>
          </a:p>
        </p:txBody>
      </p:sp>
      <p:sp>
        <p:nvSpPr>
          <p:cNvPr id="3" name="Content Placeholder 2">
            <a:extLst>
              <a:ext uri="{FF2B5EF4-FFF2-40B4-BE49-F238E27FC236}">
                <a16:creationId xmlns:a16="http://schemas.microsoft.com/office/drawing/2014/main" id="{3CA3713C-797A-E9B7-FBBC-04C01D78836F}"/>
              </a:ext>
            </a:extLst>
          </p:cNvPr>
          <p:cNvSpPr txBox="1">
            <a:spLocks noGrp="1"/>
          </p:cNvSpPr>
          <p:nvPr>
            <p:ph idx="1"/>
          </p:nvPr>
        </p:nvSpPr>
        <p:spPr/>
        <p:txBody>
          <a:bodyPr>
            <a:normAutofit lnSpcReduction="10000"/>
          </a:bodyPr>
          <a:lstStyle/>
          <a:p>
            <a:pPr marL="0" lvl="0" indent="0">
              <a:lnSpc>
                <a:spcPct val="70000"/>
              </a:lnSpc>
              <a:buNone/>
            </a:pPr>
            <a:r>
              <a:rPr lang="en-GB" sz="3200"/>
              <a:t>A methodology will usually include information about:</a:t>
            </a:r>
          </a:p>
          <a:p>
            <a:pPr marL="0" lvl="0" indent="0">
              <a:lnSpc>
                <a:spcPct val="70000"/>
              </a:lnSpc>
              <a:buNone/>
            </a:pPr>
            <a:endParaRPr lang="en-GB"/>
          </a:p>
          <a:p>
            <a:pPr lvl="0">
              <a:lnSpc>
                <a:spcPct val="70000"/>
              </a:lnSpc>
              <a:buFont typeface="Wingdings" pitchFamily="2"/>
              <a:buChar char="Ø"/>
            </a:pPr>
            <a:r>
              <a:rPr lang="en-GB"/>
              <a:t>The philosophical underpinnings that shaped the research process</a:t>
            </a:r>
          </a:p>
          <a:p>
            <a:pPr lvl="0">
              <a:lnSpc>
                <a:spcPct val="70000"/>
              </a:lnSpc>
              <a:buFont typeface="Wingdings" pitchFamily="2"/>
              <a:buChar char="Ø"/>
            </a:pPr>
            <a:r>
              <a:rPr lang="en-GB"/>
              <a:t>What research approach was used</a:t>
            </a:r>
          </a:p>
          <a:p>
            <a:pPr lvl="0">
              <a:lnSpc>
                <a:spcPct val="70000"/>
              </a:lnSpc>
              <a:buFont typeface="Wingdings" pitchFamily="2"/>
              <a:buChar char="Ø"/>
            </a:pPr>
            <a:r>
              <a:rPr lang="en-GB"/>
              <a:t>What research instruments were used to collect data</a:t>
            </a:r>
          </a:p>
          <a:p>
            <a:pPr lvl="0">
              <a:lnSpc>
                <a:spcPct val="70000"/>
              </a:lnSpc>
              <a:buFont typeface="Wingdings" pitchFamily="2"/>
              <a:buChar char="Ø"/>
            </a:pPr>
            <a:r>
              <a:rPr lang="en-GB"/>
              <a:t>How participants were sampled</a:t>
            </a:r>
          </a:p>
          <a:p>
            <a:pPr lvl="0">
              <a:lnSpc>
                <a:spcPct val="70000"/>
              </a:lnSpc>
              <a:buFont typeface="Wingdings" pitchFamily="2"/>
              <a:buChar char="Ø"/>
            </a:pPr>
            <a:r>
              <a:rPr lang="en-GB"/>
              <a:t>How the data was analysed</a:t>
            </a:r>
          </a:p>
          <a:p>
            <a:pPr lvl="0">
              <a:lnSpc>
                <a:spcPct val="70000"/>
              </a:lnSpc>
              <a:buFont typeface="Wingdings" pitchFamily="2"/>
              <a:buChar char="Ø"/>
            </a:pPr>
            <a:r>
              <a:rPr lang="en-GB"/>
              <a:t>Ethical considerations</a:t>
            </a:r>
          </a:p>
          <a:p>
            <a:pPr lvl="0">
              <a:lnSpc>
                <a:spcPct val="70000"/>
              </a:lnSpc>
              <a:buFont typeface="Wingdings" pitchFamily="2"/>
              <a:buChar char="Ø"/>
            </a:pPr>
            <a:r>
              <a:rPr lang="en-GB"/>
              <a:t>Methodological limitations</a:t>
            </a:r>
          </a:p>
          <a:p>
            <a:pPr marL="0" lvl="0" indent="0" algn="r">
              <a:lnSpc>
                <a:spcPct val="70000"/>
              </a:lnSpc>
              <a:buNone/>
            </a:pPr>
            <a:r>
              <a:rPr lang="en-GB" sz="1400"/>
              <a:t>(Bryman, 2016) </a:t>
            </a:r>
          </a:p>
          <a:p>
            <a:pPr lvl="0">
              <a:lnSpc>
                <a:spcPct val="70000"/>
              </a:lnSpc>
            </a:pP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A5D145-21FE-6C58-B4DE-6691B5B60B42}"/>
              </a:ext>
            </a:extLst>
          </p:cNvPr>
          <p:cNvSpPr>
            <a:spLocks noGrp="1"/>
          </p:cNvSpPr>
          <p:nvPr>
            <p:ph idx="1"/>
          </p:nvPr>
        </p:nvSpPr>
        <p:spPr>
          <a:xfrm>
            <a:off x="462337" y="1027415"/>
            <a:ext cx="6226139" cy="5697019"/>
          </a:xfrm>
        </p:spPr>
        <p:txBody>
          <a:bodyPr>
            <a:normAutofit/>
          </a:bodyPr>
          <a:lstStyle/>
          <a:p>
            <a:r>
              <a:rPr lang="en-GB" sz="3600" dirty="0"/>
              <a:t>Can you remember the three main </a:t>
            </a:r>
            <a:r>
              <a:rPr lang="en-GB" sz="3600"/>
              <a:t>research approaches?</a:t>
            </a:r>
            <a:endParaRPr lang="en-GB" sz="3600" dirty="0"/>
          </a:p>
          <a:p>
            <a:endParaRPr lang="en-GB" sz="3600" dirty="0"/>
          </a:p>
          <a:p>
            <a:r>
              <a:rPr lang="en-GB" sz="3600" dirty="0"/>
              <a:t>Can you remember some examples of research instruments?</a:t>
            </a:r>
          </a:p>
          <a:p>
            <a:pPr marL="0" indent="0">
              <a:buNone/>
            </a:pPr>
            <a:endParaRPr lang="en-GB" sz="3600" dirty="0"/>
          </a:p>
          <a:p>
            <a:r>
              <a:rPr lang="en-GB" sz="3600" dirty="0"/>
              <a:t>Can you remember the two main types of sampling?</a:t>
            </a:r>
          </a:p>
        </p:txBody>
      </p:sp>
      <p:pic>
        <p:nvPicPr>
          <p:cNvPr id="1026" name="Picture 2" descr="Free Question Mark Symbol photo and picture">
            <a:extLst>
              <a:ext uri="{FF2B5EF4-FFF2-40B4-BE49-F238E27FC236}">
                <a16:creationId xmlns:a16="http://schemas.microsoft.com/office/drawing/2014/main" id="{F3E52595-E0F1-A684-6538-CBD9250379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92419" y="1623316"/>
            <a:ext cx="5101119" cy="51011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8556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2CFF9-02A5-F1C7-CD58-8F34C08F41D7}"/>
              </a:ext>
            </a:extLst>
          </p:cNvPr>
          <p:cNvSpPr txBox="1">
            <a:spLocks noGrp="1"/>
          </p:cNvSpPr>
          <p:nvPr>
            <p:ph type="title"/>
          </p:nvPr>
        </p:nvSpPr>
        <p:spPr>
          <a:xfrm>
            <a:off x="182880" y="222885"/>
            <a:ext cx="6741167" cy="1325559"/>
          </a:xfrm>
        </p:spPr>
        <p:txBody>
          <a:bodyPr anchorCtr="1"/>
          <a:lstStyle/>
          <a:p>
            <a:pPr lvl="0" algn="ctr"/>
            <a:r>
              <a:rPr lang="en-GB" b="1"/>
              <a:t>Methodology: Limitations</a:t>
            </a:r>
          </a:p>
        </p:txBody>
      </p:sp>
      <p:sp>
        <p:nvSpPr>
          <p:cNvPr id="3" name="Content Placeholder 2">
            <a:extLst>
              <a:ext uri="{FF2B5EF4-FFF2-40B4-BE49-F238E27FC236}">
                <a16:creationId xmlns:a16="http://schemas.microsoft.com/office/drawing/2014/main" id="{E8D3F621-EDBB-E8F6-5A9A-99A6F79B8FDE}"/>
              </a:ext>
            </a:extLst>
          </p:cNvPr>
          <p:cNvSpPr txBox="1">
            <a:spLocks noGrp="1"/>
          </p:cNvSpPr>
          <p:nvPr>
            <p:ph idx="1"/>
          </p:nvPr>
        </p:nvSpPr>
        <p:spPr/>
        <p:txBody>
          <a:bodyPr/>
          <a:lstStyle/>
          <a:p>
            <a:pPr marL="0" lvl="0" indent="0">
              <a:lnSpc>
                <a:spcPct val="70000"/>
              </a:lnSpc>
              <a:buNone/>
            </a:pPr>
            <a:r>
              <a:rPr lang="en-GB" sz="2400"/>
              <a:t>This section of the methodology highlights any limitations or weaknesses of the research design.</a:t>
            </a:r>
          </a:p>
          <a:p>
            <a:pPr lvl="0">
              <a:lnSpc>
                <a:spcPct val="70000"/>
              </a:lnSpc>
            </a:pPr>
            <a:endParaRPr lang="en-GB" sz="2400"/>
          </a:p>
          <a:p>
            <a:pPr marL="0" lvl="0" indent="0">
              <a:lnSpc>
                <a:spcPct val="70000"/>
              </a:lnSpc>
              <a:buNone/>
            </a:pPr>
            <a:r>
              <a:rPr lang="en-GB" sz="2400"/>
              <a:t>For example,</a:t>
            </a:r>
          </a:p>
          <a:p>
            <a:pPr lvl="0">
              <a:lnSpc>
                <a:spcPct val="70000"/>
              </a:lnSpc>
            </a:pPr>
            <a:endParaRPr lang="en-GB" sz="2400"/>
          </a:p>
          <a:p>
            <a:pPr lvl="0">
              <a:lnSpc>
                <a:spcPct val="70000"/>
              </a:lnSpc>
            </a:pPr>
            <a:r>
              <a:rPr lang="en-GB" sz="2400"/>
              <a:t>It may identify that the research involved a small sample group and therefore, the findings may not be generalisable to the wider population</a:t>
            </a:r>
          </a:p>
          <a:p>
            <a:pPr lvl="0">
              <a:lnSpc>
                <a:spcPct val="70000"/>
              </a:lnSpc>
            </a:pPr>
            <a:endParaRPr lang="en-GB" sz="2400"/>
          </a:p>
          <a:p>
            <a:pPr marL="0" lvl="0" indent="0" algn="ctr">
              <a:lnSpc>
                <a:spcPct val="70000"/>
              </a:lnSpc>
              <a:buNone/>
            </a:pPr>
            <a:r>
              <a:rPr lang="en-GB" sz="2400"/>
              <a:t>Or</a:t>
            </a:r>
          </a:p>
          <a:p>
            <a:pPr lvl="0">
              <a:lnSpc>
                <a:spcPct val="70000"/>
              </a:lnSpc>
            </a:pPr>
            <a:endParaRPr lang="en-GB" sz="2400"/>
          </a:p>
          <a:p>
            <a:pPr lvl="0">
              <a:lnSpc>
                <a:spcPct val="70000"/>
              </a:lnSpc>
            </a:pPr>
            <a:r>
              <a:rPr lang="en-GB" sz="2400"/>
              <a:t>It may highlight any limitations to the research design and how this may have impacted the study’s findings</a:t>
            </a:r>
          </a:p>
        </p:txBody>
      </p:sp>
      <p:pic>
        <p:nvPicPr>
          <p:cNvPr id="4" name="Picture 2" descr="Free Limits Push illustration and picture">
            <a:extLst>
              <a:ext uri="{FF2B5EF4-FFF2-40B4-BE49-F238E27FC236}">
                <a16:creationId xmlns:a16="http://schemas.microsoft.com/office/drawing/2014/main" id="{3C13C2B8-D217-B6D3-968B-A4B7B992BEE7}"/>
              </a:ext>
            </a:extLst>
          </p:cNvPr>
          <p:cNvPicPr>
            <a:picLocks noChangeAspect="1"/>
          </p:cNvPicPr>
          <p:nvPr/>
        </p:nvPicPr>
        <p:blipFill>
          <a:blip r:embed="rId2"/>
          <a:srcRect/>
          <a:stretch>
            <a:fillRect/>
          </a:stretch>
        </p:blipFill>
        <p:spPr>
          <a:xfrm>
            <a:off x="7777474" y="20317"/>
            <a:ext cx="3576318" cy="1858938"/>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EBD76-23E9-6A5D-CCC1-87319A7CF99F}"/>
              </a:ext>
            </a:extLst>
          </p:cNvPr>
          <p:cNvSpPr txBox="1">
            <a:spLocks noGrp="1"/>
          </p:cNvSpPr>
          <p:nvPr>
            <p:ph type="title"/>
          </p:nvPr>
        </p:nvSpPr>
        <p:spPr/>
        <p:txBody>
          <a:bodyPr anchorCtr="1"/>
          <a:lstStyle/>
          <a:p>
            <a:pPr lvl="0" algn="ctr"/>
            <a:r>
              <a:rPr lang="en-GB" b="1"/>
              <a:t>Methodology: Data Analysis</a:t>
            </a:r>
            <a:br>
              <a:rPr lang="en-GB"/>
            </a:br>
            <a:endParaRPr lang="en-GB"/>
          </a:p>
        </p:txBody>
      </p:sp>
      <p:sp>
        <p:nvSpPr>
          <p:cNvPr id="3" name="Content Placeholder 2">
            <a:extLst>
              <a:ext uri="{FF2B5EF4-FFF2-40B4-BE49-F238E27FC236}">
                <a16:creationId xmlns:a16="http://schemas.microsoft.com/office/drawing/2014/main" id="{F02928AD-6B23-E2BB-C924-07F054DDD154}"/>
              </a:ext>
            </a:extLst>
          </p:cNvPr>
          <p:cNvSpPr txBox="1">
            <a:spLocks noGrp="1"/>
          </p:cNvSpPr>
          <p:nvPr>
            <p:ph idx="1"/>
          </p:nvPr>
        </p:nvSpPr>
        <p:spPr>
          <a:xfrm>
            <a:off x="838193" y="1690689"/>
            <a:ext cx="10515600" cy="5057610"/>
          </a:xfrm>
        </p:spPr>
        <p:txBody>
          <a:bodyPr/>
          <a:lstStyle/>
          <a:p>
            <a:pPr lvl="0"/>
            <a:r>
              <a:rPr lang="en-GB"/>
              <a:t>Data Analysis involves extracting meaning from the research data.</a:t>
            </a:r>
          </a:p>
          <a:p>
            <a:pPr lvl="0"/>
            <a:endParaRPr lang="en-GB"/>
          </a:p>
          <a:p>
            <a:pPr lvl="0"/>
            <a:r>
              <a:rPr lang="en-GB"/>
              <a:t>Researchers will use an established method to make sense of the data and identify themes, statistics or other relevant information</a:t>
            </a:r>
          </a:p>
          <a:p>
            <a:pPr lvl="0"/>
            <a:endParaRPr lang="en-GB"/>
          </a:p>
          <a:p>
            <a:pPr lvl="0"/>
            <a:r>
              <a:rPr lang="en-GB"/>
              <a:t>There are lots of different methods used to analyse data</a:t>
            </a:r>
          </a:p>
          <a:p>
            <a:pPr lvl="0"/>
            <a:endParaRPr lang="en-GB"/>
          </a:p>
          <a:p>
            <a:pPr lvl="0"/>
            <a:r>
              <a:rPr lang="en-GB"/>
              <a:t>These methods will be different depending on whether you are analysing qualitative or quantitative data</a:t>
            </a:r>
          </a:p>
        </p:txBody>
      </p:sp>
      <p:pic>
        <p:nvPicPr>
          <p:cNvPr id="4" name="Picture 2" descr="Free Presentation Statistic vector and picture">
            <a:extLst>
              <a:ext uri="{FF2B5EF4-FFF2-40B4-BE49-F238E27FC236}">
                <a16:creationId xmlns:a16="http://schemas.microsoft.com/office/drawing/2014/main" id="{4F7EDAD0-022C-0805-D64D-0C3B367914E6}"/>
              </a:ext>
            </a:extLst>
          </p:cNvPr>
          <p:cNvPicPr>
            <a:picLocks noChangeAspect="1"/>
          </p:cNvPicPr>
          <p:nvPr/>
        </p:nvPicPr>
        <p:blipFill>
          <a:blip r:embed="rId2"/>
          <a:srcRect/>
          <a:stretch>
            <a:fillRect/>
          </a:stretch>
        </p:blipFill>
        <p:spPr>
          <a:xfrm>
            <a:off x="457849" y="255428"/>
            <a:ext cx="1973997" cy="1435260"/>
          </a:xfrm>
          <a:prstGeom prst="rect">
            <a:avLst/>
          </a:prstGeom>
          <a:noFill/>
          <a:ln cap="flat">
            <a:noFill/>
          </a:ln>
        </p:spPr>
      </p:pic>
      <p:pic>
        <p:nvPicPr>
          <p:cNvPr id="5" name="Picture 4" descr="Free Graph Growth illustration and picture">
            <a:extLst>
              <a:ext uri="{FF2B5EF4-FFF2-40B4-BE49-F238E27FC236}">
                <a16:creationId xmlns:a16="http://schemas.microsoft.com/office/drawing/2014/main" id="{CD1C65F5-35F0-1E56-9F8B-0B0FE41ABE1D}"/>
              </a:ext>
            </a:extLst>
          </p:cNvPr>
          <p:cNvPicPr>
            <a:picLocks noChangeAspect="1"/>
          </p:cNvPicPr>
          <p:nvPr/>
        </p:nvPicPr>
        <p:blipFill>
          <a:blip r:embed="rId3"/>
          <a:srcRect/>
          <a:stretch>
            <a:fillRect/>
          </a:stretch>
        </p:blipFill>
        <p:spPr>
          <a:xfrm>
            <a:off x="9322289" y="176332"/>
            <a:ext cx="2570478" cy="1360215"/>
          </a:xfrm>
          <a:prstGeom prst="rect">
            <a:avLst/>
          </a:prstGeom>
          <a:noFill/>
          <a:ln cap="flat">
            <a:noFill/>
          </a:ln>
        </p:spPr>
      </p:pic>
      <p:sp>
        <p:nvSpPr>
          <p:cNvPr id="6" name="TextBox 3">
            <a:extLst>
              <a:ext uri="{FF2B5EF4-FFF2-40B4-BE49-F238E27FC236}">
                <a16:creationId xmlns:a16="http://schemas.microsoft.com/office/drawing/2014/main" id="{82C37195-519E-70F6-B3A1-C8436EA0A6E8}"/>
              </a:ext>
            </a:extLst>
          </p:cNvPr>
          <p:cNvSpPr txBox="1"/>
          <p:nvPr/>
        </p:nvSpPr>
        <p:spPr>
          <a:xfrm>
            <a:off x="7691118" y="6004563"/>
            <a:ext cx="354584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(Bryman, 2016)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895FF-9746-372A-1875-56BBB9EE309A}"/>
              </a:ext>
            </a:extLst>
          </p:cNvPr>
          <p:cNvSpPr txBox="1">
            <a:spLocks noGrp="1"/>
          </p:cNvSpPr>
          <p:nvPr>
            <p:ph type="title"/>
          </p:nvPr>
        </p:nvSpPr>
        <p:spPr>
          <a:xfrm>
            <a:off x="124286" y="535380"/>
            <a:ext cx="10515600" cy="615325"/>
          </a:xfrm>
        </p:spPr>
        <p:txBody>
          <a:bodyPr anchorCtr="1">
            <a:noAutofit/>
          </a:bodyPr>
          <a:lstStyle/>
          <a:p>
            <a:pPr lvl="0" algn="ctr"/>
            <a:r>
              <a:rPr lang="en-GB" sz="4800" b="1" dirty="0"/>
              <a:t>Presenting Research: Results</a:t>
            </a:r>
          </a:p>
        </p:txBody>
      </p:sp>
      <p:sp>
        <p:nvSpPr>
          <p:cNvPr id="3" name="Content Placeholder 2">
            <a:extLst>
              <a:ext uri="{FF2B5EF4-FFF2-40B4-BE49-F238E27FC236}">
                <a16:creationId xmlns:a16="http://schemas.microsoft.com/office/drawing/2014/main" id="{9C879EC5-090D-E25C-1BED-25F9790FA3FC}"/>
              </a:ext>
            </a:extLst>
          </p:cNvPr>
          <p:cNvSpPr txBox="1">
            <a:spLocks noGrp="1"/>
          </p:cNvSpPr>
          <p:nvPr>
            <p:ph idx="1"/>
          </p:nvPr>
        </p:nvSpPr>
        <p:spPr>
          <a:xfrm>
            <a:off x="7520682" y="2076704"/>
            <a:ext cx="4345969" cy="5869231"/>
          </a:xfrm>
        </p:spPr>
        <p:txBody>
          <a:bodyPr>
            <a:noAutofit/>
          </a:bodyPr>
          <a:lstStyle/>
          <a:p>
            <a:pPr lvl="0">
              <a:lnSpc>
                <a:spcPct val="80000"/>
              </a:lnSpc>
              <a:buFont typeface="Wingdings" pitchFamily="2"/>
              <a:buChar char="Ø"/>
            </a:pPr>
            <a:r>
              <a:rPr lang="en-GB" sz="3000" dirty="0"/>
              <a:t>Once data has been analysed, researchers will write up and present their results</a:t>
            </a:r>
          </a:p>
          <a:p>
            <a:pPr lvl="0">
              <a:lnSpc>
                <a:spcPct val="80000"/>
              </a:lnSpc>
              <a:buFont typeface="Wingdings" pitchFamily="2"/>
              <a:buChar char="Ø"/>
            </a:pPr>
            <a:endParaRPr lang="en-GB" sz="3000" dirty="0"/>
          </a:p>
          <a:p>
            <a:pPr lvl="0">
              <a:lnSpc>
                <a:spcPct val="80000"/>
              </a:lnSpc>
              <a:buFont typeface="Wingdings" pitchFamily="2"/>
              <a:buChar char="Ø"/>
            </a:pPr>
            <a:r>
              <a:rPr lang="en-GB" sz="3000" dirty="0"/>
              <a:t>Firstly, this involves descriptively presenting the results. In a research article this can usually be found in the ‘Results’ section.</a:t>
            </a:r>
          </a:p>
          <a:p>
            <a:pPr lvl="0">
              <a:lnSpc>
                <a:spcPct val="80000"/>
              </a:lnSpc>
              <a:buFont typeface="Wingdings" pitchFamily="2"/>
              <a:buChar char="Ø"/>
            </a:pPr>
            <a:endParaRPr lang="en-GB" sz="2600" dirty="0"/>
          </a:p>
        </p:txBody>
      </p:sp>
      <p:pic>
        <p:nvPicPr>
          <p:cNvPr id="1026" name="Picture 2" descr="Free Result Balance Sheet photo and picture">
            <a:extLst>
              <a:ext uri="{FF2B5EF4-FFF2-40B4-BE49-F238E27FC236}">
                <a16:creationId xmlns:a16="http://schemas.microsoft.com/office/drawing/2014/main" id="{318F8AB0-E592-23D9-902B-88753F85F5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286" y="2076704"/>
            <a:ext cx="7175265" cy="47812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F6304-081F-C707-55EA-52BD01BE1873}"/>
              </a:ext>
            </a:extLst>
          </p:cNvPr>
          <p:cNvSpPr>
            <a:spLocks noGrp="1"/>
          </p:cNvSpPr>
          <p:nvPr>
            <p:ph type="title"/>
          </p:nvPr>
        </p:nvSpPr>
        <p:spPr/>
        <p:txBody>
          <a:bodyPr/>
          <a:lstStyle/>
          <a:p>
            <a:pPr algn="ctr"/>
            <a:r>
              <a:rPr lang="en-GB" dirty="0"/>
              <a:t>Presenting Results: Discussion</a:t>
            </a:r>
          </a:p>
        </p:txBody>
      </p:sp>
      <p:sp>
        <p:nvSpPr>
          <p:cNvPr id="3" name="Content Placeholder 2">
            <a:extLst>
              <a:ext uri="{FF2B5EF4-FFF2-40B4-BE49-F238E27FC236}">
                <a16:creationId xmlns:a16="http://schemas.microsoft.com/office/drawing/2014/main" id="{94049C1A-BDD4-5A58-CB74-623B41CFADCE}"/>
              </a:ext>
            </a:extLst>
          </p:cNvPr>
          <p:cNvSpPr>
            <a:spLocks noGrp="1"/>
          </p:cNvSpPr>
          <p:nvPr>
            <p:ph idx="1"/>
          </p:nvPr>
        </p:nvSpPr>
        <p:spPr/>
        <p:txBody>
          <a:bodyPr>
            <a:normAutofit fontScale="92500" lnSpcReduction="10000"/>
          </a:bodyPr>
          <a:lstStyle/>
          <a:p>
            <a:pPr lvl="0">
              <a:lnSpc>
                <a:spcPct val="80000"/>
              </a:lnSpc>
              <a:buFont typeface="Wingdings" pitchFamily="2"/>
              <a:buChar char="Ø"/>
            </a:pPr>
            <a:r>
              <a:rPr lang="en-GB" dirty="0"/>
              <a:t>After descriptively presenting the results</a:t>
            </a:r>
            <a:r>
              <a:rPr lang="en-GB" sz="2800" dirty="0"/>
              <a:t>, the researcher will usually discuss the meaning, relevance and implications of these results. In a research article, this can usually be found in the ‘Discussion’ section.</a:t>
            </a:r>
          </a:p>
          <a:p>
            <a:pPr lvl="0">
              <a:lnSpc>
                <a:spcPct val="80000"/>
              </a:lnSpc>
              <a:buFont typeface="Wingdings" pitchFamily="2"/>
              <a:buChar char="Ø"/>
            </a:pPr>
            <a:endParaRPr lang="en-GB" sz="2800" dirty="0"/>
          </a:p>
          <a:p>
            <a:pPr lvl="0">
              <a:lnSpc>
                <a:spcPct val="80000"/>
              </a:lnSpc>
              <a:buFont typeface="Wingdings" pitchFamily="2"/>
              <a:buChar char="Ø"/>
            </a:pPr>
            <a:r>
              <a:rPr lang="en-GB" sz="2800" dirty="0"/>
              <a:t>The discussion section will often link back to the literature review and establish whether the results support, challenge or add anything to the literature.</a:t>
            </a:r>
          </a:p>
          <a:p>
            <a:pPr lvl="0">
              <a:lnSpc>
                <a:spcPct val="80000"/>
              </a:lnSpc>
              <a:buFont typeface="Wingdings" pitchFamily="2"/>
              <a:buChar char="Ø"/>
            </a:pPr>
            <a:endParaRPr lang="en-GB" sz="2800" dirty="0"/>
          </a:p>
          <a:p>
            <a:pPr lvl="0">
              <a:lnSpc>
                <a:spcPct val="80000"/>
              </a:lnSpc>
              <a:buFont typeface="Wingdings" pitchFamily="2"/>
              <a:buChar char="Ø"/>
            </a:pPr>
            <a:r>
              <a:rPr lang="en-GB" sz="2800" dirty="0"/>
              <a:t>The discussion section will also explore how the results answer the initial research question, whether any hypothesises have been proven or disproven and what the implications are for future research, policy and practice.</a:t>
            </a:r>
          </a:p>
          <a:p>
            <a:endParaRPr lang="en-GB" dirty="0"/>
          </a:p>
        </p:txBody>
      </p:sp>
    </p:spTree>
    <p:extLst>
      <p:ext uri="{BB962C8B-B14F-4D97-AF65-F5344CB8AC3E}">
        <p14:creationId xmlns:p14="http://schemas.microsoft.com/office/powerpoint/2010/main" val="4095539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11983-D0A6-624D-03AB-66A565D2EC61}"/>
              </a:ext>
            </a:extLst>
          </p:cNvPr>
          <p:cNvSpPr txBox="1">
            <a:spLocks noGrp="1"/>
          </p:cNvSpPr>
          <p:nvPr>
            <p:ph type="title"/>
          </p:nvPr>
        </p:nvSpPr>
        <p:spPr/>
        <p:txBody>
          <a:bodyPr anchorCtr="1"/>
          <a:lstStyle/>
          <a:p>
            <a:pPr lvl="0" algn="ctr"/>
            <a:r>
              <a:rPr lang="en-GB" b="1"/>
              <a:t>Typical Research Process Activity</a:t>
            </a:r>
          </a:p>
        </p:txBody>
      </p:sp>
      <p:sp>
        <p:nvSpPr>
          <p:cNvPr id="3" name="Content Placeholder 2">
            <a:extLst>
              <a:ext uri="{FF2B5EF4-FFF2-40B4-BE49-F238E27FC236}">
                <a16:creationId xmlns:a16="http://schemas.microsoft.com/office/drawing/2014/main" id="{55F4A9A7-A022-ADFB-A6C5-39D6187DDC5E}"/>
              </a:ext>
            </a:extLst>
          </p:cNvPr>
          <p:cNvSpPr txBox="1">
            <a:spLocks noGrp="1"/>
          </p:cNvSpPr>
          <p:nvPr>
            <p:ph idx="1"/>
          </p:nvPr>
        </p:nvSpPr>
        <p:spPr/>
        <p:txBody>
          <a:bodyPr/>
          <a:lstStyle/>
          <a:p>
            <a:pPr marL="0" lvl="0" indent="0">
              <a:lnSpc>
                <a:spcPct val="80000"/>
              </a:lnSpc>
              <a:buNone/>
            </a:pPr>
            <a:r>
              <a:rPr lang="en-GB" sz="2600"/>
              <a:t>Please put these research stages in the order you think they might typically appear during the research process.</a:t>
            </a:r>
          </a:p>
          <a:p>
            <a:pPr lvl="0">
              <a:lnSpc>
                <a:spcPct val="80000"/>
              </a:lnSpc>
            </a:pPr>
            <a:endParaRPr lang="en-GB" sz="2600"/>
          </a:p>
          <a:p>
            <a:pPr marL="0" lvl="0" indent="0">
              <a:lnSpc>
                <a:spcPct val="80000"/>
              </a:lnSpc>
              <a:buNone/>
            </a:pPr>
            <a:r>
              <a:rPr lang="en-GB" sz="2600" b="1"/>
              <a:t>1) </a:t>
            </a:r>
            <a:r>
              <a:rPr lang="en-GB" sz="2600"/>
              <a:t>Data Analysis</a:t>
            </a:r>
          </a:p>
          <a:p>
            <a:pPr marL="0" lvl="0" indent="0">
              <a:lnSpc>
                <a:spcPct val="80000"/>
              </a:lnSpc>
              <a:buNone/>
            </a:pPr>
            <a:r>
              <a:rPr lang="en-GB" sz="2600" b="1"/>
              <a:t>2) </a:t>
            </a:r>
            <a:r>
              <a:rPr lang="en-GB" sz="2600"/>
              <a:t>Conducting a literature review</a:t>
            </a:r>
          </a:p>
          <a:p>
            <a:pPr marL="0" lvl="0" indent="0">
              <a:lnSpc>
                <a:spcPct val="80000"/>
              </a:lnSpc>
              <a:buNone/>
            </a:pPr>
            <a:r>
              <a:rPr lang="en-GB" sz="2600" b="1"/>
              <a:t>3) </a:t>
            </a:r>
            <a:r>
              <a:rPr lang="en-GB" sz="2600"/>
              <a:t>Discussing and concluding the research</a:t>
            </a:r>
          </a:p>
          <a:p>
            <a:pPr marL="0" lvl="0" indent="0">
              <a:lnSpc>
                <a:spcPct val="80000"/>
              </a:lnSpc>
              <a:buNone/>
            </a:pPr>
            <a:r>
              <a:rPr lang="en-GB" sz="2600" b="1"/>
              <a:t>4) </a:t>
            </a:r>
            <a:r>
              <a:rPr lang="en-GB" sz="2600"/>
              <a:t>Formulating a research question</a:t>
            </a:r>
          </a:p>
          <a:p>
            <a:pPr marL="0" lvl="0" indent="0">
              <a:lnSpc>
                <a:spcPct val="80000"/>
              </a:lnSpc>
              <a:buNone/>
            </a:pPr>
            <a:r>
              <a:rPr lang="en-GB" sz="2600" b="1"/>
              <a:t>5) </a:t>
            </a:r>
            <a:r>
              <a:rPr lang="en-GB" sz="2600"/>
              <a:t>Collecting primary data</a:t>
            </a:r>
          </a:p>
          <a:p>
            <a:pPr marL="0" lvl="0" indent="0">
              <a:lnSpc>
                <a:spcPct val="80000"/>
              </a:lnSpc>
              <a:buNone/>
            </a:pPr>
            <a:r>
              <a:rPr lang="en-GB" sz="2600" b="1"/>
              <a:t>6) </a:t>
            </a:r>
            <a:r>
              <a:rPr lang="en-GB" sz="2600"/>
              <a:t>Choosing data collection methods</a:t>
            </a:r>
          </a:p>
          <a:p>
            <a:pPr marL="0" lvl="0" indent="0">
              <a:lnSpc>
                <a:spcPct val="80000"/>
              </a:lnSpc>
              <a:buNone/>
            </a:pPr>
            <a:r>
              <a:rPr lang="en-GB" sz="2600" b="1"/>
              <a:t>7) </a:t>
            </a:r>
            <a:r>
              <a:rPr lang="en-GB" sz="2600"/>
              <a:t>Selecting an area of research</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24D0C-325F-8BC6-359A-EB04C4CDD182}"/>
              </a:ext>
            </a:extLst>
          </p:cNvPr>
          <p:cNvSpPr>
            <a:spLocks noGrp="1"/>
          </p:cNvSpPr>
          <p:nvPr>
            <p:ph type="title"/>
          </p:nvPr>
        </p:nvSpPr>
        <p:spPr/>
        <p:txBody>
          <a:bodyPr/>
          <a:lstStyle/>
          <a:p>
            <a:pPr algn="ctr"/>
            <a:r>
              <a:rPr lang="en-GB" b="1" dirty="0"/>
              <a:t>References</a:t>
            </a:r>
          </a:p>
        </p:txBody>
      </p:sp>
      <p:sp>
        <p:nvSpPr>
          <p:cNvPr id="3" name="Content Placeholder 2">
            <a:extLst>
              <a:ext uri="{FF2B5EF4-FFF2-40B4-BE49-F238E27FC236}">
                <a16:creationId xmlns:a16="http://schemas.microsoft.com/office/drawing/2014/main" id="{BC148BA9-CF37-2C8E-3A5A-1A06CF810DE2}"/>
              </a:ext>
            </a:extLst>
          </p:cNvPr>
          <p:cNvSpPr>
            <a:spLocks noGrp="1"/>
          </p:cNvSpPr>
          <p:nvPr>
            <p:ph idx="1"/>
          </p:nvPr>
        </p:nvSpPr>
        <p:spPr>
          <a:xfrm>
            <a:off x="134100" y="1428107"/>
            <a:ext cx="11085280" cy="5291191"/>
          </a:xfrm>
        </p:spPr>
        <p:txBody>
          <a:bodyPr>
            <a:normAutofit/>
          </a:bodyPr>
          <a:lstStyle/>
          <a:p>
            <a:r>
              <a:rPr lang="en-GB" sz="2800" dirty="0"/>
              <a:t>Bryman, A. (2016) </a:t>
            </a:r>
            <a:r>
              <a:rPr lang="en-GB" sz="2800" i="1" dirty="0"/>
              <a:t>Social Research Methods. </a:t>
            </a:r>
            <a:r>
              <a:rPr lang="en-GB" sz="2800" dirty="0"/>
              <a:t>5</a:t>
            </a:r>
            <a:r>
              <a:rPr lang="en-GB" sz="2800" baseline="30000" dirty="0"/>
              <a:t>th</a:t>
            </a:r>
            <a:r>
              <a:rPr lang="en-GB" sz="2800" dirty="0"/>
              <a:t> </a:t>
            </a:r>
            <a:r>
              <a:rPr lang="en-GB" sz="2800" dirty="0" err="1"/>
              <a:t>edn</a:t>
            </a:r>
            <a:r>
              <a:rPr lang="en-GB" sz="2800" dirty="0"/>
              <a:t>. Oxford: Oxford University Press</a:t>
            </a:r>
          </a:p>
          <a:p>
            <a:pPr marL="457200" lvl="0" indent="-457200">
              <a:lnSpc>
                <a:spcPct val="70000"/>
              </a:lnSpc>
              <a:buNone/>
            </a:pPr>
            <a:r>
              <a:rPr lang="en-GB" sz="2800" dirty="0"/>
              <a:t>University of Southampton (2019) </a:t>
            </a:r>
            <a:r>
              <a:rPr lang="en-GB" sz="2800" i="1" dirty="0"/>
              <a:t>Writing the Methodology (Dissertation). </a:t>
            </a:r>
            <a:r>
              <a:rPr lang="en-GB" sz="2800" dirty="0"/>
              <a:t>Available at: </a:t>
            </a:r>
            <a:r>
              <a:rPr lang="en-GB" sz="2800" dirty="0">
                <a:hlinkClick r:id="rId2">
                  <a:extLst>
                    <a:ext uri="{A12FA001-AC4F-418D-AE19-62706E023703}">
                      <ahyp:hlinkClr xmlns:ahyp="http://schemas.microsoft.com/office/drawing/2018/hyperlinkcolor" val="tx"/>
                    </a:ext>
                  </a:extLst>
                </a:hlinkClick>
              </a:rPr>
              <a:t>https://library.soton.ac.uk/ld.php?content_id=32141228</a:t>
            </a:r>
            <a:r>
              <a:rPr lang="en-GB" sz="2800" dirty="0"/>
              <a:t> (Accessed: 1</a:t>
            </a:r>
            <a:r>
              <a:rPr lang="en-GB" sz="2800" baseline="30000" dirty="0"/>
              <a:t>st</a:t>
            </a:r>
            <a:r>
              <a:rPr lang="en-GB" sz="2800" dirty="0"/>
              <a:t> March 2023).</a:t>
            </a:r>
          </a:p>
          <a:p>
            <a:pPr marL="457200" lvl="0" indent="-457200">
              <a:lnSpc>
                <a:spcPct val="70000"/>
              </a:lnSpc>
              <a:buNone/>
            </a:pPr>
            <a:r>
              <a:rPr lang="en-GB" sz="2800" dirty="0"/>
              <a:t>University of Westminster (no date) </a:t>
            </a:r>
            <a:r>
              <a:rPr lang="en-GB" sz="2800" i="1" dirty="0"/>
              <a:t>Dissertations 4: Methodology: Methods. </a:t>
            </a:r>
            <a:r>
              <a:rPr lang="en-GB" sz="2800" dirty="0"/>
              <a:t>Available at: </a:t>
            </a:r>
            <a:r>
              <a:rPr lang="en-GB" sz="2800" dirty="0">
                <a:hlinkClick r:id="rId3">
                  <a:extLst>
                    <a:ext uri="{A12FA001-AC4F-418D-AE19-62706E023703}">
                      <ahyp:hlinkClr xmlns:ahyp="http://schemas.microsoft.com/office/drawing/2018/hyperlinkcolor" val="tx"/>
                    </a:ext>
                  </a:extLst>
                </a:hlinkClick>
              </a:rPr>
              <a:t>https://libguides.westminster.ac.uk/methodology-for-dissertations/methods</a:t>
            </a:r>
            <a:r>
              <a:rPr lang="en-GB" sz="2800" dirty="0"/>
              <a:t> (Accessed: 2</a:t>
            </a:r>
            <a:r>
              <a:rPr lang="en-GB" sz="2800" baseline="30000" dirty="0"/>
              <a:t>nd</a:t>
            </a:r>
            <a:r>
              <a:rPr lang="en-GB" sz="2800" dirty="0"/>
              <a:t> March 2023).</a:t>
            </a:r>
          </a:p>
          <a:p>
            <a:endParaRPr lang="en-GB" sz="2800" dirty="0"/>
          </a:p>
          <a:p>
            <a:endParaRPr lang="en-GB" dirty="0"/>
          </a:p>
        </p:txBody>
      </p:sp>
      <p:pic>
        <p:nvPicPr>
          <p:cNvPr id="3074" name="Picture 2" descr="Free Book Read photo and picture">
            <a:extLst>
              <a:ext uri="{FF2B5EF4-FFF2-40B4-BE49-F238E27FC236}">
                <a16:creationId xmlns:a16="http://schemas.microsoft.com/office/drawing/2014/main" id="{8FBE93BA-F6B1-9ACA-C97B-76557AA35F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4698" y="4798030"/>
            <a:ext cx="3587302" cy="2059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10362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74</TotalTime>
  <Words>908</Words>
  <Application>Microsoft Office PowerPoint</Application>
  <PresentationFormat>Widescreen</PresentationFormat>
  <Paragraphs>116</Paragraphs>
  <Slides>15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Wingdings</vt:lpstr>
      <vt:lpstr>Office Theme</vt:lpstr>
      <vt:lpstr>Introduction to Research &amp; EBP</vt:lpstr>
      <vt:lpstr>Learning Outcomes</vt:lpstr>
      <vt:lpstr>Recap</vt:lpstr>
      <vt:lpstr>Formulating a Research Question</vt:lpstr>
      <vt:lpstr>Reviewing Literature: What is a literature review?</vt:lpstr>
      <vt:lpstr>Why Review Literature?</vt:lpstr>
      <vt:lpstr>Methodology</vt:lpstr>
      <vt:lpstr>Methodology</vt:lpstr>
      <vt:lpstr>PowerPoint Presentation</vt:lpstr>
      <vt:lpstr>Methodology: Limitations</vt:lpstr>
      <vt:lpstr>Methodology: Data Analysis </vt:lpstr>
      <vt:lpstr>Presenting Research: Results</vt:lpstr>
      <vt:lpstr>Presenting Results: Discussion</vt:lpstr>
      <vt:lpstr>Typical Research Process Activity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 &amp; EBP</dc:title>
  <dc:creator>Sara O'Shea (1402605)</dc:creator>
  <cp:lastModifiedBy>Sara O'Shea</cp:lastModifiedBy>
  <cp:revision>3</cp:revision>
  <dcterms:created xsi:type="dcterms:W3CDTF">2024-04-16T07:39:59Z</dcterms:created>
  <dcterms:modified xsi:type="dcterms:W3CDTF">2024-09-29T12:34:36Z</dcterms:modified>
</cp:coreProperties>
</file>