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10"/>
  </p:notesMasterIdLst>
  <p:sldIdLst>
    <p:sldId id="516" r:id="rId2"/>
    <p:sldId id="488" r:id="rId3"/>
    <p:sldId id="525" r:id="rId4"/>
    <p:sldId id="526" r:id="rId5"/>
    <p:sldId id="523" r:id="rId6"/>
    <p:sldId id="522" r:id="rId7"/>
    <p:sldId id="524" r:id="rId8"/>
    <p:sldId id="518" r:id="rId9"/>
  </p:sldIdLst>
  <p:sldSz cx="9144000" cy="6858000" type="screen4x3"/>
  <p:notesSz cx="6858000" cy="9144000"/>
  <p:defaultTextStyle>
    <a:defPPr>
      <a:defRPr lang="en-GB"/>
    </a:defPPr>
    <a:lvl1pPr algn="l" rtl="0" eaLnBrk="0" fontAlgn="base" hangingPunct="0">
      <a:spcBef>
        <a:spcPct val="0"/>
      </a:spcBef>
      <a:spcAft>
        <a:spcPct val="0"/>
      </a:spcAft>
      <a:defRPr sz="2400" kern="1200">
        <a:solidFill>
          <a:schemeClr val="tx1"/>
        </a:solidFill>
        <a:latin typeface="Arial" charset="0"/>
        <a:ea typeface="+mn-ea"/>
        <a:cs typeface="+mn-cs"/>
      </a:defRPr>
    </a:lvl1pPr>
    <a:lvl2pPr marL="457200" algn="l" rtl="0" eaLnBrk="0" fontAlgn="base" hangingPunct="0">
      <a:spcBef>
        <a:spcPct val="0"/>
      </a:spcBef>
      <a:spcAft>
        <a:spcPct val="0"/>
      </a:spcAft>
      <a:defRPr sz="2400" kern="1200">
        <a:solidFill>
          <a:schemeClr val="tx1"/>
        </a:solidFill>
        <a:latin typeface="Arial" charset="0"/>
        <a:ea typeface="+mn-ea"/>
        <a:cs typeface="+mn-cs"/>
      </a:defRPr>
    </a:lvl2pPr>
    <a:lvl3pPr marL="914400" algn="l" rtl="0" eaLnBrk="0" fontAlgn="base" hangingPunct="0">
      <a:spcBef>
        <a:spcPct val="0"/>
      </a:spcBef>
      <a:spcAft>
        <a:spcPct val="0"/>
      </a:spcAft>
      <a:defRPr sz="2400" kern="1200">
        <a:solidFill>
          <a:schemeClr val="tx1"/>
        </a:solidFill>
        <a:latin typeface="Arial" charset="0"/>
        <a:ea typeface="+mn-ea"/>
        <a:cs typeface="+mn-cs"/>
      </a:defRPr>
    </a:lvl3pPr>
    <a:lvl4pPr marL="1371600" algn="l" rtl="0" eaLnBrk="0" fontAlgn="base" hangingPunct="0">
      <a:spcBef>
        <a:spcPct val="0"/>
      </a:spcBef>
      <a:spcAft>
        <a:spcPct val="0"/>
      </a:spcAft>
      <a:defRPr sz="2400" kern="1200">
        <a:solidFill>
          <a:schemeClr val="tx1"/>
        </a:solidFill>
        <a:latin typeface="Arial" charset="0"/>
        <a:ea typeface="+mn-ea"/>
        <a:cs typeface="+mn-cs"/>
      </a:defRPr>
    </a:lvl4pPr>
    <a:lvl5pPr marL="1828800" algn="l" rtl="0" eaLnBrk="0" fontAlgn="base" hangingPunct="0">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a:srgbClr val="FF99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598" autoAdjust="0"/>
    <p:restoredTop sz="94660" autoAdjust="0"/>
  </p:normalViewPr>
  <p:slideViewPr>
    <p:cSldViewPr>
      <p:cViewPr varScale="1">
        <p:scale>
          <a:sx n="91" d="100"/>
          <a:sy n="91" d="100"/>
        </p:scale>
        <p:origin x="-972" y="-162"/>
      </p:cViewPr>
      <p:guideLst>
        <p:guide orient="horz" pos="2160"/>
        <p:guide pos="2880"/>
      </p:guideLst>
    </p:cSldViewPr>
  </p:slideViewPr>
  <p:outlineViewPr>
    <p:cViewPr>
      <p:scale>
        <a:sx n="33" d="100"/>
        <a:sy n="33" d="100"/>
      </p:scale>
      <p:origin x="0" y="192"/>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FC8653-031D-4BFE-9F84-8EAD11B2204B}" type="datetimeFigureOut">
              <a:rPr lang="en-US" smtClean="0"/>
              <a:pPr/>
              <a:t>10/12/2011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5C6B2B8-56CA-49A5-92FB-1BCB5A6494AA}"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82A2FE1-C74C-4E26-BE81-3C4468AD559B}"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7CCA2E2-48BD-49BB-8EFC-44A5FD0F356E}"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D3E5047-F9EC-4237-86FE-F537E16830EB}"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81DB1FA-1EAF-4F95-8115-4A3491FD5935}"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160FF3E-0C4B-49D1-B1B1-E051639EC07E}"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EA65F6AA-DA5F-468A-9A40-E0B2134ADDF0}"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22501D87-AAD6-4429-9F88-2D86B9DE5C3B}"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1F063B3-9C70-4110-A369-76D428A5A24B}"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363305F-C62F-4434-AACD-9CB74B134D0B}"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33FCB9A5-513D-4521-9084-603B58ECB411}"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BF018E6-CAFF-4ED0-A2A9-9173652AE2E2}"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2468608-38B8-4E79-A715-5F0A24A394D7}"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mn-lt"/>
              </a:defRPr>
            </a:lvl1pPr>
          </a:lstStyle>
          <a:p>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mn-lt"/>
              </a:defRPr>
            </a:lvl1pPr>
          </a:lstStyle>
          <a:p>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mn-lt"/>
              </a:defRPr>
            </a:lvl1pPr>
          </a:lstStyle>
          <a:p>
            <a:fld id="{5D2C0E4E-B1CF-43B6-8152-BC2202A8EA3E}"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pitchFamily="18" charset="0"/>
        </a:defRPr>
      </a:lvl2pPr>
      <a:lvl3pPr algn="ctr" rtl="0" eaLnBrk="0" fontAlgn="base" hangingPunct="0">
        <a:spcBef>
          <a:spcPct val="0"/>
        </a:spcBef>
        <a:spcAft>
          <a:spcPct val="0"/>
        </a:spcAft>
        <a:defRPr sz="4400">
          <a:solidFill>
            <a:schemeClr val="tx2"/>
          </a:solidFill>
          <a:latin typeface="Times" pitchFamily="18" charset="0"/>
        </a:defRPr>
      </a:lvl3pPr>
      <a:lvl4pPr algn="ctr" rtl="0" eaLnBrk="0" fontAlgn="base" hangingPunct="0">
        <a:spcBef>
          <a:spcPct val="0"/>
        </a:spcBef>
        <a:spcAft>
          <a:spcPct val="0"/>
        </a:spcAft>
        <a:defRPr sz="4400">
          <a:solidFill>
            <a:schemeClr val="tx2"/>
          </a:solidFill>
          <a:latin typeface="Times" pitchFamily="18" charset="0"/>
        </a:defRPr>
      </a:lvl4pPr>
      <a:lvl5pPr algn="ctr" rtl="0" eaLnBrk="0" fontAlgn="base" hangingPunct="0">
        <a:spcBef>
          <a:spcPct val="0"/>
        </a:spcBef>
        <a:spcAft>
          <a:spcPct val="0"/>
        </a:spcAft>
        <a:defRPr sz="4400">
          <a:solidFill>
            <a:schemeClr val="tx2"/>
          </a:solidFill>
          <a:latin typeface="Times" pitchFamily="18" charset="0"/>
        </a:defRPr>
      </a:lvl5pPr>
      <a:lvl6pPr marL="457200" algn="ctr" rtl="0" eaLnBrk="0" fontAlgn="base" hangingPunct="0">
        <a:spcBef>
          <a:spcPct val="0"/>
        </a:spcBef>
        <a:spcAft>
          <a:spcPct val="0"/>
        </a:spcAft>
        <a:defRPr sz="4400">
          <a:solidFill>
            <a:schemeClr val="tx2"/>
          </a:solidFill>
          <a:latin typeface="Times" pitchFamily="18" charset="0"/>
        </a:defRPr>
      </a:lvl6pPr>
      <a:lvl7pPr marL="914400" algn="ctr" rtl="0" eaLnBrk="0" fontAlgn="base" hangingPunct="0">
        <a:spcBef>
          <a:spcPct val="0"/>
        </a:spcBef>
        <a:spcAft>
          <a:spcPct val="0"/>
        </a:spcAft>
        <a:defRPr sz="4400">
          <a:solidFill>
            <a:schemeClr val="tx2"/>
          </a:solidFill>
          <a:latin typeface="Times" pitchFamily="18" charset="0"/>
        </a:defRPr>
      </a:lvl7pPr>
      <a:lvl8pPr marL="1371600" algn="ctr" rtl="0" eaLnBrk="0" fontAlgn="base" hangingPunct="0">
        <a:spcBef>
          <a:spcPct val="0"/>
        </a:spcBef>
        <a:spcAft>
          <a:spcPct val="0"/>
        </a:spcAft>
        <a:defRPr sz="4400">
          <a:solidFill>
            <a:schemeClr val="tx2"/>
          </a:solidFill>
          <a:latin typeface="Times" pitchFamily="18" charset="0"/>
        </a:defRPr>
      </a:lvl8pPr>
      <a:lvl9pPr marL="1828800" algn="ctr" rtl="0" eaLnBrk="0" fontAlgn="base" hangingPunct="0">
        <a:spcBef>
          <a:spcPct val="0"/>
        </a:spcBef>
        <a:spcAft>
          <a:spcPct val="0"/>
        </a:spcAft>
        <a:defRPr sz="4400">
          <a:solidFill>
            <a:schemeClr val="tx2"/>
          </a:solidFill>
          <a:latin typeface="Times"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jpeg"/><Relationship Id="rId5" Type="http://schemas.openxmlformats.org/officeDocument/2006/relationships/image" Target="../media/image18.jpeg"/><Relationship Id="rId4" Type="http://schemas.openxmlformats.org/officeDocument/2006/relationships/image" Target="../media/image1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85918" y="2357430"/>
            <a:ext cx="5662127" cy="1446550"/>
          </a:xfrm>
          <a:prstGeom prst="rect">
            <a:avLst/>
          </a:prstGeom>
          <a:noFill/>
        </p:spPr>
        <p:txBody>
          <a:bodyPr wrap="none" rtlCol="0">
            <a:spAutoFit/>
          </a:bodyPr>
          <a:lstStyle/>
          <a:p>
            <a:pPr algn="ctr"/>
            <a:r>
              <a:rPr lang="en-GB" sz="4000" dirty="0" smtClean="0"/>
              <a:t>introducing archaeology</a:t>
            </a:r>
          </a:p>
          <a:p>
            <a:pPr algn="ctr"/>
            <a:endParaRPr lang="en-GB" dirty="0" smtClean="0"/>
          </a:p>
          <a:p>
            <a:pPr algn="ctr"/>
            <a:r>
              <a:rPr lang="en-GB" dirty="0" smtClean="0"/>
              <a:t>t</a:t>
            </a:r>
            <a:r>
              <a:rPr lang="en-GB" dirty="0" smtClean="0"/>
              <a:t>he concept of time in archaeology</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1785918" y="285728"/>
            <a:ext cx="7143800" cy="6986528"/>
          </a:xfrm>
          <a:prstGeom prst="rect">
            <a:avLst/>
          </a:prstGeom>
          <a:noFill/>
        </p:spPr>
        <p:txBody>
          <a:bodyPr wrap="square" rtlCol="0">
            <a:spAutoFit/>
          </a:bodyPr>
          <a:lstStyle/>
          <a:p>
            <a:r>
              <a:rPr lang="en-GB" sz="1600" dirty="0" smtClean="0"/>
              <a:t>Archaeology </a:t>
            </a:r>
            <a:r>
              <a:rPr lang="en-GB" sz="1600" dirty="0" smtClean="0"/>
              <a:t>is </a:t>
            </a:r>
            <a:r>
              <a:rPr lang="en-GB" sz="1600" dirty="0" smtClean="0"/>
              <a:t>primarily </a:t>
            </a:r>
            <a:r>
              <a:rPr lang="en-GB" sz="1600" dirty="0" smtClean="0"/>
              <a:t>concerned with the human past, and the relationship between that human past and the </a:t>
            </a:r>
            <a:r>
              <a:rPr lang="en-GB" sz="1600" dirty="0" smtClean="0"/>
              <a:t>present</a:t>
            </a:r>
          </a:p>
          <a:p>
            <a:endParaRPr lang="en-GB" sz="1600" dirty="0" smtClean="0"/>
          </a:p>
          <a:p>
            <a:r>
              <a:rPr lang="en-GB" sz="1600" dirty="0" smtClean="0"/>
              <a:t>............archaeologists </a:t>
            </a:r>
            <a:r>
              <a:rPr lang="en-GB" sz="1600" dirty="0" smtClean="0"/>
              <a:t>are concerned with </a:t>
            </a:r>
            <a:r>
              <a:rPr lang="en-GB" sz="1600" dirty="0" smtClean="0"/>
              <a:t>time</a:t>
            </a:r>
          </a:p>
          <a:p>
            <a:endParaRPr lang="en-GB" sz="1600" dirty="0" smtClean="0"/>
          </a:p>
          <a:p>
            <a:r>
              <a:rPr lang="en-GB" sz="1600" dirty="0" smtClean="0"/>
              <a:t>of </a:t>
            </a:r>
            <a:r>
              <a:rPr lang="en-GB" sz="1600" dirty="0" smtClean="0"/>
              <a:t>all the social sciences and humanities, archaeology’s scope is by far the greatest in terms of time depth: from the earliest hominid presence around 4 or 5 million years ago, right up to the present </a:t>
            </a:r>
            <a:r>
              <a:rPr lang="en-GB" sz="1600" dirty="0" smtClean="0"/>
              <a:t>day </a:t>
            </a:r>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r>
              <a:rPr lang="en-GB" sz="1600" dirty="0" smtClean="0"/>
              <a:t>one </a:t>
            </a:r>
            <a:r>
              <a:rPr lang="en-GB" sz="1600" dirty="0" smtClean="0"/>
              <a:t>might expect archaeology to have a well-developed concept of time itself – or at least to have developed a keen understanding of how time may be perceived and conceptualised by different people in different social and cultural </a:t>
            </a:r>
            <a:r>
              <a:rPr lang="en-GB" sz="1600" dirty="0" smtClean="0"/>
              <a:t>contexts </a:t>
            </a:r>
          </a:p>
          <a:p>
            <a:endParaRPr lang="en-GB" sz="1600" dirty="0" smtClean="0"/>
          </a:p>
          <a:p>
            <a:r>
              <a:rPr lang="en-GB" sz="1600" dirty="0" smtClean="0"/>
              <a:t>however</a:t>
            </a:r>
            <a:r>
              <a:rPr lang="en-GB" sz="1600" dirty="0" smtClean="0"/>
              <a:t>, there has been relatively little reflection upon time as a concept in the discipline and, consequently, a concern with time as experienced in history (what we may call ‘lived time’) rather than as an objectified chronology is somewhat lacking. </a:t>
            </a:r>
            <a:endParaRPr lang="en-GB" sz="1600" dirty="0" smtClean="0"/>
          </a:p>
          <a:p>
            <a:endParaRPr lang="en-GB" sz="1600" dirty="0" smtClean="0"/>
          </a:p>
          <a:p>
            <a:r>
              <a:rPr lang="en-GB" sz="1600" dirty="0" smtClean="0"/>
              <a:t> </a:t>
            </a:r>
          </a:p>
        </p:txBody>
      </p:sp>
      <p:pic>
        <p:nvPicPr>
          <p:cNvPr id="21" name="Picture 2" descr="C:\Documents and Settings\Quentin Drew\My Documents\Q teaching\Introducing 02\archaeologist 01.jpg"/>
          <p:cNvPicPr>
            <a:picLocks noChangeAspect="1" noChangeArrowheads="1"/>
          </p:cNvPicPr>
          <p:nvPr/>
        </p:nvPicPr>
        <p:blipFill>
          <a:blip r:embed="rId3"/>
          <a:srcRect/>
          <a:stretch>
            <a:fillRect/>
          </a:stretch>
        </p:blipFill>
        <p:spPr bwMode="auto">
          <a:xfrm>
            <a:off x="4357686" y="2500306"/>
            <a:ext cx="1589251" cy="1857388"/>
          </a:xfrm>
          <a:prstGeom prst="rect">
            <a:avLst/>
          </a:prstGeom>
          <a:noFill/>
        </p:spPr>
      </p:pic>
      <p:pic>
        <p:nvPicPr>
          <p:cNvPr id="16" name="Picture 15" descr="clock5.jpg"/>
          <p:cNvPicPr>
            <a:picLocks noChangeAspect="1"/>
          </p:cNvPicPr>
          <p:nvPr/>
        </p:nvPicPr>
        <p:blipFill>
          <a:blip r:embed="rId4"/>
          <a:stretch>
            <a:fillRect/>
          </a:stretch>
        </p:blipFill>
        <p:spPr>
          <a:xfrm>
            <a:off x="0" y="0"/>
            <a:ext cx="1519635" cy="1000132"/>
          </a:xfrm>
          <a:prstGeom prst="rect">
            <a:avLst/>
          </a:prstGeom>
        </p:spPr>
      </p:pic>
      <p:pic>
        <p:nvPicPr>
          <p:cNvPr id="17" name="Picture 16" descr="Clock-Mechanism-1501432.jpg"/>
          <p:cNvPicPr>
            <a:picLocks noChangeAspect="1"/>
          </p:cNvPicPr>
          <p:nvPr/>
        </p:nvPicPr>
        <p:blipFill>
          <a:blip r:embed="rId5"/>
          <a:stretch>
            <a:fillRect/>
          </a:stretch>
        </p:blipFill>
        <p:spPr>
          <a:xfrm>
            <a:off x="0" y="928670"/>
            <a:ext cx="1524011" cy="2286016"/>
          </a:xfrm>
          <a:prstGeom prst="rect">
            <a:avLst/>
          </a:prstGeom>
        </p:spPr>
      </p:pic>
      <p:pic>
        <p:nvPicPr>
          <p:cNvPr id="18" name="Picture 17" descr="b1.jpg"/>
          <p:cNvPicPr>
            <a:picLocks noChangeAspect="1"/>
          </p:cNvPicPr>
          <p:nvPr/>
        </p:nvPicPr>
        <p:blipFill>
          <a:blip r:embed="rId6" cstate="print"/>
          <a:stretch>
            <a:fillRect/>
          </a:stretch>
        </p:blipFill>
        <p:spPr>
          <a:xfrm>
            <a:off x="0" y="3214686"/>
            <a:ext cx="1524011" cy="1143008"/>
          </a:xfrm>
          <a:prstGeom prst="rect">
            <a:avLst/>
          </a:prstGeom>
        </p:spPr>
      </p:pic>
      <p:pic>
        <p:nvPicPr>
          <p:cNvPr id="19" name="Picture 18" descr="Springs-Screws-102473.jpg"/>
          <p:cNvPicPr>
            <a:picLocks noChangeAspect="1"/>
          </p:cNvPicPr>
          <p:nvPr/>
        </p:nvPicPr>
        <p:blipFill>
          <a:blip r:embed="rId7"/>
          <a:stretch>
            <a:fillRect/>
          </a:stretch>
        </p:blipFill>
        <p:spPr>
          <a:xfrm>
            <a:off x="1" y="4357694"/>
            <a:ext cx="1526538" cy="1214446"/>
          </a:xfrm>
          <a:prstGeom prst="rect">
            <a:avLst/>
          </a:prstGeom>
        </p:spPr>
      </p:pic>
      <p:pic>
        <p:nvPicPr>
          <p:cNvPr id="20" name="Picture 19" descr="Super-Macro-Clock-Mechanism-857106.jpg"/>
          <p:cNvPicPr>
            <a:picLocks noChangeAspect="1"/>
          </p:cNvPicPr>
          <p:nvPr/>
        </p:nvPicPr>
        <p:blipFill>
          <a:blip r:embed="rId8"/>
          <a:stretch>
            <a:fillRect/>
          </a:stretch>
        </p:blipFill>
        <p:spPr>
          <a:xfrm>
            <a:off x="1" y="5500702"/>
            <a:ext cx="1538498" cy="1357298"/>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clock5.jpg"/>
          <p:cNvPicPr>
            <a:picLocks noChangeAspect="1"/>
          </p:cNvPicPr>
          <p:nvPr/>
        </p:nvPicPr>
        <p:blipFill>
          <a:blip r:embed="rId3"/>
          <a:stretch>
            <a:fillRect/>
          </a:stretch>
        </p:blipFill>
        <p:spPr>
          <a:xfrm>
            <a:off x="0" y="0"/>
            <a:ext cx="1519635" cy="1000132"/>
          </a:xfrm>
          <a:prstGeom prst="rect">
            <a:avLst/>
          </a:prstGeom>
        </p:spPr>
      </p:pic>
      <p:pic>
        <p:nvPicPr>
          <p:cNvPr id="17" name="Picture 16" descr="Clock-Mechanism-1501432.jpg"/>
          <p:cNvPicPr>
            <a:picLocks noChangeAspect="1"/>
          </p:cNvPicPr>
          <p:nvPr/>
        </p:nvPicPr>
        <p:blipFill>
          <a:blip r:embed="rId4"/>
          <a:stretch>
            <a:fillRect/>
          </a:stretch>
        </p:blipFill>
        <p:spPr>
          <a:xfrm>
            <a:off x="0" y="928670"/>
            <a:ext cx="1524011" cy="2286016"/>
          </a:xfrm>
          <a:prstGeom prst="rect">
            <a:avLst/>
          </a:prstGeom>
        </p:spPr>
      </p:pic>
      <p:pic>
        <p:nvPicPr>
          <p:cNvPr id="18" name="Picture 17" descr="b1.jpg"/>
          <p:cNvPicPr>
            <a:picLocks noChangeAspect="1"/>
          </p:cNvPicPr>
          <p:nvPr/>
        </p:nvPicPr>
        <p:blipFill>
          <a:blip r:embed="rId5" cstate="print"/>
          <a:stretch>
            <a:fillRect/>
          </a:stretch>
        </p:blipFill>
        <p:spPr>
          <a:xfrm>
            <a:off x="0" y="3214686"/>
            <a:ext cx="1524011" cy="1143008"/>
          </a:xfrm>
          <a:prstGeom prst="rect">
            <a:avLst/>
          </a:prstGeom>
        </p:spPr>
      </p:pic>
      <p:pic>
        <p:nvPicPr>
          <p:cNvPr id="19" name="Picture 18" descr="Springs-Screws-102473.jpg"/>
          <p:cNvPicPr>
            <a:picLocks noChangeAspect="1"/>
          </p:cNvPicPr>
          <p:nvPr/>
        </p:nvPicPr>
        <p:blipFill>
          <a:blip r:embed="rId6"/>
          <a:stretch>
            <a:fillRect/>
          </a:stretch>
        </p:blipFill>
        <p:spPr>
          <a:xfrm>
            <a:off x="1" y="4357694"/>
            <a:ext cx="1526538" cy="1214446"/>
          </a:xfrm>
          <a:prstGeom prst="rect">
            <a:avLst/>
          </a:prstGeom>
        </p:spPr>
      </p:pic>
      <p:pic>
        <p:nvPicPr>
          <p:cNvPr id="20" name="Picture 19" descr="Super-Macro-Clock-Mechanism-857106.jpg"/>
          <p:cNvPicPr>
            <a:picLocks noChangeAspect="1"/>
          </p:cNvPicPr>
          <p:nvPr/>
        </p:nvPicPr>
        <p:blipFill>
          <a:blip r:embed="rId7"/>
          <a:stretch>
            <a:fillRect/>
          </a:stretch>
        </p:blipFill>
        <p:spPr>
          <a:xfrm>
            <a:off x="1" y="5500702"/>
            <a:ext cx="1538498" cy="1357298"/>
          </a:xfrm>
          <a:prstGeom prst="rect">
            <a:avLst/>
          </a:prstGeom>
        </p:spPr>
      </p:pic>
      <p:sp>
        <p:nvSpPr>
          <p:cNvPr id="8" name="TextBox 7"/>
          <p:cNvSpPr txBox="1"/>
          <p:nvPr/>
        </p:nvSpPr>
        <p:spPr>
          <a:xfrm>
            <a:off x="1643042" y="142852"/>
            <a:ext cx="7500958" cy="6986528"/>
          </a:xfrm>
          <a:prstGeom prst="rect">
            <a:avLst/>
          </a:prstGeom>
          <a:noFill/>
        </p:spPr>
        <p:txBody>
          <a:bodyPr wrap="square" rtlCol="0">
            <a:spAutoFit/>
          </a:bodyPr>
          <a:lstStyle/>
          <a:p>
            <a:r>
              <a:rPr lang="en-GB" sz="1600" dirty="0" smtClean="0"/>
              <a:t>The </a:t>
            </a:r>
            <a:r>
              <a:rPr lang="en-GB" sz="1600" dirty="0" smtClean="0"/>
              <a:t>history of time perception has usually been studied as a history of time measurement. </a:t>
            </a:r>
            <a:endParaRPr lang="en-GB" sz="1600" dirty="0" smtClean="0"/>
          </a:p>
          <a:p>
            <a:r>
              <a:rPr lang="en-GB" sz="1600" dirty="0" smtClean="0"/>
              <a:t>In </a:t>
            </a:r>
            <a:r>
              <a:rPr lang="en-GB" sz="1600" dirty="0" smtClean="0"/>
              <a:t>the modern West, particularly since the industrial revolution, our everyday lives are structured by what we may call ‘clock time’. </a:t>
            </a:r>
            <a:endParaRPr lang="en-GB" sz="1600" dirty="0" smtClean="0"/>
          </a:p>
          <a:p>
            <a:endParaRPr lang="en-GB" sz="1600" dirty="0" smtClean="0"/>
          </a:p>
          <a:p>
            <a:r>
              <a:rPr lang="en-GB" sz="1600" dirty="0" smtClean="0"/>
              <a:t>We </a:t>
            </a:r>
            <a:r>
              <a:rPr lang="en-GB" sz="1600" dirty="0" smtClean="0"/>
              <a:t>routinely awake by the alarm clock at the same time each day, we travel to work, school or college according to public transport timetables, we often ‘clock in’ to work, and the working day is structured around a legally proscribed number of labour hours and </a:t>
            </a:r>
            <a:r>
              <a:rPr lang="en-GB" sz="1600" dirty="0" smtClean="0"/>
              <a:t>breaks.</a:t>
            </a:r>
          </a:p>
          <a:p>
            <a:endParaRPr lang="en-GB" sz="1600" dirty="0" smtClean="0"/>
          </a:p>
          <a:p>
            <a:r>
              <a:rPr lang="en-GB" sz="1600" dirty="0" smtClean="0"/>
              <a:t>...............appointments </a:t>
            </a:r>
            <a:r>
              <a:rPr lang="en-GB" sz="1600" dirty="0" smtClean="0"/>
              <a:t>are made, deadlines are </a:t>
            </a:r>
            <a:r>
              <a:rPr lang="en-GB" sz="1600" dirty="0" smtClean="0"/>
              <a:t>set............</a:t>
            </a:r>
          </a:p>
          <a:p>
            <a:endParaRPr lang="en-GB" sz="1600" dirty="0" smtClean="0"/>
          </a:p>
          <a:p>
            <a:r>
              <a:rPr lang="en-GB" sz="1600" dirty="0" smtClean="0"/>
              <a:t>The </a:t>
            </a:r>
            <a:r>
              <a:rPr lang="en-GB" sz="1600" dirty="0" smtClean="0"/>
              <a:t>clock is ever present, in both public and private places. Most of us even wear one on our </a:t>
            </a:r>
            <a:r>
              <a:rPr lang="en-GB" sz="1600" dirty="0" smtClean="0"/>
              <a:t>wrists - our </a:t>
            </a:r>
            <a:r>
              <a:rPr lang="en-GB" sz="1600" dirty="0" smtClean="0"/>
              <a:t>social calendar is made up of arrangements to meet people at certain times and in certain </a:t>
            </a:r>
            <a:r>
              <a:rPr lang="en-GB" sz="1600" dirty="0" smtClean="0"/>
              <a:t>places - our </a:t>
            </a:r>
            <a:r>
              <a:rPr lang="en-GB" sz="1600" dirty="0" smtClean="0"/>
              <a:t>language is loaded with references to time and time </a:t>
            </a:r>
            <a:r>
              <a:rPr lang="en-GB" sz="1600" dirty="0" smtClean="0"/>
              <a:t>metaphors: </a:t>
            </a:r>
          </a:p>
          <a:p>
            <a:endParaRPr lang="en-GB" sz="1600" dirty="0" smtClean="0"/>
          </a:p>
          <a:p>
            <a:r>
              <a:rPr lang="en-GB" sz="1600" dirty="0" smtClean="0"/>
              <a:t>We </a:t>
            </a:r>
            <a:r>
              <a:rPr lang="en-GB" sz="1600" dirty="0" smtClean="0"/>
              <a:t>are told to use our time effectively, to manage our time, not to ‘waste time’. Time flies, time waits for no one, time heals, time can even ‘stand still</a:t>
            </a:r>
            <a:r>
              <a:rPr lang="en-GB" sz="1600" dirty="0" smtClean="0"/>
              <a:t>’....... </a:t>
            </a:r>
          </a:p>
          <a:p>
            <a:endParaRPr lang="en-GB" sz="1600" dirty="0" smtClean="0"/>
          </a:p>
          <a:p>
            <a:r>
              <a:rPr lang="en-GB" sz="1600" dirty="0" smtClean="0"/>
              <a:t>human </a:t>
            </a:r>
            <a:r>
              <a:rPr lang="en-GB" sz="1600" dirty="0" smtClean="0"/>
              <a:t>time in the contemporary Western world is seen as linear and </a:t>
            </a:r>
            <a:r>
              <a:rPr lang="en-GB" sz="1600" dirty="0" smtClean="0"/>
              <a:t>non-reversible:</a:t>
            </a:r>
          </a:p>
          <a:p>
            <a:endParaRPr lang="en-GB" sz="1600" dirty="0" smtClean="0"/>
          </a:p>
          <a:p>
            <a:r>
              <a:rPr lang="en-GB" sz="1600" dirty="0" smtClean="0"/>
              <a:t>............the </a:t>
            </a:r>
            <a:r>
              <a:rPr lang="en-GB" sz="1600" dirty="0" smtClean="0"/>
              <a:t>path from birth to </a:t>
            </a:r>
            <a:r>
              <a:rPr lang="en-GB" sz="1600" dirty="0" smtClean="0"/>
              <a:t>death........</a:t>
            </a:r>
          </a:p>
          <a:p>
            <a:endParaRPr lang="en-GB" sz="1600" dirty="0" smtClean="0"/>
          </a:p>
          <a:p>
            <a:r>
              <a:rPr lang="en-GB" sz="1600" dirty="0" smtClean="0"/>
              <a:t>We </a:t>
            </a:r>
            <a:r>
              <a:rPr lang="en-GB" sz="1600" dirty="0" smtClean="0"/>
              <a:t>perceive this linear path according to the Western scientific construct of the solar year, </a:t>
            </a:r>
            <a:r>
              <a:rPr lang="en-GB" sz="1600" dirty="0" smtClean="0"/>
              <a:t>divided </a:t>
            </a:r>
            <a:r>
              <a:rPr lang="en-GB" sz="1600" dirty="0" smtClean="0"/>
              <a:t>into months, weeks, days, hours, minutes and seconds</a:t>
            </a:r>
            <a:r>
              <a:rPr lang="en-GB" sz="1600" dirty="0" smtClean="0"/>
              <a:t>....... </a:t>
            </a:r>
          </a:p>
          <a:p>
            <a:endParaRPr lang="en-GB" sz="1600"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clock5.jpg"/>
          <p:cNvPicPr>
            <a:picLocks noChangeAspect="1"/>
          </p:cNvPicPr>
          <p:nvPr/>
        </p:nvPicPr>
        <p:blipFill>
          <a:blip r:embed="rId3"/>
          <a:stretch>
            <a:fillRect/>
          </a:stretch>
        </p:blipFill>
        <p:spPr>
          <a:xfrm>
            <a:off x="0" y="0"/>
            <a:ext cx="1519635" cy="1000132"/>
          </a:xfrm>
          <a:prstGeom prst="rect">
            <a:avLst/>
          </a:prstGeom>
        </p:spPr>
      </p:pic>
      <p:pic>
        <p:nvPicPr>
          <p:cNvPr id="17" name="Picture 16" descr="Clock-Mechanism-1501432.jpg"/>
          <p:cNvPicPr>
            <a:picLocks noChangeAspect="1"/>
          </p:cNvPicPr>
          <p:nvPr/>
        </p:nvPicPr>
        <p:blipFill>
          <a:blip r:embed="rId4"/>
          <a:stretch>
            <a:fillRect/>
          </a:stretch>
        </p:blipFill>
        <p:spPr>
          <a:xfrm>
            <a:off x="0" y="928670"/>
            <a:ext cx="1524011" cy="2286016"/>
          </a:xfrm>
          <a:prstGeom prst="rect">
            <a:avLst/>
          </a:prstGeom>
        </p:spPr>
      </p:pic>
      <p:pic>
        <p:nvPicPr>
          <p:cNvPr id="18" name="Picture 17" descr="b1.jpg"/>
          <p:cNvPicPr>
            <a:picLocks noChangeAspect="1"/>
          </p:cNvPicPr>
          <p:nvPr/>
        </p:nvPicPr>
        <p:blipFill>
          <a:blip r:embed="rId5" cstate="print"/>
          <a:stretch>
            <a:fillRect/>
          </a:stretch>
        </p:blipFill>
        <p:spPr>
          <a:xfrm>
            <a:off x="0" y="3214686"/>
            <a:ext cx="1524011" cy="1143008"/>
          </a:xfrm>
          <a:prstGeom prst="rect">
            <a:avLst/>
          </a:prstGeom>
        </p:spPr>
      </p:pic>
      <p:pic>
        <p:nvPicPr>
          <p:cNvPr id="19" name="Picture 18" descr="Springs-Screws-102473.jpg"/>
          <p:cNvPicPr>
            <a:picLocks noChangeAspect="1"/>
          </p:cNvPicPr>
          <p:nvPr/>
        </p:nvPicPr>
        <p:blipFill>
          <a:blip r:embed="rId6"/>
          <a:stretch>
            <a:fillRect/>
          </a:stretch>
        </p:blipFill>
        <p:spPr>
          <a:xfrm>
            <a:off x="1" y="4357694"/>
            <a:ext cx="1526538" cy="1214446"/>
          </a:xfrm>
          <a:prstGeom prst="rect">
            <a:avLst/>
          </a:prstGeom>
        </p:spPr>
      </p:pic>
      <p:pic>
        <p:nvPicPr>
          <p:cNvPr id="20" name="Picture 19" descr="Super-Macro-Clock-Mechanism-857106.jpg"/>
          <p:cNvPicPr>
            <a:picLocks noChangeAspect="1"/>
          </p:cNvPicPr>
          <p:nvPr/>
        </p:nvPicPr>
        <p:blipFill>
          <a:blip r:embed="rId7"/>
          <a:stretch>
            <a:fillRect/>
          </a:stretch>
        </p:blipFill>
        <p:spPr>
          <a:xfrm>
            <a:off x="1" y="5500702"/>
            <a:ext cx="1538498" cy="1357298"/>
          </a:xfrm>
          <a:prstGeom prst="rect">
            <a:avLst/>
          </a:prstGeom>
        </p:spPr>
      </p:pic>
      <p:pic>
        <p:nvPicPr>
          <p:cNvPr id="9" name="Picture 8" descr="3221732_f520.jpg"/>
          <p:cNvPicPr>
            <a:picLocks noChangeAspect="1"/>
          </p:cNvPicPr>
          <p:nvPr/>
        </p:nvPicPr>
        <p:blipFill>
          <a:blip r:embed="rId8"/>
          <a:stretch>
            <a:fillRect/>
          </a:stretch>
        </p:blipFill>
        <p:spPr>
          <a:xfrm>
            <a:off x="2357422" y="-214338"/>
            <a:ext cx="6381795" cy="4786346"/>
          </a:xfrm>
          <a:prstGeom prst="rect">
            <a:avLst/>
          </a:prstGeom>
        </p:spPr>
      </p:pic>
      <p:sp>
        <p:nvSpPr>
          <p:cNvPr id="10" name="TextBox 9"/>
          <p:cNvSpPr txBox="1"/>
          <p:nvPr/>
        </p:nvSpPr>
        <p:spPr>
          <a:xfrm>
            <a:off x="1714480" y="3214686"/>
            <a:ext cx="7429520" cy="3539430"/>
          </a:xfrm>
          <a:prstGeom prst="rect">
            <a:avLst/>
          </a:prstGeom>
          <a:noFill/>
        </p:spPr>
        <p:txBody>
          <a:bodyPr wrap="square" rtlCol="0">
            <a:spAutoFit/>
          </a:bodyPr>
          <a:lstStyle/>
          <a:p>
            <a:r>
              <a:rPr lang="en-GB" sz="1600" dirty="0" smtClean="0"/>
              <a:t>This modern linear perception of time, it was believed, developed from earlier perceptions of time in the ancient civilisations of Mesopotamia, Egypt, and the Greek and Roman worlds. </a:t>
            </a:r>
            <a:endParaRPr lang="en-GB" sz="1600" dirty="0" smtClean="0"/>
          </a:p>
          <a:p>
            <a:endParaRPr lang="en-GB" sz="1600" dirty="0" smtClean="0"/>
          </a:p>
          <a:p>
            <a:r>
              <a:rPr lang="en-GB" sz="1600" dirty="0" smtClean="0"/>
              <a:t>Once </a:t>
            </a:r>
            <a:r>
              <a:rPr lang="en-GB" sz="1600" dirty="0" smtClean="0"/>
              <a:t>Western science developed what were seen as exact methods of measuring linear time, other social explanations and regulators, such as ‘myth’, were seen as spurious and ‘primitive’. </a:t>
            </a:r>
            <a:endParaRPr lang="en-GB" sz="1600" dirty="0" smtClean="0"/>
          </a:p>
          <a:p>
            <a:endParaRPr lang="en-GB" sz="1600" dirty="0" smtClean="0"/>
          </a:p>
          <a:p>
            <a:r>
              <a:rPr lang="en-GB" sz="1600" dirty="0" smtClean="0"/>
              <a:t>Underlying </a:t>
            </a:r>
            <a:r>
              <a:rPr lang="en-GB" sz="1600" dirty="0" smtClean="0"/>
              <a:t>this approach is the assumption that non-modern/non-Western societies lacked a proper sense of linear time and an interest in time reckoning/time keeping. </a:t>
            </a:r>
            <a:endParaRPr lang="en-GB" sz="1600" dirty="0" smtClean="0"/>
          </a:p>
          <a:p>
            <a:endParaRPr lang="en-GB" sz="1600" dirty="0" smtClean="0"/>
          </a:p>
          <a:p>
            <a:r>
              <a:rPr lang="en-GB" sz="1600" dirty="0" smtClean="0"/>
              <a:t>...an assumption that judges </a:t>
            </a:r>
            <a:r>
              <a:rPr lang="en-GB" sz="1600" dirty="0" smtClean="0"/>
              <a:t>other cultures against the ‘supremacy’ of modern Western </a:t>
            </a:r>
            <a:r>
              <a:rPr lang="en-GB" sz="1600" dirty="0" smtClean="0"/>
              <a:t>values</a:t>
            </a:r>
            <a:endParaRPr lang="en-GB" sz="1000" dirty="0"/>
          </a:p>
        </p:txBody>
      </p:sp>
      <p:sp>
        <p:nvSpPr>
          <p:cNvPr id="8" name="TextBox 7"/>
          <p:cNvSpPr txBox="1"/>
          <p:nvPr/>
        </p:nvSpPr>
        <p:spPr>
          <a:xfrm>
            <a:off x="1785918" y="285728"/>
            <a:ext cx="7143800" cy="954107"/>
          </a:xfrm>
          <a:prstGeom prst="rect">
            <a:avLst/>
          </a:prstGeom>
          <a:noFill/>
        </p:spPr>
        <p:txBody>
          <a:bodyPr wrap="square" rtlCol="0">
            <a:spAutoFit/>
          </a:bodyPr>
          <a:lstStyle/>
          <a:p>
            <a:endParaRPr lang="en-GB" sz="1000" dirty="0" smtClean="0"/>
          </a:p>
          <a:p>
            <a:r>
              <a:rPr lang="en-GB" sz="1600" b="1" dirty="0" smtClean="0"/>
              <a:t>t</a:t>
            </a:r>
            <a:r>
              <a:rPr lang="en-GB" sz="1600" b="1" dirty="0" smtClean="0"/>
              <a:t>he </a:t>
            </a:r>
            <a:r>
              <a:rPr lang="en-GB" sz="1600" b="1" dirty="0" smtClean="0"/>
              <a:t>past lies behind </a:t>
            </a:r>
            <a:r>
              <a:rPr lang="en-GB" sz="1600" b="1" dirty="0" smtClean="0"/>
              <a:t>us - </a:t>
            </a:r>
            <a:r>
              <a:rPr lang="en-GB" sz="1600" b="1" dirty="0" smtClean="0"/>
              <a:t>we live in the </a:t>
            </a:r>
            <a:r>
              <a:rPr lang="en-GB" sz="1600" b="1" dirty="0" smtClean="0"/>
              <a:t>present</a:t>
            </a:r>
            <a:r>
              <a:rPr lang="en-GB" sz="1600" b="1" dirty="0" smtClean="0"/>
              <a:t> </a:t>
            </a:r>
            <a:r>
              <a:rPr lang="en-GB" sz="1600" b="1" dirty="0" smtClean="0"/>
              <a:t>- </a:t>
            </a:r>
            <a:r>
              <a:rPr lang="en-GB" sz="1600" b="1" dirty="0" smtClean="0"/>
              <a:t>the future lies </a:t>
            </a:r>
            <a:r>
              <a:rPr lang="en-GB" sz="1600" b="1" dirty="0" smtClean="0"/>
              <a:t>ahead</a:t>
            </a:r>
          </a:p>
          <a:p>
            <a:endParaRPr lang="en-GB" sz="1000" dirty="0" smtClean="0"/>
          </a:p>
          <a:p>
            <a:endParaRPr lang="en-GB" sz="1000" dirty="0" smtClean="0"/>
          </a:p>
          <a:p>
            <a:r>
              <a:rPr lang="en-GB" sz="1000" dirty="0" smtClean="0"/>
              <a:t>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0" y="5473005"/>
            <a:ext cx="3214678" cy="1384995"/>
          </a:xfrm>
          <a:prstGeom prst="rect">
            <a:avLst/>
          </a:prstGeom>
          <a:noFill/>
        </p:spPr>
        <p:txBody>
          <a:bodyPr wrap="square" rtlCol="0">
            <a:spAutoFit/>
          </a:bodyPr>
          <a:lstStyle/>
          <a:p>
            <a:r>
              <a:rPr lang="en-GB" sz="1400" b="1" dirty="0" smtClean="0"/>
              <a:t>Emile </a:t>
            </a:r>
            <a:r>
              <a:rPr lang="en-GB" sz="1400" b="1" dirty="0" smtClean="0"/>
              <a:t>Durkheim </a:t>
            </a:r>
            <a:r>
              <a:rPr lang="en-GB" sz="1400" dirty="0" smtClean="0"/>
              <a:t>(1858-1917) was one of the first scholars to explicitly acknowledge that time is a social construct rather than a natural condition. </a:t>
            </a:r>
          </a:p>
          <a:p>
            <a:r>
              <a:rPr lang="en-GB" sz="1400" dirty="0" smtClean="0"/>
              <a:t> </a:t>
            </a:r>
          </a:p>
        </p:txBody>
      </p:sp>
      <p:pic>
        <p:nvPicPr>
          <p:cNvPr id="11" name="Picture 10" descr="Emile Durkheim 2.jpg"/>
          <p:cNvPicPr>
            <a:picLocks noChangeAspect="1"/>
          </p:cNvPicPr>
          <p:nvPr/>
        </p:nvPicPr>
        <p:blipFill>
          <a:blip r:embed="rId3"/>
          <a:stretch>
            <a:fillRect/>
          </a:stretch>
        </p:blipFill>
        <p:spPr>
          <a:xfrm>
            <a:off x="867542" y="2571744"/>
            <a:ext cx="1433333" cy="2714644"/>
          </a:xfrm>
          <a:prstGeom prst="rect">
            <a:avLst/>
          </a:prstGeom>
        </p:spPr>
      </p:pic>
      <p:pic>
        <p:nvPicPr>
          <p:cNvPr id="12" name="Picture 11" descr="Emile Durkheim 4.jpg"/>
          <p:cNvPicPr>
            <a:picLocks noChangeAspect="1"/>
          </p:cNvPicPr>
          <p:nvPr/>
        </p:nvPicPr>
        <p:blipFill>
          <a:blip r:embed="rId4">
            <a:lum bright="-30000"/>
          </a:blip>
          <a:stretch>
            <a:fillRect/>
          </a:stretch>
        </p:blipFill>
        <p:spPr>
          <a:xfrm>
            <a:off x="3214646" y="-142900"/>
            <a:ext cx="6286576" cy="7286675"/>
          </a:xfrm>
          <a:prstGeom prst="rect">
            <a:avLst/>
          </a:prstGeom>
        </p:spPr>
      </p:pic>
      <p:sp>
        <p:nvSpPr>
          <p:cNvPr id="13" name="Rectangle 12"/>
          <p:cNvSpPr/>
          <p:nvPr/>
        </p:nvSpPr>
        <p:spPr>
          <a:xfrm>
            <a:off x="5857852" y="785794"/>
            <a:ext cx="3286148" cy="5632311"/>
          </a:xfrm>
          <a:prstGeom prst="rect">
            <a:avLst/>
          </a:prstGeom>
        </p:spPr>
        <p:txBody>
          <a:bodyPr wrap="square">
            <a:spAutoFit/>
          </a:bodyPr>
          <a:lstStyle/>
          <a:p>
            <a:r>
              <a:rPr lang="en-GB" sz="2000" dirty="0" smtClean="0">
                <a:solidFill>
                  <a:schemeClr val="bg1"/>
                </a:solidFill>
              </a:rPr>
              <a:t>time </a:t>
            </a:r>
            <a:r>
              <a:rPr lang="en-GB" sz="2000" dirty="0" smtClean="0">
                <a:solidFill>
                  <a:schemeClr val="bg1"/>
                </a:solidFill>
              </a:rPr>
              <a:t>is understood differently in different social </a:t>
            </a:r>
            <a:r>
              <a:rPr lang="en-GB" sz="2000" dirty="0" smtClean="0">
                <a:solidFill>
                  <a:schemeClr val="bg1"/>
                </a:solidFill>
              </a:rPr>
              <a:t>contexts </a:t>
            </a:r>
          </a:p>
          <a:p>
            <a:endParaRPr lang="en-GB" sz="2000" dirty="0" smtClean="0">
              <a:solidFill>
                <a:schemeClr val="bg1"/>
              </a:solidFill>
            </a:endParaRPr>
          </a:p>
          <a:p>
            <a:r>
              <a:rPr lang="en-GB" sz="2000" dirty="0" smtClean="0">
                <a:solidFill>
                  <a:schemeClr val="bg1"/>
                </a:solidFill>
              </a:rPr>
              <a:t>there </a:t>
            </a:r>
            <a:r>
              <a:rPr lang="en-GB" sz="2000" dirty="0" smtClean="0">
                <a:solidFill>
                  <a:schemeClr val="bg1"/>
                </a:solidFill>
              </a:rPr>
              <a:t>are different ways of constructing the </a:t>
            </a:r>
            <a:r>
              <a:rPr lang="en-GB" sz="2000" dirty="0" smtClean="0">
                <a:solidFill>
                  <a:schemeClr val="bg1"/>
                </a:solidFill>
              </a:rPr>
              <a:t>past</a:t>
            </a:r>
          </a:p>
          <a:p>
            <a:endParaRPr lang="en-GB" sz="2000" dirty="0" smtClean="0">
              <a:solidFill>
                <a:schemeClr val="bg1"/>
              </a:solidFill>
            </a:endParaRPr>
          </a:p>
          <a:p>
            <a:r>
              <a:rPr lang="en-GB" sz="2000" dirty="0" smtClean="0">
                <a:solidFill>
                  <a:schemeClr val="bg1"/>
                </a:solidFill>
              </a:rPr>
              <a:t>o</a:t>
            </a:r>
            <a:r>
              <a:rPr lang="en-GB" sz="2000" dirty="0" smtClean="0">
                <a:solidFill>
                  <a:schemeClr val="bg1"/>
                </a:solidFill>
              </a:rPr>
              <a:t>ther </a:t>
            </a:r>
            <a:r>
              <a:rPr lang="en-GB" sz="2000" dirty="0" smtClean="0">
                <a:solidFill>
                  <a:schemeClr val="bg1"/>
                </a:solidFill>
              </a:rPr>
              <a:t>societies may understand the past not according to linear time and written representations (what we call ‘history’), but according to, for example, cyclical time (life-death-rebirth), oral traditions, or through complex mythologies relating to gods and/or </a:t>
            </a:r>
            <a:r>
              <a:rPr lang="en-GB" sz="2000" dirty="0" smtClean="0">
                <a:solidFill>
                  <a:schemeClr val="bg1"/>
                </a:solidFill>
              </a:rPr>
              <a:t>ancestors</a:t>
            </a:r>
            <a:endParaRPr lang="en-GB" sz="2000" dirty="0" smtClean="0">
              <a:solidFill>
                <a:schemeClr val="bg1"/>
              </a:solidFill>
            </a:endParaRPr>
          </a:p>
        </p:txBody>
      </p:sp>
      <p:sp>
        <p:nvSpPr>
          <p:cNvPr id="14" name="TextBox 13"/>
          <p:cNvSpPr txBox="1"/>
          <p:nvPr/>
        </p:nvSpPr>
        <p:spPr>
          <a:xfrm>
            <a:off x="142844" y="214290"/>
            <a:ext cx="3071834" cy="2308324"/>
          </a:xfrm>
          <a:prstGeom prst="rect">
            <a:avLst/>
          </a:prstGeom>
          <a:noFill/>
        </p:spPr>
        <p:txBody>
          <a:bodyPr wrap="square" rtlCol="0">
            <a:spAutoFit/>
          </a:bodyPr>
          <a:lstStyle/>
          <a:p>
            <a:r>
              <a:rPr lang="en-GB" sz="1800" dirty="0" smtClean="0"/>
              <a:t>Today, </a:t>
            </a:r>
            <a:r>
              <a:rPr lang="en-GB" sz="1800" dirty="0" smtClean="0"/>
              <a:t>it is generally realised and accepted that within other societies there exist </a:t>
            </a:r>
            <a:endParaRPr lang="en-GB" sz="1800" dirty="0" smtClean="0"/>
          </a:p>
          <a:p>
            <a:pPr>
              <a:buFont typeface="Arial" pitchFamily="34" charset="0"/>
              <a:buChar char="•"/>
            </a:pPr>
            <a:r>
              <a:rPr lang="en-GB" sz="1800" dirty="0" smtClean="0"/>
              <a:t> </a:t>
            </a:r>
            <a:r>
              <a:rPr lang="en-GB" sz="1800" dirty="0" smtClean="0"/>
              <a:t> different </a:t>
            </a:r>
            <a:r>
              <a:rPr lang="en-GB" sz="1800" dirty="0" smtClean="0"/>
              <a:t>conceptions of </a:t>
            </a:r>
            <a:r>
              <a:rPr lang="en-GB" sz="1800" dirty="0" smtClean="0"/>
              <a:t>time</a:t>
            </a:r>
          </a:p>
          <a:p>
            <a:pPr>
              <a:buFont typeface="Arial" pitchFamily="34" charset="0"/>
              <a:buChar char="•"/>
            </a:pPr>
            <a:r>
              <a:rPr lang="en-GB" sz="1800" dirty="0" smtClean="0"/>
              <a:t>  different </a:t>
            </a:r>
            <a:r>
              <a:rPr lang="en-GB" sz="1800" dirty="0" smtClean="0"/>
              <a:t>ways of measuring time</a:t>
            </a:r>
            <a:endParaRPr lang="en-GB" sz="18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82d0b475971ea67394b3e9f10a9f_grande.jpg"/>
          <p:cNvPicPr>
            <a:picLocks noChangeAspect="1"/>
          </p:cNvPicPr>
          <p:nvPr/>
        </p:nvPicPr>
        <p:blipFill>
          <a:blip r:embed="rId3"/>
          <a:stretch>
            <a:fillRect/>
          </a:stretch>
        </p:blipFill>
        <p:spPr>
          <a:xfrm>
            <a:off x="0" y="0"/>
            <a:ext cx="1524011" cy="1428736"/>
          </a:xfrm>
          <a:prstGeom prst="rect">
            <a:avLst/>
          </a:prstGeom>
        </p:spPr>
      </p:pic>
      <p:pic>
        <p:nvPicPr>
          <p:cNvPr id="12" name="Picture 11" descr="Baobab%20trees%20Madagascar_20090211155657.jpg"/>
          <p:cNvPicPr>
            <a:picLocks noChangeAspect="1"/>
          </p:cNvPicPr>
          <p:nvPr/>
        </p:nvPicPr>
        <p:blipFill>
          <a:blip r:embed="rId4" cstate="print"/>
          <a:stretch>
            <a:fillRect/>
          </a:stretch>
        </p:blipFill>
        <p:spPr>
          <a:xfrm>
            <a:off x="0" y="1428736"/>
            <a:ext cx="1524011" cy="1500198"/>
          </a:xfrm>
          <a:prstGeom prst="rect">
            <a:avLst/>
          </a:prstGeom>
        </p:spPr>
      </p:pic>
      <p:pic>
        <p:nvPicPr>
          <p:cNvPr id="13" name="Picture 12" descr="madagascar-525.jpg"/>
          <p:cNvPicPr>
            <a:picLocks noChangeAspect="1"/>
          </p:cNvPicPr>
          <p:nvPr/>
        </p:nvPicPr>
        <p:blipFill>
          <a:blip r:embed="rId5" cstate="print"/>
          <a:stretch>
            <a:fillRect/>
          </a:stretch>
        </p:blipFill>
        <p:spPr>
          <a:xfrm>
            <a:off x="0" y="2857496"/>
            <a:ext cx="1524000" cy="1643066"/>
          </a:xfrm>
          <a:prstGeom prst="rect">
            <a:avLst/>
          </a:prstGeom>
        </p:spPr>
      </p:pic>
      <p:pic>
        <p:nvPicPr>
          <p:cNvPr id="16" name="Picture 15" descr="2192119086_b77fd56fcb.jpg"/>
          <p:cNvPicPr>
            <a:picLocks noChangeAspect="1"/>
          </p:cNvPicPr>
          <p:nvPr/>
        </p:nvPicPr>
        <p:blipFill>
          <a:blip r:embed="rId6"/>
          <a:stretch>
            <a:fillRect/>
          </a:stretch>
        </p:blipFill>
        <p:spPr>
          <a:xfrm>
            <a:off x="0" y="4500570"/>
            <a:ext cx="1500166" cy="2357430"/>
          </a:xfrm>
          <a:prstGeom prst="rect">
            <a:avLst/>
          </a:prstGeom>
        </p:spPr>
      </p:pic>
      <p:pic>
        <p:nvPicPr>
          <p:cNvPr id="17" name="Picture 16" descr="malagasy - Jessica Hilltout.jpg"/>
          <p:cNvPicPr>
            <a:picLocks noChangeAspect="1"/>
          </p:cNvPicPr>
          <p:nvPr/>
        </p:nvPicPr>
        <p:blipFill>
          <a:blip r:embed="rId7">
            <a:lum bright="-10000" contrast="-40000"/>
          </a:blip>
          <a:stretch>
            <a:fillRect/>
          </a:stretch>
        </p:blipFill>
        <p:spPr>
          <a:xfrm>
            <a:off x="1500166" y="0"/>
            <a:ext cx="7643834" cy="6858048"/>
          </a:xfrm>
          <a:prstGeom prst="rect">
            <a:avLst/>
          </a:prstGeom>
        </p:spPr>
      </p:pic>
      <p:sp>
        <p:nvSpPr>
          <p:cNvPr id="15" name="TextBox 14"/>
          <p:cNvSpPr txBox="1"/>
          <p:nvPr/>
        </p:nvSpPr>
        <p:spPr>
          <a:xfrm>
            <a:off x="1714480" y="285728"/>
            <a:ext cx="7429520" cy="6863417"/>
          </a:xfrm>
          <a:prstGeom prst="rect">
            <a:avLst/>
          </a:prstGeom>
          <a:noFill/>
        </p:spPr>
        <p:txBody>
          <a:bodyPr wrap="square" rtlCol="0">
            <a:spAutoFit/>
          </a:bodyPr>
          <a:lstStyle/>
          <a:p>
            <a:r>
              <a:rPr lang="en-GB" b="1" dirty="0" smtClean="0">
                <a:solidFill>
                  <a:schemeClr val="bg1"/>
                </a:solidFill>
              </a:rPr>
              <a:t>........the </a:t>
            </a:r>
            <a:r>
              <a:rPr lang="en-GB" b="1" dirty="0" smtClean="0">
                <a:solidFill>
                  <a:schemeClr val="bg1"/>
                </a:solidFill>
              </a:rPr>
              <a:t>island of </a:t>
            </a:r>
            <a:r>
              <a:rPr lang="en-GB" b="1" dirty="0" smtClean="0">
                <a:solidFill>
                  <a:schemeClr val="bg1"/>
                </a:solidFill>
              </a:rPr>
              <a:t>Madagascar: </a:t>
            </a:r>
            <a:r>
              <a:rPr lang="en-GB" b="1" dirty="0" smtClean="0">
                <a:solidFill>
                  <a:schemeClr val="bg1"/>
                </a:solidFill>
              </a:rPr>
              <a:t>t</a:t>
            </a:r>
            <a:r>
              <a:rPr lang="en-GB" b="1" dirty="0" smtClean="0">
                <a:solidFill>
                  <a:schemeClr val="bg1"/>
                </a:solidFill>
              </a:rPr>
              <a:t>ime metaphors</a:t>
            </a:r>
          </a:p>
          <a:p>
            <a:endParaRPr lang="en-GB" sz="2000" dirty="0" smtClean="0">
              <a:solidFill>
                <a:schemeClr val="bg1"/>
              </a:solidFill>
            </a:endParaRPr>
          </a:p>
          <a:p>
            <a:r>
              <a:rPr lang="en-GB" sz="1800" dirty="0" smtClean="0">
                <a:solidFill>
                  <a:schemeClr val="bg1"/>
                </a:solidFill>
              </a:rPr>
              <a:t>f</a:t>
            </a:r>
            <a:r>
              <a:rPr lang="en-GB" sz="1800" dirty="0" smtClean="0">
                <a:solidFill>
                  <a:schemeClr val="bg1"/>
                </a:solidFill>
              </a:rPr>
              <a:t>or </a:t>
            </a:r>
            <a:r>
              <a:rPr lang="en-GB" sz="1800" dirty="0" smtClean="0">
                <a:solidFill>
                  <a:schemeClr val="bg1"/>
                </a:solidFill>
              </a:rPr>
              <a:t>the Malagasy, time is often understood in terms of </a:t>
            </a:r>
            <a:r>
              <a:rPr lang="en-GB" sz="1800" dirty="0" smtClean="0">
                <a:solidFill>
                  <a:schemeClr val="bg1"/>
                </a:solidFill>
              </a:rPr>
              <a:t>events </a:t>
            </a:r>
            <a:r>
              <a:rPr lang="en-GB" sz="1800" dirty="0" smtClean="0">
                <a:solidFill>
                  <a:schemeClr val="bg1"/>
                </a:solidFill>
              </a:rPr>
              <a:t>(‘event-related time’), and structured according to socially important </a:t>
            </a:r>
            <a:r>
              <a:rPr lang="en-GB" sz="1800" dirty="0" smtClean="0">
                <a:solidFill>
                  <a:schemeClr val="bg1"/>
                </a:solidFill>
              </a:rPr>
              <a:t>activities: </a:t>
            </a:r>
          </a:p>
          <a:p>
            <a:endParaRPr lang="en-GB" sz="1800" dirty="0" smtClean="0">
              <a:solidFill>
                <a:schemeClr val="bg1"/>
              </a:solidFill>
            </a:endParaRPr>
          </a:p>
          <a:p>
            <a:r>
              <a:rPr lang="en-GB" sz="1800" dirty="0" smtClean="0">
                <a:solidFill>
                  <a:schemeClr val="bg1"/>
                </a:solidFill>
              </a:rPr>
              <a:t>People </a:t>
            </a:r>
            <a:r>
              <a:rPr lang="en-GB" sz="1800" dirty="0" smtClean="0">
                <a:solidFill>
                  <a:schemeClr val="bg1"/>
                </a:solidFill>
              </a:rPr>
              <a:t>arise ‘</a:t>
            </a:r>
            <a:r>
              <a:rPr lang="en-GB" sz="1800" b="1" dirty="0" smtClean="0">
                <a:solidFill>
                  <a:schemeClr val="bg1"/>
                </a:solidFill>
              </a:rPr>
              <a:t>when the rooster </a:t>
            </a:r>
            <a:r>
              <a:rPr lang="en-GB" sz="1800" b="1" dirty="0" smtClean="0">
                <a:solidFill>
                  <a:schemeClr val="bg1"/>
                </a:solidFill>
              </a:rPr>
              <a:t>crows</a:t>
            </a:r>
            <a:r>
              <a:rPr lang="en-GB" sz="1800" dirty="0" smtClean="0">
                <a:solidFill>
                  <a:schemeClr val="bg1"/>
                </a:solidFill>
              </a:rPr>
              <a:t>’</a:t>
            </a:r>
          </a:p>
          <a:p>
            <a:r>
              <a:rPr lang="en-GB" sz="1800" dirty="0" smtClean="0">
                <a:solidFill>
                  <a:schemeClr val="bg1"/>
                </a:solidFill>
              </a:rPr>
              <a:t>the time around 7pm is referred to as ‘</a:t>
            </a:r>
            <a:r>
              <a:rPr lang="en-GB" sz="1800" b="1" dirty="0" smtClean="0">
                <a:solidFill>
                  <a:schemeClr val="bg1"/>
                </a:solidFill>
              </a:rPr>
              <a:t>the time when people begin to cook rice</a:t>
            </a:r>
            <a:r>
              <a:rPr lang="en-GB" sz="1800" dirty="0" smtClean="0">
                <a:solidFill>
                  <a:schemeClr val="bg1"/>
                </a:solidFill>
              </a:rPr>
              <a:t>’</a:t>
            </a:r>
            <a:endParaRPr lang="en-GB" sz="1800" dirty="0" smtClean="0">
              <a:solidFill>
                <a:schemeClr val="bg1"/>
              </a:solidFill>
            </a:endParaRPr>
          </a:p>
          <a:p>
            <a:endParaRPr lang="en-GB" sz="1800" dirty="0" smtClean="0">
              <a:solidFill>
                <a:schemeClr val="bg1"/>
              </a:solidFill>
            </a:endParaRPr>
          </a:p>
          <a:p>
            <a:r>
              <a:rPr lang="en-GB" sz="1800" dirty="0" smtClean="0">
                <a:solidFill>
                  <a:schemeClr val="bg1"/>
                </a:solidFill>
              </a:rPr>
              <a:t>if you were to ask how long a specific activity would take, the reply may be ‘</a:t>
            </a:r>
            <a:r>
              <a:rPr lang="en-GB" sz="1800" b="1" dirty="0" smtClean="0">
                <a:solidFill>
                  <a:schemeClr val="bg1"/>
                </a:solidFill>
              </a:rPr>
              <a:t>the time it takes to cook rice</a:t>
            </a:r>
            <a:r>
              <a:rPr lang="en-GB" sz="1800" dirty="0" smtClean="0">
                <a:solidFill>
                  <a:schemeClr val="bg1"/>
                </a:solidFill>
              </a:rPr>
              <a:t>’, or ‘</a:t>
            </a:r>
            <a:r>
              <a:rPr lang="en-GB" sz="1800" b="1" dirty="0" smtClean="0">
                <a:solidFill>
                  <a:schemeClr val="bg1"/>
                </a:solidFill>
              </a:rPr>
              <a:t>the time it takes to roast a locust</a:t>
            </a:r>
            <a:r>
              <a:rPr lang="en-GB" sz="1800" dirty="0" smtClean="0">
                <a:solidFill>
                  <a:schemeClr val="bg1"/>
                </a:solidFill>
              </a:rPr>
              <a:t>’. </a:t>
            </a:r>
          </a:p>
          <a:p>
            <a:endParaRPr lang="en-GB" sz="1800" dirty="0" smtClean="0">
              <a:solidFill>
                <a:schemeClr val="bg1"/>
              </a:solidFill>
            </a:endParaRPr>
          </a:p>
          <a:p>
            <a:r>
              <a:rPr lang="en-GB" sz="1800" dirty="0" smtClean="0">
                <a:solidFill>
                  <a:schemeClr val="bg1"/>
                </a:solidFill>
              </a:rPr>
              <a:t>In terms of the ‘past-present-future’ sequence, the Malagasy often explain that the past and present are known, therefore they lie ‘in front of the eyes’, whereas the future is unknown and so ‘lies behind’. </a:t>
            </a:r>
          </a:p>
          <a:p>
            <a:endParaRPr lang="en-GB" sz="1800" dirty="0" smtClean="0">
              <a:solidFill>
                <a:schemeClr val="bg1"/>
              </a:solidFill>
            </a:endParaRPr>
          </a:p>
          <a:p>
            <a:r>
              <a:rPr lang="en-GB" sz="1800" dirty="0" smtClean="0">
                <a:solidFill>
                  <a:schemeClr val="bg1"/>
                </a:solidFill>
              </a:rPr>
              <a:t>..... the future lies behind and gradually moves in front as time passes. </a:t>
            </a:r>
          </a:p>
          <a:p>
            <a:endParaRPr lang="en-GB" sz="1800" dirty="0" smtClean="0">
              <a:solidFill>
                <a:schemeClr val="bg1"/>
              </a:solidFill>
            </a:endParaRPr>
          </a:p>
          <a:p>
            <a:r>
              <a:rPr lang="en-GB" sz="1800" dirty="0" smtClean="0">
                <a:solidFill>
                  <a:schemeClr val="bg1"/>
                </a:solidFill>
              </a:rPr>
              <a:t>Central to the Malagasy understanding of the ‘past-present-future’ relationship is a complex system of ancestor veneration and diviner-proscribed procedures.</a:t>
            </a:r>
          </a:p>
          <a:p>
            <a:r>
              <a:rPr lang="en-GB" sz="2000" dirty="0" smtClean="0"/>
              <a:t> </a:t>
            </a:r>
          </a:p>
          <a:p>
            <a:r>
              <a:rPr lang="en-GB" sz="2000" dirty="0" smtClean="0"/>
              <a:t> </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 name="Picture 1026" descr="C:\Documents and Settings\Quentin Drew\My Documents\Q teaching\Introducing Archaeology\Archbishop James Ussher 1650  01.jpg"/>
          <p:cNvPicPr>
            <a:picLocks noChangeAspect="1" noChangeArrowheads="1"/>
          </p:cNvPicPr>
          <p:nvPr/>
        </p:nvPicPr>
        <p:blipFill>
          <a:blip r:embed="rId3"/>
          <a:srcRect/>
          <a:stretch>
            <a:fillRect/>
          </a:stretch>
        </p:blipFill>
        <p:spPr bwMode="auto">
          <a:xfrm>
            <a:off x="-214346" y="0"/>
            <a:ext cx="5357818" cy="6858000"/>
          </a:xfrm>
          <a:prstGeom prst="rect">
            <a:avLst/>
          </a:prstGeom>
          <a:noFill/>
        </p:spPr>
      </p:pic>
      <p:sp>
        <p:nvSpPr>
          <p:cNvPr id="15" name="TextBox 14"/>
          <p:cNvSpPr txBox="1"/>
          <p:nvPr/>
        </p:nvSpPr>
        <p:spPr>
          <a:xfrm>
            <a:off x="3500430" y="214290"/>
            <a:ext cx="5429288" cy="2462213"/>
          </a:xfrm>
          <a:prstGeom prst="rect">
            <a:avLst/>
          </a:prstGeom>
          <a:noFill/>
        </p:spPr>
        <p:txBody>
          <a:bodyPr wrap="square" rtlCol="0">
            <a:spAutoFit/>
          </a:bodyPr>
          <a:lstStyle/>
          <a:p>
            <a:r>
              <a:rPr lang="en-GB" sz="1000" dirty="0" smtClean="0">
                <a:solidFill>
                  <a:schemeClr val="bg1"/>
                </a:solidFill>
              </a:rPr>
              <a:t> </a:t>
            </a:r>
          </a:p>
          <a:p>
            <a:r>
              <a:rPr lang="en-GB" sz="1800" dirty="0" smtClean="0">
                <a:solidFill>
                  <a:schemeClr val="bg1"/>
                </a:solidFill>
              </a:rPr>
              <a:t>Such perceptions may seem peculiar and alien to our Western understanding of our origins, our conception of time, and our sense of history, but let us recall our earlier discussion of the dating of the Biblical creation; a ‘myth of origin’ which was generally accepted by Western scholars until the late 19th century.</a:t>
            </a:r>
          </a:p>
          <a:p>
            <a:r>
              <a:rPr lang="en-GB" sz="1800" dirty="0" smtClean="0">
                <a:solidFill>
                  <a:schemeClr val="bg1"/>
                </a:solidFill>
              </a:rPr>
              <a:t> </a:t>
            </a:r>
          </a:p>
        </p:txBody>
      </p:sp>
      <p:sp>
        <p:nvSpPr>
          <p:cNvPr id="11" name="Text Box 1027"/>
          <p:cNvSpPr txBox="1">
            <a:spLocks noChangeArrowheads="1"/>
          </p:cNvSpPr>
          <p:nvPr/>
        </p:nvSpPr>
        <p:spPr bwMode="auto">
          <a:xfrm>
            <a:off x="5643570" y="4429132"/>
            <a:ext cx="2930525" cy="822325"/>
          </a:xfrm>
          <a:prstGeom prst="rect">
            <a:avLst/>
          </a:prstGeom>
          <a:noFill/>
          <a:ln w="9525">
            <a:noFill/>
            <a:miter lim="800000"/>
            <a:headEnd/>
            <a:tailEnd/>
          </a:ln>
          <a:effectLst/>
        </p:spPr>
        <p:txBody>
          <a:bodyPr wrap="none">
            <a:spAutoFit/>
          </a:bodyPr>
          <a:lstStyle/>
          <a:p>
            <a:pPr eaLnBrk="1" hangingPunct="1"/>
            <a:r>
              <a:rPr lang="en-GB" dirty="0">
                <a:solidFill>
                  <a:schemeClr val="bg1"/>
                </a:solidFill>
              </a:rPr>
              <a:t>Archbishop of Ulster</a:t>
            </a:r>
          </a:p>
          <a:p>
            <a:pPr eaLnBrk="1" hangingPunct="1"/>
            <a:r>
              <a:rPr lang="en-GB" dirty="0">
                <a:solidFill>
                  <a:schemeClr val="bg1"/>
                </a:solidFill>
              </a:rPr>
              <a:t>James Ussher 1650</a:t>
            </a:r>
          </a:p>
        </p:txBody>
      </p:sp>
      <p:sp>
        <p:nvSpPr>
          <p:cNvPr id="12" name="Text Box 1028"/>
          <p:cNvSpPr txBox="1">
            <a:spLocks noChangeArrowheads="1"/>
          </p:cNvSpPr>
          <p:nvPr/>
        </p:nvSpPr>
        <p:spPr bwMode="auto">
          <a:xfrm>
            <a:off x="5572132" y="5500702"/>
            <a:ext cx="3063875" cy="1187450"/>
          </a:xfrm>
          <a:prstGeom prst="rect">
            <a:avLst/>
          </a:prstGeom>
          <a:noFill/>
          <a:ln w="9525">
            <a:noFill/>
            <a:miter lim="800000"/>
            <a:headEnd/>
            <a:tailEnd/>
          </a:ln>
          <a:effectLst/>
        </p:spPr>
        <p:txBody>
          <a:bodyPr>
            <a:spAutoFit/>
          </a:bodyPr>
          <a:lstStyle/>
          <a:p>
            <a:r>
              <a:rPr lang="en-GB" dirty="0">
                <a:solidFill>
                  <a:schemeClr val="bg1"/>
                </a:solidFill>
              </a:rPr>
              <a:t>Calculated the date of the Creation to be 23</a:t>
            </a:r>
            <a:r>
              <a:rPr lang="en-GB" baseline="30000" dirty="0">
                <a:solidFill>
                  <a:schemeClr val="bg1"/>
                </a:solidFill>
              </a:rPr>
              <a:t>rd</a:t>
            </a:r>
            <a:r>
              <a:rPr lang="en-GB" dirty="0">
                <a:solidFill>
                  <a:schemeClr val="bg1"/>
                </a:solidFill>
              </a:rPr>
              <a:t> October 4004BC</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1643042" y="285728"/>
            <a:ext cx="7500958" cy="6494085"/>
          </a:xfrm>
          <a:prstGeom prst="rect">
            <a:avLst/>
          </a:prstGeom>
          <a:noFill/>
        </p:spPr>
        <p:txBody>
          <a:bodyPr wrap="square" rtlCol="0">
            <a:spAutoFit/>
          </a:bodyPr>
          <a:lstStyle/>
          <a:p>
            <a:r>
              <a:rPr lang="en-GB" sz="1600" dirty="0" smtClean="0"/>
              <a:t>The </a:t>
            </a:r>
            <a:r>
              <a:rPr lang="en-GB" sz="1600" dirty="0" smtClean="0"/>
              <a:t>debate over different social perceptions and constructions of time has in recent years had a direct and important impact on archaeological thinking. Given that people in different modern-day societies construct a range of ways in which to measure and understand time and the past, then surely this observation must be equally if not more relevant to people in </a:t>
            </a:r>
            <a:r>
              <a:rPr lang="en-GB" sz="1600" i="1" dirty="0" smtClean="0"/>
              <a:t>past</a:t>
            </a:r>
            <a:r>
              <a:rPr lang="en-GB" sz="1600" dirty="0" smtClean="0"/>
              <a:t> societies and cultures. </a:t>
            </a:r>
            <a:endParaRPr lang="en-GB" sz="1600" dirty="0" smtClean="0"/>
          </a:p>
          <a:p>
            <a:endParaRPr lang="en-GB" sz="1600" dirty="0" smtClean="0"/>
          </a:p>
          <a:p>
            <a:r>
              <a:rPr lang="en-GB" sz="1600" dirty="0" smtClean="0"/>
              <a:t>how </a:t>
            </a:r>
            <a:r>
              <a:rPr lang="en-GB" sz="1600" dirty="0" smtClean="0"/>
              <a:t>did people in Neolithic Britain conceptualise the passing of time? Was everyday life structured according solely to the cycles of the agricultural year and, if so, how did the great stone monuments of this period, such as Stonehenge, relate to these daily routines? How did people come to know and understand their past? </a:t>
            </a:r>
            <a:endParaRPr lang="en-GB" sz="1600" dirty="0" smtClean="0"/>
          </a:p>
          <a:p>
            <a:endParaRPr lang="en-GB" sz="1600" dirty="0" smtClean="0"/>
          </a:p>
          <a:p>
            <a:r>
              <a:rPr lang="en-GB" sz="1600" dirty="0" smtClean="0"/>
              <a:t>in </a:t>
            </a:r>
            <a:r>
              <a:rPr lang="en-GB" sz="1600" dirty="0" smtClean="0"/>
              <a:t>what ways did the Romans – with their own Southern European/Mediterranean understandings of the world – attempt to make sense of the ancient monuments of Western Europe as they crossed the continent during their periods of imperial expansion?</a:t>
            </a:r>
          </a:p>
          <a:p>
            <a:r>
              <a:rPr lang="en-GB" sz="1600" dirty="0" smtClean="0"/>
              <a:t> </a:t>
            </a:r>
          </a:p>
          <a:p>
            <a:r>
              <a:rPr lang="en-GB" sz="1600" dirty="0" smtClean="0"/>
              <a:t>Such questions are </a:t>
            </a:r>
            <a:r>
              <a:rPr lang="en-GB" sz="1600" dirty="0" smtClean="0"/>
              <a:t>only now being addressed in </a:t>
            </a:r>
            <a:r>
              <a:rPr lang="en-GB" sz="1600" dirty="0" smtClean="0"/>
              <a:t>archaeology – a much-needed </a:t>
            </a:r>
            <a:r>
              <a:rPr lang="en-GB" sz="1600" dirty="0" smtClean="0"/>
              <a:t>shift beyond studies of time which tend to focus simply on 'objective' time and scientific dating techniques. </a:t>
            </a:r>
            <a:endParaRPr lang="en-GB" sz="1600" dirty="0" smtClean="0"/>
          </a:p>
          <a:p>
            <a:endParaRPr lang="en-GB" sz="1600" dirty="0" smtClean="0"/>
          </a:p>
          <a:p>
            <a:r>
              <a:rPr lang="en-GB" sz="1600" dirty="0" smtClean="0"/>
              <a:t>This </a:t>
            </a:r>
            <a:r>
              <a:rPr lang="en-GB" sz="1600" dirty="0" smtClean="0"/>
              <a:t>emphasis on time as lived experience in the past will undoubtedly be the focus for a great deal of debate in archaeology in the coming years and should go some way to enriching our understandings of how people in past societies came to know and understand their origins, existence and place in the world.</a:t>
            </a:r>
          </a:p>
          <a:p>
            <a:endParaRPr lang="en-GB" sz="1600" dirty="0"/>
          </a:p>
        </p:txBody>
      </p:sp>
      <p:pic>
        <p:nvPicPr>
          <p:cNvPr id="11" name="Picture 10" descr="brief%20history.jpg"/>
          <p:cNvPicPr>
            <a:picLocks noChangeAspect="1"/>
          </p:cNvPicPr>
          <p:nvPr/>
        </p:nvPicPr>
        <p:blipFill>
          <a:blip r:embed="rId3"/>
          <a:stretch>
            <a:fillRect/>
          </a:stretch>
        </p:blipFill>
        <p:spPr>
          <a:xfrm>
            <a:off x="0" y="0"/>
            <a:ext cx="1525304" cy="2286016"/>
          </a:xfrm>
          <a:prstGeom prst="rect">
            <a:avLst/>
          </a:prstGeom>
        </p:spPr>
      </p:pic>
      <p:pic>
        <p:nvPicPr>
          <p:cNvPr id="12" name="Picture 11" descr="einstein2.jpg"/>
          <p:cNvPicPr>
            <a:picLocks noChangeAspect="1"/>
          </p:cNvPicPr>
          <p:nvPr/>
        </p:nvPicPr>
        <p:blipFill>
          <a:blip r:embed="rId4"/>
          <a:stretch>
            <a:fillRect/>
          </a:stretch>
        </p:blipFill>
        <p:spPr>
          <a:xfrm>
            <a:off x="0" y="2285991"/>
            <a:ext cx="1500166" cy="1807429"/>
          </a:xfrm>
          <a:prstGeom prst="rect">
            <a:avLst/>
          </a:prstGeom>
        </p:spPr>
      </p:pic>
      <p:pic>
        <p:nvPicPr>
          <p:cNvPr id="13" name="Picture 12" descr="chris-skull-370_27710_2.jpg"/>
          <p:cNvPicPr>
            <a:picLocks noChangeAspect="1"/>
          </p:cNvPicPr>
          <p:nvPr/>
        </p:nvPicPr>
        <p:blipFill>
          <a:blip r:embed="rId5"/>
          <a:stretch>
            <a:fillRect/>
          </a:stretch>
        </p:blipFill>
        <p:spPr>
          <a:xfrm>
            <a:off x="-1" y="4071942"/>
            <a:ext cx="1542728" cy="1071570"/>
          </a:xfrm>
          <a:prstGeom prst="rect">
            <a:avLst/>
          </a:prstGeom>
        </p:spPr>
      </p:pic>
      <p:pic>
        <p:nvPicPr>
          <p:cNvPr id="14" name="Picture 2" descr="C:\Documents and Settings\Quentin Drew\My Documents\Q teaching\Introducing 02\archaeologist 01.jpg"/>
          <p:cNvPicPr>
            <a:picLocks noChangeAspect="1" noChangeArrowheads="1"/>
          </p:cNvPicPr>
          <p:nvPr/>
        </p:nvPicPr>
        <p:blipFill>
          <a:blip r:embed="rId6"/>
          <a:srcRect/>
          <a:stretch>
            <a:fillRect/>
          </a:stretch>
        </p:blipFill>
        <p:spPr bwMode="auto">
          <a:xfrm>
            <a:off x="1" y="5188218"/>
            <a:ext cx="1428727" cy="1669781"/>
          </a:xfrm>
          <a:prstGeom prst="rect">
            <a:avLst/>
          </a:prstGeom>
          <a:noFill/>
        </p:spPr>
      </p:pic>
      <p:sp>
        <p:nvSpPr>
          <p:cNvPr id="16" name="Rectangle 15"/>
          <p:cNvSpPr/>
          <p:nvPr/>
        </p:nvSpPr>
        <p:spPr bwMode="auto">
          <a:xfrm>
            <a:off x="1500166" y="0"/>
            <a:ext cx="142876" cy="6858000"/>
          </a:xfrm>
          <a:prstGeom prst="rect">
            <a:avLst/>
          </a:prstGeom>
          <a:solidFill>
            <a:schemeClr val="bg1"/>
          </a:solidFill>
          <a:ln w="952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Arial"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a:ea typeface=""/>
        <a:cs typeface=""/>
      </a:majorFont>
      <a:minorFont>
        <a:latin typeface="Time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GB"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GB" sz="2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1527</TotalTime>
  <Words>1008</Words>
  <Application>Microsoft PowerPoint</Application>
  <PresentationFormat>On-screen Show (4:3)</PresentationFormat>
  <Paragraphs>99</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Default Design</vt:lpstr>
      <vt:lpstr>Slide 1</vt:lpstr>
      <vt:lpstr>Slide 2</vt:lpstr>
      <vt:lpstr>Slide 3</vt:lpstr>
      <vt:lpstr>Slide 4</vt:lpstr>
      <vt:lpstr>Slide 5</vt:lpstr>
      <vt:lpstr>Slide 6</vt:lpstr>
      <vt:lpstr>Slide 7</vt:lpstr>
      <vt:lpstr>Slide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Quentin Drew</dc:creator>
  <cp:lastModifiedBy>Quentin</cp:lastModifiedBy>
  <cp:revision>78</cp:revision>
  <dcterms:created xsi:type="dcterms:W3CDTF">2000-08-06T16:44:19Z</dcterms:created>
  <dcterms:modified xsi:type="dcterms:W3CDTF">2011-10-13T02:06:29Z</dcterms:modified>
</cp:coreProperties>
</file>