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3" r:id="rId6"/>
    <p:sldId id="267" r:id="rId7"/>
    <p:sldId id="261" r:id="rId8"/>
    <p:sldId id="268" r:id="rId9"/>
    <p:sldId id="266" r:id="rId10"/>
    <p:sldId id="27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althguidance.org/entry/15910/1/List-of-Gender-Stereotypes.html" TargetMode="External"/><Relationship Id="rId2" Type="http://schemas.openxmlformats.org/officeDocument/2006/relationships/hyperlink" Target="https://www.ijser.org/researchpaper/The-portrayal-of-Women-and-Gender-Roles-in-Films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hilosophytalk.org/blog/gender-fluidity-social-construction" TargetMode="External"/><Relationship Id="rId5" Type="http://schemas.openxmlformats.org/officeDocument/2006/relationships/hyperlink" Target="https://www.researchgate.net/publication/283547838_AN_INTRODUCTION_TO_SOCIAL_CONSTRUCTIONISM" TargetMode="External"/><Relationship Id="rId4" Type="http://schemas.openxmlformats.org/officeDocument/2006/relationships/hyperlink" Target="https://sharemylesson.com/blog/5-ways-we-can-help-reduce-gender-bias-classro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EC0AD-92D4-4CCF-B55B-84D9B006FD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524000"/>
            <a:ext cx="7766936" cy="2526836"/>
          </a:xfrm>
        </p:spPr>
        <p:txBody>
          <a:bodyPr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Module Code-SJSI4017 </a:t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Student Number-1703729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DEE6FB-9794-4938-A4F7-C31EF27736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H="1">
            <a:off x="-583097" y="5499652"/>
            <a:ext cx="45719" cy="66260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9673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20966-BF11-41CF-9AF1-E01328B67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9235292" cy="2199862"/>
          </a:xfrm>
        </p:spPr>
        <p:txBody>
          <a:bodyPr>
            <a:noAutofit/>
          </a:bodyPr>
          <a:lstStyle/>
          <a:p>
            <a:pPr algn="ctr"/>
            <a:r>
              <a:rPr lang="en-GB" sz="3200" b="1" i="1" dirty="0">
                <a:solidFill>
                  <a:schemeClr val="tx1"/>
                </a:solidFill>
              </a:rPr>
              <a:t>Question</a:t>
            </a:r>
            <a:br>
              <a:rPr lang="en-GB" sz="3200" dirty="0">
                <a:solidFill>
                  <a:schemeClr val="tx1"/>
                </a:solidFill>
              </a:rPr>
            </a:b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2400" i="1" dirty="0">
                <a:solidFill>
                  <a:schemeClr val="tx1"/>
                </a:solidFill>
              </a:rPr>
              <a:t>Describe and explain a theory of your choice, which is not listed in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A9763C-7AA8-413F-88B1-3D2E9EB3E6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3273287"/>
            <a:ext cx="9235291" cy="27680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chemeClr val="tx1"/>
                </a:solidFill>
              </a:rPr>
              <a:t>Social Construction</a:t>
            </a:r>
          </a:p>
          <a:p>
            <a:pPr marL="0" indent="0" algn="ctr">
              <a:buNone/>
            </a:pPr>
            <a:r>
              <a:rPr lang="en-GB" sz="2400" b="1" dirty="0">
                <a:solidFill>
                  <a:schemeClr val="tx1"/>
                </a:solidFill>
              </a:rPr>
              <a:t>Focusing on Gender  </a:t>
            </a:r>
          </a:p>
        </p:txBody>
      </p:sp>
    </p:spTree>
    <p:extLst>
      <p:ext uri="{BB962C8B-B14F-4D97-AF65-F5344CB8AC3E}">
        <p14:creationId xmlns:p14="http://schemas.microsoft.com/office/powerpoint/2010/main" val="1594116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7D913-D677-4B5B-8A8D-CA35664D5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04800"/>
            <a:ext cx="9619604" cy="16256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Introduction </a:t>
            </a:r>
            <a:br>
              <a:rPr lang="en-GB" sz="3200" b="1" dirty="0">
                <a:solidFill>
                  <a:schemeClr val="tx1"/>
                </a:solidFill>
              </a:rPr>
            </a:br>
            <a:br>
              <a:rPr lang="en-GB" sz="3200" b="1" dirty="0">
                <a:solidFill>
                  <a:schemeClr val="tx1"/>
                </a:solidFill>
              </a:rPr>
            </a:br>
            <a:r>
              <a:rPr lang="en-GB" sz="3200" b="1" dirty="0">
                <a:solidFill>
                  <a:schemeClr val="tx1"/>
                </a:solidFill>
              </a:rPr>
              <a:t>Definition of Social Construction</a:t>
            </a:r>
            <a:br>
              <a:rPr lang="en-GB" b="1" dirty="0">
                <a:solidFill>
                  <a:schemeClr val="tx1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7803-8216-4C36-82F1-091FB4D46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930400"/>
            <a:ext cx="9314805" cy="3880773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sz="2400" dirty="0">
                <a:solidFill>
                  <a:schemeClr val="tx1"/>
                </a:solidFill>
              </a:rPr>
              <a:t>Social construction is a theory of information of sociology and communication, that perceives the development of understanding the world.                                         </a:t>
            </a:r>
            <a:r>
              <a:rPr lang="en-GB" dirty="0">
                <a:solidFill>
                  <a:schemeClr val="tx1"/>
                </a:solidFill>
              </a:rPr>
              <a:t>(Galbin, 2014)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Social construction may be described, as a viewpoint which believes that how we view the world, exists due to society and our upbringing.</a:t>
            </a:r>
          </a:p>
          <a:p>
            <a:pPr marL="0" indent="0" algn="r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en-GB" dirty="0">
                <a:solidFill>
                  <a:schemeClr val="tx1"/>
                </a:solidFill>
              </a:rPr>
              <a:t>(Gergen, 1985 </a:t>
            </a:r>
            <a:r>
              <a:rPr lang="en-GB" i="1" dirty="0">
                <a:solidFill>
                  <a:schemeClr val="tx1"/>
                </a:solidFill>
              </a:rPr>
              <a:t>cited in</a:t>
            </a:r>
            <a:r>
              <a:rPr lang="en-GB" dirty="0">
                <a:solidFill>
                  <a:schemeClr val="tx1"/>
                </a:solidFill>
              </a:rPr>
              <a:t> Galbin, 2014</a:t>
            </a:r>
            <a:r>
              <a:rPr lang="en-GB" sz="2400" dirty="0">
                <a:solidFill>
                  <a:schemeClr val="tx1"/>
                </a:solidFill>
              </a:rPr>
              <a:t>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4332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DA25D-EBD3-4C84-9D05-F14AF7810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9606353" cy="132080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Gender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14DEC-2845-46CB-B1F7-50B1048B41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205948"/>
            <a:ext cx="9606353" cy="5459895"/>
          </a:xfrm>
        </p:spPr>
        <p:txBody>
          <a:bodyPr>
            <a:normAutofit lnSpcReduction="10000"/>
          </a:bodyPr>
          <a:lstStyle/>
          <a:p>
            <a:endParaRPr lang="en-GB" sz="2400" dirty="0">
              <a:solidFill>
                <a:schemeClr val="tx1"/>
              </a:solidFill>
            </a:endParaRP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The word ‘sex’ is perplex word, it can mean sexual activity and it can also be used to label men and women. </a:t>
            </a: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Sociologists use the term ‘sex’ to refer to the structural and physical differences between men and women. </a:t>
            </a: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Gender by difference, concerns the psychological, social and cultural disparities between men and women.</a:t>
            </a: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Gender is linked to socially constructed concepts of ‘masculinity’ and ‘femininity’ and it is not necessary a direct formation of the persons biological sex’. 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en-GB" sz="2400" dirty="0">
                <a:solidFill>
                  <a:schemeClr val="tx1"/>
                </a:solidFill>
              </a:rPr>
              <a:t>                                                  </a:t>
            </a:r>
            <a:r>
              <a:rPr lang="en-GB" sz="1900" dirty="0">
                <a:solidFill>
                  <a:schemeClr val="tx1"/>
                </a:solidFill>
              </a:rPr>
              <a:t>(Giddens and Sutton, 2009, p. 600-601)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4996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07ECB-28D1-4E0E-ADB5-87FE9815F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9685865" cy="132080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Theories of Gender Inequality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8CB5E-3ED4-4B35-A24C-88D9774B63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77009"/>
            <a:ext cx="10136440" cy="4903304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sz="2400" dirty="0">
                <a:solidFill>
                  <a:schemeClr val="tx1"/>
                </a:solidFill>
              </a:rPr>
              <a:t>Roles of women differ from different civilisations, there is no known illustration of a society in which women are more dominant then men.                                                             </a:t>
            </a:r>
          </a:p>
          <a:p>
            <a:pPr marL="0" indent="0" algn="r">
              <a:buNone/>
            </a:pPr>
            <a:r>
              <a:rPr lang="en-GB" sz="1900" dirty="0">
                <a:solidFill>
                  <a:schemeClr val="tx1"/>
                </a:solidFill>
              </a:rPr>
              <a:t>                                                                             (Giddens and Sutton, 2009)</a:t>
            </a: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Talcott Parsons and George Peter Murdock, both proclaim, for society to function correctly, men and women need a sexual ‘division of labour’. </a:t>
            </a:r>
          </a:p>
          <a:p>
            <a:pPr marL="0" indent="0" algn="r">
              <a:buNone/>
            </a:pPr>
            <a:r>
              <a:rPr lang="en-GB" dirty="0">
                <a:solidFill>
                  <a:schemeClr val="tx1"/>
                </a:solidFill>
              </a:rPr>
              <a:t> (Haralambos, Holborn and Heald, 2008, p. 96) </a:t>
            </a:r>
          </a:p>
          <a:p>
            <a:pPr algn="just"/>
            <a:endParaRPr lang="en-GB" sz="2400" dirty="0">
              <a:solidFill>
                <a:schemeClr val="tx1"/>
              </a:solidFill>
            </a:endParaRP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The feminist movement, devises the awareness of the inferior views women face in society.     </a:t>
            </a:r>
          </a:p>
          <a:p>
            <a:pPr marL="0" indent="0" algn="r">
              <a:buNone/>
            </a:pPr>
            <a:r>
              <a:rPr lang="en-GB" sz="2400" dirty="0">
                <a:solidFill>
                  <a:schemeClr val="tx1"/>
                </a:solidFill>
              </a:rPr>
              <a:t>                                </a:t>
            </a:r>
            <a:r>
              <a:rPr lang="en-GB" dirty="0">
                <a:solidFill>
                  <a:schemeClr val="tx1"/>
                </a:solidFill>
              </a:rPr>
              <a:t>   (Haralambos, Holborn and Heald, 2008) </a:t>
            </a:r>
            <a:r>
              <a:rPr lang="en-GB" i="1" dirty="0">
                <a:solidFill>
                  <a:schemeClr val="tx1"/>
                </a:solidFill>
              </a:rPr>
              <a:t> </a:t>
            </a:r>
            <a:r>
              <a:rPr lang="en-GB" dirty="0"/>
              <a:t> </a:t>
            </a:r>
            <a:r>
              <a:rPr lang="en-GB" dirty="0">
                <a:solidFill>
                  <a:schemeClr val="tx1"/>
                </a:solidFill>
              </a:rPr>
              <a:t>                           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3341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C301E-AD49-4E21-A9E2-87F0594C9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9606353" cy="132080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The Social Construction of Gender Roles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C3CAB-FE92-4167-812D-FEAA97F5F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524000"/>
            <a:ext cx="10348476" cy="4903303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Anne Oakley (1974 </a:t>
            </a:r>
            <a:r>
              <a:rPr lang="en-GB" sz="2400" i="1" dirty="0">
                <a:solidFill>
                  <a:schemeClr val="tx1"/>
                </a:solidFill>
              </a:rPr>
              <a:t>cited in </a:t>
            </a:r>
            <a:r>
              <a:rPr lang="en-GB" sz="2400" dirty="0">
                <a:solidFill>
                  <a:schemeClr val="tx1"/>
                </a:solidFill>
              </a:rPr>
              <a:t>Haralambos, Holborn and Heald, 2008) argues, gender roles are not biologically shaped, they are socially generated.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Anne Oakley deliberates four motives why gender roles takes place: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     1. Manipulation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     2. Canalization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     3. Verbal appellations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     4. Different activities                                                        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                                   </a:t>
            </a:r>
          </a:p>
          <a:p>
            <a:pPr marL="0" indent="0" algn="r">
              <a:buNone/>
            </a:pPr>
            <a:r>
              <a:rPr lang="en-GB" sz="1600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(Haralambos, Holborn and Heald, 2008, p. 98)</a:t>
            </a:r>
          </a:p>
        </p:txBody>
      </p:sp>
    </p:spTree>
    <p:extLst>
      <p:ext uri="{BB962C8B-B14F-4D97-AF65-F5344CB8AC3E}">
        <p14:creationId xmlns:p14="http://schemas.microsoft.com/office/powerpoint/2010/main" val="2731033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87808-6932-4FE5-B9D8-9209E07F7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9818389" cy="649357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Gender Socialisation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9CA6F6-73EB-4E79-84E2-28F6B55EED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417983"/>
            <a:ext cx="9818389" cy="5440017"/>
          </a:xfrm>
        </p:spPr>
        <p:txBody>
          <a:bodyPr>
            <a:normAutofit/>
          </a:bodyPr>
          <a:lstStyle/>
          <a:p>
            <a:pPr algn="just"/>
            <a:r>
              <a:rPr lang="en-GB" sz="2400" dirty="0">
                <a:solidFill>
                  <a:schemeClr val="tx1"/>
                </a:solidFill>
              </a:rPr>
              <a:t>The study of gender distinctions, is the analysis of gender socialisation.  </a:t>
            </a: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Media plays a big role in affecting society’s understanding of life, and effects how people see the world in general. </a:t>
            </a: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There is a wide range of media such as, television, movies, radio, newspapers and advertisement. </a:t>
            </a: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Social psychologists argue, that these images frequently change the way society observe social realities.  </a:t>
            </a:r>
          </a:p>
          <a:p>
            <a:pPr algn="just"/>
            <a:r>
              <a:rPr lang="en-GB" sz="2400" dirty="0">
                <a:solidFill>
                  <a:schemeClr val="tx1"/>
                </a:solidFill>
              </a:rPr>
              <a:t>In these methods of media, there are images of men and women that stereotype them in various ways. </a:t>
            </a:r>
          </a:p>
          <a:p>
            <a:pPr marL="457200" lvl="1" indent="0" algn="r">
              <a:buNone/>
            </a:pPr>
            <a:r>
              <a:rPr lang="en-GB" sz="1800" dirty="0">
                <a:solidFill>
                  <a:schemeClr val="tx1"/>
                </a:solidFill>
              </a:rPr>
              <a:t>(Alzahrani, 2016)</a:t>
            </a:r>
          </a:p>
        </p:txBody>
      </p:sp>
    </p:spTree>
    <p:extLst>
      <p:ext uri="{BB962C8B-B14F-4D97-AF65-F5344CB8AC3E}">
        <p14:creationId xmlns:p14="http://schemas.microsoft.com/office/powerpoint/2010/main" val="3295624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EE08C-9D19-43A9-B206-B866DD69E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805134" cy="576262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Stereotypes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1D7CDE-ECDD-4699-B8E7-4794A246E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745" y="1239749"/>
            <a:ext cx="4956428" cy="576262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02EF49-4981-4F02-8842-D0519E945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5744" y="1863064"/>
            <a:ext cx="4956430" cy="499493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Women are expected to have jobs such as, secretaries and teachers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Women are nurses not doctors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Women are not as tough as men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Women are presumed to make less money than men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Women are not politicians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Women are supposed to look pretty and be looked at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Women are never in charge    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Women are meant to stay at home and care for the children 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E6D83C-0AD4-4C88-B0A6-92DC8D9938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632173" y="1239749"/>
            <a:ext cx="4850295" cy="576262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Men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B719ED-EA0A-4DFE-B88F-3120A3FB68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32174" y="1863064"/>
            <a:ext cx="4850295" cy="4994936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Men are Doctors, not nurses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Men do jobs in construction and mechanics, they are not secretaries and teachers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It is always men who work in science, engineering, and other technical fields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Men play sports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Men are in charge, they are always at the top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Men are lazy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Men do not do housekeeping and are not responsible for taking care of children</a:t>
            </a:r>
          </a:p>
          <a:p>
            <a:pPr marL="0" indent="0" algn="r">
              <a:buNone/>
            </a:pPr>
            <a:endParaRPr lang="en-GB" sz="1700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en-GB" sz="1700" dirty="0">
                <a:solidFill>
                  <a:schemeClr val="tx1"/>
                </a:solidFill>
              </a:rPr>
              <a:t>(Brewer, n.d.)</a:t>
            </a:r>
          </a:p>
          <a:p>
            <a:pPr lvl="0">
              <a:buFont typeface="Wingdings" panose="05000000000000000000" pitchFamily="2" charset="2"/>
              <a:buChar char="§"/>
            </a:pPr>
            <a:endParaRPr lang="en-GB" dirty="0">
              <a:solidFill>
                <a:schemeClr val="tx1"/>
              </a:solidFill>
            </a:endParaRPr>
          </a:p>
          <a:p>
            <a:pPr lvl="0">
              <a:buFont typeface="Wingdings" panose="05000000000000000000" pitchFamily="2" charset="2"/>
              <a:buChar char="§"/>
            </a:pP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2368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4BF590A5-AA3A-4934-B4A7-4C129AB82F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75" y="1793631"/>
            <a:ext cx="4958488" cy="29241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398900-8ED2-463A-A593-6A6ED6B6B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943774" cy="1184031"/>
          </a:xfrm>
        </p:spPr>
        <p:txBody>
          <a:bodyPr anchor="t">
            <a:norm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Conclusion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0E4DA7E-F795-4EC8-8BCF-7020458F6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039" y="2411896"/>
            <a:ext cx="5444657" cy="38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chemeClr val="tx1"/>
                </a:solidFill>
              </a:rPr>
              <a:t>“A gender-equal society would be one where the word ‘gender’ does not exist: where everyone can be themselves”</a:t>
            </a:r>
          </a:p>
          <a:p>
            <a:pPr marL="0" indent="0" algn="r">
              <a:buNone/>
            </a:pPr>
            <a:r>
              <a:rPr lang="en-GB" sz="1600" dirty="0">
                <a:solidFill>
                  <a:schemeClr val="tx1"/>
                </a:solidFill>
              </a:rPr>
              <a:t>(Gloria Steinem </a:t>
            </a:r>
            <a:r>
              <a:rPr lang="en-GB" sz="1600" i="1" dirty="0">
                <a:solidFill>
                  <a:schemeClr val="tx1"/>
                </a:solidFill>
              </a:rPr>
              <a:t>cited in </a:t>
            </a:r>
            <a:r>
              <a:rPr lang="en-GB" sz="1600" dirty="0">
                <a:solidFill>
                  <a:schemeClr val="tx1"/>
                </a:solidFill>
              </a:rPr>
              <a:t>Butler, 2017)</a:t>
            </a:r>
          </a:p>
          <a:p>
            <a:endParaRPr lang="en-US" sz="15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9F8D25-CD8A-4C79-86E5-DAF6C0E57721}"/>
              </a:ext>
            </a:extLst>
          </p:cNvPr>
          <p:cNvSpPr txBox="1"/>
          <p:nvPr/>
        </p:nvSpPr>
        <p:spPr>
          <a:xfrm>
            <a:off x="677335" y="5843899"/>
            <a:ext cx="5098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dirty="0"/>
              <a:t>Picture - (Mookim, 2018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01646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53E79-8DAC-4037-9B92-28DB40E0D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9685865" cy="636104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66BD38-E604-4C5C-8287-0B298070C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45704"/>
            <a:ext cx="10176196" cy="5420139"/>
          </a:xfrm>
        </p:spPr>
        <p:txBody>
          <a:bodyPr>
            <a:normAutofit/>
          </a:bodyPr>
          <a:lstStyle/>
          <a:p>
            <a:r>
              <a:rPr lang="en-GB" sz="1600" dirty="0"/>
              <a:t>Alzahrani, F. (2016). </a:t>
            </a:r>
            <a:r>
              <a:rPr lang="en-GB" sz="1600" i="1" dirty="0"/>
              <a:t>The portrayal of Women and Gender Roles in Films</a:t>
            </a:r>
            <a:r>
              <a:rPr lang="en-GB" sz="1600" dirty="0"/>
              <a:t>. 4th ed. (eBook) www.ijser.org, pp.533-534. Available at: </a:t>
            </a:r>
            <a:r>
              <a:rPr lang="en-GB" sz="1600" u="sng" dirty="0">
                <a:hlinkClick r:id="rId2"/>
              </a:rPr>
              <a:t>https://www.ijser.org/researchpaper/The-portrayal-of-Women-and-Gender-Roles-in-Films.pdf</a:t>
            </a:r>
            <a:r>
              <a:rPr lang="en-GB" sz="1600" dirty="0"/>
              <a:t> (Accessed 20 Apr. 2018).</a:t>
            </a:r>
          </a:p>
          <a:p>
            <a:r>
              <a:rPr lang="en-GB" sz="1600" dirty="0"/>
              <a:t>Brewer, H. (n.d.). </a:t>
            </a:r>
            <a:r>
              <a:rPr lang="en-GB" sz="1600" i="1" dirty="0"/>
              <a:t>List of Gender Stereotypes | Health Guidance</a:t>
            </a:r>
            <a:r>
              <a:rPr lang="en-GB" sz="1600" dirty="0"/>
              <a:t>. (online) Health Guidance. Available at: </a:t>
            </a:r>
            <a:r>
              <a:rPr lang="en-GB" sz="1600" u="sng" dirty="0">
                <a:hlinkClick r:id="rId3"/>
              </a:rPr>
              <a:t>http://www.healthguidance.org/entry/15910/1/List-of-Gender-Stereotypes.html</a:t>
            </a:r>
            <a:r>
              <a:rPr lang="en-GB" sz="1600" dirty="0"/>
              <a:t> (Accessed 20 Apr. 2018).</a:t>
            </a:r>
          </a:p>
          <a:p>
            <a:r>
              <a:rPr lang="en-GB" sz="1600" dirty="0"/>
              <a:t>Butler, S. (2017). </a:t>
            </a:r>
            <a:r>
              <a:rPr lang="en-GB" sz="1600" i="1" dirty="0"/>
              <a:t>5 Ways We Can Help Reduce Gender Bias in the Classroom</a:t>
            </a:r>
            <a:r>
              <a:rPr lang="en-GB" sz="1600" dirty="0"/>
              <a:t>. (online) Share My Lesson. Available at: </a:t>
            </a:r>
            <a:r>
              <a:rPr lang="en-GB" sz="1600" u="sng" dirty="0">
                <a:hlinkClick r:id="rId4"/>
              </a:rPr>
              <a:t>https://sharemylesson.com/blog/5-ways-we-can-help-reduce-gender-bias-classroom</a:t>
            </a:r>
            <a:r>
              <a:rPr lang="en-GB" sz="1600" dirty="0"/>
              <a:t> (Accessed 22 Apr. 2018).</a:t>
            </a:r>
          </a:p>
          <a:p>
            <a:r>
              <a:rPr lang="en-GB" sz="1600" dirty="0"/>
              <a:t>Galbin, A. (2014). </a:t>
            </a:r>
            <a:r>
              <a:rPr lang="en-GB" sz="1600" i="1" dirty="0"/>
              <a:t>AN INTRODUCTION TO SOCIAL CONSTRUCTIONISM</a:t>
            </a:r>
            <a:r>
              <a:rPr lang="en-GB" sz="1600" dirty="0"/>
              <a:t>. (online) ResearchGate. Available at: </a:t>
            </a:r>
            <a:r>
              <a:rPr lang="en-GB" sz="1600" u="sng" dirty="0">
                <a:hlinkClick r:id="rId5"/>
              </a:rPr>
              <a:t>https://www.researchgate.net/publication/283547838_AN_INTRODUCTION_TO_SOCIAL_CONSTRUCTIONISM</a:t>
            </a:r>
            <a:r>
              <a:rPr lang="en-GB" sz="1600" dirty="0"/>
              <a:t> (Accessed 20 Apr. 2018).</a:t>
            </a:r>
          </a:p>
          <a:p>
            <a:r>
              <a:rPr lang="en-GB" sz="1600" dirty="0"/>
              <a:t>Giddens, A. and Sutton, P. (2009). </a:t>
            </a:r>
            <a:r>
              <a:rPr lang="en-GB" sz="1600" i="1" dirty="0"/>
              <a:t>Sociology</a:t>
            </a:r>
            <a:r>
              <a:rPr lang="en-GB" sz="1600" dirty="0"/>
              <a:t>. 6th ed. Cambridge, U.K.: Polity Press.</a:t>
            </a:r>
          </a:p>
          <a:p>
            <a:r>
              <a:rPr lang="en-GB" sz="1600" dirty="0"/>
              <a:t>Haralambos, M., Holborn, M. and Heald, R. (2008). </a:t>
            </a:r>
            <a:r>
              <a:rPr lang="en-GB" sz="1600" i="1" dirty="0"/>
              <a:t>Sociology Themes and Perspectives</a:t>
            </a:r>
            <a:r>
              <a:rPr lang="en-GB" sz="1600" dirty="0"/>
              <a:t>. 7th ed. London: HarperCollins Publisher Limited.</a:t>
            </a:r>
          </a:p>
          <a:p>
            <a:pPr marL="0" indent="0" algn="ctr">
              <a:buNone/>
            </a:pPr>
            <a:r>
              <a:rPr lang="en-GB" sz="1600" b="1" dirty="0">
                <a:solidFill>
                  <a:schemeClr val="tx1"/>
                </a:solidFill>
              </a:rPr>
              <a:t>Picture reference </a:t>
            </a:r>
          </a:p>
          <a:p>
            <a:r>
              <a:rPr lang="en-GB" sz="1600" dirty="0"/>
              <a:t>Mookim, M. (2018). </a:t>
            </a:r>
            <a:r>
              <a:rPr lang="en-GB" sz="1600" i="1" dirty="0"/>
              <a:t>Gender Fluidity &amp; Social Construction</a:t>
            </a:r>
            <a:r>
              <a:rPr lang="en-GB" sz="1600" dirty="0"/>
              <a:t>. (online) Philosophy Talk. Available at: </a:t>
            </a:r>
            <a:r>
              <a:rPr lang="en-GB" sz="1600" u="sng" dirty="0">
                <a:hlinkClick r:id="rId6"/>
              </a:rPr>
              <a:t>https://www.philosophytalk.org/blog/gender-fluidity-social-construction</a:t>
            </a:r>
            <a:r>
              <a:rPr lang="en-GB" sz="1600" u="sng" dirty="0"/>
              <a:t> </a:t>
            </a:r>
            <a:r>
              <a:rPr lang="en-GB" sz="1600" dirty="0"/>
              <a:t>(Accessed 22 Apr. 2018).</a:t>
            </a:r>
          </a:p>
          <a:p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182198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815</TotalTime>
  <Words>644</Words>
  <Application>Microsoft Office PowerPoint</Application>
  <PresentationFormat>Widescreen</PresentationFormat>
  <Paragraphs>78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Trebuchet MS</vt:lpstr>
      <vt:lpstr>Wingdings</vt:lpstr>
      <vt:lpstr>Wingdings 3</vt:lpstr>
      <vt:lpstr>Facet</vt:lpstr>
      <vt:lpstr>Module Code-SJSI4017  Student Number-1703729 </vt:lpstr>
      <vt:lpstr>Question  Describe and explain a theory of your choice, which is not listed in question</vt:lpstr>
      <vt:lpstr>Introduction   Definition of Social Construction </vt:lpstr>
      <vt:lpstr>Gender </vt:lpstr>
      <vt:lpstr>Theories of Gender Inequality </vt:lpstr>
      <vt:lpstr>The Social Construction of Gender Roles </vt:lpstr>
      <vt:lpstr>Gender Socialisation </vt:lpstr>
      <vt:lpstr>Stereotypes </vt:lpstr>
      <vt:lpstr>Conclusion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Code-SJSI4017  Student Number-1703729</dc:title>
  <dc:creator>anna levett</dc:creator>
  <cp:lastModifiedBy>anna levett</cp:lastModifiedBy>
  <cp:revision>39</cp:revision>
  <dcterms:created xsi:type="dcterms:W3CDTF">2018-04-19T14:55:48Z</dcterms:created>
  <dcterms:modified xsi:type="dcterms:W3CDTF">2018-05-06T15:57:21Z</dcterms:modified>
</cp:coreProperties>
</file>