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24"/>
  </p:notesMasterIdLst>
  <p:sldIdLst>
    <p:sldId id="256" r:id="rId2"/>
    <p:sldId id="282" r:id="rId3"/>
    <p:sldId id="279" r:id="rId4"/>
    <p:sldId id="283" r:id="rId5"/>
    <p:sldId id="284" r:id="rId6"/>
    <p:sldId id="285" r:id="rId7"/>
    <p:sldId id="286" r:id="rId8"/>
    <p:sldId id="287" r:id="rId9"/>
    <p:sldId id="288" r:id="rId10"/>
    <p:sldId id="289" r:id="rId11"/>
    <p:sldId id="290" r:id="rId12"/>
    <p:sldId id="291" r:id="rId13"/>
    <p:sldId id="292" r:id="rId14"/>
    <p:sldId id="293" r:id="rId15"/>
    <p:sldId id="294" r:id="rId16"/>
    <p:sldId id="295" r:id="rId17"/>
    <p:sldId id="296" r:id="rId18"/>
    <p:sldId id="297" r:id="rId19"/>
    <p:sldId id="298" r:id="rId20"/>
    <p:sldId id="299" r:id="rId21"/>
    <p:sldId id="281" r:id="rId22"/>
    <p:sldId id="260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22"/>
    <p:restoredTop sz="94714"/>
  </p:normalViewPr>
  <p:slideViewPr>
    <p:cSldViewPr>
      <p:cViewPr varScale="1">
        <p:scale>
          <a:sx n="70" d="100"/>
          <a:sy n="70" d="100"/>
        </p:scale>
        <p:origin x="1404" y="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3/19/2026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8358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348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>
              <a:defRPr>
                <a:solidFill>
                  <a:srgbClr val="0070C0"/>
                </a:solidFill>
              </a:defRPr>
            </a:lvl2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8472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0842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5541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8754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227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782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3943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453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81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379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087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Arial" panose="020B0604020202020204" pitchFamily="34" charset="0"/>
        <a:buChar char="•"/>
        <a:defRPr kumimoji="0" sz="2600" kern="1200">
          <a:solidFill>
            <a:srgbClr val="0070C0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Mining &amp; Visualisation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6275040" cy="1752600"/>
          </a:xfrm>
        </p:spPr>
        <p:txBody>
          <a:bodyPr>
            <a:normAutofit/>
          </a:bodyPr>
          <a:lstStyle/>
          <a:p>
            <a:r>
              <a:rPr lang="en-GB" dirty="0"/>
              <a:t>ACCB7015</a:t>
            </a:r>
          </a:p>
          <a:p>
            <a:r>
              <a:rPr lang="en-GB" dirty="0"/>
              <a:t>Lecture 11 – Model Validation &amp; Evaluation</a:t>
            </a:r>
          </a:p>
          <a:p>
            <a:endParaRPr lang="en-GB" dirty="0"/>
          </a:p>
          <a:p>
            <a:r>
              <a:rPr lang="en-GB" dirty="0"/>
              <a:t>Prof. </a:t>
            </a:r>
            <a:r>
              <a:rPr lang="en-GB" dirty="0" err="1"/>
              <a:t>Nik</a:t>
            </a:r>
            <a:r>
              <a:rPr lang="en-GB" dirty="0"/>
              <a:t>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F7BF-1253-0CAD-6357-7C94EBF47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Is Accuracy Any Use?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1855DA-B60F-DE00-4A85-262938567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If a model gives 98% accuracy, is that good?</a:t>
            </a:r>
          </a:p>
          <a:p>
            <a:endParaRPr lang="en-US" dirty="0"/>
          </a:p>
          <a:p>
            <a:r>
              <a:rPr lang="en-GB" dirty="0"/>
              <a:t>Depends on</a:t>
            </a:r>
          </a:p>
          <a:p>
            <a:pPr lvl="1"/>
            <a:r>
              <a:rPr lang="en-GB" dirty="0"/>
              <a:t>The dataset</a:t>
            </a:r>
          </a:p>
          <a:p>
            <a:pPr lvl="1"/>
            <a:r>
              <a:rPr lang="en-GB" dirty="0"/>
              <a:t>The class balance</a:t>
            </a:r>
          </a:p>
          <a:p>
            <a:pPr lvl="1"/>
            <a:r>
              <a:rPr lang="en-GB" dirty="0"/>
              <a:t>The validation method</a:t>
            </a:r>
          </a:p>
          <a:p>
            <a:pPr lvl="1"/>
            <a:endParaRPr lang="en-GB" dirty="0"/>
          </a:p>
          <a:p>
            <a:r>
              <a:rPr lang="en-GB" dirty="0"/>
              <a:t>E.g. fraud detection</a:t>
            </a:r>
          </a:p>
          <a:p>
            <a:pPr lvl="1"/>
            <a:r>
              <a:rPr lang="en-GB" dirty="0"/>
              <a:t>Suppose 99% of transactions are legitimate</a:t>
            </a:r>
          </a:p>
          <a:p>
            <a:pPr lvl="1"/>
            <a:r>
              <a:rPr lang="en-GB" dirty="0"/>
              <a:t>A model that predicts </a:t>
            </a:r>
            <a:r>
              <a:rPr lang="en-GB" i="1" dirty="0"/>
              <a:t>always legitimate</a:t>
            </a:r>
            <a:r>
              <a:rPr lang="en-GB" dirty="0"/>
              <a:t> is right 99% of the time – but is still useless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4BD9B6-F1DF-E434-F4CD-A81C465997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189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Evaluation in CRISP-DM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071DE6-015F-16B7-C3F7-6CC3DD286E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1069570"/>
            <a:ext cx="4038600" cy="5794659"/>
          </a:xfrm>
        </p:spPr>
        <p:txBody>
          <a:bodyPr/>
          <a:lstStyle/>
          <a:p>
            <a:r>
              <a:rPr lang="en-GB" sz="2800" dirty="0"/>
              <a:t>Evaluation is not the final step, but rather informs model selection</a:t>
            </a:r>
          </a:p>
          <a:p>
            <a:endParaRPr lang="en-GB" sz="2800" dirty="0"/>
          </a:p>
          <a:p>
            <a:r>
              <a:rPr lang="en-GB" sz="2800" dirty="0"/>
              <a:t>If you have a model with high accuracy do not assume that it can just be deployed</a:t>
            </a:r>
          </a:p>
          <a:p>
            <a:endParaRPr lang="en-GB" sz="2800" dirty="0"/>
          </a:p>
          <a:p>
            <a:r>
              <a:rPr lang="en-GB" sz="2800" dirty="0"/>
              <a:t>It must be evaluated within the context of the business problem and its dataset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  <p:pic>
        <p:nvPicPr>
          <p:cNvPr id="5" name="Picture 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56"/>
          <a:stretch>
            <a:fillRect/>
          </a:stretch>
        </p:blipFill>
        <p:spPr>
          <a:xfrm>
            <a:off x="4760230" y="1358186"/>
            <a:ext cx="4159214" cy="4141627"/>
          </a:xfrm>
          <a:prstGeom prst="rect">
            <a:avLst/>
          </a:prstGeom>
          <a:noFill/>
          <a:ln/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CFDDB2-62BF-D05B-A833-5457A6A46EA8}"/>
              </a:ext>
            </a:extLst>
          </p:cNvPr>
          <p:cNvSpPr/>
          <p:nvPr/>
        </p:nvSpPr>
        <p:spPr>
          <a:xfrm>
            <a:off x="6012160" y="4437111"/>
            <a:ext cx="1584176" cy="864097"/>
          </a:xfrm>
          <a:prstGeom prst="rect">
            <a:avLst/>
          </a:prstGeom>
          <a:noFill/>
          <a:ln w="762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4540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248CB-77CF-01A7-C2CF-871DD94E8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Training Set v. Testing Set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C3D620-D14C-85AB-C3B6-D397635302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 common DM approach is to split your entire dataset 50:50; train on half, test on half</a:t>
            </a:r>
          </a:p>
          <a:p>
            <a:pPr lvl="1"/>
            <a:r>
              <a:rPr lang="en-GB" dirty="0"/>
              <a:t>The training set is used to build the model</a:t>
            </a:r>
          </a:p>
          <a:p>
            <a:pPr lvl="1"/>
            <a:r>
              <a:rPr lang="en-GB" dirty="0"/>
              <a:t>The testing set is used to measure model performance</a:t>
            </a:r>
          </a:p>
          <a:p>
            <a:endParaRPr lang="en-GB" b="1" dirty="0"/>
          </a:p>
          <a:p>
            <a:r>
              <a:rPr lang="en-GB" b="1" dirty="0"/>
              <a:t>Training accuracy is meaningless</a:t>
            </a:r>
            <a:endParaRPr lang="en-GB" dirty="0"/>
          </a:p>
          <a:p>
            <a:endParaRPr lang="en-GB" b="1" dirty="0"/>
          </a:p>
          <a:p>
            <a:r>
              <a:rPr lang="en-GB" dirty="0"/>
              <a:t>Validation is a part of model training, not of model testing</a:t>
            </a:r>
          </a:p>
          <a:p>
            <a:pPr lvl="1"/>
            <a:r>
              <a:rPr lang="en-GB" dirty="0"/>
              <a:t>The validation dataset is part of the training dataset</a:t>
            </a:r>
          </a:p>
          <a:p>
            <a:pPr lvl="1"/>
            <a:r>
              <a:rPr lang="en-GB" dirty="0"/>
              <a:t>Helps to decide which model configuration is best</a:t>
            </a:r>
          </a:p>
          <a:p>
            <a:pPr lvl="1"/>
            <a:r>
              <a:rPr lang="en-GB" dirty="0"/>
              <a:t>Think of it as a ‘sanity check’ to make sure that the model is not overfitted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1731CE-3BBB-8ED7-0FE7-F196D6D499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6695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DC38E-A82F-49B7-812E-E64FB953E4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Hold-Out Validation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F37B15-1CE9-FA5D-683A-CDBC87E076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Split the training dataset 70:30</a:t>
            </a:r>
          </a:p>
          <a:p>
            <a:pPr lvl="1"/>
            <a:r>
              <a:rPr lang="en-GB" dirty="0"/>
              <a:t>70% for training the model</a:t>
            </a:r>
          </a:p>
          <a:p>
            <a:pPr lvl="1"/>
            <a:r>
              <a:rPr lang="en-GB" dirty="0"/>
              <a:t>30% for validating the model</a:t>
            </a:r>
          </a:p>
          <a:p>
            <a:r>
              <a:rPr lang="en-GB" dirty="0"/>
              <a:t>Advantages</a:t>
            </a:r>
          </a:p>
          <a:p>
            <a:pPr lvl="1"/>
            <a:r>
              <a:rPr lang="en-GB" dirty="0"/>
              <a:t>Fast</a:t>
            </a:r>
          </a:p>
          <a:p>
            <a:pPr lvl="1"/>
            <a:r>
              <a:rPr lang="en-GB" dirty="0"/>
              <a:t>Simple</a:t>
            </a:r>
          </a:p>
          <a:p>
            <a:r>
              <a:rPr lang="en-GB" dirty="0"/>
              <a:t>Disadvantages</a:t>
            </a:r>
          </a:p>
          <a:p>
            <a:pPr lvl="1"/>
            <a:r>
              <a:rPr lang="en-GB" dirty="0"/>
              <a:t>Does not work well for small datasets</a:t>
            </a:r>
          </a:p>
          <a:p>
            <a:pPr lvl="1"/>
            <a:r>
              <a:rPr lang="en-GB" dirty="0"/>
              <a:t>Very important to randomise the dataset before doing the 70:30 split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3A36EA-A95F-777B-F60C-B0D845E53B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14461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CB7BD-5E88-DD96-CE38-CC0663B278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k-Fold Cross Validation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1E6F2-AC0A-C4B5-332B-96CA73A0B6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Process</a:t>
            </a:r>
          </a:p>
          <a:p>
            <a:pPr lvl="1"/>
            <a:r>
              <a:rPr lang="en-GB" dirty="0"/>
              <a:t>Divide the training set into k equal segments</a:t>
            </a:r>
          </a:p>
          <a:p>
            <a:pPr lvl="1"/>
            <a:r>
              <a:rPr lang="en-GB" dirty="0"/>
              <a:t>Train on k-1 segments</a:t>
            </a:r>
          </a:p>
          <a:p>
            <a:pPr lvl="1"/>
            <a:r>
              <a:rPr lang="en-GB" dirty="0"/>
              <a:t>Validate on the remaining segment</a:t>
            </a:r>
          </a:p>
          <a:p>
            <a:pPr lvl="1"/>
            <a:r>
              <a:rPr lang="en-GB" dirty="0"/>
              <a:t>Repeat k- times so that each of the k segments has acted as the validation segment</a:t>
            </a:r>
          </a:p>
          <a:p>
            <a:pPr lvl="1"/>
            <a:r>
              <a:rPr lang="en-GB" dirty="0"/>
              <a:t>Take the mean of the results</a:t>
            </a:r>
          </a:p>
          <a:p>
            <a:r>
              <a:rPr lang="en-GB" dirty="0"/>
              <a:t>Common choice is k=10</a:t>
            </a:r>
          </a:p>
          <a:p>
            <a:r>
              <a:rPr lang="en-GB" dirty="0"/>
              <a:t>Good for small datasets, as a 100-record dataset effectively becomes a 900-record training dataset with a 100-record validation dataset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D7A3B2-4AC6-C182-A37E-75BC471CE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3927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E6233-2951-5D22-1971-8A313B9577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Other Cross Validation Forms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88440C5-FC2C-1074-4294-C82CEF79A7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Stratified Cross Validation</a:t>
            </a:r>
          </a:p>
          <a:p>
            <a:pPr lvl="1"/>
            <a:r>
              <a:rPr lang="en-GB" dirty="0"/>
              <a:t>Useful when there are different proportions of different classes</a:t>
            </a:r>
          </a:p>
          <a:p>
            <a:pPr lvl="1"/>
            <a:r>
              <a:rPr lang="en-GB" dirty="0"/>
              <a:t>Keeps the same proportions in each fold</a:t>
            </a:r>
          </a:p>
          <a:p>
            <a:pPr lvl="1"/>
            <a:endParaRPr lang="en-GB" dirty="0"/>
          </a:p>
          <a:p>
            <a:r>
              <a:rPr lang="en-GB" dirty="0"/>
              <a:t>Leave-One-Out Validation</a:t>
            </a:r>
          </a:p>
          <a:p>
            <a:pPr lvl="1"/>
            <a:r>
              <a:rPr lang="en-GB" dirty="0"/>
              <a:t>Most extreme version of cross validation</a:t>
            </a:r>
          </a:p>
          <a:p>
            <a:pPr lvl="2"/>
            <a:r>
              <a:rPr lang="en-GB" dirty="0"/>
              <a:t>Train on all data except for a single instance</a:t>
            </a:r>
          </a:p>
          <a:p>
            <a:pPr lvl="2"/>
            <a:r>
              <a:rPr lang="en-GB" dirty="0"/>
              <a:t>Validate on that instance</a:t>
            </a:r>
          </a:p>
          <a:p>
            <a:pPr lvl="2"/>
            <a:r>
              <a:rPr lang="en-GB" dirty="0"/>
              <a:t>Repeat until validated on all instances</a:t>
            </a:r>
          </a:p>
          <a:p>
            <a:pPr lvl="1"/>
            <a:r>
              <a:rPr lang="en-GB" dirty="0"/>
              <a:t>Maximum training data</a:t>
            </a:r>
          </a:p>
          <a:p>
            <a:pPr lvl="1"/>
            <a:r>
              <a:rPr lang="en-GB" dirty="0"/>
              <a:t>Maximum computation time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57528F-3FB4-5244-833D-72EA7D7A1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9218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B6006-C7E4-02A0-DD26-F06FF58C21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Validation in Weka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F2978-63E6-9105-D5FE-FBB3AD8EED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3970784" cy="5593808"/>
          </a:xfrm>
        </p:spPr>
        <p:txBody>
          <a:bodyPr/>
          <a:lstStyle/>
          <a:p>
            <a:r>
              <a:rPr lang="en-GB" dirty="0"/>
              <a:t>Weka’s default option is 10-fold cross validation</a:t>
            </a:r>
          </a:p>
          <a:p>
            <a:r>
              <a:rPr lang="en-GB" dirty="0"/>
              <a:t>Percentage split = hold-out validation</a:t>
            </a:r>
          </a:p>
          <a:p>
            <a:r>
              <a:rPr lang="en-GB" dirty="0"/>
              <a:t>Testing on the training set is possible but not recommended</a:t>
            </a:r>
          </a:p>
          <a:p>
            <a:endParaRPr lang="en-GB" dirty="0"/>
          </a:p>
          <a:p>
            <a:r>
              <a:rPr lang="en-GB" dirty="0"/>
              <a:t>Supplied test set setting is used for final testing, not validation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52E0AB-3E92-2F36-86EB-AF7AE08D5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85D2A81-87A5-51E3-D545-52AAE62BE1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0977" y="139440"/>
            <a:ext cx="4415519" cy="6716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54531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0DE9B-8B5A-4D84-E6CC-0BFC05DEE3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Performance Metrics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931D17-7218-328E-06C2-6B18CB433E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Performance is never accuracy alone</a:t>
            </a:r>
          </a:p>
          <a:p>
            <a:pPr lvl="1"/>
            <a:r>
              <a:rPr lang="en-GB" dirty="0"/>
              <a:t> Different data mining tasks produce different sets of performance metrics</a:t>
            </a:r>
          </a:p>
          <a:p>
            <a:endParaRPr lang="en-GB" dirty="0"/>
          </a:p>
          <a:p>
            <a:r>
              <a:rPr lang="en-GB" dirty="0"/>
              <a:t>It is essential to understand what each of the metrics tells us and when it is important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7639A7-0E41-DAF6-A29A-988D6CE365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2310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9BAB5-5478-E036-0870-C43396FE92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Classification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797596-FD89-BFF9-4721-4EE5326FD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/>
          <a:lstStyle/>
          <a:p>
            <a:r>
              <a:rPr lang="en-US" dirty="0"/>
              <a:t>All metrics are based on the four elements of the confusion matrix – TP, FP, TN, FN</a:t>
            </a:r>
          </a:p>
          <a:p>
            <a:endParaRPr lang="en-US" dirty="0"/>
          </a:p>
          <a:p>
            <a:r>
              <a:rPr lang="en-US" dirty="0"/>
              <a:t>Accuracy = correct predictions / total predictions</a:t>
            </a:r>
          </a:p>
          <a:p>
            <a:pPr lvl="1"/>
            <a:r>
              <a:rPr lang="en-US" dirty="0"/>
              <a:t>Ignores types of error</a:t>
            </a:r>
          </a:p>
          <a:p>
            <a:pPr lvl="1"/>
            <a:r>
              <a:rPr lang="en-US" dirty="0"/>
              <a:t>Misleading with imbalanced classes</a:t>
            </a:r>
          </a:p>
          <a:p>
            <a:r>
              <a:rPr lang="en-US" dirty="0"/>
              <a:t>Precision = TP / (TP + FP)</a:t>
            </a:r>
          </a:p>
          <a:p>
            <a:pPr lvl="1"/>
            <a:r>
              <a:rPr lang="en-US" dirty="0"/>
              <a:t>When the model predicts correctly, how often is it right?</a:t>
            </a:r>
          </a:p>
          <a:p>
            <a:pPr lvl="1"/>
            <a:r>
              <a:rPr lang="en-US" dirty="0"/>
              <a:t>Important when false positives are costly</a:t>
            </a:r>
          </a:p>
          <a:p>
            <a:r>
              <a:rPr lang="en-US" dirty="0"/>
              <a:t>Recall = TP / (TP +FN)</a:t>
            </a:r>
          </a:p>
          <a:p>
            <a:pPr lvl="1"/>
            <a:r>
              <a:rPr lang="en-US" dirty="0"/>
              <a:t>How many real positives did we detect?</a:t>
            </a:r>
          </a:p>
          <a:p>
            <a:pPr lvl="1"/>
            <a:r>
              <a:rPr lang="en-US" dirty="0"/>
              <a:t>Important when missing positives is dangerous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1DC94F-65DD-6820-360E-BBC2A53733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3562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BF021B-9E64-3AC1-1DBF-9C209E474D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CE020-512F-35BC-EC08-0DF1183AC5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Classification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6A9286-CBCA-91FC-BAC8-922DEC6904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/>
          <a:lstStyle/>
          <a:p>
            <a:r>
              <a:rPr lang="en-US" dirty="0"/>
              <a:t>All metrics are based on the four elements of the confusion matrix – TP, FP, TN, FN</a:t>
            </a:r>
          </a:p>
          <a:p>
            <a:endParaRPr lang="en-US" dirty="0"/>
          </a:p>
          <a:p>
            <a:r>
              <a:rPr lang="en-US" dirty="0"/>
              <a:t>F1 score</a:t>
            </a:r>
          </a:p>
          <a:p>
            <a:pPr lvl="1"/>
            <a:r>
              <a:rPr lang="en-US" dirty="0"/>
              <a:t>Combines precision and recall through a harmonic mean – the higher, the better</a:t>
            </a:r>
          </a:p>
          <a:p>
            <a:pPr lvl="1"/>
            <a:r>
              <a:rPr lang="en-US" dirty="0"/>
              <a:t>Useful if balancing both types of errors matters</a:t>
            </a:r>
          </a:p>
          <a:p>
            <a:r>
              <a:rPr lang="en-US" dirty="0"/>
              <a:t>ROC and AUC</a:t>
            </a:r>
          </a:p>
          <a:p>
            <a:pPr lvl="1"/>
            <a:r>
              <a:rPr lang="en-US" dirty="0"/>
              <a:t>ROC shows TP rate against FP rate</a:t>
            </a:r>
          </a:p>
          <a:p>
            <a:pPr lvl="1"/>
            <a:r>
              <a:rPr lang="en-US" dirty="0"/>
              <a:t>AUC gives overall classification performance</a:t>
            </a:r>
          </a:p>
          <a:p>
            <a:pPr lvl="1"/>
            <a:r>
              <a:rPr lang="en-US" dirty="0"/>
              <a:t>1.0 = perfect</a:t>
            </a:r>
          </a:p>
          <a:p>
            <a:pPr lvl="1"/>
            <a:r>
              <a:rPr lang="en-US" dirty="0"/>
              <a:t>0.5 = random guessing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D31848-3C58-4F02-F160-A0217702E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9711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AD72D-BAF3-3AAA-E579-8203F30709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Regression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9A02B8-7D5A-AD98-049F-D86DD75CF9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>
            <a:normAutofit lnSpcReduction="10000"/>
          </a:bodyPr>
          <a:lstStyle/>
          <a:p>
            <a:r>
              <a:rPr lang="en-US" dirty="0"/>
              <a:t>MAE</a:t>
            </a:r>
          </a:p>
          <a:p>
            <a:pPr lvl="1"/>
            <a:r>
              <a:rPr lang="en-US" dirty="0"/>
              <a:t>Mean Absolute Error</a:t>
            </a:r>
          </a:p>
          <a:p>
            <a:pPr lvl="1"/>
            <a:r>
              <a:rPr lang="en-US" dirty="0"/>
              <a:t>Average distance between prediction and reality</a:t>
            </a:r>
          </a:p>
          <a:p>
            <a:pPr lvl="1"/>
            <a:r>
              <a:rPr lang="en-US" dirty="0"/>
              <a:t>Easy to interpret and robust to extreme errors</a:t>
            </a:r>
          </a:p>
          <a:p>
            <a:r>
              <a:rPr lang="en-US" dirty="0"/>
              <a:t>RMSE</a:t>
            </a:r>
          </a:p>
          <a:p>
            <a:pPr lvl="1"/>
            <a:r>
              <a:rPr lang="en-US" dirty="0"/>
              <a:t>Root Mean Square Error</a:t>
            </a:r>
          </a:p>
          <a:p>
            <a:pPr lvl="1"/>
            <a:r>
              <a:rPr lang="en-US" dirty="0"/>
              <a:t>Commonly used in forecasting</a:t>
            </a:r>
          </a:p>
          <a:p>
            <a:pPr lvl="1"/>
            <a:r>
              <a:rPr lang="en-US" dirty="0"/>
              <a:t>Sensitive to large errors and influenced by outliers</a:t>
            </a:r>
          </a:p>
          <a:p>
            <a:pPr lvl="1"/>
            <a:r>
              <a:rPr lang="en-US" dirty="0"/>
              <a:t>Useful when large errors are costly</a:t>
            </a:r>
          </a:p>
          <a:p>
            <a:r>
              <a:rPr lang="en-US" dirty="0"/>
              <a:t>MAPE</a:t>
            </a:r>
          </a:p>
          <a:p>
            <a:pPr lvl="1"/>
            <a:r>
              <a:rPr lang="en-US" dirty="0"/>
              <a:t>Mean Absolute Percentage Error</a:t>
            </a:r>
          </a:p>
          <a:p>
            <a:pPr lvl="1"/>
            <a:r>
              <a:rPr lang="en-US" dirty="0"/>
              <a:t>Mistake as a percentage</a:t>
            </a:r>
          </a:p>
          <a:p>
            <a:pPr lvl="1"/>
            <a:r>
              <a:rPr lang="en-US" dirty="0"/>
              <a:t>Good for explaining to non-technical audiences</a:t>
            </a:r>
          </a:p>
          <a:p>
            <a:pPr lvl="1"/>
            <a:r>
              <a:rPr lang="en-US" dirty="0"/>
              <a:t>Problems when actual values are near zero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2FA805-2951-73CF-9F8E-5286A778D2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23889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470D89-20A1-FAE9-FAEC-CB6778480B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One Bad Prediction…</a:t>
            </a:r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1332BEC1-1526-B7FC-9999-E4E8545984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9008025"/>
              </p:ext>
            </p:extLst>
          </p:nvPr>
        </p:nvGraphicFramePr>
        <p:xfrm>
          <a:off x="457200" y="981075"/>
          <a:ext cx="8229600" cy="222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71600">
                  <a:extLst>
                    <a:ext uri="{9D8B030D-6E8A-4147-A177-3AD203B41FA5}">
                      <a16:colId xmlns:a16="http://schemas.microsoft.com/office/drawing/2014/main" val="2209411900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1058969739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2427808235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1780807997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2886124122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43550242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Month</a:t>
                      </a:r>
                      <a:endParaRPr lang="en-GB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Sales</a:t>
                      </a:r>
                      <a:endParaRPr lang="en-GB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Model A</a:t>
                      </a:r>
                      <a:endParaRPr lang="en-GB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Error A</a:t>
                      </a:r>
                      <a:endParaRPr lang="en-GB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Model B</a:t>
                      </a:r>
                      <a:endParaRPr lang="en-GB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Error B</a:t>
                      </a:r>
                      <a:endParaRPr lang="en-GB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814394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Jan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102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102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27618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Feb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120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118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118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50129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111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111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03551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Apr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130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129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129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516908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May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125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126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150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4581538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A77658-5822-8737-8900-85BE31D52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4C44099-27BC-1236-6EB1-32B900F9A44E}"/>
              </a:ext>
            </a:extLst>
          </p:cNvPr>
          <p:cNvSpPr txBox="1">
            <a:spLocks/>
          </p:cNvSpPr>
          <p:nvPr/>
        </p:nvSpPr>
        <p:spPr>
          <a:xfrm>
            <a:off x="457200" y="4509119"/>
            <a:ext cx="8229600" cy="2346609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kumimoji="0" sz="2600" kern="1200">
                <a:solidFill>
                  <a:srgbClr val="0070C0"/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One bad prediction</a:t>
            </a:r>
          </a:p>
          <a:p>
            <a:pPr lvl="1"/>
            <a:r>
              <a:rPr lang="en-US" dirty="0"/>
              <a:t>Increases MAE moderately</a:t>
            </a:r>
          </a:p>
          <a:p>
            <a:pPr lvl="1"/>
            <a:r>
              <a:rPr lang="en-US" dirty="0"/>
              <a:t>Increases RMSE dramatically</a:t>
            </a:r>
          </a:p>
          <a:p>
            <a:r>
              <a:rPr lang="en-US" dirty="0"/>
              <a:t>MAE treats all errors equally</a:t>
            </a:r>
          </a:p>
          <a:p>
            <a:r>
              <a:rPr lang="en-US" dirty="0"/>
              <a:t>RMSE punishes large errors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0E46E02-7EC7-28B3-382C-46507F206C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5733790"/>
              </p:ext>
            </p:extLst>
          </p:nvPr>
        </p:nvGraphicFramePr>
        <p:xfrm>
          <a:off x="1403648" y="3356992"/>
          <a:ext cx="6096000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52128">
                  <a:extLst>
                    <a:ext uri="{9D8B030D-6E8A-4147-A177-3AD203B41FA5}">
                      <a16:colId xmlns:a16="http://schemas.microsoft.com/office/drawing/2014/main" val="3405251315"/>
                    </a:ext>
                  </a:extLst>
                </a:gridCol>
                <a:gridCol w="2376264">
                  <a:extLst>
                    <a:ext uri="{9D8B030D-6E8A-4147-A177-3AD203B41FA5}">
                      <a16:colId xmlns:a16="http://schemas.microsoft.com/office/drawing/2014/main" val="4076935934"/>
                    </a:ext>
                  </a:extLst>
                </a:gridCol>
                <a:gridCol w="2567608">
                  <a:extLst>
                    <a:ext uri="{9D8B030D-6E8A-4147-A177-3AD203B41FA5}">
                      <a16:colId xmlns:a16="http://schemas.microsoft.com/office/drawing/2014/main" val="400684141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Metric</a:t>
                      </a:r>
                      <a:endParaRPr lang="en-GB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Model A</a:t>
                      </a:r>
                      <a:endParaRPr lang="en-GB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Model B</a:t>
                      </a:r>
                      <a:endParaRPr lang="en-GB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425876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MAE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(2+2+1+1+1)/5 = 1.4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(2+2+1+1+25) / 5 = 6.2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884928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RMSE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1.48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11.27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934399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529967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9295D-E51E-DD8F-0FFA-BD6922D838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One Bad Prediction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E66973-5C9D-425D-81D9-38680D5A6A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How do you know which one to </a:t>
            </a:r>
            <a:r>
              <a:rPr lang="en-US" dirty="0" err="1"/>
              <a:t>prioritise</a:t>
            </a:r>
            <a:r>
              <a:rPr lang="en-US" dirty="0"/>
              <a:t>?</a:t>
            </a:r>
          </a:p>
          <a:p>
            <a:endParaRPr lang="en-US" dirty="0"/>
          </a:p>
          <a:p>
            <a:r>
              <a:rPr lang="en-US" dirty="0"/>
              <a:t>Use MAE when</a:t>
            </a:r>
          </a:p>
          <a:p>
            <a:pPr lvl="1"/>
            <a:r>
              <a:rPr lang="en-US" dirty="0"/>
              <a:t>All errors are equally important</a:t>
            </a:r>
          </a:p>
          <a:p>
            <a:pPr lvl="1"/>
            <a:r>
              <a:rPr lang="en-US" dirty="0"/>
              <a:t>You are interested in the ‘average’ mistake</a:t>
            </a:r>
          </a:p>
          <a:p>
            <a:pPr lvl="1"/>
            <a:r>
              <a:rPr lang="en-US" dirty="0"/>
              <a:t>E.g. estimating house prices</a:t>
            </a:r>
          </a:p>
          <a:p>
            <a:pPr lvl="1"/>
            <a:endParaRPr lang="en-US" dirty="0"/>
          </a:p>
          <a:p>
            <a:r>
              <a:rPr lang="en-US" dirty="0"/>
              <a:t>Use RMSE when</a:t>
            </a:r>
          </a:p>
          <a:p>
            <a:pPr lvl="1"/>
            <a:r>
              <a:rPr lang="en-US" dirty="0"/>
              <a:t>Large errors are dangerous</a:t>
            </a:r>
          </a:p>
          <a:p>
            <a:pPr lvl="1"/>
            <a:r>
              <a:rPr lang="en-US" dirty="0"/>
              <a:t>Reliability is critical</a:t>
            </a:r>
          </a:p>
          <a:p>
            <a:pPr lvl="1"/>
            <a:r>
              <a:rPr lang="en-US" dirty="0"/>
              <a:t>E.g. Aircraft trajectory prediction, financial risk modelling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E56BB2-F96A-6A5F-8EB8-838727A97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9311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C13E3-B3A6-AB30-F420-5FCA9A10D9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Clustering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B9B44-784F-67FD-04CF-F11F144F48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No such thing as ‘accuracy’</a:t>
            </a:r>
          </a:p>
          <a:p>
            <a:pPr lvl="1"/>
            <a:r>
              <a:rPr lang="en-US" dirty="0"/>
              <a:t>Unsupervised learning</a:t>
            </a:r>
          </a:p>
          <a:p>
            <a:pPr lvl="1"/>
            <a:r>
              <a:rPr lang="en-US" dirty="0"/>
              <a:t>Clustering creates classes rather than predicting them</a:t>
            </a:r>
          </a:p>
          <a:p>
            <a:r>
              <a:rPr lang="en-US" dirty="0"/>
              <a:t>Evaluation relies on cluster structure</a:t>
            </a:r>
          </a:p>
          <a:p>
            <a:pPr lvl="1"/>
            <a:r>
              <a:rPr lang="en-US" dirty="0"/>
              <a:t>Cluster compactness (aka cohesion)</a:t>
            </a:r>
          </a:p>
          <a:p>
            <a:pPr lvl="1"/>
            <a:r>
              <a:rPr lang="en-US" dirty="0"/>
              <a:t>Separation between clusters</a:t>
            </a:r>
          </a:p>
          <a:p>
            <a:r>
              <a:rPr lang="en-US" dirty="0"/>
              <a:t>Metrics</a:t>
            </a:r>
          </a:p>
          <a:p>
            <a:pPr lvl="1"/>
            <a:r>
              <a:rPr lang="en-US" dirty="0"/>
              <a:t>WC/BC ratio of sums of squares for cluster points</a:t>
            </a:r>
          </a:p>
          <a:p>
            <a:pPr lvl="1"/>
            <a:r>
              <a:rPr lang="en-US" dirty="0"/>
              <a:t>Silhouette score (are points closer to their own cluster </a:t>
            </a:r>
            <a:r>
              <a:rPr lang="en-US" dirty="0" err="1"/>
              <a:t>centre</a:t>
            </a:r>
            <a:r>
              <a:rPr lang="en-US" dirty="0"/>
              <a:t> or another cluster’s </a:t>
            </a:r>
            <a:r>
              <a:rPr lang="en-US" dirty="0" err="1"/>
              <a:t>centre</a:t>
            </a:r>
            <a:r>
              <a:rPr lang="en-US" dirty="0"/>
              <a:t>?)</a:t>
            </a:r>
          </a:p>
          <a:p>
            <a:pPr lvl="1"/>
            <a:r>
              <a:rPr lang="en-US" dirty="0"/>
              <a:t>Elbow method to identify k for k-means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C658D3-81CA-9985-D762-EC56568A39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5698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ED5C7-57CD-2916-138D-81660BBF4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Overfitted Models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570335-D9D6-779D-9AE6-A742C4AF6F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980728"/>
            <a:ext cx="6730059" cy="5877272"/>
          </a:xfrm>
        </p:spPr>
        <p:txBody>
          <a:bodyPr>
            <a:normAutofit lnSpcReduction="10000"/>
          </a:bodyPr>
          <a:lstStyle/>
          <a:p>
            <a:r>
              <a:rPr lang="en-US" dirty="0"/>
              <a:t>Overfitting occurs when a model fits the noise of a dataset, not just the main pattern</a:t>
            </a:r>
          </a:p>
          <a:p>
            <a:pPr lvl="1"/>
            <a:r>
              <a:rPr lang="en-US" dirty="0"/>
              <a:t>Excellent training performance</a:t>
            </a:r>
          </a:p>
          <a:p>
            <a:pPr lvl="1"/>
            <a:r>
              <a:rPr lang="en-US" dirty="0"/>
              <a:t>Poor real-world performance</a:t>
            </a:r>
          </a:p>
          <a:p>
            <a:endParaRPr lang="en-GB" sz="1300" dirty="0"/>
          </a:p>
          <a:p>
            <a:r>
              <a:rPr lang="en-GB" dirty="0"/>
              <a:t>Model too simple:</a:t>
            </a:r>
          </a:p>
          <a:p>
            <a:pPr lvl="1"/>
            <a:r>
              <a:rPr lang="en-GB" dirty="0"/>
              <a:t>High bias</a:t>
            </a:r>
          </a:p>
          <a:p>
            <a:pPr lvl="1"/>
            <a:r>
              <a:rPr lang="en-GB" dirty="0"/>
              <a:t>Underfitting</a:t>
            </a:r>
          </a:p>
          <a:p>
            <a:r>
              <a:rPr lang="en-GB" dirty="0"/>
              <a:t>Model too complex:</a:t>
            </a:r>
          </a:p>
          <a:p>
            <a:pPr lvl="1"/>
            <a:r>
              <a:rPr lang="en-GB" dirty="0"/>
              <a:t>High variance</a:t>
            </a:r>
          </a:p>
          <a:p>
            <a:pPr lvl="1"/>
            <a:r>
              <a:rPr lang="en-GB" dirty="0"/>
              <a:t>Overfitting</a:t>
            </a:r>
          </a:p>
          <a:p>
            <a:endParaRPr lang="en-GB" sz="1300" dirty="0"/>
          </a:p>
          <a:p>
            <a:r>
              <a:rPr lang="en-GB" dirty="0"/>
              <a:t>The aim is to balance model simplicity and model predictive power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00EF2E-78C0-350A-47DE-DE88F68F71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72536346-1408-9CEF-A449-76D2749E55A5}"/>
              </a:ext>
            </a:extLst>
          </p:cNvPr>
          <p:cNvGrpSpPr/>
          <p:nvPr/>
        </p:nvGrpSpPr>
        <p:grpSpPr>
          <a:xfrm>
            <a:off x="7187259" y="652294"/>
            <a:ext cx="1777229" cy="6089074"/>
            <a:chOff x="6683203" y="522350"/>
            <a:chExt cx="1777229" cy="6089074"/>
          </a:xfrm>
        </p:grpSpPr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E4C8DA00-27F9-89EE-16FD-AC285F86F851}"/>
                </a:ext>
              </a:extLst>
            </p:cNvPr>
            <p:cNvGrpSpPr/>
            <p:nvPr/>
          </p:nvGrpSpPr>
          <p:grpSpPr>
            <a:xfrm>
              <a:off x="6683203" y="522350"/>
              <a:ext cx="1777229" cy="1855498"/>
              <a:chOff x="6612592" y="1677637"/>
              <a:chExt cx="1777229" cy="1855498"/>
            </a:xfrm>
          </p:grpSpPr>
          <p:pic>
            <p:nvPicPr>
              <p:cNvPr id="21" name="Picture 20">
                <a:extLst>
                  <a:ext uri="{FF2B5EF4-FFF2-40B4-BE49-F238E27FC236}">
                    <a16:creationId xmlns:a16="http://schemas.microsoft.com/office/drawing/2014/main" id="{01AD10F3-2F32-C6ED-0E63-9C88AFBBA9B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6612592" y="1677637"/>
                <a:ext cx="1777229" cy="1465066"/>
              </a:xfrm>
              <a:prstGeom prst="rect">
                <a:avLst/>
              </a:prstGeom>
            </p:spPr>
          </p:pic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B3EA453D-A3F5-8BA5-6029-756C7DDEE3D6}"/>
                  </a:ext>
                </a:extLst>
              </p:cNvPr>
              <p:cNvSpPr/>
              <p:nvPr/>
            </p:nvSpPr>
            <p:spPr>
              <a:xfrm>
                <a:off x="6767003" y="1677637"/>
                <a:ext cx="617646" cy="314870"/>
              </a:xfrm>
              <a:prstGeom prst="rect">
                <a:avLst/>
              </a:prstGeom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6D2E7077-F36D-A858-4A58-72DC26E54755}"/>
                  </a:ext>
                </a:extLst>
              </p:cNvPr>
              <p:cNvSpPr txBox="1"/>
              <p:nvPr/>
            </p:nvSpPr>
            <p:spPr>
              <a:xfrm>
                <a:off x="6861126" y="3163803"/>
                <a:ext cx="128015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Underfitted</a:t>
                </a:r>
                <a:endParaRPr lang="en-GB" dirty="0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C9591B77-8B4D-5CFA-25B6-EBACB1FECC53}"/>
                </a:ext>
              </a:extLst>
            </p:cNvPr>
            <p:cNvGrpSpPr/>
            <p:nvPr/>
          </p:nvGrpSpPr>
          <p:grpSpPr>
            <a:xfrm>
              <a:off x="6703630" y="4725144"/>
              <a:ext cx="1756802" cy="1886280"/>
              <a:chOff x="6633019" y="3774968"/>
              <a:chExt cx="1756802" cy="1886280"/>
            </a:xfrm>
          </p:grpSpPr>
          <p:pic>
            <p:nvPicPr>
              <p:cNvPr id="22" name="Picture 21">
                <a:extLst>
                  <a:ext uri="{FF2B5EF4-FFF2-40B4-BE49-F238E27FC236}">
                    <a16:creationId xmlns:a16="http://schemas.microsoft.com/office/drawing/2014/main" id="{3327A7EA-8E43-4B56-0E2D-53CDD0C754D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633019" y="3774968"/>
                <a:ext cx="1756802" cy="1455428"/>
              </a:xfrm>
              <a:prstGeom prst="rect">
                <a:avLst/>
              </a:prstGeom>
            </p:spPr>
          </p:pic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B08D753D-9972-EDB4-2223-EDC9A6596AF0}"/>
                  </a:ext>
                </a:extLst>
              </p:cNvPr>
              <p:cNvSpPr/>
              <p:nvPr/>
            </p:nvSpPr>
            <p:spPr>
              <a:xfrm>
                <a:off x="6767003" y="3836420"/>
                <a:ext cx="849263" cy="414640"/>
              </a:xfrm>
              <a:prstGeom prst="rect">
                <a:avLst/>
              </a:prstGeom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CCA81AEC-8987-EE06-C625-6BC699723FD9}"/>
                  </a:ext>
                </a:extLst>
              </p:cNvPr>
              <p:cNvSpPr txBox="1"/>
              <p:nvPr/>
            </p:nvSpPr>
            <p:spPr>
              <a:xfrm>
                <a:off x="6933425" y="5287564"/>
                <a:ext cx="1225785" cy="37368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Overfitted</a:t>
                </a:r>
                <a:endParaRPr lang="en-GB" dirty="0"/>
              </a:p>
            </p:txBody>
          </p: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F241AC8D-FF42-6588-07B6-59C5DB1788CC}"/>
                </a:ext>
              </a:extLst>
            </p:cNvPr>
            <p:cNvGrpSpPr/>
            <p:nvPr/>
          </p:nvGrpSpPr>
          <p:grpSpPr>
            <a:xfrm>
              <a:off x="6730843" y="2585304"/>
              <a:ext cx="1657581" cy="1926753"/>
              <a:chOff x="4790529" y="1716390"/>
              <a:chExt cx="1657581" cy="1926753"/>
            </a:xfrm>
          </p:grpSpPr>
          <p:pic>
            <p:nvPicPr>
              <p:cNvPr id="17" name="Picture 16">
                <a:extLst>
                  <a:ext uri="{FF2B5EF4-FFF2-40B4-BE49-F238E27FC236}">
                    <a16:creationId xmlns:a16="http://schemas.microsoft.com/office/drawing/2014/main" id="{F2AFDDBE-9DAF-C48A-E2F0-8CE33A2C29F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790529" y="1780626"/>
                <a:ext cx="1657581" cy="1428949"/>
              </a:xfrm>
              <a:prstGeom prst="rect">
                <a:avLst/>
              </a:prstGeom>
            </p:spPr>
          </p:pic>
          <p:sp>
            <p:nvSpPr>
              <p:cNvPr id="26" name="Rectangle 25">
                <a:extLst>
                  <a:ext uri="{FF2B5EF4-FFF2-40B4-BE49-F238E27FC236}">
                    <a16:creationId xmlns:a16="http://schemas.microsoft.com/office/drawing/2014/main" id="{3AD5D6D2-7507-7E5E-0DCC-1282E2D28BB7}"/>
                  </a:ext>
                </a:extLst>
              </p:cNvPr>
              <p:cNvSpPr/>
              <p:nvPr/>
            </p:nvSpPr>
            <p:spPr>
              <a:xfrm>
                <a:off x="4911673" y="1716390"/>
                <a:ext cx="849263" cy="414640"/>
              </a:xfrm>
              <a:prstGeom prst="rect">
                <a:avLst/>
              </a:prstGeom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39A71E0B-2963-1801-1C03-09054F1F6372}"/>
                  </a:ext>
                </a:extLst>
              </p:cNvPr>
              <p:cNvSpPr txBox="1"/>
              <p:nvPr/>
            </p:nvSpPr>
            <p:spPr>
              <a:xfrm>
                <a:off x="5283434" y="3273811"/>
                <a:ext cx="72872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Fitted</a:t>
                </a:r>
                <a:endParaRPr lang="en-GB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896311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F4B9C-5A0E-8739-6B80-C0B895AFC6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Comparing Multiple Models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089CB-4A42-0D76-4BA6-D13A9CF6D0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US" dirty="0"/>
              <a:t>Real world data mining workflow</a:t>
            </a:r>
          </a:p>
          <a:p>
            <a:pPr lvl="1"/>
            <a:r>
              <a:rPr lang="en-US" dirty="0"/>
              <a:t>Build and validate models using training data</a:t>
            </a:r>
          </a:p>
          <a:p>
            <a:pPr lvl="1"/>
            <a:r>
              <a:rPr lang="en-US" dirty="0"/>
              <a:t>Select final model for evaluation</a:t>
            </a:r>
          </a:p>
          <a:p>
            <a:pPr lvl="1"/>
            <a:r>
              <a:rPr lang="en-US" dirty="0"/>
              <a:t>Evaluate final model using testing data</a:t>
            </a:r>
          </a:p>
          <a:p>
            <a:r>
              <a:rPr lang="en-US" dirty="0"/>
              <a:t>USING TRAINING DATA: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US" dirty="0"/>
              <a:t>Select the most appropriate </a:t>
            </a:r>
            <a:r>
              <a:rPr lang="en-US"/>
              <a:t>performance metric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US" dirty="0"/>
              <a:t>Build several models with different algorithms/parameter sets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US" dirty="0"/>
              <a:t>Evaluate each using the same validation approach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US" dirty="0"/>
              <a:t>Compare results (performance metrics)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US" dirty="0"/>
              <a:t>Justify your choice of final model</a:t>
            </a:r>
          </a:p>
          <a:p>
            <a:r>
              <a:rPr lang="en-US" dirty="0"/>
              <a:t>USING TESTING DATA: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US" dirty="0"/>
              <a:t>Run selected model on testing data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US" dirty="0"/>
              <a:t>Record final performance metrics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0E7EA2-9E65-4DF3-5680-B45B879C8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4301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75486-F7FF-65EF-3EB7-04ACFC696B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Final Testing Using Weka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CCEFA8-B9F5-4494-5E72-4610951DF8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4834880" cy="5877272"/>
          </a:xfrm>
        </p:spPr>
        <p:txBody>
          <a:bodyPr/>
          <a:lstStyle/>
          <a:p>
            <a:r>
              <a:rPr lang="en-GB" dirty="0"/>
              <a:t>Build models on your training data using cross-validation</a:t>
            </a:r>
          </a:p>
          <a:p>
            <a:pPr lvl="1"/>
            <a:r>
              <a:rPr lang="en-GB" i="1" dirty="0"/>
              <a:t>Save</a:t>
            </a:r>
            <a:r>
              <a:rPr lang="en-GB" dirty="0"/>
              <a:t> each model</a:t>
            </a:r>
          </a:p>
          <a:p>
            <a:r>
              <a:rPr lang="en-GB" dirty="0"/>
              <a:t>Compare performance and choose the best model</a:t>
            </a:r>
          </a:p>
          <a:p>
            <a:r>
              <a:rPr lang="en-GB" i="1" dirty="0"/>
              <a:t>Load model </a:t>
            </a:r>
            <a:r>
              <a:rPr lang="en-GB" dirty="0"/>
              <a:t>from your saved models</a:t>
            </a:r>
          </a:p>
          <a:p>
            <a:r>
              <a:rPr lang="en-GB" dirty="0"/>
              <a:t>Load the </a:t>
            </a:r>
            <a:r>
              <a:rPr lang="en-GB" i="1" dirty="0"/>
              <a:t>supplied test set </a:t>
            </a:r>
            <a:r>
              <a:rPr lang="en-GB" dirty="0"/>
              <a:t>with your testing data</a:t>
            </a:r>
          </a:p>
          <a:p>
            <a:r>
              <a:rPr lang="en-GB" i="1" dirty="0"/>
              <a:t>Re-evaluate model on current test set</a:t>
            </a:r>
          </a:p>
          <a:p>
            <a:pPr lvl="1"/>
            <a:r>
              <a:rPr lang="en-GB" dirty="0"/>
              <a:t>This produces the final performance result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69161A-1232-C7D8-1C71-09C6F8AAA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D58B6D7-8E55-21E1-FE1E-434954B490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1754" y="375811"/>
            <a:ext cx="3524742" cy="6106377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ED99FBA-EED3-E909-6CE9-8DA61B51EEE6}"/>
              </a:ext>
            </a:extLst>
          </p:cNvPr>
          <p:cNvSpPr/>
          <p:nvPr/>
        </p:nvSpPr>
        <p:spPr>
          <a:xfrm>
            <a:off x="5511754" y="836712"/>
            <a:ext cx="2662982" cy="648072"/>
          </a:xfrm>
          <a:prstGeom prst="rect">
            <a:avLst/>
          </a:prstGeom>
          <a:noFill/>
          <a:ln w="5715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ED0E302-D06D-2F6C-6F3A-D81EE91E997D}"/>
              </a:ext>
            </a:extLst>
          </p:cNvPr>
          <p:cNvSpPr/>
          <p:nvPr/>
        </p:nvSpPr>
        <p:spPr>
          <a:xfrm>
            <a:off x="6804247" y="4221088"/>
            <a:ext cx="2127021" cy="864096"/>
          </a:xfrm>
          <a:prstGeom prst="rect">
            <a:avLst/>
          </a:prstGeom>
          <a:noFill/>
          <a:ln w="5715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0790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2E00B-2465-26E1-BA87-D73FDD533F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Interpreting Final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FE404F-A4D9-42D1-6A5E-7657DC85CC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Once you have a final model and some final performance metric you should then consider what the numbers mean in practice</a:t>
            </a:r>
          </a:p>
          <a:p>
            <a:r>
              <a:rPr lang="en-GB" dirty="0"/>
              <a:t>Suppose you have two models with similar accuracies</a:t>
            </a:r>
          </a:p>
          <a:p>
            <a:pPr lvl="1"/>
            <a:r>
              <a:rPr lang="en-GB" dirty="0"/>
              <a:t>Model A: 93.2% accuracy</a:t>
            </a:r>
          </a:p>
          <a:p>
            <a:pPr lvl="1"/>
            <a:r>
              <a:rPr lang="en-GB" dirty="0"/>
              <a:t>Model B: 93.1% accuracy</a:t>
            </a:r>
          </a:p>
          <a:p>
            <a:r>
              <a:rPr lang="en-GB" dirty="0"/>
              <a:t>Is this difference statistically meaningful?</a:t>
            </a:r>
          </a:p>
          <a:p>
            <a:r>
              <a:rPr lang="en-GB" dirty="0"/>
              <a:t>Does this difference matter in an operational setting?</a:t>
            </a:r>
          </a:p>
          <a:p>
            <a:r>
              <a:rPr lang="en-GB" dirty="0"/>
              <a:t>Whichever model you choose, how can it be deployed to have an operational impact?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531C0E-3F7D-229B-BB35-6C296C3F4F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82918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0761A-F642-2F6B-81C2-894207301F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Reporting The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A76AA-719B-14C8-F54C-5D1650033A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reporting a data mining exercise always include:</a:t>
            </a:r>
          </a:p>
          <a:p>
            <a:pPr lvl="1"/>
            <a:r>
              <a:rPr lang="en-GB" dirty="0"/>
              <a:t>The validation method used</a:t>
            </a:r>
          </a:p>
          <a:p>
            <a:pPr lvl="1"/>
            <a:r>
              <a:rPr lang="en-GB" dirty="0"/>
              <a:t>The performance metrics considered</a:t>
            </a:r>
          </a:p>
          <a:p>
            <a:pPr lvl="1"/>
            <a:r>
              <a:rPr lang="en-GB" dirty="0"/>
              <a:t>The justification for your chosen method</a:t>
            </a:r>
          </a:p>
          <a:p>
            <a:pPr lvl="1"/>
            <a:r>
              <a:rPr lang="en-GB" dirty="0"/>
              <a:t>Evidence that overfitting was considered</a:t>
            </a:r>
          </a:p>
          <a:p>
            <a:r>
              <a:rPr lang="en-GB" dirty="0"/>
              <a:t>Typical problems seen in reports</a:t>
            </a:r>
          </a:p>
          <a:p>
            <a:pPr lvl="1"/>
            <a:r>
              <a:rPr lang="en-GB" dirty="0"/>
              <a:t>Reporting only the training accuracy</a:t>
            </a:r>
          </a:p>
          <a:p>
            <a:pPr lvl="1"/>
            <a:r>
              <a:rPr lang="en-GB" dirty="0"/>
              <a:t>Reporting only the accuracy</a:t>
            </a:r>
          </a:p>
          <a:p>
            <a:pPr lvl="1"/>
            <a:r>
              <a:rPr lang="en-GB" dirty="0"/>
              <a:t>Failing to explain the validation setup (which one was used, not how it works)</a:t>
            </a:r>
          </a:p>
          <a:p>
            <a:pPr lvl="1"/>
            <a:r>
              <a:rPr lang="en-GB" dirty="0"/>
              <a:t>Choosing a model without evidence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EE6EA6-D56D-A848-7124-96521CCB98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7542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70BDEA-2A33-6538-98FC-97A79F9A07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F9342-0CCC-89D5-A0FA-A0DD87F18D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Exercise / Homework</a:t>
            </a:r>
            <a:endParaRPr lang="en-GB" dirty="0"/>
          </a:p>
        </p:txBody>
      </p:sp>
      <p:sp>
        <p:nvSpPr>
          <p:cNvPr id="31" name="Content Placeholder 30">
            <a:extLst>
              <a:ext uri="{FF2B5EF4-FFF2-40B4-BE49-F238E27FC236}">
                <a16:creationId xmlns:a16="http://schemas.microsoft.com/office/drawing/2014/main" id="{E0410191-B8AF-6100-E38C-C8FF96B9DB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Worksheet 11 runs through a complete model building, evaluation, and testing cycle similar to that shown in the demo.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CD7B37-4A38-072E-A38B-A42744523F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94914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Looking Ahead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Next Session: Data Governance &amp; Data Protection</a:t>
            </a:r>
            <a:endParaRPr lang="en-GB" sz="2200" dirty="0"/>
          </a:p>
          <a:p>
            <a:endParaRPr lang="en-GB" sz="22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22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WDM Theme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WDM Theme" id="{91FE0652-E2B7-4E80-AC0A-31C038D62DBB}" vid="{CE954B22-DB1B-40BA-A813-029F823764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DWDM Theme</Template>
  <TotalTime>19316</TotalTime>
  <Words>1254</Words>
  <Application>Microsoft Office PowerPoint</Application>
  <PresentationFormat>On-screen Show (4:3)</PresentationFormat>
  <Paragraphs>269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Calibri</vt:lpstr>
      <vt:lpstr>Cambria</vt:lpstr>
      <vt:lpstr>Georgia</vt:lpstr>
      <vt:lpstr>Wingdings 2</vt:lpstr>
      <vt:lpstr>DWDM Theme</vt:lpstr>
      <vt:lpstr>Data Mining &amp; Visualisation</vt:lpstr>
      <vt:lpstr>Is Accuracy Any Use?</vt:lpstr>
      <vt:lpstr>Evaluation in CRISP-DM</vt:lpstr>
      <vt:lpstr>Training Set v. Testing Set</vt:lpstr>
      <vt:lpstr>Hold-Out Validation</vt:lpstr>
      <vt:lpstr>k-Fold Cross Validation</vt:lpstr>
      <vt:lpstr>Other Cross Validation Forms</vt:lpstr>
      <vt:lpstr>Validation in Weka</vt:lpstr>
      <vt:lpstr>Performance Metrics</vt:lpstr>
      <vt:lpstr>Classification</vt:lpstr>
      <vt:lpstr>Classification</vt:lpstr>
      <vt:lpstr>Regression</vt:lpstr>
      <vt:lpstr>One Bad Prediction…</vt:lpstr>
      <vt:lpstr>One Bad Prediction</vt:lpstr>
      <vt:lpstr>Clustering</vt:lpstr>
      <vt:lpstr>Overfitted Models</vt:lpstr>
      <vt:lpstr>Comparing Multiple Models</vt:lpstr>
      <vt:lpstr>Final Testing Using Weka</vt:lpstr>
      <vt:lpstr>Interpreting Final Results</vt:lpstr>
      <vt:lpstr>Reporting The Results</vt:lpstr>
      <vt:lpstr>Exercise / Homework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NJW</dc:creator>
  <cp:lastModifiedBy>Nik Whitehead</cp:lastModifiedBy>
  <cp:revision>460</cp:revision>
  <dcterms:created xsi:type="dcterms:W3CDTF">2011-09-13T10:27:46Z</dcterms:created>
  <dcterms:modified xsi:type="dcterms:W3CDTF">2026-03-19T11:06:55Z</dcterms:modified>
</cp:coreProperties>
</file>