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61" r:id="rId5"/>
    <p:sldId id="258" r:id="rId6"/>
    <p:sldId id="263" r:id="rId7"/>
    <p:sldId id="264" r:id="rId8"/>
    <p:sldId id="265" r:id="rId9"/>
    <p:sldId id="262" r:id="rId10"/>
    <p:sldId id="266"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39" autoAdjust="0"/>
    <p:restoredTop sz="94660"/>
  </p:normalViewPr>
  <p:slideViewPr>
    <p:cSldViewPr snapToGrid="0">
      <p:cViewPr varScale="1">
        <p:scale>
          <a:sx n="96" d="100"/>
          <a:sy n="96" d="100"/>
        </p:scale>
        <p:origin x="84"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1E4530-4B84-49EA-AEB3-CCAD965EC2CF}" type="datetimeFigureOut">
              <a:rPr lang="en-GB" smtClean="0"/>
              <a:t>14/09/2022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3295635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4530-4B84-49EA-AEB3-CCAD965EC2CF}" type="datetimeFigureOut">
              <a:rPr lang="en-GB" smtClean="0"/>
              <a:t>14/09/2022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4022212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4530-4B84-49EA-AEB3-CCAD965EC2CF}" type="datetimeFigureOut">
              <a:rPr lang="en-GB" smtClean="0"/>
              <a:t>14/09/2022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2864017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1E4530-4B84-49EA-AEB3-CCAD965EC2CF}" type="datetimeFigureOut">
              <a:rPr lang="en-GB" smtClean="0"/>
              <a:t>14/09/2022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657714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1E4530-4B84-49EA-AEB3-CCAD965EC2CF}" type="datetimeFigureOut">
              <a:rPr lang="en-GB" smtClean="0"/>
              <a:t>14/09/2022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1171371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1E4530-4B84-49EA-AEB3-CCAD965EC2CF}" type="datetimeFigureOut">
              <a:rPr lang="en-GB" smtClean="0"/>
              <a:t>14/09/2022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1401538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1E4530-4B84-49EA-AEB3-CCAD965EC2CF}" type="datetimeFigureOut">
              <a:rPr lang="en-GB" smtClean="0"/>
              <a:t>14/09/2022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1758926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1E4530-4B84-49EA-AEB3-CCAD965EC2CF}" type="datetimeFigureOut">
              <a:rPr lang="en-GB" smtClean="0"/>
              <a:t>14/09/2022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2288148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1E4530-4B84-49EA-AEB3-CCAD965EC2CF}" type="datetimeFigureOut">
              <a:rPr lang="en-GB" smtClean="0"/>
              <a:t>14/09/2022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2997461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4530-4B84-49EA-AEB3-CCAD965EC2CF}" type="datetimeFigureOut">
              <a:rPr lang="en-GB" smtClean="0"/>
              <a:t>14/09/2022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2437649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4530-4B84-49EA-AEB3-CCAD965EC2CF}" type="datetimeFigureOut">
              <a:rPr lang="en-GB" smtClean="0"/>
              <a:t>14/09/2022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2995389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1E4530-4B84-49EA-AEB3-CCAD965EC2CF}" type="datetimeFigureOut">
              <a:rPr lang="en-GB" smtClean="0"/>
              <a:t>14/09/2022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336CBE-6B1A-487F-B964-2245EA2C36E6}" type="slidenum">
              <a:rPr lang="en-GB" smtClean="0"/>
              <a:t>‹#›</a:t>
            </a:fld>
            <a:endParaRPr lang="en-GB"/>
          </a:p>
        </p:txBody>
      </p:sp>
    </p:spTree>
    <p:extLst>
      <p:ext uri="{BB962C8B-B14F-4D97-AF65-F5344CB8AC3E}">
        <p14:creationId xmlns:p14="http://schemas.microsoft.com/office/powerpoint/2010/main" val="27152223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9" name="Rectangle 78">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79" y="633619"/>
            <a:ext cx="409336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DB1E8741-1DB0-44D9-B492-D4FE4A6ACC9D}"/>
              </a:ext>
            </a:extLst>
          </p:cNvPr>
          <p:cNvSpPr>
            <a:spLocks noGrp="1"/>
          </p:cNvSpPr>
          <p:nvPr>
            <p:ph type="title"/>
          </p:nvPr>
        </p:nvSpPr>
        <p:spPr>
          <a:xfrm>
            <a:off x="628648" y="978408"/>
            <a:ext cx="3455289" cy="1106424"/>
          </a:xfrm>
        </p:spPr>
        <p:txBody>
          <a:bodyPr>
            <a:normAutofit/>
          </a:bodyPr>
          <a:lstStyle/>
          <a:p>
            <a:r>
              <a:rPr lang="en-GB" sz="1800" b="1" dirty="0">
                <a:latin typeface="+mn-lt"/>
              </a:rPr>
              <a:t>HPCH5009/6009  China in the World</a:t>
            </a:r>
            <a:br>
              <a:rPr lang="en-GB" sz="1800" b="1" dirty="0">
                <a:latin typeface="+mn-lt"/>
              </a:rPr>
            </a:br>
            <a:r>
              <a:rPr lang="en-GB" sz="1800" b="1" dirty="0">
                <a:latin typeface="+mn-lt"/>
              </a:rPr>
              <a:t>Lecture 1: Introduction and Aims</a:t>
            </a:r>
          </a:p>
        </p:txBody>
      </p:sp>
      <p:sp>
        <p:nvSpPr>
          <p:cNvPr id="81" name="Rectangle 80">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9173" y="1181536"/>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3" name="Rectangle 82">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092" y="2185416"/>
            <a:ext cx="3334863"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B26C9E5B-387F-4363-909B-F08C57BB5626}"/>
              </a:ext>
            </a:extLst>
          </p:cNvPr>
          <p:cNvSpPr>
            <a:spLocks noGrp="1"/>
          </p:cNvSpPr>
          <p:nvPr>
            <p:ph idx="1"/>
          </p:nvPr>
        </p:nvSpPr>
        <p:spPr>
          <a:xfrm>
            <a:off x="630934" y="2368296"/>
            <a:ext cx="3455289" cy="3502152"/>
          </a:xfrm>
        </p:spPr>
        <p:txBody>
          <a:bodyPr>
            <a:normAutofit fontScale="92500" lnSpcReduction="10000"/>
          </a:bodyPr>
          <a:lstStyle/>
          <a:p>
            <a:pPr marL="0" indent="0">
              <a:buNone/>
            </a:pPr>
            <a:endParaRPr lang="en-GB" sz="1000" dirty="0"/>
          </a:p>
          <a:p>
            <a:pPr marL="0" indent="0">
              <a:buNone/>
            </a:pPr>
            <a:endParaRPr lang="en-GB" sz="1000" dirty="0"/>
          </a:p>
          <a:p>
            <a:pPr marL="0" indent="0">
              <a:buNone/>
            </a:pPr>
            <a:endParaRPr lang="en-GB" sz="1000" dirty="0"/>
          </a:p>
          <a:p>
            <a:pPr marL="0" indent="0">
              <a:buNone/>
            </a:pPr>
            <a:endParaRPr lang="en-GB" sz="1000" dirty="0"/>
          </a:p>
          <a:p>
            <a:pPr marL="0" indent="0">
              <a:buNone/>
            </a:pPr>
            <a:r>
              <a:rPr lang="en-GB" sz="1400" b="1" dirty="0"/>
              <a:t>This introductory class will outline the aims and scope of the whole module and will also explain the assessments.</a:t>
            </a:r>
          </a:p>
          <a:p>
            <a:pPr marL="0" indent="0">
              <a:buNone/>
            </a:pPr>
            <a:r>
              <a:rPr lang="en-GB" sz="1400" b="1" dirty="0"/>
              <a:t>It will be followed by a broad overview of Chinese history and culture, emphasising factors which have endured over a much longer timescale than in other areas of the world. </a:t>
            </a:r>
          </a:p>
          <a:p>
            <a:pPr marL="0" indent="0">
              <a:buNone/>
            </a:pPr>
            <a:r>
              <a:rPr lang="en-GB" sz="1400" b="1" dirty="0"/>
              <a:t>We </a:t>
            </a:r>
            <a:r>
              <a:rPr lang="en-GB" sz="1400" b="1"/>
              <a:t>will also examine </a:t>
            </a:r>
            <a:r>
              <a:rPr lang="en-GB" sz="1400" b="1" dirty="0"/>
              <a:t>the enduring impact of Confucianism (and its appropriation/ adaptation by modern rulers -</a:t>
            </a:r>
            <a:r>
              <a:rPr lang="en-GB" sz="1400" b="1" i="1" dirty="0"/>
              <a:t>see photo above</a:t>
            </a:r>
            <a:r>
              <a:rPr lang="en-GB" sz="1400" b="1" dirty="0"/>
              <a:t>), the concept and practice of Empire and the existence of a centralised, settled polity over many centuries.</a:t>
            </a:r>
          </a:p>
          <a:p>
            <a:pPr marL="0" indent="0">
              <a:buNone/>
            </a:pPr>
            <a:endParaRPr lang="en-GB" sz="1000" dirty="0"/>
          </a:p>
          <a:p>
            <a:endParaRPr lang="en-GB" sz="1000" dirty="0"/>
          </a:p>
          <a:p>
            <a:endParaRPr lang="en-GB" sz="1000" dirty="0"/>
          </a:p>
          <a:p>
            <a:endParaRPr lang="en-GB" sz="1000" dirty="0"/>
          </a:p>
          <a:p>
            <a:endParaRPr lang="en-GB" sz="1000" dirty="0"/>
          </a:p>
          <a:p>
            <a:pPr marL="0" indent="0">
              <a:buNone/>
            </a:pPr>
            <a:endParaRPr lang="en-GB" sz="1000" dirty="0"/>
          </a:p>
        </p:txBody>
      </p:sp>
      <p:pic>
        <p:nvPicPr>
          <p:cNvPr id="1032" name="Picture 8">
            <a:extLst>
              <a:ext uri="{FF2B5EF4-FFF2-40B4-BE49-F238E27FC236}">
                <a16:creationId xmlns:a16="http://schemas.microsoft.com/office/drawing/2014/main" id="{F7686015-6DA1-40C9-A69A-4DE798844D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894" r="3" b="35606"/>
          <a:stretch/>
        </p:blipFill>
        <p:spPr bwMode="auto">
          <a:xfrm>
            <a:off x="4743449" y="10"/>
            <a:ext cx="4093363" cy="333754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C8240A6C-7E0C-4F9C-AD8B-74D7AE5F1F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104" r="11936"/>
          <a:stretch/>
        </p:blipFill>
        <p:spPr bwMode="auto">
          <a:xfrm>
            <a:off x="4743442" y="3520439"/>
            <a:ext cx="4093363" cy="3337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3047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trump and xi">
            <a:extLst>
              <a:ext uri="{FF2B5EF4-FFF2-40B4-BE49-F238E27FC236}">
                <a16:creationId xmlns:a16="http://schemas.microsoft.com/office/drawing/2014/main" id="{B53B6D8B-D454-4D39-A436-1933F549DC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8333"/>
          <a:stretch/>
        </p:blipFill>
        <p:spPr bwMode="auto">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Image result for terracotta warriors">
            <a:extLst>
              <a:ext uri="{FF2B5EF4-FFF2-40B4-BE49-F238E27FC236}">
                <a16:creationId xmlns:a16="http://schemas.microsoft.com/office/drawing/2014/main" id="{D8ED7741-C1A9-4CB1-9D49-7B7431857A0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92" r="-2" b="4696"/>
          <a:stretch/>
        </p:blipFill>
        <p:spPr bwMode="auto">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B87DEC8-FEC2-4408-B279-878CCB472A55}"/>
              </a:ext>
            </a:extLst>
          </p:cNvPr>
          <p:cNvSpPr>
            <a:spLocks noGrp="1"/>
          </p:cNvSpPr>
          <p:nvPr>
            <p:ph type="title"/>
          </p:nvPr>
        </p:nvSpPr>
        <p:spPr>
          <a:xfrm>
            <a:off x="336042" y="859536"/>
            <a:ext cx="3624601" cy="1243584"/>
          </a:xfrm>
        </p:spPr>
        <p:txBody>
          <a:bodyPr>
            <a:normAutofit/>
          </a:bodyPr>
          <a:lstStyle/>
          <a:p>
            <a:r>
              <a:rPr lang="en-GB" sz="3000" b="1">
                <a:latin typeface="+mn-lt"/>
              </a:rPr>
              <a:t>China in the World – Aims of this module</a:t>
            </a: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E4F8106-72B0-47B3-B102-7DAC55487253}"/>
              </a:ext>
            </a:extLst>
          </p:cNvPr>
          <p:cNvSpPr>
            <a:spLocks noGrp="1"/>
          </p:cNvSpPr>
          <p:nvPr>
            <p:ph idx="1"/>
          </p:nvPr>
        </p:nvSpPr>
        <p:spPr>
          <a:xfrm>
            <a:off x="336042" y="2512611"/>
            <a:ext cx="3624602" cy="3664351"/>
          </a:xfrm>
        </p:spPr>
        <p:txBody>
          <a:bodyPr>
            <a:normAutofit/>
          </a:bodyPr>
          <a:lstStyle/>
          <a:p>
            <a:pPr marL="0" indent="0">
              <a:buNone/>
            </a:pPr>
            <a:endParaRPr lang="en-GB" sz="1300" b="1" dirty="0"/>
          </a:p>
          <a:p>
            <a:pPr marL="0" indent="0">
              <a:buNone/>
            </a:pPr>
            <a:endParaRPr lang="en-GB" sz="1300" b="1" dirty="0"/>
          </a:p>
          <a:p>
            <a:pPr marL="0" indent="0">
              <a:buNone/>
            </a:pPr>
            <a:endParaRPr lang="en-GB" sz="1300" b="1" dirty="0"/>
          </a:p>
          <a:p>
            <a:pPr marL="0" indent="0" algn="just">
              <a:buNone/>
            </a:pPr>
            <a:r>
              <a:rPr lang="en-GB" sz="1600" b="1" dirty="0"/>
              <a:t>To offer a broad and comprehensive view of the fundamental changes in China’s place in the world between the era of Imperialism and the present day (i.e. 1839-2020), from an inter-disciplinary perspective, combining scholarship from Chinese studies, politics, international development and modern history, as part of an understanding of contemporary culture and global politics.</a:t>
            </a:r>
            <a:endParaRPr lang="en-GB" sz="1600" dirty="0"/>
          </a:p>
        </p:txBody>
      </p:sp>
    </p:spTree>
    <p:extLst>
      <p:ext uri="{BB962C8B-B14F-4D97-AF65-F5344CB8AC3E}">
        <p14:creationId xmlns:p14="http://schemas.microsoft.com/office/powerpoint/2010/main" val="1049407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4AEF31-3470-4C3D-8252-0EE1301BFE64}"/>
              </a:ext>
            </a:extLst>
          </p:cNvPr>
          <p:cNvSpPr>
            <a:spLocks noGrp="1"/>
          </p:cNvSpPr>
          <p:nvPr>
            <p:ph type="title"/>
          </p:nvPr>
        </p:nvSpPr>
        <p:spPr>
          <a:xfrm>
            <a:off x="515125" y="1153572"/>
            <a:ext cx="2400300" cy="4461163"/>
          </a:xfrm>
        </p:spPr>
        <p:txBody>
          <a:bodyPr>
            <a:normAutofit/>
          </a:bodyPr>
          <a:lstStyle/>
          <a:p>
            <a:r>
              <a:rPr lang="en-GB" sz="4100" b="1">
                <a:solidFill>
                  <a:srgbClr val="FFFFFF"/>
                </a:solidFill>
                <a:latin typeface="+mn-lt"/>
              </a:rPr>
              <a:t>Learning Outcomes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39AC0AF-F7D3-4C51-975A-FC4B91724A7D}"/>
              </a:ext>
            </a:extLst>
          </p:cNvPr>
          <p:cNvSpPr>
            <a:spLocks noGrp="1"/>
          </p:cNvSpPr>
          <p:nvPr>
            <p:ph idx="1"/>
          </p:nvPr>
        </p:nvSpPr>
        <p:spPr>
          <a:xfrm>
            <a:off x="3335481" y="591344"/>
            <a:ext cx="5179868" cy="5585619"/>
          </a:xfrm>
        </p:spPr>
        <p:txBody>
          <a:bodyPr anchor="ctr">
            <a:normAutofit/>
          </a:bodyPr>
          <a:lstStyle/>
          <a:p>
            <a:pPr marL="0" indent="0">
              <a:buNone/>
            </a:pPr>
            <a:r>
              <a:rPr lang="en-GB" sz="2400"/>
              <a:t>Upon the successful completion of this module, the student should be able to demonstrate: </a:t>
            </a:r>
          </a:p>
          <a:p>
            <a:pPr marL="0" indent="0">
              <a:buNone/>
            </a:pPr>
            <a:r>
              <a:rPr lang="en-GB" sz="2400"/>
              <a:t>• a critical understanding of China’s emergence, as a unified power, from colonial occupation and control, 1945-1949; </a:t>
            </a:r>
          </a:p>
          <a:p>
            <a:pPr marL="0" indent="0">
              <a:buNone/>
            </a:pPr>
            <a:r>
              <a:rPr lang="en-GB" sz="2400"/>
              <a:t>• an understanding of China’s industrialisation, urbanisation and rising political impact in the late 20th and especially during the 21st century; </a:t>
            </a:r>
          </a:p>
          <a:p>
            <a:pPr marL="0" indent="0">
              <a:buNone/>
            </a:pPr>
            <a:r>
              <a:rPr lang="en-GB" sz="2400"/>
              <a:t>• a critical understanding of contemporary challenges facing China and its place in international relations. </a:t>
            </a:r>
          </a:p>
          <a:p>
            <a:pPr marL="0" indent="0">
              <a:buNone/>
            </a:pPr>
            <a:endParaRPr lang="en-GB" sz="2400"/>
          </a:p>
        </p:txBody>
      </p:sp>
    </p:spTree>
    <p:extLst>
      <p:ext uri="{BB962C8B-B14F-4D97-AF65-F5344CB8AC3E}">
        <p14:creationId xmlns:p14="http://schemas.microsoft.com/office/powerpoint/2010/main" val="400311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09D801E-D78B-4424-919B-8962E857CEDD}"/>
              </a:ext>
            </a:extLst>
          </p:cNvPr>
          <p:cNvSpPr>
            <a:spLocks noGrp="1"/>
          </p:cNvSpPr>
          <p:nvPr>
            <p:ph type="title"/>
          </p:nvPr>
        </p:nvSpPr>
        <p:spPr>
          <a:xfrm>
            <a:off x="628650" y="365125"/>
            <a:ext cx="7886700" cy="1325563"/>
          </a:xfrm>
        </p:spPr>
        <p:txBody>
          <a:bodyPr>
            <a:normAutofit/>
          </a:bodyPr>
          <a:lstStyle/>
          <a:p>
            <a:r>
              <a:rPr lang="en-GB" b="1">
                <a:latin typeface="+mn-lt"/>
              </a:rPr>
              <a:t>Indicative Content</a:t>
            </a:r>
            <a:endParaRPr lang="en-GB" b="1" dirty="0">
              <a:latin typeface="+mn-lt"/>
            </a:endParaRPr>
          </a:p>
        </p:txBody>
      </p:sp>
      <p:sp>
        <p:nvSpPr>
          <p:cNvPr id="18"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157870A-32B2-4601-9A37-11623AD15EF2}"/>
              </a:ext>
            </a:extLst>
          </p:cNvPr>
          <p:cNvSpPr>
            <a:spLocks noGrp="1"/>
          </p:cNvSpPr>
          <p:nvPr>
            <p:ph idx="1"/>
          </p:nvPr>
        </p:nvSpPr>
        <p:spPr>
          <a:xfrm>
            <a:off x="628650" y="1825625"/>
            <a:ext cx="7886700" cy="4351338"/>
          </a:xfrm>
        </p:spPr>
        <p:txBody>
          <a:bodyPr>
            <a:normAutofit/>
          </a:bodyPr>
          <a:lstStyle/>
          <a:p>
            <a:pPr marL="0" indent="0">
              <a:buNone/>
            </a:pPr>
            <a:r>
              <a:rPr lang="en-GB" sz="2000"/>
              <a:t>The module will introduce students to the long view of China’s civilisation over 3,000 years before focussing more closely on China and its place in the world since the era of Imperialism. </a:t>
            </a:r>
          </a:p>
          <a:p>
            <a:pPr marL="0" indent="0">
              <a:buNone/>
            </a:pPr>
            <a:r>
              <a:rPr lang="en-GB" sz="2000"/>
              <a:t>It will examine the complex interaction between modern Chinese democracy, typified by the programme of Sun </a:t>
            </a:r>
            <a:r>
              <a:rPr lang="en-GB" sz="2000" err="1"/>
              <a:t>Yat</a:t>
            </a:r>
            <a:r>
              <a:rPr lang="en-GB" sz="2000"/>
              <a:t>-Sen, and the formation of a working-class movement – dominated by the Communists – in the big cities. It will also examine the struggles of the </a:t>
            </a:r>
            <a:r>
              <a:rPr lang="en-GB" sz="2000" err="1"/>
              <a:t>Guomindang</a:t>
            </a:r>
            <a:r>
              <a:rPr lang="en-GB" sz="2000"/>
              <a:t> and the Communists for leadership of the movement for national unification and independence from Japanese control 1931-1945. </a:t>
            </a:r>
          </a:p>
          <a:p>
            <a:pPr marL="0" indent="0">
              <a:buNone/>
            </a:pPr>
            <a:r>
              <a:rPr lang="en-GB" sz="2000"/>
              <a:t>Building on this historical background, the module will examine critically China’s rising industrial and political power since 1949, the competing ideas on industry and trade within the leadership, resulting in the victory of the model of a state-controlled capitalism – and the complex issues raised by China’s growing impact on the world stage, especially since 2000. </a:t>
            </a:r>
          </a:p>
          <a:p>
            <a:pPr marL="0" indent="0">
              <a:buNone/>
            </a:pPr>
            <a:endParaRPr lang="en-GB" sz="2000"/>
          </a:p>
        </p:txBody>
      </p:sp>
    </p:spTree>
    <p:extLst>
      <p:ext uri="{BB962C8B-B14F-4D97-AF65-F5344CB8AC3E}">
        <p14:creationId xmlns:p14="http://schemas.microsoft.com/office/powerpoint/2010/main" val="4041451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7B734D-BBAF-46D6-BCE8-F1E36F78D9F0}"/>
              </a:ext>
            </a:extLst>
          </p:cNvPr>
          <p:cNvSpPr>
            <a:spLocks noGrp="1"/>
          </p:cNvSpPr>
          <p:nvPr>
            <p:ph type="title"/>
          </p:nvPr>
        </p:nvSpPr>
        <p:spPr>
          <a:xfrm>
            <a:off x="515125" y="1153572"/>
            <a:ext cx="2400300" cy="4461163"/>
          </a:xfrm>
        </p:spPr>
        <p:txBody>
          <a:bodyPr>
            <a:normAutofit/>
          </a:bodyPr>
          <a:lstStyle/>
          <a:p>
            <a:r>
              <a:rPr lang="en-GB" sz="3100" b="1">
                <a:solidFill>
                  <a:srgbClr val="FFFFFF"/>
                </a:solidFill>
                <a:latin typeface="+mn-lt"/>
              </a:rPr>
              <a:t>China in the World </a:t>
            </a:r>
            <a:br>
              <a:rPr lang="en-GB" sz="3100" b="1">
                <a:solidFill>
                  <a:srgbClr val="FFFFFF"/>
                </a:solidFill>
                <a:latin typeface="+mn-lt"/>
              </a:rPr>
            </a:br>
            <a:r>
              <a:rPr lang="en-GB" sz="3100" b="1">
                <a:solidFill>
                  <a:srgbClr val="FFFFFF"/>
                </a:solidFill>
                <a:latin typeface="+mn-lt"/>
              </a:rPr>
              <a:t>Assessments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BCF89DE-5998-4619-BE6A-A96EAF705B18}"/>
              </a:ext>
            </a:extLst>
          </p:cNvPr>
          <p:cNvSpPr>
            <a:spLocks noGrp="1"/>
          </p:cNvSpPr>
          <p:nvPr>
            <p:ph idx="1"/>
          </p:nvPr>
        </p:nvSpPr>
        <p:spPr>
          <a:xfrm>
            <a:off x="3335481" y="591344"/>
            <a:ext cx="5179868" cy="5585619"/>
          </a:xfrm>
        </p:spPr>
        <p:txBody>
          <a:bodyPr anchor="ctr">
            <a:normAutofit lnSpcReduction="10000"/>
          </a:bodyPr>
          <a:lstStyle/>
          <a:p>
            <a:pPr marL="0" indent="0" fontAlgn="base">
              <a:buNone/>
            </a:pPr>
            <a:r>
              <a:rPr lang="en-GB" sz="1100" dirty="0"/>
              <a:t>The portfolio assessment for this module consists of two 2,500-word essays of equal weight.  Please choose any </a:t>
            </a:r>
            <a:r>
              <a:rPr lang="en-GB" sz="1100" b="1" dirty="0"/>
              <a:t>two</a:t>
            </a:r>
            <a:r>
              <a:rPr lang="en-GB" sz="1100" dirty="0"/>
              <a:t> of the following essay topics: </a:t>
            </a:r>
          </a:p>
          <a:p>
            <a:pPr lvl="0" fontAlgn="base"/>
            <a:r>
              <a:rPr lang="en-GB" sz="1200" b="1" dirty="0"/>
              <a:t>How would you evaluate Mao Zedong’s strengths and weaknesses as a political leader? </a:t>
            </a:r>
          </a:p>
          <a:p>
            <a:pPr lvl="0" fontAlgn="base"/>
            <a:r>
              <a:rPr lang="en-GB" sz="1200" b="1" dirty="0"/>
              <a:t>What do you consider to be the most important long-term impacts of the Opium Wars in shaping modern China? </a:t>
            </a:r>
          </a:p>
          <a:p>
            <a:pPr fontAlgn="base"/>
            <a:r>
              <a:rPr lang="en-GB" sz="1200" b="1" dirty="0">
                <a:effectLst/>
                <a:ea typeface="Times New Roman" panose="02020603050405020304" pitchFamily="18" charset="0"/>
              </a:rPr>
              <a:t>Explain critically the development of Chinese government policy in relation to the Uighur ethnic group in Xinjiang since the 1950s. What does current government practice reveal about the rights of indigenous minorities in the PRC?</a:t>
            </a:r>
            <a:endParaRPr lang="en-GB" sz="1200" b="1" dirty="0"/>
          </a:p>
          <a:p>
            <a:pPr lvl="0" fontAlgn="base"/>
            <a:r>
              <a:rPr lang="en-GB" sz="1200" b="1" dirty="0"/>
              <a:t>What impact did the PRC make in the worldwide campaign for the UN’s Millennium Development Goals 2000-2015? </a:t>
            </a:r>
          </a:p>
          <a:p>
            <a:pPr lvl="0" fontAlgn="base"/>
            <a:r>
              <a:rPr lang="en-GB" sz="1200" b="1" dirty="0"/>
              <a:t>USA or China? Which is the more important for the future of humanity in the 21</a:t>
            </a:r>
            <a:r>
              <a:rPr lang="en-GB" sz="1200" b="1" baseline="30000" dirty="0"/>
              <a:t>st</a:t>
            </a:r>
            <a:r>
              <a:rPr lang="en-GB" sz="1200" b="1" dirty="0"/>
              <a:t> century? </a:t>
            </a:r>
          </a:p>
          <a:p>
            <a:pPr lvl="0" fontAlgn="base"/>
            <a:r>
              <a:rPr lang="en-GB" sz="1200" b="1" dirty="0"/>
              <a:t>How would you describe the Chinese economy since the reforms and opening in 1978? Is it communist, capitalist, market-socialist – or something else? </a:t>
            </a:r>
          </a:p>
          <a:p>
            <a:pPr lvl="0" fontAlgn="base"/>
            <a:r>
              <a:rPr lang="en-GB" sz="1200" b="1" dirty="0"/>
              <a:t>What are the long-term strategic goals of the One Belt, One Road initiative? </a:t>
            </a:r>
          </a:p>
          <a:p>
            <a:pPr lvl="0" fontAlgn="base"/>
            <a:r>
              <a:rPr lang="en-GB" sz="1200" b="1" dirty="0"/>
              <a:t>What motivations lie behind the UK Government’s decision to ban Huawei from 5G telecoms infrastructure development?  </a:t>
            </a:r>
          </a:p>
          <a:p>
            <a:pPr marL="0" indent="0" fontAlgn="base">
              <a:buNone/>
            </a:pPr>
            <a:r>
              <a:rPr lang="en-GB" sz="1100" dirty="0"/>
              <a:t> </a:t>
            </a:r>
            <a:r>
              <a:rPr lang="en-GB" sz="1100" b="1" dirty="0"/>
              <a:t>Submission deadlines:</a:t>
            </a:r>
            <a:r>
              <a:rPr lang="en-GB" sz="1100" dirty="0"/>
              <a:t> </a:t>
            </a:r>
          </a:p>
          <a:p>
            <a:pPr fontAlgn="base"/>
            <a:r>
              <a:rPr lang="en-GB" sz="1100" b="1" dirty="0">
                <a:solidFill>
                  <a:srgbClr val="FF0000"/>
                </a:solidFill>
              </a:rPr>
              <a:t>Essay 1 deadline: Sunday, 9 October 2022, 23:59</a:t>
            </a:r>
          </a:p>
          <a:p>
            <a:pPr fontAlgn="base"/>
            <a:r>
              <a:rPr lang="en-GB" sz="1100" b="1" dirty="0">
                <a:solidFill>
                  <a:srgbClr val="FF0000"/>
                </a:solidFill>
              </a:rPr>
              <a:t>Essay 2 deadline: Sunday, 16 October 2022, 23:59</a:t>
            </a:r>
          </a:p>
          <a:p>
            <a:pPr marL="0" indent="0" fontAlgn="base">
              <a:buNone/>
            </a:pPr>
            <a:endParaRPr lang="en-GB" sz="1100" dirty="0"/>
          </a:p>
          <a:p>
            <a:pPr marL="0" indent="0" fontAlgn="base">
              <a:buNone/>
            </a:pPr>
            <a:r>
              <a:rPr lang="en-GB" sz="1100" dirty="0"/>
              <a:t> </a:t>
            </a:r>
          </a:p>
        </p:txBody>
      </p:sp>
    </p:spTree>
    <p:extLst>
      <p:ext uri="{BB962C8B-B14F-4D97-AF65-F5344CB8AC3E}">
        <p14:creationId xmlns:p14="http://schemas.microsoft.com/office/powerpoint/2010/main" val="4159459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84546E9-088E-4371-8981-D1C5C8C45F0C}"/>
              </a:ext>
            </a:extLst>
          </p:cNvPr>
          <p:cNvSpPr>
            <a:spLocks noGrp="1"/>
          </p:cNvSpPr>
          <p:nvPr>
            <p:ph type="title"/>
          </p:nvPr>
        </p:nvSpPr>
        <p:spPr>
          <a:xfrm>
            <a:off x="628650" y="365125"/>
            <a:ext cx="7886700" cy="1325563"/>
          </a:xfrm>
        </p:spPr>
        <p:txBody>
          <a:bodyPr>
            <a:normAutofit/>
          </a:bodyPr>
          <a:lstStyle/>
          <a:p>
            <a:r>
              <a:rPr lang="en-GB" b="1" dirty="0">
                <a:latin typeface="+mn-lt"/>
              </a:rPr>
              <a:t>Class planning: Week 1</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4BCF988-AAA1-4353-A202-C37257FF68FC}"/>
              </a:ext>
            </a:extLst>
          </p:cNvPr>
          <p:cNvSpPr>
            <a:spLocks noGrp="1"/>
          </p:cNvSpPr>
          <p:nvPr>
            <p:ph idx="1"/>
          </p:nvPr>
        </p:nvSpPr>
        <p:spPr>
          <a:xfrm>
            <a:off x="628650" y="1463040"/>
            <a:ext cx="7886700" cy="4713923"/>
          </a:xfrm>
        </p:spPr>
        <p:txBody>
          <a:bodyPr>
            <a:normAutofit lnSpcReduction="10000"/>
          </a:bodyPr>
          <a:lstStyle/>
          <a:p>
            <a:pPr marL="0" indent="0">
              <a:buNone/>
            </a:pPr>
            <a:r>
              <a:rPr lang="en-GB" sz="1600" b="1" dirty="0"/>
              <a:t>Tue. 20/09: Lecture 1 </a:t>
            </a:r>
            <a:r>
              <a:rPr lang="en-GB" sz="1600" b="1" i="1" dirty="0"/>
              <a:t>Introduction, Aims and the Long View of China</a:t>
            </a:r>
            <a:endParaRPr lang="en-GB" sz="1600" dirty="0"/>
          </a:p>
          <a:p>
            <a:pPr marL="0" indent="0">
              <a:buNone/>
            </a:pPr>
            <a:r>
              <a:rPr lang="en-GB" sz="1600" dirty="0"/>
              <a:t>This will provide a broad overview of Chinese history and culture, emphasising factors which have endured over a much longer timescale than in other areas of the world. We will examine the enduring impact of Confucianism (and its appropriation/adaptation by modern rulers), the concept and practice of Empire and the existence of a centralised, settled polity over many centuries.</a:t>
            </a:r>
          </a:p>
          <a:p>
            <a:pPr marL="0" indent="0">
              <a:buNone/>
            </a:pPr>
            <a:r>
              <a:rPr lang="en-GB" sz="1600" b="1" dirty="0"/>
              <a:t> Thu. 22/09: Lecture 2 (AB) </a:t>
            </a:r>
            <a:r>
              <a:rPr lang="en-GB" sz="1600" b="1" i="1" dirty="0"/>
              <a:t>End of Empire/The Era of Imperialism</a:t>
            </a:r>
            <a:endParaRPr lang="en-GB" sz="1600" dirty="0"/>
          </a:p>
          <a:p>
            <a:pPr marL="0" indent="0">
              <a:buNone/>
            </a:pPr>
            <a:r>
              <a:rPr lang="en-GB" sz="1600" dirty="0"/>
              <a:t>Yuan, Ming and Xing (overview). Zheng He and what might have been. The decay of Empire and the arrival of the Europeans. Macao 1557. Opium Wars, Taiping, Boxers.</a:t>
            </a:r>
          </a:p>
          <a:p>
            <a:pPr marL="0" indent="0">
              <a:buNone/>
            </a:pPr>
            <a:r>
              <a:rPr lang="en-GB" sz="1600" b="1" dirty="0"/>
              <a:t> and Lecture 3 (TJ) </a:t>
            </a:r>
            <a:r>
              <a:rPr lang="en-GB" sz="1600" b="1" i="1" dirty="0"/>
              <a:t>China 1912-1949 </a:t>
            </a:r>
            <a:endParaRPr lang="en-GB" sz="1600" dirty="0"/>
          </a:p>
          <a:p>
            <a:pPr marL="0" indent="0">
              <a:buNone/>
            </a:pPr>
            <a:r>
              <a:rPr lang="en-GB" sz="1600" dirty="0"/>
              <a:t>Sun </a:t>
            </a:r>
            <a:r>
              <a:rPr lang="en-GB" sz="1600" dirty="0" err="1"/>
              <a:t>Yat</a:t>
            </a:r>
            <a:r>
              <a:rPr lang="en-GB" sz="1600" dirty="0"/>
              <a:t> Sen and the KMT (</a:t>
            </a:r>
            <a:r>
              <a:rPr lang="en-GB" sz="1600" dirty="0" err="1"/>
              <a:t>Guomindang</a:t>
            </a:r>
            <a:r>
              <a:rPr lang="en-GB" sz="1600" dirty="0"/>
              <a:t>); 4 May 1919; KMT and CCP (Chinese Communist Party). </a:t>
            </a:r>
            <a:r>
              <a:rPr lang="en-GB" sz="1600" dirty="0" err="1"/>
              <a:t>Warlordism</a:t>
            </a:r>
            <a:r>
              <a:rPr lang="en-GB" sz="1600" dirty="0"/>
              <a:t> and Japanese Imperialism 1931-1945</a:t>
            </a:r>
          </a:p>
          <a:p>
            <a:pPr marL="0" indent="0">
              <a:buNone/>
            </a:pPr>
            <a:r>
              <a:rPr lang="en-GB" sz="1600" b="1" dirty="0"/>
              <a:t> Fri. 23/09: Lecture 4 (AB) </a:t>
            </a:r>
            <a:r>
              <a:rPr lang="en-GB" sz="1600" b="1" i="1" dirty="0"/>
              <a:t>Communism and China 1921-1949 </a:t>
            </a:r>
            <a:endParaRPr lang="en-GB" sz="1600" dirty="0"/>
          </a:p>
          <a:p>
            <a:pPr marL="0" indent="0">
              <a:buNone/>
            </a:pPr>
            <a:r>
              <a:rPr lang="en-GB" sz="1600" dirty="0"/>
              <a:t>Impact of the Russian Revolution on China. Formation of the CCP in 1921. The Chinese question at the heart of </a:t>
            </a:r>
            <a:r>
              <a:rPr lang="en-GB" sz="1600" dirty="0" err="1"/>
              <a:t>Comintern</a:t>
            </a:r>
            <a:r>
              <a:rPr lang="en-GB" sz="1600" dirty="0"/>
              <a:t> internal struggles over communist strategy in the colonial revolution 1921-1927. Shanghai Massacre (12 April purge) of 1927. The Long March. Victory against Japan.</a:t>
            </a:r>
          </a:p>
          <a:p>
            <a:pPr marL="0" indent="0">
              <a:buNone/>
            </a:pPr>
            <a:r>
              <a:rPr lang="en-GB" sz="1100" dirty="0"/>
              <a:t> </a:t>
            </a:r>
          </a:p>
          <a:p>
            <a:pPr marL="0" indent="0">
              <a:buNone/>
            </a:pPr>
            <a:endParaRPr lang="en-GB" sz="1100" dirty="0"/>
          </a:p>
        </p:txBody>
      </p:sp>
    </p:spTree>
    <p:extLst>
      <p:ext uri="{BB962C8B-B14F-4D97-AF65-F5344CB8AC3E}">
        <p14:creationId xmlns:p14="http://schemas.microsoft.com/office/powerpoint/2010/main" val="3633930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ACF341-F65F-4D94-8609-6F6E20595592}"/>
              </a:ext>
            </a:extLst>
          </p:cNvPr>
          <p:cNvSpPr>
            <a:spLocks noGrp="1"/>
          </p:cNvSpPr>
          <p:nvPr>
            <p:ph type="title"/>
          </p:nvPr>
        </p:nvSpPr>
        <p:spPr>
          <a:xfrm>
            <a:off x="628650" y="365125"/>
            <a:ext cx="7886700" cy="1325563"/>
          </a:xfrm>
        </p:spPr>
        <p:txBody>
          <a:bodyPr>
            <a:normAutofit/>
          </a:bodyPr>
          <a:lstStyle/>
          <a:p>
            <a:r>
              <a:rPr lang="en-GB" b="1" dirty="0">
                <a:latin typeface="+mn-lt"/>
              </a:rPr>
              <a:t>Week 2</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CBB637F-B4A2-41CA-969F-74B69F0872C3}"/>
              </a:ext>
            </a:extLst>
          </p:cNvPr>
          <p:cNvSpPr>
            <a:spLocks noGrp="1"/>
          </p:cNvSpPr>
          <p:nvPr>
            <p:ph idx="1"/>
          </p:nvPr>
        </p:nvSpPr>
        <p:spPr>
          <a:xfrm>
            <a:off x="628650" y="1366221"/>
            <a:ext cx="7886700" cy="4810742"/>
          </a:xfrm>
        </p:spPr>
        <p:txBody>
          <a:bodyPr>
            <a:normAutofit/>
          </a:bodyPr>
          <a:lstStyle/>
          <a:p>
            <a:pPr marL="0" indent="0">
              <a:buNone/>
            </a:pPr>
            <a:r>
              <a:rPr lang="en-GB" sz="1600" b="1" dirty="0"/>
              <a:t>Mon. 26/09: </a:t>
            </a:r>
            <a:r>
              <a:rPr lang="en-GB" sz="1600" dirty="0"/>
              <a:t>Lecture 5  </a:t>
            </a:r>
            <a:r>
              <a:rPr lang="en-GB" sz="1600" i="1" dirty="0"/>
              <a:t>Post-1945 – The Chinese Revolution 1949-1971</a:t>
            </a:r>
            <a:endParaRPr lang="en-GB" sz="1600" dirty="0"/>
          </a:p>
          <a:p>
            <a:pPr marL="0" indent="0">
              <a:buNone/>
            </a:pPr>
            <a:r>
              <a:rPr lang="en-GB" sz="1600" dirty="0"/>
              <a:t>Zig-zags in policy: A hundred flowers, the Great Leap Forward, the Cultural Revolution, the Sino-Soviet split. Détente, Nixon and the PRC joins the UN Security Council in 1971</a:t>
            </a:r>
          </a:p>
          <a:p>
            <a:pPr marL="0" indent="0">
              <a:buNone/>
            </a:pPr>
            <a:r>
              <a:rPr lang="en-GB" sz="1600" dirty="0"/>
              <a:t> </a:t>
            </a:r>
            <a:r>
              <a:rPr lang="en-GB" sz="1600" b="1" dirty="0"/>
              <a:t>Tue. 27/09</a:t>
            </a:r>
            <a:r>
              <a:rPr lang="en-GB" sz="1600" dirty="0"/>
              <a:t>: Lecture 6  </a:t>
            </a:r>
            <a:r>
              <a:rPr lang="en-GB" sz="1600" i="1" dirty="0"/>
              <a:t>The Fall and Rise of Comrade Deng</a:t>
            </a:r>
            <a:endParaRPr lang="en-GB" sz="1600" dirty="0"/>
          </a:p>
          <a:p>
            <a:pPr marL="0" indent="0">
              <a:buNone/>
            </a:pPr>
            <a:r>
              <a:rPr lang="en-GB" sz="1600" dirty="0"/>
              <a:t>The industrialisation/modernisation debate: reprising </a:t>
            </a:r>
            <a:r>
              <a:rPr lang="en-GB" sz="1600" dirty="0" err="1"/>
              <a:t>Comintern</a:t>
            </a:r>
            <a:r>
              <a:rPr lang="en-GB" sz="1600" dirty="0"/>
              <a:t> debates of the 1920s. Deng denounced during the Cultural Revolution. Deng in control 1978-1989. Foundations of the social market economy and China’s industrial rise. Tiananmen Square 1989.</a:t>
            </a:r>
          </a:p>
          <a:p>
            <a:pPr marL="0" indent="0">
              <a:buNone/>
            </a:pPr>
            <a:r>
              <a:rPr lang="en-GB" sz="1600" dirty="0"/>
              <a:t> </a:t>
            </a:r>
          </a:p>
          <a:p>
            <a:pPr marL="0" indent="0">
              <a:buNone/>
            </a:pPr>
            <a:r>
              <a:rPr lang="en-GB" sz="1600" b="1" dirty="0"/>
              <a:t>Thu. 29/09</a:t>
            </a:r>
            <a:r>
              <a:rPr lang="en-GB" sz="1600" dirty="0"/>
              <a:t>: Essay </a:t>
            </a:r>
            <a:r>
              <a:rPr lang="en-GB" sz="1600" b="1" dirty="0"/>
              <a:t>Choices</a:t>
            </a:r>
            <a:r>
              <a:rPr lang="en-GB" sz="1600" dirty="0"/>
              <a:t> Workshop 1 [See the Essay Workshop tile on Moodle for more information]</a:t>
            </a:r>
          </a:p>
          <a:p>
            <a:pPr marL="0" indent="0">
              <a:buNone/>
            </a:pPr>
            <a:r>
              <a:rPr lang="en-GB" sz="1600" b="1" dirty="0"/>
              <a:t>Fri. 30/09</a:t>
            </a:r>
            <a:r>
              <a:rPr lang="en-GB" sz="1600" dirty="0"/>
              <a:t>: Lecture 7  </a:t>
            </a:r>
            <a:r>
              <a:rPr lang="en-GB" sz="1600" i="1" dirty="0"/>
              <a:t>China’s Rise since 2000</a:t>
            </a:r>
            <a:endParaRPr lang="en-GB" sz="1600" dirty="0"/>
          </a:p>
          <a:p>
            <a:pPr marL="0" indent="0">
              <a:buNone/>
            </a:pPr>
            <a:r>
              <a:rPr lang="en-GB" sz="1600" dirty="0"/>
              <a:t>Industrial development, eradication of rural poverty (and progress on the UN’s Human Development Index), urbanisation and megacities. Foreign capital in China and (state-led) outward investment. Rise of a new world power. Belt and Road. </a:t>
            </a:r>
          </a:p>
          <a:p>
            <a:pPr marL="0" indent="0">
              <a:buNone/>
            </a:pPr>
            <a:endParaRPr lang="en-GB" sz="1500" dirty="0"/>
          </a:p>
          <a:p>
            <a:pPr marL="0" indent="0">
              <a:buNone/>
            </a:pPr>
            <a:endParaRPr lang="en-GB" sz="1500" dirty="0"/>
          </a:p>
        </p:txBody>
      </p:sp>
    </p:spTree>
    <p:extLst>
      <p:ext uri="{BB962C8B-B14F-4D97-AF65-F5344CB8AC3E}">
        <p14:creationId xmlns:p14="http://schemas.microsoft.com/office/powerpoint/2010/main" val="2959422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8EADA8-15E6-4FEF-B517-D583070CC2F9}"/>
              </a:ext>
            </a:extLst>
          </p:cNvPr>
          <p:cNvSpPr>
            <a:spLocks noGrp="1"/>
          </p:cNvSpPr>
          <p:nvPr>
            <p:ph type="title"/>
          </p:nvPr>
        </p:nvSpPr>
        <p:spPr>
          <a:xfrm>
            <a:off x="628650" y="365125"/>
            <a:ext cx="7886700" cy="1325563"/>
          </a:xfrm>
        </p:spPr>
        <p:txBody>
          <a:bodyPr>
            <a:normAutofit/>
          </a:bodyPr>
          <a:lstStyle/>
          <a:p>
            <a:r>
              <a:rPr lang="en-GB" b="1" dirty="0">
                <a:latin typeface="+mn-lt"/>
              </a:rPr>
              <a:t>Week 3 and 4</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C99B20D-A5C0-4100-BEE6-3C4903A6DB73}"/>
              </a:ext>
            </a:extLst>
          </p:cNvPr>
          <p:cNvSpPr>
            <a:spLocks noGrp="1"/>
          </p:cNvSpPr>
          <p:nvPr>
            <p:ph idx="1"/>
          </p:nvPr>
        </p:nvSpPr>
        <p:spPr>
          <a:xfrm>
            <a:off x="628650" y="1484555"/>
            <a:ext cx="7886700" cy="4692408"/>
          </a:xfrm>
        </p:spPr>
        <p:txBody>
          <a:bodyPr>
            <a:normAutofit fontScale="92500" lnSpcReduction="10000"/>
          </a:bodyPr>
          <a:lstStyle/>
          <a:p>
            <a:pPr marL="0" indent="0">
              <a:buNone/>
            </a:pPr>
            <a:r>
              <a:rPr lang="en-GB" sz="1600" b="1" dirty="0"/>
              <a:t>Week 3</a:t>
            </a:r>
          </a:p>
          <a:p>
            <a:pPr marL="0" indent="0">
              <a:buNone/>
            </a:pPr>
            <a:r>
              <a:rPr lang="en-GB" sz="1600" b="1" dirty="0"/>
              <a:t>Mon. 3/10</a:t>
            </a:r>
            <a:r>
              <a:rPr lang="en-GB" sz="1600" dirty="0"/>
              <a:t>: Lecture 8 (TJ) Perspectives on Chinese civilisation</a:t>
            </a:r>
          </a:p>
          <a:p>
            <a:pPr marL="0" indent="0">
              <a:buNone/>
            </a:pPr>
            <a:r>
              <a:rPr lang="en-GB" sz="1600" b="1" dirty="0"/>
              <a:t>Tue. 4/10</a:t>
            </a:r>
            <a:r>
              <a:rPr lang="en-GB" sz="1600" dirty="0"/>
              <a:t>: Lecture 9 (TJ) Confucianism and its continuing impact</a:t>
            </a:r>
          </a:p>
          <a:p>
            <a:pPr marL="0" indent="0">
              <a:buNone/>
            </a:pPr>
            <a:r>
              <a:rPr lang="en-GB" sz="1600" b="1" dirty="0"/>
              <a:t>Thu. 6/10</a:t>
            </a:r>
            <a:r>
              <a:rPr lang="en-GB" sz="1600" dirty="0"/>
              <a:t>: Essay Workshop</a:t>
            </a:r>
          </a:p>
          <a:p>
            <a:pPr marL="0" indent="0">
              <a:buNone/>
            </a:pPr>
            <a:r>
              <a:rPr lang="en-GB" sz="1600" b="1" dirty="0"/>
              <a:t>Fri. 7/10</a:t>
            </a:r>
            <a:r>
              <a:rPr lang="en-GB" sz="1600" dirty="0"/>
              <a:t>: Essay Workshop [Essay 1 Deadline: Sunday, 9/10, 23:59] </a:t>
            </a:r>
          </a:p>
          <a:p>
            <a:pPr marL="0" indent="0">
              <a:buNone/>
            </a:pPr>
            <a:r>
              <a:rPr lang="en-GB" sz="1600" dirty="0"/>
              <a:t> </a:t>
            </a:r>
          </a:p>
          <a:p>
            <a:pPr marL="0" indent="0">
              <a:buNone/>
            </a:pPr>
            <a:r>
              <a:rPr lang="en-GB" sz="1600" b="1" dirty="0"/>
              <a:t>Week 4</a:t>
            </a:r>
            <a:endParaRPr lang="en-GB" sz="1600" dirty="0"/>
          </a:p>
          <a:p>
            <a:pPr marL="0" indent="0">
              <a:buNone/>
            </a:pPr>
            <a:r>
              <a:rPr lang="en-GB" sz="1600" b="1" dirty="0"/>
              <a:t>Mon. 10/10</a:t>
            </a:r>
            <a:r>
              <a:rPr lang="en-GB" sz="1600" dirty="0"/>
              <a:t>: (AB and TJ)</a:t>
            </a:r>
            <a:r>
              <a:rPr lang="en-GB" sz="1600" i="1" dirty="0"/>
              <a:t>Contemporary Contradictions and Problems</a:t>
            </a:r>
            <a:endParaRPr lang="en-GB" sz="1600" dirty="0"/>
          </a:p>
          <a:p>
            <a:pPr marL="0" indent="0">
              <a:buNone/>
            </a:pPr>
            <a:r>
              <a:rPr lang="en-GB" sz="1600" dirty="0"/>
              <a:t>A discussion of issues including Tiananmen and its significance, one country two systems and Hong Kong, the national problem (Xizang, Xinjiang, </a:t>
            </a:r>
            <a:r>
              <a:rPr lang="en-GB" sz="1600" dirty="0" err="1"/>
              <a:t>Nei</a:t>
            </a:r>
            <a:r>
              <a:rPr lang="en-GB" sz="1600" dirty="0"/>
              <a:t> </a:t>
            </a:r>
            <a:r>
              <a:rPr lang="en-GB" sz="1600" dirty="0" err="1"/>
              <a:t>Menggu</a:t>
            </a:r>
            <a:r>
              <a:rPr lang="en-GB" sz="1600" dirty="0"/>
              <a:t>), problems of international relations etc.</a:t>
            </a:r>
          </a:p>
          <a:p>
            <a:pPr marL="0" indent="0">
              <a:buNone/>
            </a:pPr>
            <a:r>
              <a:rPr lang="en-GB" sz="1600" dirty="0"/>
              <a:t>and Essay </a:t>
            </a:r>
            <a:r>
              <a:rPr lang="en-GB" sz="1600" b="1" dirty="0"/>
              <a:t>Choices </a:t>
            </a:r>
            <a:r>
              <a:rPr lang="en-GB" sz="1600" dirty="0"/>
              <a:t>Workshop 2</a:t>
            </a:r>
          </a:p>
          <a:p>
            <a:pPr marL="0" indent="0">
              <a:buNone/>
            </a:pPr>
            <a:r>
              <a:rPr lang="en-GB" sz="1600" b="1" dirty="0"/>
              <a:t>Tue. 11/10</a:t>
            </a:r>
            <a:r>
              <a:rPr lang="en-GB" sz="1600" dirty="0"/>
              <a:t>: Essay Workshop [and Evaluations]</a:t>
            </a:r>
          </a:p>
          <a:p>
            <a:pPr marL="0" indent="0">
              <a:buNone/>
            </a:pPr>
            <a:r>
              <a:rPr lang="en-GB" sz="1600" b="1" dirty="0"/>
              <a:t>Thu. 13/10</a:t>
            </a:r>
            <a:r>
              <a:rPr lang="en-GB" sz="1600" dirty="0"/>
              <a:t>: Lecture 10 (TJ and AB) </a:t>
            </a:r>
            <a:r>
              <a:rPr lang="en-GB" sz="1600" i="1" dirty="0"/>
              <a:t>Review and Revision</a:t>
            </a:r>
            <a:endParaRPr lang="en-GB" sz="1600" dirty="0"/>
          </a:p>
          <a:p>
            <a:pPr marL="0" indent="0">
              <a:buNone/>
            </a:pPr>
            <a:r>
              <a:rPr lang="en-GB" sz="1600" b="1" dirty="0"/>
              <a:t>Fri. </a:t>
            </a:r>
            <a:r>
              <a:rPr lang="en-GB" sz="1600" b="1"/>
              <a:t>14/10</a:t>
            </a:r>
            <a:r>
              <a:rPr lang="en-GB" sz="1600"/>
              <a:t>: </a:t>
            </a:r>
            <a:r>
              <a:rPr lang="en-GB" sz="1600" dirty="0"/>
              <a:t>Essay Workshop [</a:t>
            </a:r>
            <a:r>
              <a:rPr lang="en-GB" sz="1600"/>
              <a:t>Essay 2 Deadline: Sunday, 16/10, 23:59</a:t>
            </a:r>
            <a:r>
              <a:rPr lang="en-GB" sz="1600" dirty="0"/>
              <a:t>]</a:t>
            </a:r>
          </a:p>
          <a:p>
            <a:pPr marL="0" indent="0">
              <a:buNone/>
            </a:pPr>
            <a:r>
              <a:rPr lang="en-GB" sz="1400" dirty="0"/>
              <a:t> </a:t>
            </a:r>
          </a:p>
          <a:p>
            <a:pPr marL="0" indent="0">
              <a:buNone/>
            </a:pPr>
            <a:endParaRPr lang="en-GB" sz="1300" dirty="0"/>
          </a:p>
        </p:txBody>
      </p:sp>
    </p:spTree>
    <p:extLst>
      <p:ext uri="{BB962C8B-B14F-4D97-AF65-F5344CB8AC3E}">
        <p14:creationId xmlns:p14="http://schemas.microsoft.com/office/powerpoint/2010/main" val="2531296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0" name="Rectangle 7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FFE492-6DA6-4EA0-998B-514182184115}"/>
              </a:ext>
            </a:extLst>
          </p:cNvPr>
          <p:cNvSpPr>
            <a:spLocks noGrp="1"/>
          </p:cNvSpPr>
          <p:nvPr>
            <p:ph type="title"/>
          </p:nvPr>
        </p:nvSpPr>
        <p:spPr>
          <a:xfrm>
            <a:off x="482600" y="321734"/>
            <a:ext cx="8178799" cy="1135737"/>
          </a:xfrm>
        </p:spPr>
        <p:txBody>
          <a:bodyPr>
            <a:normAutofit/>
          </a:bodyPr>
          <a:lstStyle/>
          <a:p>
            <a:r>
              <a:rPr lang="en-GB" sz="3100" b="1">
                <a:latin typeface="+mn-lt"/>
              </a:rPr>
              <a:t>Using the Moodle Page – </a:t>
            </a:r>
            <a:r>
              <a:rPr lang="en-GB" sz="3100" b="1" dirty="0">
                <a:latin typeface="+mn-lt"/>
              </a:rPr>
              <a:t>and some tips on reading and sources</a:t>
            </a:r>
          </a:p>
        </p:txBody>
      </p:sp>
      <p:sp>
        <p:nvSpPr>
          <p:cNvPr id="3" name="Content Placeholder 2">
            <a:extLst>
              <a:ext uri="{FF2B5EF4-FFF2-40B4-BE49-F238E27FC236}">
                <a16:creationId xmlns:a16="http://schemas.microsoft.com/office/drawing/2014/main" id="{188C3170-3DE1-46E0-9961-7FBC6C50276F}"/>
              </a:ext>
            </a:extLst>
          </p:cNvPr>
          <p:cNvSpPr>
            <a:spLocks noGrp="1"/>
          </p:cNvSpPr>
          <p:nvPr>
            <p:ph idx="1"/>
          </p:nvPr>
        </p:nvSpPr>
        <p:spPr>
          <a:xfrm>
            <a:off x="482601" y="1782981"/>
            <a:ext cx="3006288" cy="4393982"/>
          </a:xfrm>
        </p:spPr>
        <p:txBody>
          <a:bodyPr>
            <a:normAutofit/>
          </a:bodyPr>
          <a:lstStyle/>
          <a:p>
            <a:pPr marL="0" indent="0">
              <a:buNone/>
            </a:pPr>
            <a:endParaRPr lang="en-GB" sz="1300" dirty="0"/>
          </a:p>
          <a:p>
            <a:pPr marL="0" indent="0">
              <a:buNone/>
            </a:pPr>
            <a:endParaRPr lang="en-GB" sz="1300" dirty="0"/>
          </a:p>
          <a:p>
            <a:pPr marL="0" indent="0">
              <a:buNone/>
            </a:pPr>
            <a:endParaRPr lang="en-GB" sz="1300" dirty="0"/>
          </a:p>
          <a:p>
            <a:pPr marL="0" indent="0">
              <a:buNone/>
            </a:pPr>
            <a:r>
              <a:rPr lang="en-GB" sz="1800" b="1" dirty="0"/>
              <a:t>Moodle Page Tile 1: Books:</a:t>
            </a:r>
          </a:p>
          <a:p>
            <a:r>
              <a:rPr lang="en-GB" sz="1600" i="1" dirty="0"/>
              <a:t>Demystifying China </a:t>
            </a:r>
            <a:r>
              <a:rPr lang="en-GB" sz="1600" dirty="0"/>
              <a:t>edited by Naomi </a:t>
            </a:r>
            <a:r>
              <a:rPr lang="en-GB" sz="1600" dirty="0" err="1"/>
              <a:t>Standen</a:t>
            </a:r>
            <a:endParaRPr lang="en-GB" sz="1600" dirty="0"/>
          </a:p>
          <a:p>
            <a:r>
              <a:rPr lang="en-GB" sz="1600" i="1" dirty="0"/>
              <a:t>China’s Political Economy in Modern Times </a:t>
            </a:r>
            <a:r>
              <a:rPr lang="en-GB" sz="1600" dirty="0"/>
              <a:t>by Kent G Deng</a:t>
            </a:r>
          </a:p>
          <a:p>
            <a:pPr marL="0" indent="0">
              <a:buNone/>
            </a:pPr>
            <a:r>
              <a:rPr lang="en-GB" sz="1600" dirty="0"/>
              <a:t>Check out the Contents page for both; look them up online (via Library) and match up with your chosen essay questions</a:t>
            </a:r>
          </a:p>
          <a:p>
            <a:pPr marL="0" indent="0">
              <a:buNone/>
            </a:pPr>
            <a:endParaRPr lang="en-GB" sz="1600" dirty="0"/>
          </a:p>
          <a:p>
            <a:pPr marL="0" indent="0">
              <a:buNone/>
            </a:pPr>
            <a:r>
              <a:rPr lang="en-GB" sz="1600" dirty="0"/>
              <a:t>Using the Moodle page </a:t>
            </a:r>
            <a:r>
              <a:rPr lang="en-GB" sz="1600" b="1" dirty="0"/>
              <a:t>Library</a:t>
            </a:r>
            <a:r>
              <a:rPr lang="en-GB" sz="1600" dirty="0"/>
              <a:t> tile</a:t>
            </a:r>
          </a:p>
          <a:p>
            <a:endParaRPr lang="en-GB" sz="1300" dirty="0"/>
          </a:p>
        </p:txBody>
      </p:sp>
      <p:grpSp>
        <p:nvGrpSpPr>
          <p:cNvPr id="1031" name="Group 7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14467" y="1"/>
            <a:ext cx="729532" cy="1935307"/>
            <a:chOff x="10918968" y="713127"/>
            <a:chExt cx="1273032" cy="2532832"/>
          </a:xfrm>
        </p:grpSpPr>
        <p:sp>
          <p:nvSpPr>
            <p:cNvPr id="76" name="Rectangle 7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2" name="Isosceles Triangle 7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9" name="Group 78">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760545" cy="2017580"/>
            <a:chOff x="0" y="4601497"/>
            <a:chExt cx="1014060" cy="2017580"/>
          </a:xfrm>
        </p:grpSpPr>
        <p:sp>
          <p:nvSpPr>
            <p:cNvPr id="80" name="Isosceles Triangle 7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6" name="Picture 2" descr="Image result for Demystifying China">
            <a:extLst>
              <a:ext uri="{FF2B5EF4-FFF2-40B4-BE49-F238E27FC236}">
                <a16:creationId xmlns:a16="http://schemas.microsoft.com/office/drawing/2014/main" id="{8414DD44-DDBB-4BD4-8970-F1AA26724DB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907482" y="1817791"/>
            <a:ext cx="2285274" cy="359571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China's Political Economy in Modern Times">
            <a:extLst>
              <a:ext uri="{FF2B5EF4-FFF2-40B4-BE49-F238E27FC236}">
                <a16:creationId xmlns:a16="http://schemas.microsoft.com/office/drawing/2014/main" id="{45E7B67F-9718-4547-B1C2-B4FA745BF4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76124" y="2164182"/>
            <a:ext cx="2285275" cy="3595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892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820B33-1A46-4044-8E80-AA8D6CF92466}"/>
              </a:ext>
            </a:extLst>
          </p:cNvPr>
          <p:cNvSpPr>
            <a:spLocks noGrp="1"/>
          </p:cNvSpPr>
          <p:nvPr>
            <p:ph type="title"/>
          </p:nvPr>
        </p:nvSpPr>
        <p:spPr>
          <a:xfrm>
            <a:off x="482600" y="321734"/>
            <a:ext cx="8178799" cy="1135737"/>
          </a:xfrm>
        </p:spPr>
        <p:txBody>
          <a:bodyPr>
            <a:normAutofit/>
          </a:bodyPr>
          <a:lstStyle/>
          <a:p>
            <a:r>
              <a:rPr lang="en-GB" sz="3100" b="1">
                <a:latin typeface="+mn-lt"/>
              </a:rPr>
              <a:t>Moodle Page - Tile 1: Films</a:t>
            </a:r>
          </a:p>
        </p:txBody>
      </p:sp>
      <p:sp>
        <p:nvSpPr>
          <p:cNvPr id="3" name="Content Placeholder 2">
            <a:extLst>
              <a:ext uri="{FF2B5EF4-FFF2-40B4-BE49-F238E27FC236}">
                <a16:creationId xmlns:a16="http://schemas.microsoft.com/office/drawing/2014/main" id="{40A5C513-321A-4E69-A402-3B091D07D8A2}"/>
              </a:ext>
            </a:extLst>
          </p:cNvPr>
          <p:cNvSpPr>
            <a:spLocks noGrp="1"/>
          </p:cNvSpPr>
          <p:nvPr>
            <p:ph idx="1"/>
          </p:nvPr>
        </p:nvSpPr>
        <p:spPr>
          <a:xfrm>
            <a:off x="482600" y="1782981"/>
            <a:ext cx="4464249" cy="4393982"/>
          </a:xfrm>
        </p:spPr>
        <p:txBody>
          <a:bodyPr>
            <a:normAutofit/>
          </a:bodyPr>
          <a:lstStyle/>
          <a:p>
            <a:pPr marL="0" indent="0">
              <a:buNone/>
            </a:pPr>
            <a:r>
              <a:rPr lang="en-GB" sz="1400" b="1" dirty="0"/>
              <a:t>China: A Century of Revolution </a:t>
            </a:r>
            <a:r>
              <a:rPr lang="en-GB" sz="1400" dirty="0"/>
              <a:t>(A series of documentary films by Internet Archive – each just under 2 hours long)</a:t>
            </a:r>
          </a:p>
          <a:p>
            <a:r>
              <a:rPr lang="en-GB" sz="1400" dirty="0"/>
              <a:t>Part 1: 1911-1949  </a:t>
            </a:r>
          </a:p>
          <a:p>
            <a:r>
              <a:rPr lang="en-GB" sz="1400" dirty="0"/>
              <a:t>Part 2: 1949-1976</a:t>
            </a:r>
          </a:p>
          <a:p>
            <a:r>
              <a:rPr lang="en-GB" sz="1400" dirty="0"/>
              <a:t>Part 3: 1976-1997</a:t>
            </a:r>
          </a:p>
          <a:p>
            <a:pPr marL="0" indent="0">
              <a:buNone/>
            </a:pPr>
            <a:endParaRPr lang="en-GB" sz="1400" dirty="0"/>
          </a:p>
          <a:p>
            <a:pPr marL="0" indent="0">
              <a:buNone/>
            </a:pPr>
            <a:r>
              <a:rPr lang="en-GB" sz="1400" b="1" dirty="0"/>
              <a:t>When China Rules the World </a:t>
            </a:r>
            <a:r>
              <a:rPr lang="en-GB" sz="1400" dirty="0"/>
              <a:t>– video</a:t>
            </a:r>
          </a:p>
          <a:p>
            <a:pPr marL="0" indent="0">
              <a:buNone/>
            </a:pPr>
            <a:r>
              <a:rPr lang="en-GB" sz="1400" dirty="0"/>
              <a:t>This is a video of a lecture by Martin Jacques, based on his best-selling book, </a:t>
            </a:r>
            <a:r>
              <a:rPr lang="en-GB" sz="1400" i="1" dirty="0"/>
              <a:t>When China Rules the World</a:t>
            </a:r>
            <a:r>
              <a:rPr lang="en-GB" sz="1400" dirty="0"/>
              <a:t>, given at the University of Melbourne on 8/9/2012. It explains some of the historical context for Jacques' contention that China is a </a:t>
            </a:r>
            <a:r>
              <a:rPr lang="en-GB" sz="1400" b="1" dirty="0"/>
              <a:t>civilisation-state</a:t>
            </a:r>
            <a:r>
              <a:rPr lang="en-GB" sz="1400" dirty="0"/>
              <a:t>, rather than a </a:t>
            </a:r>
            <a:r>
              <a:rPr lang="en-GB" sz="1400" b="1" dirty="0"/>
              <a:t>nation-state</a:t>
            </a:r>
            <a:r>
              <a:rPr lang="en-GB" sz="1400" dirty="0"/>
              <a:t> - and it's particularly interesting because, as it's given in Australia, it has a Pacific Ocean/East Asia geopolitical slant.</a:t>
            </a:r>
          </a:p>
          <a:p>
            <a:pPr marL="0" indent="0">
              <a:buNone/>
            </a:pPr>
            <a:r>
              <a:rPr lang="en-GB" sz="1400" dirty="0"/>
              <a:t>The whole video runs for 1:34:08, including introductions and Q&amp;A at the end. The actual lecture runs from 5:34 - 1:07:00.</a:t>
            </a:r>
          </a:p>
          <a:p>
            <a:pPr marL="0" indent="0">
              <a:buNone/>
            </a:pPr>
            <a:endParaRPr lang="en-GB" sz="1100" dirty="0"/>
          </a:p>
        </p:txBody>
      </p:sp>
      <p:grpSp>
        <p:nvGrpSpPr>
          <p:cNvPr id="75" name="Group 7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14467" y="1"/>
            <a:ext cx="729532" cy="1935307"/>
            <a:chOff x="10918968" y="713127"/>
            <a:chExt cx="1273032" cy="2532832"/>
          </a:xfrm>
        </p:grpSpPr>
        <p:sp>
          <p:nvSpPr>
            <p:cNvPr id="76" name="Rectangle 7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Isosceles Triangle 7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9" name="Group 78">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760545" cy="2017580"/>
            <a:chOff x="0" y="4601497"/>
            <a:chExt cx="1014060" cy="2017580"/>
          </a:xfrm>
        </p:grpSpPr>
        <p:sp>
          <p:nvSpPr>
            <p:cNvPr id="80" name="Isosceles Triangle 7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50" name="Picture 2" descr="Image result for Internet Artchive">
            <a:extLst>
              <a:ext uri="{FF2B5EF4-FFF2-40B4-BE49-F238E27FC236}">
                <a16:creationId xmlns:a16="http://schemas.microsoft.com/office/drawing/2014/main" id="{B736FAB2-2BFC-44FE-B8E7-FE09F8C909A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13978" y="639607"/>
            <a:ext cx="2817888" cy="168176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When China Rules the World">
            <a:extLst>
              <a:ext uri="{FF2B5EF4-FFF2-40B4-BE49-F238E27FC236}">
                <a16:creationId xmlns:a16="http://schemas.microsoft.com/office/drawing/2014/main" id="{7FEB8584-EB6F-4E39-9803-C653F13E566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80284" y="2581251"/>
            <a:ext cx="2285275" cy="3595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69122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TotalTime>
  <Words>1433</Words>
  <Application>Microsoft Office PowerPoint</Application>
  <PresentationFormat>On-screen Show (4:3)</PresentationFormat>
  <Paragraphs>94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HPCH5009/6009  China in the World Lecture 1: Introduction and Aims</vt:lpstr>
      <vt:lpstr>China in the World – Aims of this module</vt:lpstr>
      <vt:lpstr>Learning Outcomes</vt:lpstr>
      <vt:lpstr>Indicative Content</vt:lpstr>
      <vt:lpstr>China in the World  Assessments</vt:lpstr>
      <vt:lpstr>Class planning: Week 1</vt:lpstr>
      <vt:lpstr>Week 2</vt:lpstr>
      <vt:lpstr>Week 3 and 4</vt:lpstr>
      <vt:lpstr>Using the Moodle Page – and some tips on reading and sources</vt:lpstr>
      <vt:lpstr>Moodle Page - Tile 1: Films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HPCH5009/6009  China in the World Lecture 1: Introduction, Aims and the Long View of China</dc:title>
  <dc:creator>Andy Bevan</dc:creator>
  <cp:lastModifiedBy>Andy Bevan</cp:lastModifiedBy>
  <cp:revision>11</cp:revision>
  <dcterms:created xsi:type="dcterms:W3CDTF">2020-09-28T09:26:01Z</dcterms:created>
  <dcterms:modified xsi:type="dcterms:W3CDTF">2022-09-14T14:05:31Z</dcterms:modified>
</cp:coreProperties>
</file>