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85" r:id="rId3"/>
    <p:sldId id="280" r:id="rId4"/>
    <p:sldId id="270" r:id="rId5"/>
    <p:sldId id="273" r:id="rId6"/>
    <p:sldId id="283" r:id="rId7"/>
    <p:sldId id="282" r:id="rId8"/>
    <p:sldId id="274" r:id="rId9"/>
    <p:sldId id="284" r:id="rId10"/>
    <p:sldId id="290" r:id="rId11"/>
    <p:sldId id="275" r:id="rId12"/>
    <p:sldId id="287" r:id="rId13"/>
    <p:sldId id="267" r:id="rId14"/>
    <p:sldId id="276" r:id="rId15"/>
    <p:sldId id="281" r:id="rId16"/>
    <p:sldId id="288" r:id="rId17"/>
    <p:sldId id="28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92" autoAdjust="0"/>
  </p:normalViewPr>
  <p:slideViewPr>
    <p:cSldViewPr snapToGrid="0">
      <p:cViewPr varScale="1">
        <p:scale>
          <a:sx n="82" d="100"/>
          <a:sy n="82" d="100"/>
        </p:scale>
        <p:origin x="48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73E54-0BCE-4B06-9110-F3DFCECC9FDC}"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04738-95F3-4EB5-953F-4CEF58179308}" type="slidenum">
              <a:rPr lang="en-GB" smtClean="0"/>
              <a:t>‹#›</a:t>
            </a:fld>
            <a:endParaRPr lang="en-GB"/>
          </a:p>
        </p:txBody>
      </p:sp>
    </p:spTree>
    <p:extLst>
      <p:ext uri="{BB962C8B-B14F-4D97-AF65-F5344CB8AC3E}">
        <p14:creationId xmlns:p14="http://schemas.microsoft.com/office/powerpoint/2010/main" val="2395112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F7330511-1A58-4FE9-8269-18E5022BCFE9}"/>
              </a:ext>
            </a:extLst>
          </p:cNvPr>
          <p:cNvSpPr>
            <a:spLocks noGrp="1" noRot="1" noChangeAspect="1" noChangeArrowheads="1" noTextEdit="1"/>
          </p:cNvSpPr>
          <p:nvPr>
            <p:ph type="sldImg"/>
          </p:nvPr>
        </p:nvSpPr>
        <p:spPr>
          <a:ln/>
        </p:spPr>
      </p:sp>
      <p:sp>
        <p:nvSpPr>
          <p:cNvPr id="5123" name="Notes Placeholder 2">
            <a:extLst>
              <a:ext uri="{FF2B5EF4-FFF2-40B4-BE49-F238E27FC236}">
                <a16:creationId xmlns:a16="http://schemas.microsoft.com/office/drawing/2014/main" id="{973AD77F-4389-4C79-B0AE-62CEB2FC794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cs typeface="Arial" panose="020B0604020202020204" pitchFamily="34" charset="0"/>
            </a:endParaRPr>
          </a:p>
        </p:txBody>
      </p:sp>
      <p:sp>
        <p:nvSpPr>
          <p:cNvPr id="5124" name="Slide Number Placeholder 3">
            <a:extLst>
              <a:ext uri="{FF2B5EF4-FFF2-40B4-BE49-F238E27FC236}">
                <a16:creationId xmlns:a16="http://schemas.microsoft.com/office/drawing/2014/main" id="{6287594A-D886-4358-8104-526C02BFF31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2363" indent="-223838">
              <a:spcBef>
                <a:spcPct val="30000"/>
              </a:spcBef>
              <a:defRPr sz="1200">
                <a:solidFill>
                  <a:schemeClr val="tx1"/>
                </a:solidFill>
                <a:latin typeface="Arial" panose="020B0604020202020204" pitchFamily="34" charset="0"/>
                <a:cs typeface="Arial" panose="020B0604020202020204" pitchFamily="34" charset="0"/>
              </a:defRPr>
            </a:lvl3pPr>
            <a:lvl4pPr marL="1571625" indent="-223838">
              <a:spcBef>
                <a:spcPct val="30000"/>
              </a:spcBef>
              <a:defRPr sz="1200">
                <a:solidFill>
                  <a:schemeClr val="tx1"/>
                </a:solidFill>
                <a:latin typeface="Arial" panose="020B0604020202020204" pitchFamily="34" charset="0"/>
                <a:cs typeface="Arial" panose="020B0604020202020204" pitchFamily="34" charset="0"/>
              </a:defRPr>
            </a:lvl4pPr>
            <a:lvl5pPr marL="2020888" indent="-223838">
              <a:spcBef>
                <a:spcPct val="30000"/>
              </a:spcBef>
              <a:defRPr sz="1200">
                <a:solidFill>
                  <a:schemeClr val="tx1"/>
                </a:solidFill>
                <a:latin typeface="Arial" panose="020B0604020202020204" pitchFamily="34" charset="0"/>
                <a:cs typeface="Arial" panose="020B0604020202020204" pitchFamily="34" charset="0"/>
              </a:defRPr>
            </a:lvl5pPr>
            <a:lvl6pPr marL="24780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52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24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96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A1F98F6-8724-4036-AA1C-B1B84F4E8FC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4251387-D246-4B90-BEE4-9E386E45A3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D3D384B9-5FF5-47C5-83BF-0D735692D9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11268" name="Slide Number Placeholder 3">
            <a:extLst>
              <a:ext uri="{FF2B5EF4-FFF2-40B4-BE49-F238E27FC236}">
                <a16:creationId xmlns:a16="http://schemas.microsoft.com/office/drawing/2014/main" id="{E85D1FB9-A263-486E-9254-116B3FB9E5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E64CF25-E049-4882-BE6D-820A0C5AF0D5}" type="slidenum">
              <a:rPr lang="en-GB" altLang="en-US">
                <a:latin typeface="Tahoma" panose="020B0604030504040204" pitchFamily="34" charset="0"/>
              </a:rPr>
              <a:pPr>
                <a:spcBef>
                  <a:spcPct val="0"/>
                </a:spcBef>
              </a:pPr>
              <a:t>3</a:t>
            </a:fld>
            <a:endParaRPr lang="en-GB" altLang="en-US">
              <a:latin typeface="Tahom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E1B81A9-6118-4A7C-B69B-853B0FDAB1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C2A68294-7BF1-463C-B28A-1B8A05CB3E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dirty="0"/>
          </a:p>
        </p:txBody>
      </p:sp>
      <p:sp>
        <p:nvSpPr>
          <p:cNvPr id="46084" name="Slide Number Placeholder 3">
            <a:extLst>
              <a:ext uri="{FF2B5EF4-FFF2-40B4-BE49-F238E27FC236}">
                <a16:creationId xmlns:a16="http://schemas.microsoft.com/office/drawing/2014/main" id="{B4D441AF-567F-4EEA-B006-D1F9F6175B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DDA6450-08CC-4744-B479-5EFFE6CC7F7F}" type="slidenum">
              <a:rPr lang="en-GB" altLang="en-US">
                <a:latin typeface="Tahoma" panose="020B0604030504040204" pitchFamily="34" charset="0"/>
              </a:rPr>
              <a:pPr>
                <a:spcBef>
                  <a:spcPct val="0"/>
                </a:spcBef>
              </a:pPr>
              <a:t>4</a:t>
            </a:fld>
            <a:endParaRPr lang="en-GB" altLang="en-US">
              <a:latin typeface="Tahom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792B8B0-B7E8-49B5-BDDC-6C113B05C0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410D4E95-FAC4-4789-BA09-2585F18104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8132" name="Slide Number Placeholder 3">
            <a:extLst>
              <a:ext uri="{FF2B5EF4-FFF2-40B4-BE49-F238E27FC236}">
                <a16:creationId xmlns:a16="http://schemas.microsoft.com/office/drawing/2014/main" id="{08B668E0-AC87-4934-A5CB-F1D9FB8DF7D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060DBB-7CD3-45FC-87B6-EAAA4C1E0AF9}" type="slidenum">
              <a:rPr lang="en-GB" altLang="en-US">
                <a:latin typeface="Tahoma" panose="020B0604030504040204" pitchFamily="34" charset="0"/>
              </a:rPr>
              <a:pPr>
                <a:spcBef>
                  <a:spcPct val="0"/>
                </a:spcBef>
              </a:pPr>
              <a:t>5</a:t>
            </a:fld>
            <a:endParaRPr lang="en-GB" altLang="en-US">
              <a:latin typeface="Tahom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45636C94-EA05-4C59-9F11-D25A61891D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7A41D031-8C09-4EC5-ABAB-0C295AD07E7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50180" name="Slide Number Placeholder 3">
            <a:extLst>
              <a:ext uri="{FF2B5EF4-FFF2-40B4-BE49-F238E27FC236}">
                <a16:creationId xmlns:a16="http://schemas.microsoft.com/office/drawing/2014/main" id="{0444CCE5-E9D6-4BF8-9C91-562A0D18FC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310C17-9EFD-42F1-8876-F9460B0AB8B2}" type="slidenum">
              <a:rPr lang="en-GB" altLang="en-US">
                <a:latin typeface="Tahoma" panose="020B0604030504040204" pitchFamily="34" charset="0"/>
              </a:rPr>
              <a:pPr>
                <a:spcBef>
                  <a:spcPct val="0"/>
                </a:spcBef>
              </a:pPr>
              <a:t>8</a:t>
            </a:fld>
            <a:endParaRPr lang="en-GB" altLang="en-US">
              <a:latin typeface="Tahom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43D0EB8-7995-4993-BFC8-A1EFC3BCCF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FF77377-38D0-48E7-B2C4-5FFC643C56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2228" name="Slide Number Placeholder 3">
            <a:extLst>
              <a:ext uri="{FF2B5EF4-FFF2-40B4-BE49-F238E27FC236}">
                <a16:creationId xmlns:a16="http://schemas.microsoft.com/office/drawing/2014/main" id="{061E1873-5F5C-42C6-951E-290D353109BC}"/>
              </a:ext>
            </a:extLst>
          </p:cNvPr>
          <p:cNvSpPr txBox="1">
            <a:spLocks noGrp="1"/>
          </p:cNvSpPr>
          <p:nvPr/>
        </p:nvSpPr>
        <p:spPr bwMode="auto">
          <a:xfrm>
            <a:off x="3846513" y="9424988"/>
            <a:ext cx="2943225"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B9AE99F5-D3DE-4A08-8D9B-BE67E19A9D55}" type="slidenum">
              <a:rPr lang="en-GB" altLang="en-US">
                <a:latin typeface="Comic Sans MS" panose="030F0702030302020204" pitchFamily="66" charset="0"/>
              </a:rPr>
              <a:pPr algn="r" eaLnBrk="1" hangingPunct="1">
                <a:spcBef>
                  <a:spcPct val="0"/>
                </a:spcBef>
              </a:pPr>
              <a:t>11</a:t>
            </a:fld>
            <a:endParaRPr lang="en-GB" altLang="en-US">
              <a:latin typeface="Comic Sans MS" panose="030F0702030302020204" pitchFamily="66"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C2868F9D-37B8-423D-9574-13C02C71B4A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0B9589C8-EF1D-4BEF-96B4-B122CA3AB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5844" name="Slide Number Placeholder 3">
            <a:extLst>
              <a:ext uri="{FF2B5EF4-FFF2-40B4-BE49-F238E27FC236}">
                <a16:creationId xmlns:a16="http://schemas.microsoft.com/office/drawing/2014/main" id="{0483065A-666A-4A4F-93B5-7D356A430F3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50A9C04-7825-45F8-BFA4-987F55F0EC80}" type="slidenum">
              <a:rPr lang="en-GB" altLang="en-US">
                <a:latin typeface="Tahoma" panose="020B0604030504040204" pitchFamily="34" charset="0"/>
              </a:rPr>
              <a:pPr>
                <a:spcBef>
                  <a:spcPct val="0"/>
                </a:spcBef>
              </a:pPr>
              <a:t>13</a:t>
            </a:fld>
            <a:endParaRPr lang="en-GB" altLang="en-US">
              <a:latin typeface="Tahom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3CEDABA-7A09-4116-A127-1873873A14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86AC83FA-E3CD-4E6D-BC22-5BFE721BDC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4276" name="Slide Number Placeholder 3">
            <a:extLst>
              <a:ext uri="{FF2B5EF4-FFF2-40B4-BE49-F238E27FC236}">
                <a16:creationId xmlns:a16="http://schemas.microsoft.com/office/drawing/2014/main" id="{008B0140-1225-49F7-BB06-9FDDE862DE95}"/>
              </a:ext>
            </a:extLst>
          </p:cNvPr>
          <p:cNvSpPr txBox="1">
            <a:spLocks noGrp="1"/>
          </p:cNvSpPr>
          <p:nvPr/>
        </p:nvSpPr>
        <p:spPr bwMode="auto">
          <a:xfrm>
            <a:off x="3846513" y="9424988"/>
            <a:ext cx="2943225"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0B4E0EA-3E61-41F8-8482-12B4928E008D}" type="slidenum">
              <a:rPr lang="en-GB" altLang="en-US">
                <a:latin typeface="Comic Sans MS" panose="030F0702030302020204" pitchFamily="66" charset="0"/>
              </a:rPr>
              <a:pPr algn="r" eaLnBrk="1" hangingPunct="1">
                <a:spcBef>
                  <a:spcPct val="0"/>
                </a:spcBef>
              </a:pPr>
              <a:t>14</a:t>
            </a:fld>
            <a:endParaRPr lang="en-GB" altLang="en-US">
              <a:latin typeface="Comic Sans MS" panose="030F0702030302020204" pitchFamily="66"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04738-95F3-4EB5-953F-4CEF58179308}" type="slidenum">
              <a:rPr lang="en-GB" smtClean="0"/>
              <a:t>16</a:t>
            </a:fld>
            <a:endParaRPr lang="en-GB"/>
          </a:p>
        </p:txBody>
      </p:sp>
    </p:spTree>
    <p:extLst>
      <p:ext uri="{BB962C8B-B14F-4D97-AF65-F5344CB8AC3E}">
        <p14:creationId xmlns:p14="http://schemas.microsoft.com/office/powerpoint/2010/main" val="4284065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8370" name="Rectangle 2"/>
          <p:cNvSpPr>
            <a:spLocks noGrp="1" noChangeArrowheads="1"/>
          </p:cNvSpPr>
          <p:nvPr>
            <p:ph type="ctrTitle" sz="quarter"/>
          </p:nvPr>
        </p:nvSpPr>
        <p:spPr>
          <a:xfrm>
            <a:off x="914400" y="1676400"/>
            <a:ext cx="10363200" cy="1828800"/>
          </a:xfrm>
        </p:spPr>
        <p:txBody>
          <a:bodyPr/>
          <a:lstStyle>
            <a:lvl1pPr>
              <a:defRPr/>
            </a:lvl1pPr>
          </a:lstStyle>
          <a:p>
            <a:r>
              <a:rPr lang="en-US"/>
              <a:t>Click to edit Master title style</a:t>
            </a:r>
          </a:p>
        </p:txBody>
      </p:sp>
      <p:sp>
        <p:nvSpPr>
          <p:cNvPr id="58371" name="Rectangle 3"/>
          <p:cNvSpPr>
            <a:spLocks noGrp="1" noChangeArrowheads="1"/>
          </p:cNvSpPr>
          <p:nvPr>
            <p:ph type="subTitle" sz="quarter" idx="1"/>
          </p:nvPr>
        </p:nvSpPr>
        <p:spPr>
          <a:xfrm>
            <a:off x="1828800" y="3886200"/>
            <a:ext cx="8534400" cy="1752600"/>
          </a:xfrm>
        </p:spPr>
        <p:txBody>
          <a:bodyPr/>
          <a:lstStyle>
            <a:lvl1pPr marL="0" indent="0" algn="ctr">
              <a:buFont typeface="Wingdings" pitchFamily="2" charset="2"/>
              <a:buNone/>
              <a:defRPr/>
            </a:lvl1pPr>
          </a:lstStyle>
          <a:p>
            <a:r>
              <a:rPr lang="en-US"/>
              <a:t>Click to edit Master subtitle style</a:t>
            </a:r>
          </a:p>
        </p:txBody>
      </p:sp>
      <p:sp>
        <p:nvSpPr>
          <p:cNvPr id="4" name="Rectangle 4">
            <a:extLst>
              <a:ext uri="{FF2B5EF4-FFF2-40B4-BE49-F238E27FC236}">
                <a16:creationId xmlns:a16="http://schemas.microsoft.com/office/drawing/2014/main" id="{51716D15-AD3F-4B47-89B3-A176F9E5A6F6}"/>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AD7E289-494F-42C1-9996-A6E90C36DAF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068DE34-29B5-4657-8A61-FEEFCCBF2E81}"/>
              </a:ext>
            </a:extLst>
          </p:cNvPr>
          <p:cNvSpPr>
            <a:spLocks noGrp="1" noChangeArrowheads="1"/>
          </p:cNvSpPr>
          <p:nvPr>
            <p:ph type="sldNum" sz="quarter" idx="12"/>
          </p:nvPr>
        </p:nvSpPr>
        <p:spPr>
          <a:ln/>
        </p:spPr>
        <p:txBody>
          <a:bodyPr/>
          <a:lstStyle>
            <a:lvl1pPr>
              <a:defRPr/>
            </a:lvl1pPr>
          </a:lstStyle>
          <a:p>
            <a:pPr>
              <a:defRPr/>
            </a:pPr>
            <a:fld id="{936468E8-B7E0-41CA-ABC9-358EFB7D1BEE}" type="slidenum">
              <a:rPr lang="en-US" altLang="en-US"/>
              <a:pPr>
                <a:defRPr/>
              </a:pPr>
              <a:t>‹#›</a:t>
            </a:fld>
            <a:endParaRPr lang="en-US" altLang="en-US"/>
          </a:p>
        </p:txBody>
      </p:sp>
    </p:spTree>
    <p:extLst>
      <p:ext uri="{BB962C8B-B14F-4D97-AF65-F5344CB8AC3E}">
        <p14:creationId xmlns:p14="http://schemas.microsoft.com/office/powerpoint/2010/main" val="1647022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FC8F04E3-3F1C-45E2-8F1B-9B4C4147D62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13D25C9-5FB8-4288-9016-658D95920F0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A6347E21-3239-4127-819E-BDA25D3FEFFF}"/>
              </a:ext>
            </a:extLst>
          </p:cNvPr>
          <p:cNvSpPr>
            <a:spLocks noGrp="1" noChangeArrowheads="1"/>
          </p:cNvSpPr>
          <p:nvPr>
            <p:ph type="sldNum" sz="quarter" idx="12"/>
          </p:nvPr>
        </p:nvSpPr>
        <p:spPr>
          <a:ln/>
        </p:spPr>
        <p:txBody>
          <a:bodyPr/>
          <a:lstStyle>
            <a:lvl1pPr>
              <a:defRPr/>
            </a:lvl1pPr>
          </a:lstStyle>
          <a:p>
            <a:pPr>
              <a:defRPr/>
            </a:pPr>
            <a:fld id="{CE54E28B-8784-4657-A058-41DCD4D92C4B}" type="slidenum">
              <a:rPr lang="en-US" altLang="en-US"/>
              <a:pPr>
                <a:defRPr/>
              </a:pPr>
              <a:t>‹#›</a:t>
            </a:fld>
            <a:endParaRPr lang="en-US" altLang="en-US"/>
          </a:p>
        </p:txBody>
      </p:sp>
    </p:spTree>
    <p:extLst>
      <p:ext uri="{BB962C8B-B14F-4D97-AF65-F5344CB8AC3E}">
        <p14:creationId xmlns:p14="http://schemas.microsoft.com/office/powerpoint/2010/main" val="130757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DF7B8B16-A4A0-4F87-967D-CEDDE95E5314}"/>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EC7EFD56-896C-4697-9681-161A535A569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754A61D-7D7D-45CF-8830-0DAB905A8DF4}"/>
              </a:ext>
            </a:extLst>
          </p:cNvPr>
          <p:cNvSpPr>
            <a:spLocks noGrp="1" noChangeArrowheads="1"/>
          </p:cNvSpPr>
          <p:nvPr>
            <p:ph type="sldNum" sz="quarter" idx="12"/>
          </p:nvPr>
        </p:nvSpPr>
        <p:spPr>
          <a:ln/>
        </p:spPr>
        <p:txBody>
          <a:bodyPr/>
          <a:lstStyle>
            <a:lvl1pPr>
              <a:defRPr/>
            </a:lvl1pPr>
          </a:lstStyle>
          <a:p>
            <a:pPr>
              <a:defRPr/>
            </a:pPr>
            <a:fld id="{DA7734EA-50E4-4C17-9A3F-9FC8B570DF1E}" type="slidenum">
              <a:rPr lang="en-US" altLang="en-US"/>
              <a:pPr>
                <a:defRPr/>
              </a:pPr>
              <a:t>‹#›</a:t>
            </a:fld>
            <a:endParaRPr lang="en-US" altLang="en-US"/>
          </a:p>
        </p:txBody>
      </p:sp>
    </p:spTree>
    <p:extLst>
      <p:ext uri="{BB962C8B-B14F-4D97-AF65-F5344CB8AC3E}">
        <p14:creationId xmlns:p14="http://schemas.microsoft.com/office/powerpoint/2010/main" val="3955374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981200"/>
            <a:ext cx="5384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3848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5CA74FF-C28D-421A-A189-D12BA6D708F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D2255C7-3C95-4341-854E-2345045C4F1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B016B5E8-5821-44B6-ABCF-4626FD6CB221}"/>
              </a:ext>
            </a:extLst>
          </p:cNvPr>
          <p:cNvSpPr>
            <a:spLocks noGrp="1" noChangeArrowheads="1"/>
          </p:cNvSpPr>
          <p:nvPr>
            <p:ph type="sldNum" sz="quarter" idx="12"/>
          </p:nvPr>
        </p:nvSpPr>
        <p:spPr>
          <a:ln/>
        </p:spPr>
        <p:txBody>
          <a:bodyPr/>
          <a:lstStyle>
            <a:lvl1pPr>
              <a:defRPr/>
            </a:lvl1pPr>
          </a:lstStyle>
          <a:p>
            <a:pPr>
              <a:defRPr/>
            </a:pPr>
            <a:fld id="{9772630F-258C-44FD-9197-77C8707C191E}" type="slidenum">
              <a:rPr lang="en-US" altLang="en-US"/>
              <a:pPr>
                <a:defRPr/>
              </a:pPr>
              <a:t>‹#›</a:t>
            </a:fld>
            <a:endParaRPr lang="en-US" altLang="en-US"/>
          </a:p>
        </p:txBody>
      </p:sp>
    </p:spTree>
    <p:extLst>
      <p:ext uri="{BB962C8B-B14F-4D97-AF65-F5344CB8AC3E}">
        <p14:creationId xmlns:p14="http://schemas.microsoft.com/office/powerpoint/2010/main" val="759228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35F1A27-4B4F-486D-9CD0-392753B83D64}"/>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5232B421-1357-4E1A-A79B-BF0F8CB5092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913857B5-5DCB-480E-8BB9-5FDE0FA172FA}"/>
              </a:ext>
            </a:extLst>
          </p:cNvPr>
          <p:cNvSpPr>
            <a:spLocks noGrp="1" noChangeArrowheads="1"/>
          </p:cNvSpPr>
          <p:nvPr>
            <p:ph type="sldNum" sz="quarter" idx="12"/>
          </p:nvPr>
        </p:nvSpPr>
        <p:spPr>
          <a:ln/>
        </p:spPr>
        <p:txBody>
          <a:bodyPr/>
          <a:lstStyle>
            <a:lvl1pPr>
              <a:defRPr/>
            </a:lvl1pPr>
          </a:lstStyle>
          <a:p>
            <a:pPr>
              <a:defRPr/>
            </a:pPr>
            <a:fld id="{1036CB8C-EB6B-4C20-9B63-6FEDAFE93122}" type="slidenum">
              <a:rPr lang="en-US" altLang="en-US"/>
              <a:pPr>
                <a:defRPr/>
              </a:pPr>
              <a:t>‹#›</a:t>
            </a:fld>
            <a:endParaRPr lang="en-US" altLang="en-US"/>
          </a:p>
        </p:txBody>
      </p:sp>
    </p:spTree>
    <p:extLst>
      <p:ext uri="{BB962C8B-B14F-4D97-AF65-F5344CB8AC3E}">
        <p14:creationId xmlns:p14="http://schemas.microsoft.com/office/powerpoint/2010/main" val="3896897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4C569625-EEF9-4CCA-854D-96BFFB969529}"/>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7BADB341-B3FF-4281-84A7-B451D9CD534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D96390FA-106E-43BB-9E17-FCC285F7E818}"/>
              </a:ext>
            </a:extLst>
          </p:cNvPr>
          <p:cNvSpPr>
            <a:spLocks noGrp="1" noChangeArrowheads="1"/>
          </p:cNvSpPr>
          <p:nvPr>
            <p:ph type="sldNum" sz="quarter" idx="12"/>
          </p:nvPr>
        </p:nvSpPr>
        <p:spPr>
          <a:ln/>
        </p:spPr>
        <p:txBody>
          <a:bodyPr/>
          <a:lstStyle>
            <a:lvl1pPr>
              <a:defRPr/>
            </a:lvl1pPr>
          </a:lstStyle>
          <a:p>
            <a:pPr>
              <a:defRPr/>
            </a:pPr>
            <a:fld id="{3E3E1F28-F364-4BDE-A523-7DB072132710}" type="slidenum">
              <a:rPr lang="en-US" altLang="en-US"/>
              <a:pPr>
                <a:defRPr/>
              </a:pPr>
              <a:t>‹#›</a:t>
            </a:fld>
            <a:endParaRPr lang="en-US" altLang="en-US"/>
          </a:p>
        </p:txBody>
      </p:sp>
    </p:spTree>
    <p:extLst>
      <p:ext uri="{BB962C8B-B14F-4D97-AF65-F5344CB8AC3E}">
        <p14:creationId xmlns:p14="http://schemas.microsoft.com/office/powerpoint/2010/main" val="3974446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973A2DD-CE1A-40A7-933D-06CCFF780242}"/>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3345CF4C-55AB-40CB-8493-FBC80E04AC0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F2733E41-033A-411B-B75A-E5B58B335DB3}"/>
              </a:ext>
            </a:extLst>
          </p:cNvPr>
          <p:cNvSpPr>
            <a:spLocks noGrp="1" noChangeArrowheads="1"/>
          </p:cNvSpPr>
          <p:nvPr>
            <p:ph type="sldNum" sz="quarter" idx="12"/>
          </p:nvPr>
        </p:nvSpPr>
        <p:spPr>
          <a:ln/>
        </p:spPr>
        <p:txBody>
          <a:bodyPr/>
          <a:lstStyle>
            <a:lvl1pPr>
              <a:defRPr/>
            </a:lvl1pPr>
          </a:lstStyle>
          <a:p>
            <a:pPr>
              <a:defRPr/>
            </a:pPr>
            <a:fld id="{A0115979-E1BB-4B9E-9E52-F1138762EDD9}" type="slidenum">
              <a:rPr lang="en-US" altLang="en-US"/>
              <a:pPr>
                <a:defRPr/>
              </a:pPr>
              <a:t>‹#›</a:t>
            </a:fld>
            <a:endParaRPr lang="en-US" altLang="en-US"/>
          </a:p>
        </p:txBody>
      </p:sp>
    </p:spTree>
    <p:extLst>
      <p:ext uri="{BB962C8B-B14F-4D97-AF65-F5344CB8AC3E}">
        <p14:creationId xmlns:p14="http://schemas.microsoft.com/office/powerpoint/2010/main" val="1821822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78E85DC-9B30-4261-A689-13EA10BE6698}"/>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DAF7FDC-EF57-46CB-99BF-286FDB3E7EE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24335624-0DA7-40EB-BD90-D833F823B3B2}"/>
              </a:ext>
            </a:extLst>
          </p:cNvPr>
          <p:cNvSpPr>
            <a:spLocks noGrp="1" noChangeArrowheads="1"/>
          </p:cNvSpPr>
          <p:nvPr>
            <p:ph type="sldNum" sz="quarter" idx="12"/>
          </p:nvPr>
        </p:nvSpPr>
        <p:spPr>
          <a:ln/>
        </p:spPr>
        <p:txBody>
          <a:bodyPr/>
          <a:lstStyle>
            <a:lvl1pPr>
              <a:defRPr/>
            </a:lvl1pPr>
          </a:lstStyle>
          <a:p>
            <a:pPr>
              <a:defRPr/>
            </a:pPr>
            <a:fld id="{6B478847-3527-4C0F-A73A-7A39FFC12BF5}" type="slidenum">
              <a:rPr lang="en-US" altLang="en-US"/>
              <a:pPr>
                <a:defRPr/>
              </a:pPr>
              <a:t>‹#›</a:t>
            </a:fld>
            <a:endParaRPr lang="en-US" altLang="en-US"/>
          </a:p>
        </p:txBody>
      </p:sp>
    </p:spTree>
    <p:extLst>
      <p:ext uri="{BB962C8B-B14F-4D97-AF65-F5344CB8AC3E}">
        <p14:creationId xmlns:p14="http://schemas.microsoft.com/office/powerpoint/2010/main" val="1766834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7D3F7988-6234-459E-BD78-7B6B1EA23C7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07F1851-BFDC-40D4-83C8-44DAF256760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2070B872-1CF7-40DE-BB16-A8AE51F25037}"/>
              </a:ext>
            </a:extLst>
          </p:cNvPr>
          <p:cNvSpPr>
            <a:spLocks noGrp="1" noChangeArrowheads="1"/>
          </p:cNvSpPr>
          <p:nvPr>
            <p:ph type="sldNum" sz="quarter" idx="12"/>
          </p:nvPr>
        </p:nvSpPr>
        <p:spPr>
          <a:ln/>
        </p:spPr>
        <p:txBody>
          <a:bodyPr/>
          <a:lstStyle>
            <a:lvl1pPr>
              <a:defRPr/>
            </a:lvl1pPr>
          </a:lstStyle>
          <a:p>
            <a:pPr>
              <a:defRPr/>
            </a:pPr>
            <a:fld id="{7032E979-96BF-42BC-A5AD-8646F30DF391}" type="slidenum">
              <a:rPr lang="en-US" altLang="en-US"/>
              <a:pPr>
                <a:defRPr/>
              </a:pPr>
              <a:t>‹#›</a:t>
            </a:fld>
            <a:endParaRPr lang="en-US" altLang="en-US"/>
          </a:p>
        </p:txBody>
      </p:sp>
    </p:spTree>
    <p:extLst>
      <p:ext uri="{BB962C8B-B14F-4D97-AF65-F5344CB8AC3E}">
        <p14:creationId xmlns:p14="http://schemas.microsoft.com/office/powerpoint/2010/main" val="2649151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CD2BBE7D-12A2-496E-90AD-3BA649618B3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D38E1B8-1660-4A58-B8BE-E63E8561EDF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1144E88-7168-4734-A252-6822BA414ACD}"/>
              </a:ext>
            </a:extLst>
          </p:cNvPr>
          <p:cNvSpPr>
            <a:spLocks noGrp="1" noChangeArrowheads="1"/>
          </p:cNvSpPr>
          <p:nvPr>
            <p:ph type="sldNum" sz="quarter" idx="12"/>
          </p:nvPr>
        </p:nvSpPr>
        <p:spPr>
          <a:ln/>
        </p:spPr>
        <p:txBody>
          <a:bodyPr/>
          <a:lstStyle>
            <a:lvl1pPr>
              <a:defRPr/>
            </a:lvl1pPr>
          </a:lstStyle>
          <a:p>
            <a:pPr>
              <a:defRPr/>
            </a:pPr>
            <a:fld id="{E1E2B2EB-12D9-42C9-ADF2-6E3A662BBFEF}" type="slidenum">
              <a:rPr lang="en-US" altLang="en-US"/>
              <a:pPr>
                <a:defRPr/>
              </a:pPr>
              <a:t>‹#›</a:t>
            </a:fld>
            <a:endParaRPr lang="en-US" altLang="en-US"/>
          </a:p>
        </p:txBody>
      </p:sp>
    </p:spTree>
    <p:extLst>
      <p:ext uri="{BB962C8B-B14F-4D97-AF65-F5344CB8AC3E}">
        <p14:creationId xmlns:p14="http://schemas.microsoft.com/office/powerpoint/2010/main" val="179660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81000"/>
            <a:ext cx="2743200" cy="5715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381000"/>
            <a:ext cx="8026400"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D5EAAFF7-0E46-41AE-A94C-02817ED7C68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3A591B5E-560F-4E75-99C7-A08B98B712E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CDB202DF-CB63-4D7C-97E9-AB0F324F7B79}"/>
              </a:ext>
            </a:extLst>
          </p:cNvPr>
          <p:cNvSpPr>
            <a:spLocks noGrp="1" noChangeArrowheads="1"/>
          </p:cNvSpPr>
          <p:nvPr>
            <p:ph type="sldNum" sz="quarter" idx="12"/>
          </p:nvPr>
        </p:nvSpPr>
        <p:spPr>
          <a:ln/>
        </p:spPr>
        <p:txBody>
          <a:bodyPr/>
          <a:lstStyle>
            <a:lvl1pPr>
              <a:defRPr/>
            </a:lvl1pPr>
          </a:lstStyle>
          <a:p>
            <a:pPr>
              <a:defRPr/>
            </a:pPr>
            <a:fld id="{C0F2AC81-3F07-470C-8BB1-4992FC6CDB75}" type="slidenum">
              <a:rPr lang="en-US" altLang="en-US"/>
              <a:pPr>
                <a:defRPr/>
              </a:pPr>
              <a:t>‹#›</a:t>
            </a:fld>
            <a:endParaRPr lang="en-US" altLang="en-US"/>
          </a:p>
        </p:txBody>
      </p:sp>
    </p:spTree>
    <p:extLst>
      <p:ext uri="{BB962C8B-B14F-4D97-AF65-F5344CB8AC3E}">
        <p14:creationId xmlns:p14="http://schemas.microsoft.com/office/powerpoint/2010/main" val="628470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61616"/>
        </a:solidFill>
        <a:effectLst/>
      </p:bgPr>
    </p:bg>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5AC6D35A-BBE4-4048-ABE4-29400EE97F44}"/>
              </a:ext>
            </a:extLst>
          </p:cNvPr>
          <p:cNvSpPr>
            <a:spLocks noGrp="1" noChangeArrowheads="1"/>
          </p:cNvSpPr>
          <p:nvPr>
            <p:ph type="title"/>
          </p:nvPr>
        </p:nvSpPr>
        <p:spPr bwMode="auto">
          <a:xfrm>
            <a:off x="609600" y="381000"/>
            <a:ext cx="109728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57347" name="Rectangle 3">
            <a:extLst>
              <a:ext uri="{FF2B5EF4-FFF2-40B4-BE49-F238E27FC236}">
                <a16:creationId xmlns:a16="http://schemas.microsoft.com/office/drawing/2014/main" id="{2EBE6BCF-C24A-42B3-9363-595536BD8A91}"/>
              </a:ext>
            </a:extLst>
          </p:cNvPr>
          <p:cNvSpPr>
            <a:spLocks noGrp="1" noChangeArrowheads="1"/>
          </p:cNvSpPr>
          <p:nvPr>
            <p:ph type="body" idx="1"/>
          </p:nvPr>
        </p:nvSpPr>
        <p:spPr bwMode="auto">
          <a:xfrm>
            <a:off x="609600" y="1981200"/>
            <a:ext cx="10972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7348" name="Rectangle 4">
            <a:extLst>
              <a:ext uri="{FF2B5EF4-FFF2-40B4-BE49-F238E27FC236}">
                <a16:creationId xmlns:a16="http://schemas.microsoft.com/office/drawing/2014/main" id="{CECFFF90-E029-4D71-B9E2-C5C7D384580C}"/>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effectLst>
                  <a:outerShdw blurRad="38100" dist="38100" dir="2700000" algn="tl">
                    <a:srgbClr val="000000"/>
                  </a:outerShdw>
                </a:effectLst>
                <a:latin typeface="Arial" charset="0"/>
                <a:cs typeface="Arial" charset="0"/>
              </a:defRPr>
            </a:lvl1pPr>
          </a:lstStyle>
          <a:p>
            <a:pPr>
              <a:defRPr/>
            </a:pPr>
            <a:endParaRPr lang="en-US"/>
          </a:p>
        </p:txBody>
      </p:sp>
      <p:sp>
        <p:nvSpPr>
          <p:cNvPr id="57349" name="Rectangle 5">
            <a:extLst>
              <a:ext uri="{FF2B5EF4-FFF2-40B4-BE49-F238E27FC236}">
                <a16:creationId xmlns:a16="http://schemas.microsoft.com/office/drawing/2014/main" id="{DB738F91-7AC2-494D-933D-DF72C0B3BDC1}"/>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effectLst>
                  <a:outerShdw blurRad="38100" dist="38100" dir="2700000" algn="tl">
                    <a:srgbClr val="000000"/>
                  </a:outerShdw>
                </a:effectLst>
                <a:latin typeface="Arial" charset="0"/>
                <a:cs typeface="Arial" charset="0"/>
              </a:defRPr>
            </a:lvl1pPr>
          </a:lstStyle>
          <a:p>
            <a:pPr>
              <a:defRPr/>
            </a:pPr>
            <a:endParaRPr lang="en-US"/>
          </a:p>
        </p:txBody>
      </p:sp>
      <p:sp>
        <p:nvSpPr>
          <p:cNvPr id="57350" name="Rectangle 6">
            <a:extLst>
              <a:ext uri="{FF2B5EF4-FFF2-40B4-BE49-F238E27FC236}">
                <a16:creationId xmlns:a16="http://schemas.microsoft.com/office/drawing/2014/main" id="{DE683B62-9964-402F-A03A-36A9DF1A8820}"/>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effectLst>
                  <a:outerShdw blurRad="38100" dist="38100" dir="2700000" algn="tl">
                    <a:srgbClr val="000000"/>
                  </a:outerShdw>
                </a:effectLst>
                <a:latin typeface="Arial" panose="020B0604020202020204" pitchFamily="34" charset="0"/>
              </a:defRPr>
            </a:lvl1pPr>
          </a:lstStyle>
          <a:p>
            <a:pPr>
              <a:defRPr/>
            </a:pPr>
            <a:fld id="{0BE26D5A-A51B-4C9E-BE5B-7FAFAFAA1E39}" type="slidenum">
              <a:rPr lang="en-US" altLang="en-US"/>
              <a:pPr>
                <a:defRPr/>
              </a:pPr>
              <a:t>‹#›</a:t>
            </a:fld>
            <a:endParaRPr lang="en-US" altLang="en-US"/>
          </a:p>
        </p:txBody>
      </p:sp>
    </p:spTree>
    <p:extLst>
      <p:ext uri="{BB962C8B-B14F-4D97-AF65-F5344CB8AC3E}">
        <p14:creationId xmlns:p14="http://schemas.microsoft.com/office/powerpoint/2010/main" val="3793153818"/>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65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anose="05000000000000000000"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65000"/>
        <a:buFont typeface="Wingdings" panose="05000000000000000000"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www.english-heritage.org.uk/upload/pdf/16602_HumanRemains1.pdf"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legislation.gov.uk/ukpga/2004/30/conten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hyperlink" Target="http://www.cobdo.org.uk/html/reburial_statement.html" TargetMode="Externa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ish-heritage.org.uk/visit/places/windmill-hill/history/" TargetMode="External"/><Relationship Id="rId2" Type="http://schemas.openxmlformats.org/officeDocument/2006/relationships/hyperlink" Target="http://www.cobdo.org.uk/html/about_cobdo.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58353CBA-D05E-47C2-9F54-262D07D7DCDF}"/>
              </a:ext>
            </a:extLst>
          </p:cNvPr>
          <p:cNvSpPr>
            <a:spLocks noGrp="1" noChangeArrowheads="1"/>
          </p:cNvSpPr>
          <p:nvPr>
            <p:ph type="title"/>
          </p:nvPr>
        </p:nvSpPr>
        <p:spPr>
          <a:xfrm>
            <a:off x="963084" y="4406901"/>
            <a:ext cx="10363200" cy="1362075"/>
          </a:xfrm>
        </p:spPr>
        <p:txBody>
          <a:bodyPr wrap="square" anchor="t">
            <a:normAutofit/>
          </a:bodyPr>
          <a:lstStyle/>
          <a:p>
            <a:pPr eaLnBrk="1" hangingPunct="1">
              <a:defRPr/>
            </a:pPr>
            <a:r>
              <a:rPr lang="en-GB" dirty="0"/>
              <a:t>The Politics of Death and Burial</a:t>
            </a:r>
            <a:endParaRPr lang="en-US" dirty="0"/>
          </a:p>
        </p:txBody>
      </p:sp>
      <p:sp>
        <p:nvSpPr>
          <p:cNvPr id="2051" name="Rectangle 3">
            <a:extLst>
              <a:ext uri="{FF2B5EF4-FFF2-40B4-BE49-F238E27FC236}">
                <a16:creationId xmlns:a16="http://schemas.microsoft.com/office/drawing/2014/main" id="{85941553-B98B-45C4-B02B-C36778317AE9}"/>
              </a:ext>
            </a:extLst>
          </p:cNvPr>
          <p:cNvSpPr>
            <a:spLocks noGrp="1" noChangeArrowheads="1"/>
          </p:cNvSpPr>
          <p:nvPr>
            <p:ph type="body" idx="1"/>
          </p:nvPr>
        </p:nvSpPr>
        <p:spPr>
          <a:xfrm>
            <a:off x="963084" y="2906713"/>
            <a:ext cx="10363200" cy="1500187"/>
          </a:xfrm>
        </p:spPr>
        <p:txBody>
          <a:bodyPr wrap="square" anchor="b">
            <a:normAutofit/>
          </a:bodyPr>
          <a:lstStyle/>
          <a:p>
            <a:pPr eaLnBrk="1" hangingPunct="1">
              <a:defRPr/>
            </a:pPr>
            <a:r>
              <a:rPr lang="en-GB" dirty="0"/>
              <a:t>The Living and the Dead</a:t>
            </a:r>
          </a:p>
          <a:p>
            <a:pPr eaLnBrk="1" hangingPunct="1">
              <a:defRPr/>
            </a:pPr>
            <a:r>
              <a:rPr lang="en-GB" dirty="0"/>
              <a:t>Archaeology, Heritage, Ancient Civilisations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1FEDD6-3BE0-4F25-A3E6-ECEA4D030FAD}"/>
              </a:ext>
            </a:extLst>
          </p:cNvPr>
          <p:cNvSpPr>
            <a:spLocks noGrp="1"/>
          </p:cNvSpPr>
          <p:nvPr>
            <p:ph type="title"/>
          </p:nvPr>
        </p:nvSpPr>
        <p:spPr/>
        <p:txBody>
          <a:bodyPr/>
          <a:lstStyle/>
          <a:p>
            <a:pPr>
              <a:defRPr/>
            </a:pPr>
            <a:r>
              <a:rPr lang="en-GB" dirty="0"/>
              <a:t>Overview</a:t>
            </a:r>
          </a:p>
        </p:txBody>
      </p:sp>
      <p:sp>
        <p:nvSpPr>
          <p:cNvPr id="5" name="Content Placeholder 4">
            <a:extLst>
              <a:ext uri="{FF2B5EF4-FFF2-40B4-BE49-F238E27FC236}">
                <a16:creationId xmlns:a16="http://schemas.microsoft.com/office/drawing/2014/main" id="{533D1448-4B1B-4888-83F7-D8E5A551BE15}"/>
              </a:ext>
            </a:extLst>
          </p:cNvPr>
          <p:cNvSpPr>
            <a:spLocks noGrp="1"/>
          </p:cNvSpPr>
          <p:nvPr>
            <p:ph idx="1"/>
          </p:nvPr>
        </p:nvSpPr>
        <p:spPr>
          <a:xfrm>
            <a:off x="446241" y="1426028"/>
            <a:ext cx="8435975" cy="4616450"/>
          </a:xfrm>
        </p:spPr>
        <p:txBody>
          <a:bodyPr/>
          <a:lstStyle/>
          <a:p>
            <a:pPr>
              <a:defRPr/>
            </a:pPr>
            <a:r>
              <a:rPr lang="en-GB" dirty="0"/>
              <a:t>The Archaeology of the Living and the Dead  </a:t>
            </a:r>
          </a:p>
          <a:p>
            <a:pPr lvl="1">
              <a:defRPr/>
            </a:pPr>
            <a:r>
              <a:rPr lang="en-GB" dirty="0"/>
              <a:t>Outline the main issues</a:t>
            </a:r>
          </a:p>
          <a:p>
            <a:pPr lvl="1">
              <a:defRPr/>
            </a:pPr>
            <a:r>
              <a:rPr lang="en-GB" dirty="0"/>
              <a:t> Bioarchaeological investigations clash with cultural sensitivities</a:t>
            </a:r>
          </a:p>
          <a:p>
            <a:pPr lvl="1">
              <a:defRPr/>
            </a:pPr>
            <a:r>
              <a:rPr lang="en-GB" dirty="0"/>
              <a:t>Example:</a:t>
            </a:r>
          </a:p>
          <a:p>
            <a:pPr lvl="2">
              <a:defRPr/>
            </a:pPr>
            <a:r>
              <a:rPr lang="en-GB" dirty="0"/>
              <a:t>Yagan’s Head (Australia)</a:t>
            </a:r>
          </a:p>
          <a:p>
            <a:pPr lvl="2">
              <a:defRPr/>
            </a:pPr>
            <a:r>
              <a:rPr lang="en-GB" dirty="0"/>
              <a:t>Windmill Hill Boy (England)</a:t>
            </a:r>
          </a:p>
          <a:p>
            <a:pPr marL="457200" lvl="1" indent="0">
              <a:buNone/>
              <a:defRPr/>
            </a:pPr>
            <a:r>
              <a:rPr lang="en-GB" dirty="0"/>
              <a:t>…heritage, forensic anthropology, archaeology, ancient civilisations, human evolution….</a:t>
            </a:r>
          </a:p>
          <a:p>
            <a:pPr lvl="1">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EEF2A-3165-483F-AB5A-D6A6B92C0DED}"/>
              </a:ext>
            </a:extLst>
          </p:cNvPr>
          <p:cNvSpPr>
            <a:spLocks noGrp="1"/>
          </p:cNvSpPr>
          <p:nvPr>
            <p:ph type="title"/>
          </p:nvPr>
        </p:nvSpPr>
        <p:spPr/>
        <p:txBody>
          <a:bodyPr/>
          <a:lstStyle/>
          <a:p>
            <a:pPr algn="r">
              <a:defRPr/>
            </a:pPr>
            <a:r>
              <a:rPr lang="en-GB" dirty="0"/>
              <a:t>‘the archaeology of death’ </a:t>
            </a:r>
            <a:br>
              <a:rPr lang="en-GB" dirty="0"/>
            </a:br>
            <a:r>
              <a:rPr lang="en-GB" dirty="0"/>
              <a:t>The politics of death and burial  </a:t>
            </a:r>
          </a:p>
        </p:txBody>
      </p:sp>
      <p:sp>
        <p:nvSpPr>
          <p:cNvPr id="3" name="Content Placeholder 2">
            <a:extLst>
              <a:ext uri="{FF2B5EF4-FFF2-40B4-BE49-F238E27FC236}">
                <a16:creationId xmlns:a16="http://schemas.microsoft.com/office/drawing/2014/main" id="{63FA9CB5-71CF-45CA-8476-24EF4125E7E9}"/>
              </a:ext>
            </a:extLst>
          </p:cNvPr>
          <p:cNvSpPr>
            <a:spLocks noGrp="1"/>
          </p:cNvSpPr>
          <p:nvPr>
            <p:ph idx="4294967295"/>
          </p:nvPr>
        </p:nvSpPr>
        <p:spPr>
          <a:xfrm>
            <a:off x="6816726" y="2060575"/>
            <a:ext cx="3743325" cy="4114800"/>
          </a:xfrm>
        </p:spPr>
        <p:txBody>
          <a:bodyPr/>
          <a:lstStyle/>
          <a:p>
            <a:pPr marL="0" indent="0">
              <a:buNone/>
              <a:defRPr/>
            </a:pPr>
            <a:r>
              <a:rPr lang="en-GB" dirty="0"/>
              <a:t>ethics, display, ownership, reburial, repatriation etc. </a:t>
            </a:r>
          </a:p>
          <a:p>
            <a:pPr>
              <a:defRPr/>
            </a:pPr>
            <a:endParaRPr lang="en-GB" dirty="0"/>
          </a:p>
        </p:txBody>
      </p:sp>
      <p:pic>
        <p:nvPicPr>
          <p:cNvPr id="10244" name="Picture 2" descr="http://www.surfcityvoice.org/wp-content/uploads/2010/06/Brightwater-protestUSE-300x213.jpg">
            <a:extLst>
              <a:ext uri="{FF2B5EF4-FFF2-40B4-BE49-F238E27FC236}">
                <a16:creationId xmlns:a16="http://schemas.microsoft.com/office/drawing/2014/main" id="{A2527575-9E7A-4054-B210-C862E770B5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852612"/>
            <a:ext cx="5724525" cy="4065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B938A89E-8AC4-4C68-9CC3-E17B3AED1316}"/>
              </a:ext>
            </a:extLst>
          </p:cNvPr>
          <p:cNvSpPr/>
          <p:nvPr/>
        </p:nvSpPr>
        <p:spPr>
          <a:xfrm>
            <a:off x="1703389" y="6092826"/>
            <a:ext cx="8713787" cy="646113"/>
          </a:xfrm>
          <a:prstGeom prst="rect">
            <a:avLst/>
          </a:prstGeom>
        </p:spPr>
        <p:txBody>
          <a:bodyPr>
            <a:spAutoFit/>
          </a:bodyPr>
          <a:lstStyle/>
          <a:p>
            <a:pPr eaLnBrk="1" hangingPunct="1">
              <a:defRPr/>
            </a:pPr>
            <a:r>
              <a:rPr lang="en-GB" dirty="0">
                <a:effectLst>
                  <a:outerShdw blurRad="38100" dist="38100" dir="2700000" algn="tl">
                    <a:srgbClr val="000000">
                      <a:alpha val="43137"/>
                    </a:srgbClr>
                  </a:outerShdw>
                </a:effectLst>
              </a:rPr>
              <a:t>Americans protest at Brightwater, California on the upper </a:t>
            </a:r>
            <a:r>
              <a:rPr lang="en-GB" dirty="0" err="1">
                <a:effectLst>
                  <a:outerShdw blurRad="38100" dist="38100" dir="2700000" algn="tl">
                    <a:srgbClr val="000000">
                      <a:alpha val="43137"/>
                    </a:srgbClr>
                  </a:outerShdw>
                </a:effectLst>
              </a:rPr>
              <a:t>Bolsa</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Chica</a:t>
            </a:r>
            <a:r>
              <a:rPr lang="en-GB" dirty="0">
                <a:effectLst>
                  <a:outerShdw blurRad="38100" dist="38100" dir="2700000" algn="tl">
                    <a:srgbClr val="000000">
                      <a:alpha val="43137"/>
                    </a:srgbClr>
                  </a:outerShdw>
                </a:effectLst>
              </a:rPr>
              <a:t> Mesa as developers encroach on traditional burial grounds – communities joined together.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B9E038F-0117-4292-B1CA-9429E932393F}"/>
              </a:ext>
            </a:extLst>
          </p:cNvPr>
          <p:cNvSpPr>
            <a:spLocks noChangeArrowheads="1"/>
          </p:cNvSpPr>
          <p:nvPr/>
        </p:nvSpPr>
        <p:spPr bwMode="auto">
          <a:xfrm>
            <a:off x="1774826" y="6324600"/>
            <a:ext cx="8569325" cy="304800"/>
          </a:xfrm>
          <a:prstGeom prst="rect">
            <a:avLst/>
          </a:prstGeom>
          <a:noFill/>
          <a:ln w="9525">
            <a:noFill/>
            <a:miter lim="800000"/>
            <a:headEnd/>
            <a:tailEnd/>
          </a:ln>
          <a:effectLst/>
        </p:spPr>
        <p:txBody>
          <a:bodyPr anchor="ctr">
            <a:spAutoFit/>
          </a:bodyPr>
          <a:lstStyle/>
          <a:p>
            <a:pPr eaLnBrk="1" hangingPunct="1">
              <a:defRPr/>
            </a:pPr>
            <a:r>
              <a:rPr lang="en-GB" sz="1400">
                <a:effectLst>
                  <a:outerShdw blurRad="38100" dist="38100" dir="2700000" algn="tl">
                    <a:srgbClr val="000000"/>
                  </a:outerShdw>
                </a:effectLst>
                <a:latin typeface="Comic Sans MS" pitchFamily="66" charset="0"/>
                <a:hlinkClick r:id="rId3"/>
              </a:rPr>
              <a:t>www.english-heritage.org.uk/upload/pdf/16602_HumanRemains1.pdf</a:t>
            </a:r>
            <a:r>
              <a:rPr lang="en-GB" sz="1400">
                <a:effectLst>
                  <a:outerShdw blurRad="38100" dist="38100" dir="2700000" algn="tl">
                    <a:srgbClr val="000000"/>
                  </a:outerShdw>
                </a:effectLst>
                <a:latin typeface="Comic Sans MS" pitchFamily="66" charset="0"/>
              </a:rPr>
              <a:t> - for an English/UK perspective  </a:t>
            </a:r>
          </a:p>
        </p:txBody>
      </p:sp>
      <p:sp>
        <p:nvSpPr>
          <p:cNvPr id="40963" name="Rectangle 3">
            <a:extLst>
              <a:ext uri="{FF2B5EF4-FFF2-40B4-BE49-F238E27FC236}">
                <a16:creationId xmlns:a16="http://schemas.microsoft.com/office/drawing/2014/main" id="{928C8DBF-E157-4786-9958-E5DDD449D2F1}"/>
              </a:ext>
            </a:extLst>
          </p:cNvPr>
          <p:cNvSpPr>
            <a:spLocks noChangeArrowheads="1"/>
          </p:cNvSpPr>
          <p:nvPr/>
        </p:nvSpPr>
        <p:spPr bwMode="auto">
          <a:xfrm rot="10701225" flipV="1">
            <a:off x="2086084" y="4520828"/>
            <a:ext cx="7775575" cy="336550"/>
          </a:xfrm>
          <a:prstGeom prst="rect">
            <a:avLst/>
          </a:prstGeom>
          <a:noFill/>
          <a:ln w="9525">
            <a:noFill/>
            <a:miter lim="800000"/>
            <a:headEnd/>
            <a:tailEnd/>
          </a:ln>
          <a:effectLst/>
        </p:spPr>
        <p:txBody>
          <a:bodyPr>
            <a:spAutoFit/>
          </a:bodyPr>
          <a:lstStyle/>
          <a:p>
            <a:pPr eaLnBrk="1" hangingPunct="1">
              <a:defRPr/>
            </a:pPr>
            <a:r>
              <a:rPr lang="en-GB" sz="1600" b="1" dirty="0">
                <a:effectLst>
                  <a:outerShdw blurRad="38100" dist="38100" dir="2700000" algn="tl">
                    <a:srgbClr val="000000"/>
                  </a:outerShdw>
                </a:effectLst>
                <a:latin typeface="Comic Sans MS" pitchFamily="66" charset="0"/>
              </a:rPr>
              <a:t>The international Vermillion Accord (World Archaeological Congress 1989)</a:t>
            </a:r>
            <a:r>
              <a:rPr lang="en-GB" sz="1600" dirty="0">
                <a:latin typeface="Comic Sans MS" pitchFamily="66" charset="0"/>
              </a:rPr>
              <a:t> </a:t>
            </a:r>
          </a:p>
        </p:txBody>
      </p:sp>
      <p:sp>
        <p:nvSpPr>
          <p:cNvPr id="45060" name="Text Box 4">
            <a:extLst>
              <a:ext uri="{FF2B5EF4-FFF2-40B4-BE49-F238E27FC236}">
                <a16:creationId xmlns:a16="http://schemas.microsoft.com/office/drawing/2014/main" id="{1AB58A37-9441-444D-9BBA-45ACB1C15303}"/>
              </a:ext>
            </a:extLst>
          </p:cNvPr>
          <p:cNvSpPr txBox="1">
            <a:spLocks noChangeArrowheads="1"/>
          </p:cNvSpPr>
          <p:nvPr/>
        </p:nvSpPr>
        <p:spPr bwMode="auto">
          <a:xfrm>
            <a:off x="5859464" y="2214563"/>
            <a:ext cx="480853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1600">
              <a:latin typeface="Comic Sans MS" panose="030F0702030302020204" pitchFamily="66" charset="0"/>
            </a:endParaRPr>
          </a:p>
        </p:txBody>
      </p:sp>
      <p:sp>
        <p:nvSpPr>
          <p:cNvPr id="40965" name="Text Box 5">
            <a:extLst>
              <a:ext uri="{FF2B5EF4-FFF2-40B4-BE49-F238E27FC236}">
                <a16:creationId xmlns:a16="http://schemas.microsoft.com/office/drawing/2014/main" id="{5588C692-F996-4C59-A4C9-6194CCA59911}"/>
              </a:ext>
            </a:extLst>
          </p:cNvPr>
          <p:cNvSpPr txBox="1">
            <a:spLocks noChangeArrowheads="1"/>
          </p:cNvSpPr>
          <p:nvPr/>
        </p:nvSpPr>
        <p:spPr bwMode="auto">
          <a:xfrm rot="881327">
            <a:off x="6550025" y="2135189"/>
            <a:ext cx="4173538" cy="338137"/>
          </a:xfrm>
          <a:prstGeom prst="rect">
            <a:avLst/>
          </a:prstGeom>
          <a:noFill/>
          <a:ln w="9525">
            <a:noFill/>
            <a:miter lim="800000"/>
            <a:headEnd/>
            <a:tailEnd/>
          </a:ln>
          <a:effectLst/>
        </p:spPr>
        <p:txBody>
          <a:bodyPr>
            <a:spAutoFit/>
          </a:bodyPr>
          <a:lstStyle/>
          <a:p>
            <a:pPr eaLnBrk="1" hangingPunct="1">
              <a:defRPr/>
            </a:pPr>
            <a:r>
              <a:rPr lang="en-GB" sz="1600" i="1" dirty="0">
                <a:effectLst>
                  <a:outerShdw blurRad="38100" dist="38100" dir="2700000" algn="tl">
                    <a:srgbClr val="000000"/>
                  </a:outerShdw>
                </a:effectLst>
                <a:latin typeface="Comic Sans MS" pitchFamily="66" charset="0"/>
              </a:rPr>
              <a:t>Public Library and Museum Act</a:t>
            </a:r>
            <a:r>
              <a:rPr lang="en-GB" sz="1600" dirty="0">
                <a:effectLst>
                  <a:outerShdw blurRad="38100" dist="38100" dir="2700000" algn="tl">
                    <a:srgbClr val="000000"/>
                  </a:outerShdw>
                </a:effectLst>
                <a:latin typeface="Comic Sans MS" pitchFamily="66" charset="0"/>
              </a:rPr>
              <a:t> of 1855</a:t>
            </a:r>
            <a:r>
              <a:rPr lang="en-GB" sz="1600" dirty="0">
                <a:latin typeface="Comic Sans MS" pitchFamily="66" charset="0"/>
              </a:rPr>
              <a:t> </a:t>
            </a:r>
          </a:p>
        </p:txBody>
      </p:sp>
      <p:sp>
        <p:nvSpPr>
          <p:cNvPr id="40967" name="Rectangle 7">
            <a:extLst>
              <a:ext uri="{FF2B5EF4-FFF2-40B4-BE49-F238E27FC236}">
                <a16:creationId xmlns:a16="http://schemas.microsoft.com/office/drawing/2014/main" id="{D85CA111-B9FF-48D2-9151-BCAA507D9358}"/>
              </a:ext>
            </a:extLst>
          </p:cNvPr>
          <p:cNvSpPr>
            <a:spLocks noChangeArrowheads="1"/>
          </p:cNvSpPr>
          <p:nvPr/>
        </p:nvSpPr>
        <p:spPr bwMode="auto">
          <a:xfrm>
            <a:off x="3960566" y="2881564"/>
            <a:ext cx="5827712" cy="336550"/>
          </a:xfrm>
          <a:prstGeom prst="rect">
            <a:avLst/>
          </a:prstGeom>
          <a:noFill/>
          <a:ln w="9525">
            <a:noFill/>
            <a:miter lim="800000"/>
            <a:headEnd/>
            <a:tailEnd/>
          </a:ln>
          <a:effectLst/>
        </p:spPr>
        <p:txBody>
          <a:bodyPr wrap="none">
            <a:spAutoFit/>
          </a:bodyPr>
          <a:lstStyle/>
          <a:p>
            <a:pPr eaLnBrk="1" hangingPunct="1">
              <a:defRPr/>
            </a:pPr>
            <a:r>
              <a:rPr lang="en-GB" sz="1600" dirty="0">
                <a:effectLst>
                  <a:outerShdw blurRad="38100" dist="38100" dir="2700000" algn="tl">
                    <a:srgbClr val="000000"/>
                  </a:outerShdw>
                </a:effectLst>
                <a:latin typeface="Comic Sans MS" pitchFamily="66" charset="0"/>
              </a:rPr>
              <a:t>Planning Policy Guidance (PPG) 16: Archaeology and Planning</a:t>
            </a:r>
            <a:r>
              <a:rPr lang="en-GB" sz="1600" dirty="0">
                <a:latin typeface="Comic Sans MS" pitchFamily="66" charset="0"/>
              </a:rPr>
              <a:t> </a:t>
            </a:r>
          </a:p>
        </p:txBody>
      </p:sp>
      <p:sp>
        <p:nvSpPr>
          <p:cNvPr id="40968" name="Rectangle 8">
            <a:extLst>
              <a:ext uri="{FF2B5EF4-FFF2-40B4-BE49-F238E27FC236}">
                <a16:creationId xmlns:a16="http://schemas.microsoft.com/office/drawing/2014/main" id="{AFF18702-C6BA-4EA7-A89E-043A8165F190}"/>
              </a:ext>
            </a:extLst>
          </p:cNvPr>
          <p:cNvSpPr>
            <a:spLocks noChangeArrowheads="1"/>
          </p:cNvSpPr>
          <p:nvPr/>
        </p:nvSpPr>
        <p:spPr bwMode="auto">
          <a:xfrm>
            <a:off x="1299206" y="5072146"/>
            <a:ext cx="2851150" cy="338137"/>
          </a:xfrm>
          <a:prstGeom prst="rect">
            <a:avLst/>
          </a:prstGeom>
          <a:noFill/>
          <a:ln w="9525">
            <a:noFill/>
            <a:miter lim="800000"/>
            <a:headEnd/>
            <a:tailEnd/>
          </a:ln>
          <a:effectLst/>
        </p:spPr>
        <p:txBody>
          <a:bodyPr anchor="ctr">
            <a:spAutoFit/>
          </a:bodyPr>
          <a:lstStyle/>
          <a:p>
            <a:pPr eaLnBrk="1" hangingPunct="1">
              <a:defRPr/>
            </a:pPr>
            <a:r>
              <a:rPr lang="en-GB" sz="1600" dirty="0">
                <a:effectLst>
                  <a:outerShdw blurRad="38100" dist="38100" dir="2700000" algn="tl">
                    <a:srgbClr val="000000"/>
                  </a:outerShdw>
                </a:effectLst>
                <a:latin typeface="Comic Sans MS" pitchFamily="66" charset="0"/>
              </a:rPr>
              <a:t>Local Government Act 1972</a:t>
            </a:r>
            <a:r>
              <a:rPr lang="en-GB" sz="1600" dirty="0">
                <a:latin typeface="Comic Sans MS" pitchFamily="66" charset="0"/>
              </a:rPr>
              <a:t> </a:t>
            </a:r>
          </a:p>
        </p:txBody>
      </p:sp>
      <p:sp>
        <p:nvSpPr>
          <p:cNvPr id="40969" name="Rectangle 9">
            <a:extLst>
              <a:ext uri="{FF2B5EF4-FFF2-40B4-BE49-F238E27FC236}">
                <a16:creationId xmlns:a16="http://schemas.microsoft.com/office/drawing/2014/main" id="{6294282B-3F5B-4835-8082-4E8B02E33625}"/>
              </a:ext>
            </a:extLst>
          </p:cNvPr>
          <p:cNvSpPr>
            <a:spLocks noChangeArrowheads="1"/>
          </p:cNvSpPr>
          <p:nvPr/>
        </p:nvSpPr>
        <p:spPr bwMode="auto">
          <a:xfrm rot="419960">
            <a:off x="4207447" y="3819977"/>
            <a:ext cx="6265795" cy="338554"/>
          </a:xfrm>
          <a:prstGeom prst="rect">
            <a:avLst/>
          </a:prstGeom>
          <a:noFill/>
          <a:ln w="9525">
            <a:noFill/>
            <a:miter lim="800000"/>
            <a:headEnd/>
            <a:tailEnd/>
          </a:ln>
          <a:effectLst/>
        </p:spPr>
        <p:txBody>
          <a:bodyPr wrap="square">
            <a:spAutoFit/>
          </a:bodyPr>
          <a:lstStyle/>
          <a:p>
            <a:pPr eaLnBrk="1" hangingPunct="1">
              <a:defRPr/>
            </a:pPr>
            <a:r>
              <a:rPr lang="en-GB" sz="1600" dirty="0">
                <a:effectLst>
                  <a:outerShdw blurRad="38100" dist="38100" dir="2700000" algn="tl">
                    <a:srgbClr val="000000"/>
                  </a:outerShdw>
                </a:effectLst>
                <a:latin typeface="Comic Sans MS" pitchFamily="66" charset="0"/>
              </a:rPr>
              <a:t>DCMAS Guidance for the care of Human Remains in Museums</a:t>
            </a:r>
          </a:p>
        </p:txBody>
      </p:sp>
      <p:sp>
        <p:nvSpPr>
          <p:cNvPr id="40970" name="Text Box 10">
            <a:extLst>
              <a:ext uri="{FF2B5EF4-FFF2-40B4-BE49-F238E27FC236}">
                <a16:creationId xmlns:a16="http://schemas.microsoft.com/office/drawing/2014/main" id="{BC374322-A5C5-4F1A-B208-B63112A428DA}"/>
              </a:ext>
            </a:extLst>
          </p:cNvPr>
          <p:cNvSpPr txBox="1">
            <a:spLocks noChangeArrowheads="1"/>
          </p:cNvSpPr>
          <p:nvPr/>
        </p:nvSpPr>
        <p:spPr bwMode="auto">
          <a:xfrm>
            <a:off x="2452688" y="5643563"/>
            <a:ext cx="3168650" cy="336550"/>
          </a:xfrm>
          <a:prstGeom prst="rect">
            <a:avLst/>
          </a:prstGeom>
          <a:noFill/>
          <a:ln w="9525">
            <a:noFill/>
            <a:miter lim="800000"/>
            <a:headEnd/>
            <a:tailEnd/>
          </a:ln>
          <a:effectLst/>
        </p:spPr>
        <p:txBody>
          <a:bodyPr>
            <a:spAutoFit/>
          </a:bodyPr>
          <a:lstStyle/>
          <a:p>
            <a:pPr eaLnBrk="1" hangingPunct="1">
              <a:spcBef>
                <a:spcPct val="50000"/>
              </a:spcBef>
              <a:defRPr/>
            </a:pPr>
            <a:r>
              <a:rPr lang="en-GB" sz="1600" dirty="0">
                <a:effectLst>
                  <a:outerShdw blurRad="38100" dist="38100" dir="2700000" algn="tl">
                    <a:srgbClr val="000000"/>
                  </a:outerShdw>
                </a:effectLst>
                <a:latin typeface="Comic Sans MS" pitchFamily="66" charset="0"/>
              </a:rPr>
              <a:t>Right of Sepulchre (Scotland)</a:t>
            </a:r>
          </a:p>
        </p:txBody>
      </p:sp>
      <p:sp>
        <p:nvSpPr>
          <p:cNvPr id="40971" name="Text Box 11">
            <a:extLst>
              <a:ext uri="{FF2B5EF4-FFF2-40B4-BE49-F238E27FC236}">
                <a16:creationId xmlns:a16="http://schemas.microsoft.com/office/drawing/2014/main" id="{2DF7354B-BBFE-410D-86A1-7550D1E963DF}"/>
              </a:ext>
            </a:extLst>
          </p:cNvPr>
          <p:cNvSpPr txBox="1">
            <a:spLocks noChangeArrowheads="1"/>
          </p:cNvSpPr>
          <p:nvPr/>
        </p:nvSpPr>
        <p:spPr bwMode="auto">
          <a:xfrm rot="20719948">
            <a:off x="8146218" y="4966008"/>
            <a:ext cx="2157412" cy="336550"/>
          </a:xfrm>
          <a:prstGeom prst="rect">
            <a:avLst/>
          </a:prstGeom>
          <a:noFill/>
          <a:ln w="9525">
            <a:noFill/>
            <a:miter lim="800000"/>
            <a:headEnd/>
            <a:tailEnd/>
          </a:ln>
          <a:effectLst/>
        </p:spPr>
        <p:txBody>
          <a:bodyPr wrap="none">
            <a:spAutoFit/>
          </a:bodyPr>
          <a:lstStyle/>
          <a:p>
            <a:pPr eaLnBrk="1" hangingPunct="1">
              <a:defRPr/>
            </a:pPr>
            <a:r>
              <a:rPr lang="en-GB" sz="1600" dirty="0">
                <a:effectLst>
                  <a:outerShdw blurRad="38100" dist="38100" dir="2700000" algn="tl">
                    <a:srgbClr val="000000"/>
                  </a:outerShdw>
                </a:effectLst>
                <a:latin typeface="Comic Sans MS" pitchFamily="66" charset="0"/>
              </a:rPr>
              <a:t>1906 </a:t>
            </a:r>
            <a:r>
              <a:rPr lang="en-GB" sz="1600" i="1" dirty="0">
                <a:effectLst>
                  <a:outerShdw blurRad="38100" dist="38100" dir="2700000" algn="tl">
                    <a:srgbClr val="000000"/>
                  </a:outerShdw>
                </a:effectLst>
                <a:latin typeface="Comic Sans MS" pitchFamily="66" charset="0"/>
              </a:rPr>
              <a:t>Antiquities</a:t>
            </a:r>
            <a:r>
              <a:rPr lang="en-GB" sz="1600" dirty="0">
                <a:effectLst>
                  <a:outerShdw blurRad="38100" dist="38100" dir="2700000" algn="tl">
                    <a:srgbClr val="000000"/>
                  </a:outerShdw>
                </a:effectLst>
                <a:latin typeface="Comic Sans MS" pitchFamily="66" charset="0"/>
              </a:rPr>
              <a:t> Act</a:t>
            </a:r>
          </a:p>
        </p:txBody>
      </p:sp>
      <p:sp>
        <p:nvSpPr>
          <p:cNvPr id="40972" name="Text Box 12">
            <a:extLst>
              <a:ext uri="{FF2B5EF4-FFF2-40B4-BE49-F238E27FC236}">
                <a16:creationId xmlns:a16="http://schemas.microsoft.com/office/drawing/2014/main" id="{B44B2C85-D03B-4685-96B0-B2DF3ED4E010}"/>
              </a:ext>
            </a:extLst>
          </p:cNvPr>
          <p:cNvSpPr txBox="1">
            <a:spLocks noChangeArrowheads="1"/>
          </p:cNvSpPr>
          <p:nvPr/>
        </p:nvSpPr>
        <p:spPr bwMode="auto">
          <a:xfrm>
            <a:off x="1827214" y="1820863"/>
            <a:ext cx="3170237" cy="336550"/>
          </a:xfrm>
          <a:prstGeom prst="rect">
            <a:avLst/>
          </a:prstGeom>
          <a:noFill/>
          <a:ln w="9525">
            <a:noFill/>
            <a:miter lim="800000"/>
            <a:headEnd/>
            <a:tailEnd/>
          </a:ln>
          <a:effectLst/>
        </p:spPr>
        <p:txBody>
          <a:bodyPr wrap="none">
            <a:spAutoFit/>
          </a:bodyPr>
          <a:lstStyle/>
          <a:p>
            <a:pPr eaLnBrk="1" hangingPunct="1">
              <a:defRPr/>
            </a:pPr>
            <a:r>
              <a:rPr lang="en-GB" sz="1600">
                <a:effectLst>
                  <a:outerShdw blurRad="38100" dist="38100" dir="2700000" algn="tl">
                    <a:srgbClr val="000000"/>
                  </a:outerShdw>
                </a:effectLst>
                <a:latin typeface="Comic Sans MS" pitchFamily="66" charset="0"/>
              </a:rPr>
              <a:t>1934 Indian Reorganisation Act</a:t>
            </a:r>
          </a:p>
        </p:txBody>
      </p:sp>
      <p:sp>
        <p:nvSpPr>
          <p:cNvPr id="40973" name="Rectangle 13">
            <a:extLst>
              <a:ext uri="{FF2B5EF4-FFF2-40B4-BE49-F238E27FC236}">
                <a16:creationId xmlns:a16="http://schemas.microsoft.com/office/drawing/2014/main" id="{48BBE2B7-FC20-42DC-AB3E-7BF4E7BCA07B}"/>
              </a:ext>
            </a:extLst>
          </p:cNvPr>
          <p:cNvSpPr>
            <a:spLocks noChangeArrowheads="1"/>
          </p:cNvSpPr>
          <p:nvPr/>
        </p:nvSpPr>
        <p:spPr bwMode="auto">
          <a:xfrm rot="20800556">
            <a:off x="1097687" y="2638411"/>
            <a:ext cx="5761037" cy="565150"/>
          </a:xfrm>
          <a:prstGeom prst="rect">
            <a:avLst/>
          </a:prstGeom>
          <a:noFill/>
          <a:ln w="9525">
            <a:noFill/>
            <a:miter lim="800000"/>
            <a:headEnd/>
            <a:tailEnd/>
          </a:ln>
          <a:effectLst/>
        </p:spPr>
        <p:txBody>
          <a:bodyPr bIns="0" anchor="ctr">
            <a:spAutoFit/>
          </a:bodyPr>
          <a:lstStyle/>
          <a:p>
            <a:pPr eaLnBrk="1" hangingPunct="1">
              <a:defRPr/>
            </a:pPr>
            <a:r>
              <a:rPr lang="en-GB" sz="1600" dirty="0">
                <a:effectLst>
                  <a:outerShdw blurRad="38100" dist="38100" dir="2700000" algn="tl">
                    <a:srgbClr val="000000"/>
                  </a:outerShdw>
                </a:effectLst>
                <a:latin typeface="Comic Sans MS" pitchFamily="66" charset="0"/>
              </a:rPr>
              <a:t>PUBLIC HEALTH (CONTROL OF DISEASE) ACT 1984</a:t>
            </a:r>
          </a:p>
          <a:p>
            <a:pPr>
              <a:defRPr/>
            </a:pPr>
            <a:endParaRPr lang="en-GB" dirty="0">
              <a:latin typeface="Arial" charset="0"/>
            </a:endParaRPr>
          </a:p>
        </p:txBody>
      </p:sp>
      <p:sp>
        <p:nvSpPr>
          <p:cNvPr id="40974" name="Rectangle 14">
            <a:extLst>
              <a:ext uri="{FF2B5EF4-FFF2-40B4-BE49-F238E27FC236}">
                <a16:creationId xmlns:a16="http://schemas.microsoft.com/office/drawing/2014/main" id="{31553B43-2890-4289-A1BA-CDE979DE19F2}"/>
              </a:ext>
            </a:extLst>
          </p:cNvPr>
          <p:cNvSpPr>
            <a:spLocks noChangeArrowheads="1"/>
          </p:cNvSpPr>
          <p:nvPr/>
        </p:nvSpPr>
        <p:spPr bwMode="auto">
          <a:xfrm rot="584230">
            <a:off x="6240464" y="5649913"/>
            <a:ext cx="3544887" cy="336550"/>
          </a:xfrm>
          <a:prstGeom prst="rect">
            <a:avLst/>
          </a:prstGeom>
          <a:noFill/>
          <a:ln w="9525">
            <a:noFill/>
            <a:miter lim="800000"/>
            <a:headEnd/>
            <a:tailEnd/>
          </a:ln>
          <a:effectLst/>
        </p:spPr>
        <p:txBody>
          <a:bodyPr wrap="none" anchor="ctr">
            <a:spAutoFit/>
          </a:bodyPr>
          <a:lstStyle/>
          <a:p>
            <a:pPr eaLnBrk="1" hangingPunct="1">
              <a:defRPr/>
            </a:pPr>
            <a:r>
              <a:rPr lang="en-GB" sz="1600" dirty="0">
                <a:effectLst>
                  <a:outerShdw blurRad="38100" dist="38100" dir="2700000" algn="tl">
                    <a:srgbClr val="000000"/>
                  </a:outerShdw>
                </a:effectLst>
                <a:latin typeface="Comic Sans MS" pitchFamily="66" charset="0"/>
              </a:rPr>
              <a:t>Burial Grounds (</a:t>
            </a:r>
            <a:r>
              <a:rPr lang="en-GB" sz="1600" i="1" dirty="0">
                <a:effectLst>
                  <a:outerShdw blurRad="38100" dist="38100" dir="2700000" algn="tl">
                    <a:srgbClr val="000000"/>
                  </a:outerShdw>
                </a:effectLst>
                <a:latin typeface="Comic Sans MS" pitchFamily="66" charset="0"/>
              </a:rPr>
              <a:t>Scotland</a:t>
            </a:r>
            <a:r>
              <a:rPr lang="en-GB" sz="1600" dirty="0">
                <a:effectLst>
                  <a:outerShdw blurRad="38100" dist="38100" dir="2700000" algn="tl">
                    <a:srgbClr val="000000"/>
                  </a:outerShdw>
                </a:effectLst>
                <a:latin typeface="Comic Sans MS" pitchFamily="66" charset="0"/>
              </a:rPr>
              <a:t>) Act 1855</a:t>
            </a:r>
            <a:endParaRPr lang="en-GB" sz="1600" dirty="0">
              <a:latin typeface="Comic Sans MS" pitchFamily="66" charset="0"/>
            </a:endParaRPr>
          </a:p>
        </p:txBody>
      </p:sp>
      <p:sp>
        <p:nvSpPr>
          <p:cNvPr id="40975" name="Text Box 15">
            <a:extLst>
              <a:ext uri="{FF2B5EF4-FFF2-40B4-BE49-F238E27FC236}">
                <a16:creationId xmlns:a16="http://schemas.microsoft.com/office/drawing/2014/main" id="{D9D19A54-4213-4133-BE58-58A8EEA15303}"/>
              </a:ext>
            </a:extLst>
          </p:cNvPr>
          <p:cNvSpPr txBox="1">
            <a:spLocks noChangeArrowheads="1"/>
          </p:cNvSpPr>
          <p:nvPr/>
        </p:nvSpPr>
        <p:spPr bwMode="auto">
          <a:xfrm rot="1046740">
            <a:off x="2063750" y="3910013"/>
            <a:ext cx="3024188" cy="336550"/>
          </a:xfrm>
          <a:prstGeom prst="rect">
            <a:avLst/>
          </a:prstGeom>
          <a:noFill/>
          <a:ln w="9525">
            <a:noFill/>
            <a:miter lim="800000"/>
            <a:headEnd/>
            <a:tailEnd/>
          </a:ln>
          <a:effectLst/>
        </p:spPr>
        <p:txBody>
          <a:bodyPr>
            <a:spAutoFit/>
          </a:bodyPr>
          <a:lstStyle/>
          <a:p>
            <a:pPr eaLnBrk="1" hangingPunct="1">
              <a:defRPr/>
            </a:pPr>
            <a:r>
              <a:rPr lang="en-GB" sz="1600" b="1" dirty="0">
                <a:effectLst>
                  <a:outerShdw blurRad="38100" dist="38100" dir="2700000" algn="tl">
                    <a:srgbClr val="000000"/>
                  </a:outerShdw>
                </a:effectLst>
                <a:latin typeface="Comic Sans MS" pitchFamily="66" charset="0"/>
              </a:rPr>
              <a:t>The Burial Act 1857</a:t>
            </a:r>
          </a:p>
        </p:txBody>
      </p:sp>
      <p:sp>
        <p:nvSpPr>
          <p:cNvPr id="16399" name="Rectangle 18">
            <a:extLst>
              <a:ext uri="{FF2B5EF4-FFF2-40B4-BE49-F238E27FC236}">
                <a16:creationId xmlns:a16="http://schemas.microsoft.com/office/drawing/2014/main" id="{BC3DB871-811F-42B7-A4E7-C93D9D5CE4C3}"/>
              </a:ext>
            </a:extLst>
          </p:cNvPr>
          <p:cNvSpPr>
            <a:spLocks noGrp="1" noChangeArrowheads="1"/>
          </p:cNvSpPr>
          <p:nvPr>
            <p:ph type="title"/>
          </p:nvPr>
        </p:nvSpPr>
        <p:spPr>
          <a:xfrm>
            <a:off x="1666875" y="255128"/>
            <a:ext cx="8858250" cy="1371600"/>
          </a:xfrm>
        </p:spPr>
        <p:txBody>
          <a:bodyPr/>
          <a:lstStyle/>
          <a:p>
            <a:pPr algn="l">
              <a:defRPr/>
            </a:pPr>
            <a:r>
              <a:rPr lang="en-GB" sz="3200" dirty="0"/>
              <a:t>The politics of death and burial: even with legislation ownership is a contested issue</a:t>
            </a:r>
          </a:p>
        </p:txBody>
      </p:sp>
      <p:sp>
        <p:nvSpPr>
          <p:cNvPr id="16401" name="Rectangle 17">
            <a:extLst>
              <a:ext uri="{FF2B5EF4-FFF2-40B4-BE49-F238E27FC236}">
                <a16:creationId xmlns:a16="http://schemas.microsoft.com/office/drawing/2014/main" id="{13BB62DD-305C-4619-B22F-57E8099ED110}"/>
              </a:ext>
            </a:extLst>
          </p:cNvPr>
          <p:cNvSpPr>
            <a:spLocks noChangeArrowheads="1"/>
          </p:cNvSpPr>
          <p:nvPr/>
        </p:nvSpPr>
        <p:spPr bwMode="auto">
          <a:xfrm>
            <a:off x="1524000" y="6072188"/>
            <a:ext cx="5360988" cy="304800"/>
          </a:xfrm>
          <a:prstGeom prst="rect">
            <a:avLst/>
          </a:prstGeom>
          <a:noFill/>
          <a:ln>
            <a:noFill/>
          </a:ln>
          <a:effectLst/>
        </p:spPr>
        <p:txBody>
          <a:bodyPr wrap="none">
            <a:spAutoFit/>
          </a:bodyPr>
          <a:lstStyle/>
          <a:p>
            <a:pPr eaLnBrk="1" hangingPunct="1">
              <a:defRPr/>
            </a:pPr>
            <a:r>
              <a:rPr lang="en-US" sz="1400">
                <a:solidFill>
                  <a:schemeClr val="tx2"/>
                </a:solidFill>
                <a:effectLst>
                  <a:outerShdw blurRad="38100" dist="38100" dir="2700000" algn="tl">
                    <a:srgbClr val="000000"/>
                  </a:outerShdw>
                </a:effectLst>
              </a:rPr>
              <a:t>Native American Graves Protection and repatriation Act (NAGPRA)</a:t>
            </a:r>
            <a:endParaRPr lang="en-GB" sz="1400">
              <a:solidFill>
                <a:schemeClr val="tx2"/>
              </a:solidFill>
              <a:effectLst>
                <a:outerShdw blurRad="38100" dist="38100" dir="2700000" algn="tl">
                  <a:srgbClr val="000000"/>
                </a:outerShdw>
              </a:effectLst>
            </a:endParaRPr>
          </a:p>
        </p:txBody>
      </p:sp>
      <p:sp>
        <p:nvSpPr>
          <p:cNvPr id="2" name="Rectangle 1">
            <a:extLst>
              <a:ext uri="{FF2B5EF4-FFF2-40B4-BE49-F238E27FC236}">
                <a16:creationId xmlns:a16="http://schemas.microsoft.com/office/drawing/2014/main" id="{36462905-9FF7-42EC-B061-FE01649D341B}"/>
              </a:ext>
            </a:extLst>
          </p:cNvPr>
          <p:cNvSpPr/>
          <p:nvPr/>
        </p:nvSpPr>
        <p:spPr>
          <a:xfrm>
            <a:off x="8294638" y="3402644"/>
            <a:ext cx="3083023" cy="369332"/>
          </a:xfrm>
          <a:prstGeom prst="rect">
            <a:avLst/>
          </a:prstGeom>
        </p:spPr>
        <p:txBody>
          <a:bodyPr wrap="none">
            <a:spAutoFit/>
          </a:bodyPr>
          <a:lstStyle/>
          <a:p>
            <a:r>
              <a:rPr lang="en-GB" dirty="0">
                <a:latin typeface="Roboto"/>
              </a:rPr>
              <a:t>The Human Tissue Act 2004</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yagan1">
            <a:extLst>
              <a:ext uri="{FF2B5EF4-FFF2-40B4-BE49-F238E27FC236}">
                <a16:creationId xmlns:a16="http://schemas.microsoft.com/office/drawing/2014/main" id="{0D0F863F-9E4A-40A7-9498-5FC667A307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2481" y="1528763"/>
            <a:ext cx="3530600" cy="418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7" name="Picture 3" descr="yaganhead">
            <a:extLst>
              <a:ext uri="{FF2B5EF4-FFF2-40B4-BE49-F238E27FC236}">
                <a16:creationId xmlns:a16="http://schemas.microsoft.com/office/drawing/2014/main" id="{D3136F16-E434-4277-B3AA-5592B7247D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3189" y="1571626"/>
            <a:ext cx="1995487" cy="414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 Box 4">
            <a:extLst>
              <a:ext uri="{FF2B5EF4-FFF2-40B4-BE49-F238E27FC236}">
                <a16:creationId xmlns:a16="http://schemas.microsoft.com/office/drawing/2014/main" id="{F3F7B980-BB26-499B-B155-0CFD6535E8FA}"/>
              </a:ext>
            </a:extLst>
          </p:cNvPr>
          <p:cNvSpPr txBox="1">
            <a:spLocks noChangeArrowheads="1"/>
          </p:cNvSpPr>
          <p:nvPr/>
        </p:nvSpPr>
        <p:spPr bwMode="auto">
          <a:xfrm>
            <a:off x="9317038" y="6256338"/>
            <a:ext cx="1841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2400" b="1">
              <a:latin typeface="Arial" panose="020B0604020202020204" pitchFamily="34" charset="0"/>
            </a:endParaRPr>
          </a:p>
        </p:txBody>
      </p:sp>
      <p:sp>
        <p:nvSpPr>
          <p:cNvPr id="5" name="Title 4">
            <a:extLst>
              <a:ext uri="{FF2B5EF4-FFF2-40B4-BE49-F238E27FC236}">
                <a16:creationId xmlns:a16="http://schemas.microsoft.com/office/drawing/2014/main" id="{1763902F-365D-4E21-81A5-85F90DF64661}"/>
              </a:ext>
            </a:extLst>
          </p:cNvPr>
          <p:cNvSpPr>
            <a:spLocks noGrp="1"/>
          </p:cNvSpPr>
          <p:nvPr>
            <p:ph type="title"/>
          </p:nvPr>
        </p:nvSpPr>
        <p:spPr>
          <a:xfrm>
            <a:off x="609600" y="276224"/>
            <a:ext cx="10972800" cy="1371600"/>
          </a:xfrm>
        </p:spPr>
        <p:txBody>
          <a:bodyPr/>
          <a:lstStyle/>
          <a:p>
            <a:pPr>
              <a:defRPr/>
            </a:pPr>
            <a:r>
              <a:rPr lang="en-GB" sz="3200" dirty="0">
                <a:effectLst>
                  <a:outerShdw blurRad="38100" dist="38100" dir="2700000" algn="tl">
                    <a:srgbClr val="000000">
                      <a:alpha val="43137"/>
                    </a:srgbClr>
                  </a:outerShdw>
                </a:effectLst>
              </a:rPr>
              <a:t>The politics of death and burial: reburial and repatriation</a:t>
            </a:r>
          </a:p>
        </p:txBody>
      </p:sp>
      <p:sp>
        <p:nvSpPr>
          <p:cNvPr id="23558" name="Rectangle 5">
            <a:extLst>
              <a:ext uri="{FF2B5EF4-FFF2-40B4-BE49-F238E27FC236}">
                <a16:creationId xmlns:a16="http://schemas.microsoft.com/office/drawing/2014/main" id="{E685F472-DD57-400D-80D4-71EC3523B041}"/>
              </a:ext>
            </a:extLst>
          </p:cNvPr>
          <p:cNvSpPr>
            <a:spLocks noChangeArrowheads="1"/>
          </p:cNvSpPr>
          <p:nvPr/>
        </p:nvSpPr>
        <p:spPr bwMode="auto">
          <a:xfrm>
            <a:off x="1856061" y="5810528"/>
            <a:ext cx="847987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eaLnBrk="0" hangingPunct="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eaLnBrk="0" hangingPunct="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eaLnBrk="0" hangingPunct="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eaLnBrk="0" hangingPunct="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defRPr/>
            </a:pPr>
            <a:r>
              <a:rPr lang="en-GB" altLang="en-US" sz="1800" dirty="0" err="1">
                <a:effectLst>
                  <a:outerShdw blurRad="38100" dist="38100" dir="2700000" algn="tl">
                    <a:srgbClr val="000000">
                      <a:alpha val="43137"/>
                    </a:srgbClr>
                  </a:outerShdw>
                </a:effectLst>
              </a:rPr>
              <a:t>Yagan's</a:t>
            </a:r>
            <a:r>
              <a:rPr lang="en-GB" altLang="en-US" sz="1800" dirty="0">
                <a:effectLst>
                  <a:outerShdw blurRad="38100" dist="38100" dir="2700000" algn="tl">
                    <a:srgbClr val="000000">
                      <a:alpha val="43137"/>
                    </a:srgbClr>
                  </a:outerShdw>
                </a:effectLst>
              </a:rPr>
              <a:t> execution, which resulted in the removal of his head in 1833, became folklore and a symbol of the unjust and/or brutal treatment of the indigenous peoples of Australia.  </a:t>
            </a:r>
            <a:r>
              <a:rPr lang="en-GB" altLang="en-US" sz="1800" dirty="0" err="1">
                <a:effectLst>
                  <a:outerShdw blurRad="38100" dist="38100" dir="2700000" algn="tl">
                    <a:srgbClr val="000000">
                      <a:alpha val="43137"/>
                    </a:srgbClr>
                  </a:outerShdw>
                </a:effectLst>
              </a:rPr>
              <a:t>Yagan</a:t>
            </a:r>
            <a:r>
              <a:rPr lang="en-GB" altLang="en-US" sz="1800" dirty="0">
                <a:effectLst>
                  <a:outerShdw blurRad="38100" dist="38100" dir="2700000" algn="tl">
                    <a:srgbClr val="000000">
                      <a:alpha val="43137"/>
                    </a:srgbClr>
                  </a:outerShdw>
                </a:effectLst>
              </a:rPr>
              <a:t> is seen as a hero by the </a:t>
            </a:r>
            <a:r>
              <a:rPr lang="en-GB" altLang="en-US" sz="1800" dirty="0" err="1">
                <a:effectLst>
                  <a:outerShdw blurRad="38100" dist="38100" dir="2700000" algn="tl">
                    <a:srgbClr val="000000">
                      <a:alpha val="43137"/>
                    </a:srgbClr>
                  </a:outerShdw>
                </a:effectLst>
              </a:rPr>
              <a:t>Noongar</a:t>
            </a:r>
            <a:r>
              <a:rPr lang="en-GB" altLang="en-US" sz="1800" dirty="0">
                <a:effectLst>
                  <a:outerShdw blurRad="38100" dist="38100" dir="2700000" algn="tl">
                    <a:srgbClr val="000000">
                      <a:alpha val="43137"/>
                    </a:srgbClr>
                  </a:outerShdw>
                </a:effectLst>
              </a:rPr>
              <a:t> people.</a:t>
            </a:r>
          </a:p>
        </p:txBody>
      </p:sp>
      <p:sp>
        <p:nvSpPr>
          <p:cNvPr id="3" name="TextBox 2">
            <a:extLst>
              <a:ext uri="{FF2B5EF4-FFF2-40B4-BE49-F238E27FC236}">
                <a16:creationId xmlns:a16="http://schemas.microsoft.com/office/drawing/2014/main" id="{A82C1122-9CFA-4DDC-9EB9-524A6D3FBD0C}"/>
              </a:ext>
            </a:extLst>
          </p:cNvPr>
          <p:cNvSpPr txBox="1"/>
          <p:nvPr/>
        </p:nvSpPr>
        <p:spPr>
          <a:xfrm>
            <a:off x="9017793" y="1725038"/>
            <a:ext cx="2921657" cy="3416320"/>
          </a:xfrm>
          <a:prstGeom prst="rect">
            <a:avLst/>
          </a:prstGeom>
          <a:noFill/>
        </p:spPr>
        <p:txBody>
          <a:bodyPr wrap="square" rtlCol="0">
            <a:spAutoFit/>
          </a:bodyPr>
          <a:lstStyle/>
          <a:p>
            <a:r>
              <a:rPr lang="en-GB" dirty="0"/>
              <a:t>Freedom fighter very tall, athletic, a killer shot with a spear – and killed he did</a:t>
            </a:r>
          </a:p>
          <a:p>
            <a:endParaRPr lang="en-GB" dirty="0"/>
          </a:p>
          <a:p>
            <a:endParaRPr lang="en-GB" dirty="0"/>
          </a:p>
          <a:p>
            <a:r>
              <a:rPr lang="en-GB" dirty="0"/>
              <a:t>Both admired and feared</a:t>
            </a:r>
          </a:p>
          <a:p>
            <a:endParaRPr lang="en-GB" dirty="0"/>
          </a:p>
          <a:p>
            <a:endParaRPr lang="en-GB" dirty="0"/>
          </a:p>
          <a:p>
            <a:r>
              <a:rPr lang="en-GB" dirty="0"/>
              <a:t>The death mask here, his head was decorated after his death for affect! The image stuck!</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146D05C-3768-4538-B154-F3C32DF6CC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67"/>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3924590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4128C-77F7-4E84-AB88-29AA41BBB20F}"/>
              </a:ext>
            </a:extLst>
          </p:cNvPr>
          <p:cNvSpPr>
            <a:spLocks noGrp="1"/>
          </p:cNvSpPr>
          <p:nvPr>
            <p:ph type="title"/>
          </p:nvPr>
        </p:nvSpPr>
        <p:spPr/>
        <p:txBody>
          <a:bodyPr/>
          <a:lstStyle/>
          <a:p>
            <a:pPr algn="r"/>
            <a:r>
              <a:rPr lang="en-GB" dirty="0"/>
              <a:t>The story of </a:t>
            </a:r>
            <a:r>
              <a:rPr lang="en-GB" dirty="0" err="1"/>
              <a:t>Yagan</a:t>
            </a:r>
            <a:r>
              <a:rPr lang="en-GB" dirty="0"/>
              <a:t> and his head</a:t>
            </a:r>
          </a:p>
        </p:txBody>
      </p:sp>
      <p:sp>
        <p:nvSpPr>
          <p:cNvPr id="3" name="Content Placeholder 2">
            <a:extLst>
              <a:ext uri="{FF2B5EF4-FFF2-40B4-BE49-F238E27FC236}">
                <a16:creationId xmlns:a16="http://schemas.microsoft.com/office/drawing/2014/main" id="{C04D06FA-9CC0-48AA-B229-C1E5DF238035}"/>
              </a:ext>
            </a:extLst>
          </p:cNvPr>
          <p:cNvSpPr>
            <a:spLocks noGrp="1"/>
          </p:cNvSpPr>
          <p:nvPr>
            <p:ph idx="1"/>
          </p:nvPr>
        </p:nvSpPr>
        <p:spPr>
          <a:xfrm>
            <a:off x="208791" y="2019300"/>
            <a:ext cx="7696200" cy="4495800"/>
          </a:xfrm>
        </p:spPr>
        <p:txBody>
          <a:bodyPr/>
          <a:lstStyle/>
          <a:p>
            <a:r>
              <a:rPr lang="en-GB" sz="2800" dirty="0"/>
              <a:t>1833 </a:t>
            </a:r>
            <a:r>
              <a:rPr lang="en-GB" sz="2800" dirty="0" err="1"/>
              <a:t>Yagan</a:t>
            </a:r>
            <a:r>
              <a:rPr lang="en-GB" sz="2800" dirty="0"/>
              <a:t> was shot, after escaping from exile by a British settler </a:t>
            </a:r>
          </a:p>
          <a:p>
            <a:r>
              <a:rPr lang="en-GB" sz="2800" dirty="0"/>
              <a:t>Either a freedom fighter or dangerous outlaw</a:t>
            </a:r>
          </a:p>
          <a:p>
            <a:r>
              <a:rPr lang="en-GB" sz="2800" dirty="0"/>
              <a:t>Decapitated (to claim bounty) after being preserved </a:t>
            </a:r>
          </a:p>
          <a:p>
            <a:r>
              <a:rPr lang="en-GB" sz="2800" dirty="0"/>
              <a:t>Sent to England, eventually to Liverpool Museum</a:t>
            </a:r>
          </a:p>
          <a:p>
            <a:r>
              <a:rPr lang="en-GB" sz="2800" dirty="0"/>
              <a:t>1964 removed to Everton Cemetery (with a Maori head and a Peruvian mummy)</a:t>
            </a:r>
          </a:p>
        </p:txBody>
      </p:sp>
      <p:pic>
        <p:nvPicPr>
          <p:cNvPr id="10" name="Picture 9">
            <a:extLst>
              <a:ext uri="{FF2B5EF4-FFF2-40B4-BE49-F238E27FC236}">
                <a16:creationId xmlns:a16="http://schemas.microsoft.com/office/drawing/2014/main" id="{D0BC47BD-BF3C-4C6A-8374-66778EDCB56E}"/>
              </a:ext>
            </a:extLst>
          </p:cNvPr>
          <p:cNvPicPr>
            <a:picLocks noChangeAspect="1"/>
          </p:cNvPicPr>
          <p:nvPr/>
        </p:nvPicPr>
        <p:blipFill rotWithShape="1">
          <a:blip r:embed="rId2"/>
          <a:srcRect t="6923" r="9333"/>
          <a:stretch/>
        </p:blipFill>
        <p:spPr>
          <a:xfrm>
            <a:off x="8074025" y="1485900"/>
            <a:ext cx="3943298" cy="5181600"/>
          </a:xfrm>
          <a:prstGeom prst="rect">
            <a:avLst/>
          </a:prstGeom>
        </p:spPr>
      </p:pic>
      <p:pic>
        <p:nvPicPr>
          <p:cNvPr id="2049" name="Picture 1" descr="Yagan's Head">
            <a:extLst>
              <a:ext uri="{FF2B5EF4-FFF2-40B4-BE49-F238E27FC236}">
                <a16:creationId xmlns:a16="http://schemas.microsoft.com/office/drawing/2014/main" id="{5516E93C-BA0B-4634-AC54-76C68B281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876" y="133350"/>
            <a:ext cx="167640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DefaultOcx">
            <a:extLst>
              <a:ext uri="{FF2B5EF4-FFF2-40B4-BE49-F238E27FC236}">
                <a16:creationId xmlns:a16="http://schemas.microsoft.com/office/drawing/2014/main" id="{AD2E9D0F-3F65-43F7-9CCA-1C4E8DCA56E5}"/>
              </a:ext>
            </a:extLst>
          </p:cNvPr>
          <p:cNvPicPr preferRelativeResize="0">
            <a:picLocks noChangeArrowheads="1" noChangeShapeType="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371600" cy="2667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a:extLst>
              <a:ext uri="{FF2B5EF4-FFF2-40B4-BE49-F238E27FC236}">
                <a16:creationId xmlns:a16="http://schemas.microsoft.com/office/drawing/2014/main" id="{236F9962-1C2D-479F-9F6F-1666E06BF07E}"/>
              </a:ext>
            </a:extLst>
          </p:cNvPr>
          <p:cNvSpPr/>
          <p:nvPr/>
        </p:nvSpPr>
        <p:spPr>
          <a:xfrm>
            <a:off x="8602490" y="5898118"/>
            <a:ext cx="2886368" cy="369332"/>
          </a:xfrm>
          <a:prstGeom prst="rect">
            <a:avLst/>
          </a:prstGeom>
        </p:spPr>
        <p:txBody>
          <a:bodyPr wrap="none">
            <a:spAutoFit/>
          </a:bodyPr>
          <a:lstStyle/>
          <a:p>
            <a:r>
              <a:rPr lang="en-GB" dirty="0" err="1"/>
              <a:t>Yagan</a:t>
            </a:r>
            <a:r>
              <a:rPr lang="en-GB" dirty="0"/>
              <a:t> on </a:t>
            </a:r>
            <a:r>
              <a:rPr lang="en-GB" dirty="0" err="1"/>
              <a:t>Heirisson</a:t>
            </a:r>
            <a:r>
              <a:rPr lang="en-GB" dirty="0"/>
              <a:t> Island.</a:t>
            </a:r>
          </a:p>
        </p:txBody>
      </p:sp>
    </p:spTree>
    <p:extLst>
      <p:ext uri="{BB962C8B-B14F-4D97-AF65-F5344CB8AC3E}">
        <p14:creationId xmlns:p14="http://schemas.microsoft.com/office/powerpoint/2010/main" val="1591767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Yagan grave">
            <a:extLst>
              <a:ext uri="{FF2B5EF4-FFF2-40B4-BE49-F238E27FC236}">
                <a16:creationId xmlns:a16="http://schemas.microsoft.com/office/drawing/2014/main" id="{33FD69A8-F11F-422B-A62F-7454583E4C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7250" y="125413"/>
            <a:ext cx="3373437"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3" descr="Yagan grave1">
            <a:extLst>
              <a:ext uri="{FF2B5EF4-FFF2-40B4-BE49-F238E27FC236}">
                <a16:creationId xmlns:a16="http://schemas.microsoft.com/office/drawing/2014/main" id="{3C91E67D-1A3D-4644-8274-2E18DB92DE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11438" y="117476"/>
            <a:ext cx="5257800" cy="382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6" name="Picture 4" descr="Yagan vertsection">
            <a:extLst>
              <a:ext uri="{FF2B5EF4-FFF2-40B4-BE49-F238E27FC236}">
                <a16:creationId xmlns:a16="http://schemas.microsoft.com/office/drawing/2014/main" id="{5E49FB76-1268-48FC-B854-57BDDE9DF2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81225" y="4051299"/>
            <a:ext cx="3581400"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 Box 5">
            <a:extLst>
              <a:ext uri="{FF2B5EF4-FFF2-40B4-BE49-F238E27FC236}">
                <a16:creationId xmlns:a16="http://schemas.microsoft.com/office/drawing/2014/main" id="{EC5EAD3B-8704-4F97-9B82-07EF42F65B0E}"/>
              </a:ext>
            </a:extLst>
          </p:cNvPr>
          <p:cNvSpPr txBox="1">
            <a:spLocks noChangeArrowheads="1"/>
          </p:cNvSpPr>
          <p:nvPr/>
        </p:nvSpPr>
        <p:spPr bwMode="auto">
          <a:xfrm>
            <a:off x="6030119" y="4219526"/>
            <a:ext cx="489426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eaLnBrk="0" hangingPunct="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eaLnBrk="0" hangingPunct="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eaLnBrk="0" hangingPunct="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eaLnBrk="0" hangingPunct="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defRPr/>
            </a:pPr>
            <a:r>
              <a:rPr lang="en-GB" altLang="en-US" sz="2400" dirty="0">
                <a:effectLst>
                  <a:outerShdw blurRad="38100" dist="38100" dir="2700000" algn="tl">
                    <a:srgbClr val="000000">
                      <a:alpha val="43137"/>
                    </a:srgbClr>
                  </a:outerShdw>
                </a:effectLst>
                <a:latin typeface="Arial" panose="020B0604020202020204" pitchFamily="34" charset="0"/>
              </a:rPr>
              <a:t>Recovery of Yagan’s head from its grave in Liverpool, Everton Cemetery around 1997.  It was located, removed and returned.</a:t>
            </a:r>
          </a:p>
          <a:p>
            <a:pPr eaLnBrk="1" hangingPunct="1">
              <a:spcBef>
                <a:spcPct val="0"/>
              </a:spcBef>
              <a:buClrTx/>
              <a:buSzTx/>
              <a:buFontTx/>
              <a:buNone/>
              <a:defRPr/>
            </a:pPr>
            <a:r>
              <a:rPr lang="en-GB" altLang="en-US" sz="2400" dirty="0">
                <a:effectLst>
                  <a:outerShdw blurRad="38100" dist="38100" dir="2700000" algn="tl">
                    <a:srgbClr val="000000">
                      <a:alpha val="43137"/>
                    </a:srgbClr>
                  </a:outerShdw>
                </a:effectLst>
                <a:latin typeface="Arial" panose="020B0604020202020204" pitchFamily="34" charset="0"/>
              </a:rPr>
              <a:t>(Also note: Dr Martin Bates with more hair!)</a:t>
            </a:r>
          </a:p>
        </p:txBody>
      </p:sp>
      <p:pic>
        <p:nvPicPr>
          <p:cNvPr id="6" name="Picture 1" descr="Yagan's Head">
            <a:extLst>
              <a:ext uri="{FF2B5EF4-FFF2-40B4-BE49-F238E27FC236}">
                <a16:creationId xmlns:a16="http://schemas.microsoft.com/office/drawing/2014/main" id="{CC091887-D656-42C2-99C7-752432B99C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876" y="133350"/>
            <a:ext cx="1676400" cy="1676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DE1E-B99A-47BD-B0B7-DDD3C0FDDD48}"/>
              </a:ext>
            </a:extLst>
          </p:cNvPr>
          <p:cNvSpPr>
            <a:spLocks noGrp="1"/>
          </p:cNvSpPr>
          <p:nvPr>
            <p:ph type="title"/>
          </p:nvPr>
        </p:nvSpPr>
        <p:spPr/>
        <p:txBody>
          <a:bodyPr/>
          <a:lstStyle/>
          <a:p>
            <a:pPr algn="r"/>
            <a:r>
              <a:rPr lang="en-GB" dirty="0"/>
              <a:t>And what about now? Where is he?</a:t>
            </a:r>
          </a:p>
        </p:txBody>
      </p:sp>
      <p:sp>
        <p:nvSpPr>
          <p:cNvPr id="3" name="Content Placeholder 2">
            <a:extLst>
              <a:ext uri="{FF2B5EF4-FFF2-40B4-BE49-F238E27FC236}">
                <a16:creationId xmlns:a16="http://schemas.microsoft.com/office/drawing/2014/main" id="{459F4D0D-3A99-4DC0-9D34-03EAEB33E399}"/>
              </a:ext>
            </a:extLst>
          </p:cNvPr>
          <p:cNvSpPr>
            <a:spLocks noGrp="1"/>
          </p:cNvSpPr>
          <p:nvPr>
            <p:ph idx="1"/>
          </p:nvPr>
        </p:nvSpPr>
        <p:spPr>
          <a:xfrm>
            <a:off x="485775" y="2000250"/>
            <a:ext cx="5410200" cy="4114800"/>
          </a:xfrm>
        </p:spPr>
        <p:txBody>
          <a:bodyPr/>
          <a:lstStyle/>
          <a:p>
            <a:r>
              <a:rPr lang="en-GB" sz="2400" dirty="0"/>
              <a:t>The </a:t>
            </a:r>
            <a:r>
              <a:rPr lang="en-GB" sz="2400" dirty="0" err="1"/>
              <a:t>Noongar</a:t>
            </a:r>
            <a:r>
              <a:rPr lang="en-GB" sz="2400" dirty="0"/>
              <a:t> have been asking since 1980 for him to be returned</a:t>
            </a:r>
          </a:p>
          <a:p>
            <a:r>
              <a:rPr lang="en-GB" sz="2400" dirty="0">
                <a:effectLst/>
              </a:rPr>
              <a:t>Reactions to the repatriation were varied, racist commentary from the                  media, plus vandalism of the statue of </a:t>
            </a:r>
            <a:r>
              <a:rPr lang="en-GB" sz="2400" dirty="0" err="1">
                <a:effectLst/>
              </a:rPr>
              <a:t>Yagan</a:t>
            </a:r>
            <a:r>
              <a:rPr lang="en-GB" sz="2400" dirty="0">
                <a:effectLst/>
              </a:rPr>
              <a:t> on </a:t>
            </a:r>
            <a:r>
              <a:rPr lang="en-GB" sz="2400" dirty="0" err="1">
                <a:effectLst/>
              </a:rPr>
              <a:t>Heirisson</a:t>
            </a:r>
            <a:r>
              <a:rPr lang="en-GB" sz="2400" dirty="0">
                <a:effectLst/>
              </a:rPr>
              <a:t> Island.</a:t>
            </a:r>
          </a:p>
          <a:p>
            <a:r>
              <a:rPr lang="en-GB" sz="2400" dirty="0">
                <a:effectLst/>
                <a:latin typeface="Arial" panose="020B0604020202020204" pitchFamily="34" charset="0"/>
              </a:rPr>
              <a:t>It took 13 years of wrangling (should he shouldn’t he) before reburial of </a:t>
            </a:r>
            <a:r>
              <a:rPr lang="en-GB" sz="2400" dirty="0" err="1">
                <a:effectLst/>
                <a:latin typeface="Arial" panose="020B0604020202020204" pitchFamily="34" charset="0"/>
              </a:rPr>
              <a:t>Yagan’s</a:t>
            </a:r>
            <a:r>
              <a:rPr lang="en-GB" sz="2400" dirty="0">
                <a:effectLst/>
                <a:latin typeface="Arial" panose="020B0604020202020204" pitchFamily="34" charset="0"/>
              </a:rPr>
              <a:t> head was celebrated on the 10th July 2010 with full </a:t>
            </a:r>
            <a:r>
              <a:rPr lang="en-GB" sz="2400" dirty="0" err="1">
                <a:effectLst/>
                <a:latin typeface="Arial" panose="020B0604020202020204" pitchFamily="34" charset="0"/>
              </a:rPr>
              <a:t>Noongar</a:t>
            </a:r>
            <a:r>
              <a:rPr lang="en-GB" sz="2400" dirty="0">
                <a:effectLst/>
                <a:latin typeface="Arial" panose="020B0604020202020204" pitchFamily="34" charset="0"/>
              </a:rPr>
              <a:t> honours</a:t>
            </a:r>
            <a:endParaRPr lang="en-GB" sz="2400" dirty="0">
              <a:effectLst/>
            </a:endParaRPr>
          </a:p>
          <a:p>
            <a:endParaRPr lang="en-GB" dirty="0"/>
          </a:p>
        </p:txBody>
      </p:sp>
      <p:pic>
        <p:nvPicPr>
          <p:cNvPr id="3076" name="Picture 4">
            <a:extLst>
              <a:ext uri="{FF2B5EF4-FFF2-40B4-BE49-F238E27FC236}">
                <a16:creationId xmlns:a16="http://schemas.microsoft.com/office/drawing/2014/main" id="{DAF868B3-B533-4F52-A7AC-90FFA6B85B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5975" y="2101849"/>
            <a:ext cx="6019802" cy="40132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 descr="Yagan's Head">
            <a:extLst>
              <a:ext uri="{FF2B5EF4-FFF2-40B4-BE49-F238E27FC236}">
                <a16:creationId xmlns:a16="http://schemas.microsoft.com/office/drawing/2014/main" id="{D15FDFCB-1B6C-4E51-B37F-716B574BD9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876" y="133350"/>
            <a:ext cx="1676400" cy="1676400"/>
          </a:xfrm>
          <a:prstGeom prst="rect">
            <a:avLst/>
          </a:prstGeom>
          <a:noFill/>
          <a:extLst>
            <a:ext uri="{909E8E84-426E-40DD-AFC4-6F175D3DCCD1}">
              <a14:hiddenFill xmlns:a14="http://schemas.microsoft.com/office/drawing/2010/main">
                <a:solidFill>
                  <a:srgbClr val="FFFFFF"/>
                </a:solidFill>
              </a14:hiddenFill>
            </a:ext>
          </a:extLst>
        </p:spPr>
      </p:pic>
      <p:sp>
        <p:nvSpPr>
          <p:cNvPr id="6" name="Multiplication Sign 5">
            <a:extLst>
              <a:ext uri="{FF2B5EF4-FFF2-40B4-BE49-F238E27FC236}">
                <a16:creationId xmlns:a16="http://schemas.microsoft.com/office/drawing/2014/main" id="{42801080-9E1A-47F2-A96C-E94AC2911CFD}"/>
              </a:ext>
            </a:extLst>
          </p:cNvPr>
          <p:cNvSpPr/>
          <p:nvPr/>
        </p:nvSpPr>
        <p:spPr>
          <a:xfrm>
            <a:off x="100014" y="133350"/>
            <a:ext cx="2016123" cy="1676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412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3A32B-A0D6-6640-A6F5-87131AC3909B}"/>
              </a:ext>
            </a:extLst>
          </p:cNvPr>
          <p:cNvSpPr>
            <a:spLocks noGrp="1"/>
          </p:cNvSpPr>
          <p:nvPr>
            <p:ph type="title"/>
          </p:nvPr>
        </p:nvSpPr>
        <p:spPr/>
        <p:txBody>
          <a:bodyPr/>
          <a:lstStyle/>
          <a:p>
            <a:r>
              <a:rPr lang="en-GB" dirty="0"/>
              <a:t>How does this all end: Impact</a:t>
            </a:r>
          </a:p>
        </p:txBody>
      </p:sp>
      <p:sp>
        <p:nvSpPr>
          <p:cNvPr id="3" name="Content Placeholder 2">
            <a:extLst>
              <a:ext uri="{FF2B5EF4-FFF2-40B4-BE49-F238E27FC236}">
                <a16:creationId xmlns:a16="http://schemas.microsoft.com/office/drawing/2014/main" id="{35E33D4B-8B9B-49FF-649E-B37C63732FE5}"/>
              </a:ext>
            </a:extLst>
          </p:cNvPr>
          <p:cNvSpPr>
            <a:spLocks noGrp="1"/>
          </p:cNvSpPr>
          <p:nvPr>
            <p:ph idx="1"/>
          </p:nvPr>
        </p:nvSpPr>
        <p:spPr/>
        <p:txBody>
          <a:bodyPr/>
          <a:lstStyle/>
          <a:p>
            <a:r>
              <a:rPr lang="en-GB" sz="2800" b="0" i="0" u="sng" dirty="0">
                <a:solidFill>
                  <a:srgbClr val="4E1965"/>
                </a:solidFill>
                <a:effectLst/>
                <a:latin typeface="Source Sans Pro" panose="020B0503030403020204" pitchFamily="34" charset="0"/>
                <a:hlinkClick r:id="rId2"/>
              </a:rPr>
              <a:t>Human Tissue Act 2004</a:t>
            </a:r>
            <a:r>
              <a:rPr lang="en-GB" sz="2800" b="0" i="0" dirty="0">
                <a:solidFill>
                  <a:srgbClr val="2B2B2B"/>
                </a:solidFill>
                <a:effectLst/>
                <a:latin typeface="Source Sans Pro" panose="020B0503030403020204" pitchFamily="34" charset="0"/>
              </a:rPr>
              <a:t> </a:t>
            </a:r>
            <a:r>
              <a:rPr lang="en-GB" sz="2800" b="0" i="0" dirty="0">
                <a:effectLst/>
                <a:latin typeface="Source Sans Pro" panose="020B0503030403020204" pitchFamily="34" charset="0"/>
              </a:rPr>
              <a:t>covers England, Wales and Northern Ireland. It established the HTA (Human Tissue Authority) to regulate activities concerning the removal, storage, use and disposal of human tissue. This is defined as material that has come from a human body and consists of, or includes, human cells. </a:t>
            </a:r>
          </a:p>
          <a:p>
            <a:r>
              <a:rPr lang="en-GB" sz="2800" b="0" i="0" dirty="0">
                <a:effectLst/>
                <a:latin typeface="Source Sans Pro" panose="020B0503030403020204" pitchFamily="34" charset="0"/>
              </a:rPr>
              <a:t>The Act also created an offence of DNA ‘theft’. It is unlawful to have human tissue with the intention of its DNA being analysed, without the consent of the person from whom the tissue came.</a:t>
            </a:r>
            <a:endParaRPr lang="en-GB" sz="2800" dirty="0"/>
          </a:p>
        </p:txBody>
      </p:sp>
    </p:spTree>
    <p:extLst>
      <p:ext uri="{BB962C8B-B14F-4D97-AF65-F5344CB8AC3E}">
        <p14:creationId xmlns:p14="http://schemas.microsoft.com/office/powerpoint/2010/main" val="723996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4F2ECC3-B2E9-40FD-BB74-9650D00A678E}"/>
              </a:ext>
            </a:extLst>
          </p:cNvPr>
          <p:cNvSpPr>
            <a:spLocks noGrp="1" noChangeArrowheads="1"/>
          </p:cNvSpPr>
          <p:nvPr>
            <p:ph type="title" idx="4294967295"/>
          </p:nvPr>
        </p:nvSpPr>
        <p:spPr/>
        <p:txBody>
          <a:bodyPr/>
          <a:lstStyle/>
          <a:p>
            <a:pPr eaLnBrk="1" hangingPunct="1">
              <a:defRPr/>
            </a:pPr>
            <a:r>
              <a:rPr lang="en-GB" sz="3600" dirty="0"/>
              <a:t>Contemporary paganism, druidism, heathenism, animism or similar</a:t>
            </a:r>
            <a:r>
              <a:rPr lang="en-GB" sz="4000" dirty="0">
                <a:effectLst/>
              </a:rPr>
              <a:t>, </a:t>
            </a:r>
          </a:p>
        </p:txBody>
      </p:sp>
      <p:sp>
        <p:nvSpPr>
          <p:cNvPr id="12291" name="Rectangle 3">
            <a:extLst>
              <a:ext uri="{FF2B5EF4-FFF2-40B4-BE49-F238E27FC236}">
                <a16:creationId xmlns:a16="http://schemas.microsoft.com/office/drawing/2014/main" id="{EEF64552-65F1-4DEA-878A-14DF1D342C33}"/>
              </a:ext>
            </a:extLst>
          </p:cNvPr>
          <p:cNvSpPr>
            <a:spLocks noGrp="1" noChangeArrowheads="1"/>
          </p:cNvSpPr>
          <p:nvPr>
            <p:ph type="body" idx="4294967295"/>
          </p:nvPr>
        </p:nvSpPr>
        <p:spPr/>
        <p:txBody>
          <a:bodyPr/>
          <a:lstStyle/>
          <a:p>
            <a:pPr eaLnBrk="1" hangingPunct="1">
              <a:spcBef>
                <a:spcPct val="0"/>
              </a:spcBef>
              <a:buClrTx/>
              <a:buSzTx/>
              <a:buFontTx/>
              <a:buNone/>
              <a:defRPr/>
            </a:pPr>
            <a:endParaRPr lang="en-GB" dirty="0">
              <a:effectLst/>
            </a:endParaRPr>
          </a:p>
          <a:p>
            <a:pPr eaLnBrk="1" hangingPunct="1">
              <a:defRPr/>
            </a:pPr>
            <a:r>
              <a:rPr lang="en-GB" sz="2800" dirty="0"/>
              <a:t>covers a grouping or coalition of varying religions, spiritual beliefs, or traditions, that are nature- orientated in the main</a:t>
            </a:r>
          </a:p>
          <a:p>
            <a:pPr eaLnBrk="1" hangingPunct="1">
              <a:defRPr/>
            </a:pPr>
            <a:endParaRPr lang="en-GB" sz="2800" dirty="0"/>
          </a:p>
          <a:p>
            <a:pPr eaLnBrk="1" hangingPunct="1">
              <a:defRPr/>
            </a:pPr>
            <a:r>
              <a:rPr lang="en-GB" sz="2800" dirty="0"/>
              <a:t>it is not a singular doctrine or centrally coherent belief system or value</a:t>
            </a:r>
          </a:p>
          <a:p>
            <a:pPr eaLnBrk="1" hangingPunct="1">
              <a:buFont typeface="Wingdings" panose="05000000000000000000" pitchFamily="2" charset="2"/>
              <a:buNone/>
              <a:defRPr/>
            </a:pPr>
            <a:endParaRPr lang="en-GB" sz="2800" dirty="0"/>
          </a:p>
          <a:p>
            <a:pPr eaLnBrk="1" hangingPunct="1">
              <a:defRPr/>
            </a:pPr>
            <a:r>
              <a:rPr lang="en-GB" sz="2800" dirty="0"/>
              <a:t>...no reason why they should be...</a:t>
            </a:r>
          </a:p>
          <a:p>
            <a:pPr eaLnBrk="1" hangingPunct="1">
              <a:defRPr/>
            </a:pPr>
            <a:endParaRPr lang="en-GB" sz="2800" dirty="0"/>
          </a:p>
          <a:p>
            <a:pPr eaLnBrk="1" hangingPunct="1">
              <a:defRPr/>
            </a:pPr>
            <a:endParaRPr lang="en-GB" dirty="0">
              <a:effectLs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6E379-2FA1-4600-922D-8613A1DC03EA}"/>
              </a:ext>
            </a:extLst>
          </p:cNvPr>
          <p:cNvSpPr>
            <a:spLocks noGrp="1"/>
          </p:cNvSpPr>
          <p:nvPr>
            <p:ph type="title"/>
          </p:nvPr>
        </p:nvSpPr>
        <p:spPr/>
        <p:txBody>
          <a:bodyPr/>
          <a:lstStyle/>
          <a:p>
            <a:r>
              <a:rPr lang="en-GB" dirty="0"/>
              <a:t>Encompasses all that traditional archaeology/</a:t>
            </a:r>
            <a:r>
              <a:rPr lang="en-GB" dirty="0" err="1"/>
              <a:t>gists</a:t>
            </a:r>
            <a:r>
              <a:rPr lang="en-GB" dirty="0"/>
              <a:t> holds dear</a:t>
            </a:r>
          </a:p>
        </p:txBody>
      </p:sp>
      <p:sp>
        <p:nvSpPr>
          <p:cNvPr id="3" name="Content Placeholder 2">
            <a:extLst>
              <a:ext uri="{FF2B5EF4-FFF2-40B4-BE49-F238E27FC236}">
                <a16:creationId xmlns:a16="http://schemas.microsoft.com/office/drawing/2014/main" id="{FCE12AE1-A8B0-4F2E-8C40-7F79C9A201B5}"/>
              </a:ext>
            </a:extLst>
          </p:cNvPr>
          <p:cNvSpPr>
            <a:spLocks noGrp="1"/>
          </p:cNvSpPr>
          <p:nvPr>
            <p:ph idx="1"/>
          </p:nvPr>
        </p:nvSpPr>
        <p:spPr>
          <a:xfrm>
            <a:off x="609600" y="1981200"/>
            <a:ext cx="4677103" cy="4114800"/>
          </a:xfrm>
        </p:spPr>
        <p:txBody>
          <a:bodyPr/>
          <a:lstStyle/>
          <a:p>
            <a:r>
              <a:rPr lang="en-GB" sz="2400" dirty="0"/>
              <a:t>Case goes back to the origins of archaeology, John Aubrey, William Stukeley to </a:t>
            </a:r>
            <a:r>
              <a:rPr lang="en-GB" sz="2400" dirty="0">
                <a:effectLst/>
              </a:rPr>
              <a:t>O.G.S. Crawford and Alexander </a:t>
            </a:r>
            <a:r>
              <a:rPr lang="en-GB" sz="2400" dirty="0" err="1">
                <a:effectLst/>
              </a:rPr>
              <a:t>Keiller</a:t>
            </a:r>
            <a:r>
              <a:rPr lang="en-GB" sz="2400" dirty="0">
                <a:effectLst/>
              </a:rPr>
              <a:t> in 1924</a:t>
            </a:r>
          </a:p>
          <a:p>
            <a:r>
              <a:rPr lang="en-GB" sz="2400" dirty="0">
                <a:effectLst/>
              </a:rPr>
              <a:t>Windmill Hill Culture through the interpretations, of Stuart Piggott i.e. cultural historical approaches.</a:t>
            </a:r>
          </a:p>
          <a:p>
            <a:r>
              <a:rPr lang="en-GB" sz="2400" dirty="0">
                <a:effectLst/>
              </a:rPr>
              <a:t>Bastions of our heritage industries, upholders of our heritage </a:t>
            </a:r>
            <a:endParaRPr lang="en-GB" sz="2400" dirty="0"/>
          </a:p>
        </p:txBody>
      </p:sp>
      <p:pic>
        <p:nvPicPr>
          <p:cNvPr id="4" name="Picture 3">
            <a:extLst>
              <a:ext uri="{FF2B5EF4-FFF2-40B4-BE49-F238E27FC236}">
                <a16:creationId xmlns:a16="http://schemas.microsoft.com/office/drawing/2014/main" id="{51331B21-4FBB-4F69-B479-45163D657CCD}"/>
              </a:ext>
            </a:extLst>
          </p:cNvPr>
          <p:cNvPicPr>
            <a:picLocks noChangeAspect="1"/>
          </p:cNvPicPr>
          <p:nvPr/>
        </p:nvPicPr>
        <p:blipFill>
          <a:blip r:embed="rId2"/>
          <a:stretch>
            <a:fillRect/>
          </a:stretch>
        </p:blipFill>
        <p:spPr>
          <a:xfrm>
            <a:off x="5476548" y="1981200"/>
            <a:ext cx="4687613" cy="3515710"/>
          </a:xfrm>
          <a:prstGeom prst="rect">
            <a:avLst/>
          </a:prstGeom>
        </p:spPr>
      </p:pic>
    </p:spTree>
    <p:extLst>
      <p:ext uri="{BB962C8B-B14F-4D97-AF65-F5344CB8AC3E}">
        <p14:creationId xmlns:p14="http://schemas.microsoft.com/office/powerpoint/2010/main" val="537206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42D10E9-7247-4685-BB96-A91F1E7D30B9}"/>
              </a:ext>
            </a:extLst>
          </p:cNvPr>
          <p:cNvSpPr>
            <a:spLocks noGrp="1"/>
          </p:cNvSpPr>
          <p:nvPr>
            <p:ph type="title"/>
          </p:nvPr>
        </p:nvSpPr>
        <p:spPr/>
        <p:txBody>
          <a:bodyPr/>
          <a:lstStyle/>
          <a:p>
            <a:pPr eaLnBrk="1" hangingPunct="1">
              <a:defRPr/>
            </a:pPr>
            <a:r>
              <a:rPr lang="en-GB"/>
              <a:t>Traditional Cultural Historical approaches</a:t>
            </a:r>
          </a:p>
        </p:txBody>
      </p:sp>
      <p:sp>
        <p:nvSpPr>
          <p:cNvPr id="4" name="Content Placeholder 3">
            <a:extLst>
              <a:ext uri="{FF2B5EF4-FFF2-40B4-BE49-F238E27FC236}">
                <a16:creationId xmlns:a16="http://schemas.microsoft.com/office/drawing/2014/main" id="{3F4622CB-85D2-4F2A-A666-865D4E5D6EFB}"/>
              </a:ext>
            </a:extLst>
          </p:cNvPr>
          <p:cNvSpPr>
            <a:spLocks noGrp="1"/>
          </p:cNvSpPr>
          <p:nvPr>
            <p:ph idx="1"/>
          </p:nvPr>
        </p:nvSpPr>
        <p:spPr>
          <a:xfrm>
            <a:off x="609600" y="1981200"/>
            <a:ext cx="5486400" cy="4114800"/>
          </a:xfrm>
        </p:spPr>
        <p:txBody>
          <a:bodyPr/>
          <a:lstStyle/>
          <a:p>
            <a:pPr eaLnBrk="1" hangingPunct="1">
              <a:buNone/>
              <a:defRPr/>
            </a:pPr>
            <a:r>
              <a:rPr lang="en-GB" sz="2400" dirty="0"/>
              <a:t>The ways in which the dead were treated in any given society was understood to reflect the belief system of that particular society.</a:t>
            </a:r>
          </a:p>
          <a:p>
            <a:pPr eaLnBrk="1" hangingPunct="1">
              <a:buNone/>
              <a:defRPr/>
            </a:pPr>
            <a:r>
              <a:rPr lang="en-GB" sz="2400" dirty="0"/>
              <a:t> Monumental scale construction, multiple burials and </a:t>
            </a:r>
            <a:r>
              <a:rPr lang="en-GB" sz="2400" dirty="0">
                <a:effectLst/>
              </a:rPr>
              <a:t>among the discoveries were the remains of a fortified town, including cattle enclosures, three or four ditches, and encampments, flint mines, and long barrows with group burials. Mass feasting – ritual?</a:t>
            </a:r>
            <a:endParaRPr lang="en-GB" sz="2400" dirty="0"/>
          </a:p>
        </p:txBody>
      </p:sp>
      <p:pic>
        <p:nvPicPr>
          <p:cNvPr id="2" name="Picture 1">
            <a:extLst>
              <a:ext uri="{FF2B5EF4-FFF2-40B4-BE49-F238E27FC236}">
                <a16:creationId xmlns:a16="http://schemas.microsoft.com/office/drawing/2014/main" id="{06A2168E-159B-45E0-A886-9BCC0C619C83}"/>
              </a:ext>
            </a:extLst>
          </p:cNvPr>
          <p:cNvPicPr>
            <a:picLocks noChangeAspect="1"/>
          </p:cNvPicPr>
          <p:nvPr/>
        </p:nvPicPr>
        <p:blipFill>
          <a:blip r:embed="rId3"/>
          <a:stretch>
            <a:fillRect/>
          </a:stretch>
        </p:blipFill>
        <p:spPr>
          <a:xfrm>
            <a:off x="6248892" y="1752600"/>
            <a:ext cx="5175853" cy="484479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5" descr="sw_windmillhill_01">
            <a:extLst>
              <a:ext uri="{FF2B5EF4-FFF2-40B4-BE49-F238E27FC236}">
                <a16:creationId xmlns:a16="http://schemas.microsoft.com/office/drawing/2014/main" id="{44E37762-4886-4D64-8A70-88BD9AB1EE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903" y="501728"/>
            <a:ext cx="4117975" cy="4129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0" name="Rectangle 6">
            <a:extLst>
              <a:ext uri="{FF2B5EF4-FFF2-40B4-BE49-F238E27FC236}">
                <a16:creationId xmlns:a16="http://schemas.microsoft.com/office/drawing/2014/main" id="{09D1E07E-7A86-48B2-A752-4E1A89289EB0}"/>
              </a:ext>
            </a:extLst>
          </p:cNvPr>
          <p:cNvSpPr>
            <a:spLocks noChangeArrowheads="1"/>
          </p:cNvSpPr>
          <p:nvPr/>
        </p:nvSpPr>
        <p:spPr bwMode="auto">
          <a:xfrm>
            <a:off x="2495551" y="4652963"/>
            <a:ext cx="1890713" cy="336550"/>
          </a:xfrm>
          <a:prstGeom prst="rect">
            <a:avLst/>
          </a:prstGeom>
          <a:noFill/>
          <a:ln w="9525">
            <a:noFill/>
            <a:miter lim="800000"/>
            <a:headEnd/>
            <a:tailEnd/>
          </a:ln>
          <a:effectLst/>
        </p:spPr>
        <p:txBody>
          <a:bodyPr wrap="none" anchor="ctr">
            <a:spAutoFit/>
          </a:bodyPr>
          <a:lstStyle/>
          <a:p>
            <a:pPr eaLnBrk="1" hangingPunct="1">
              <a:defRPr/>
            </a:pPr>
            <a:r>
              <a:rPr lang="en-GB" sz="1000">
                <a:effectLst>
                  <a:outerShdw blurRad="38100" dist="38100" dir="2700000" algn="tl">
                    <a:srgbClr val="000000"/>
                  </a:outerShdw>
                </a:effectLst>
                <a:latin typeface="Comic Sans MS" pitchFamily="66" charset="0"/>
              </a:rPr>
              <a:t>www.english-heritage.org.uk</a:t>
            </a:r>
            <a:r>
              <a:rPr lang="en-GB" sz="1600">
                <a:latin typeface="Comic Sans MS" pitchFamily="66" charset="0"/>
              </a:rPr>
              <a:t> </a:t>
            </a:r>
          </a:p>
        </p:txBody>
      </p:sp>
      <p:pic>
        <p:nvPicPr>
          <p:cNvPr id="53252" name="Picture 8" descr="The child skeleton found at Windmill Hill, Avebury">
            <a:extLst>
              <a:ext uri="{FF2B5EF4-FFF2-40B4-BE49-F238E27FC236}">
                <a16:creationId xmlns:a16="http://schemas.microsoft.com/office/drawing/2014/main" id="{E8C698FE-BFEB-4A42-BBB8-7DEA76A650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62" t="2487" r="1862" b="2487"/>
          <a:stretch>
            <a:fillRect/>
          </a:stretch>
        </p:blipFill>
        <p:spPr bwMode="auto">
          <a:xfrm>
            <a:off x="4577720" y="1589827"/>
            <a:ext cx="3051175" cy="225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3" name="Rectangle 9">
            <a:extLst>
              <a:ext uri="{FF2B5EF4-FFF2-40B4-BE49-F238E27FC236}">
                <a16:creationId xmlns:a16="http://schemas.microsoft.com/office/drawing/2014/main" id="{D0CFD537-F41D-4E6B-AD48-BD6AA47EEBD7}"/>
              </a:ext>
            </a:extLst>
          </p:cNvPr>
          <p:cNvSpPr>
            <a:spLocks noChangeArrowheads="1"/>
          </p:cNvSpPr>
          <p:nvPr/>
        </p:nvSpPr>
        <p:spPr bwMode="auto">
          <a:xfrm>
            <a:off x="6551298" y="3992722"/>
            <a:ext cx="1266826" cy="336550"/>
          </a:xfrm>
          <a:prstGeom prst="rect">
            <a:avLst/>
          </a:prstGeom>
          <a:noFill/>
          <a:ln w="9525">
            <a:noFill/>
            <a:miter lim="800000"/>
            <a:headEnd/>
            <a:tailEnd/>
          </a:ln>
          <a:effectLst/>
        </p:spPr>
        <p:txBody>
          <a:bodyPr wrap="square" anchor="ctr">
            <a:spAutoFit/>
          </a:bodyPr>
          <a:lstStyle/>
          <a:p>
            <a:pPr eaLnBrk="1" hangingPunct="1">
              <a:defRPr/>
            </a:pPr>
            <a:r>
              <a:rPr lang="en-GB" sz="1000" dirty="0">
                <a:effectLst>
                  <a:outerShdw blurRad="38100" dist="38100" dir="2700000" algn="tl">
                    <a:srgbClr val="000000"/>
                  </a:outerShdw>
                </a:effectLst>
                <a:latin typeface="Comic Sans MS" pitchFamily="66" charset="0"/>
              </a:rPr>
              <a:t>news.bbc.co.uk</a:t>
            </a:r>
            <a:r>
              <a:rPr lang="en-GB" sz="1600" dirty="0">
                <a:latin typeface="Comic Sans MS" pitchFamily="66" charset="0"/>
              </a:rPr>
              <a:t> </a:t>
            </a:r>
          </a:p>
        </p:txBody>
      </p:sp>
      <p:sp>
        <p:nvSpPr>
          <p:cNvPr id="16394" name="Rectangle 10">
            <a:extLst>
              <a:ext uri="{FF2B5EF4-FFF2-40B4-BE49-F238E27FC236}">
                <a16:creationId xmlns:a16="http://schemas.microsoft.com/office/drawing/2014/main" id="{BD087AF4-6F9F-45F8-B25E-3DA45B141F1E}"/>
              </a:ext>
            </a:extLst>
          </p:cNvPr>
          <p:cNvSpPr>
            <a:spLocks noChangeArrowheads="1"/>
          </p:cNvSpPr>
          <p:nvPr/>
        </p:nvSpPr>
        <p:spPr bwMode="auto">
          <a:xfrm>
            <a:off x="1620838" y="5046595"/>
            <a:ext cx="9047162" cy="1754326"/>
          </a:xfrm>
          <a:prstGeom prst="rect">
            <a:avLst/>
          </a:prstGeom>
          <a:noFill/>
          <a:ln w="9525">
            <a:noFill/>
            <a:miter lim="800000"/>
            <a:headEnd/>
            <a:tailEnd/>
          </a:ln>
          <a:effectLst/>
        </p:spPr>
        <p:txBody>
          <a:bodyPr anchor="ctr">
            <a:spAutoFit/>
          </a:bodyPr>
          <a:lstStyle/>
          <a:p>
            <a:pPr eaLnBrk="1" hangingPunct="1">
              <a:defRPr/>
            </a:pPr>
            <a:r>
              <a:rPr lang="en-GB" dirty="0">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Neolithic remains, excavated from Windmill Hill, </a:t>
            </a:r>
            <a:r>
              <a:rPr lang="en-GB" dirty="0" err="1">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Avebury</a:t>
            </a:r>
            <a:r>
              <a:rPr lang="en-GB" dirty="0">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 Wiltshire, 1929. </a:t>
            </a:r>
          </a:p>
          <a:p>
            <a:pPr>
              <a:defRPr/>
            </a:pPr>
            <a:r>
              <a:rPr lang="en-GB" dirty="0">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The bones of a young child were dug up from a ditch by archaeologist, </a:t>
            </a:r>
            <a:r>
              <a:rPr lang="en-GB" dirty="0" err="1">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Keiller</a:t>
            </a:r>
            <a:r>
              <a:rPr lang="en-GB" dirty="0">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rPr>
              <a:t>, and deposited in the local museum ever since. Can they ever be put back once so disturbed? Council of the British Order of Druids became leading protagonists and advocates of the reburial see at </a:t>
            </a:r>
            <a:r>
              <a:rPr lang="en-GB" dirty="0">
                <a:hlinkClick r:id="rId5"/>
              </a:rPr>
              <a:t>http://www.cobdo.org.uk/html/reburial_statement.html</a:t>
            </a:r>
            <a:endParaRPr lang="en-GB" dirty="0">
              <a:effectLst>
                <a:outerShdw blurRad="38100" dist="38100" dir="2700000" algn="tl">
                  <a:srgbClr val="000000"/>
                </a:outerShdw>
              </a:effectLst>
              <a:latin typeface="Tahoma" panose="020B0604030504040204" pitchFamily="34" charset="0"/>
              <a:ea typeface="Tahoma" panose="020B0604030504040204" pitchFamily="34" charset="0"/>
              <a:cs typeface="Tahoma" panose="020B0604030504040204" pitchFamily="34" charset="0"/>
            </a:endParaRPr>
          </a:p>
          <a:p>
            <a:pPr algn="ctr">
              <a:defRPr/>
            </a:pPr>
            <a:endParaRPr lang="en-GB" dirty="0">
              <a:effectLst>
                <a:outerShdw blurRad="38100" dist="38100" dir="2700000" algn="tl">
                  <a:srgbClr val="000000"/>
                </a:outerShdw>
              </a:effectLst>
              <a:latin typeface="Arial" pitchFamily="34" charset="0"/>
            </a:endParaRPr>
          </a:p>
        </p:txBody>
      </p:sp>
      <p:pic>
        <p:nvPicPr>
          <p:cNvPr id="53255" name="Picture 12" descr="english-heritage-logo183">
            <a:extLst>
              <a:ext uri="{FF2B5EF4-FFF2-40B4-BE49-F238E27FC236}">
                <a16:creationId xmlns:a16="http://schemas.microsoft.com/office/drawing/2014/main" id="{E388FD70-9907-490F-95B5-E87C4FFB2D4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1770" y="484664"/>
            <a:ext cx="1743075"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a:extLst>
              <a:ext uri="{FF2B5EF4-FFF2-40B4-BE49-F238E27FC236}">
                <a16:creationId xmlns:a16="http://schemas.microsoft.com/office/drawing/2014/main" id="{B2C16435-767B-4F46-818C-A4646F000B0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705" t="5404" r="10685" b="12010"/>
          <a:stretch/>
        </p:blipFill>
        <p:spPr bwMode="auto">
          <a:xfrm>
            <a:off x="7832736" y="841850"/>
            <a:ext cx="4246277" cy="32627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B1935-9724-4616-858B-EB198BBD011E}"/>
              </a:ext>
            </a:extLst>
          </p:cNvPr>
          <p:cNvSpPr>
            <a:spLocks noGrp="1"/>
          </p:cNvSpPr>
          <p:nvPr>
            <p:ph type="title"/>
          </p:nvPr>
        </p:nvSpPr>
        <p:spPr/>
        <p:txBody>
          <a:bodyPr/>
          <a:lstStyle/>
          <a:p>
            <a:r>
              <a:rPr lang="en-GB" dirty="0"/>
              <a:t>Windmill Hill pottery</a:t>
            </a:r>
          </a:p>
        </p:txBody>
      </p:sp>
      <p:sp>
        <p:nvSpPr>
          <p:cNvPr id="3" name="Content Placeholder 2">
            <a:extLst>
              <a:ext uri="{FF2B5EF4-FFF2-40B4-BE49-F238E27FC236}">
                <a16:creationId xmlns:a16="http://schemas.microsoft.com/office/drawing/2014/main" id="{E0F951B6-00A7-468F-A6DE-2CBC6F4E1538}"/>
              </a:ext>
            </a:extLst>
          </p:cNvPr>
          <p:cNvSpPr>
            <a:spLocks noGrp="1"/>
          </p:cNvSpPr>
          <p:nvPr>
            <p:ph idx="1"/>
          </p:nvPr>
        </p:nvSpPr>
        <p:spPr>
          <a:xfrm>
            <a:off x="609600" y="1981200"/>
            <a:ext cx="6075680" cy="4114800"/>
          </a:xfrm>
        </p:spPr>
        <p:txBody>
          <a:bodyPr/>
          <a:lstStyle/>
          <a:p>
            <a:r>
              <a:rPr lang="en-GB" dirty="0"/>
              <a:t>BBC History of the World in One Hundred Objects</a:t>
            </a:r>
          </a:p>
          <a:p>
            <a:r>
              <a:rPr lang="en-GB" dirty="0"/>
              <a:t>Neolithic pottery some of the oldest in Britain, 6000 years ago.</a:t>
            </a:r>
          </a:p>
          <a:p>
            <a:r>
              <a:rPr lang="en-GB" dirty="0"/>
              <a:t>How do we rebury it?</a:t>
            </a:r>
          </a:p>
        </p:txBody>
      </p:sp>
      <p:pic>
        <p:nvPicPr>
          <p:cNvPr id="1026" name="Picture 2" descr="See the source image">
            <a:extLst>
              <a:ext uri="{FF2B5EF4-FFF2-40B4-BE49-F238E27FC236}">
                <a16:creationId xmlns:a16="http://schemas.microsoft.com/office/drawing/2014/main" id="{0FCA23FF-0EA7-4F2E-830A-2C55A1D145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23" r="11978"/>
          <a:stretch/>
        </p:blipFill>
        <p:spPr bwMode="auto">
          <a:xfrm>
            <a:off x="7020559" y="2006600"/>
            <a:ext cx="4982041" cy="367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512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F626D-3E15-4F16-BE1B-00BFEC05A320}"/>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5A1DECB8-4CEE-43C7-8226-349FC085238F}"/>
              </a:ext>
            </a:extLst>
          </p:cNvPr>
          <p:cNvSpPr>
            <a:spLocks noGrp="1"/>
          </p:cNvSpPr>
          <p:nvPr>
            <p:ph idx="1"/>
          </p:nvPr>
        </p:nvSpPr>
        <p:spPr/>
        <p:txBody>
          <a:bodyPr/>
          <a:lstStyle/>
          <a:p>
            <a:r>
              <a:rPr lang="en-GB" dirty="0"/>
              <a:t>Legislation is often needed to cover sensitive areas of engagement; this is imperfect for changing cultural traditions and revisions</a:t>
            </a:r>
          </a:p>
          <a:p>
            <a:r>
              <a:rPr lang="en-GB" dirty="0">
                <a:effectLst/>
              </a:rPr>
              <a:t>Who owns the past and who has the right to provide an interpretation of the remains of other or past people?</a:t>
            </a:r>
            <a:endParaRPr lang="en-GB" dirty="0"/>
          </a:p>
          <a:p>
            <a:r>
              <a:rPr lang="en-GB" dirty="0">
                <a:effectLst/>
              </a:rPr>
              <a:t>A number of unquestioned assumptions: i.e. is that what the person buried would wish for or want (assumption of common decency, was ‘good’ – but what if not, what if they had been criminalised, punished, ostracised?)</a:t>
            </a:r>
            <a:endParaRPr lang="en-GB" dirty="0"/>
          </a:p>
        </p:txBody>
      </p:sp>
    </p:spTree>
    <p:extLst>
      <p:ext uri="{BB962C8B-B14F-4D97-AF65-F5344CB8AC3E}">
        <p14:creationId xmlns:p14="http://schemas.microsoft.com/office/powerpoint/2010/main" val="1594174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32122-F3A5-4B1A-9B47-233DAF06F74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914A1CE-D38D-47EE-8BC8-DD07C3B13F3B}"/>
              </a:ext>
            </a:extLst>
          </p:cNvPr>
          <p:cNvSpPr>
            <a:spLocks noGrp="1"/>
          </p:cNvSpPr>
          <p:nvPr>
            <p:ph idx="1"/>
          </p:nvPr>
        </p:nvSpPr>
        <p:spPr>
          <a:xfrm>
            <a:off x="712343" y="1621604"/>
            <a:ext cx="10972800" cy="4114800"/>
          </a:xfrm>
        </p:spPr>
        <p:txBody>
          <a:bodyPr/>
          <a:lstStyle/>
          <a:p>
            <a:r>
              <a:rPr lang="en-GB" sz="2800" dirty="0">
                <a:effectLst/>
              </a:rPr>
              <a:t>Colwell, C., 2015. Curating Secrets. </a:t>
            </a:r>
            <a:r>
              <a:rPr lang="en-GB" sz="2800" i="1" dirty="0">
                <a:effectLst/>
              </a:rPr>
              <a:t>Current Anthropology</a:t>
            </a:r>
            <a:r>
              <a:rPr lang="en-GB" sz="2800" dirty="0">
                <a:effectLst/>
              </a:rPr>
              <a:t>, 56(S12), pp.S263–S275.</a:t>
            </a:r>
          </a:p>
          <a:p>
            <a:r>
              <a:rPr lang="en-GB" sz="2800" dirty="0">
                <a:effectLst/>
              </a:rPr>
              <a:t>Council of the British Druid Order see at  </a:t>
            </a:r>
            <a:r>
              <a:rPr lang="en-GB" sz="2800" dirty="0">
                <a:hlinkClick r:id="rId2"/>
              </a:rPr>
              <a:t>http://www.cobdo.org.uk/html/about_cobdo.html</a:t>
            </a:r>
            <a:endParaRPr lang="en-GB" sz="2800" dirty="0"/>
          </a:p>
          <a:p>
            <a:r>
              <a:rPr lang="en-GB" sz="2800" dirty="0">
                <a:effectLst/>
              </a:rPr>
              <a:t>Curtis, N.G., 2010. Repatriation from Scottish Museums: Learning from NAGPRA. </a:t>
            </a:r>
            <a:r>
              <a:rPr lang="en-GB" sz="2800" i="1" dirty="0">
                <a:effectLst/>
              </a:rPr>
              <a:t>Museum Anthropology</a:t>
            </a:r>
            <a:r>
              <a:rPr lang="en-GB" sz="2800" dirty="0">
                <a:effectLst/>
              </a:rPr>
              <a:t>, 33(2), pp.234–248.</a:t>
            </a:r>
          </a:p>
          <a:p>
            <a:r>
              <a:rPr lang="en-GB" sz="2800" dirty="0">
                <a:effectLst/>
              </a:rPr>
              <a:t>History of Windmill Hill. </a:t>
            </a:r>
            <a:r>
              <a:rPr lang="en-GB" sz="2800" dirty="0">
                <a:hlinkClick r:id="rId3"/>
              </a:rPr>
              <a:t>https://www.english-heritage.org.uk/visit/places/windmill-hill/history/</a:t>
            </a:r>
            <a:endParaRPr lang="en-GB" sz="2800" dirty="0"/>
          </a:p>
          <a:p>
            <a:r>
              <a:rPr lang="en-GB" sz="2800" dirty="0">
                <a:effectLst/>
              </a:rPr>
              <a:t>Tarlow, S. &amp; Nilsson Stutz, L., 2013. </a:t>
            </a:r>
            <a:r>
              <a:rPr lang="en-GB" sz="2800" i="1" dirty="0">
                <a:effectLst/>
              </a:rPr>
              <a:t>The Oxford handbook of the archaeology of death and burial</a:t>
            </a:r>
            <a:r>
              <a:rPr lang="en-GB" sz="2800" dirty="0">
                <a:effectLst/>
              </a:rPr>
              <a:t>, Oxford: Oxford University press.</a:t>
            </a:r>
            <a:endParaRPr lang="en-GB" sz="2800" dirty="0"/>
          </a:p>
          <a:p>
            <a:endParaRPr lang="en-GB" b="1" dirty="0"/>
          </a:p>
        </p:txBody>
      </p:sp>
    </p:spTree>
    <p:extLst>
      <p:ext uri="{BB962C8B-B14F-4D97-AF65-F5344CB8AC3E}">
        <p14:creationId xmlns:p14="http://schemas.microsoft.com/office/powerpoint/2010/main" val="1741985052"/>
      </p:ext>
    </p:extLst>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1555</TotalTime>
  <Words>1160</Words>
  <Application>Microsoft Office PowerPoint</Application>
  <PresentationFormat>Widescreen</PresentationFormat>
  <Paragraphs>95</Paragraphs>
  <Slides>17</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Comic Sans MS</vt:lpstr>
      <vt:lpstr>Roboto</vt:lpstr>
      <vt:lpstr>Source Sans Pro</vt:lpstr>
      <vt:lpstr>Tahoma</vt:lpstr>
      <vt:lpstr>Wingdings</vt:lpstr>
      <vt:lpstr>Textured</vt:lpstr>
      <vt:lpstr>The Politics of Death and Burial</vt:lpstr>
      <vt:lpstr>Overview</vt:lpstr>
      <vt:lpstr>‘the archaeology of death’  The politics of death and burial  </vt:lpstr>
      <vt:lpstr>The politics of death and burial: even with legislation ownership is a contested issue</vt:lpstr>
      <vt:lpstr>The politics of death and burial: reburial and repatriation</vt:lpstr>
      <vt:lpstr>PowerPoint Presentation</vt:lpstr>
      <vt:lpstr>The story of Yagan and his head</vt:lpstr>
      <vt:lpstr>PowerPoint Presentation</vt:lpstr>
      <vt:lpstr>And what about now? Where is he?</vt:lpstr>
      <vt:lpstr>How does this all end: Impact</vt:lpstr>
      <vt:lpstr>Contemporary paganism, druidism, heathenism, animism or similar, </vt:lpstr>
      <vt:lpstr>Encompasses all that traditional archaeology/gists holds dear</vt:lpstr>
      <vt:lpstr>Traditional Cultural Historical approaches</vt:lpstr>
      <vt:lpstr>PowerPoint Presentation</vt:lpstr>
      <vt:lpstr>Windmill Hill pottery</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Politics of Death and Burial</dc:title>
  <dc:creator>Ros Coard</dc:creator>
  <cp:lastModifiedBy>Ros Coard</cp:lastModifiedBy>
  <cp:revision>30</cp:revision>
  <dcterms:created xsi:type="dcterms:W3CDTF">2020-12-16T18:57:13Z</dcterms:created>
  <dcterms:modified xsi:type="dcterms:W3CDTF">2024-11-12T14:47:41Z</dcterms:modified>
</cp:coreProperties>
</file>