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1pPr>
    <a:lvl2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2pPr>
    <a:lvl3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3pPr>
    <a:lvl4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4pPr>
    <a:lvl5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5pPr>
    <a:lvl6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6pPr>
    <a:lvl7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7pPr>
    <a:lvl8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8pPr>
    <a:lvl9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ECF9"/>
          </a:solidFill>
        </a:fill>
      </a:tcStyle>
    </a:wholeTbl>
    <a:band2H>
      <a:tcTxStyle b="def" i="def"/>
      <a:tcStyle>
        <a:tcBdr/>
        <a:fill>
          <a:solidFill>
            <a:srgbClr val="E9F6F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1ECF9"/>
          </a:solidFill>
        </a:fill>
      </a:tcStyle>
    </a:wholeTbl>
    <a:band2H>
      <a:tcTxStyle b="def" i="def"/>
      <a:tcStyle>
        <a:tcBdr/>
        <a:fill>
          <a:solidFill>
            <a:srgbClr val="E9F6FC"/>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EEDF"/>
          </a:solidFill>
        </a:fill>
      </a:tcStyle>
    </a:wholeTbl>
    <a:band2H>
      <a:tcTxStyle b="def" i="def"/>
      <a:tcStyle>
        <a:tcBdr/>
        <a:fill>
          <a:solidFill>
            <a:srgbClr val="E8F6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CF821DB8-F4EB-4A41-A1BA-3FCAFE7338EE}"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CEECD"/>
          </a:solidFill>
        </a:fill>
      </a:tcStyle>
    </a:wholeTbl>
    <a:band2H>
      <a:tcTxStyle b="def" i="def"/>
      <a:tcStyle>
        <a:tcBdr/>
        <a:fill>
          <a:solidFill>
            <a:srgbClr val="EEF7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33BA23B1-9221-436E-865A-0063620EA4FD}"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Shape 183"/>
          <p:cNvSpPr/>
          <p:nvPr>
            <p:ph type="sldImg"/>
          </p:nvPr>
        </p:nvSpPr>
        <p:spPr>
          <a:xfrm>
            <a:off x="1143000" y="685800"/>
            <a:ext cx="4572000" cy="3429000"/>
          </a:xfrm>
          <a:prstGeom prst="rect">
            <a:avLst/>
          </a:prstGeom>
        </p:spPr>
        <p:txBody>
          <a:bodyPr/>
          <a:lstStyle/>
          <a:p>
            <a:pPr/>
          </a:p>
        </p:txBody>
      </p:sp>
      <p:sp>
        <p:nvSpPr>
          <p:cNvPr id="184" name="Shape 18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Relationships>

</file>

<file path=ppt/notesSlides/_rels/notesSlide2.xml.rels><?xml version="1.0" encoding="UTF-8" standalone="yes"?><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Relationships>

</file>

<file path=ppt/notesSlides/_rels/notesSlide3.xml.rels><?xml version="1.0" encoding="UTF-8" standalone="yes"?><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Relationships>

</file>

<file path=ppt/notesSlides/_rels/notesSlide4.xml.rels><?xml version="1.0" encoding="UTF-8" standalone="yes"?><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5" name="Shape 265"/>
          <p:cNvSpPr/>
          <p:nvPr>
            <p:ph type="sldImg"/>
          </p:nvPr>
        </p:nvSpPr>
        <p:spPr>
          <a:prstGeom prst="rect">
            <a:avLst/>
          </a:prstGeom>
        </p:spPr>
        <p:txBody>
          <a:bodyPr/>
          <a:lstStyle/>
          <a:p>
            <a:pPr/>
          </a:p>
        </p:txBody>
      </p:sp>
      <p:sp>
        <p:nvSpPr>
          <p:cNvPr id="266" name="Shape 266"/>
          <p:cNvSpPr/>
          <p:nvPr>
            <p:ph type="body" sz="quarter" idx="1"/>
          </p:nvPr>
        </p:nvSpPr>
        <p:spPr>
          <a:prstGeom prst="rect">
            <a:avLst/>
          </a:prstGeom>
        </p:spPr>
        <p:txBody>
          <a:bodyPr/>
          <a:lstStyle>
            <a:lvl1pPr>
              <a:defRPr>
                <a:latin typeface="Times New Roman"/>
                <a:ea typeface="Times New Roman"/>
                <a:cs typeface="Times New Roman"/>
                <a:sym typeface="Times New Roman"/>
              </a:defRPr>
            </a:lvl1pPr>
          </a:lstStyle>
          <a:p>
            <a:pPr/>
            <a:r>
              <a:t>Similarly here in Wales, this problem occurs when teachers can’t deliver physical activity to their class because they don’t feel confident and lack strategies to motivate pupils. Perhaps, there is a case to reconsider the PGCE teaching program delivered to post graduates. Evidence to support my point from Estyn (2006) who state that, “fifteen hours or less allocated to physical education on PGCE courses, is inadequate to cover one or more elements of the National Curriculum.”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71" name="Shape 271"/>
          <p:cNvSpPr/>
          <p:nvPr>
            <p:ph type="sldImg"/>
          </p:nvPr>
        </p:nvSpPr>
        <p:spPr>
          <a:prstGeom prst="rect">
            <a:avLst/>
          </a:prstGeom>
        </p:spPr>
        <p:txBody>
          <a:bodyPr/>
          <a:lstStyle/>
          <a:p>
            <a:pPr/>
          </a:p>
        </p:txBody>
      </p:sp>
      <p:sp>
        <p:nvSpPr>
          <p:cNvPr id="272" name="Shape 272"/>
          <p:cNvSpPr/>
          <p:nvPr>
            <p:ph type="body" sz="quarter" idx="1"/>
          </p:nvPr>
        </p:nvSpPr>
        <p:spPr>
          <a:prstGeom prst="rect">
            <a:avLst/>
          </a:prstGeom>
        </p:spPr>
        <p:txBody>
          <a:bodyPr/>
          <a:lstStyle/>
          <a:p>
            <a:pPr>
              <a:lnSpc>
                <a:spcPct val="150000"/>
              </a:lnSpc>
            </a:pPr>
            <a:r>
              <a:t> Weichselbaum et al (2013) implies that Change4Life’s first year showed that 99% of all mothers of children under 11 years (the initial target group) had been reached.</a:t>
            </a:r>
          </a:p>
          <a:p>
            <a:pPr>
              <a:lnSpc>
                <a:spcPct val="150000"/>
              </a:lnSpc>
            </a:pPr>
            <a:r>
              <a:t>Awareness of the initiative had been achieved in 87% of all mothers with children under 11 years.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77" name="Shape 277"/>
          <p:cNvSpPr/>
          <p:nvPr>
            <p:ph type="sldImg"/>
          </p:nvPr>
        </p:nvSpPr>
        <p:spPr>
          <a:prstGeom prst="rect">
            <a:avLst/>
          </a:prstGeom>
        </p:spPr>
        <p:txBody>
          <a:bodyPr/>
          <a:lstStyle/>
          <a:p>
            <a:pPr/>
          </a:p>
        </p:txBody>
      </p:sp>
      <p:sp>
        <p:nvSpPr>
          <p:cNvPr id="278" name="Shape 278"/>
          <p:cNvSpPr/>
          <p:nvPr>
            <p:ph type="body" sz="quarter" idx="1"/>
          </p:nvPr>
        </p:nvSpPr>
        <p:spPr>
          <a:prstGeom prst="rect">
            <a:avLst/>
          </a:prstGeom>
        </p:spPr>
        <p:txBody>
          <a:bodyPr/>
          <a:lstStyle/>
          <a:p>
            <a:pPr>
              <a:lnSpc>
                <a:spcPct val="120000"/>
              </a:lnSpc>
              <a:buSzPct val="100000"/>
              <a:buFont typeface="Trebuchet MS"/>
              <a:buChar char="➢"/>
            </a:pPr>
            <a:r>
              <a:t>Sport England appreciate local communities that have strong volunteering groups to encourage physical activity. </a:t>
            </a:r>
          </a:p>
          <a:p>
            <a:pPr>
              <a:lnSpc>
                <a:spcPct val="120000"/>
              </a:lnSpc>
              <a:buSzPct val="100000"/>
              <a:buFont typeface="Trebuchet MS"/>
              <a:buChar char="➢"/>
            </a:pPr>
            <a:r>
              <a:t>In total, The Office for National Statistics estimates that the time given for free is worth £24 billion, the equivalent of 1.5% of GDP.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88" name="Shape 288"/>
          <p:cNvSpPr/>
          <p:nvPr>
            <p:ph type="sldImg"/>
          </p:nvPr>
        </p:nvSpPr>
        <p:spPr>
          <a:prstGeom prst="rect">
            <a:avLst/>
          </a:prstGeom>
        </p:spPr>
        <p:txBody>
          <a:bodyPr/>
          <a:lstStyle/>
          <a:p>
            <a:pPr/>
          </a:p>
        </p:txBody>
      </p:sp>
      <p:sp>
        <p:nvSpPr>
          <p:cNvPr id="289" name="Shape 289"/>
          <p:cNvSpPr/>
          <p:nvPr>
            <p:ph type="body" sz="quarter" idx="1"/>
          </p:nvPr>
        </p:nvSpPr>
        <p:spPr>
          <a:prstGeom prst="rect">
            <a:avLst/>
          </a:prstGeom>
        </p:spPr>
        <p:txBody>
          <a:bodyPr/>
          <a:lstStyle/>
          <a:p>
            <a:pPr/>
            <a:r>
              <a:t> Ajibua et al (2013) indicated that physical inactivity caused 15% of some cancers, diabetes and heart diseases. In Nigeria, chronic diseases are reported to account for 24% of all deaths.</a:t>
            </a:r>
          </a:p>
          <a:p>
            <a:pPr/>
          </a:p>
          <a:p>
            <a:pPr/>
            <a:r>
              <a:t>in Nigeria in 2005 there were 478,000 deaths due to chronic disease (WHO, 2005). In terms of national income, according to the report by , Nigeria lost 400 million dollars to chronic disease caused by inactivity in 2005.</a:t>
            </a:r>
          </a:p>
        </p:txBody>
      </p:sp>
    </p:spTree>
  </p:cSld>
  <p:clrMapOvr>
    <a:masterClrMapping/>
  </p:clrMapOvr>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0" showMasterPhAnim="1">
  <p:cSld name="Title Slide">
    <p:spTree>
      <p:nvGrpSpPr>
        <p:cNvPr id="1" name=""/>
        <p:cNvGrpSpPr/>
        <p:nvPr/>
      </p:nvGrpSpPr>
      <p:grpSpPr>
        <a:xfrm>
          <a:off x="0" y="0"/>
          <a:ext cx="0" cy="0"/>
          <a:chOff x="0" y="0"/>
          <a:chExt cx="0" cy="0"/>
        </a:xfrm>
      </p:grpSpPr>
      <p:grpSp>
        <p:nvGrpSpPr>
          <p:cNvPr id="32" name="Group 15"/>
          <p:cNvGrpSpPr/>
          <p:nvPr/>
        </p:nvGrpSpPr>
        <p:grpSpPr>
          <a:xfrm>
            <a:off x="-3" y="-8469"/>
            <a:ext cx="12192006" cy="6866472"/>
            <a:chOff x="-1" y="0"/>
            <a:chExt cx="12192004" cy="6866470"/>
          </a:xfrm>
        </p:grpSpPr>
        <p:sp>
          <p:nvSpPr>
            <p:cNvPr id="22" name="Freeform 14"/>
            <p:cNvSpPr/>
            <p:nvPr/>
          </p:nvSpPr>
          <p:spPr>
            <a:xfrm>
              <a:off x="-2" y="605"/>
              <a:ext cx="863603" cy="569807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32"/>
                  </a:moveTo>
                  <a:lnTo>
                    <a:pt x="21600" y="0"/>
                  </a:lnTo>
                  <a:lnTo>
                    <a:pt x="21600" y="64"/>
                  </a:lnTo>
                  <a:lnTo>
                    <a:pt x="0" y="21600"/>
                  </a:lnTo>
                  <a:lnTo>
                    <a:pt x="0" y="32"/>
                  </a:lnTo>
                  <a:close/>
                </a:path>
              </a:pathLst>
            </a:custGeom>
            <a:solidFill>
              <a:schemeClr val="accent1">
                <a:alpha val="7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23" name="Straight Connector 18"/>
            <p:cNvSpPr/>
            <p:nvPr/>
          </p:nvSpPr>
          <p:spPr>
            <a:xfrm>
              <a:off x="9371013" y="8466"/>
              <a:ext cx="1219202" cy="6858005"/>
            </a:xfrm>
            <a:prstGeom prst="line">
              <a:avLst/>
            </a:prstGeom>
            <a:noFill/>
            <a:ln w="9525" cap="rnd">
              <a:solidFill>
                <a:schemeClr val="accent1">
                  <a:alpha val="70000"/>
                </a:schemeClr>
              </a:solidFill>
              <a:prstDash val="solid"/>
              <a:round/>
            </a:ln>
            <a:effectLst/>
          </p:spPr>
          <p:txBody>
            <a:bodyPr wrap="square" lIns="45718" tIns="45718" rIns="45718" bIns="45718" numCol="1" anchor="t">
              <a:noAutofit/>
            </a:bodyPr>
            <a:lstStyle/>
            <a:p>
              <a:pPr/>
            </a:p>
          </p:txBody>
        </p:sp>
        <p:sp>
          <p:nvSpPr>
            <p:cNvPr id="24" name="Straight Connector 19"/>
            <p:cNvSpPr/>
            <p:nvPr/>
          </p:nvSpPr>
          <p:spPr>
            <a:xfrm flipH="1">
              <a:off x="7425268" y="3689880"/>
              <a:ext cx="4763561" cy="3176589"/>
            </a:xfrm>
            <a:prstGeom prst="line">
              <a:avLst/>
            </a:prstGeom>
            <a:noFill/>
            <a:ln w="9525" cap="rnd">
              <a:solidFill>
                <a:schemeClr val="accent1">
                  <a:alpha val="70000"/>
                </a:schemeClr>
              </a:solidFill>
              <a:prstDash val="solid"/>
              <a:round/>
            </a:ln>
            <a:effectLst/>
          </p:spPr>
          <p:txBody>
            <a:bodyPr wrap="square" lIns="45718" tIns="45718" rIns="45718" bIns="45718" numCol="1" anchor="t">
              <a:noAutofit/>
            </a:bodyPr>
            <a:lstStyle/>
            <a:p>
              <a:pPr/>
            </a:p>
          </p:txBody>
        </p:sp>
        <p:sp>
          <p:nvSpPr>
            <p:cNvPr id="25" name="Rectangle 23"/>
            <p:cNvSpPr/>
            <p:nvPr/>
          </p:nvSpPr>
          <p:spPr>
            <a:xfrm>
              <a:off x="9181477" y="-1"/>
              <a:ext cx="3007352"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chemeClr val="accent1">
                <a:alpha val="36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26" name="Rectangle 25"/>
            <p:cNvSpPr/>
            <p:nvPr/>
          </p:nvSpPr>
          <p:spPr>
            <a:xfrm>
              <a:off x="9603442" y="-1"/>
              <a:ext cx="2588562"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chemeClr val="accent1">
                <a:alpha val="2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27" name="Isosceles Triangle 22"/>
            <p:cNvSpPr/>
            <p:nvPr/>
          </p:nvSpPr>
          <p:spPr>
            <a:xfrm>
              <a:off x="8932334" y="3056466"/>
              <a:ext cx="3259670" cy="3810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28" name="Rectangle 27"/>
            <p:cNvSpPr/>
            <p:nvPr/>
          </p:nvSpPr>
          <p:spPr>
            <a:xfrm>
              <a:off x="9334501" y="-1"/>
              <a:ext cx="2854329"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17B0E4">
                <a:alpha val="50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29" name="Rectangle 28"/>
            <p:cNvSpPr/>
            <p:nvPr/>
          </p:nvSpPr>
          <p:spPr>
            <a:xfrm>
              <a:off x="10898732" y="-1"/>
              <a:ext cx="1290096"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chemeClr val="accent2">
                <a:alpha val="7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30" name="Rectangle 29"/>
            <p:cNvSpPr/>
            <p:nvPr/>
          </p:nvSpPr>
          <p:spPr>
            <a:xfrm>
              <a:off x="10939001" y="-1"/>
              <a:ext cx="1249827"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236292">
                <a:alpha val="80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31" name="Isosceles Triangle 26"/>
            <p:cNvSpPr/>
            <p:nvPr/>
          </p:nvSpPr>
          <p:spPr>
            <a:xfrm>
              <a:off x="10371667" y="3598334"/>
              <a:ext cx="1817162" cy="326813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grpSp>
      <p:sp>
        <p:nvSpPr>
          <p:cNvPr id="33" name="Title Text"/>
          <p:cNvSpPr txBox="1"/>
          <p:nvPr>
            <p:ph type="title"/>
          </p:nvPr>
        </p:nvSpPr>
        <p:spPr>
          <a:xfrm>
            <a:off x="1507067" y="2404534"/>
            <a:ext cx="7766937" cy="1646304"/>
          </a:xfrm>
          <a:prstGeom prst="rect">
            <a:avLst/>
          </a:prstGeom>
        </p:spPr>
        <p:txBody>
          <a:bodyPr anchor="b"/>
          <a:lstStyle>
            <a:lvl1pPr algn="r">
              <a:defRPr sz="5400"/>
            </a:lvl1pPr>
          </a:lstStyle>
          <a:p>
            <a:pPr/>
            <a:r>
              <a:t>Title Text</a:t>
            </a:r>
          </a:p>
        </p:txBody>
      </p:sp>
      <p:sp>
        <p:nvSpPr>
          <p:cNvPr id="34" name="Body Level One…"/>
          <p:cNvSpPr txBox="1"/>
          <p:nvPr>
            <p:ph type="body" sz="quarter" idx="1"/>
          </p:nvPr>
        </p:nvSpPr>
        <p:spPr>
          <a:xfrm>
            <a:off x="1507067" y="4050831"/>
            <a:ext cx="7766937" cy="1096902"/>
          </a:xfrm>
          <a:prstGeom prst="rect">
            <a:avLst/>
          </a:prstGeom>
        </p:spPr>
        <p:txBody>
          <a:bodyPr/>
          <a:lstStyle>
            <a:lvl1pPr marL="0" indent="0" algn="r">
              <a:buClrTx/>
              <a:buSzTx/>
              <a:buFontTx/>
              <a:buNone/>
              <a:defRPr>
                <a:solidFill>
                  <a:srgbClr val="808080"/>
                </a:solidFill>
              </a:defRPr>
            </a:lvl1pPr>
            <a:lvl2pPr marL="0" indent="0" algn="r">
              <a:buClrTx/>
              <a:buSzTx/>
              <a:buFontTx/>
              <a:buNone/>
              <a:defRPr>
                <a:solidFill>
                  <a:srgbClr val="808080"/>
                </a:solidFill>
              </a:defRPr>
            </a:lvl2pPr>
            <a:lvl3pPr marL="0" indent="0" algn="r">
              <a:buClrTx/>
              <a:buSzTx/>
              <a:buFontTx/>
              <a:buNone/>
              <a:defRPr>
                <a:solidFill>
                  <a:srgbClr val="808080"/>
                </a:solidFill>
              </a:defRPr>
            </a:lvl3pPr>
            <a:lvl4pPr marL="0" indent="0" algn="r">
              <a:buClrTx/>
              <a:buSzTx/>
              <a:buFontTx/>
              <a:buNone/>
              <a:defRPr>
                <a:solidFill>
                  <a:srgbClr val="808080"/>
                </a:solidFill>
              </a:defRPr>
            </a:lvl4pPr>
            <a:lvl5pPr marL="0" indent="0" algn="r">
              <a:buClrTx/>
              <a:buSzTx/>
              <a:buFontTx/>
              <a:buNone/>
              <a:defRPr>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Title and Content">
    <p:spTree>
      <p:nvGrpSpPr>
        <p:cNvPr id="1" name=""/>
        <p:cNvGrpSpPr/>
        <p:nvPr/>
      </p:nvGrpSpPr>
      <p:grpSpPr>
        <a:xfrm>
          <a:off x="0" y="0"/>
          <a:ext cx="0" cy="0"/>
          <a:chOff x="0" y="0"/>
          <a:chExt cx="0" cy="0"/>
        </a:xfrm>
      </p:grpSpPr>
      <p:sp>
        <p:nvSpPr>
          <p:cNvPr id="42" name="Title Text"/>
          <p:cNvSpPr txBox="1"/>
          <p:nvPr>
            <p:ph type="title"/>
          </p:nvPr>
        </p:nvSpPr>
        <p:spPr>
          <a:prstGeom prst="rect">
            <a:avLst/>
          </a:prstGeom>
        </p:spPr>
        <p:txBody>
          <a:bodyPr/>
          <a:lstStyle/>
          <a:p>
            <a:pPr/>
            <a:r>
              <a:t>Title Text</a:t>
            </a:r>
          </a:p>
        </p:txBody>
      </p:sp>
      <p:sp>
        <p:nvSpPr>
          <p:cNvPr id="43" name="Body Level One…"/>
          <p:cNvSpPr txBox="1"/>
          <p:nvPr>
            <p:ph type="body" sz="half" idx="1"/>
          </p:nvPr>
        </p:nvSpPr>
        <p:spPr>
          <a:xfrm>
            <a:off x="677332" y="2160589"/>
            <a:ext cx="8596671"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Section Header">
    <p:spTree>
      <p:nvGrpSpPr>
        <p:cNvPr id="1" name=""/>
        <p:cNvGrpSpPr/>
        <p:nvPr/>
      </p:nvGrpSpPr>
      <p:grpSpPr>
        <a:xfrm>
          <a:off x="0" y="0"/>
          <a:ext cx="0" cy="0"/>
          <a:chOff x="0" y="0"/>
          <a:chExt cx="0" cy="0"/>
        </a:xfrm>
      </p:grpSpPr>
      <p:sp>
        <p:nvSpPr>
          <p:cNvPr id="51" name="Title Text"/>
          <p:cNvSpPr txBox="1"/>
          <p:nvPr>
            <p:ph type="title"/>
          </p:nvPr>
        </p:nvSpPr>
        <p:spPr>
          <a:xfrm>
            <a:off x="677335" y="2700865"/>
            <a:ext cx="8596670" cy="1826583"/>
          </a:xfrm>
          <a:prstGeom prst="rect">
            <a:avLst/>
          </a:prstGeom>
        </p:spPr>
        <p:txBody>
          <a:bodyPr anchor="b"/>
          <a:lstStyle>
            <a:lvl1pPr>
              <a:defRPr sz="4000"/>
            </a:lvl1pPr>
          </a:lstStyle>
          <a:p>
            <a:pPr/>
            <a:r>
              <a:t>Title Text</a:t>
            </a:r>
          </a:p>
        </p:txBody>
      </p:sp>
      <p:sp>
        <p:nvSpPr>
          <p:cNvPr id="52" name="Body Level One…"/>
          <p:cNvSpPr txBox="1"/>
          <p:nvPr>
            <p:ph type="body" sz="quarter" idx="1"/>
          </p:nvPr>
        </p:nvSpPr>
        <p:spPr>
          <a:xfrm>
            <a:off x="677335" y="4527448"/>
            <a:ext cx="8596670" cy="860402"/>
          </a:xfrm>
          <a:prstGeom prst="rect">
            <a:avLst/>
          </a:prstGeom>
        </p:spPr>
        <p:txBody>
          <a:bodyPr/>
          <a:lstStyle>
            <a:lvl1pPr marL="0" indent="0">
              <a:buClrTx/>
              <a:buSzTx/>
              <a:buFontTx/>
              <a:buNone/>
              <a:defRPr sz="2000">
                <a:solidFill>
                  <a:srgbClr val="808080"/>
                </a:solidFill>
              </a:defRPr>
            </a:lvl1pPr>
            <a:lvl2pPr marL="0" indent="0">
              <a:buClrTx/>
              <a:buSzTx/>
              <a:buFontTx/>
              <a:buNone/>
              <a:defRPr sz="2000">
                <a:solidFill>
                  <a:srgbClr val="808080"/>
                </a:solidFill>
              </a:defRPr>
            </a:lvl2pPr>
            <a:lvl3pPr marL="0" indent="0">
              <a:buClrTx/>
              <a:buSzTx/>
              <a:buFontTx/>
              <a:buNone/>
              <a:defRPr sz="2000">
                <a:solidFill>
                  <a:srgbClr val="808080"/>
                </a:solidFill>
              </a:defRPr>
            </a:lvl3pPr>
            <a:lvl4pPr marL="0" indent="0">
              <a:buClrTx/>
              <a:buSzTx/>
              <a:buFontTx/>
              <a:buNone/>
              <a:defRPr sz="2000">
                <a:solidFill>
                  <a:srgbClr val="808080"/>
                </a:solidFill>
              </a:defRPr>
            </a:lvl4pPr>
            <a:lvl5pPr marL="0" indent="0">
              <a:buClrTx/>
              <a:buSzTx/>
              <a:buFontTx/>
              <a:buNone/>
              <a:defRPr sz="20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Two Content">
    <p:spTree>
      <p:nvGrpSpPr>
        <p:cNvPr id="1" name=""/>
        <p:cNvGrpSpPr/>
        <p:nvPr/>
      </p:nvGrpSpPr>
      <p:grpSpPr>
        <a:xfrm>
          <a:off x="0" y="0"/>
          <a:ext cx="0" cy="0"/>
          <a:chOff x="0" y="0"/>
          <a:chExt cx="0" cy="0"/>
        </a:xfrm>
      </p:grpSpPr>
      <p:sp>
        <p:nvSpPr>
          <p:cNvPr id="60" name="Title Text"/>
          <p:cNvSpPr txBox="1"/>
          <p:nvPr>
            <p:ph type="title"/>
          </p:nvPr>
        </p:nvSpPr>
        <p:spPr>
          <a:prstGeom prst="rect">
            <a:avLst/>
          </a:prstGeom>
        </p:spPr>
        <p:txBody>
          <a:bodyPr/>
          <a:lstStyle/>
          <a:p>
            <a:pPr/>
            <a:r>
              <a:t>Title Text</a:t>
            </a:r>
          </a:p>
        </p:txBody>
      </p:sp>
      <p:sp>
        <p:nvSpPr>
          <p:cNvPr id="61" name="Body Level One…"/>
          <p:cNvSpPr txBox="1"/>
          <p:nvPr>
            <p:ph type="body" sz="quarter" idx="1"/>
          </p:nvPr>
        </p:nvSpPr>
        <p:spPr>
          <a:xfrm>
            <a:off x="677332" y="2160589"/>
            <a:ext cx="4184038"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6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Comparison">
    <p:spTree>
      <p:nvGrpSpPr>
        <p:cNvPr id="1" name=""/>
        <p:cNvGrpSpPr/>
        <p:nvPr/>
      </p:nvGrpSpPr>
      <p:grpSpPr>
        <a:xfrm>
          <a:off x="0" y="0"/>
          <a:ext cx="0" cy="0"/>
          <a:chOff x="0" y="0"/>
          <a:chExt cx="0" cy="0"/>
        </a:xfrm>
      </p:grpSpPr>
      <p:sp>
        <p:nvSpPr>
          <p:cNvPr id="69" name="Title Text"/>
          <p:cNvSpPr txBox="1"/>
          <p:nvPr>
            <p:ph type="title"/>
          </p:nvPr>
        </p:nvSpPr>
        <p:spPr>
          <a:prstGeom prst="rect">
            <a:avLst/>
          </a:prstGeom>
        </p:spPr>
        <p:txBody>
          <a:bodyPr/>
          <a:lstStyle/>
          <a:p>
            <a:pPr/>
            <a:r>
              <a:t>Title Text</a:t>
            </a:r>
          </a:p>
        </p:txBody>
      </p:sp>
      <p:sp>
        <p:nvSpPr>
          <p:cNvPr id="70" name="Body Level One…"/>
          <p:cNvSpPr txBox="1"/>
          <p:nvPr>
            <p:ph type="body" sz="quarter" idx="1"/>
          </p:nvPr>
        </p:nvSpPr>
        <p:spPr>
          <a:xfrm>
            <a:off x="675743" y="2160983"/>
            <a:ext cx="4185625" cy="576264"/>
          </a:xfrm>
          <a:prstGeom prst="rect">
            <a:avLst/>
          </a:prstGeom>
        </p:spPr>
        <p:txBody>
          <a:bodyPr anchor="b"/>
          <a:lstStyle>
            <a:lvl1pPr marL="0" indent="0">
              <a:buClrTx/>
              <a:buSzTx/>
              <a:buFontTx/>
              <a:buNone/>
              <a:defRPr sz="2400"/>
            </a:lvl1pPr>
            <a:lvl2pPr marL="0" indent="0">
              <a:buClrTx/>
              <a:buSzTx/>
              <a:buFontTx/>
              <a:buNone/>
              <a:defRPr sz="2400"/>
            </a:lvl2pPr>
            <a:lvl3pPr marL="0" indent="0">
              <a:buClrTx/>
              <a:buSzTx/>
              <a:buFontTx/>
              <a:buNone/>
              <a:defRPr sz="2400"/>
            </a:lvl3pPr>
            <a:lvl4pPr marL="0" indent="0">
              <a:buClrTx/>
              <a:buSzTx/>
              <a:buFontTx/>
              <a:buNone/>
              <a:defRPr sz="2400"/>
            </a:lvl4pPr>
            <a:lvl5pPr marL="0" indent="0">
              <a:buClrTx/>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71" name="Text Placeholder 4"/>
          <p:cNvSpPr/>
          <p:nvPr>
            <p:ph type="body" sz="quarter" idx="13"/>
          </p:nvPr>
        </p:nvSpPr>
        <p:spPr>
          <a:xfrm>
            <a:off x="5088382" y="2160983"/>
            <a:ext cx="4185620" cy="576264"/>
          </a:xfrm>
          <a:prstGeom prst="rect">
            <a:avLst/>
          </a:prstGeom>
        </p:spPr>
        <p:txBody>
          <a:bodyPr anchor="b"/>
          <a:lstStyle/>
          <a:p>
            <a:pPr/>
          </a:p>
        </p:txBody>
      </p:sp>
      <p:sp>
        <p:nvSpPr>
          <p:cNvPr id="7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Only">
    <p:spTree>
      <p:nvGrpSpPr>
        <p:cNvPr id="1" name=""/>
        <p:cNvGrpSpPr/>
        <p:nvPr/>
      </p:nvGrpSpPr>
      <p:grpSpPr>
        <a:xfrm>
          <a:off x="0" y="0"/>
          <a:ext cx="0" cy="0"/>
          <a:chOff x="0" y="0"/>
          <a:chExt cx="0" cy="0"/>
        </a:xfrm>
      </p:grpSpPr>
      <p:sp>
        <p:nvSpPr>
          <p:cNvPr id="79" name="Title Text"/>
          <p:cNvSpPr txBox="1"/>
          <p:nvPr>
            <p:ph type="title"/>
          </p:nvPr>
        </p:nvSpPr>
        <p:spPr>
          <a:prstGeom prst="rect">
            <a:avLst/>
          </a:prstGeom>
        </p:spPr>
        <p:txBody>
          <a:bodyPr/>
          <a:lstStyle/>
          <a:p>
            <a:pPr/>
            <a:r>
              <a:t>Title Text</a:t>
            </a:r>
          </a:p>
        </p:txBody>
      </p:sp>
      <p:sp>
        <p:nvSpPr>
          <p:cNvPr id="8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8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Content with Caption">
    <p:spTree>
      <p:nvGrpSpPr>
        <p:cNvPr id="1" name=""/>
        <p:cNvGrpSpPr/>
        <p:nvPr/>
      </p:nvGrpSpPr>
      <p:grpSpPr>
        <a:xfrm>
          <a:off x="0" y="0"/>
          <a:ext cx="0" cy="0"/>
          <a:chOff x="0" y="0"/>
          <a:chExt cx="0" cy="0"/>
        </a:xfrm>
      </p:grpSpPr>
      <p:sp>
        <p:nvSpPr>
          <p:cNvPr id="94" name="Title Text"/>
          <p:cNvSpPr txBox="1"/>
          <p:nvPr>
            <p:ph type="title"/>
          </p:nvPr>
        </p:nvSpPr>
        <p:spPr>
          <a:xfrm>
            <a:off x="677332" y="1498603"/>
            <a:ext cx="3854531" cy="1278468"/>
          </a:xfrm>
          <a:prstGeom prst="rect">
            <a:avLst/>
          </a:prstGeom>
        </p:spPr>
        <p:txBody>
          <a:bodyPr anchor="b"/>
          <a:lstStyle>
            <a:lvl1pPr>
              <a:defRPr sz="2000"/>
            </a:lvl1pPr>
          </a:lstStyle>
          <a:p>
            <a:pPr/>
            <a:r>
              <a:t>Title Text</a:t>
            </a:r>
          </a:p>
        </p:txBody>
      </p:sp>
      <p:sp>
        <p:nvSpPr>
          <p:cNvPr id="95" name="Body Level One…"/>
          <p:cNvSpPr txBox="1"/>
          <p:nvPr>
            <p:ph type="body" sz="half" idx="1"/>
          </p:nvPr>
        </p:nvSpPr>
        <p:spPr>
          <a:xfrm>
            <a:off x="4760459" y="514922"/>
            <a:ext cx="4513544" cy="5526441"/>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96" name="Text Placeholder 3"/>
          <p:cNvSpPr/>
          <p:nvPr>
            <p:ph type="body" sz="quarter" idx="13"/>
          </p:nvPr>
        </p:nvSpPr>
        <p:spPr>
          <a:xfrm>
            <a:off x="677334" y="2777069"/>
            <a:ext cx="3854528" cy="2584451"/>
          </a:xfrm>
          <a:prstGeom prst="rect">
            <a:avLst/>
          </a:prstGeom>
        </p:spPr>
        <p:txBody>
          <a:bodyPr/>
          <a:lstStyle/>
          <a:p>
            <a:pPr/>
          </a:p>
        </p:txBody>
      </p:sp>
      <p:sp>
        <p:nvSpPr>
          <p:cNvPr id="9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icture with Caption">
    <p:spTree>
      <p:nvGrpSpPr>
        <p:cNvPr id="1" name=""/>
        <p:cNvGrpSpPr/>
        <p:nvPr/>
      </p:nvGrpSpPr>
      <p:grpSpPr>
        <a:xfrm>
          <a:off x="0" y="0"/>
          <a:ext cx="0" cy="0"/>
          <a:chOff x="0" y="0"/>
          <a:chExt cx="0" cy="0"/>
        </a:xfrm>
      </p:grpSpPr>
      <p:sp>
        <p:nvSpPr>
          <p:cNvPr id="104" name="Title Text"/>
          <p:cNvSpPr txBox="1"/>
          <p:nvPr>
            <p:ph type="title"/>
          </p:nvPr>
        </p:nvSpPr>
        <p:spPr>
          <a:xfrm>
            <a:off x="677332" y="4800600"/>
            <a:ext cx="8596670" cy="566738"/>
          </a:xfrm>
          <a:prstGeom prst="rect">
            <a:avLst/>
          </a:prstGeom>
        </p:spPr>
        <p:txBody>
          <a:bodyPr anchor="b"/>
          <a:lstStyle>
            <a:lvl1pPr>
              <a:defRPr sz="2400"/>
            </a:lvl1pPr>
          </a:lstStyle>
          <a:p>
            <a:pPr/>
            <a:r>
              <a:t>Title Text</a:t>
            </a:r>
          </a:p>
        </p:txBody>
      </p:sp>
      <p:sp>
        <p:nvSpPr>
          <p:cNvPr id="105" name="Picture Placeholder 2"/>
          <p:cNvSpPr/>
          <p:nvPr>
            <p:ph type="pic" sz="half" idx="13"/>
          </p:nvPr>
        </p:nvSpPr>
        <p:spPr>
          <a:xfrm>
            <a:off x="677332" y="609600"/>
            <a:ext cx="8596671" cy="3845718"/>
          </a:xfrm>
          <a:prstGeom prst="rect">
            <a:avLst/>
          </a:prstGeom>
        </p:spPr>
        <p:txBody>
          <a:bodyPr lIns="91439" tIns="45719" rIns="91439" bIns="45719">
            <a:noAutofit/>
          </a:bodyPr>
          <a:lstStyle/>
          <a:p>
            <a:pPr/>
          </a:p>
        </p:txBody>
      </p:sp>
      <p:sp>
        <p:nvSpPr>
          <p:cNvPr id="106" name="Body Level One…"/>
          <p:cNvSpPr txBox="1"/>
          <p:nvPr>
            <p:ph type="body" sz="quarter" idx="1"/>
          </p:nvPr>
        </p:nvSpPr>
        <p:spPr>
          <a:xfrm>
            <a:off x="677332" y="5367337"/>
            <a:ext cx="8596670" cy="674026"/>
          </a:xfrm>
          <a:prstGeom prst="rect">
            <a:avLst/>
          </a:prstGeom>
        </p:spPr>
        <p:txBody>
          <a:bodyPr/>
          <a:lstStyle>
            <a:lvl1pPr marL="0" indent="0">
              <a:buClrTx/>
              <a:buSzTx/>
              <a:buFontTx/>
              <a:buNone/>
              <a:defRPr sz="1200"/>
            </a:lvl1pPr>
            <a:lvl2pPr marL="0" indent="0">
              <a:buClrTx/>
              <a:buSzTx/>
              <a:buFontTx/>
              <a:buNone/>
              <a:defRPr sz="1200"/>
            </a:lvl2pPr>
            <a:lvl3pPr marL="0" indent="0">
              <a:buClrTx/>
              <a:buSzTx/>
              <a:buFontTx/>
              <a:buNone/>
              <a:defRPr sz="1200"/>
            </a:lvl3pPr>
            <a:lvl4pPr marL="0" indent="0">
              <a:buClrTx/>
              <a:buSzTx/>
              <a:buFontTx/>
              <a:buNone/>
              <a:defRPr sz="1200"/>
            </a:lvl4pPr>
            <a:lvl5pPr marL="0" indent="0">
              <a:buClrTx/>
              <a:buSzTx/>
              <a:buFontTx/>
              <a:buNone/>
              <a:defRPr sz="1200"/>
            </a:lvl5pPr>
          </a:lstStyle>
          <a:p>
            <a:pPr/>
            <a:r>
              <a:t>Body Level One</a:t>
            </a:r>
          </a:p>
          <a:p>
            <a:pPr lvl="1"/>
            <a:r>
              <a:t>Body Level Two</a:t>
            </a:r>
          </a:p>
          <a:p>
            <a:pPr lvl="2"/>
            <a:r>
              <a:t>Body Level Three</a:t>
            </a:r>
          </a:p>
          <a:p>
            <a:pPr lvl="3"/>
            <a:r>
              <a:t>Body Level Four</a:t>
            </a:r>
          </a:p>
          <a:p>
            <a:pPr lvl="4"/>
            <a:r>
              <a:t>Body Level Five</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Title and Caption">
    <p:spTree>
      <p:nvGrpSpPr>
        <p:cNvPr id="1" name=""/>
        <p:cNvGrpSpPr/>
        <p:nvPr/>
      </p:nvGrpSpPr>
      <p:grpSpPr>
        <a:xfrm>
          <a:off x="0" y="0"/>
          <a:ext cx="0" cy="0"/>
          <a:chOff x="0" y="0"/>
          <a:chExt cx="0" cy="0"/>
        </a:xfrm>
      </p:grpSpPr>
      <p:sp>
        <p:nvSpPr>
          <p:cNvPr id="114" name="Title Text"/>
          <p:cNvSpPr txBox="1"/>
          <p:nvPr>
            <p:ph type="title"/>
          </p:nvPr>
        </p:nvSpPr>
        <p:spPr>
          <a:xfrm>
            <a:off x="677335" y="609600"/>
            <a:ext cx="8596670" cy="3403600"/>
          </a:xfrm>
          <a:prstGeom prst="rect">
            <a:avLst/>
          </a:prstGeom>
        </p:spPr>
        <p:txBody>
          <a:bodyPr anchor="ctr"/>
          <a:lstStyle>
            <a:lvl1pPr>
              <a:defRPr sz="4400"/>
            </a:lvl1pPr>
          </a:lstStyle>
          <a:p>
            <a:pPr/>
            <a:r>
              <a:t>Title Text</a:t>
            </a:r>
          </a:p>
        </p:txBody>
      </p:sp>
      <p:sp>
        <p:nvSpPr>
          <p:cNvPr id="115" name="Body Level One…"/>
          <p:cNvSpPr txBox="1"/>
          <p:nvPr>
            <p:ph type="body" sz="quarter" idx="1"/>
          </p:nvPr>
        </p:nvSpPr>
        <p:spPr>
          <a:xfrm>
            <a:off x="677335" y="4470400"/>
            <a:ext cx="8596670" cy="1570962"/>
          </a:xfrm>
          <a:prstGeom prst="rect">
            <a:avLst/>
          </a:prstGeom>
        </p:spPr>
        <p:txBody>
          <a:bodyPr anchor="ctr"/>
          <a:lstStyle>
            <a:lvl1pPr marL="0" indent="0">
              <a:buClrTx/>
              <a:buSzTx/>
              <a:buFontTx/>
              <a:buNone/>
            </a:lvl1pPr>
            <a:lvl2pPr marL="0" indent="0">
              <a:buClrTx/>
              <a:buSzTx/>
              <a:buFontTx/>
              <a:buNone/>
            </a:lvl2pPr>
            <a:lvl3pPr marL="0" indent="0">
              <a:buClrTx/>
              <a:buSzTx/>
              <a:buFontTx/>
              <a:buNone/>
            </a:lvl3pPr>
            <a:lvl4pPr marL="0" indent="0">
              <a:buClrTx/>
              <a:buSzTx/>
              <a:buFontTx/>
              <a:buNone/>
            </a:lvl4pPr>
            <a:lvl5pPr marL="0" indent="0">
              <a:buClrTx/>
              <a:buSzTx/>
              <a:buFontTx/>
              <a:buNone/>
            </a:lvl5pPr>
          </a:lstStyle>
          <a:p>
            <a:pPr/>
            <a:r>
              <a:t>Body Level One</a:t>
            </a:r>
          </a:p>
          <a:p>
            <a:pPr lvl="1"/>
            <a:r>
              <a:t>Body Level Two</a:t>
            </a:r>
          </a:p>
          <a:p>
            <a:pPr lvl="2"/>
            <a:r>
              <a:t>Body Level Three</a:t>
            </a:r>
          </a:p>
          <a:p>
            <a:pPr lvl="3"/>
            <a:r>
              <a:t>Body Level Four</a:t>
            </a:r>
          </a:p>
          <a:p>
            <a:pPr lvl="4"/>
            <a:r>
              <a:t>Body Level Five</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Quote with Caption">
    <p:spTree>
      <p:nvGrpSpPr>
        <p:cNvPr id="1" name=""/>
        <p:cNvGrpSpPr/>
        <p:nvPr/>
      </p:nvGrpSpPr>
      <p:grpSpPr>
        <a:xfrm>
          <a:off x="0" y="0"/>
          <a:ext cx="0" cy="0"/>
          <a:chOff x="0" y="0"/>
          <a:chExt cx="0" cy="0"/>
        </a:xfrm>
      </p:grpSpPr>
      <p:sp>
        <p:nvSpPr>
          <p:cNvPr id="123" name="Title Text"/>
          <p:cNvSpPr txBox="1"/>
          <p:nvPr>
            <p:ph type="title"/>
          </p:nvPr>
        </p:nvSpPr>
        <p:spPr>
          <a:xfrm>
            <a:off x="931334" y="609600"/>
            <a:ext cx="8094134" cy="3022600"/>
          </a:xfrm>
          <a:prstGeom prst="rect">
            <a:avLst/>
          </a:prstGeom>
        </p:spPr>
        <p:txBody>
          <a:bodyPr anchor="ctr"/>
          <a:lstStyle>
            <a:lvl1pPr>
              <a:defRPr sz="4400"/>
            </a:lvl1pPr>
          </a:lstStyle>
          <a:p>
            <a:pPr/>
            <a:r>
              <a:t>Title Text</a:t>
            </a:r>
          </a:p>
        </p:txBody>
      </p:sp>
      <p:sp>
        <p:nvSpPr>
          <p:cNvPr id="124" name="Body Level One…"/>
          <p:cNvSpPr txBox="1"/>
          <p:nvPr>
            <p:ph type="body" sz="quarter" idx="1"/>
          </p:nvPr>
        </p:nvSpPr>
        <p:spPr>
          <a:xfrm>
            <a:off x="1366138" y="3632200"/>
            <a:ext cx="7224526" cy="381000"/>
          </a:xfrm>
          <a:prstGeom prst="rect">
            <a:avLst/>
          </a:prstGeom>
        </p:spPr>
        <p:txBody>
          <a:bodyPr anchor="ctr"/>
          <a:lstStyle>
            <a:lvl1pPr marL="0" indent="0">
              <a:buClrTx/>
              <a:buSzTx/>
              <a:buFontTx/>
              <a:buNone/>
              <a:defRPr sz="1600">
                <a:solidFill>
                  <a:srgbClr val="808080"/>
                </a:solidFill>
              </a:defRPr>
            </a:lvl1pPr>
            <a:lvl2pPr marL="0" indent="0">
              <a:buClrTx/>
              <a:buSzTx/>
              <a:buFontTx/>
              <a:buNone/>
              <a:defRPr sz="1600">
                <a:solidFill>
                  <a:srgbClr val="808080"/>
                </a:solidFill>
              </a:defRPr>
            </a:lvl2pPr>
            <a:lvl3pPr marL="0" indent="0">
              <a:buClrTx/>
              <a:buSzTx/>
              <a:buFontTx/>
              <a:buNone/>
              <a:defRPr sz="1600">
                <a:solidFill>
                  <a:srgbClr val="808080"/>
                </a:solidFill>
              </a:defRPr>
            </a:lvl3pPr>
            <a:lvl4pPr marL="0" indent="0">
              <a:buClrTx/>
              <a:buSzTx/>
              <a:buFontTx/>
              <a:buNone/>
              <a:defRPr sz="1600">
                <a:solidFill>
                  <a:srgbClr val="808080"/>
                </a:solidFill>
              </a:defRPr>
            </a:lvl4pPr>
            <a:lvl5pPr marL="0" indent="0">
              <a:buClrTx/>
              <a:buSzTx/>
              <a:buFontTx/>
              <a:buNone/>
              <a:defRPr sz="1600">
                <a:solidFill>
                  <a:srgbClr val="808080"/>
                </a:solidFill>
              </a:defRPr>
            </a:lvl5pPr>
          </a:lstStyle>
          <a:p>
            <a:pPr/>
            <a:r>
              <a:t>Body Level One</a:t>
            </a:r>
          </a:p>
          <a:p>
            <a:pPr lvl="1"/>
            <a:r>
              <a:t>Body Level Two</a:t>
            </a:r>
          </a:p>
          <a:p>
            <a:pPr lvl="2"/>
            <a:r>
              <a:t>Body Level Three</a:t>
            </a:r>
          </a:p>
          <a:p>
            <a:pPr lvl="3"/>
            <a:r>
              <a:t>Body Level Four</a:t>
            </a:r>
          </a:p>
          <a:p>
            <a:pPr lvl="4"/>
            <a:r>
              <a:t>Body Level Five</a:t>
            </a:r>
          </a:p>
        </p:txBody>
      </p:sp>
      <p:sp>
        <p:nvSpPr>
          <p:cNvPr id="125" name="Text Placeholder 2"/>
          <p:cNvSpPr/>
          <p:nvPr>
            <p:ph type="body" sz="quarter" idx="13"/>
          </p:nvPr>
        </p:nvSpPr>
        <p:spPr>
          <a:xfrm>
            <a:off x="677334" y="4470398"/>
            <a:ext cx="8596670" cy="1570965"/>
          </a:xfrm>
          <a:prstGeom prst="rect">
            <a:avLst/>
          </a:prstGeom>
        </p:spPr>
        <p:txBody>
          <a:bodyPr anchor="ctr"/>
          <a:lstStyle/>
          <a:p>
            <a:pPr/>
          </a:p>
        </p:txBody>
      </p:sp>
      <p:sp>
        <p:nvSpPr>
          <p:cNvPr id="126" name="TextBox 23"/>
          <p:cNvSpPr txBox="1"/>
          <p:nvPr/>
        </p:nvSpPr>
        <p:spPr>
          <a:xfrm>
            <a:off x="541868" y="469465"/>
            <a:ext cx="609603" cy="12266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sz="8000">
                <a:solidFill>
                  <a:srgbClr val="9FE0F5"/>
                </a:solidFill>
                <a:latin typeface="Arial"/>
                <a:ea typeface="Arial"/>
                <a:cs typeface="Arial"/>
                <a:sym typeface="Arial"/>
              </a:defRPr>
            </a:lvl1pPr>
          </a:lstStyle>
          <a:p>
            <a:pPr/>
            <a:r>
              <a:t>“</a:t>
            </a:r>
          </a:p>
        </p:txBody>
      </p:sp>
      <p:sp>
        <p:nvSpPr>
          <p:cNvPr id="127" name="TextBox 24"/>
          <p:cNvSpPr txBox="1"/>
          <p:nvPr/>
        </p:nvSpPr>
        <p:spPr>
          <a:xfrm>
            <a:off x="8893009" y="2565643"/>
            <a:ext cx="609602" cy="12266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sz="8000">
                <a:solidFill>
                  <a:srgbClr val="9FE0F5"/>
                </a:solidFill>
                <a:latin typeface="Arial"/>
                <a:ea typeface="Arial"/>
                <a:cs typeface="Arial"/>
                <a:sym typeface="Arial"/>
              </a:defRPr>
            </a:lvl1pPr>
          </a:lstStyle>
          <a:p>
            <a:pPr/>
            <a:r>
              <a:t>”</a:t>
            </a:r>
          </a:p>
        </p:txBody>
      </p:sp>
      <p:sp>
        <p:nvSpPr>
          <p:cNvPr id="12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Name Card">
    <p:spTree>
      <p:nvGrpSpPr>
        <p:cNvPr id="1" name=""/>
        <p:cNvGrpSpPr/>
        <p:nvPr/>
      </p:nvGrpSpPr>
      <p:grpSpPr>
        <a:xfrm>
          <a:off x="0" y="0"/>
          <a:ext cx="0" cy="0"/>
          <a:chOff x="0" y="0"/>
          <a:chExt cx="0" cy="0"/>
        </a:xfrm>
      </p:grpSpPr>
      <p:sp>
        <p:nvSpPr>
          <p:cNvPr id="135" name="Title Text"/>
          <p:cNvSpPr txBox="1"/>
          <p:nvPr>
            <p:ph type="title"/>
          </p:nvPr>
        </p:nvSpPr>
        <p:spPr>
          <a:xfrm>
            <a:off x="677335" y="1931988"/>
            <a:ext cx="8596670" cy="2595462"/>
          </a:xfrm>
          <a:prstGeom prst="rect">
            <a:avLst/>
          </a:prstGeom>
        </p:spPr>
        <p:txBody>
          <a:bodyPr anchor="b"/>
          <a:lstStyle>
            <a:lvl1pPr>
              <a:defRPr sz="4400"/>
            </a:lvl1pPr>
          </a:lstStyle>
          <a:p>
            <a:pPr/>
            <a:r>
              <a:t>Title Text</a:t>
            </a:r>
          </a:p>
        </p:txBody>
      </p:sp>
      <p:sp>
        <p:nvSpPr>
          <p:cNvPr id="136" name="Body Level One…"/>
          <p:cNvSpPr txBox="1"/>
          <p:nvPr>
            <p:ph type="body" sz="quarter" idx="1"/>
          </p:nvPr>
        </p:nvSpPr>
        <p:spPr>
          <a:xfrm>
            <a:off x="677335" y="4527448"/>
            <a:ext cx="8596670" cy="1513916"/>
          </a:xfrm>
          <a:prstGeom prst="rect">
            <a:avLst/>
          </a:prstGeom>
        </p:spPr>
        <p:txBody>
          <a:bodyPr/>
          <a:lstStyle>
            <a:lvl1pPr marL="0" indent="0">
              <a:buClrTx/>
              <a:buSzTx/>
              <a:buFontTx/>
              <a:buNone/>
            </a:lvl1pPr>
            <a:lvl2pPr marL="0" indent="0">
              <a:buClrTx/>
              <a:buSzTx/>
              <a:buFontTx/>
              <a:buNone/>
            </a:lvl2pPr>
            <a:lvl3pPr marL="0" indent="0">
              <a:buClrTx/>
              <a:buSzTx/>
              <a:buFontTx/>
              <a:buNone/>
            </a:lvl3pPr>
            <a:lvl4pPr marL="0" indent="0">
              <a:buClrTx/>
              <a:buSzTx/>
              <a:buFontTx/>
              <a:buNone/>
            </a:lvl4pPr>
            <a:lvl5pPr marL="0" indent="0">
              <a:buClrTx/>
              <a:buSzTx/>
              <a:buFontTx/>
              <a:buNone/>
            </a:lvl5pPr>
          </a:lstStyle>
          <a:p>
            <a:pPr/>
            <a:r>
              <a:t>Body Level One</a:t>
            </a:r>
          </a:p>
          <a:p>
            <a:pPr lvl="1"/>
            <a:r>
              <a:t>Body Level Two</a:t>
            </a:r>
          </a:p>
          <a:p>
            <a:pPr lvl="2"/>
            <a:r>
              <a:t>Body Level Three</a:t>
            </a:r>
          </a:p>
          <a:p>
            <a:pPr lvl="3"/>
            <a:r>
              <a:t>Body Level Four</a:t>
            </a:r>
          </a:p>
          <a:p>
            <a:pPr lvl="4"/>
            <a:r>
              <a:t>Body Level Five</a:t>
            </a:r>
          </a:p>
        </p:txBody>
      </p:sp>
      <p:sp>
        <p:nvSpPr>
          <p:cNvPr id="13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type="tx" showMasterSp="1" showMasterPhAnim="1">
  <p:cSld name="Quote Name Card">
    <p:spTree>
      <p:nvGrpSpPr>
        <p:cNvPr id="1" name=""/>
        <p:cNvGrpSpPr/>
        <p:nvPr/>
      </p:nvGrpSpPr>
      <p:grpSpPr>
        <a:xfrm>
          <a:off x="0" y="0"/>
          <a:ext cx="0" cy="0"/>
          <a:chOff x="0" y="0"/>
          <a:chExt cx="0" cy="0"/>
        </a:xfrm>
      </p:grpSpPr>
      <p:sp>
        <p:nvSpPr>
          <p:cNvPr id="144" name="Title Text"/>
          <p:cNvSpPr txBox="1"/>
          <p:nvPr>
            <p:ph type="title"/>
          </p:nvPr>
        </p:nvSpPr>
        <p:spPr>
          <a:xfrm>
            <a:off x="931334" y="609600"/>
            <a:ext cx="8094134" cy="3022600"/>
          </a:xfrm>
          <a:prstGeom prst="rect">
            <a:avLst/>
          </a:prstGeom>
        </p:spPr>
        <p:txBody>
          <a:bodyPr anchor="ctr"/>
          <a:lstStyle>
            <a:lvl1pPr>
              <a:defRPr sz="4400"/>
            </a:lvl1pPr>
          </a:lstStyle>
          <a:p>
            <a:pPr/>
            <a:r>
              <a:t>Title Text</a:t>
            </a:r>
          </a:p>
        </p:txBody>
      </p:sp>
      <p:sp>
        <p:nvSpPr>
          <p:cNvPr id="145" name="Body Level One…"/>
          <p:cNvSpPr txBox="1"/>
          <p:nvPr>
            <p:ph type="body" sz="quarter" idx="1"/>
          </p:nvPr>
        </p:nvSpPr>
        <p:spPr>
          <a:xfrm>
            <a:off x="677332" y="4013200"/>
            <a:ext cx="8596670" cy="514249"/>
          </a:xfrm>
          <a:prstGeom prst="rect">
            <a:avLst/>
          </a:prstGeom>
        </p:spPr>
        <p:txBody>
          <a:bodyPr anchor="b"/>
          <a:lstStyle>
            <a:lvl1pPr marL="0" indent="0">
              <a:buClrTx/>
              <a:buSzTx/>
              <a:buFontTx/>
              <a:buNone/>
              <a:defRPr sz="2400"/>
            </a:lvl1pPr>
            <a:lvl2pPr marL="0" indent="0">
              <a:buClrTx/>
              <a:buSzTx/>
              <a:buFontTx/>
              <a:buNone/>
              <a:defRPr sz="2400"/>
            </a:lvl2pPr>
            <a:lvl3pPr marL="0" indent="0">
              <a:buClrTx/>
              <a:buSzTx/>
              <a:buFontTx/>
              <a:buNone/>
              <a:defRPr sz="2400"/>
            </a:lvl3pPr>
            <a:lvl4pPr marL="0" indent="0">
              <a:buClrTx/>
              <a:buSzTx/>
              <a:buFontTx/>
              <a:buNone/>
              <a:defRPr sz="2400"/>
            </a:lvl4pPr>
            <a:lvl5pPr marL="0" indent="0">
              <a:buClrTx/>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46" name="Text Placeholder 2"/>
          <p:cNvSpPr/>
          <p:nvPr>
            <p:ph type="body" sz="quarter" idx="13"/>
          </p:nvPr>
        </p:nvSpPr>
        <p:spPr>
          <a:xfrm>
            <a:off x="677334" y="4527448"/>
            <a:ext cx="8596670" cy="1513916"/>
          </a:xfrm>
          <a:prstGeom prst="rect">
            <a:avLst/>
          </a:prstGeom>
        </p:spPr>
        <p:txBody>
          <a:bodyPr/>
          <a:lstStyle/>
          <a:p>
            <a:pPr/>
          </a:p>
        </p:txBody>
      </p:sp>
      <p:sp>
        <p:nvSpPr>
          <p:cNvPr id="147" name="TextBox 23"/>
          <p:cNvSpPr txBox="1"/>
          <p:nvPr/>
        </p:nvSpPr>
        <p:spPr>
          <a:xfrm>
            <a:off x="541868" y="469465"/>
            <a:ext cx="609603" cy="12266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sz="8000">
                <a:solidFill>
                  <a:srgbClr val="9FE0F5"/>
                </a:solidFill>
                <a:latin typeface="Arial"/>
                <a:ea typeface="Arial"/>
                <a:cs typeface="Arial"/>
                <a:sym typeface="Arial"/>
              </a:defRPr>
            </a:lvl1pPr>
          </a:lstStyle>
          <a:p>
            <a:pPr/>
            <a:r>
              <a:t>“</a:t>
            </a:r>
          </a:p>
        </p:txBody>
      </p:sp>
      <p:sp>
        <p:nvSpPr>
          <p:cNvPr id="148" name="TextBox 24"/>
          <p:cNvSpPr txBox="1"/>
          <p:nvPr/>
        </p:nvSpPr>
        <p:spPr>
          <a:xfrm>
            <a:off x="8893009" y="2565643"/>
            <a:ext cx="609602" cy="12266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spAutoFit/>
          </a:bodyPr>
          <a:lstStyle>
            <a:lvl1pPr>
              <a:defRPr sz="8000">
                <a:solidFill>
                  <a:srgbClr val="9FE0F5"/>
                </a:solidFill>
                <a:latin typeface="Arial"/>
                <a:ea typeface="Arial"/>
                <a:cs typeface="Arial"/>
                <a:sym typeface="Arial"/>
              </a:defRPr>
            </a:lvl1pPr>
          </a:lstStyle>
          <a:p>
            <a:pPr/>
            <a:r>
              <a:t>”</a:t>
            </a:r>
          </a:p>
        </p:txBody>
      </p:sp>
      <p:sp>
        <p:nvSpPr>
          <p:cNvPr id="1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type="tx" showMasterSp="1" showMasterPhAnim="1">
  <p:cSld name="True or False">
    <p:spTree>
      <p:nvGrpSpPr>
        <p:cNvPr id="1" name=""/>
        <p:cNvGrpSpPr/>
        <p:nvPr/>
      </p:nvGrpSpPr>
      <p:grpSpPr>
        <a:xfrm>
          <a:off x="0" y="0"/>
          <a:ext cx="0" cy="0"/>
          <a:chOff x="0" y="0"/>
          <a:chExt cx="0" cy="0"/>
        </a:xfrm>
      </p:grpSpPr>
      <p:sp>
        <p:nvSpPr>
          <p:cNvPr id="156" name="Title Text"/>
          <p:cNvSpPr txBox="1"/>
          <p:nvPr>
            <p:ph type="title"/>
          </p:nvPr>
        </p:nvSpPr>
        <p:spPr>
          <a:xfrm>
            <a:off x="685798" y="609600"/>
            <a:ext cx="8588204" cy="3022600"/>
          </a:xfrm>
          <a:prstGeom prst="rect">
            <a:avLst/>
          </a:prstGeom>
        </p:spPr>
        <p:txBody>
          <a:bodyPr anchor="ctr"/>
          <a:lstStyle>
            <a:lvl1pPr>
              <a:defRPr sz="4400"/>
            </a:lvl1pPr>
          </a:lstStyle>
          <a:p>
            <a:pPr/>
            <a:r>
              <a:t>Title Text</a:t>
            </a:r>
          </a:p>
        </p:txBody>
      </p:sp>
      <p:sp>
        <p:nvSpPr>
          <p:cNvPr id="157" name="Body Level One…"/>
          <p:cNvSpPr txBox="1"/>
          <p:nvPr>
            <p:ph type="body" sz="quarter" idx="1"/>
          </p:nvPr>
        </p:nvSpPr>
        <p:spPr>
          <a:xfrm>
            <a:off x="677332" y="4013200"/>
            <a:ext cx="8596670" cy="514249"/>
          </a:xfrm>
          <a:prstGeom prst="rect">
            <a:avLst/>
          </a:prstGeom>
        </p:spPr>
        <p:txBody>
          <a:bodyPr anchor="b"/>
          <a:lstStyle>
            <a:lvl1pPr marL="0" indent="0">
              <a:buClrTx/>
              <a:buSzTx/>
              <a:buFontTx/>
              <a:buNone/>
              <a:defRPr sz="2400">
                <a:solidFill>
                  <a:schemeClr val="accent1"/>
                </a:solidFill>
              </a:defRPr>
            </a:lvl1pPr>
            <a:lvl2pPr marL="0" indent="0">
              <a:buClrTx/>
              <a:buSzTx/>
              <a:buFontTx/>
              <a:buNone/>
              <a:defRPr sz="2400">
                <a:solidFill>
                  <a:schemeClr val="accent1"/>
                </a:solidFill>
              </a:defRPr>
            </a:lvl2pPr>
            <a:lvl3pPr marL="0" indent="0">
              <a:buClrTx/>
              <a:buSzTx/>
              <a:buFontTx/>
              <a:buNone/>
              <a:defRPr sz="2400">
                <a:solidFill>
                  <a:schemeClr val="accent1"/>
                </a:solidFill>
              </a:defRPr>
            </a:lvl3pPr>
            <a:lvl4pPr marL="0" indent="0">
              <a:buClrTx/>
              <a:buSzTx/>
              <a:buFontTx/>
              <a:buNone/>
              <a:defRPr sz="2400">
                <a:solidFill>
                  <a:schemeClr val="accent1"/>
                </a:solidFill>
              </a:defRPr>
            </a:lvl4pPr>
            <a:lvl5pPr marL="0" indent="0">
              <a:buClrTx/>
              <a:buSzTx/>
              <a:buFontTx/>
              <a:buNone/>
              <a:defRPr sz="2400">
                <a:solidFill>
                  <a:schemeClr val="accent1"/>
                </a:solidFill>
              </a:defRPr>
            </a:lvl5pPr>
          </a:lstStyle>
          <a:p>
            <a:pPr/>
            <a:r>
              <a:t>Body Level One</a:t>
            </a:r>
          </a:p>
          <a:p>
            <a:pPr lvl="1"/>
            <a:r>
              <a:t>Body Level Two</a:t>
            </a:r>
          </a:p>
          <a:p>
            <a:pPr lvl="2"/>
            <a:r>
              <a:t>Body Level Three</a:t>
            </a:r>
          </a:p>
          <a:p>
            <a:pPr lvl="3"/>
            <a:r>
              <a:t>Body Level Four</a:t>
            </a:r>
          </a:p>
          <a:p>
            <a:pPr lvl="4"/>
            <a:r>
              <a:t>Body Level Five</a:t>
            </a:r>
          </a:p>
        </p:txBody>
      </p:sp>
      <p:sp>
        <p:nvSpPr>
          <p:cNvPr id="158" name="Text Placeholder 2"/>
          <p:cNvSpPr/>
          <p:nvPr>
            <p:ph type="body" sz="quarter" idx="13"/>
          </p:nvPr>
        </p:nvSpPr>
        <p:spPr>
          <a:xfrm>
            <a:off x="677334" y="4527448"/>
            <a:ext cx="8596670" cy="1513916"/>
          </a:xfrm>
          <a:prstGeom prst="rect">
            <a:avLst/>
          </a:prstGeom>
        </p:spPr>
        <p:txBody>
          <a:bodyPr/>
          <a:lstStyle/>
          <a:p>
            <a:pPr/>
          </a:p>
        </p:txBody>
      </p:sp>
      <p:sp>
        <p:nvSpPr>
          <p:cNvPr id="15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type="tx" showMasterSp="1" showMasterPhAnim="1">
  <p:cSld name="Title and Vertical Text">
    <p:spTree>
      <p:nvGrpSpPr>
        <p:cNvPr id="1" name=""/>
        <p:cNvGrpSpPr/>
        <p:nvPr/>
      </p:nvGrpSpPr>
      <p:grpSpPr>
        <a:xfrm>
          <a:off x="0" y="0"/>
          <a:ext cx="0" cy="0"/>
          <a:chOff x="0" y="0"/>
          <a:chExt cx="0" cy="0"/>
        </a:xfrm>
      </p:grpSpPr>
      <p:sp>
        <p:nvSpPr>
          <p:cNvPr id="166" name="Title Text"/>
          <p:cNvSpPr txBox="1"/>
          <p:nvPr>
            <p:ph type="title"/>
          </p:nvPr>
        </p:nvSpPr>
        <p:spPr>
          <a:prstGeom prst="rect">
            <a:avLst/>
          </a:prstGeom>
        </p:spPr>
        <p:txBody>
          <a:bodyPr/>
          <a:lstStyle/>
          <a:p>
            <a:pPr/>
            <a:r>
              <a:t>Title Text</a:t>
            </a:r>
          </a:p>
        </p:txBody>
      </p:sp>
      <p:sp>
        <p:nvSpPr>
          <p:cNvPr id="167" name="Body Level One…"/>
          <p:cNvSpPr txBox="1"/>
          <p:nvPr>
            <p:ph type="body" sz="half" idx="1"/>
          </p:nvPr>
        </p:nvSpPr>
        <p:spPr>
          <a:xfrm>
            <a:off x="677332" y="2160589"/>
            <a:ext cx="8596671" cy="3880773"/>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6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type="tx" showMasterSp="1" showMasterPhAnim="1">
  <p:cSld name="Vertical Title and Text">
    <p:spTree>
      <p:nvGrpSpPr>
        <p:cNvPr id="1" name=""/>
        <p:cNvGrpSpPr/>
        <p:nvPr/>
      </p:nvGrpSpPr>
      <p:grpSpPr>
        <a:xfrm>
          <a:off x="0" y="0"/>
          <a:ext cx="0" cy="0"/>
          <a:chOff x="0" y="0"/>
          <a:chExt cx="0" cy="0"/>
        </a:xfrm>
      </p:grpSpPr>
      <p:sp>
        <p:nvSpPr>
          <p:cNvPr id="175" name="Title Text"/>
          <p:cNvSpPr txBox="1"/>
          <p:nvPr>
            <p:ph type="title"/>
          </p:nvPr>
        </p:nvSpPr>
        <p:spPr>
          <a:xfrm>
            <a:off x="7967673" y="609598"/>
            <a:ext cx="1304745" cy="5251454"/>
          </a:xfrm>
          <a:prstGeom prst="rect">
            <a:avLst/>
          </a:prstGeom>
        </p:spPr>
        <p:txBody>
          <a:bodyPr anchor="ctr"/>
          <a:lstStyle/>
          <a:p>
            <a:pPr/>
            <a:r>
              <a:t>Title Text</a:t>
            </a:r>
          </a:p>
        </p:txBody>
      </p:sp>
      <p:sp>
        <p:nvSpPr>
          <p:cNvPr id="176" name="Body Level One…"/>
          <p:cNvSpPr txBox="1"/>
          <p:nvPr>
            <p:ph type="body" idx="1"/>
          </p:nvPr>
        </p:nvSpPr>
        <p:spPr>
          <a:xfrm>
            <a:off x="677335" y="609600"/>
            <a:ext cx="7060150" cy="52514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7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grpSp>
        <p:nvGrpSpPr>
          <p:cNvPr id="12" name="Group 43"/>
          <p:cNvGrpSpPr/>
          <p:nvPr/>
        </p:nvGrpSpPr>
        <p:grpSpPr>
          <a:xfrm>
            <a:off x="-3" y="-8469"/>
            <a:ext cx="12192006" cy="6866472"/>
            <a:chOff x="-1" y="0"/>
            <a:chExt cx="12192004" cy="6866470"/>
          </a:xfrm>
        </p:grpSpPr>
        <p:sp>
          <p:nvSpPr>
            <p:cNvPr id="2" name="Straight Connector 19"/>
            <p:cNvSpPr/>
            <p:nvPr/>
          </p:nvSpPr>
          <p:spPr>
            <a:xfrm>
              <a:off x="9371013" y="8466"/>
              <a:ext cx="1219202" cy="6858005"/>
            </a:xfrm>
            <a:prstGeom prst="line">
              <a:avLst/>
            </a:prstGeom>
            <a:noFill/>
            <a:ln w="9525" cap="rnd">
              <a:solidFill>
                <a:schemeClr val="accent1">
                  <a:alpha val="70000"/>
                </a:schemeClr>
              </a:solidFill>
              <a:prstDash val="solid"/>
              <a:round/>
            </a:ln>
            <a:effectLst/>
          </p:spPr>
          <p:txBody>
            <a:bodyPr wrap="square" lIns="45718" tIns="45718" rIns="45718" bIns="45718" numCol="1" anchor="t">
              <a:noAutofit/>
            </a:bodyPr>
            <a:lstStyle/>
            <a:p>
              <a:pPr/>
            </a:p>
          </p:txBody>
        </p:sp>
        <p:sp>
          <p:nvSpPr>
            <p:cNvPr id="3" name="Straight Connector 20"/>
            <p:cNvSpPr/>
            <p:nvPr/>
          </p:nvSpPr>
          <p:spPr>
            <a:xfrm flipH="1">
              <a:off x="7425268" y="3689880"/>
              <a:ext cx="4763561" cy="3176589"/>
            </a:xfrm>
            <a:prstGeom prst="line">
              <a:avLst/>
            </a:prstGeom>
            <a:noFill/>
            <a:ln w="9525" cap="rnd">
              <a:solidFill>
                <a:schemeClr val="accent1">
                  <a:alpha val="70000"/>
                </a:schemeClr>
              </a:solidFill>
              <a:prstDash val="solid"/>
              <a:round/>
            </a:ln>
            <a:effectLst/>
          </p:spPr>
          <p:txBody>
            <a:bodyPr wrap="square" lIns="45718" tIns="45718" rIns="45718" bIns="45718" numCol="1" anchor="t">
              <a:noAutofit/>
            </a:bodyPr>
            <a:lstStyle/>
            <a:p>
              <a:pPr/>
            </a:p>
          </p:txBody>
        </p:sp>
        <p:sp>
          <p:nvSpPr>
            <p:cNvPr id="4" name="Rectangle 23"/>
            <p:cNvSpPr/>
            <p:nvPr/>
          </p:nvSpPr>
          <p:spPr>
            <a:xfrm>
              <a:off x="9181477" y="-1"/>
              <a:ext cx="3007352"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692" y="0"/>
                  </a:moveTo>
                  <a:lnTo>
                    <a:pt x="21600" y="0"/>
                  </a:lnTo>
                  <a:lnTo>
                    <a:pt x="21600" y="21600"/>
                  </a:lnTo>
                  <a:lnTo>
                    <a:pt x="0" y="21600"/>
                  </a:lnTo>
                  <a:lnTo>
                    <a:pt x="14692" y="0"/>
                  </a:lnTo>
                  <a:close/>
                </a:path>
              </a:pathLst>
            </a:custGeom>
            <a:solidFill>
              <a:schemeClr val="accent1">
                <a:alpha val="36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5" name="Rectangle 25"/>
            <p:cNvSpPr/>
            <p:nvPr/>
          </p:nvSpPr>
          <p:spPr>
            <a:xfrm>
              <a:off x="9603442" y="-1"/>
              <a:ext cx="2588562"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0092" y="21600"/>
                  </a:lnTo>
                  <a:lnTo>
                    <a:pt x="0" y="0"/>
                  </a:lnTo>
                  <a:close/>
                </a:path>
              </a:pathLst>
            </a:custGeom>
            <a:solidFill>
              <a:schemeClr val="accent1">
                <a:alpha val="2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6" name="Isosceles Triangle 23"/>
            <p:cNvSpPr/>
            <p:nvPr/>
          </p:nvSpPr>
          <p:spPr>
            <a:xfrm>
              <a:off x="8932334" y="3056466"/>
              <a:ext cx="3259670" cy="381000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7" name="Rectangle 27"/>
            <p:cNvSpPr/>
            <p:nvPr/>
          </p:nvSpPr>
          <p:spPr>
            <a:xfrm>
              <a:off x="9334501" y="-1"/>
              <a:ext cx="2854329"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8697" y="21600"/>
                  </a:lnTo>
                  <a:lnTo>
                    <a:pt x="0" y="0"/>
                  </a:lnTo>
                  <a:close/>
                </a:path>
              </a:pathLst>
            </a:custGeom>
            <a:solidFill>
              <a:srgbClr val="17B0E4">
                <a:alpha val="50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8" name="Rectangle 28"/>
            <p:cNvSpPr/>
            <p:nvPr/>
          </p:nvSpPr>
          <p:spPr>
            <a:xfrm>
              <a:off x="10898732" y="-1"/>
              <a:ext cx="1290096"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7073" y="0"/>
                  </a:moveTo>
                  <a:lnTo>
                    <a:pt x="21600" y="0"/>
                  </a:lnTo>
                  <a:lnTo>
                    <a:pt x="21600" y="21600"/>
                  </a:lnTo>
                  <a:lnTo>
                    <a:pt x="0" y="21600"/>
                  </a:lnTo>
                  <a:lnTo>
                    <a:pt x="17073" y="0"/>
                  </a:lnTo>
                  <a:close/>
                </a:path>
              </a:pathLst>
            </a:custGeom>
            <a:solidFill>
              <a:schemeClr val="accent2">
                <a:alpha val="7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9" name="Rectangle 29"/>
            <p:cNvSpPr/>
            <p:nvPr/>
          </p:nvSpPr>
          <p:spPr>
            <a:xfrm>
              <a:off x="10939001" y="-1"/>
              <a:ext cx="1249827" cy="686647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21600" y="0"/>
                  </a:lnTo>
                  <a:lnTo>
                    <a:pt x="21600" y="21600"/>
                  </a:lnTo>
                  <a:lnTo>
                    <a:pt x="19173" y="21600"/>
                  </a:lnTo>
                  <a:lnTo>
                    <a:pt x="0" y="0"/>
                  </a:lnTo>
                  <a:close/>
                </a:path>
              </a:pathLst>
            </a:custGeom>
            <a:solidFill>
              <a:srgbClr val="236292">
                <a:alpha val="80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10" name="Isosceles Triangle 27"/>
            <p:cNvSpPr/>
            <p:nvPr/>
          </p:nvSpPr>
          <p:spPr>
            <a:xfrm>
              <a:off x="10371667" y="3598334"/>
              <a:ext cx="1817162" cy="326813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0"/>
                  </a:lnTo>
                  <a:lnTo>
                    <a:pt x="21600" y="21600"/>
                  </a:lnTo>
                  <a:close/>
                </a:path>
              </a:pathLst>
            </a:custGeom>
            <a:solidFill>
              <a:srgbClr val="17B0E4">
                <a:alpha val="66000"/>
              </a:srgb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sp>
          <p:nvSpPr>
            <p:cNvPr id="11" name="Isosceles Triangle 18"/>
            <p:cNvSpPr/>
            <p:nvPr/>
          </p:nvSpPr>
          <p:spPr>
            <a:xfrm>
              <a:off x="-2" y="4021667"/>
              <a:ext cx="448736" cy="284480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21600" y="21600"/>
                  </a:lnTo>
                  <a:close/>
                </a:path>
              </a:pathLst>
            </a:custGeom>
            <a:solidFill>
              <a:schemeClr val="accent1">
                <a:alpha val="70000"/>
              </a:schemeClr>
            </a:solidFill>
            <a:ln w="12700" cap="flat">
              <a:noFill/>
              <a:miter lim="400000"/>
            </a:ln>
            <a:effectLst/>
          </p:spPr>
          <p:txBody>
            <a:bodyPr wrap="square" lIns="45718" tIns="45718" rIns="45718" bIns="45718" numCol="1" anchor="t">
              <a:noAutofit/>
            </a:bodyPr>
            <a:lstStyle/>
            <a:p>
              <a:pPr>
                <a:defRPr>
                  <a:latin typeface="Trebuchet MS"/>
                  <a:ea typeface="Trebuchet MS"/>
                  <a:cs typeface="Trebuchet MS"/>
                  <a:sym typeface="Trebuchet MS"/>
                </a:defRPr>
              </a:pPr>
            </a:p>
          </p:txBody>
        </p:sp>
      </p:grpSp>
      <p:sp>
        <p:nvSpPr>
          <p:cNvPr id="13" name="Title Text"/>
          <p:cNvSpPr txBox="1"/>
          <p:nvPr>
            <p:ph type="title"/>
          </p:nvPr>
        </p:nvSpPr>
        <p:spPr>
          <a:xfrm>
            <a:off x="677332" y="609600"/>
            <a:ext cx="8596671" cy="13208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Title Text</a:t>
            </a:r>
          </a:p>
        </p:txBody>
      </p:sp>
      <p:sp>
        <p:nvSpPr>
          <p:cNvPr id="14" name="Body Level One…"/>
          <p:cNvSpPr txBox="1"/>
          <p:nvPr>
            <p:ph type="body" idx="1"/>
          </p:nvPr>
        </p:nvSpPr>
        <p:spPr>
          <a:xfrm>
            <a:off x="6805083" y="2438400"/>
            <a:ext cx="4775201" cy="4419600"/>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9049983" y="6114705"/>
            <a:ext cx="224020" cy="218439"/>
          </a:xfrm>
          <a:prstGeom prst="rect">
            <a:avLst/>
          </a:prstGeom>
          <a:ln w="12700">
            <a:miter lim="400000"/>
          </a:ln>
        </p:spPr>
        <p:txBody>
          <a:bodyPr wrap="none" lIns="45718" tIns="45718" rIns="45718" bIns="45718" anchor="ctr">
            <a:spAutoFit/>
          </a:bodyPr>
          <a:lstStyle>
            <a:lvl1pPr algn="r">
              <a:defRPr sz="900">
                <a:solidFill>
                  <a:schemeClr val="accent1"/>
                </a:solidFill>
                <a:latin typeface="Trebuchet MS"/>
                <a:ea typeface="Trebuchet MS"/>
                <a:cs typeface="Trebuchet MS"/>
                <a:sym typeface="Trebuchet MS"/>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1pPr>
      <a:lvl2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2pPr>
      <a:lvl3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3pPr>
      <a:lvl4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4pPr>
      <a:lvl5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5pPr>
      <a:lvl6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6pPr>
      <a:lvl7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7pPr>
      <a:lvl8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8pPr>
      <a:lvl9pPr marL="0" marR="0" indent="0" algn="l" defTabSz="457200" rtl="0" latinLnBrk="0">
        <a:lnSpc>
          <a:spcPct val="100000"/>
        </a:lnSpc>
        <a:spcBef>
          <a:spcPts val="0"/>
        </a:spcBef>
        <a:spcAft>
          <a:spcPts val="0"/>
        </a:spcAft>
        <a:buClrTx/>
        <a:buSzTx/>
        <a:buFontTx/>
        <a:buNone/>
        <a:tabLst/>
        <a:defRPr b="0" baseline="0" cap="none" i="0" spc="0" strike="noStrike" sz="3600" u="none">
          <a:ln>
            <a:noFill/>
          </a:ln>
          <a:solidFill>
            <a:schemeClr val="accent1"/>
          </a:solidFill>
          <a:uFillTx/>
          <a:latin typeface="Trebuchet MS"/>
          <a:ea typeface="Trebuchet MS"/>
          <a:cs typeface="Trebuchet MS"/>
          <a:sym typeface="Trebuchet MS"/>
        </a:defRPr>
      </a:lvl9pPr>
    </p:titleStyle>
    <p:bodyStyle>
      <a:lvl1pPr marL="3429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1pPr>
      <a:lvl2pPr marL="778668" marR="0" indent="-321468"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2pPr>
      <a:lvl3pPr marL="1208314" marR="0" indent="-293914"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3pPr>
      <a:lvl4pPr marL="17145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4pPr>
      <a:lvl5pPr marL="21717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5pPr>
      <a:lvl6pPr marL="26289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6pPr>
      <a:lvl7pPr marL="30861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7pPr>
      <a:lvl8pPr marL="35433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8pPr>
      <a:lvl9pPr marL="4000500" marR="0" indent="-342900" algn="l" defTabSz="457200" rtl="0" latinLnBrk="0">
        <a:lnSpc>
          <a:spcPct val="100000"/>
        </a:lnSpc>
        <a:spcBef>
          <a:spcPts val="1000"/>
        </a:spcBef>
        <a:spcAft>
          <a:spcPts val="0"/>
        </a:spcAft>
        <a:buClr>
          <a:schemeClr val="accent1"/>
        </a:buClr>
        <a:buSzPct val="80000"/>
        <a:buFont typeface="Trebuchet MS"/>
        <a:buChar char="u"/>
        <a:tabLst/>
        <a:defRPr b="0" baseline="0" cap="none" i="0" spc="0" strike="noStrike" sz="1800" u="none">
          <a:ln>
            <a:noFill/>
          </a:ln>
          <a:solidFill>
            <a:srgbClr val="404040"/>
          </a:solidFill>
          <a:uFillTx/>
          <a:latin typeface="Trebuchet MS"/>
          <a:ea typeface="Trebuchet MS"/>
          <a:cs typeface="Trebuchet MS"/>
          <a:sym typeface="Trebuchet MS"/>
        </a:defRPr>
      </a:lvl9pPr>
    </p:bodyStyle>
    <p:otherStyle>
      <a:lvl1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1pPr>
      <a:lvl2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2pPr>
      <a:lvl3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3pPr>
      <a:lvl4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4pPr>
      <a:lvl5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5pPr>
      <a:lvl6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6pPr>
      <a:lvl7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7pPr>
      <a:lvl8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8pPr>
      <a:lvl9pPr marL="0" marR="0" indent="0" algn="r" defTabSz="457200" rtl="0" latinLnBrk="0">
        <a:lnSpc>
          <a:spcPct val="100000"/>
        </a:lnSpc>
        <a:spcBef>
          <a:spcPts val="0"/>
        </a:spcBef>
        <a:spcAft>
          <a:spcPts val="0"/>
        </a:spcAft>
        <a:buClrTx/>
        <a:buSzTx/>
        <a:buFontTx/>
        <a:buNone/>
        <a:tabLst/>
        <a:defRPr b="0" baseline="0" cap="none" i="0" spc="0" strike="noStrike" sz="900" u="none">
          <a:ln>
            <a:noFill/>
          </a:ln>
          <a:solidFill>
            <a:schemeClr val="tx1"/>
          </a:solidFill>
          <a:uFillTx/>
          <a:latin typeface="+mn-lt"/>
          <a:ea typeface="+mn-ea"/>
          <a:cs typeface="+mn-cs"/>
          <a:sym typeface="Trebuchet M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 Id="rId3" Type="http://schemas.openxmlformats.org/officeDocument/2006/relationships/image" Target="../media/image2.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fyCm6ZLRCbQ" TargetMode="External"/><Relationship Id="rId3" Type="http://schemas.openxmlformats.org/officeDocument/2006/relationships/image" Target="../media/image3.tif"/></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physical-literacy.org.uk/" TargetMode="Externa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sparkpe.org/what-is-spark/" TargetMode="External"/><Relationship Id="rId3" Type="http://schemas.openxmlformats.org/officeDocument/2006/relationships/hyperlink" Target="http://sport.wales/about-us/about-sport-wales/what-we-do.aspx" TargetMode="External"/><Relationship Id="rId4" Type="http://schemas.openxmlformats.org/officeDocument/2006/relationships/hyperlink" Target="http://apps.who.int/iris/bitstream/10665/67796/1/WHO_NMH_NPH_PAH_03.2.pdf" TargetMode="Externa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tif"/></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tif"/></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86" name="Title 1"/>
          <p:cNvSpPr txBox="1"/>
          <p:nvPr>
            <p:ph type="title"/>
          </p:nvPr>
        </p:nvSpPr>
        <p:spPr>
          <a:xfrm>
            <a:off x="677333" y="609600"/>
            <a:ext cx="8596670" cy="1320800"/>
          </a:xfrm>
          <a:prstGeom prst="rect">
            <a:avLst/>
          </a:prstGeom>
        </p:spPr>
        <p:txBody>
          <a:bodyPr/>
          <a:lstStyle/>
          <a:p>
            <a:pPr defTabSz="196595">
              <a:defRPr sz="2700">
                <a:solidFill>
                  <a:srgbClr val="000000"/>
                </a:solidFill>
              </a:defRPr>
            </a:pPr>
            <a:r>
              <a:t>The role of Physical Education in contributing to lifelong physical activity.</a:t>
            </a:r>
            <a:br/>
          </a:p>
        </p:txBody>
      </p:sp>
      <p:sp>
        <p:nvSpPr>
          <p:cNvPr id="187" name="Content Placeholder 2"/>
          <p:cNvSpPr txBox="1"/>
          <p:nvPr>
            <p:ph type="body" sz="half" idx="1"/>
          </p:nvPr>
        </p:nvSpPr>
        <p:spPr>
          <a:xfrm>
            <a:off x="677333" y="2160589"/>
            <a:ext cx="8596670" cy="3880773"/>
          </a:xfrm>
          <a:prstGeom prst="rect">
            <a:avLst/>
          </a:prstGeom>
        </p:spPr>
        <p:txBody>
          <a:bodyPr/>
          <a:lstStyle/>
          <a:p>
            <a:pPr>
              <a:defRPr sz="4400"/>
            </a:pP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89" name="Picture 6" descr="Picture 6"/>
          <p:cNvPicPr>
            <a:picLocks noChangeAspect="1"/>
          </p:cNvPicPr>
          <p:nvPr/>
        </p:nvPicPr>
        <p:blipFill>
          <a:blip r:embed="rId2">
            <a:extLst/>
          </a:blip>
          <a:stretch>
            <a:fillRect/>
          </a:stretch>
        </p:blipFill>
        <p:spPr>
          <a:xfrm>
            <a:off x="2511074" y="4209391"/>
            <a:ext cx="4929188" cy="2648609"/>
          </a:xfrm>
          <a:prstGeom prst="rect">
            <a:avLst/>
          </a:prstGeom>
          <a:ln w="12700">
            <a:miter lim="400000"/>
          </a:ln>
        </p:spPr>
      </p:pic>
      <p:sp>
        <p:nvSpPr>
          <p:cNvPr id="190" name="Title 1"/>
          <p:cNvSpPr txBox="1"/>
          <p:nvPr>
            <p:ph type="title"/>
          </p:nvPr>
        </p:nvSpPr>
        <p:spPr>
          <a:xfrm>
            <a:off x="677333" y="609600"/>
            <a:ext cx="8596670" cy="1320800"/>
          </a:xfrm>
          <a:prstGeom prst="rect">
            <a:avLst/>
          </a:prstGeom>
        </p:spPr>
        <p:txBody>
          <a:bodyPr/>
          <a:lstStyle>
            <a:lvl1pPr>
              <a:defRPr>
                <a:solidFill>
                  <a:srgbClr val="000000"/>
                </a:solidFill>
              </a:defRPr>
            </a:lvl1pPr>
          </a:lstStyle>
          <a:p>
            <a:pPr/>
            <a:r>
              <a:t>The Foundation Phase as a vehicle to developing FMS</a:t>
            </a:r>
          </a:p>
        </p:txBody>
      </p:sp>
      <p:sp>
        <p:nvSpPr>
          <p:cNvPr id="191" name="Content Placeholder 9"/>
          <p:cNvSpPr txBox="1"/>
          <p:nvPr>
            <p:ph type="body" sz="half" idx="1"/>
          </p:nvPr>
        </p:nvSpPr>
        <p:spPr>
          <a:xfrm>
            <a:off x="677333" y="1930399"/>
            <a:ext cx="8596670" cy="3880775"/>
          </a:xfrm>
          <a:prstGeom prst="rect">
            <a:avLst/>
          </a:prstGeom>
        </p:spPr>
        <p:txBody>
          <a:bodyPr/>
          <a:lstStyle/>
          <a:p>
            <a:pPr>
              <a:defRPr sz="2400"/>
            </a:pPr>
            <a:r>
              <a:t>The importance of developing FMS in the early years (3 to 7-year-olds).</a:t>
            </a:r>
          </a:p>
          <a:p>
            <a:pPr>
              <a:defRPr sz="2400"/>
            </a:pPr>
            <a:r>
              <a:t>How the Foundation Phase can offer the development of FMS.</a:t>
            </a:r>
          </a:p>
          <a:p>
            <a:pPr>
              <a:defRPr sz="2400"/>
            </a:pPr>
            <a:r>
              <a:t>“Children learn through having first-hand experiential activities, with ’play’ being the the best suited vehicle to do so”.</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89"/>
                                        </p:tgtEl>
                                        <p:attrNameLst>
                                          <p:attrName>style.visibility</p:attrName>
                                        </p:attrNameLst>
                                      </p:cBhvr>
                                      <p:to>
                                        <p:strVal val="visible"/>
                                      </p:to>
                                    </p:set>
                                    <p:anim calcmode="lin" valueType="num">
                                      <p:cBhvr>
                                        <p:cTn id="7" dur="500" fill="hold"/>
                                        <p:tgtEl>
                                          <p:spTgt spid="189"/>
                                        </p:tgtEl>
                                        <p:attrNameLst>
                                          <p:attrName>ppt_x</p:attrName>
                                        </p:attrNameLst>
                                      </p:cBhvr>
                                      <p:tavLst>
                                        <p:tav tm="0">
                                          <p:val>
                                            <p:strVal val="#ppt_x"/>
                                          </p:val>
                                        </p:tav>
                                        <p:tav tm="100000">
                                          <p:val>
                                            <p:strVal val="#ppt_x"/>
                                          </p:val>
                                        </p:tav>
                                      </p:tavLst>
                                    </p:anim>
                                    <p:anim calcmode="lin" valueType="num">
                                      <p:cBhvr>
                                        <p:cTn id="8" dur="500" fill="hold"/>
                                        <p:tgtEl>
                                          <p:spTgt spid="18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191">
                                            <p:bg/>
                                          </p:spTgt>
                                        </p:tgtEl>
                                        <p:attrNameLst>
                                          <p:attrName>style.visibility</p:attrName>
                                        </p:attrNameLst>
                                      </p:cBhvr>
                                      <p:to>
                                        <p:strVal val="visible"/>
                                      </p:to>
                                    </p:set>
                                    <p:animEffect filter="dissolve" transition="in">
                                      <p:cBhvr>
                                        <p:cTn id="13" dur="500"/>
                                        <p:tgtEl>
                                          <p:spTgt spid="191">
                                            <p:bg/>
                                          </p:spTgt>
                                        </p:tgtEl>
                                      </p:cBhvr>
                                    </p:animEffect>
                                  </p:childTnLst>
                                </p:cTn>
                              </p:par>
                              <p:par>
                                <p:cTn id="14" presetClass="entr" nodeType="withEffect" presetSubtype="0" presetID="9" grpId="2" fill="hold">
                                  <p:stCondLst>
                                    <p:cond delay="0"/>
                                  </p:stCondLst>
                                  <p:iterate type="el" backwards="0">
                                    <p:tmAbs val="0"/>
                                  </p:iterate>
                                  <p:childTnLst>
                                    <p:set>
                                      <p:cBhvr>
                                        <p:cTn id="15" fill="hold"/>
                                        <p:tgtEl>
                                          <p:spTgt spid="191">
                                            <p:txEl>
                                              <p:pRg st="0" end="0"/>
                                            </p:txEl>
                                          </p:spTgt>
                                        </p:tgtEl>
                                        <p:attrNameLst>
                                          <p:attrName>style.visibility</p:attrName>
                                        </p:attrNameLst>
                                      </p:cBhvr>
                                      <p:to>
                                        <p:strVal val="visible"/>
                                      </p:to>
                                    </p:set>
                                    <p:animEffect filter="dissolve" transition="in">
                                      <p:cBhvr>
                                        <p:cTn id="16" dur="500"/>
                                        <p:tgtEl>
                                          <p:spTgt spid="191">
                                            <p:txEl>
                                              <p:pRg st="0" end="0"/>
                                            </p:txEl>
                                          </p:spTgt>
                                        </p:tgtEl>
                                      </p:cBhvr>
                                    </p:animEffect>
                                  </p:childTnLst>
                                </p:cTn>
                              </p:par>
                            </p:childTnLst>
                          </p:cTn>
                        </p:par>
                        <p:par>
                          <p:cTn id="17" fill="hold">
                            <p:stCondLst>
                              <p:cond delay="500"/>
                            </p:stCondLst>
                            <p:childTnLst>
                              <p:par>
                                <p:cTn id="18" presetClass="entr" nodeType="afterEffect" presetID="9" grpId="2" fill="hold">
                                  <p:stCondLst>
                                    <p:cond delay="0"/>
                                  </p:stCondLst>
                                  <p:iterate type="el" backwards="0">
                                    <p:tmAbs val="0"/>
                                  </p:iterate>
                                  <p:childTnLst>
                                    <p:set>
                                      <p:cBhvr>
                                        <p:cTn id="19" fill="hold"/>
                                        <p:tgtEl>
                                          <p:spTgt spid="191">
                                            <p:txEl>
                                              <p:pRg st="1" end="1"/>
                                            </p:txEl>
                                          </p:spTgt>
                                        </p:tgtEl>
                                        <p:attrNameLst>
                                          <p:attrName>style.visibility</p:attrName>
                                        </p:attrNameLst>
                                      </p:cBhvr>
                                      <p:to>
                                        <p:strVal val="visible"/>
                                      </p:to>
                                    </p:set>
                                    <p:animEffect filter="dissolve" transition="in">
                                      <p:cBhvr>
                                        <p:cTn id="20" dur="500"/>
                                        <p:tgtEl>
                                          <p:spTgt spid="191">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ID="9" grpId="2" fill="hold">
                                  <p:stCondLst>
                                    <p:cond delay="0"/>
                                  </p:stCondLst>
                                  <p:iterate type="el" backwards="0">
                                    <p:tmAbs val="0"/>
                                  </p:iterate>
                                  <p:childTnLst>
                                    <p:set>
                                      <p:cBhvr>
                                        <p:cTn id="24" fill="hold"/>
                                        <p:tgtEl>
                                          <p:spTgt spid="191">
                                            <p:txEl>
                                              <p:pRg st="2" end="2"/>
                                            </p:txEl>
                                          </p:spTgt>
                                        </p:tgtEl>
                                        <p:attrNameLst>
                                          <p:attrName>style.visibility</p:attrName>
                                        </p:attrNameLst>
                                      </p:cBhvr>
                                      <p:to>
                                        <p:strVal val="visible"/>
                                      </p:to>
                                    </p:set>
                                    <p:animEffect filter="dissolve" transition="in">
                                      <p:cBhvr>
                                        <p:cTn id="25" dur="500"/>
                                        <p:tgtEl>
                                          <p:spTgt spid="191">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89" grpId="1"/>
      <p:bldP build="p" bldLvl="5" animBg="1" rev="0" advAuto="0" spid="191" grpId="2"/>
    </p:bldLst>
  </p:timing>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193" name="Title 1"/>
          <p:cNvSpPr txBox="1"/>
          <p:nvPr>
            <p:ph type="title"/>
          </p:nvPr>
        </p:nvSpPr>
        <p:spPr>
          <a:xfrm>
            <a:off x="677333" y="609600"/>
            <a:ext cx="8596670" cy="1320800"/>
          </a:xfrm>
          <a:prstGeom prst="rect">
            <a:avLst/>
          </a:prstGeom>
        </p:spPr>
        <p:txBody>
          <a:bodyPr/>
          <a:lstStyle/>
          <a:p>
            <a:pPr>
              <a:defRPr>
                <a:solidFill>
                  <a:srgbClr val="000000"/>
                </a:solidFill>
              </a:defRPr>
            </a:pPr>
          </a:p>
        </p:txBody>
      </p:sp>
      <p:sp>
        <p:nvSpPr>
          <p:cNvPr id="194" name="Content Placeholder 2"/>
          <p:cNvSpPr txBox="1"/>
          <p:nvPr>
            <p:ph type="body" idx="1"/>
          </p:nvPr>
        </p:nvSpPr>
        <p:spPr>
          <a:xfrm>
            <a:off x="677333" y="1485899"/>
            <a:ext cx="8852429" cy="4555466"/>
          </a:xfrm>
          <a:prstGeom prst="rect">
            <a:avLst/>
          </a:prstGeom>
        </p:spPr>
        <p:txBody>
          <a:bodyPr/>
          <a:lstStyle/>
          <a:p>
            <a:pPr/>
          </a:p>
        </p:txBody>
      </p:sp>
      <p:pic>
        <p:nvPicPr>
          <p:cNvPr id="195" name="Picture 3" descr="Picture 3"/>
          <p:cNvPicPr>
            <a:picLocks noChangeAspect="1"/>
          </p:cNvPicPr>
          <p:nvPr/>
        </p:nvPicPr>
        <p:blipFill>
          <a:blip r:embed="rId2">
            <a:extLst/>
          </a:blip>
          <a:stretch>
            <a:fillRect/>
          </a:stretch>
        </p:blipFill>
        <p:spPr>
          <a:xfrm>
            <a:off x="1366656" y="1028369"/>
            <a:ext cx="7473780" cy="5470526"/>
          </a:xfrm>
          <a:prstGeom prst="rect">
            <a:avLst/>
          </a:prstGeom>
          <a:ln w="12700">
            <a:miter lim="400000"/>
          </a:ln>
        </p:spPr>
      </p:pic>
      <p:pic>
        <p:nvPicPr>
          <p:cNvPr id="196" name="Picture 4" descr="Picture 4"/>
          <p:cNvPicPr>
            <a:picLocks noChangeAspect="1"/>
          </p:cNvPicPr>
          <p:nvPr/>
        </p:nvPicPr>
        <p:blipFill>
          <a:blip r:embed="rId3">
            <a:extLst/>
          </a:blip>
          <a:stretch>
            <a:fillRect/>
          </a:stretch>
        </p:blipFill>
        <p:spPr>
          <a:xfrm>
            <a:off x="1366656" y="1028369"/>
            <a:ext cx="8163105" cy="5470526"/>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95"/>
                                        </p:tgtEl>
                                        <p:attrNameLst>
                                          <p:attrName>style.visibility</p:attrName>
                                        </p:attrNameLst>
                                      </p:cBhvr>
                                      <p:to>
                                        <p:strVal val="visible"/>
                                      </p:to>
                                    </p:set>
                                    <p:anim calcmode="lin" valueType="num">
                                      <p:cBhvr>
                                        <p:cTn id="7" dur="500" fill="hold"/>
                                        <p:tgtEl>
                                          <p:spTgt spid="195"/>
                                        </p:tgtEl>
                                        <p:attrNameLst>
                                          <p:attrName>ppt_x</p:attrName>
                                        </p:attrNameLst>
                                      </p:cBhvr>
                                      <p:tavLst>
                                        <p:tav tm="0">
                                          <p:val>
                                            <p:strVal val="#ppt_x"/>
                                          </p:val>
                                        </p:tav>
                                        <p:tav tm="100000">
                                          <p:val>
                                            <p:strVal val="#ppt_x"/>
                                          </p:val>
                                        </p:tav>
                                      </p:tavLst>
                                    </p:anim>
                                    <p:anim calcmode="lin" valueType="num">
                                      <p:cBhvr>
                                        <p:cTn id="8" dur="500" fill="hold"/>
                                        <p:tgtEl>
                                          <p:spTgt spid="19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2" fill="hold">
                                  <p:stCondLst>
                                    <p:cond delay="0"/>
                                  </p:stCondLst>
                                  <p:iterate type="el" backwards="0">
                                    <p:tmAbs val="0"/>
                                  </p:iterate>
                                  <p:childTnLst>
                                    <p:set>
                                      <p:cBhvr>
                                        <p:cTn id="12" fill="hold"/>
                                        <p:tgtEl>
                                          <p:spTgt spid="196"/>
                                        </p:tgtEl>
                                        <p:attrNameLst>
                                          <p:attrName>style.visibility</p:attrName>
                                        </p:attrNameLst>
                                      </p:cBhvr>
                                      <p:to>
                                        <p:strVal val="visible"/>
                                      </p:to>
                                    </p:set>
                                    <p:anim calcmode="lin" valueType="num">
                                      <p:cBhvr>
                                        <p:cTn id="13" dur="500" fill="hold"/>
                                        <p:tgtEl>
                                          <p:spTgt spid="196"/>
                                        </p:tgtEl>
                                        <p:attrNameLst>
                                          <p:attrName>ppt_x</p:attrName>
                                        </p:attrNameLst>
                                      </p:cBhvr>
                                      <p:tavLst>
                                        <p:tav tm="0">
                                          <p:val>
                                            <p:strVal val="#ppt_x"/>
                                          </p:val>
                                        </p:tav>
                                        <p:tav tm="100000">
                                          <p:val>
                                            <p:strVal val="#ppt_x"/>
                                          </p:val>
                                        </p:tav>
                                      </p:tavLst>
                                    </p:anim>
                                    <p:anim calcmode="lin" valueType="num">
                                      <p:cBhvr>
                                        <p:cTn id="14" dur="500" fill="hold"/>
                                        <p:tgtEl>
                                          <p:spTgt spid="19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6" grpId="2"/>
      <p:bldP build="whole" bldLvl="1" animBg="1" rev="0" advAuto="0" spid="195" grpId="1"/>
    </p:bldLst>
  </p:timing>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198" name="Picture 3" descr="Picture 3"/>
          <p:cNvPicPr>
            <a:picLocks noChangeAspect="1"/>
          </p:cNvPicPr>
          <p:nvPr/>
        </p:nvPicPr>
        <p:blipFill>
          <a:blip r:embed="rId2">
            <a:extLst/>
          </a:blip>
          <a:stretch>
            <a:fillRect/>
          </a:stretch>
        </p:blipFill>
        <p:spPr>
          <a:xfrm>
            <a:off x="2784978" y="4145839"/>
            <a:ext cx="5465320" cy="2712162"/>
          </a:xfrm>
          <a:prstGeom prst="rect">
            <a:avLst/>
          </a:prstGeom>
          <a:ln w="12700">
            <a:miter lim="400000"/>
          </a:ln>
        </p:spPr>
      </p:pic>
      <p:sp>
        <p:nvSpPr>
          <p:cNvPr id="199" name="Title 1"/>
          <p:cNvSpPr txBox="1"/>
          <p:nvPr>
            <p:ph type="title"/>
          </p:nvPr>
        </p:nvSpPr>
        <p:spPr>
          <a:xfrm>
            <a:off x="677333" y="609600"/>
            <a:ext cx="8596670" cy="1320800"/>
          </a:xfrm>
          <a:prstGeom prst="rect">
            <a:avLst/>
          </a:prstGeom>
        </p:spPr>
        <p:txBody>
          <a:bodyPr/>
          <a:lstStyle>
            <a:lvl1pPr>
              <a:defRPr>
                <a:solidFill>
                  <a:srgbClr val="000000"/>
                </a:solidFill>
              </a:defRPr>
            </a:lvl1pPr>
          </a:lstStyle>
          <a:p>
            <a:pPr/>
            <a:r>
              <a:t>Pedagogical Models – A different approach to traditional sports</a:t>
            </a:r>
          </a:p>
        </p:txBody>
      </p:sp>
      <p:sp>
        <p:nvSpPr>
          <p:cNvPr id="200" name="Content Placeholder 2"/>
          <p:cNvSpPr txBox="1"/>
          <p:nvPr>
            <p:ph type="body" idx="1"/>
          </p:nvPr>
        </p:nvSpPr>
        <p:spPr>
          <a:xfrm>
            <a:off x="677333" y="2160589"/>
            <a:ext cx="9680611" cy="3880773"/>
          </a:xfrm>
          <a:prstGeom prst="rect">
            <a:avLst/>
          </a:prstGeom>
        </p:spPr>
        <p:txBody>
          <a:bodyPr/>
          <a:lstStyle/>
          <a:p>
            <a:pPr/>
            <a:r>
              <a:t>Sport Education</a:t>
            </a:r>
          </a:p>
          <a:p>
            <a:pPr/>
            <a:r>
              <a:t>Teaching Games for Understanding</a:t>
            </a:r>
          </a:p>
          <a:p>
            <a:pPr/>
            <a:r>
              <a:t>Cooperative learning </a:t>
            </a:r>
          </a:p>
          <a:p>
            <a:pPr/>
            <a:r>
              <a:t>Models such as these can offer “Authentic experiences that are thorough and enjoyable and that contribute to their desire to become and stay physically active throughout their lives”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198"/>
                                        </p:tgtEl>
                                        <p:attrNameLst>
                                          <p:attrName>style.visibility</p:attrName>
                                        </p:attrNameLst>
                                      </p:cBhvr>
                                      <p:to>
                                        <p:strVal val="visible"/>
                                      </p:to>
                                    </p:set>
                                    <p:anim calcmode="lin" valueType="num">
                                      <p:cBhvr>
                                        <p:cTn id="7" dur="500" fill="hold"/>
                                        <p:tgtEl>
                                          <p:spTgt spid="198"/>
                                        </p:tgtEl>
                                        <p:attrNameLst>
                                          <p:attrName>ppt_x</p:attrName>
                                        </p:attrNameLst>
                                      </p:cBhvr>
                                      <p:tavLst>
                                        <p:tav tm="0">
                                          <p:val>
                                            <p:strVal val="#ppt_x"/>
                                          </p:val>
                                        </p:tav>
                                        <p:tav tm="100000">
                                          <p:val>
                                            <p:strVal val="#ppt_x"/>
                                          </p:val>
                                        </p:tav>
                                      </p:tavLst>
                                    </p:anim>
                                    <p:anim calcmode="lin" valueType="num">
                                      <p:cBhvr>
                                        <p:cTn id="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00">
                                            <p:bg/>
                                          </p:spTgt>
                                        </p:tgtEl>
                                        <p:attrNameLst>
                                          <p:attrName>style.visibility</p:attrName>
                                        </p:attrNameLst>
                                      </p:cBhvr>
                                      <p:to>
                                        <p:strVal val="visible"/>
                                      </p:to>
                                    </p:set>
                                    <p:animEffect filter="dissolve" transition="in">
                                      <p:cBhvr>
                                        <p:cTn id="13" dur="500"/>
                                        <p:tgtEl>
                                          <p:spTgt spid="200">
                                            <p:bg/>
                                          </p:spTgt>
                                        </p:tgtEl>
                                      </p:cBhvr>
                                    </p:animEffect>
                                  </p:childTnLst>
                                </p:cTn>
                              </p:par>
                              <p:par>
                                <p:cTn id="14" presetClass="entr" nodeType="withEffect" presetSubtype="0" presetID="9" grpId="2" fill="hold">
                                  <p:stCondLst>
                                    <p:cond delay="0"/>
                                  </p:stCondLst>
                                  <p:iterate type="el" backwards="0">
                                    <p:tmAbs val="0"/>
                                  </p:iterate>
                                  <p:childTnLst>
                                    <p:set>
                                      <p:cBhvr>
                                        <p:cTn id="15" fill="hold"/>
                                        <p:tgtEl>
                                          <p:spTgt spid="200">
                                            <p:txEl>
                                              <p:pRg st="0" end="0"/>
                                            </p:txEl>
                                          </p:spTgt>
                                        </p:tgtEl>
                                        <p:attrNameLst>
                                          <p:attrName>style.visibility</p:attrName>
                                        </p:attrNameLst>
                                      </p:cBhvr>
                                      <p:to>
                                        <p:strVal val="visible"/>
                                      </p:to>
                                    </p:set>
                                    <p:animEffect filter="dissolve" transition="in">
                                      <p:cBhvr>
                                        <p:cTn id="16" dur="500"/>
                                        <p:tgtEl>
                                          <p:spTgt spid="200">
                                            <p:txEl>
                                              <p:pRg st="0" end="0"/>
                                            </p:txEl>
                                          </p:spTgt>
                                        </p:tgtEl>
                                      </p:cBhvr>
                                    </p:animEffect>
                                  </p:childTnLst>
                                </p:cTn>
                              </p:par>
                            </p:childTnLst>
                          </p:cTn>
                        </p:par>
                        <p:par>
                          <p:cTn id="17" fill="hold">
                            <p:stCondLst>
                              <p:cond delay="500"/>
                            </p:stCondLst>
                            <p:childTnLst>
                              <p:par>
                                <p:cTn id="18" presetClass="entr" nodeType="afterEffect" presetID="9" grpId="2" fill="hold">
                                  <p:stCondLst>
                                    <p:cond delay="0"/>
                                  </p:stCondLst>
                                  <p:iterate type="el" backwards="0">
                                    <p:tmAbs val="0"/>
                                  </p:iterate>
                                  <p:childTnLst>
                                    <p:set>
                                      <p:cBhvr>
                                        <p:cTn id="19" fill="hold"/>
                                        <p:tgtEl>
                                          <p:spTgt spid="200">
                                            <p:txEl>
                                              <p:pRg st="1" end="1"/>
                                            </p:txEl>
                                          </p:spTgt>
                                        </p:tgtEl>
                                        <p:attrNameLst>
                                          <p:attrName>style.visibility</p:attrName>
                                        </p:attrNameLst>
                                      </p:cBhvr>
                                      <p:to>
                                        <p:strVal val="visible"/>
                                      </p:to>
                                    </p:set>
                                    <p:animEffect filter="dissolve" transition="in">
                                      <p:cBhvr>
                                        <p:cTn id="20" dur="500"/>
                                        <p:tgtEl>
                                          <p:spTgt spid="200">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Class="entr" nodeType="clickEffect" presetID="9" grpId="2" fill="hold">
                                  <p:stCondLst>
                                    <p:cond delay="0"/>
                                  </p:stCondLst>
                                  <p:iterate type="el" backwards="0">
                                    <p:tmAbs val="0"/>
                                  </p:iterate>
                                  <p:childTnLst>
                                    <p:set>
                                      <p:cBhvr>
                                        <p:cTn id="24" fill="hold"/>
                                        <p:tgtEl>
                                          <p:spTgt spid="200">
                                            <p:txEl>
                                              <p:pRg st="2" end="2"/>
                                            </p:txEl>
                                          </p:spTgt>
                                        </p:tgtEl>
                                        <p:attrNameLst>
                                          <p:attrName>style.visibility</p:attrName>
                                        </p:attrNameLst>
                                      </p:cBhvr>
                                      <p:to>
                                        <p:strVal val="visible"/>
                                      </p:to>
                                    </p:set>
                                    <p:animEffect filter="dissolve" transition="in">
                                      <p:cBhvr>
                                        <p:cTn id="25" dur="500"/>
                                        <p:tgtEl>
                                          <p:spTgt spid="200">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Class="entr" nodeType="clickEffect" presetID="9" grpId="2" fill="hold">
                                  <p:stCondLst>
                                    <p:cond delay="0"/>
                                  </p:stCondLst>
                                  <p:iterate type="el" backwards="0">
                                    <p:tmAbs val="0"/>
                                  </p:iterate>
                                  <p:childTnLst>
                                    <p:set>
                                      <p:cBhvr>
                                        <p:cTn id="29" fill="hold"/>
                                        <p:tgtEl>
                                          <p:spTgt spid="200">
                                            <p:txEl>
                                              <p:pRg st="3" end="3"/>
                                            </p:txEl>
                                          </p:spTgt>
                                        </p:tgtEl>
                                        <p:attrNameLst>
                                          <p:attrName>style.visibility</p:attrName>
                                        </p:attrNameLst>
                                      </p:cBhvr>
                                      <p:to>
                                        <p:strVal val="visible"/>
                                      </p:to>
                                    </p:set>
                                    <p:animEffect filter="dissolve" transition="in">
                                      <p:cBhvr>
                                        <p:cTn id="30" dur="500"/>
                                        <p:tgtEl>
                                          <p:spTgt spid="200">
                                            <p:txEl>
                                              <p:pRg st="3" end="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98" grpId="1"/>
      <p:bldP build="p" bldLvl="5" animBg="1" rev="0" advAuto="0" spid="200" grpId="2"/>
    </p:bldLst>
  </p:timing>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02" name="Title 1"/>
          <p:cNvSpPr txBox="1"/>
          <p:nvPr>
            <p:ph type="title"/>
          </p:nvPr>
        </p:nvSpPr>
        <p:spPr>
          <a:xfrm>
            <a:off x="677333" y="609600"/>
            <a:ext cx="8596670" cy="1320800"/>
          </a:xfrm>
          <a:prstGeom prst="rect">
            <a:avLst/>
          </a:prstGeom>
        </p:spPr>
        <p:txBody>
          <a:bodyPr/>
          <a:lstStyle>
            <a:lvl1pPr>
              <a:defRPr>
                <a:solidFill>
                  <a:srgbClr val="000000"/>
                </a:solidFill>
              </a:defRPr>
            </a:lvl1pPr>
          </a:lstStyle>
          <a:p>
            <a:pPr/>
            <a:r>
              <a:t>A child’s physical literacy journey</a:t>
            </a:r>
          </a:p>
        </p:txBody>
      </p:sp>
      <p:sp>
        <p:nvSpPr>
          <p:cNvPr id="203" name="Content Placeholder 2"/>
          <p:cNvSpPr txBox="1"/>
          <p:nvPr>
            <p:ph type="body" sz="quarter" idx="1"/>
          </p:nvPr>
        </p:nvSpPr>
        <p:spPr>
          <a:xfrm>
            <a:off x="677333" y="6102084"/>
            <a:ext cx="8596670" cy="383514"/>
          </a:xfrm>
          <a:prstGeom prst="rect">
            <a:avLst/>
          </a:prstGeom>
        </p:spPr>
        <p:txBody>
          <a:bodyPr/>
          <a:lstStyle/>
          <a:p>
            <a:pPr>
              <a:defRPr u="sng">
                <a:solidFill>
                  <a:srgbClr val="3FCDE7"/>
                </a:solidFill>
                <a:uFill>
                  <a:solidFill>
                    <a:srgbClr val="3FCDE7"/>
                  </a:solidFill>
                </a:uFill>
              </a:defRPr>
            </a:pPr>
            <a:r>
              <a:rPr>
                <a:solidFill>
                  <a:srgbClr val="0000FF"/>
                </a:solidFill>
                <a:uFill>
                  <a:solidFill>
                    <a:srgbClr val="0000FF"/>
                  </a:solidFill>
                </a:uFill>
                <a:hlinkClick r:id="rId2" invalidUrl="" action="" tgtFrame="" tooltip="" history="1" highlightClick="0" endSnd="0"/>
              </a:rPr>
              <a:t>https://</a:t>
            </a:r>
            <a:r>
              <a:rPr>
                <a:solidFill>
                  <a:srgbClr val="0000FF"/>
                </a:solidFill>
                <a:uFill>
                  <a:solidFill>
                    <a:srgbClr val="0000FF"/>
                  </a:solidFill>
                </a:uFill>
                <a:hlinkClick r:id="rId2" invalidUrl="" action="" tgtFrame="" tooltip="" history="1" highlightClick="0" endSnd="0"/>
              </a:rPr>
              <a:t>www.youtube.com/watch?v=fyCm6ZLRCbQ</a:t>
            </a:r>
          </a:p>
        </p:txBody>
      </p:sp>
      <p:pic>
        <p:nvPicPr>
          <p:cNvPr id="204" name="Picture 3" descr="Picture 3"/>
          <p:cNvPicPr>
            <a:picLocks noChangeAspect="1"/>
          </p:cNvPicPr>
          <p:nvPr/>
        </p:nvPicPr>
        <p:blipFill>
          <a:blip r:embed="rId3">
            <a:extLst/>
          </a:blip>
          <a:stretch>
            <a:fillRect/>
          </a:stretch>
        </p:blipFill>
        <p:spPr>
          <a:xfrm>
            <a:off x="2691476" y="1270000"/>
            <a:ext cx="5238090" cy="4795771"/>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04"/>
                                        </p:tgtEl>
                                        <p:attrNameLst>
                                          <p:attrName>style.visibility</p:attrName>
                                        </p:attrNameLst>
                                      </p:cBhvr>
                                      <p:to>
                                        <p:strVal val="visible"/>
                                      </p:to>
                                    </p:set>
                                    <p:anim calcmode="lin" valueType="num">
                                      <p:cBhvr>
                                        <p:cTn id="7" dur="500" fill="hold"/>
                                        <p:tgtEl>
                                          <p:spTgt spid="204"/>
                                        </p:tgtEl>
                                        <p:attrNameLst>
                                          <p:attrName>ppt_x</p:attrName>
                                        </p:attrNameLst>
                                      </p:cBhvr>
                                      <p:tavLst>
                                        <p:tav tm="0">
                                          <p:val>
                                            <p:strVal val="#ppt_x"/>
                                          </p:val>
                                        </p:tav>
                                        <p:tav tm="100000">
                                          <p:val>
                                            <p:strVal val="#ppt_x"/>
                                          </p:val>
                                        </p:tav>
                                      </p:tavLst>
                                    </p:anim>
                                    <p:anim calcmode="lin" valueType="num">
                                      <p:cBhvr>
                                        <p:cTn id="8" dur="500" fill="hold"/>
                                        <p:tgtEl>
                                          <p:spTgt spid="20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ID="9" grpId="2" fill="hold">
                                  <p:stCondLst>
                                    <p:cond delay="0"/>
                                  </p:stCondLst>
                                  <p:iterate type="el" backwards="0">
                                    <p:tmAbs val="0"/>
                                  </p:iterate>
                                  <p:childTnLst>
                                    <p:set>
                                      <p:cBhvr>
                                        <p:cTn id="12" fill="hold"/>
                                        <p:tgtEl>
                                          <p:spTgt spid="203"/>
                                        </p:tgtEl>
                                        <p:attrNameLst>
                                          <p:attrName>style.visibility</p:attrName>
                                        </p:attrNameLst>
                                      </p:cBhvr>
                                      <p:to>
                                        <p:strVal val="visible"/>
                                      </p:to>
                                    </p:set>
                                    <p:animEffect filter="dissolve" transition="in">
                                      <p:cBhvr>
                                        <p:cTn id="13" dur="500"/>
                                        <p:tgtEl>
                                          <p:spTgt spid="20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4" grpId="1"/>
      <p:bldP build="whole" bldLvl="1" animBg="1" rev="0" advAuto="0" spid="203" grpId="2"/>
    </p:bldLst>
  </p:timing>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06" name="Title 1"/>
          <p:cNvSpPr txBox="1"/>
          <p:nvPr>
            <p:ph type="title"/>
          </p:nvPr>
        </p:nvSpPr>
        <p:spPr>
          <a:xfrm>
            <a:off x="677333" y="609600"/>
            <a:ext cx="8596670" cy="1320800"/>
          </a:xfrm>
          <a:prstGeom prst="rect">
            <a:avLst/>
          </a:prstGeom>
        </p:spPr>
        <p:txBody>
          <a:bodyPr/>
          <a:lstStyle/>
          <a:p>
            <a:pPr/>
          </a:p>
        </p:txBody>
      </p:sp>
      <p:sp>
        <p:nvSpPr>
          <p:cNvPr id="207" name="Content Placeholder 2"/>
          <p:cNvSpPr txBox="1"/>
          <p:nvPr>
            <p:ph type="body" idx="1"/>
          </p:nvPr>
        </p:nvSpPr>
        <p:spPr>
          <a:xfrm>
            <a:off x="677333" y="609599"/>
            <a:ext cx="8596670" cy="5431766"/>
          </a:xfrm>
          <a:prstGeom prst="rect">
            <a:avLst/>
          </a:prstGeom>
        </p:spPr>
        <p:txBody>
          <a:bodyPr/>
          <a:lstStyle/>
          <a:p>
            <a:pPr>
              <a:lnSpc>
                <a:spcPct val="90000"/>
              </a:lnSpc>
              <a:defRPr sz="1400"/>
            </a:pPr>
            <a:r>
              <a:t>Clark, J.E. (1994). Motor development. </a:t>
            </a:r>
            <a:r>
              <a:rPr i="1"/>
              <a:t>Encyclopedia of human behavior, 3</a:t>
            </a:r>
            <a:r>
              <a:t>, 245-255. </a:t>
            </a:r>
          </a:p>
          <a:p>
            <a:pPr>
              <a:lnSpc>
                <a:spcPct val="90000"/>
              </a:lnSpc>
              <a:defRPr sz="1400"/>
            </a:pPr>
            <a:r>
              <a:t>Clark, J.E., &amp; Metcalfe, J.S. (2002). The mountain of motor development: A metaphor. In J.E. Clark &amp; J.H. Humphrey (Eds.), </a:t>
            </a:r>
            <a:r>
              <a:rPr i="1"/>
              <a:t>Motor development: Research and reviews </a:t>
            </a:r>
            <a:r>
              <a:t>(Vol. 2, pp. 163–190). Reston, VA: National Association of Sport and Physical Education. </a:t>
            </a:r>
          </a:p>
          <a:p>
            <a:pPr>
              <a:lnSpc>
                <a:spcPct val="90000"/>
              </a:lnSpc>
              <a:defRPr sz="1400"/>
            </a:pPr>
            <a:r>
              <a:t>Eccles, J.S., &amp; Harold, R.D. (1991). Gender differences in sport involvement: Applying the Eccles’ Expectancy-Value Model. </a:t>
            </a:r>
            <a:r>
              <a:rPr i="1"/>
              <a:t>Journal of Applied Sport Psychology, 3, </a:t>
            </a:r>
            <a:r>
              <a:t>7–35. </a:t>
            </a:r>
          </a:p>
          <a:p>
            <a:pPr>
              <a:lnSpc>
                <a:spcPct val="90000"/>
              </a:lnSpc>
              <a:defRPr sz="1400"/>
            </a:pPr>
            <a:r>
              <a:t>Eccles, J.S., &amp; Wigfield, A. (2002). Motivational beliefs, values, and goals. </a:t>
            </a:r>
            <a:r>
              <a:rPr i="1"/>
              <a:t>Annual Review of Psychology, 53, </a:t>
            </a:r>
            <a:r>
              <a:t>109–132.</a:t>
            </a:r>
          </a:p>
          <a:p>
            <a:pPr>
              <a:lnSpc>
                <a:spcPct val="90000"/>
              </a:lnSpc>
              <a:defRPr sz="1400"/>
            </a:pPr>
            <a:r>
              <a:t>Eccles, J.S., Wigfield, A., &amp; Schiefele, U. (1998). Motivation to succeed. In W. Damon &amp; N. Eisenberg (Eds.), </a:t>
            </a:r>
            <a:r>
              <a:rPr i="1"/>
              <a:t>Handbook of child psychology: Vol 3. Social, emotional, and personal- ity development </a:t>
            </a:r>
            <a:r>
              <a:t>(5th ed., pp. 1017–1095). Hoboken, NJ: John Wiley &amp; Sons.</a:t>
            </a:r>
          </a:p>
          <a:p>
            <a:pPr>
              <a:lnSpc>
                <a:spcPct val="90000"/>
              </a:lnSpc>
              <a:defRPr sz="1400"/>
            </a:pPr>
            <a:r>
              <a:t>Frost, J. L. (1992). </a:t>
            </a:r>
            <a:r>
              <a:rPr i="1"/>
              <a:t>Play and playscapes</a:t>
            </a:r>
            <a:r>
              <a:t>. Albany, NY: Delmar Pub- lishers. </a:t>
            </a:r>
          </a:p>
          <a:p>
            <a:pPr>
              <a:lnSpc>
                <a:spcPct val="90000"/>
              </a:lnSpc>
              <a:defRPr sz="1400"/>
            </a:pPr>
            <a:r>
              <a:t>Gallahue, D.L. (1982). </a:t>
            </a:r>
            <a:r>
              <a:rPr i="1"/>
              <a:t>Understanding Motor Development in Children</a:t>
            </a:r>
            <a:r>
              <a:t>. Boston, MA: John Wiley &amp; Sons, Inc. </a:t>
            </a:r>
          </a:p>
          <a:p>
            <a:pPr>
              <a:lnSpc>
                <a:spcPct val="90000"/>
              </a:lnSpc>
              <a:defRPr sz="1400"/>
            </a:pPr>
            <a:r>
              <a:t>Gallahue, D.L., &amp; Ozmun, J.C. (1989). </a:t>
            </a:r>
            <a:r>
              <a:rPr i="1"/>
              <a:t>Understanding Motor Development </a:t>
            </a:r>
            <a:r>
              <a:t>(3rd ed.). Madison, WI: Brown &amp; Benchmark Publishers. </a:t>
            </a:r>
          </a:p>
          <a:p>
            <a:pPr>
              <a:lnSpc>
                <a:spcPct val="90000"/>
              </a:lnSpc>
              <a:defRPr sz="1400"/>
            </a:pPr>
            <a:r>
              <a:t>Goodway, J.D., &amp; Rudisill, M.E. (1997). Perceived physical competence and actual motor skill competence of African American preschool children. </a:t>
            </a:r>
            <a:r>
              <a:rPr i="1"/>
              <a:t>Adapted Physical Activity Quarterly, 14, </a:t>
            </a:r>
            <a:r>
              <a:t>314–326. </a:t>
            </a:r>
          </a:p>
          <a:p>
            <a:pPr>
              <a:lnSpc>
                <a:spcPct val="90000"/>
              </a:lnSpc>
              <a:defRPr sz="1400"/>
            </a:pPr>
            <a:r>
              <a:t>Heft, H. (1988). Affordances of children’s environments: A functional approach to environmental description. </a:t>
            </a:r>
            <a:r>
              <a:rPr i="1"/>
              <a:t>Children’s Environments Quarterly</a:t>
            </a:r>
            <a:r>
              <a:t>, </a:t>
            </a:r>
            <a:r>
              <a:rPr i="1"/>
              <a:t>5 </a:t>
            </a:r>
            <a:r>
              <a:t>(3).</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09" name="Title 1"/>
          <p:cNvSpPr txBox="1"/>
          <p:nvPr>
            <p:ph type="title"/>
          </p:nvPr>
        </p:nvSpPr>
        <p:spPr>
          <a:xfrm>
            <a:off x="677333" y="609600"/>
            <a:ext cx="8596670" cy="1320800"/>
          </a:xfrm>
          <a:prstGeom prst="rect">
            <a:avLst/>
          </a:prstGeom>
        </p:spPr>
        <p:txBody>
          <a:bodyPr/>
          <a:lstStyle/>
          <a:p>
            <a:pPr/>
          </a:p>
        </p:txBody>
      </p:sp>
      <p:sp>
        <p:nvSpPr>
          <p:cNvPr id="210" name="Content Placeholder 2"/>
          <p:cNvSpPr txBox="1"/>
          <p:nvPr>
            <p:ph type="body" idx="1"/>
          </p:nvPr>
        </p:nvSpPr>
        <p:spPr>
          <a:xfrm>
            <a:off x="677333" y="609599"/>
            <a:ext cx="8596670" cy="5431766"/>
          </a:xfrm>
          <a:prstGeom prst="rect">
            <a:avLst/>
          </a:prstGeom>
        </p:spPr>
        <p:txBody>
          <a:bodyPr/>
          <a:lstStyle/>
          <a:p>
            <a:pPr>
              <a:defRPr sz="1400"/>
            </a:pPr>
            <a:r>
              <a:t>National Assembly for Wales (2008) </a:t>
            </a:r>
            <a:r>
              <a:rPr i="1"/>
              <a:t>National Curriculum of Physical Education in Wales. </a:t>
            </a:r>
            <a:r>
              <a:t>Cardiff: ACCAC Publications. </a:t>
            </a:r>
          </a:p>
          <a:p>
            <a:pPr>
              <a:defRPr sz="1400"/>
            </a:pPr>
            <a:r>
              <a:t>Pellegrini, A.M., &amp; Barela, J.A. (1998). O que o professor deve saber sobre o desenvolvimento motor de seus alunos. In M. C. D. O. Micotti (Ed.), </a:t>
            </a:r>
            <a:r>
              <a:rPr i="1"/>
              <a:t>Alfabetização: Assunto para pais e mestres </a:t>
            </a:r>
            <a:r>
              <a:t>(pp. 69-80). Rio Claro: Instituto de Biociências. </a:t>
            </a:r>
          </a:p>
          <a:p>
            <a:pPr>
              <a:defRPr sz="1400"/>
            </a:pPr>
            <a:r>
              <a:t>Seefeldt, V. (1980). Developmental motor patterns: Implications for elementary school physi- cal education. In C. Nadeau, W. Holliwell, K. Newell, &amp; G. Roberts (Eds.), </a:t>
            </a:r>
            <a:r>
              <a:rPr i="1"/>
              <a:t>Psychology of motor behavior and sport </a:t>
            </a:r>
            <a:r>
              <a:t>(pp. 314–323). Champaign, IL: Human Kinetics. </a:t>
            </a:r>
          </a:p>
          <a:p>
            <a:pPr>
              <a:defRPr sz="1400"/>
            </a:pPr>
            <a:r>
              <a:t>Stodden, D. F., Goodway, J. D., Langendorfer, S. J., Roberton, M. A., Rudisill, M. E., Garcia, C., et al (2008). A developmental perspective on the role of motor skill competence in physical activity: an emergent relationship. Quest, 60(2), 290–306. http://dx.doi.org/10.1080/00336297.2008.10483582. Retrieved from http://dx.doi.org/10.1080/00336297.2008.10483582. Retrieved from Routledge. </a:t>
            </a:r>
          </a:p>
          <a:p>
            <a:pPr>
              <a:defRPr sz="1400"/>
            </a:pPr>
            <a:r>
              <a:t>Welsh Assembly Government, Department for Children, Education, Lifelong Learning Skills (2008) </a:t>
            </a:r>
            <a:r>
              <a:rPr i="1"/>
              <a:t>Physical Education in the National Curriculum for Wales. </a:t>
            </a:r>
            <a:r>
              <a:t>Available at: http://www.google.co.uk/url?sa=t&amp;rct=j&amp;q=&amp;esrc=s&amp;source=web&amp;cd=1&amp;ved=0CCEQFjAA&amp;url=http%3A%2F%2Flearning.wales.gov.uk%2Fdocs%2Flearningwales%2Fpublications%2F130425-physical-education-inthe-national-curriculum-en.pdf&amp;ei=rvaFVOOZHeKv7AbzyIDgBQ&amp;usg=AFQjCNElAZtVMICdq6mVtKTkIPbwlAx_3w&amp;sig2=QD7oisC6cDOcWV3pq1KJAQ&amp;bvm=bv.80642063,d.d2s (Accessed: 14 January 2017)</a:t>
            </a:r>
          </a:p>
          <a:p>
            <a:pPr>
              <a:defRPr sz="1400"/>
            </a:pPr>
            <a:r>
              <a:t>Whitehead, M (2016) </a:t>
            </a:r>
            <a:r>
              <a:rPr i="1"/>
              <a:t>International Physical Literacy Association. </a:t>
            </a:r>
            <a:r>
              <a:t>Available at: </a:t>
            </a:r>
            <a:r>
              <a:rPr u="sng">
                <a:solidFill>
                  <a:srgbClr val="0000FF"/>
                </a:solidFill>
                <a:uFill>
                  <a:solidFill>
                    <a:srgbClr val="0000FF"/>
                  </a:solidFill>
                </a:uFill>
                <a:hlinkClick r:id="rId2" invalidUrl="" action="" tgtFrame="" tooltip="" history="1" highlightClick="0" endSnd="0"/>
              </a:rPr>
              <a:t>https://www.physical-literacy.org.uk</a:t>
            </a:r>
            <a:r>
              <a:t> (Accessed: 14 January 2017).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12" name="Title 3"/>
          <p:cNvSpPr txBox="1"/>
          <p:nvPr>
            <p:ph type="title"/>
          </p:nvPr>
        </p:nvSpPr>
        <p:spPr>
          <a:xfrm>
            <a:off x="677333" y="609600"/>
            <a:ext cx="8596670" cy="1669365"/>
          </a:xfrm>
          <a:prstGeom prst="rect">
            <a:avLst/>
          </a:prstGeom>
        </p:spPr>
        <p:txBody>
          <a:bodyPr/>
          <a:lstStyle/>
          <a:p>
            <a:pPr defTabSz="182879">
              <a:defRPr sz="1500"/>
            </a:pPr>
            <a:r>
              <a:t>Sport, Recreation and Community opportunities</a:t>
            </a:r>
            <a:br/>
            <a:br/>
            <a:br/>
            <a:br/>
            <a:br/>
            <a:br/>
            <a:r>
              <a:t>Group Activity</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14" name="Title 1"/>
          <p:cNvSpPr txBox="1"/>
          <p:nvPr>
            <p:ph type="title"/>
          </p:nvPr>
        </p:nvSpPr>
        <p:spPr>
          <a:xfrm>
            <a:off x="677333" y="609598"/>
            <a:ext cx="8596670" cy="1550992"/>
          </a:xfrm>
          <a:prstGeom prst="rect">
            <a:avLst/>
          </a:prstGeom>
        </p:spPr>
        <p:txBody>
          <a:bodyPr/>
          <a:lstStyle/>
          <a:p>
            <a:pPr/>
            <a:r>
              <a:t>Impact and importance of Sport to lifelong physical activity</a:t>
            </a:r>
          </a:p>
        </p:txBody>
      </p:sp>
      <p:sp>
        <p:nvSpPr>
          <p:cNvPr id="215" name="Content Placeholder 4"/>
          <p:cNvSpPr txBox="1"/>
          <p:nvPr>
            <p:ph type="body" sz="half" idx="1"/>
          </p:nvPr>
        </p:nvSpPr>
        <p:spPr>
          <a:xfrm>
            <a:off x="677333" y="2160589"/>
            <a:ext cx="7177300" cy="3880773"/>
          </a:xfrm>
          <a:prstGeom prst="rect">
            <a:avLst/>
          </a:prstGeom>
        </p:spPr>
        <p:txBody>
          <a:bodyPr/>
          <a:lstStyle/>
          <a:p>
            <a:pPr marL="342899" indent="-342899">
              <a:lnSpc>
                <a:spcPct val="128000"/>
              </a:lnSpc>
              <a:defRPr sz="1900"/>
            </a:pPr>
            <a:r>
              <a:t>“Engagement in sports gives young people opportunities for natural self-expression, self-confidence, relief of tension, achievement, social interaction and integration as well as for learning the spirit of solidarity and fair play. These positive effects also help counteract the risks and harm caused by the demanding, competitive, stressful and sedentary way of life that is so common in young people’s lives today.”</a:t>
            </a:r>
            <a:endParaRPr sz="1600"/>
          </a:p>
          <a:p>
            <a:pPr marL="0" indent="0">
              <a:lnSpc>
                <a:spcPct val="80000"/>
              </a:lnSpc>
              <a:buSzTx/>
              <a:buNone/>
            </a:pPr>
            <a:r>
              <a:t>    (WHO, 2003)</a:t>
            </a:r>
          </a:p>
        </p:txBody>
      </p:sp>
      <p:pic>
        <p:nvPicPr>
          <p:cNvPr id="216" name="Picture 6" descr="Picture 6"/>
          <p:cNvPicPr>
            <a:picLocks noChangeAspect="1"/>
          </p:cNvPicPr>
          <p:nvPr/>
        </p:nvPicPr>
        <p:blipFill>
          <a:blip r:embed="rId2">
            <a:extLst/>
          </a:blip>
          <a:stretch>
            <a:fillRect/>
          </a:stretch>
        </p:blipFill>
        <p:spPr>
          <a:xfrm>
            <a:off x="7854632" y="4100974"/>
            <a:ext cx="4139545" cy="2566640"/>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16"/>
                                        </p:tgtEl>
                                        <p:attrNameLst>
                                          <p:attrName>style.visibility</p:attrName>
                                        </p:attrNameLst>
                                      </p:cBhvr>
                                      <p:to>
                                        <p:strVal val="visible"/>
                                      </p:to>
                                    </p:set>
                                    <p:animEffect filter="dissolve" transition="in">
                                      <p:cBhvr>
                                        <p:cTn id="7" dur="500"/>
                                        <p:tgtEl>
                                          <p:spTgt spid="21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16" grpId="1"/>
    </p:bldLst>
  </p:timing>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graphicFrame>
        <p:nvGraphicFramePr>
          <p:cNvPr id="218" name="Table 5"/>
          <p:cNvGraphicFramePr/>
          <p:nvPr/>
        </p:nvGraphicFramePr>
        <p:xfrm>
          <a:off x="5326743" y="101599"/>
          <a:ext cx="5709847" cy="5850962"/>
        </p:xfrm>
        <a:graphic xmlns:a="http://schemas.openxmlformats.org/drawingml/2006/main">
          <a:graphicData uri="http://schemas.openxmlformats.org/drawingml/2006/table">
            <a:tbl>
              <a:tblPr firstCol="1" firstRow="1" lastCol="0" lastRow="0" bandCol="0" bandRow="1" rtl="0">
                <a:tableStyleId>{4C3C2611-4C71-4FC5-86AE-919BDF0F9419}</a:tableStyleId>
              </a:tblPr>
              <a:tblGrid>
                <a:gridCol w="1903282"/>
                <a:gridCol w="1903282"/>
                <a:gridCol w="1903282"/>
              </a:tblGrid>
              <a:tr h="292548">
                <a:tc>
                  <a:txBody>
                    <a:bodyPr/>
                    <a:lstStyle/>
                    <a:p>
                      <a:pPr algn="l">
                        <a:lnSpc>
                          <a:spcPts val="1500"/>
                        </a:lnSpc>
                        <a:defRPr b="0" sz="1800">
                          <a:solidFill>
                            <a:srgbClr val="000000"/>
                          </a:solidFill>
                        </a:defRPr>
                      </a:pPr>
                      <a:r>
                        <a:rPr b="1" sz="1000">
                          <a:solidFill>
                            <a:srgbClr val="FFFFFF"/>
                          </a:solidFill>
                          <a:sym typeface="Calibri"/>
                        </a:rPr>
                        <a:t>Age group </a:t>
                      </a:r>
                    </a:p>
                  </a:txBody>
                  <a:tcPr marL="52929" marR="52929" marT="52929" marB="52929" anchor="b" anchorCtr="0" horzOverflow="overflow"/>
                </a:tc>
                <a:tc>
                  <a:txBody>
                    <a:bodyPr/>
                    <a:lstStyle/>
                    <a:p>
                      <a:pPr algn="l">
                        <a:lnSpc>
                          <a:spcPts val="1500"/>
                        </a:lnSpc>
                        <a:defRPr b="0" sz="1800">
                          <a:solidFill>
                            <a:srgbClr val="000000"/>
                          </a:solidFill>
                        </a:defRPr>
                      </a:pPr>
                      <a:r>
                        <a:rPr b="1" sz="1000">
                          <a:solidFill>
                            <a:srgbClr val="FFFFFF"/>
                          </a:solidFill>
                          <a:sym typeface="Calibri"/>
                        </a:rPr>
                        <a:t>Motivations </a:t>
                      </a:r>
                    </a:p>
                  </a:txBody>
                  <a:tcPr marL="52929" marR="52929" marT="52929" marB="52929" anchor="b" anchorCtr="0" horzOverflow="overflow"/>
                </a:tc>
                <a:tc>
                  <a:txBody>
                    <a:bodyPr/>
                    <a:lstStyle/>
                    <a:p>
                      <a:pPr algn="l">
                        <a:lnSpc>
                          <a:spcPts val="1500"/>
                        </a:lnSpc>
                        <a:defRPr b="0" sz="1800">
                          <a:solidFill>
                            <a:srgbClr val="000000"/>
                          </a:solidFill>
                        </a:defRPr>
                      </a:pPr>
                      <a:r>
                        <a:rPr b="1" sz="1000">
                          <a:solidFill>
                            <a:srgbClr val="FFFFFF"/>
                          </a:solidFill>
                          <a:sym typeface="Calibri"/>
                        </a:rPr>
                        <a:t>Barriers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Young children </a:t>
                      </a:r>
                    </a:p>
                  </a:txBody>
                  <a:tcPr marL="52929" marR="52929" marT="52929" marB="52929" anchor="b" anchorCtr="0" horzOverflow="overflow"/>
                </a:tc>
                <a:tc>
                  <a:txBody>
                    <a:bodyPr/>
                    <a:lstStyle/>
                    <a:p>
                      <a:pPr algn="l">
                        <a:lnSpc>
                          <a:spcPts val="1500"/>
                        </a:lnSpc>
                        <a:defRPr sz="1800"/>
                      </a:pPr>
                      <a:r>
                        <a:rPr sz="1000">
                          <a:sym typeface="Calibri"/>
                        </a:rPr>
                        <a:t>Experimentation </a:t>
                      </a:r>
                    </a:p>
                  </a:txBody>
                  <a:tcPr marL="52929" marR="52929" marT="52929" marB="52929" anchor="b" anchorCtr="0" horzOverflow="overflow"/>
                </a:tc>
                <a:tc>
                  <a:txBody>
                    <a:bodyPr/>
                    <a:lstStyle/>
                    <a:p>
                      <a:pPr algn="l">
                        <a:lnSpc>
                          <a:spcPts val="1500"/>
                        </a:lnSpc>
                        <a:defRPr sz="1800"/>
                      </a:pPr>
                      <a:r>
                        <a:rPr sz="1000">
                          <a:sym typeface="Calibri"/>
                        </a:rPr>
                        <a:t>Competitive sports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Unusual activities </a:t>
                      </a:r>
                    </a:p>
                  </a:txBody>
                  <a:tcPr marL="52929" marR="52929" marT="52929" marB="52929" anchor="b" anchorCtr="0" horzOverflow="overflow"/>
                </a:tc>
                <a:tc>
                  <a:txBody>
                    <a:bodyPr/>
                    <a:lstStyle/>
                    <a:p>
                      <a:pPr algn="l">
                        <a:lnSpc>
                          <a:spcPts val="1500"/>
                        </a:lnSpc>
                        <a:defRPr sz="1800"/>
                      </a:pPr>
                      <a:r>
                        <a:rPr sz="1000">
                          <a:sym typeface="Calibri"/>
                        </a:rPr>
                        <a:t>Highly structured activities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Parental support </a:t>
                      </a:r>
                    </a:p>
                  </a:txBody>
                  <a:tcPr marL="52929" marR="52929" marT="52929" marB="52929" anchor="b" anchorCtr="0" horzOverflow="overflow"/>
                </a:tc>
                <a:tc>
                  <a:txBody>
                    <a:bodyPr/>
                    <a:lstStyle/>
                    <a:p>
                      <a:pPr algn="l">
                        <a:lnSpc>
                          <a:spcPts val="1500"/>
                        </a:lnSpc>
                        <a:defRPr sz="1800"/>
                      </a:pPr>
                      <a:r>
                        <a:rPr sz="1000">
                          <a:sym typeface="Calibri"/>
                        </a:rPr>
                        <a:t>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Safe environment </a:t>
                      </a:r>
                    </a:p>
                  </a:txBody>
                  <a:tcPr marL="52929" marR="52929" marT="52929" marB="52929" anchor="b" anchorCtr="0" horzOverflow="overflow"/>
                </a:tc>
                <a:tc>
                  <a:txBody>
                    <a:bodyPr/>
                    <a:lstStyle/>
                    <a:p>
                      <a:pPr algn="l">
                        <a:lnSpc>
                          <a:spcPts val="1500"/>
                        </a:lnSpc>
                        <a:defRPr sz="1800"/>
                      </a:pPr>
                      <a:r>
                        <a:rPr sz="1000">
                          <a:sym typeface="Calibri"/>
                        </a:rPr>
                        <a:t>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Teenagers and young women </a:t>
                      </a:r>
                    </a:p>
                  </a:txBody>
                  <a:tcPr marL="52929" marR="52929" marT="52929" marB="52929" anchor="b" anchorCtr="0" horzOverflow="overflow"/>
                </a:tc>
                <a:tc>
                  <a:txBody>
                    <a:bodyPr/>
                    <a:lstStyle/>
                    <a:p>
                      <a:pPr algn="l">
                        <a:lnSpc>
                          <a:spcPts val="1500"/>
                        </a:lnSpc>
                        <a:defRPr sz="1800"/>
                      </a:pPr>
                      <a:r>
                        <a:rPr sz="1000">
                          <a:sym typeface="Calibri"/>
                        </a:rPr>
                        <a:t>Body shape </a:t>
                      </a:r>
                    </a:p>
                  </a:txBody>
                  <a:tcPr marL="52929" marR="52929" marT="52929" marB="52929" anchor="b" anchorCtr="0" horzOverflow="overflow"/>
                </a:tc>
                <a:tc>
                  <a:txBody>
                    <a:bodyPr/>
                    <a:lstStyle/>
                    <a:p>
                      <a:pPr algn="l">
                        <a:lnSpc>
                          <a:spcPts val="1500"/>
                        </a:lnSpc>
                        <a:defRPr sz="1800"/>
                      </a:pPr>
                      <a:r>
                        <a:rPr sz="1000">
                          <a:sym typeface="Calibri"/>
                        </a:rPr>
                        <a:t>Negative experiences at school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Weight management </a:t>
                      </a:r>
                    </a:p>
                  </a:txBody>
                  <a:tcPr marL="52929" marR="52929" marT="52929" marB="52929" anchor="b" anchorCtr="0" horzOverflow="overflow"/>
                </a:tc>
                <a:tc>
                  <a:txBody>
                    <a:bodyPr/>
                    <a:lstStyle/>
                    <a:p>
                      <a:pPr algn="l">
                        <a:lnSpc>
                          <a:spcPts val="1500"/>
                        </a:lnSpc>
                        <a:defRPr sz="1800"/>
                      </a:pPr>
                      <a:r>
                        <a:rPr sz="1000">
                          <a:sym typeface="Calibri"/>
                        </a:rPr>
                        <a:t>Peer pressure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New social networks </a:t>
                      </a:r>
                    </a:p>
                  </a:txBody>
                  <a:tcPr marL="52929" marR="52929" marT="52929" marB="52929" anchor="b" anchorCtr="0" horzOverflow="overflow"/>
                </a:tc>
                <a:tc>
                  <a:txBody>
                    <a:bodyPr/>
                    <a:lstStyle/>
                    <a:p>
                      <a:pPr algn="l">
                        <a:lnSpc>
                          <a:spcPts val="1500"/>
                        </a:lnSpc>
                        <a:defRPr sz="1800"/>
                      </a:pPr>
                      <a:r>
                        <a:rPr sz="1000">
                          <a:sym typeface="Calibri"/>
                        </a:rPr>
                        <a:t>Identity conflict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Family support </a:t>
                      </a:r>
                    </a:p>
                  </a:txBody>
                  <a:tcPr marL="52929" marR="52929" marT="52929" marB="52929" anchor="b" anchorCtr="0" horzOverflow="overflow"/>
                </a:tc>
                <a:tc>
                  <a:txBody>
                    <a:bodyPr/>
                    <a:lstStyle/>
                    <a:p>
                      <a:pPr algn="l">
                        <a:lnSpc>
                          <a:spcPts val="1500"/>
                        </a:lnSpc>
                        <a:defRPr sz="1800"/>
                      </a:pPr>
                      <a:r>
                        <a:rPr sz="1000">
                          <a:sym typeface="Calibri"/>
                        </a:rPr>
                        <a:t>PE uniforms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Peer support </a:t>
                      </a:r>
                    </a:p>
                  </a:txBody>
                  <a:tcPr marL="52929" marR="52929" marT="52929" marB="52929" anchor="b" anchorCtr="0" horzOverflow="overflow"/>
                </a:tc>
                <a:tc>
                  <a:txBody>
                    <a:bodyPr/>
                    <a:lstStyle/>
                    <a:p>
                      <a:pPr algn="l">
                        <a:lnSpc>
                          <a:spcPts val="1500"/>
                        </a:lnSpc>
                        <a:defRPr sz="1800"/>
                      </a:pPr>
                      <a:r>
                        <a:rPr sz="1000">
                          <a:sym typeface="Calibri"/>
                        </a:rPr>
                        <a:t>Boys' dominance in class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 </a:t>
                      </a:r>
                    </a:p>
                  </a:txBody>
                  <a:tcPr marL="52929" marR="52929" marT="52929" marB="52929" anchor="b" anchorCtr="0" horzOverflow="overflow"/>
                </a:tc>
                <a:tc>
                  <a:txBody>
                    <a:bodyPr/>
                    <a:lstStyle/>
                    <a:p>
                      <a:pPr algn="l">
                        <a:lnSpc>
                          <a:spcPts val="1500"/>
                        </a:lnSpc>
                        <a:defRPr sz="1800"/>
                      </a:pPr>
                      <a:r>
                        <a:rPr sz="1000">
                          <a:sym typeface="Calibri"/>
                        </a:rPr>
                        <a:t>Competitive classes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 </a:t>
                      </a:r>
                    </a:p>
                  </a:txBody>
                  <a:tcPr marL="52929" marR="52929" marT="52929" marB="52929" anchor="b" anchorCtr="0" horzOverflow="overflow"/>
                </a:tc>
                <a:tc>
                  <a:txBody>
                    <a:bodyPr/>
                    <a:lstStyle/>
                    <a:p>
                      <a:pPr algn="l">
                        <a:lnSpc>
                          <a:spcPts val="1500"/>
                        </a:lnSpc>
                        <a:defRPr sz="1800"/>
                      </a:pPr>
                      <a:r>
                        <a:rPr sz="1000">
                          <a:sym typeface="Calibri"/>
                        </a:rPr>
                        <a:t>Lack of teacher support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Adults </a:t>
                      </a:r>
                    </a:p>
                  </a:txBody>
                  <a:tcPr marL="52929" marR="52929" marT="52929" marB="52929" anchor="b" anchorCtr="0" horzOverflow="overflow"/>
                </a:tc>
                <a:tc>
                  <a:txBody>
                    <a:bodyPr/>
                    <a:lstStyle/>
                    <a:p>
                      <a:pPr algn="l">
                        <a:lnSpc>
                          <a:spcPts val="1500"/>
                        </a:lnSpc>
                        <a:defRPr sz="1800"/>
                      </a:pPr>
                      <a:r>
                        <a:rPr sz="1000">
                          <a:sym typeface="Calibri"/>
                        </a:rPr>
                        <a:t>Sense of achievement </a:t>
                      </a:r>
                    </a:p>
                  </a:txBody>
                  <a:tcPr marL="52929" marR="52929" marT="52929" marB="52929" anchor="b" anchorCtr="0" horzOverflow="overflow"/>
                </a:tc>
                <a:tc>
                  <a:txBody>
                    <a:bodyPr/>
                    <a:lstStyle/>
                    <a:p>
                      <a:pPr algn="l">
                        <a:lnSpc>
                          <a:spcPts val="1500"/>
                        </a:lnSpc>
                        <a:defRPr sz="1800"/>
                      </a:pPr>
                      <a:r>
                        <a:rPr sz="1000">
                          <a:sym typeface="Calibri"/>
                        </a:rPr>
                        <a:t>Negative school experiences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Skill development </a:t>
                      </a:r>
                    </a:p>
                  </a:txBody>
                  <a:tcPr marL="52929" marR="52929" marT="52929" marB="52929" anchor="b" anchorCtr="0" horzOverflow="overflow"/>
                </a:tc>
                <a:tc>
                  <a:txBody>
                    <a:bodyPr/>
                    <a:lstStyle/>
                    <a:p>
                      <a:pPr algn="l">
                        <a:lnSpc>
                          <a:spcPts val="1500"/>
                        </a:lnSpc>
                        <a:defRPr sz="1800"/>
                      </a:pPr>
                      <a:r>
                        <a:rPr sz="1000">
                          <a:sym typeface="Calibri"/>
                        </a:rPr>
                        <a:t>Anxiety in unfamiliar surrounds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Medical sanction </a:t>
                      </a:r>
                    </a:p>
                  </a:txBody>
                  <a:tcPr marL="52929" marR="52929" marT="52929" marB="52929" anchor="b" anchorCtr="0" horzOverflow="overflow"/>
                </a:tc>
                <a:tc>
                  <a:txBody>
                    <a:bodyPr/>
                    <a:lstStyle/>
                    <a:p>
                      <a:pPr algn="l">
                        <a:lnSpc>
                          <a:spcPts val="1500"/>
                        </a:lnSpc>
                        <a:defRPr sz="1800"/>
                      </a:pPr>
                      <a:r>
                        <a:rPr sz="1000">
                          <a:sym typeface="Calibri"/>
                        </a:rPr>
                        <a:t>Lack of social network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Support networks </a:t>
                      </a:r>
                    </a:p>
                  </a:txBody>
                  <a:tcPr marL="52929" marR="52929" marT="52929" marB="52929" anchor="b" anchorCtr="0" horzOverflow="overflow"/>
                </a:tc>
                <a:tc>
                  <a:txBody>
                    <a:bodyPr/>
                    <a:lstStyle/>
                    <a:p>
                      <a:pPr algn="l">
                        <a:lnSpc>
                          <a:spcPts val="1500"/>
                        </a:lnSpc>
                        <a:defRPr sz="1800"/>
                      </a:pPr>
                      <a:r>
                        <a:rPr sz="1000">
                          <a:sym typeface="Calibri"/>
                        </a:rPr>
                        <a:t>Identity conflict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Enjoyment </a:t>
                      </a:r>
                    </a:p>
                  </a:txBody>
                  <a:tcPr marL="52929" marR="52929" marT="52929" marB="52929" anchor="b" anchorCtr="0" horzOverflow="overflow"/>
                </a:tc>
                <a:tc>
                  <a:txBody>
                    <a:bodyPr/>
                    <a:lstStyle/>
                    <a:p>
                      <a:pPr algn="l">
                        <a:lnSpc>
                          <a:spcPts val="1500"/>
                        </a:lnSpc>
                        <a:defRPr sz="1800"/>
                      </a:pPr>
                      <a:r>
                        <a:rPr sz="1000">
                          <a:sym typeface="Calibri"/>
                        </a:rPr>
                        <a:t>Lack of role models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Older adults </a:t>
                      </a:r>
                    </a:p>
                  </a:txBody>
                  <a:tcPr marL="52929" marR="52929" marT="52929" marB="52929" anchor="b" anchorCtr="0" horzOverflow="overflow"/>
                </a:tc>
                <a:tc>
                  <a:txBody>
                    <a:bodyPr/>
                    <a:lstStyle/>
                    <a:p>
                      <a:pPr algn="l">
                        <a:lnSpc>
                          <a:spcPts val="1500"/>
                        </a:lnSpc>
                        <a:defRPr sz="1800"/>
                      </a:pPr>
                      <a:r>
                        <a:rPr sz="1000">
                          <a:sym typeface="Calibri"/>
                        </a:rPr>
                        <a:t>Social support </a:t>
                      </a:r>
                    </a:p>
                  </a:txBody>
                  <a:tcPr marL="52929" marR="52929" marT="52929" marB="52929" anchor="b" anchorCtr="0" horzOverflow="overflow"/>
                </a:tc>
                <a:tc>
                  <a:txBody>
                    <a:bodyPr/>
                    <a:lstStyle/>
                    <a:p>
                      <a:pPr algn="l">
                        <a:lnSpc>
                          <a:spcPts val="1500"/>
                        </a:lnSpc>
                        <a:defRPr sz="1800"/>
                      </a:pPr>
                      <a:r>
                        <a:rPr sz="1000">
                          <a:sym typeface="Calibri"/>
                        </a:rPr>
                        <a:t>Unclear guidance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Health benefits </a:t>
                      </a:r>
                    </a:p>
                  </a:txBody>
                  <a:tcPr marL="52929" marR="52929" marT="52929" marB="52929" anchor="b" anchorCtr="0" horzOverflow="overflow"/>
                </a:tc>
                <a:tc>
                  <a:txBody>
                    <a:bodyPr/>
                    <a:lstStyle/>
                    <a:p>
                      <a:pPr algn="l">
                        <a:lnSpc>
                          <a:spcPts val="1500"/>
                        </a:lnSpc>
                        <a:defRPr sz="1800"/>
                      </a:pPr>
                      <a:r>
                        <a:rPr sz="1000">
                          <a:sym typeface="Calibri"/>
                        </a:rPr>
                        <a:t>Lack of role models </a:t>
                      </a:r>
                    </a:p>
                  </a:txBody>
                  <a:tcPr marL="52929" marR="52929" marT="52929" marB="52929" anchor="b" anchorCtr="0" horzOverflow="overflow"/>
                </a:tc>
              </a:tr>
              <a:tr h="292548">
                <a:tc>
                  <a:txBody>
                    <a:bodyPr/>
                    <a:lstStyle/>
                    <a:p>
                      <a:pPr algn="l">
                        <a:lnSpc>
                          <a:spcPts val="1500"/>
                        </a:lnSpc>
                        <a:defRPr b="0" sz="1800">
                          <a:solidFill>
                            <a:srgbClr val="000000"/>
                          </a:solidFill>
                        </a:defRPr>
                      </a:pPr>
                      <a:r>
                        <a:rPr b="1" sz="1000">
                          <a:solidFill>
                            <a:srgbClr val="FFFFFF"/>
                          </a:solidFill>
                          <a:sym typeface="Calibri"/>
                        </a:rPr>
                        <a:t> </a:t>
                      </a:r>
                    </a:p>
                  </a:txBody>
                  <a:tcPr marL="52929" marR="52929" marT="52929" marB="52929" anchor="b" anchorCtr="0" horzOverflow="overflow"/>
                </a:tc>
                <a:tc>
                  <a:txBody>
                    <a:bodyPr/>
                    <a:lstStyle/>
                    <a:p>
                      <a:pPr algn="l">
                        <a:lnSpc>
                          <a:spcPts val="1500"/>
                        </a:lnSpc>
                        <a:defRPr sz="1800"/>
                      </a:pPr>
                      <a:r>
                        <a:rPr sz="1000">
                          <a:sym typeface="Calibri"/>
                        </a:rPr>
                        <a:t>Enjoyment </a:t>
                      </a:r>
                    </a:p>
                  </a:txBody>
                  <a:tcPr marL="52929" marR="52929" marT="52929" marB="52929" anchor="b" anchorCtr="0" horzOverflow="overflow"/>
                </a:tc>
                <a:tc>
                  <a:txBody>
                    <a:bodyPr/>
                    <a:lstStyle/>
                    <a:p>
                      <a:pPr algn="l">
                        <a:lnSpc>
                          <a:spcPts val="1500"/>
                        </a:lnSpc>
                        <a:defRPr sz="1800"/>
                      </a:pPr>
                      <a:r>
                        <a:rPr sz="1000">
                          <a:sym typeface="Calibri"/>
                        </a:rPr>
                        <a:t> </a:t>
                      </a:r>
                    </a:p>
                  </a:txBody>
                  <a:tcPr marL="52929" marR="52929" marT="52929" marB="52929" anchor="b" anchorCtr="0" horzOverflow="overflow"/>
                </a:tc>
              </a:tr>
            </a:tbl>
          </a:graphicData>
        </a:graphic>
      </p:graphicFrame>
      <p:pic>
        <p:nvPicPr>
          <p:cNvPr id="219" name="Picture 25" descr="Picture 25"/>
          <p:cNvPicPr>
            <a:picLocks noChangeAspect="1"/>
          </p:cNvPicPr>
          <p:nvPr/>
        </p:nvPicPr>
        <p:blipFill>
          <a:blip r:embed="rId2">
            <a:extLst/>
          </a:blip>
          <a:stretch>
            <a:fillRect/>
          </a:stretch>
        </p:blipFill>
        <p:spPr>
          <a:xfrm>
            <a:off x="472067" y="2569591"/>
            <a:ext cx="4615075" cy="3779848"/>
          </a:xfrm>
          <a:prstGeom prst="rect">
            <a:avLst/>
          </a:prstGeom>
          <a:ln w="12700">
            <a:miter lim="400000"/>
          </a:ln>
        </p:spPr>
      </p:pic>
      <p:sp>
        <p:nvSpPr>
          <p:cNvPr id="220" name="Rectangle 1"/>
          <p:cNvSpPr/>
          <p:nvPr/>
        </p:nvSpPr>
        <p:spPr>
          <a:xfrm>
            <a:off x="5317957" y="1708484"/>
            <a:ext cx="5727033" cy="2334129"/>
          </a:xfrm>
          <a:prstGeom prst="rect">
            <a:avLst/>
          </a:prstGeom>
          <a:solidFill>
            <a:schemeClr val="accent1"/>
          </a:solidFill>
          <a:ln w="19050" cap="rnd">
            <a:solidFill>
              <a:srgbClr val="4594AE"/>
            </a:solidFill>
          </a:ln>
        </p:spPr>
        <p:txBody>
          <a:bodyPr lIns="45718" tIns="45718" rIns="45718" bIns="45718" anchor="ctr"/>
          <a:lstStyle/>
          <a:p>
            <a:pPr algn="ctr">
              <a:defRPr>
                <a:solidFill>
                  <a:srgbClr val="FFFFFF"/>
                </a:solidFill>
                <a:latin typeface="Trebuchet MS"/>
                <a:ea typeface="Trebuchet MS"/>
                <a:cs typeface="Trebuchet MS"/>
                <a:sym typeface="Trebuchet MS"/>
              </a:defRPr>
            </a:pPr>
          </a:p>
        </p:txBody>
      </p:sp>
      <p:sp>
        <p:nvSpPr>
          <p:cNvPr id="221" name="Rectangle 2"/>
          <p:cNvSpPr/>
          <p:nvPr/>
        </p:nvSpPr>
        <p:spPr>
          <a:xfrm>
            <a:off x="5326742" y="4042609"/>
            <a:ext cx="5709849" cy="1684424"/>
          </a:xfrm>
          <a:prstGeom prst="rect">
            <a:avLst/>
          </a:prstGeom>
          <a:solidFill>
            <a:schemeClr val="accent1"/>
          </a:solidFill>
          <a:ln w="19050" cap="rnd">
            <a:solidFill>
              <a:srgbClr val="4594AE"/>
            </a:solidFill>
          </a:ln>
        </p:spPr>
        <p:txBody>
          <a:bodyPr lIns="45718" tIns="45718" rIns="45718" bIns="45718" anchor="ctr"/>
          <a:lstStyle/>
          <a:p>
            <a:pPr algn="ctr">
              <a:defRPr>
                <a:solidFill>
                  <a:srgbClr val="FFFFFF"/>
                </a:solidFill>
                <a:latin typeface="Trebuchet MS"/>
                <a:ea typeface="Trebuchet MS"/>
                <a:cs typeface="Trebuchet MS"/>
                <a:sym typeface="Trebuchet MS"/>
              </a:defRPr>
            </a:pPr>
          </a:p>
        </p:txBody>
      </p:sp>
      <p:sp>
        <p:nvSpPr>
          <p:cNvPr id="222" name="Rectangle 3"/>
          <p:cNvSpPr/>
          <p:nvPr/>
        </p:nvSpPr>
        <p:spPr>
          <a:xfrm>
            <a:off x="5317957" y="5727031"/>
            <a:ext cx="5727033" cy="962129"/>
          </a:xfrm>
          <a:prstGeom prst="rect">
            <a:avLst/>
          </a:prstGeom>
          <a:solidFill>
            <a:schemeClr val="accent1"/>
          </a:solidFill>
          <a:ln w="19050" cap="rnd">
            <a:solidFill>
              <a:srgbClr val="4594AE"/>
            </a:solidFill>
          </a:ln>
        </p:spPr>
        <p:txBody>
          <a:bodyPr lIns="45718" tIns="45718" rIns="45718" bIns="45718" anchor="ctr"/>
          <a:lstStyle/>
          <a:p>
            <a:pPr algn="ctr">
              <a:defRPr>
                <a:solidFill>
                  <a:srgbClr val="FFFFFF"/>
                </a:solidFill>
                <a:latin typeface="Trebuchet MS"/>
                <a:ea typeface="Trebuchet MS"/>
                <a:cs typeface="Trebuchet MS"/>
                <a:sym typeface="Trebuchet MS"/>
              </a:defRPr>
            </a:pPr>
          </a:p>
        </p:txBody>
      </p:sp>
      <p:sp>
        <p:nvSpPr>
          <p:cNvPr id="223" name="Title 1"/>
          <p:cNvSpPr txBox="1"/>
          <p:nvPr>
            <p:ph type="title"/>
          </p:nvPr>
        </p:nvSpPr>
        <p:spPr>
          <a:xfrm>
            <a:off x="268259" y="101598"/>
            <a:ext cx="4649413" cy="1320803"/>
          </a:xfrm>
          <a:prstGeom prst="rect">
            <a:avLst/>
          </a:prstGeom>
        </p:spPr>
        <p:txBody>
          <a:bodyPr/>
          <a:lstStyle>
            <a:lvl1pPr defTabSz="370331">
              <a:defRPr sz="2500"/>
            </a:lvl1pPr>
          </a:lstStyle>
          <a:p>
            <a:pPr/>
            <a:r>
              <a:t>Impact and Importance of Sport &amp; Recreational activities to lifelong physical activity</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xit" nodeType="clickEffect" presetID="9" grpId="1" fill="hold">
                                  <p:stCondLst>
                                    <p:cond delay="0"/>
                                  </p:stCondLst>
                                  <p:iterate type="el" backwards="0">
                                    <p:tmAbs val="0"/>
                                  </p:iterate>
                                  <p:childTnLst>
                                    <p:animEffect filter="dissolve" transition="out">
                                      <p:cBhvr>
                                        <p:cTn id="6" dur="500" fill="hold"/>
                                        <p:tgtEl>
                                          <p:spTgt spid="220"/>
                                        </p:tgtEl>
                                      </p:cBhvr>
                                    </p:animEffect>
                                    <p:set>
                                      <p:cBhvr>
                                        <p:cTn id="7" fill="hold">
                                          <p:stCondLst>
                                            <p:cond delay="499"/>
                                          </p:stCondLst>
                                        </p:cTn>
                                        <p:tgtEl>
                                          <p:spTgt spid="22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Class="exit" nodeType="clickEffect" presetID="9" grpId="2" fill="hold">
                                  <p:stCondLst>
                                    <p:cond delay="0"/>
                                  </p:stCondLst>
                                  <p:iterate type="el" backwards="0">
                                    <p:tmAbs val="0"/>
                                  </p:iterate>
                                  <p:childTnLst>
                                    <p:animEffect filter="dissolve" transition="out">
                                      <p:cBhvr>
                                        <p:cTn id="11" dur="500" fill="hold"/>
                                        <p:tgtEl>
                                          <p:spTgt spid="221"/>
                                        </p:tgtEl>
                                      </p:cBhvr>
                                    </p:animEffect>
                                    <p:set>
                                      <p:cBhvr>
                                        <p:cTn id="12" fill="hold">
                                          <p:stCondLst>
                                            <p:cond delay="499"/>
                                          </p:stCondLst>
                                        </p:cTn>
                                        <p:tgtEl>
                                          <p:spTgt spid="221"/>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Class="exit" nodeType="clickEffect" presetID="9" grpId="3" fill="hold">
                                  <p:stCondLst>
                                    <p:cond delay="0"/>
                                  </p:stCondLst>
                                  <p:iterate type="el" backwards="0">
                                    <p:tmAbs val="0"/>
                                  </p:iterate>
                                  <p:childTnLst>
                                    <p:animEffect filter="dissolve" transition="out">
                                      <p:cBhvr>
                                        <p:cTn id="16" dur="500" fill="hold"/>
                                        <p:tgtEl>
                                          <p:spTgt spid="222"/>
                                        </p:tgtEl>
                                      </p:cBhvr>
                                    </p:animEffect>
                                    <p:set>
                                      <p:cBhvr>
                                        <p:cTn id="17" fill="hold">
                                          <p:stCondLst>
                                            <p:cond delay="499"/>
                                          </p:stCondLst>
                                        </p:cTn>
                                        <p:tgtEl>
                                          <p:spTgt spid="222"/>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21" grpId="2"/>
      <p:bldP build="whole" bldLvl="1" animBg="1" rev="0" advAuto="0" spid="222" grpId="3"/>
      <p:bldP build="whole" bldLvl="1" animBg="1" rev="0" advAuto="0" spid="220" grpId="1"/>
    </p:bldLst>
  </p:timing>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25" name="Title 1"/>
          <p:cNvSpPr txBox="1"/>
          <p:nvPr>
            <p:ph type="title"/>
          </p:nvPr>
        </p:nvSpPr>
        <p:spPr>
          <a:xfrm>
            <a:off x="677333" y="609600"/>
            <a:ext cx="8596670" cy="1320800"/>
          </a:xfrm>
          <a:prstGeom prst="rect">
            <a:avLst/>
          </a:prstGeom>
        </p:spPr>
        <p:txBody>
          <a:bodyPr/>
          <a:lstStyle/>
          <a:p>
            <a:pPr/>
            <a:r>
              <a:t>A place for sport and recreational activities within education?</a:t>
            </a:r>
          </a:p>
        </p:txBody>
      </p:sp>
      <p:sp>
        <p:nvSpPr>
          <p:cNvPr id="226" name="Content Placeholder 2"/>
          <p:cNvSpPr txBox="1"/>
          <p:nvPr>
            <p:ph type="body" sz="half" idx="1"/>
          </p:nvPr>
        </p:nvSpPr>
        <p:spPr>
          <a:xfrm>
            <a:off x="807962" y="2117044"/>
            <a:ext cx="8596670" cy="3880774"/>
          </a:xfrm>
          <a:prstGeom prst="rect">
            <a:avLst/>
          </a:prstGeom>
        </p:spPr>
        <p:txBody>
          <a:bodyPr/>
          <a:lstStyle/>
          <a:p>
            <a:pPr/>
            <a:r>
              <a:t>A large emphasis on traditional sport within physical education. </a:t>
            </a:r>
          </a:p>
          <a:p>
            <a:pPr/>
            <a:r>
              <a:t>Globalisation of Sport and the Olympic games.</a:t>
            </a:r>
          </a:p>
          <a:p>
            <a:pPr marL="0" indent="0">
              <a:buSzTx/>
              <a:buNone/>
            </a:pPr>
          </a:p>
          <a:p>
            <a:pPr marL="0" indent="0">
              <a:buSzTx/>
              <a:buNone/>
            </a:pPr>
          </a:p>
          <a:p>
            <a:pPr/>
            <a:r>
              <a:t>Extra curricular activities and initiatives:</a:t>
            </a:r>
          </a:p>
          <a:p>
            <a:pPr/>
            <a:r>
              <a:t>Sport Wales</a:t>
            </a:r>
          </a:p>
          <a:p>
            <a:pPr/>
            <a:r>
              <a:t>5x60/ Dragon Sports</a:t>
            </a:r>
          </a:p>
          <a:p>
            <a:pPr/>
            <a:r>
              <a:t>Health Challenge Wales </a:t>
            </a:r>
          </a:p>
          <a:p>
            <a:pPr/>
            <a:r>
              <a:t>SPARK</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4" presetID="2" grpId="1" fill="hold">
                                  <p:stCondLst>
                                    <p:cond delay="0"/>
                                  </p:stCondLst>
                                  <p:iterate type="el" backwards="0">
                                    <p:tmAbs val="0"/>
                                  </p:iterate>
                                  <p:childTnLst>
                                    <p:set>
                                      <p:cBhvr>
                                        <p:cTn id="6" fill="hold"/>
                                        <p:tgtEl>
                                          <p:spTgt spid="226">
                                            <p:txEl>
                                              <p:pRg st="4" end="4"/>
                                            </p:txEl>
                                          </p:spTgt>
                                        </p:tgtEl>
                                        <p:attrNameLst>
                                          <p:attrName>style.visibility</p:attrName>
                                        </p:attrNameLst>
                                      </p:cBhvr>
                                      <p:to>
                                        <p:strVal val="visible"/>
                                      </p:to>
                                    </p:set>
                                    <p:anim calcmode="lin" valueType="num">
                                      <p:cBhvr>
                                        <p:cTn id="7" dur="1000" fill="hold"/>
                                        <p:tgtEl>
                                          <p:spTgt spid="226">
                                            <p:txEl>
                                              <p:pRg st="4" end="4"/>
                                            </p:txEl>
                                          </p:spTgt>
                                        </p:tgtEl>
                                        <p:attrNameLst>
                                          <p:attrName>ppt_x</p:attrName>
                                        </p:attrNameLst>
                                      </p:cBhvr>
                                      <p:tavLst>
                                        <p:tav tm="0">
                                          <p:val>
                                            <p:strVal val="#ppt_x"/>
                                          </p:val>
                                        </p:tav>
                                        <p:tav tm="100000">
                                          <p:val>
                                            <p:strVal val="#ppt_x"/>
                                          </p:val>
                                        </p:tav>
                                      </p:tavLst>
                                    </p:anim>
                                    <p:anim calcmode="lin" valueType="num">
                                      <p:cBhvr>
                                        <p:cTn id="8" dur="1000" fill="hold"/>
                                        <p:tgtEl>
                                          <p:spTgt spid="22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Class="entr" nodeType="clickEffect" presetSubtype="4" presetID="2" grpId="1" fill="hold">
                                  <p:stCondLst>
                                    <p:cond delay="0"/>
                                  </p:stCondLst>
                                  <p:iterate type="el" backwards="0">
                                    <p:tmAbs val="0"/>
                                  </p:iterate>
                                  <p:childTnLst>
                                    <p:set>
                                      <p:cBhvr>
                                        <p:cTn id="12" fill="hold"/>
                                        <p:tgtEl>
                                          <p:spTgt spid="226">
                                            <p:txEl>
                                              <p:pRg st="5" end="5"/>
                                            </p:txEl>
                                          </p:spTgt>
                                        </p:tgtEl>
                                        <p:attrNameLst>
                                          <p:attrName>style.visibility</p:attrName>
                                        </p:attrNameLst>
                                      </p:cBhvr>
                                      <p:to>
                                        <p:strVal val="visible"/>
                                      </p:to>
                                    </p:set>
                                    <p:anim calcmode="lin" valueType="num">
                                      <p:cBhvr>
                                        <p:cTn id="13" dur="1000" fill="hold"/>
                                        <p:tgtEl>
                                          <p:spTgt spid="226">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226">
                                            <p:txEl>
                                              <p:pRg st="5" end="5"/>
                                            </p:txEl>
                                          </p:spTgt>
                                        </p:tgtEl>
                                        <p:attrNameLst>
                                          <p:attrName>ppt_y</p:attrName>
                                        </p:attrNameLst>
                                      </p:cBhvr>
                                      <p:tavLst>
                                        <p:tav tm="0">
                                          <p:val>
                                            <p:strVal val="1+#ppt_h/2"/>
                                          </p:val>
                                        </p:tav>
                                        <p:tav tm="100000">
                                          <p:val>
                                            <p:strVal val="#ppt_y"/>
                                          </p:val>
                                        </p:tav>
                                      </p:tavLst>
                                    </p:anim>
                                  </p:childTnLst>
                                </p:cTn>
                              </p:par>
                            </p:childTnLst>
                          </p:cTn>
                        </p:par>
                        <p:par>
                          <p:cTn id="15" fill="hold">
                            <p:stCondLst>
                              <p:cond delay="1000"/>
                            </p:stCondLst>
                            <p:childTnLst>
                              <p:par>
                                <p:cTn id="16" presetClass="entr" nodeType="afterEffect" presetSubtype="4" presetID="2" grpId="1" fill="hold">
                                  <p:stCondLst>
                                    <p:cond delay="0"/>
                                  </p:stCondLst>
                                  <p:iterate type="el" backwards="0">
                                    <p:tmAbs val="0"/>
                                  </p:iterate>
                                  <p:childTnLst>
                                    <p:set>
                                      <p:cBhvr>
                                        <p:cTn id="17" fill="hold"/>
                                        <p:tgtEl>
                                          <p:spTgt spid="226">
                                            <p:txEl>
                                              <p:pRg st="6" end="6"/>
                                            </p:txEl>
                                          </p:spTgt>
                                        </p:tgtEl>
                                        <p:attrNameLst>
                                          <p:attrName>style.visibility</p:attrName>
                                        </p:attrNameLst>
                                      </p:cBhvr>
                                      <p:to>
                                        <p:strVal val="visible"/>
                                      </p:to>
                                    </p:set>
                                    <p:anim calcmode="lin" valueType="num">
                                      <p:cBhvr>
                                        <p:cTn id="18" dur="1000" fill="hold"/>
                                        <p:tgtEl>
                                          <p:spTgt spid="226">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226">
                                            <p:txEl>
                                              <p:pRg st="6" end="6"/>
                                            </p:txEl>
                                          </p:spTgt>
                                        </p:tgtEl>
                                        <p:attrNameLst>
                                          <p:attrName>ppt_y</p:attrName>
                                        </p:attrNameLst>
                                      </p:cBhvr>
                                      <p:tavLst>
                                        <p:tav tm="0">
                                          <p:val>
                                            <p:strVal val="1+#ppt_h/2"/>
                                          </p:val>
                                        </p:tav>
                                        <p:tav tm="100000">
                                          <p:val>
                                            <p:strVal val="#ppt_y"/>
                                          </p:val>
                                        </p:tav>
                                      </p:tavLst>
                                    </p:anim>
                                  </p:childTnLst>
                                </p:cTn>
                              </p:par>
                            </p:childTnLst>
                          </p:cTn>
                        </p:par>
                        <p:par>
                          <p:cTn id="20" fill="hold">
                            <p:stCondLst>
                              <p:cond delay="2000"/>
                            </p:stCondLst>
                            <p:childTnLst>
                              <p:par>
                                <p:cTn id="21" presetClass="entr" nodeType="afterEffect" presetSubtype="4" presetID="2" grpId="1" fill="hold">
                                  <p:stCondLst>
                                    <p:cond delay="0"/>
                                  </p:stCondLst>
                                  <p:iterate type="el" backwards="0">
                                    <p:tmAbs val="0"/>
                                  </p:iterate>
                                  <p:childTnLst>
                                    <p:set>
                                      <p:cBhvr>
                                        <p:cTn id="22" fill="hold"/>
                                        <p:tgtEl>
                                          <p:spTgt spid="226">
                                            <p:txEl>
                                              <p:pRg st="7" end="7"/>
                                            </p:txEl>
                                          </p:spTgt>
                                        </p:tgtEl>
                                        <p:attrNameLst>
                                          <p:attrName>style.visibility</p:attrName>
                                        </p:attrNameLst>
                                      </p:cBhvr>
                                      <p:to>
                                        <p:strVal val="visible"/>
                                      </p:to>
                                    </p:set>
                                    <p:anim calcmode="lin" valueType="num">
                                      <p:cBhvr>
                                        <p:cTn id="23" dur="1000" fill="hold"/>
                                        <p:tgtEl>
                                          <p:spTgt spid="226">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226">
                                            <p:txEl>
                                              <p:pRg st="7" end="7"/>
                                            </p:txEl>
                                          </p:spTgt>
                                        </p:tgtEl>
                                        <p:attrNameLst>
                                          <p:attrName>ppt_y</p:attrName>
                                        </p:attrNameLst>
                                      </p:cBhvr>
                                      <p:tavLst>
                                        <p:tav tm="0">
                                          <p:val>
                                            <p:strVal val="1+#ppt_h/2"/>
                                          </p:val>
                                        </p:tav>
                                        <p:tav tm="100000">
                                          <p:val>
                                            <p:strVal val="#ppt_y"/>
                                          </p:val>
                                        </p:tav>
                                      </p:tavLst>
                                    </p:anim>
                                  </p:childTnLst>
                                </p:cTn>
                              </p:par>
                            </p:childTnLst>
                          </p:cTn>
                        </p:par>
                        <p:par>
                          <p:cTn id="25" fill="hold">
                            <p:stCondLst>
                              <p:cond delay="3000"/>
                            </p:stCondLst>
                            <p:childTnLst>
                              <p:par>
                                <p:cTn id="26" presetClass="entr" nodeType="afterEffect" presetSubtype="4" presetID="2" grpId="1" fill="hold">
                                  <p:stCondLst>
                                    <p:cond delay="0"/>
                                  </p:stCondLst>
                                  <p:iterate type="el" backwards="0">
                                    <p:tmAbs val="0"/>
                                  </p:iterate>
                                  <p:childTnLst>
                                    <p:set>
                                      <p:cBhvr>
                                        <p:cTn id="27" fill="hold"/>
                                        <p:tgtEl>
                                          <p:spTgt spid="226">
                                            <p:txEl>
                                              <p:pRg st="8" end="8"/>
                                            </p:txEl>
                                          </p:spTgt>
                                        </p:tgtEl>
                                        <p:attrNameLst>
                                          <p:attrName>style.visibility</p:attrName>
                                        </p:attrNameLst>
                                      </p:cBhvr>
                                      <p:to>
                                        <p:strVal val="visible"/>
                                      </p:to>
                                    </p:set>
                                    <p:anim calcmode="lin" valueType="num">
                                      <p:cBhvr>
                                        <p:cTn id="28" dur="1000" fill="hold"/>
                                        <p:tgtEl>
                                          <p:spTgt spid="226">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22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26" grpId="1"/>
    </p:bldLst>
  </p:timing>
</p:sld>
</file>

<file path=ppt/slides/slide1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28" name="Title 1"/>
          <p:cNvSpPr txBox="1"/>
          <p:nvPr>
            <p:ph type="title"/>
          </p:nvPr>
        </p:nvSpPr>
        <p:spPr>
          <a:xfrm>
            <a:off x="677333" y="609600"/>
            <a:ext cx="8596670" cy="1320800"/>
          </a:xfrm>
          <a:prstGeom prst="rect">
            <a:avLst/>
          </a:prstGeom>
        </p:spPr>
        <p:txBody>
          <a:bodyPr/>
          <a:lstStyle/>
          <a:p>
            <a:pPr/>
            <a:r>
              <a:t>Resources and Funding</a:t>
            </a:r>
          </a:p>
        </p:txBody>
      </p:sp>
      <p:sp>
        <p:nvSpPr>
          <p:cNvPr id="229" name="Content Placeholder 2"/>
          <p:cNvSpPr txBox="1"/>
          <p:nvPr>
            <p:ph type="body" idx="1"/>
          </p:nvPr>
        </p:nvSpPr>
        <p:spPr>
          <a:xfrm>
            <a:off x="677333" y="1654628"/>
            <a:ext cx="8596670" cy="4386736"/>
          </a:xfrm>
          <a:prstGeom prst="rect">
            <a:avLst/>
          </a:prstGeom>
        </p:spPr>
        <p:txBody>
          <a:bodyPr/>
          <a:lstStyle/>
          <a:p>
            <a:pPr/>
            <a:r>
              <a:t>Introduction of the first national free swimming programme in Europe (sport Wales, 2006)</a:t>
            </a:r>
          </a:p>
          <a:p>
            <a:pPr/>
            <a:r>
              <a:t>Welsh Assembly government and Lottery funding over 4 year period following ‘Climb Higher, next steps (2006) </a:t>
            </a:r>
          </a:p>
          <a:p>
            <a:pPr/>
          </a:p>
          <a:p>
            <a:pPr/>
          </a:p>
          <a:p>
            <a:pPr/>
          </a:p>
          <a:p>
            <a:pPr/>
            <a:r>
              <a:t> Across a range of community facilities for a range of sport and recreational activity.</a:t>
            </a:r>
          </a:p>
        </p:txBody>
      </p:sp>
      <p:graphicFrame>
        <p:nvGraphicFramePr>
          <p:cNvPr id="230" name="Table 5"/>
          <p:cNvGraphicFramePr/>
          <p:nvPr/>
        </p:nvGraphicFramePr>
        <p:xfrm>
          <a:off x="1146002" y="3377991"/>
          <a:ext cx="8128001" cy="741682"/>
        </p:xfrm>
        <a:graphic xmlns:a="http://schemas.openxmlformats.org/drawingml/2006/main">
          <a:graphicData uri="http://schemas.openxmlformats.org/drawingml/2006/table">
            <a:tbl>
              <a:tblPr firstCol="0" firstRow="1" lastCol="0" lastRow="0" bandCol="0" bandRow="1" rtl="0">
                <a:tableStyleId>{4C3C2611-4C71-4FC5-86AE-919BDF0F9419}</a:tableStyleId>
              </a:tblPr>
              <a:tblGrid>
                <a:gridCol w="1016627"/>
                <a:gridCol w="1015373"/>
                <a:gridCol w="1016000"/>
                <a:gridCol w="1016000"/>
                <a:gridCol w="1016000"/>
                <a:gridCol w="1016000"/>
                <a:gridCol w="1016000"/>
                <a:gridCol w="1016000"/>
              </a:tblGrid>
              <a:tr h="370840">
                <a:tc>
                  <a:txBody>
                    <a:bodyPr/>
                    <a:lstStyle/>
                    <a:p>
                      <a:pPr algn="l">
                        <a:defRPr b="0" sz="1800">
                          <a:solidFill>
                            <a:srgbClr val="000000"/>
                          </a:solidFill>
                        </a:defRPr>
                      </a:pPr>
                      <a:r>
                        <a:rPr b="1">
                          <a:solidFill>
                            <a:srgbClr val="FFFFFF"/>
                          </a:solidFill>
                          <a:sym typeface="Calibri"/>
                        </a:rPr>
                        <a:t>Gov</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Lottery</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Gov</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Lottery</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Gov</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Lottery</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Gov</a:t>
                      </a:r>
                    </a:p>
                  </a:txBody>
                  <a:tcPr marL="45720" marR="45720" marT="45720" marB="45720" anchor="t" anchorCtr="0" horzOverflow="overflow"/>
                </a:tc>
                <a:tc>
                  <a:txBody>
                    <a:bodyPr/>
                    <a:lstStyle/>
                    <a:p>
                      <a:pPr algn="l">
                        <a:defRPr b="0" sz="1800">
                          <a:solidFill>
                            <a:srgbClr val="000000"/>
                          </a:solidFill>
                        </a:defRPr>
                      </a:pPr>
                      <a:r>
                        <a:rPr b="1">
                          <a:solidFill>
                            <a:srgbClr val="FFFFFF"/>
                          </a:solidFill>
                          <a:sym typeface="Calibri"/>
                        </a:rPr>
                        <a:t>Lottery</a:t>
                      </a:r>
                    </a:p>
                  </a:txBody>
                  <a:tcPr marL="45720" marR="45720" marT="45720" marB="45720" anchor="t" anchorCtr="0" horzOverflow="overflow"/>
                </a:tc>
              </a:tr>
              <a:tr h="370840">
                <a:tc>
                  <a:txBody>
                    <a:bodyPr/>
                    <a:lstStyle/>
                    <a:p>
                      <a:pPr algn="l">
                        <a:defRPr sz="1800"/>
                      </a:pPr>
                      <a:r>
                        <a:rPr sz="1600">
                          <a:sym typeface="Calibri"/>
                        </a:rPr>
                        <a:t>£10.36m</a:t>
                      </a:r>
                    </a:p>
                  </a:txBody>
                  <a:tcPr marL="45720" marR="45720" marT="45720" marB="45720" anchor="t" anchorCtr="0" horzOverflow="overflow"/>
                </a:tc>
                <a:tc>
                  <a:txBody>
                    <a:bodyPr/>
                    <a:lstStyle/>
                    <a:p>
                      <a:pPr algn="l">
                        <a:defRPr sz="1800"/>
                      </a:pPr>
                      <a:r>
                        <a:rPr sz="1600">
                          <a:sym typeface="Calibri"/>
                        </a:rPr>
                        <a:t>£22.45m</a:t>
                      </a:r>
                    </a:p>
                  </a:txBody>
                  <a:tcPr marL="45720" marR="45720" marT="45720" marB="45720" anchor="t" anchorCtr="0" horzOverflow="overflow"/>
                </a:tc>
                <a:tc>
                  <a:txBody>
                    <a:bodyPr/>
                    <a:lstStyle/>
                    <a:p>
                      <a:pPr algn="l">
                        <a:defRPr sz="1800"/>
                      </a:pPr>
                      <a:r>
                        <a:rPr sz="1600">
                          <a:sym typeface="Calibri"/>
                        </a:rPr>
                        <a:t>£17.08m</a:t>
                      </a:r>
                    </a:p>
                  </a:txBody>
                  <a:tcPr marL="45720" marR="45720" marT="45720" marB="45720" anchor="t" anchorCtr="0" horzOverflow="overflow"/>
                </a:tc>
                <a:tc>
                  <a:txBody>
                    <a:bodyPr/>
                    <a:lstStyle/>
                    <a:p>
                      <a:pPr algn="l">
                        <a:defRPr sz="1800"/>
                      </a:pPr>
                      <a:r>
                        <a:rPr sz="1600">
                          <a:sym typeface="Calibri"/>
                        </a:rPr>
                        <a:t>£30.91m</a:t>
                      </a:r>
                    </a:p>
                  </a:txBody>
                  <a:tcPr marL="45720" marR="45720" marT="45720" marB="45720" anchor="t" anchorCtr="0" horzOverflow="overflow"/>
                </a:tc>
                <a:tc>
                  <a:txBody>
                    <a:bodyPr/>
                    <a:lstStyle/>
                    <a:p>
                      <a:pPr algn="l">
                        <a:defRPr sz="1800"/>
                      </a:pPr>
                      <a:r>
                        <a:rPr sz="1600">
                          <a:sym typeface="Calibri"/>
                        </a:rPr>
                        <a:t>£19.91m</a:t>
                      </a:r>
                    </a:p>
                  </a:txBody>
                  <a:tcPr marL="45720" marR="45720" marT="45720" marB="45720" anchor="t" anchorCtr="0" horzOverflow="overflow"/>
                </a:tc>
                <a:tc>
                  <a:txBody>
                    <a:bodyPr/>
                    <a:lstStyle/>
                    <a:p>
                      <a:pPr algn="l">
                        <a:defRPr sz="1800"/>
                      </a:pPr>
                      <a:r>
                        <a:rPr sz="1600">
                          <a:sym typeface="Calibri"/>
                        </a:rPr>
                        <a:t>£19.41m</a:t>
                      </a:r>
                    </a:p>
                  </a:txBody>
                  <a:tcPr marL="45720" marR="45720" marT="45720" marB="45720" anchor="t" anchorCtr="0" horzOverflow="overflow"/>
                </a:tc>
                <a:tc>
                  <a:txBody>
                    <a:bodyPr/>
                    <a:lstStyle/>
                    <a:p>
                      <a:pPr algn="l">
                        <a:defRPr sz="1800"/>
                      </a:pPr>
                      <a:r>
                        <a:rPr sz="1600">
                          <a:sym typeface="Calibri"/>
                        </a:rPr>
                        <a:t>£19.91m</a:t>
                      </a:r>
                    </a:p>
                  </a:txBody>
                  <a:tcPr marL="45720" marR="45720" marT="45720" marB="45720" anchor="t" anchorCtr="0" horzOverflow="overflow"/>
                </a:tc>
                <a:tc>
                  <a:txBody>
                    <a:bodyPr/>
                    <a:lstStyle/>
                    <a:p>
                      <a:pPr algn="l">
                        <a:defRPr sz="1800"/>
                      </a:pPr>
                      <a:r>
                        <a:rPr sz="1600">
                          <a:sym typeface="Calibri"/>
                        </a:rPr>
                        <a:t>£15.3m</a:t>
                      </a:r>
                    </a:p>
                  </a:txBody>
                  <a:tcPr marL="45720" marR="45720" marT="45720" marB="45720" anchor="t" anchorCtr="0" horzOverflow="overflow"/>
                </a:tc>
              </a:tr>
            </a:tbl>
          </a:graphicData>
        </a:graphic>
      </p:graphicFrame>
      <p:graphicFrame>
        <p:nvGraphicFramePr>
          <p:cNvPr id="231" name="Table 6"/>
          <p:cNvGraphicFramePr/>
          <p:nvPr/>
        </p:nvGraphicFramePr>
        <p:xfrm>
          <a:off x="1146002" y="3007149"/>
          <a:ext cx="8128001" cy="370842"/>
        </p:xfrm>
        <a:graphic xmlns:a="http://schemas.openxmlformats.org/drawingml/2006/main">
          <a:graphicData uri="http://schemas.openxmlformats.org/drawingml/2006/table">
            <a:tbl>
              <a:tblPr firstCol="0" firstRow="0" lastCol="0" lastRow="0" bandCol="0" bandRow="1" rtl="0">
                <a:tableStyleId>{4C3C2611-4C71-4FC5-86AE-919BDF0F9419}</a:tableStyleId>
              </a:tblPr>
              <a:tblGrid>
                <a:gridCol w="2032000"/>
                <a:gridCol w="2032000"/>
                <a:gridCol w="2032000"/>
                <a:gridCol w="2032000"/>
              </a:tblGrid>
              <a:tr h="370840">
                <a:tc>
                  <a:txBody>
                    <a:bodyPr/>
                    <a:lstStyle/>
                    <a:p>
                      <a:pPr algn="ctr">
                        <a:defRPr sz="1800"/>
                      </a:pPr>
                      <a:r>
                        <a:rPr b="1">
                          <a:solidFill>
                            <a:srgbClr val="FFFFFF"/>
                          </a:solidFill>
                          <a:sym typeface="Calibri"/>
                        </a:rPr>
                        <a:t>2005/06</a:t>
                      </a:r>
                    </a:p>
                  </a:txBody>
                  <a:tcPr marL="45720" marR="45720" marT="45720" marB="45720" anchor="t" anchorCtr="0" horzOverflow="overflow">
                    <a:lnB w="38100">
                      <a:solidFill>
                        <a:srgbClr val="FFFFFF"/>
                      </a:solidFill>
                    </a:lnB>
                    <a:solidFill>
                      <a:schemeClr val="accent1"/>
                    </a:solidFill>
                  </a:tcPr>
                </a:tc>
                <a:tc>
                  <a:txBody>
                    <a:bodyPr/>
                    <a:lstStyle/>
                    <a:p>
                      <a:pPr algn="ctr">
                        <a:defRPr sz="1800"/>
                      </a:pPr>
                      <a:r>
                        <a:rPr b="1">
                          <a:solidFill>
                            <a:srgbClr val="FFFFFF"/>
                          </a:solidFill>
                          <a:sym typeface="Calibri"/>
                        </a:rPr>
                        <a:t>2006/07</a:t>
                      </a:r>
                    </a:p>
                  </a:txBody>
                  <a:tcPr marL="45720" marR="45720" marT="45720" marB="45720" anchor="t" anchorCtr="0" horzOverflow="overflow">
                    <a:lnB w="38100">
                      <a:solidFill>
                        <a:srgbClr val="FFFFFF"/>
                      </a:solidFill>
                    </a:lnB>
                    <a:solidFill>
                      <a:schemeClr val="accent1"/>
                    </a:solidFill>
                  </a:tcPr>
                </a:tc>
                <a:tc>
                  <a:txBody>
                    <a:bodyPr/>
                    <a:lstStyle/>
                    <a:p>
                      <a:pPr algn="ctr">
                        <a:defRPr sz="1800"/>
                      </a:pPr>
                      <a:r>
                        <a:rPr b="1">
                          <a:solidFill>
                            <a:srgbClr val="FFFFFF"/>
                          </a:solidFill>
                          <a:sym typeface="Calibri"/>
                        </a:rPr>
                        <a:t>2007/08</a:t>
                      </a:r>
                    </a:p>
                  </a:txBody>
                  <a:tcPr marL="45720" marR="45720" marT="45720" marB="45720" anchor="t" anchorCtr="0" horzOverflow="overflow">
                    <a:lnB w="38100">
                      <a:solidFill>
                        <a:srgbClr val="FFFFFF"/>
                      </a:solidFill>
                    </a:lnB>
                    <a:solidFill>
                      <a:schemeClr val="accent1"/>
                    </a:solidFill>
                  </a:tcPr>
                </a:tc>
                <a:tc>
                  <a:txBody>
                    <a:bodyPr/>
                    <a:lstStyle/>
                    <a:p>
                      <a:pPr algn="ctr">
                        <a:defRPr sz="1800"/>
                      </a:pPr>
                      <a:r>
                        <a:rPr b="1">
                          <a:solidFill>
                            <a:srgbClr val="FFFFFF"/>
                          </a:solidFill>
                          <a:sym typeface="Calibri"/>
                        </a:rPr>
                        <a:t>2008/09</a:t>
                      </a:r>
                    </a:p>
                  </a:txBody>
                  <a:tcPr marL="45720" marR="45720" marT="45720" marB="45720" anchor="t" anchorCtr="0" horzOverflow="overflow">
                    <a:lnB w="38100">
                      <a:solidFill>
                        <a:srgbClr val="FFFFFF"/>
                      </a:solidFill>
                    </a:lnB>
                    <a:solidFill>
                      <a:schemeClr val="accent1"/>
                    </a:solidFill>
                  </a:tcPr>
                </a:tc>
              </a:tr>
            </a:tbl>
          </a:graphicData>
        </a:graphic>
      </p:graphicFrame>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33" name="Title 1"/>
          <p:cNvSpPr txBox="1"/>
          <p:nvPr>
            <p:ph type="title"/>
          </p:nvPr>
        </p:nvSpPr>
        <p:spPr>
          <a:xfrm>
            <a:off x="677333" y="609598"/>
            <a:ext cx="8596670" cy="754746"/>
          </a:xfrm>
          <a:prstGeom prst="rect">
            <a:avLst/>
          </a:prstGeom>
        </p:spPr>
        <p:txBody>
          <a:bodyPr/>
          <a:lstStyle/>
          <a:p>
            <a:pPr/>
            <a:r>
              <a:t>Reference List:</a:t>
            </a:r>
          </a:p>
        </p:txBody>
      </p:sp>
      <p:sp>
        <p:nvSpPr>
          <p:cNvPr id="234" name="Content Placeholder 2"/>
          <p:cNvSpPr txBox="1"/>
          <p:nvPr>
            <p:ph type="body" idx="1"/>
          </p:nvPr>
        </p:nvSpPr>
        <p:spPr>
          <a:xfrm>
            <a:off x="677333" y="1553028"/>
            <a:ext cx="8596670" cy="4862288"/>
          </a:xfrm>
          <a:prstGeom prst="rect">
            <a:avLst/>
          </a:prstGeom>
        </p:spPr>
        <p:txBody>
          <a:bodyPr/>
          <a:lstStyle/>
          <a:p>
            <a:pPr>
              <a:lnSpc>
                <a:spcPct val="90000"/>
              </a:lnSpc>
              <a:defRPr sz="1400"/>
            </a:pPr>
            <a:r>
              <a:t>Allender, S., Cowburn, G. and Foster, C., 2006. Understanding participation in sport and physical activity among children and adults: a review of qualitative studies. </a:t>
            </a:r>
            <a:r>
              <a:rPr i="1"/>
              <a:t>Health education research</a:t>
            </a:r>
            <a:r>
              <a:t>, </a:t>
            </a:r>
            <a:r>
              <a:rPr i="1"/>
              <a:t>21</a:t>
            </a:r>
            <a:r>
              <a:t>(6), pp.826-835.</a:t>
            </a:r>
          </a:p>
          <a:p>
            <a:pPr>
              <a:lnSpc>
                <a:spcPct val="90000"/>
              </a:lnSpc>
              <a:defRPr sz="1400"/>
            </a:pPr>
            <a:r>
              <a:t>Kirk, D., 2005. Physical education, youth sport and lifelong participation: the importance of early learning experiences. </a:t>
            </a:r>
            <a:r>
              <a:rPr i="1"/>
              <a:t>European Physical Education Review</a:t>
            </a:r>
            <a:r>
              <a:t>, </a:t>
            </a:r>
            <a:r>
              <a:rPr i="1"/>
              <a:t>11</a:t>
            </a:r>
            <a:r>
              <a:t>(3), pp.239-255.</a:t>
            </a:r>
          </a:p>
          <a:p>
            <a:pPr>
              <a:lnSpc>
                <a:spcPct val="90000"/>
              </a:lnSpc>
              <a:defRPr sz="1400"/>
            </a:pPr>
            <a:r>
              <a:t>Kirk, D. (2013) chapter: </a:t>
            </a:r>
            <a:r>
              <a:rPr i="1"/>
              <a:t>What is the future for physical education? </a:t>
            </a:r>
            <a:r>
              <a:t>Cited from Capel, S. and Whitehead, M. (eds) (2013) </a:t>
            </a:r>
            <a:r>
              <a:rPr i="1"/>
              <a:t>Debates in physical education teaching. </a:t>
            </a:r>
            <a:r>
              <a:t>New York: Routledge.</a:t>
            </a:r>
          </a:p>
          <a:p>
            <a:pPr>
              <a:lnSpc>
                <a:spcPct val="90000"/>
              </a:lnSpc>
              <a:defRPr sz="1400"/>
            </a:pPr>
            <a:r>
              <a:t>Lawson, H. A. (1998) Occupational socialization, culture studies and the physical education curriculum, </a:t>
            </a:r>
            <a:r>
              <a:rPr i="1"/>
              <a:t>Journal of Teaching in Physical Education</a:t>
            </a:r>
            <a:r>
              <a:t>, 7: 265-88.</a:t>
            </a:r>
          </a:p>
          <a:p>
            <a:pPr>
              <a:lnSpc>
                <a:spcPct val="90000"/>
              </a:lnSpc>
              <a:defRPr sz="1400"/>
            </a:pPr>
            <a:r>
              <a:t>SPARK: What is SPARK? Available at: </a:t>
            </a:r>
            <a:r>
              <a:rPr u="sng">
                <a:solidFill>
                  <a:srgbClr val="0000FF"/>
                </a:solidFill>
                <a:uFill>
                  <a:solidFill>
                    <a:srgbClr val="0000FF"/>
                  </a:solidFill>
                </a:uFill>
                <a:hlinkClick r:id="rId2" invalidUrl="" action="" tgtFrame="" tooltip="" history="1" highlightClick="0" endSnd="0"/>
              </a:rPr>
              <a:t>https://sparkpe.org/what-is-spark/</a:t>
            </a:r>
            <a:r>
              <a:t> Accessed:15/12/2017</a:t>
            </a:r>
          </a:p>
          <a:p>
            <a:pPr>
              <a:lnSpc>
                <a:spcPct val="90000"/>
              </a:lnSpc>
              <a:defRPr sz="1400"/>
            </a:pPr>
            <a:r>
              <a:t>Sport Wales: Climbing Higher, next steps (2006) available at: http://sport.wales/media/119237/climbing_higher_e[1].pdf Accessed:7/1/2018</a:t>
            </a:r>
          </a:p>
          <a:p>
            <a:pPr>
              <a:lnSpc>
                <a:spcPct val="90000"/>
              </a:lnSpc>
              <a:defRPr sz="1400"/>
            </a:pPr>
            <a:r>
              <a:t>Sport Wales: What we do: Available at: </a:t>
            </a:r>
            <a:r>
              <a:rPr u="sng">
                <a:solidFill>
                  <a:srgbClr val="0000FF"/>
                </a:solidFill>
                <a:uFill>
                  <a:solidFill>
                    <a:srgbClr val="0000FF"/>
                  </a:solidFill>
                </a:uFill>
                <a:hlinkClick r:id="rId3" invalidUrl="" action="" tgtFrame="" tooltip="" history="1" highlightClick="0" endSnd="0"/>
              </a:rPr>
              <a:t>http://sport.wales/about-us/about-sport-wales/what-we-do.aspx</a:t>
            </a:r>
            <a:r>
              <a:t> Accessed: 15/12/2017</a:t>
            </a:r>
          </a:p>
          <a:p>
            <a:pPr>
              <a:lnSpc>
                <a:spcPct val="90000"/>
              </a:lnSpc>
              <a:defRPr sz="1400"/>
            </a:pPr>
            <a:r>
              <a:t>Vallerand, R.J., 2007. Intrinsic and extrinsic motivation in sport and physical activity. </a:t>
            </a:r>
            <a:r>
              <a:rPr i="1"/>
              <a:t>Handbook of sport psychology</a:t>
            </a:r>
            <a:r>
              <a:t>, </a:t>
            </a:r>
            <a:r>
              <a:rPr i="1"/>
              <a:t>3</a:t>
            </a:r>
            <a:r>
              <a:t>, pp.59-83. </a:t>
            </a:r>
          </a:p>
          <a:p>
            <a:pPr>
              <a:lnSpc>
                <a:spcPct val="90000"/>
              </a:lnSpc>
              <a:defRPr sz="1400"/>
            </a:pPr>
            <a:r>
              <a:t>World Health Organisation (2003) Health and Development Through Physical Activity and Sport. Available at: </a:t>
            </a:r>
            <a:r>
              <a:rPr u="sng">
                <a:solidFill>
                  <a:srgbClr val="0000FF"/>
                </a:solidFill>
                <a:uFill>
                  <a:solidFill>
                    <a:srgbClr val="0000FF"/>
                  </a:solidFill>
                </a:uFill>
                <a:hlinkClick r:id="rId4" invalidUrl="" action="" tgtFrame="" tooltip="" history="1" highlightClick="0" endSnd="0"/>
              </a:rPr>
              <a:t>http://apps.who.int/iris/bitstream/10665/67796/1/WHO_NMH_NPH_PAH_03.2.pdf</a:t>
            </a:r>
            <a:r>
              <a:t> Accessed: 29/11/2017.</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36" name="Title 1"/>
          <p:cNvSpPr txBox="1"/>
          <p:nvPr>
            <p:ph type="ctrTitle"/>
          </p:nvPr>
        </p:nvSpPr>
        <p:spPr>
          <a:xfrm>
            <a:off x="1390650" y="438148"/>
            <a:ext cx="7766936" cy="1646305"/>
          </a:xfrm>
          <a:prstGeom prst="rect">
            <a:avLst/>
          </a:prstGeom>
        </p:spPr>
        <p:txBody>
          <a:bodyPr/>
          <a:lstStyle>
            <a:lvl1pPr defTabSz="443483">
              <a:defRPr sz="4600"/>
            </a:lvl1pPr>
          </a:lstStyle>
          <a:p>
            <a:pPr/>
            <a:r>
              <a:t>Involvement in Physical Activity</a:t>
            </a:r>
          </a:p>
        </p:txBody>
      </p:sp>
      <p:sp>
        <p:nvSpPr>
          <p:cNvPr id="237" name="Subtitle 2"/>
          <p:cNvSpPr txBox="1"/>
          <p:nvPr>
            <p:ph type="subTitle" sz="quarter" idx="1"/>
          </p:nvPr>
        </p:nvSpPr>
        <p:spPr>
          <a:xfrm>
            <a:off x="1507067" y="4050831"/>
            <a:ext cx="7766937" cy="1096902"/>
          </a:xfrm>
          <a:prstGeom prst="rect">
            <a:avLst/>
          </a:prstGeom>
        </p:spPr>
        <p:txBody>
          <a:bodyPr/>
          <a:lstStyle>
            <a:lvl1pPr defTabSz="434340">
              <a:lnSpc>
                <a:spcPct val="90000"/>
              </a:lnSpc>
              <a:spcBef>
                <a:spcPts val="900"/>
              </a:spcBef>
              <a:defRPr sz="2200"/>
            </a:lvl1pPr>
          </a:lstStyle>
          <a:p>
            <a:pPr/>
            <a:r>
              <a:t>I will be discussing Parental Involvement, The Children's Perception on Parental Involvement, and the Family Socio-Economical Status</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39" name="Picture 4" descr="Picture 4"/>
          <p:cNvPicPr>
            <a:picLocks noChangeAspect="1"/>
          </p:cNvPicPr>
          <p:nvPr/>
        </p:nvPicPr>
        <p:blipFill>
          <a:blip r:embed="rId2">
            <a:extLst/>
          </a:blip>
          <a:srcRect l="11469" t="0" r="3239" b="0"/>
          <a:stretch>
            <a:fillRect/>
          </a:stretch>
        </p:blipFill>
        <p:spPr>
          <a:xfrm>
            <a:off x="5124448" y="2162175"/>
            <a:ext cx="4415052" cy="3882286"/>
          </a:xfrm>
          <a:prstGeom prst="rect">
            <a:avLst/>
          </a:prstGeom>
          <a:ln w="12700">
            <a:miter lim="400000"/>
          </a:ln>
        </p:spPr>
      </p:pic>
      <p:sp>
        <p:nvSpPr>
          <p:cNvPr id="240" name="Title 1"/>
          <p:cNvSpPr txBox="1"/>
          <p:nvPr>
            <p:ph type="title"/>
          </p:nvPr>
        </p:nvSpPr>
        <p:spPr>
          <a:xfrm>
            <a:off x="677333" y="609600"/>
            <a:ext cx="8596670" cy="1320800"/>
          </a:xfrm>
          <a:prstGeom prst="rect">
            <a:avLst/>
          </a:prstGeom>
        </p:spPr>
        <p:txBody>
          <a:bodyPr/>
          <a:lstStyle/>
          <a:p>
            <a:pPr/>
            <a:r>
              <a:t>Parental Involvement </a:t>
            </a:r>
          </a:p>
        </p:txBody>
      </p:sp>
      <p:sp>
        <p:nvSpPr>
          <p:cNvPr id="241" name="Content Placeholder 2"/>
          <p:cNvSpPr txBox="1"/>
          <p:nvPr>
            <p:ph type="body" sz="half" idx="1"/>
          </p:nvPr>
        </p:nvSpPr>
        <p:spPr>
          <a:xfrm>
            <a:off x="525461" y="1506980"/>
            <a:ext cx="4325848" cy="5192622"/>
          </a:xfrm>
          <a:prstGeom prst="rect">
            <a:avLst/>
          </a:prstGeom>
        </p:spPr>
        <p:txBody>
          <a:bodyPr/>
          <a:lstStyle/>
          <a:p>
            <a:pPr>
              <a:lnSpc>
                <a:spcPct val="135000"/>
              </a:lnSpc>
              <a:defRPr sz="1500"/>
            </a:pPr>
            <a:r>
              <a:t>Physically active parents tend to have physically active children (Sallis et al., 1999).</a:t>
            </a:r>
            <a:endParaRPr sz="1600"/>
          </a:p>
          <a:p>
            <a:pPr>
              <a:lnSpc>
                <a:spcPct val="135000"/>
              </a:lnSpc>
              <a:defRPr sz="1500"/>
            </a:pPr>
            <a:r>
              <a:t> Some parents believe that showing disappointment in their child’s performance would motivate them to do better, however, in the child’s perspective, it can backfire and could contribute to less enjoyment and motivation to participate and pursue physical activity. </a:t>
            </a:r>
            <a:endParaRPr sz="1600"/>
          </a:p>
          <a:p>
            <a:pPr>
              <a:lnSpc>
                <a:spcPct val="135000"/>
              </a:lnSpc>
              <a:defRPr sz="1500"/>
            </a:pPr>
            <a:r>
              <a:t>Parental Pressure is closely related to motivation and enjoyment for their children.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39"/>
                                        </p:tgtEl>
                                        <p:attrNameLst>
                                          <p:attrName>style.visibility</p:attrName>
                                        </p:attrNameLst>
                                      </p:cBhvr>
                                      <p:to>
                                        <p:strVal val="visible"/>
                                      </p:to>
                                    </p:set>
                                    <p:animEffect filter="dissolve" transition="in">
                                      <p:cBhvr>
                                        <p:cTn id="7" dur="500"/>
                                        <p:tgtEl>
                                          <p:spTgt spid="239"/>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9" grpId="2" fill="hold">
                                  <p:stCondLst>
                                    <p:cond delay="0"/>
                                  </p:stCondLst>
                                  <p:iterate type="el" backwards="0">
                                    <p:tmAbs val="0"/>
                                  </p:iterate>
                                  <p:childTnLst>
                                    <p:set>
                                      <p:cBhvr>
                                        <p:cTn id="11" fill="hold"/>
                                        <p:tgtEl>
                                          <p:spTgt spid="241">
                                            <p:bg/>
                                          </p:spTgt>
                                        </p:tgtEl>
                                        <p:attrNameLst>
                                          <p:attrName>style.visibility</p:attrName>
                                        </p:attrNameLst>
                                      </p:cBhvr>
                                      <p:to>
                                        <p:strVal val="visible"/>
                                      </p:to>
                                    </p:set>
                                    <p:animEffect filter="dissolve" transition="in">
                                      <p:cBhvr>
                                        <p:cTn id="12" dur="500"/>
                                        <p:tgtEl>
                                          <p:spTgt spid="241">
                                            <p:bg/>
                                          </p:spTgt>
                                        </p:tgtEl>
                                      </p:cBhvr>
                                    </p:animEffect>
                                  </p:childTnLst>
                                </p:cTn>
                              </p:par>
                              <p:par>
                                <p:cTn id="13" presetClass="entr" nodeType="withEffect" presetSubtype="0" presetID="9" grpId="2" fill="hold">
                                  <p:stCondLst>
                                    <p:cond delay="0"/>
                                  </p:stCondLst>
                                  <p:iterate type="el" backwards="0">
                                    <p:tmAbs val="0"/>
                                  </p:iterate>
                                  <p:childTnLst>
                                    <p:set>
                                      <p:cBhvr>
                                        <p:cTn id="14" fill="hold"/>
                                        <p:tgtEl>
                                          <p:spTgt spid="241">
                                            <p:txEl>
                                              <p:pRg st="0" end="0"/>
                                            </p:txEl>
                                          </p:spTgt>
                                        </p:tgtEl>
                                        <p:attrNameLst>
                                          <p:attrName>style.visibility</p:attrName>
                                        </p:attrNameLst>
                                      </p:cBhvr>
                                      <p:to>
                                        <p:strVal val="visible"/>
                                      </p:to>
                                    </p:set>
                                    <p:animEffect filter="dissolve" transition="in">
                                      <p:cBhvr>
                                        <p:cTn id="15" dur="500"/>
                                        <p:tgtEl>
                                          <p:spTgt spid="241">
                                            <p:txEl>
                                              <p:pRg st="0" end="0"/>
                                            </p:txEl>
                                          </p:spTgt>
                                        </p:tgtEl>
                                      </p:cBhvr>
                                    </p:animEffect>
                                  </p:childTnLst>
                                </p:cTn>
                              </p:par>
                            </p:childTnLst>
                          </p:cTn>
                        </p:par>
                        <p:par>
                          <p:cTn id="16" fill="hold">
                            <p:stCondLst>
                              <p:cond delay="500"/>
                            </p:stCondLst>
                            <p:childTnLst>
                              <p:par>
                                <p:cTn id="17" presetClass="entr" nodeType="afterEffect" presetID="9" grpId="2" fill="hold">
                                  <p:stCondLst>
                                    <p:cond delay="0"/>
                                  </p:stCondLst>
                                  <p:iterate type="el" backwards="0">
                                    <p:tmAbs val="0"/>
                                  </p:iterate>
                                  <p:childTnLst>
                                    <p:set>
                                      <p:cBhvr>
                                        <p:cTn id="18" fill="hold"/>
                                        <p:tgtEl>
                                          <p:spTgt spid="241">
                                            <p:txEl>
                                              <p:pRg st="1" end="1"/>
                                            </p:txEl>
                                          </p:spTgt>
                                        </p:tgtEl>
                                        <p:attrNameLst>
                                          <p:attrName>style.visibility</p:attrName>
                                        </p:attrNameLst>
                                      </p:cBhvr>
                                      <p:to>
                                        <p:strVal val="visible"/>
                                      </p:to>
                                    </p:set>
                                    <p:animEffect filter="dissolve" transition="in">
                                      <p:cBhvr>
                                        <p:cTn id="19" dur="500"/>
                                        <p:tgtEl>
                                          <p:spTgt spid="241">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ID="9" grpId="2" fill="hold">
                                  <p:stCondLst>
                                    <p:cond delay="0"/>
                                  </p:stCondLst>
                                  <p:iterate type="el" backwards="0">
                                    <p:tmAbs val="0"/>
                                  </p:iterate>
                                  <p:childTnLst>
                                    <p:set>
                                      <p:cBhvr>
                                        <p:cTn id="23" fill="hold"/>
                                        <p:tgtEl>
                                          <p:spTgt spid="241">
                                            <p:txEl>
                                              <p:pRg st="2" end="2"/>
                                            </p:txEl>
                                          </p:spTgt>
                                        </p:tgtEl>
                                        <p:attrNameLst>
                                          <p:attrName>style.visibility</p:attrName>
                                        </p:attrNameLst>
                                      </p:cBhvr>
                                      <p:to>
                                        <p:strVal val="visible"/>
                                      </p:to>
                                    </p:set>
                                    <p:animEffect filter="dissolve" transition="in">
                                      <p:cBhvr>
                                        <p:cTn id="24" dur="500"/>
                                        <p:tgtEl>
                                          <p:spTgt spid="241">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41" grpId="2"/>
      <p:bldP build="whole" bldLvl="1" animBg="1" rev="0" advAuto="0" spid="239" grpId="1"/>
    </p:bldLst>
  </p:timing>
</p:sld>
</file>

<file path=ppt/slides/slide1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43" name="Picture 4" descr="Picture 4"/>
          <p:cNvPicPr>
            <a:picLocks noChangeAspect="1"/>
          </p:cNvPicPr>
          <p:nvPr/>
        </p:nvPicPr>
        <p:blipFill>
          <a:blip r:embed="rId2">
            <a:extLst/>
          </a:blip>
          <a:stretch>
            <a:fillRect/>
          </a:stretch>
        </p:blipFill>
        <p:spPr>
          <a:xfrm>
            <a:off x="817474" y="2159330"/>
            <a:ext cx="2915974" cy="3187801"/>
          </a:xfrm>
          <a:prstGeom prst="rect">
            <a:avLst/>
          </a:prstGeom>
          <a:ln w="12700">
            <a:miter lim="400000"/>
          </a:ln>
        </p:spPr>
      </p:pic>
      <p:sp>
        <p:nvSpPr>
          <p:cNvPr id="244" name="Title 1"/>
          <p:cNvSpPr txBox="1"/>
          <p:nvPr>
            <p:ph type="title"/>
          </p:nvPr>
        </p:nvSpPr>
        <p:spPr>
          <a:xfrm>
            <a:off x="677333" y="609600"/>
            <a:ext cx="8596670" cy="1320800"/>
          </a:xfrm>
          <a:prstGeom prst="rect">
            <a:avLst/>
          </a:prstGeom>
        </p:spPr>
        <p:txBody>
          <a:bodyPr/>
          <a:lstStyle/>
          <a:p>
            <a:pPr/>
            <a:r>
              <a:t>Children's Perception on Parental Involvement</a:t>
            </a:r>
          </a:p>
        </p:txBody>
      </p:sp>
      <p:sp>
        <p:nvSpPr>
          <p:cNvPr id="245" name="Content Placeholder 2"/>
          <p:cNvSpPr txBox="1"/>
          <p:nvPr>
            <p:ph type="body" sz="half" idx="1"/>
          </p:nvPr>
        </p:nvSpPr>
        <p:spPr>
          <a:xfrm>
            <a:off x="3981448" y="1705160"/>
            <a:ext cx="5981797" cy="4335281"/>
          </a:xfrm>
          <a:prstGeom prst="rect">
            <a:avLst/>
          </a:prstGeom>
        </p:spPr>
        <p:txBody>
          <a:bodyPr/>
          <a:lstStyle/>
          <a:p>
            <a:pPr>
              <a:lnSpc>
                <a:spcPct val="135000"/>
              </a:lnSpc>
            </a:pPr>
            <a:r>
              <a:t>Too little or too much involvement from parents has a strong relationship with stress and enjoyment.</a:t>
            </a:r>
          </a:p>
          <a:p>
            <a:pPr>
              <a:lnSpc>
                <a:spcPct val="135000"/>
              </a:lnSpc>
            </a:pPr>
            <a:r>
              <a:t> Parental involvement seen as “just right” would create low stress levels for their child, whereas “too much” involvement would relate to high stress levels. Similarly, parental involvement seen as “too little” would relate to low levels of enjoyment with their child (Stein, Raedeke and Glenn, 1999). </a:t>
            </a:r>
          </a:p>
          <a:p>
            <a:pPr>
              <a:lnSpc>
                <a:spcPct val="135000"/>
              </a:lnSpc>
            </a:pPr>
            <a:r>
              <a:t>What was your personal experience with your parents or family members with your sport?</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43"/>
                                        </p:tgtEl>
                                        <p:attrNameLst>
                                          <p:attrName>style.visibility</p:attrName>
                                        </p:attrNameLst>
                                      </p:cBhvr>
                                      <p:to>
                                        <p:strVal val="visible"/>
                                      </p:to>
                                    </p:set>
                                    <p:animEffect filter="dissolve" transition="in">
                                      <p:cBhvr>
                                        <p:cTn id="7" dur="500"/>
                                        <p:tgtEl>
                                          <p:spTgt spid="243"/>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9" grpId="2" fill="hold">
                                  <p:stCondLst>
                                    <p:cond delay="0"/>
                                  </p:stCondLst>
                                  <p:iterate type="el" backwards="0">
                                    <p:tmAbs val="0"/>
                                  </p:iterate>
                                  <p:childTnLst>
                                    <p:set>
                                      <p:cBhvr>
                                        <p:cTn id="11" fill="hold"/>
                                        <p:tgtEl>
                                          <p:spTgt spid="245">
                                            <p:bg/>
                                          </p:spTgt>
                                        </p:tgtEl>
                                        <p:attrNameLst>
                                          <p:attrName>style.visibility</p:attrName>
                                        </p:attrNameLst>
                                      </p:cBhvr>
                                      <p:to>
                                        <p:strVal val="visible"/>
                                      </p:to>
                                    </p:set>
                                    <p:animEffect filter="dissolve" transition="in">
                                      <p:cBhvr>
                                        <p:cTn id="12" dur="500"/>
                                        <p:tgtEl>
                                          <p:spTgt spid="245">
                                            <p:bg/>
                                          </p:spTgt>
                                        </p:tgtEl>
                                      </p:cBhvr>
                                    </p:animEffect>
                                  </p:childTnLst>
                                </p:cTn>
                              </p:par>
                              <p:par>
                                <p:cTn id="13" presetClass="entr" nodeType="withEffect" presetSubtype="0" presetID="9" grpId="2" fill="hold">
                                  <p:stCondLst>
                                    <p:cond delay="0"/>
                                  </p:stCondLst>
                                  <p:iterate type="el" backwards="0">
                                    <p:tmAbs val="0"/>
                                  </p:iterate>
                                  <p:childTnLst>
                                    <p:set>
                                      <p:cBhvr>
                                        <p:cTn id="14" fill="hold"/>
                                        <p:tgtEl>
                                          <p:spTgt spid="245">
                                            <p:txEl>
                                              <p:pRg st="0" end="0"/>
                                            </p:txEl>
                                          </p:spTgt>
                                        </p:tgtEl>
                                        <p:attrNameLst>
                                          <p:attrName>style.visibility</p:attrName>
                                        </p:attrNameLst>
                                      </p:cBhvr>
                                      <p:to>
                                        <p:strVal val="visible"/>
                                      </p:to>
                                    </p:set>
                                    <p:animEffect filter="dissolve" transition="in">
                                      <p:cBhvr>
                                        <p:cTn id="15" dur="500"/>
                                        <p:tgtEl>
                                          <p:spTgt spid="245">
                                            <p:txEl>
                                              <p:pRg st="0" end="0"/>
                                            </p:txEl>
                                          </p:spTgt>
                                        </p:tgtEl>
                                      </p:cBhvr>
                                    </p:animEffect>
                                  </p:childTnLst>
                                </p:cTn>
                              </p:par>
                            </p:childTnLst>
                          </p:cTn>
                        </p:par>
                        <p:par>
                          <p:cTn id="16" fill="hold">
                            <p:stCondLst>
                              <p:cond delay="500"/>
                            </p:stCondLst>
                            <p:childTnLst>
                              <p:par>
                                <p:cTn id="17" presetClass="entr" nodeType="afterEffect" presetID="9" grpId="2" fill="hold">
                                  <p:stCondLst>
                                    <p:cond delay="0"/>
                                  </p:stCondLst>
                                  <p:iterate type="el" backwards="0">
                                    <p:tmAbs val="0"/>
                                  </p:iterate>
                                  <p:childTnLst>
                                    <p:set>
                                      <p:cBhvr>
                                        <p:cTn id="18" fill="hold"/>
                                        <p:tgtEl>
                                          <p:spTgt spid="245">
                                            <p:txEl>
                                              <p:pRg st="1" end="1"/>
                                            </p:txEl>
                                          </p:spTgt>
                                        </p:tgtEl>
                                        <p:attrNameLst>
                                          <p:attrName>style.visibility</p:attrName>
                                        </p:attrNameLst>
                                      </p:cBhvr>
                                      <p:to>
                                        <p:strVal val="visible"/>
                                      </p:to>
                                    </p:set>
                                    <p:animEffect filter="dissolve" transition="in">
                                      <p:cBhvr>
                                        <p:cTn id="19" dur="500"/>
                                        <p:tgtEl>
                                          <p:spTgt spid="245">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ID="9" grpId="2" fill="hold">
                                  <p:stCondLst>
                                    <p:cond delay="0"/>
                                  </p:stCondLst>
                                  <p:iterate type="el" backwards="0">
                                    <p:tmAbs val="0"/>
                                  </p:iterate>
                                  <p:childTnLst>
                                    <p:set>
                                      <p:cBhvr>
                                        <p:cTn id="23" fill="hold"/>
                                        <p:tgtEl>
                                          <p:spTgt spid="245">
                                            <p:txEl>
                                              <p:pRg st="2" end="2"/>
                                            </p:txEl>
                                          </p:spTgt>
                                        </p:tgtEl>
                                        <p:attrNameLst>
                                          <p:attrName>style.visibility</p:attrName>
                                        </p:attrNameLst>
                                      </p:cBhvr>
                                      <p:to>
                                        <p:strVal val="visible"/>
                                      </p:to>
                                    </p:set>
                                    <p:animEffect filter="dissolve" transition="in">
                                      <p:cBhvr>
                                        <p:cTn id="24" dur="500"/>
                                        <p:tgtEl>
                                          <p:spTgt spid="245">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45" grpId="2"/>
      <p:bldP build="whole" bldLvl="1" animBg="1" rev="0" advAuto="0" spid="243" grpId="1"/>
    </p:bldLst>
  </p:timing>
</p:sld>
</file>

<file path=ppt/slides/slide1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47" name="Picture 4" descr="Picture 4"/>
          <p:cNvPicPr>
            <a:picLocks noChangeAspect="1"/>
          </p:cNvPicPr>
          <p:nvPr/>
        </p:nvPicPr>
        <p:blipFill>
          <a:blip r:embed="rId2">
            <a:extLst/>
          </a:blip>
          <a:stretch>
            <a:fillRect/>
          </a:stretch>
        </p:blipFill>
        <p:spPr>
          <a:xfrm>
            <a:off x="6115050" y="1932314"/>
            <a:ext cx="3750582" cy="3750587"/>
          </a:xfrm>
          <a:prstGeom prst="rect">
            <a:avLst/>
          </a:prstGeom>
          <a:ln w="12700">
            <a:miter lim="400000"/>
          </a:ln>
        </p:spPr>
      </p:pic>
      <p:sp>
        <p:nvSpPr>
          <p:cNvPr id="248" name="Title 1"/>
          <p:cNvSpPr txBox="1"/>
          <p:nvPr>
            <p:ph type="title"/>
          </p:nvPr>
        </p:nvSpPr>
        <p:spPr>
          <a:xfrm>
            <a:off x="676274" y="323850"/>
            <a:ext cx="8596670" cy="1320800"/>
          </a:xfrm>
          <a:prstGeom prst="rect">
            <a:avLst/>
          </a:prstGeom>
        </p:spPr>
        <p:txBody>
          <a:bodyPr/>
          <a:lstStyle/>
          <a:p>
            <a:pPr/>
            <a:r>
              <a:t>Family Socio-Economical Status </a:t>
            </a:r>
          </a:p>
        </p:txBody>
      </p:sp>
      <p:sp>
        <p:nvSpPr>
          <p:cNvPr id="249" name="Content Placeholder 2"/>
          <p:cNvSpPr txBox="1"/>
          <p:nvPr>
            <p:ph type="body" sz="half" idx="1"/>
          </p:nvPr>
        </p:nvSpPr>
        <p:spPr>
          <a:xfrm>
            <a:off x="600073" y="1333500"/>
            <a:ext cx="5335966" cy="5984127"/>
          </a:xfrm>
          <a:prstGeom prst="rect">
            <a:avLst/>
          </a:prstGeom>
        </p:spPr>
        <p:txBody>
          <a:bodyPr/>
          <a:lstStyle/>
          <a:p>
            <a:pPr>
              <a:lnSpc>
                <a:spcPct val="150000"/>
              </a:lnSpc>
              <a:defRPr sz="1600"/>
            </a:pPr>
            <a:r>
              <a:t>The socio-economical status of a family has a prominent role of early participation in sport for youth. </a:t>
            </a:r>
          </a:p>
          <a:p>
            <a:pPr>
              <a:lnSpc>
                <a:spcPct val="150000"/>
              </a:lnSpc>
              <a:defRPr sz="1600"/>
            </a:pPr>
            <a:r>
              <a:t>Both Kirk et al., (1997) and Kay, (2005) show that family is the primary support line for children’s early experience in sport</a:t>
            </a:r>
          </a:p>
          <a:p>
            <a:pPr>
              <a:lnSpc>
                <a:spcPct val="150000"/>
              </a:lnSpc>
              <a:defRPr sz="1600"/>
            </a:pPr>
            <a:r>
              <a:t>The labor within families to support their children’s participation in sport is significant, especially when there’s more than one child to support. </a:t>
            </a:r>
          </a:p>
          <a:p>
            <a:pPr>
              <a:lnSpc>
                <a:spcPct val="150000"/>
              </a:lnSpc>
              <a:defRPr sz="1600"/>
            </a:pPr>
            <a:r>
              <a:t>When trying to implement sport and exercise promotion, there is an issue of unequal access to facilities by some neighborhoods and the obvious, financial constraint (White and McTeer, 2012).</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47"/>
                                        </p:tgtEl>
                                        <p:attrNameLst>
                                          <p:attrName>style.visibility</p:attrName>
                                        </p:attrNameLst>
                                      </p:cBhvr>
                                      <p:to>
                                        <p:strVal val="visible"/>
                                      </p:to>
                                    </p:set>
                                    <p:animEffect filter="dissolve" transition="in">
                                      <p:cBhvr>
                                        <p:cTn id="7" dur="500"/>
                                        <p:tgtEl>
                                          <p:spTgt spid="247"/>
                                        </p:tgtEl>
                                      </p:cBhvr>
                                    </p:animEffect>
                                  </p:childTnLst>
                                </p:cTn>
                              </p:par>
                            </p:childTnLst>
                          </p:cTn>
                        </p:par>
                      </p:childTnLst>
                    </p:cTn>
                  </p:par>
                  <p:par>
                    <p:cTn id="8" fill="hold">
                      <p:stCondLst>
                        <p:cond delay="indefinite"/>
                      </p:stCondLst>
                      <p:childTnLst>
                        <p:par>
                          <p:cTn id="9" fill="hold">
                            <p:stCondLst>
                              <p:cond delay="0"/>
                            </p:stCondLst>
                            <p:childTnLst>
                              <p:par>
                                <p:cTn id="10" presetClass="entr" nodeType="clickEffect" presetID="9" grpId="2" fill="hold">
                                  <p:stCondLst>
                                    <p:cond delay="0"/>
                                  </p:stCondLst>
                                  <p:iterate type="el" backwards="0">
                                    <p:tmAbs val="0"/>
                                  </p:iterate>
                                  <p:childTnLst>
                                    <p:set>
                                      <p:cBhvr>
                                        <p:cTn id="11" fill="hold"/>
                                        <p:tgtEl>
                                          <p:spTgt spid="249">
                                            <p:bg/>
                                          </p:spTgt>
                                        </p:tgtEl>
                                        <p:attrNameLst>
                                          <p:attrName>style.visibility</p:attrName>
                                        </p:attrNameLst>
                                      </p:cBhvr>
                                      <p:to>
                                        <p:strVal val="visible"/>
                                      </p:to>
                                    </p:set>
                                    <p:animEffect filter="dissolve" transition="in">
                                      <p:cBhvr>
                                        <p:cTn id="12" dur="500"/>
                                        <p:tgtEl>
                                          <p:spTgt spid="249">
                                            <p:bg/>
                                          </p:spTgt>
                                        </p:tgtEl>
                                      </p:cBhvr>
                                    </p:animEffect>
                                  </p:childTnLst>
                                </p:cTn>
                              </p:par>
                              <p:par>
                                <p:cTn id="13" presetClass="entr" nodeType="withEffect" presetSubtype="0" presetID="9" grpId="2" fill="hold">
                                  <p:stCondLst>
                                    <p:cond delay="0"/>
                                  </p:stCondLst>
                                  <p:iterate type="el" backwards="0">
                                    <p:tmAbs val="0"/>
                                  </p:iterate>
                                  <p:childTnLst>
                                    <p:set>
                                      <p:cBhvr>
                                        <p:cTn id="14" fill="hold"/>
                                        <p:tgtEl>
                                          <p:spTgt spid="249">
                                            <p:txEl>
                                              <p:pRg st="0" end="0"/>
                                            </p:txEl>
                                          </p:spTgt>
                                        </p:tgtEl>
                                        <p:attrNameLst>
                                          <p:attrName>style.visibility</p:attrName>
                                        </p:attrNameLst>
                                      </p:cBhvr>
                                      <p:to>
                                        <p:strVal val="visible"/>
                                      </p:to>
                                    </p:set>
                                    <p:animEffect filter="dissolve" transition="in">
                                      <p:cBhvr>
                                        <p:cTn id="15" dur="500"/>
                                        <p:tgtEl>
                                          <p:spTgt spid="249">
                                            <p:txEl>
                                              <p:pRg st="0" end="0"/>
                                            </p:txEl>
                                          </p:spTgt>
                                        </p:tgtEl>
                                      </p:cBhvr>
                                    </p:animEffect>
                                  </p:childTnLst>
                                </p:cTn>
                              </p:par>
                            </p:childTnLst>
                          </p:cTn>
                        </p:par>
                        <p:par>
                          <p:cTn id="16" fill="hold">
                            <p:stCondLst>
                              <p:cond delay="500"/>
                            </p:stCondLst>
                            <p:childTnLst>
                              <p:par>
                                <p:cTn id="17" presetClass="entr" nodeType="afterEffect" presetID="9" grpId="2" fill="hold">
                                  <p:stCondLst>
                                    <p:cond delay="0"/>
                                  </p:stCondLst>
                                  <p:iterate type="el" backwards="0">
                                    <p:tmAbs val="0"/>
                                  </p:iterate>
                                  <p:childTnLst>
                                    <p:set>
                                      <p:cBhvr>
                                        <p:cTn id="18" fill="hold"/>
                                        <p:tgtEl>
                                          <p:spTgt spid="249">
                                            <p:txEl>
                                              <p:pRg st="1" end="1"/>
                                            </p:txEl>
                                          </p:spTgt>
                                        </p:tgtEl>
                                        <p:attrNameLst>
                                          <p:attrName>style.visibility</p:attrName>
                                        </p:attrNameLst>
                                      </p:cBhvr>
                                      <p:to>
                                        <p:strVal val="visible"/>
                                      </p:to>
                                    </p:set>
                                    <p:animEffect filter="dissolve" transition="in">
                                      <p:cBhvr>
                                        <p:cTn id="19" dur="500"/>
                                        <p:tgtEl>
                                          <p:spTgt spid="249">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Class="entr" nodeType="clickEffect" presetID="9" grpId="2" fill="hold">
                                  <p:stCondLst>
                                    <p:cond delay="0"/>
                                  </p:stCondLst>
                                  <p:iterate type="el" backwards="0">
                                    <p:tmAbs val="0"/>
                                  </p:iterate>
                                  <p:childTnLst>
                                    <p:set>
                                      <p:cBhvr>
                                        <p:cTn id="23" fill="hold"/>
                                        <p:tgtEl>
                                          <p:spTgt spid="249">
                                            <p:txEl>
                                              <p:pRg st="2" end="2"/>
                                            </p:txEl>
                                          </p:spTgt>
                                        </p:tgtEl>
                                        <p:attrNameLst>
                                          <p:attrName>style.visibility</p:attrName>
                                        </p:attrNameLst>
                                      </p:cBhvr>
                                      <p:to>
                                        <p:strVal val="visible"/>
                                      </p:to>
                                    </p:set>
                                    <p:animEffect filter="dissolve" transition="in">
                                      <p:cBhvr>
                                        <p:cTn id="24" dur="500"/>
                                        <p:tgtEl>
                                          <p:spTgt spid="249">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Class="entr" nodeType="clickEffect" presetID="9" grpId="2" fill="hold">
                                  <p:stCondLst>
                                    <p:cond delay="0"/>
                                  </p:stCondLst>
                                  <p:iterate type="el" backwards="0">
                                    <p:tmAbs val="0"/>
                                  </p:iterate>
                                  <p:childTnLst>
                                    <p:set>
                                      <p:cBhvr>
                                        <p:cTn id="28" fill="hold"/>
                                        <p:tgtEl>
                                          <p:spTgt spid="249">
                                            <p:txEl>
                                              <p:pRg st="3" end="3"/>
                                            </p:txEl>
                                          </p:spTgt>
                                        </p:tgtEl>
                                        <p:attrNameLst>
                                          <p:attrName>style.visibility</p:attrName>
                                        </p:attrNameLst>
                                      </p:cBhvr>
                                      <p:to>
                                        <p:strVal val="visible"/>
                                      </p:to>
                                    </p:set>
                                    <p:animEffect filter="dissolve" transition="in">
                                      <p:cBhvr>
                                        <p:cTn id="29" dur="500"/>
                                        <p:tgtEl>
                                          <p:spTgt spid="249">
                                            <p:txEl>
                                              <p:pRg st="3" end="3"/>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49" grpId="2"/>
      <p:bldP build="whole" bldLvl="1" animBg="1" rev="0" advAuto="0" spid="247" grpId="1"/>
    </p:bldLst>
  </p:timing>
</p:sld>
</file>

<file path=ppt/slides/slide1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51" name="Title 1"/>
          <p:cNvSpPr txBox="1"/>
          <p:nvPr>
            <p:ph type="title"/>
          </p:nvPr>
        </p:nvSpPr>
        <p:spPr>
          <a:xfrm>
            <a:off x="677333" y="609600"/>
            <a:ext cx="8596670" cy="1320800"/>
          </a:xfrm>
          <a:prstGeom prst="rect">
            <a:avLst/>
          </a:prstGeom>
        </p:spPr>
        <p:txBody>
          <a:bodyPr/>
          <a:lstStyle/>
          <a:p>
            <a:pPr/>
            <a:r>
              <a:t>References</a:t>
            </a:r>
          </a:p>
        </p:txBody>
      </p:sp>
      <p:sp>
        <p:nvSpPr>
          <p:cNvPr id="252" name="Content Placeholder 2"/>
          <p:cNvSpPr txBox="1"/>
          <p:nvPr>
            <p:ph type="body" sz="half" idx="1"/>
          </p:nvPr>
        </p:nvSpPr>
        <p:spPr>
          <a:xfrm>
            <a:off x="677333" y="2160589"/>
            <a:ext cx="8596670" cy="3880773"/>
          </a:xfrm>
          <a:prstGeom prst="rect">
            <a:avLst/>
          </a:prstGeom>
        </p:spPr>
        <p:txBody>
          <a:bodyPr/>
          <a:lstStyle/>
          <a:p>
            <a:pPr marL="0" indent="0" defTabSz="448055">
              <a:lnSpc>
                <a:spcPct val="72000"/>
              </a:lnSpc>
              <a:spcBef>
                <a:spcPts val="900"/>
              </a:spcBef>
              <a:buSzTx/>
              <a:buNone/>
              <a:defRPr sz="1500"/>
            </a:pPr>
            <a:r>
              <a:t>Anderson, J., Funk, J., Elliott, R. and Smith, P. (2003). Parental support and pressure and children's extracurricular activities: relationships with amount of involvement and affective experience of participation. </a:t>
            </a:r>
            <a:r>
              <a:rPr i="1"/>
              <a:t>Journal of Applied Developmental Psychology</a:t>
            </a:r>
            <a:r>
              <a:t>, 24(2), pp.241-257.</a:t>
            </a:r>
          </a:p>
          <a:p>
            <a:pPr marL="0" indent="0" defTabSz="448055">
              <a:lnSpc>
                <a:spcPct val="72000"/>
              </a:lnSpc>
              <a:spcBef>
                <a:spcPts val="900"/>
              </a:spcBef>
              <a:buSzTx/>
              <a:buNone/>
              <a:defRPr sz="1500"/>
            </a:pPr>
            <a:r>
              <a:t>Barro, R.J. (1989). Economic growth in a cross section of countries. </a:t>
            </a:r>
            <a:r>
              <a:rPr i="1"/>
              <a:t>National Bureau of Economic Research NBER Working Paper No. w3120.</a:t>
            </a:r>
            <a:endParaRPr>
              <a:solidFill>
                <a:srgbClr val="000000"/>
              </a:solidFill>
            </a:endParaRPr>
          </a:p>
          <a:p>
            <a:pPr marL="0" indent="0" defTabSz="448055">
              <a:lnSpc>
                <a:spcPct val="72000"/>
              </a:lnSpc>
              <a:spcBef>
                <a:spcPts val="900"/>
              </a:spcBef>
              <a:buSzTx/>
              <a:buNone/>
              <a:defRPr sz="1500"/>
            </a:pPr>
            <a:r>
              <a:t>Bollettieri N, Huber M. Sarasota Herald Tribune. (2013). </a:t>
            </a:r>
            <a:r>
              <a:rPr i="1"/>
              <a:t>Bol- lettieri Cites Lack of Talent in American Tennis</a:t>
            </a:r>
            <a:r>
              <a:t>.https://www.questia.com/ newspaper/1P2-36788118/bollettieri-cites-lack-of-talent-in-american-tennis</a:t>
            </a:r>
            <a:endParaRPr b="1"/>
          </a:p>
          <a:p>
            <a:pPr marL="0" indent="0" defTabSz="448055">
              <a:lnSpc>
                <a:spcPct val="72000"/>
              </a:lnSpc>
              <a:spcBef>
                <a:spcPts val="900"/>
              </a:spcBef>
              <a:buSzTx/>
              <a:buNone/>
              <a:defRPr sz="1500"/>
            </a:pPr>
            <a:r>
              <a:t>De Bosscher V, Bingham J, Shibli S et al. (2008). The global Sporting Arms Race. An international comparative study on sports policy factors leading to international sporting success. Aachen: Meyer &amp; Meyer</a:t>
            </a:r>
            <a:endParaRPr b="1"/>
          </a:p>
          <a:p>
            <a:pPr marL="0" indent="0" defTabSz="448055">
              <a:lnSpc>
                <a:spcPct val="72000"/>
              </a:lnSpc>
              <a:spcBef>
                <a:spcPts val="900"/>
              </a:spcBef>
              <a:buSzTx/>
              <a:buNone/>
              <a:defRPr sz="1500"/>
            </a:pPr>
            <a:r>
              <a:t>Dubow, E., Edwards, S. and Ippolito, M. (1997). Life Stressors, Neighborhood Disadvantage, and Resources: A Focus on Inner-City Children's Adjustment. </a:t>
            </a:r>
            <a:r>
              <a:rPr i="1"/>
              <a:t>Journal of Clinical Child Psychology</a:t>
            </a:r>
            <a:r>
              <a:t>, 26(2), pp.130-144.</a:t>
            </a:r>
            <a:endParaRPr>
              <a:solidFill>
                <a:srgbClr val="000000"/>
              </a:solidFill>
            </a:endParaRPr>
          </a:p>
          <a:p>
            <a:pPr marL="0" indent="0" defTabSz="448055">
              <a:lnSpc>
                <a:spcPct val="72000"/>
              </a:lnSpc>
              <a:spcBef>
                <a:spcPts val="900"/>
              </a:spcBef>
              <a:buSzTx/>
              <a:buNone/>
              <a:defRPr sz="1500"/>
            </a:pPr>
            <a:r>
              <a:t>Federico, B., Falese, L., Marandola, D. and Capelli, G. (2013). Socioeconomic differences in sport and physical activity among Italian adults. </a:t>
            </a:r>
            <a:r>
              <a:rPr i="1"/>
              <a:t>Journal of Sports Sciences</a:t>
            </a:r>
            <a:r>
              <a:t>, 31(4), pp.451-458.</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54" name="Title 1"/>
          <p:cNvSpPr txBox="1"/>
          <p:nvPr>
            <p:ph type="title"/>
          </p:nvPr>
        </p:nvSpPr>
        <p:spPr>
          <a:xfrm>
            <a:off x="677333" y="609600"/>
            <a:ext cx="8596670" cy="1320800"/>
          </a:xfrm>
          <a:prstGeom prst="rect">
            <a:avLst/>
          </a:prstGeom>
        </p:spPr>
        <p:txBody>
          <a:bodyPr/>
          <a:lstStyle/>
          <a:p>
            <a:pPr/>
            <a:r>
              <a:t>References</a:t>
            </a:r>
          </a:p>
        </p:txBody>
      </p:sp>
      <p:sp>
        <p:nvSpPr>
          <p:cNvPr id="255" name="Content Placeholder 2"/>
          <p:cNvSpPr txBox="1"/>
          <p:nvPr>
            <p:ph type="body" sz="half" idx="1"/>
          </p:nvPr>
        </p:nvSpPr>
        <p:spPr>
          <a:xfrm>
            <a:off x="677333" y="2160589"/>
            <a:ext cx="8596670" cy="3880773"/>
          </a:xfrm>
          <a:prstGeom prst="rect">
            <a:avLst/>
          </a:prstGeom>
        </p:spPr>
        <p:txBody>
          <a:bodyPr/>
          <a:lstStyle/>
          <a:p>
            <a:pPr marL="0" indent="0">
              <a:lnSpc>
                <a:spcPct val="90000"/>
              </a:lnSpc>
              <a:buSzTx/>
              <a:buNone/>
              <a:defRPr sz="1600"/>
            </a:pPr>
            <a:r>
              <a:t>Hellstedt, J. (2005). Invisible Players: A Family Systems Model. </a:t>
            </a:r>
            <a:r>
              <a:rPr i="1"/>
              <a:t>Clinics in Sports Medicine</a:t>
            </a:r>
            <a:r>
              <a:t>, 24(4), pp.899-928.</a:t>
            </a:r>
          </a:p>
          <a:p>
            <a:pPr marL="0" indent="0">
              <a:lnSpc>
                <a:spcPct val="90000"/>
              </a:lnSpc>
              <a:buSzTx/>
              <a:buNone/>
              <a:defRPr sz="1600"/>
            </a:pPr>
            <a:r>
              <a:t>Holt, N., Kingsley, B., Tink, L. and Scherer, J. (2011). Benefits and challenges associated with sport participation by children and parents from low-income families. </a:t>
            </a:r>
            <a:r>
              <a:rPr i="1"/>
              <a:t>Psychology of Sport and Exercise</a:t>
            </a:r>
            <a:r>
              <a:t>, 12(5), pp.490-499.</a:t>
            </a:r>
            <a:endParaRPr>
              <a:solidFill>
                <a:srgbClr val="000000"/>
              </a:solidFill>
            </a:endParaRPr>
          </a:p>
          <a:p>
            <a:pPr marL="0" indent="0">
              <a:lnSpc>
                <a:spcPct val="90000"/>
              </a:lnSpc>
              <a:buSzTx/>
              <a:buNone/>
              <a:defRPr sz="1600"/>
            </a:pPr>
            <a:r>
              <a:t>Kay, T.A. (2000) ‘Sporting Excellence: A Family Affair?’, </a:t>
            </a:r>
            <a:r>
              <a:rPr i="1"/>
              <a:t>European Physical Education Review </a:t>
            </a:r>
            <a:r>
              <a:t>6(2): 151–70.</a:t>
            </a:r>
            <a:endParaRPr>
              <a:solidFill>
                <a:srgbClr val="000000"/>
              </a:solidFill>
            </a:endParaRPr>
          </a:p>
          <a:p>
            <a:pPr marL="0" indent="0">
              <a:lnSpc>
                <a:spcPct val="90000"/>
              </a:lnSpc>
              <a:buSzTx/>
              <a:buNone/>
              <a:defRPr sz="1600"/>
            </a:pPr>
            <a:r>
              <a:t>Kirk, D., Carlson, T., O’Connor, A., Burke, P., Davis, K. and Glover, S. (1997) ‘The Economic Impact on Families of Children’s Participation in Junior Sport’, </a:t>
            </a:r>
            <a:r>
              <a:rPr i="1"/>
              <a:t>Australian Journal of Science and Medicine in Sport </a:t>
            </a:r>
            <a:r>
              <a:t>29(2): 27–33. </a:t>
            </a:r>
            <a:endParaRPr>
              <a:solidFill>
                <a:srgbClr val="000000"/>
              </a:solidFill>
            </a:endParaRPr>
          </a:p>
          <a:p>
            <a:pPr marL="0" indent="0">
              <a:lnSpc>
                <a:spcPct val="90000"/>
              </a:lnSpc>
              <a:buSzTx/>
              <a:buNone/>
              <a:defRPr sz="1600"/>
            </a:pPr>
            <a:r>
              <a:t>Martin, L. (2015). Is Socioeconomic Status a Contributing Factor to Tennis Players' Success?, </a:t>
            </a:r>
            <a:r>
              <a:rPr i="1"/>
              <a:t>Medicine &amp; Science In Tennis</a:t>
            </a:r>
            <a:r>
              <a:t>, 20, 3, pp. 116-121.</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57" name="Title 1"/>
          <p:cNvSpPr txBox="1"/>
          <p:nvPr>
            <p:ph type="title"/>
          </p:nvPr>
        </p:nvSpPr>
        <p:spPr>
          <a:xfrm>
            <a:off x="677333" y="609600"/>
            <a:ext cx="8596670" cy="1320800"/>
          </a:xfrm>
          <a:prstGeom prst="rect">
            <a:avLst/>
          </a:prstGeom>
        </p:spPr>
        <p:txBody>
          <a:bodyPr/>
          <a:lstStyle/>
          <a:p>
            <a:pPr/>
            <a:r>
              <a:t>References</a:t>
            </a:r>
          </a:p>
        </p:txBody>
      </p:sp>
      <p:sp>
        <p:nvSpPr>
          <p:cNvPr id="258" name="Content Placeholder 2"/>
          <p:cNvSpPr txBox="1"/>
          <p:nvPr>
            <p:ph type="body" sz="half" idx="1"/>
          </p:nvPr>
        </p:nvSpPr>
        <p:spPr>
          <a:xfrm>
            <a:off x="677333" y="2160589"/>
            <a:ext cx="8596670" cy="3880773"/>
          </a:xfrm>
          <a:prstGeom prst="rect">
            <a:avLst/>
          </a:prstGeom>
        </p:spPr>
        <p:txBody>
          <a:bodyPr/>
          <a:lstStyle/>
          <a:p>
            <a:pPr marL="0" indent="0" defTabSz="402336">
              <a:lnSpc>
                <a:spcPct val="72000"/>
              </a:lnSpc>
              <a:spcBef>
                <a:spcPts val="800"/>
              </a:spcBef>
              <a:buSzTx/>
              <a:buNone/>
              <a:defRPr sz="1400"/>
            </a:pPr>
            <a:r>
              <a:t>Mishan, E.J. (1967). The Costs of Economic Growth. </a:t>
            </a:r>
            <a:r>
              <a:rPr i="1"/>
              <a:t>London: Staples Press</a:t>
            </a:r>
            <a:r>
              <a:t>.</a:t>
            </a:r>
          </a:p>
          <a:p>
            <a:pPr marL="0" indent="0" defTabSz="402336">
              <a:lnSpc>
                <a:spcPct val="72000"/>
              </a:lnSpc>
              <a:spcBef>
                <a:spcPts val="800"/>
              </a:spcBef>
              <a:buSzTx/>
              <a:buNone/>
              <a:defRPr sz="1400"/>
            </a:pPr>
            <a:r>
              <a:t>Sánchez-Miguel, P., Leo, F., Sánchez-Oliva, D., Amado, D. and García-Calvo, T. (2013). The Importance of Parents’ Behavior in their Children’s Enjoyment and Amotivation in Sports. </a:t>
            </a:r>
            <a:r>
              <a:rPr i="1"/>
              <a:t>Journal of Human Kinetics</a:t>
            </a:r>
            <a:r>
              <a:t>, 36(1).</a:t>
            </a:r>
            <a:endParaRPr>
              <a:solidFill>
                <a:srgbClr val="000000"/>
              </a:solidFill>
            </a:endParaRPr>
          </a:p>
          <a:p>
            <a:pPr marL="0" indent="0" defTabSz="402336">
              <a:lnSpc>
                <a:spcPct val="72000"/>
              </a:lnSpc>
              <a:spcBef>
                <a:spcPts val="800"/>
              </a:spcBef>
              <a:buSzTx/>
              <a:buNone/>
              <a:defRPr sz="1400"/>
            </a:pPr>
            <a:r>
              <a:t>Sallis, J., McKenzie, T., Kolody, B., Lewis, M., Marshall, S. and Rosengard, P. (1999). Effects of Health-Related Physical Education on Academic Achievement: Project SPARK. </a:t>
            </a:r>
            <a:r>
              <a:rPr i="1"/>
              <a:t>Research Quarterly for Exercise and Sport</a:t>
            </a:r>
            <a:r>
              <a:t>, 70(2), pp.127-134.</a:t>
            </a:r>
            <a:endParaRPr>
              <a:solidFill>
                <a:srgbClr val="000000"/>
              </a:solidFill>
            </a:endParaRPr>
          </a:p>
          <a:p>
            <a:pPr marL="0" indent="0" defTabSz="402336">
              <a:lnSpc>
                <a:spcPct val="72000"/>
              </a:lnSpc>
              <a:spcBef>
                <a:spcPts val="800"/>
              </a:spcBef>
              <a:buSzTx/>
              <a:buNone/>
              <a:defRPr sz="1400"/>
            </a:pPr>
            <a:r>
              <a:t>Shakib, S., Veliz, P., Dunbar, M. and Sabo, D. (2011). Athletics as a Source for Social Status among Youth: Examining Variation by Gender, Race/Ethnicity, and Socioeconomic Status. </a:t>
            </a:r>
            <a:r>
              <a:rPr i="1"/>
              <a:t>Sociology of Sport Journal</a:t>
            </a:r>
            <a:r>
              <a:t>, 28(3), pp.303-328.</a:t>
            </a:r>
            <a:br/>
          </a:p>
          <a:p>
            <a:pPr marL="0" indent="0" defTabSz="402336">
              <a:lnSpc>
                <a:spcPct val="72000"/>
              </a:lnSpc>
              <a:spcBef>
                <a:spcPts val="800"/>
              </a:spcBef>
              <a:buSzTx/>
              <a:buNone/>
              <a:defRPr sz="1400"/>
            </a:pPr>
            <a:r>
              <a:t>Stein, G., Raedeke, T. and Glenn, S. (1999). Children's Perceptions on Parent Sport Involvement: It's Not How Much, But to What Degree That's Important. </a:t>
            </a:r>
            <a:r>
              <a:rPr i="1"/>
              <a:t>Journal of Sport Behaviour</a:t>
            </a:r>
            <a:r>
              <a:t>, 22(4), pp.591-601.</a:t>
            </a:r>
            <a:endParaRPr>
              <a:solidFill>
                <a:srgbClr val="000000"/>
              </a:solidFill>
            </a:endParaRPr>
          </a:p>
          <a:p>
            <a:pPr marL="0" indent="0" defTabSz="402336">
              <a:lnSpc>
                <a:spcPct val="72000"/>
              </a:lnSpc>
              <a:spcBef>
                <a:spcPts val="800"/>
              </a:spcBef>
              <a:buSzTx/>
              <a:buNone/>
              <a:defRPr sz="1400"/>
            </a:pPr>
            <a:r>
              <a:t>White, P. and McTeer, W. (2012). Socioeconomic Status and Sport Participation at Different Developmental Stages during Childhood and Youth: Multivariate Analyses Using Canadian National Survey Data. </a:t>
            </a:r>
            <a:r>
              <a:rPr i="1"/>
              <a:t>Sociology of Sport Journal</a:t>
            </a:r>
            <a:r>
              <a:t>, 29(2), pp.186-209.</a:t>
            </a:r>
          </a:p>
          <a:p>
            <a:pPr marL="0" indent="0" defTabSz="402336">
              <a:lnSpc>
                <a:spcPct val="72000"/>
              </a:lnSpc>
              <a:spcBef>
                <a:spcPts val="800"/>
              </a:spcBef>
              <a:buSzTx/>
              <a:buNone/>
              <a:defRPr sz="1400"/>
            </a:pPr>
            <a:r>
              <a:t>Yang, X.L., Telama, R. and Laakso, L. (1996). Parents' Physical Activity, Socioeconomic Status and Education as Predictors of Physical Activity and Sport among Children and Youths - A 12-Year Follow-Up Study. </a:t>
            </a:r>
            <a:r>
              <a:rPr i="1"/>
              <a:t>International Review for the Sociology of Sport</a:t>
            </a:r>
            <a:r>
              <a:t>, 31(3), pp.273-291.</a:t>
            </a:r>
          </a:p>
        </p:txBody>
      </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0" name="Title 1"/>
          <p:cNvSpPr txBox="1"/>
          <p:nvPr>
            <p:ph type="ctrTitle"/>
          </p:nvPr>
        </p:nvSpPr>
        <p:spPr>
          <a:xfrm>
            <a:off x="875366" y="974035"/>
            <a:ext cx="8574624" cy="2616202"/>
          </a:xfrm>
          <a:prstGeom prst="rect">
            <a:avLst/>
          </a:prstGeom>
        </p:spPr>
        <p:txBody>
          <a:bodyPr/>
          <a:lstStyle>
            <a:lvl1pPr defTabSz="438911">
              <a:defRPr sz="4600"/>
            </a:lvl1pPr>
          </a:lstStyle>
          <a:p>
            <a:pPr/>
            <a:r>
              <a:t>Initiatives, Workplaces and Volunteers contribution towards promoting physical activity  </a:t>
            </a:r>
          </a:p>
        </p:txBody>
      </p:sp>
      <p:sp>
        <p:nvSpPr>
          <p:cNvPr id="261" name="Subtitle 2"/>
          <p:cNvSpPr txBox="1"/>
          <p:nvPr>
            <p:ph type="subTitle" sz="quarter" idx="1"/>
          </p:nvPr>
        </p:nvSpPr>
        <p:spPr>
          <a:xfrm>
            <a:off x="5026016" y="6264454"/>
            <a:ext cx="6987645" cy="504481"/>
          </a:xfrm>
          <a:prstGeom prst="rect">
            <a:avLst/>
          </a:prstGeom>
        </p:spPr>
        <p:txBody>
          <a:bodyPr/>
          <a:lstStyle>
            <a:lvl1pPr>
              <a:defRPr>
                <a:solidFill>
                  <a:srgbClr val="000000"/>
                </a:solidFill>
              </a:defRPr>
            </a:lvl1pPr>
          </a:lstStyle>
          <a:p>
            <a:pPr/>
            <a:r>
              <a:t>By Daniel Richards</a:t>
            </a:r>
          </a:p>
        </p:txBody>
      </p:sp>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3" name="Title 1"/>
          <p:cNvSpPr txBox="1"/>
          <p:nvPr>
            <p:ph type="title"/>
          </p:nvPr>
        </p:nvSpPr>
        <p:spPr>
          <a:xfrm>
            <a:off x="677333" y="609600"/>
            <a:ext cx="8596670" cy="1320800"/>
          </a:xfrm>
          <a:prstGeom prst="rect">
            <a:avLst/>
          </a:prstGeom>
        </p:spPr>
        <p:txBody>
          <a:bodyPr/>
          <a:lstStyle/>
          <a:p>
            <a:pPr/>
            <a:r>
              <a:t>Initiatives that contribute to PA</a:t>
            </a:r>
          </a:p>
        </p:txBody>
      </p:sp>
      <p:sp>
        <p:nvSpPr>
          <p:cNvPr id="264" name="Content Placeholder 9"/>
          <p:cNvSpPr txBox="1"/>
          <p:nvPr>
            <p:ph type="body" idx="1"/>
          </p:nvPr>
        </p:nvSpPr>
        <p:spPr>
          <a:xfrm>
            <a:off x="260474" y="1417916"/>
            <a:ext cx="9690349" cy="4955992"/>
          </a:xfrm>
          <a:prstGeom prst="rect">
            <a:avLst/>
          </a:prstGeom>
        </p:spPr>
        <p:txBody>
          <a:bodyPr/>
          <a:lstStyle/>
          <a:p>
            <a:pPr>
              <a:lnSpc>
                <a:spcPct val="150000"/>
              </a:lnSpc>
              <a:defRPr>
                <a:solidFill>
                  <a:srgbClr val="000000"/>
                </a:solidFill>
              </a:defRPr>
            </a:pPr>
            <a:r>
              <a:t>Typically, initiatives are targeted at young people to give them the best chance of leading balance and active healthy lifestyles.</a:t>
            </a:r>
          </a:p>
          <a:p>
            <a:pPr>
              <a:lnSpc>
                <a:spcPct val="150000"/>
              </a:lnSpc>
              <a:defRPr>
                <a:solidFill>
                  <a:srgbClr val="000000"/>
                </a:solidFill>
              </a:defRPr>
            </a:pPr>
            <a:r>
              <a:t>One initiative that has worked well out in Canada is called the Daily Physical activity of 30 minutes each day.</a:t>
            </a:r>
          </a:p>
          <a:p>
            <a:pPr>
              <a:lnSpc>
                <a:spcPct val="150000"/>
              </a:lnSpc>
              <a:defRPr>
                <a:solidFill>
                  <a:srgbClr val="000000"/>
                </a:solidFill>
              </a:defRPr>
            </a:pPr>
            <a:r>
              <a:t>Chorney (2009) explains that the initiative has only worked so well due to schools remodelling their timetable to promote physical activity as a top priority.</a:t>
            </a:r>
          </a:p>
          <a:p>
            <a:pPr>
              <a:lnSpc>
                <a:spcPct val="150000"/>
              </a:lnSpc>
              <a:defRPr>
                <a:solidFill>
                  <a:srgbClr val="000000"/>
                </a:solidFill>
              </a:defRPr>
            </a:pPr>
            <a:r>
              <a:t>However, Alberta education suggests that the struggle for this initiative to be sustainable is that many educators don’t know the difference between daily physical activity and quality physical education.</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64">
                                            <p:bg/>
                                          </p:spTgt>
                                        </p:tgtEl>
                                        <p:attrNameLst>
                                          <p:attrName>style.visibility</p:attrName>
                                        </p:attrNameLst>
                                      </p:cBhvr>
                                      <p:to>
                                        <p:strVal val="visible"/>
                                      </p:to>
                                    </p:set>
                                    <p:animEffect filter="dissolve" transition="in">
                                      <p:cBhvr>
                                        <p:cTn id="7" dur="500"/>
                                        <p:tgtEl>
                                          <p:spTgt spid="264">
                                            <p:bg/>
                                          </p:spTgt>
                                        </p:tgtEl>
                                      </p:cBhvr>
                                    </p:animEffect>
                                  </p:childTnLst>
                                </p:cTn>
                              </p:par>
                              <p:par>
                                <p:cTn id="8" presetClass="entr" nodeType="withEffect" presetSubtype="0" presetID="9" grpId="1" fill="hold">
                                  <p:stCondLst>
                                    <p:cond delay="0"/>
                                  </p:stCondLst>
                                  <p:iterate type="el" backwards="0">
                                    <p:tmAbs val="0"/>
                                  </p:iterate>
                                  <p:childTnLst>
                                    <p:set>
                                      <p:cBhvr>
                                        <p:cTn id="9" fill="hold"/>
                                        <p:tgtEl>
                                          <p:spTgt spid="264">
                                            <p:txEl>
                                              <p:pRg st="0" end="0"/>
                                            </p:txEl>
                                          </p:spTgt>
                                        </p:tgtEl>
                                        <p:attrNameLst>
                                          <p:attrName>style.visibility</p:attrName>
                                        </p:attrNameLst>
                                      </p:cBhvr>
                                      <p:to>
                                        <p:strVal val="visible"/>
                                      </p:to>
                                    </p:set>
                                    <p:animEffect filter="dissolve" transition="in">
                                      <p:cBhvr>
                                        <p:cTn id="10" dur="500"/>
                                        <p:tgtEl>
                                          <p:spTgt spid="264">
                                            <p:txEl>
                                              <p:pRg st="0" end="0"/>
                                            </p:txEl>
                                          </p:spTgt>
                                        </p:tgtEl>
                                      </p:cBhvr>
                                    </p:animEffect>
                                  </p:childTnLst>
                                </p:cTn>
                              </p:par>
                            </p:childTnLst>
                          </p:cTn>
                        </p:par>
                        <p:par>
                          <p:cTn id="11" fill="hold">
                            <p:stCondLst>
                              <p:cond delay="500"/>
                            </p:stCondLst>
                            <p:childTnLst>
                              <p:par>
                                <p:cTn id="12" presetClass="entr" nodeType="afterEffect" presetID="9" grpId="1" fill="hold">
                                  <p:stCondLst>
                                    <p:cond delay="0"/>
                                  </p:stCondLst>
                                  <p:iterate type="el" backwards="0">
                                    <p:tmAbs val="0"/>
                                  </p:iterate>
                                  <p:childTnLst>
                                    <p:set>
                                      <p:cBhvr>
                                        <p:cTn id="13" fill="hold"/>
                                        <p:tgtEl>
                                          <p:spTgt spid="264">
                                            <p:txEl>
                                              <p:pRg st="1" end="1"/>
                                            </p:txEl>
                                          </p:spTgt>
                                        </p:tgtEl>
                                        <p:attrNameLst>
                                          <p:attrName>style.visibility</p:attrName>
                                        </p:attrNameLst>
                                      </p:cBhvr>
                                      <p:to>
                                        <p:strVal val="visible"/>
                                      </p:to>
                                    </p:set>
                                    <p:animEffect filter="dissolve" transition="in">
                                      <p:cBhvr>
                                        <p:cTn id="14" dur="500"/>
                                        <p:tgtEl>
                                          <p:spTgt spid="264">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xit" nodeType="clickEffect" presetID="9" grpId="2" fill="hold">
                                  <p:stCondLst>
                                    <p:cond delay="0"/>
                                  </p:stCondLst>
                                  <p:iterate type="el" backwards="0">
                                    <p:tmAbs val="0"/>
                                  </p:iterate>
                                  <p:childTnLst>
                                    <p:animEffect filter="dissolve" transition="out">
                                      <p:cBhvr>
                                        <p:cTn id="18" dur="500" fill="hold"/>
                                        <p:tgtEl>
                                          <p:spTgt spid="264">
                                            <p:txEl>
                                              <p:pRg st="0" end="0"/>
                                            </p:txEl>
                                          </p:spTgt>
                                        </p:tgtEl>
                                      </p:cBhvr>
                                    </p:animEffect>
                                    <p:set>
                                      <p:cBhvr>
                                        <p:cTn id="19" fill="hold">
                                          <p:stCondLst>
                                            <p:cond delay="499"/>
                                          </p:stCondLst>
                                        </p:cTn>
                                        <p:tgtEl>
                                          <p:spTgt spid="264">
                                            <p:txEl>
                                              <p:pRg st="0" end="0"/>
                                            </p:txEl>
                                          </p:spTgt>
                                        </p:tgtEl>
                                        <p:attrNameLst>
                                          <p:attrName>style.visibility</p:attrName>
                                        </p:attrNameLst>
                                      </p:cBhvr>
                                      <p:to>
                                        <p:strVal val="hidden"/>
                                      </p:to>
                                    </p:set>
                                  </p:childTnLst>
                                </p:cTn>
                              </p:par>
                            </p:childTnLst>
                          </p:cTn>
                        </p:par>
                        <p:par>
                          <p:cTn id="20" fill="hold">
                            <p:stCondLst>
                              <p:cond delay="500"/>
                            </p:stCondLst>
                            <p:childTnLst>
                              <p:par>
                                <p:cTn id="21" presetClass="entr" nodeType="afterEffect" presetID="9" grpId="1" fill="hold">
                                  <p:stCondLst>
                                    <p:cond delay="0"/>
                                  </p:stCondLst>
                                  <p:iterate type="el" backwards="0">
                                    <p:tmAbs val="0"/>
                                  </p:iterate>
                                  <p:childTnLst>
                                    <p:set>
                                      <p:cBhvr>
                                        <p:cTn id="22" fill="hold"/>
                                        <p:tgtEl>
                                          <p:spTgt spid="264">
                                            <p:txEl>
                                              <p:pRg st="2" end="2"/>
                                            </p:txEl>
                                          </p:spTgt>
                                        </p:tgtEl>
                                        <p:attrNameLst>
                                          <p:attrName>style.visibility</p:attrName>
                                        </p:attrNameLst>
                                      </p:cBhvr>
                                      <p:to>
                                        <p:strVal val="visible"/>
                                      </p:to>
                                    </p:set>
                                    <p:animEffect filter="dissolve" transition="in">
                                      <p:cBhvr>
                                        <p:cTn id="23" dur="500"/>
                                        <p:tgtEl>
                                          <p:spTgt spid="26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Class="exit" nodeType="clickEffect" presetID="9" grpId="2" fill="hold">
                                  <p:stCondLst>
                                    <p:cond delay="0"/>
                                  </p:stCondLst>
                                  <p:iterate type="el" backwards="0">
                                    <p:tmAbs val="0"/>
                                  </p:iterate>
                                  <p:childTnLst>
                                    <p:animEffect filter="dissolve" transition="out">
                                      <p:cBhvr>
                                        <p:cTn id="27" dur="500" fill="hold"/>
                                        <p:tgtEl>
                                          <p:spTgt spid="264">
                                            <p:txEl>
                                              <p:pRg st="1" end="1"/>
                                            </p:txEl>
                                          </p:spTgt>
                                        </p:tgtEl>
                                      </p:cBhvr>
                                    </p:animEffect>
                                    <p:set>
                                      <p:cBhvr>
                                        <p:cTn id="28" fill="hold">
                                          <p:stCondLst>
                                            <p:cond delay="499"/>
                                          </p:stCondLst>
                                        </p:cTn>
                                        <p:tgtEl>
                                          <p:spTgt spid="264">
                                            <p:txEl>
                                              <p:pRg st="1" end="1"/>
                                            </p:txEl>
                                          </p:spTgt>
                                        </p:tgtEl>
                                        <p:attrNameLst>
                                          <p:attrName>style.visibility</p:attrName>
                                        </p:attrNameLst>
                                      </p:cBhvr>
                                      <p:to>
                                        <p:strVal val="hidden"/>
                                      </p:to>
                                    </p:set>
                                  </p:childTnLst>
                                </p:cTn>
                              </p:par>
                            </p:childTnLst>
                          </p:cTn>
                        </p:par>
                        <p:par>
                          <p:cTn id="29" fill="hold">
                            <p:stCondLst>
                              <p:cond delay="500"/>
                            </p:stCondLst>
                            <p:childTnLst>
                              <p:par>
                                <p:cTn id="30" presetClass="entr" nodeType="afterEffect" presetID="9" grpId="1" fill="hold">
                                  <p:stCondLst>
                                    <p:cond delay="0"/>
                                  </p:stCondLst>
                                  <p:iterate type="el" backwards="0">
                                    <p:tmAbs val="0"/>
                                  </p:iterate>
                                  <p:childTnLst>
                                    <p:set>
                                      <p:cBhvr>
                                        <p:cTn id="31" fill="hold"/>
                                        <p:tgtEl>
                                          <p:spTgt spid="264">
                                            <p:txEl>
                                              <p:pRg st="3" end="3"/>
                                            </p:txEl>
                                          </p:spTgt>
                                        </p:tgtEl>
                                        <p:attrNameLst>
                                          <p:attrName>style.visibility</p:attrName>
                                        </p:attrNameLst>
                                      </p:cBhvr>
                                      <p:to>
                                        <p:strVal val="visible"/>
                                      </p:to>
                                    </p:set>
                                    <p:animEffect filter="dissolve" transition="in">
                                      <p:cBhvr>
                                        <p:cTn id="32" dur="500"/>
                                        <p:tgtEl>
                                          <p:spTgt spid="264">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Class="exit" nodeType="clickEffect" presetID="9" grpId="2" fill="hold">
                                  <p:stCondLst>
                                    <p:cond delay="0"/>
                                  </p:stCondLst>
                                  <p:iterate type="el" backwards="0">
                                    <p:tmAbs val="0"/>
                                  </p:iterate>
                                  <p:childTnLst>
                                    <p:animEffect filter="dissolve" transition="out">
                                      <p:cBhvr>
                                        <p:cTn id="36" dur="500" fill="hold"/>
                                        <p:tgtEl>
                                          <p:spTgt spid="264">
                                            <p:txEl>
                                              <p:pRg st="2" end="2"/>
                                            </p:txEl>
                                          </p:spTgt>
                                        </p:tgtEl>
                                      </p:cBhvr>
                                    </p:animEffect>
                                    <p:set>
                                      <p:cBhvr>
                                        <p:cTn id="37" fill="hold">
                                          <p:stCondLst>
                                            <p:cond delay="499"/>
                                          </p:stCondLst>
                                        </p:cTn>
                                        <p:tgtEl>
                                          <p:spTgt spid="264">
                                            <p:txEl>
                                              <p:pRg st="2" end="2"/>
                                            </p:txEl>
                                          </p:spTgt>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Class="exit" nodeType="clickEffect" presetID="9" grpId="2" fill="hold">
                                  <p:stCondLst>
                                    <p:cond delay="0"/>
                                  </p:stCondLst>
                                  <p:iterate type="el" backwards="0">
                                    <p:tmAbs val="0"/>
                                  </p:iterate>
                                  <p:childTnLst>
                                    <p:animEffect filter="dissolve" transition="out">
                                      <p:cBhvr>
                                        <p:cTn id="41" dur="500" fill="hold"/>
                                        <p:tgtEl>
                                          <p:spTgt spid="264">
                                            <p:txEl>
                                              <p:pRg st="3" end="3"/>
                                            </p:txEl>
                                          </p:spTgt>
                                        </p:tgtEl>
                                      </p:cBhvr>
                                    </p:animEffect>
                                    <p:set>
                                      <p:cBhvr>
                                        <p:cTn id="42" fill="hold">
                                          <p:stCondLst>
                                            <p:cond delay="499"/>
                                          </p:stCondLst>
                                        </p:cTn>
                                        <p:tgtEl>
                                          <p:spTgt spid="264">
                                            <p:txEl>
                                              <p:pRg st="3" end="3"/>
                                            </p:txEl>
                                          </p:spTgt>
                                        </p:tgtEl>
                                        <p:attrNameLst>
                                          <p:attrName>style.visibility</p:attrName>
                                        </p:attrNameLst>
                                      </p:cBhvr>
                                      <p:to>
                                        <p:strVal val="hidden"/>
                                      </p:to>
                                    </p:set>
                                  </p:childTnLst>
                                </p:cTn>
                              </p:par>
                              <p:par>
                                <p:cTn id="43" presetClass="exit" nodeType="withEffect" presetSubtype="0" presetID="9" grpId="2" fill="hold">
                                  <p:stCondLst>
                                    <p:cond delay="0"/>
                                  </p:stCondLst>
                                  <p:iterate type="el" backwards="0">
                                    <p:tmAbs val="0"/>
                                  </p:iterate>
                                  <p:childTnLst>
                                    <p:animEffect filter="dissolve" transition="out">
                                      <p:cBhvr>
                                        <p:cTn id="44" dur="500" fill="hold"/>
                                        <p:tgtEl>
                                          <p:spTgt spid="264">
                                            <p:bg/>
                                          </p:spTgt>
                                        </p:tgtEl>
                                      </p:cBhvr>
                                    </p:animEffect>
                                    <p:set>
                                      <p:cBhvr>
                                        <p:cTn id="45" fill="hold">
                                          <p:stCondLst>
                                            <p:cond delay="499"/>
                                          </p:stCondLst>
                                        </p:cTn>
                                        <p:tgtEl>
                                          <p:spTgt spid="264">
                                            <p:bg/>
                                          </p:spTgt>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64" grpId="1"/>
      <p:bldP build="p" bldLvl="5" animBg="1" rev="0" advAuto="0" spid="264" grpId="2"/>
    </p:bldLst>
  </p:timing>
</p:sld>
</file>

<file path=ppt/slides/slide23.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68" name="Title 1"/>
          <p:cNvSpPr txBox="1"/>
          <p:nvPr>
            <p:ph type="title"/>
          </p:nvPr>
        </p:nvSpPr>
        <p:spPr>
          <a:xfrm>
            <a:off x="287369" y="219633"/>
            <a:ext cx="8596670" cy="1320803"/>
          </a:xfrm>
          <a:prstGeom prst="rect">
            <a:avLst/>
          </a:prstGeom>
        </p:spPr>
        <p:txBody>
          <a:bodyPr/>
          <a:lstStyle/>
          <a:p>
            <a:pPr/>
            <a:r>
              <a:t>Change4Life Initiative</a:t>
            </a:r>
          </a:p>
        </p:txBody>
      </p:sp>
      <p:sp>
        <p:nvSpPr>
          <p:cNvPr id="269" name="Content Placeholder 3"/>
          <p:cNvSpPr txBox="1"/>
          <p:nvPr>
            <p:ph type="body" idx="1"/>
          </p:nvPr>
        </p:nvSpPr>
        <p:spPr>
          <a:xfrm>
            <a:off x="502521" y="1699567"/>
            <a:ext cx="8596670" cy="4298613"/>
          </a:xfrm>
          <a:prstGeom prst="rect">
            <a:avLst/>
          </a:prstGeom>
        </p:spPr>
        <p:txBody>
          <a:bodyPr/>
          <a:lstStyle/>
          <a:p>
            <a:pPr>
              <a:lnSpc>
                <a:spcPct val="150000"/>
              </a:lnSpc>
              <a:defRPr>
                <a:solidFill>
                  <a:srgbClr val="000000"/>
                </a:solidFill>
              </a:defRPr>
            </a:pPr>
            <a:r>
              <a:t>Change4Life began initially in 2009 and used various routes to target the public, including TV adverts, adverts at bus stops and other public places, as well as adverts in the print media. </a:t>
            </a:r>
          </a:p>
          <a:p>
            <a:pPr>
              <a:lnSpc>
                <a:spcPct val="150000"/>
              </a:lnSpc>
              <a:defRPr>
                <a:solidFill>
                  <a:srgbClr val="000000"/>
                </a:solidFill>
              </a:defRPr>
            </a:pPr>
            <a:r>
              <a:t>Change4Life is a social marketing campaign run in England and Wales. It is aimed at the public, targeting the importance of healthy eating and physical activity for young people.</a:t>
            </a:r>
          </a:p>
        </p:txBody>
      </p:sp>
      <p:pic>
        <p:nvPicPr>
          <p:cNvPr id="270" name="Picture 4" descr="Picture 4"/>
          <p:cNvPicPr>
            <a:picLocks noChangeAspect="1"/>
          </p:cNvPicPr>
          <p:nvPr/>
        </p:nvPicPr>
        <p:blipFill>
          <a:blip r:embed="rId3">
            <a:extLst/>
          </a:blip>
          <a:stretch>
            <a:fillRect/>
          </a:stretch>
        </p:blipFill>
        <p:spPr>
          <a:xfrm>
            <a:off x="4405779" y="4014870"/>
            <a:ext cx="5437471" cy="2723229"/>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74" name="Title 1"/>
          <p:cNvSpPr txBox="1"/>
          <p:nvPr>
            <p:ph type="title"/>
          </p:nvPr>
        </p:nvSpPr>
        <p:spPr>
          <a:xfrm>
            <a:off x="238049" y="152400"/>
            <a:ext cx="8596670" cy="1320800"/>
          </a:xfrm>
          <a:prstGeom prst="rect">
            <a:avLst/>
          </a:prstGeom>
        </p:spPr>
        <p:txBody>
          <a:bodyPr/>
          <a:lstStyle/>
          <a:p>
            <a:pPr/>
            <a:r>
              <a:t>What Volunteering contributes to Physical activity</a:t>
            </a:r>
          </a:p>
        </p:txBody>
      </p:sp>
      <p:sp>
        <p:nvSpPr>
          <p:cNvPr id="275" name="Content Placeholder 2"/>
          <p:cNvSpPr txBox="1"/>
          <p:nvPr>
            <p:ph type="body" idx="1"/>
          </p:nvPr>
        </p:nvSpPr>
        <p:spPr>
          <a:xfrm>
            <a:off x="0" y="1473199"/>
            <a:ext cx="7839634" cy="5250330"/>
          </a:xfrm>
          <a:prstGeom prst="rect">
            <a:avLst/>
          </a:prstGeom>
        </p:spPr>
        <p:txBody>
          <a:bodyPr/>
          <a:lstStyle/>
          <a:p>
            <a:pPr>
              <a:lnSpc>
                <a:spcPct val="150000"/>
              </a:lnSpc>
              <a:defRPr>
                <a:solidFill>
                  <a:srgbClr val="000000"/>
                </a:solidFill>
              </a:defRPr>
            </a:pPr>
            <a:r>
              <a:t>Volunteering has a huge influence in getting people to participate in physical activity. One example of a good strategy is Sport England.</a:t>
            </a:r>
          </a:p>
          <a:p>
            <a:pPr>
              <a:lnSpc>
                <a:spcPct val="150000"/>
              </a:lnSpc>
              <a:defRPr>
                <a:solidFill>
                  <a:srgbClr val="000000"/>
                </a:solidFill>
              </a:defRPr>
            </a:pPr>
            <a:r>
              <a:t>Sport England’s volunteering strategy shows that free time is invaluable to helping young children get into physical activity (Sport England, 2017).</a:t>
            </a:r>
          </a:p>
          <a:p>
            <a:pPr>
              <a:lnSpc>
                <a:spcPct val="150000"/>
              </a:lnSpc>
              <a:defRPr>
                <a:solidFill>
                  <a:srgbClr val="000000"/>
                </a:solidFill>
              </a:defRPr>
            </a:pPr>
            <a:r>
              <a:t>31% of volunteers in England come from Education, schools, coaches and universities. </a:t>
            </a:r>
          </a:p>
          <a:p>
            <a:pPr>
              <a:lnSpc>
                <a:spcPct val="150000"/>
              </a:lnSpc>
              <a:buChar char="➢"/>
              <a:defRPr>
                <a:solidFill>
                  <a:srgbClr val="000000"/>
                </a:solidFill>
              </a:defRPr>
            </a:pPr>
            <a:r>
              <a:t>In total 5.6 million people volunteer every month to support any sort of physical activity every month in England.</a:t>
            </a:r>
          </a:p>
          <a:p>
            <a:pPr>
              <a:lnSpc>
                <a:spcPct val="150000"/>
              </a:lnSpc>
              <a:buChar char="➢"/>
              <a:defRPr>
                <a:solidFill>
                  <a:srgbClr val="000000"/>
                </a:solidFill>
              </a:defRPr>
            </a:pPr>
            <a:r>
              <a:t>Sport England pledge that they will provide 26m investment into volunteering between 2017-21.</a:t>
            </a:r>
          </a:p>
        </p:txBody>
      </p:sp>
      <p:pic>
        <p:nvPicPr>
          <p:cNvPr id="276" name="Content Placeholder 8" descr="Content Placeholder 8"/>
          <p:cNvPicPr>
            <a:picLocks noChangeAspect="1"/>
          </p:cNvPicPr>
          <p:nvPr/>
        </p:nvPicPr>
        <p:blipFill>
          <a:blip r:embed="rId3">
            <a:extLst/>
          </a:blip>
          <a:stretch>
            <a:fillRect/>
          </a:stretch>
        </p:blipFill>
        <p:spPr>
          <a:xfrm>
            <a:off x="7086600" y="1524139"/>
            <a:ext cx="4921626" cy="5562464"/>
          </a:xfrm>
          <a:prstGeom prst="rect">
            <a:avLst/>
          </a:prstGeom>
          <a:ln w="12700">
            <a:miter lim="400000"/>
          </a:ln>
        </p:spPr>
      </p:pic>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75">
                                            <p:bg/>
                                          </p:spTgt>
                                        </p:tgtEl>
                                        <p:attrNameLst>
                                          <p:attrName>style.visibility</p:attrName>
                                        </p:attrNameLst>
                                      </p:cBhvr>
                                      <p:to>
                                        <p:strVal val="visible"/>
                                      </p:to>
                                    </p:set>
                                    <p:animEffect filter="dissolve" transition="in">
                                      <p:cBhvr>
                                        <p:cTn id="7" dur="500"/>
                                        <p:tgtEl>
                                          <p:spTgt spid="275">
                                            <p:bg/>
                                          </p:spTgt>
                                        </p:tgtEl>
                                      </p:cBhvr>
                                    </p:animEffect>
                                  </p:childTnLst>
                                </p:cTn>
                              </p:par>
                              <p:par>
                                <p:cTn id="8" presetClass="entr" nodeType="withEffect" presetSubtype="0" presetID="9" grpId="1" fill="hold">
                                  <p:stCondLst>
                                    <p:cond delay="0"/>
                                  </p:stCondLst>
                                  <p:iterate type="el" backwards="0">
                                    <p:tmAbs val="0"/>
                                  </p:iterate>
                                  <p:childTnLst>
                                    <p:set>
                                      <p:cBhvr>
                                        <p:cTn id="9" fill="hold"/>
                                        <p:tgtEl>
                                          <p:spTgt spid="275">
                                            <p:txEl>
                                              <p:pRg st="0" end="0"/>
                                            </p:txEl>
                                          </p:spTgt>
                                        </p:tgtEl>
                                        <p:attrNameLst>
                                          <p:attrName>style.visibility</p:attrName>
                                        </p:attrNameLst>
                                      </p:cBhvr>
                                      <p:to>
                                        <p:strVal val="visible"/>
                                      </p:to>
                                    </p:set>
                                    <p:animEffect filter="dissolve" transition="in">
                                      <p:cBhvr>
                                        <p:cTn id="10" dur="500"/>
                                        <p:tgtEl>
                                          <p:spTgt spid="275">
                                            <p:txEl>
                                              <p:pRg st="0" end="0"/>
                                            </p:txEl>
                                          </p:spTgt>
                                        </p:tgtEl>
                                      </p:cBhvr>
                                    </p:animEffect>
                                  </p:childTnLst>
                                </p:cTn>
                              </p:par>
                            </p:childTnLst>
                          </p:cTn>
                        </p:par>
                        <p:par>
                          <p:cTn id="11" fill="hold">
                            <p:stCondLst>
                              <p:cond delay="500"/>
                            </p:stCondLst>
                            <p:childTnLst>
                              <p:par>
                                <p:cTn id="12" presetClass="entr" nodeType="afterEffect" presetID="9" grpId="1" fill="hold">
                                  <p:stCondLst>
                                    <p:cond delay="0"/>
                                  </p:stCondLst>
                                  <p:iterate type="el" backwards="0">
                                    <p:tmAbs val="0"/>
                                  </p:iterate>
                                  <p:childTnLst>
                                    <p:set>
                                      <p:cBhvr>
                                        <p:cTn id="13" fill="hold"/>
                                        <p:tgtEl>
                                          <p:spTgt spid="275">
                                            <p:txEl>
                                              <p:pRg st="1" end="1"/>
                                            </p:txEl>
                                          </p:spTgt>
                                        </p:tgtEl>
                                        <p:attrNameLst>
                                          <p:attrName>style.visibility</p:attrName>
                                        </p:attrNameLst>
                                      </p:cBhvr>
                                      <p:to>
                                        <p:strVal val="visible"/>
                                      </p:to>
                                    </p:set>
                                    <p:animEffect filter="dissolve" transition="in">
                                      <p:cBhvr>
                                        <p:cTn id="14" dur="500"/>
                                        <p:tgtEl>
                                          <p:spTgt spid="275">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xit" nodeType="clickEffect" presetID="9" grpId="2" fill="hold">
                                  <p:stCondLst>
                                    <p:cond delay="0"/>
                                  </p:stCondLst>
                                  <p:iterate type="el" backwards="0">
                                    <p:tmAbs val="0"/>
                                  </p:iterate>
                                  <p:childTnLst>
                                    <p:animEffect filter="dissolve" transition="out">
                                      <p:cBhvr>
                                        <p:cTn id="18" dur="500" fill="hold"/>
                                        <p:tgtEl>
                                          <p:spTgt spid="275">
                                            <p:txEl>
                                              <p:pRg st="0" end="0"/>
                                            </p:txEl>
                                          </p:spTgt>
                                        </p:tgtEl>
                                      </p:cBhvr>
                                    </p:animEffect>
                                    <p:set>
                                      <p:cBhvr>
                                        <p:cTn id="19" fill="hold">
                                          <p:stCondLst>
                                            <p:cond delay="499"/>
                                          </p:stCondLst>
                                        </p:cTn>
                                        <p:tgtEl>
                                          <p:spTgt spid="275">
                                            <p:txEl>
                                              <p:pRg st="0" end="0"/>
                                            </p:txEl>
                                          </p:spTgt>
                                        </p:tgtEl>
                                        <p:attrNameLst>
                                          <p:attrName>style.visibility</p:attrName>
                                        </p:attrNameLst>
                                      </p:cBhvr>
                                      <p:to>
                                        <p:strVal val="hidden"/>
                                      </p:to>
                                    </p:set>
                                  </p:childTnLst>
                                </p:cTn>
                              </p:par>
                            </p:childTnLst>
                          </p:cTn>
                        </p:par>
                        <p:par>
                          <p:cTn id="20" fill="hold">
                            <p:stCondLst>
                              <p:cond delay="500"/>
                            </p:stCondLst>
                            <p:childTnLst>
                              <p:par>
                                <p:cTn id="21" presetClass="exit" nodeType="afterEffect" presetID="9" grpId="2" fill="hold">
                                  <p:stCondLst>
                                    <p:cond delay="0"/>
                                  </p:stCondLst>
                                  <p:iterate type="el" backwards="0">
                                    <p:tmAbs val="0"/>
                                  </p:iterate>
                                  <p:childTnLst>
                                    <p:animEffect filter="dissolve" transition="out">
                                      <p:cBhvr>
                                        <p:cTn id="22" dur="500" fill="hold"/>
                                        <p:tgtEl>
                                          <p:spTgt spid="275">
                                            <p:txEl>
                                              <p:pRg st="1" end="1"/>
                                            </p:txEl>
                                          </p:spTgt>
                                        </p:tgtEl>
                                      </p:cBhvr>
                                    </p:animEffect>
                                    <p:set>
                                      <p:cBhvr>
                                        <p:cTn id="23" fill="hold">
                                          <p:stCondLst>
                                            <p:cond delay="499"/>
                                          </p:stCondLst>
                                        </p:cTn>
                                        <p:tgtEl>
                                          <p:spTgt spid="275">
                                            <p:txEl>
                                              <p:pRg st="1" end="1"/>
                                            </p:txEl>
                                          </p:spTgt>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ID="9" grpId="1" fill="hold">
                                  <p:stCondLst>
                                    <p:cond delay="0"/>
                                  </p:stCondLst>
                                  <p:iterate type="el" backwards="0">
                                    <p:tmAbs val="0"/>
                                  </p:iterate>
                                  <p:childTnLst>
                                    <p:set>
                                      <p:cBhvr>
                                        <p:cTn id="27" fill="hold"/>
                                        <p:tgtEl>
                                          <p:spTgt spid="275">
                                            <p:txEl>
                                              <p:pRg st="2" end="2"/>
                                            </p:txEl>
                                          </p:spTgt>
                                        </p:tgtEl>
                                        <p:attrNameLst>
                                          <p:attrName>style.visibility</p:attrName>
                                        </p:attrNameLst>
                                      </p:cBhvr>
                                      <p:to>
                                        <p:strVal val="visible"/>
                                      </p:to>
                                    </p:set>
                                    <p:animEffect filter="dissolve" transition="in">
                                      <p:cBhvr>
                                        <p:cTn id="28" dur="500"/>
                                        <p:tgtEl>
                                          <p:spTgt spid="275">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Class="exit" nodeType="clickEffect" presetID="9" grpId="2" fill="hold">
                                  <p:stCondLst>
                                    <p:cond delay="0"/>
                                  </p:stCondLst>
                                  <p:iterate type="el" backwards="0">
                                    <p:tmAbs val="0"/>
                                  </p:iterate>
                                  <p:childTnLst>
                                    <p:animEffect filter="dissolve" transition="out">
                                      <p:cBhvr>
                                        <p:cTn id="32" dur="500" fill="hold"/>
                                        <p:tgtEl>
                                          <p:spTgt spid="275">
                                            <p:txEl>
                                              <p:pRg st="2" end="2"/>
                                            </p:txEl>
                                          </p:spTgt>
                                        </p:tgtEl>
                                      </p:cBhvr>
                                    </p:animEffect>
                                    <p:set>
                                      <p:cBhvr>
                                        <p:cTn id="33" fill="hold">
                                          <p:stCondLst>
                                            <p:cond delay="499"/>
                                          </p:stCondLst>
                                        </p:cTn>
                                        <p:tgtEl>
                                          <p:spTgt spid="275">
                                            <p:txEl>
                                              <p:pRg st="2" end="2"/>
                                            </p:txEl>
                                          </p:spTgt>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Class="entr" nodeType="clickEffect" presetID="9" grpId="1" fill="hold">
                                  <p:stCondLst>
                                    <p:cond delay="0"/>
                                  </p:stCondLst>
                                  <p:iterate type="el" backwards="0">
                                    <p:tmAbs val="0"/>
                                  </p:iterate>
                                  <p:childTnLst>
                                    <p:set>
                                      <p:cBhvr>
                                        <p:cTn id="37" fill="hold"/>
                                        <p:tgtEl>
                                          <p:spTgt spid="275">
                                            <p:txEl>
                                              <p:pRg st="3" end="3"/>
                                            </p:txEl>
                                          </p:spTgt>
                                        </p:tgtEl>
                                        <p:attrNameLst>
                                          <p:attrName>style.visibility</p:attrName>
                                        </p:attrNameLst>
                                      </p:cBhvr>
                                      <p:to>
                                        <p:strVal val="visible"/>
                                      </p:to>
                                    </p:set>
                                    <p:animEffect filter="dissolve" transition="in">
                                      <p:cBhvr>
                                        <p:cTn id="38" dur="500"/>
                                        <p:tgtEl>
                                          <p:spTgt spid="275">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Class="entr" nodeType="clickEffect" presetID="9" grpId="1" fill="hold">
                                  <p:stCondLst>
                                    <p:cond delay="0"/>
                                  </p:stCondLst>
                                  <p:iterate type="el" backwards="0">
                                    <p:tmAbs val="0"/>
                                  </p:iterate>
                                  <p:childTnLst>
                                    <p:set>
                                      <p:cBhvr>
                                        <p:cTn id="42" fill="hold"/>
                                        <p:tgtEl>
                                          <p:spTgt spid="275">
                                            <p:txEl>
                                              <p:pRg st="4" end="4"/>
                                            </p:txEl>
                                          </p:spTgt>
                                        </p:tgtEl>
                                        <p:attrNameLst>
                                          <p:attrName>style.visibility</p:attrName>
                                        </p:attrNameLst>
                                      </p:cBhvr>
                                      <p:to>
                                        <p:strVal val="visible"/>
                                      </p:to>
                                    </p:set>
                                    <p:animEffect filter="dissolve" transition="in">
                                      <p:cBhvr>
                                        <p:cTn id="43" dur="500"/>
                                        <p:tgtEl>
                                          <p:spTgt spid="275">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Class="exit" nodeType="clickEffect" presetID="9" grpId="2" fill="hold">
                                  <p:stCondLst>
                                    <p:cond delay="0"/>
                                  </p:stCondLst>
                                  <p:iterate type="el" backwards="0">
                                    <p:tmAbs val="0"/>
                                  </p:iterate>
                                  <p:childTnLst>
                                    <p:animEffect filter="dissolve" transition="out">
                                      <p:cBhvr>
                                        <p:cTn id="47" dur="500" fill="hold"/>
                                        <p:tgtEl>
                                          <p:spTgt spid="275">
                                            <p:txEl>
                                              <p:pRg st="3" end="3"/>
                                            </p:txEl>
                                          </p:spTgt>
                                        </p:tgtEl>
                                      </p:cBhvr>
                                    </p:animEffect>
                                    <p:set>
                                      <p:cBhvr>
                                        <p:cTn id="48" fill="hold">
                                          <p:stCondLst>
                                            <p:cond delay="499"/>
                                          </p:stCondLst>
                                        </p:cTn>
                                        <p:tgtEl>
                                          <p:spTgt spid="275">
                                            <p:txEl>
                                              <p:pRg st="3" end="3"/>
                                            </p:txEl>
                                          </p:spTgt>
                                        </p:tgtEl>
                                        <p:attrNameLst>
                                          <p:attrName>style.visibility</p:attrName>
                                        </p:attrNameLst>
                                      </p:cBhvr>
                                      <p:to>
                                        <p:strVal val="hidden"/>
                                      </p:to>
                                    </p:set>
                                  </p:childTnLst>
                                </p:cTn>
                              </p:par>
                            </p:childTnLst>
                          </p:cTn>
                        </p:par>
                      </p:childTnLst>
                    </p:cTn>
                  </p:par>
                  <p:par>
                    <p:cTn id="49" fill="hold">
                      <p:stCondLst>
                        <p:cond delay="indefinite"/>
                      </p:stCondLst>
                      <p:childTnLst>
                        <p:par>
                          <p:cTn id="50" fill="hold">
                            <p:stCondLst>
                              <p:cond delay="0"/>
                            </p:stCondLst>
                            <p:childTnLst>
                              <p:par>
                                <p:cTn id="51" presetClass="exit" nodeType="clickEffect" presetID="9" grpId="2" fill="hold">
                                  <p:stCondLst>
                                    <p:cond delay="0"/>
                                  </p:stCondLst>
                                  <p:iterate type="el" backwards="0">
                                    <p:tmAbs val="0"/>
                                  </p:iterate>
                                  <p:childTnLst>
                                    <p:animEffect filter="dissolve" transition="out">
                                      <p:cBhvr>
                                        <p:cTn id="52" dur="500" fill="hold"/>
                                        <p:tgtEl>
                                          <p:spTgt spid="275">
                                            <p:txEl>
                                              <p:pRg st="4" end="4"/>
                                            </p:txEl>
                                          </p:spTgt>
                                        </p:tgtEl>
                                      </p:cBhvr>
                                    </p:animEffect>
                                    <p:set>
                                      <p:cBhvr>
                                        <p:cTn id="53" fill="hold">
                                          <p:stCondLst>
                                            <p:cond delay="499"/>
                                          </p:stCondLst>
                                        </p:cTn>
                                        <p:tgtEl>
                                          <p:spTgt spid="275">
                                            <p:txEl>
                                              <p:pRg st="4" end="4"/>
                                            </p:txEl>
                                          </p:spTgt>
                                        </p:tgtEl>
                                        <p:attrNameLst>
                                          <p:attrName>style.visibility</p:attrName>
                                        </p:attrNameLst>
                                      </p:cBhvr>
                                      <p:to>
                                        <p:strVal val="hidden"/>
                                      </p:to>
                                    </p:set>
                                  </p:childTnLst>
                                </p:cTn>
                              </p:par>
                              <p:par>
                                <p:cTn id="54" presetClass="exit" nodeType="withEffect" presetSubtype="0" presetID="9" grpId="2" fill="hold">
                                  <p:stCondLst>
                                    <p:cond delay="0"/>
                                  </p:stCondLst>
                                  <p:iterate type="el" backwards="0">
                                    <p:tmAbs val="0"/>
                                  </p:iterate>
                                  <p:childTnLst>
                                    <p:animEffect filter="dissolve" transition="out">
                                      <p:cBhvr>
                                        <p:cTn id="55" dur="500" fill="hold"/>
                                        <p:tgtEl>
                                          <p:spTgt spid="275">
                                            <p:bg/>
                                          </p:spTgt>
                                        </p:tgtEl>
                                      </p:cBhvr>
                                    </p:animEffect>
                                    <p:set>
                                      <p:cBhvr>
                                        <p:cTn id="56" fill="hold">
                                          <p:stCondLst>
                                            <p:cond delay="499"/>
                                          </p:stCondLst>
                                        </p:cTn>
                                        <p:tgtEl>
                                          <p:spTgt spid="275">
                                            <p:bg/>
                                          </p:spTgt>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75" grpId="1"/>
      <p:bldP build="p" bldLvl="5" animBg="1" rev="0" advAuto="0" spid="275" grpId="2"/>
    </p:bldLst>
  </p:timing>
</p:sld>
</file>

<file path=ppt/slides/slide25.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80" name="Title 1"/>
          <p:cNvSpPr txBox="1"/>
          <p:nvPr>
            <p:ph type="title"/>
          </p:nvPr>
        </p:nvSpPr>
        <p:spPr>
          <a:xfrm>
            <a:off x="349621" y="286868"/>
            <a:ext cx="8596670" cy="1320803"/>
          </a:xfrm>
          <a:prstGeom prst="rect">
            <a:avLst/>
          </a:prstGeom>
        </p:spPr>
        <p:txBody>
          <a:bodyPr/>
          <a:lstStyle/>
          <a:p>
            <a:pPr/>
            <a:r>
              <a:t>What a workplace can contribute to Physical Activity  </a:t>
            </a:r>
          </a:p>
        </p:txBody>
      </p:sp>
      <p:sp>
        <p:nvSpPr>
          <p:cNvPr id="281" name="TextBox 3"/>
          <p:cNvSpPr txBox="1"/>
          <p:nvPr/>
        </p:nvSpPr>
        <p:spPr>
          <a:xfrm>
            <a:off x="349622" y="1607669"/>
            <a:ext cx="9049872" cy="11582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lnSpc>
                <a:spcPct val="150000"/>
              </a:lnSpc>
              <a:defRPr>
                <a:latin typeface="Trebuchet MS"/>
                <a:ea typeface="Trebuchet MS"/>
                <a:cs typeface="Trebuchet MS"/>
                <a:sym typeface="Trebuchet MS"/>
              </a:defRPr>
            </a:pPr>
            <a:r>
              <a:t>Workplace physical activity programs can motivate inactive target groups to increase daily activity levels, but it is important to determine their reach and impact.</a:t>
            </a:r>
            <a:br/>
          </a:p>
        </p:txBody>
      </p:sp>
      <p:sp>
        <p:nvSpPr>
          <p:cNvPr id="282" name="Content Placeholder 2"/>
          <p:cNvSpPr txBox="1"/>
          <p:nvPr/>
        </p:nvSpPr>
        <p:spPr>
          <a:xfrm>
            <a:off x="-2" y="2753658"/>
            <a:ext cx="11524135" cy="344244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291465" indent="-291465" defTabSz="388620">
              <a:lnSpc>
                <a:spcPct val="150000"/>
              </a:lnSpc>
              <a:spcBef>
                <a:spcPts val="800"/>
              </a:spcBef>
              <a:buClr>
                <a:schemeClr val="accent1"/>
              </a:buClr>
              <a:buSzPct val="80000"/>
              <a:buFont typeface="Trebuchet MS"/>
              <a:buChar char="u"/>
              <a:defRPr sz="1500">
                <a:latin typeface="Trebuchet MS"/>
                <a:ea typeface="Trebuchet MS"/>
                <a:cs typeface="Trebuchet MS"/>
                <a:sym typeface="Trebuchet MS"/>
              </a:defRPr>
            </a:pPr>
            <a:r>
              <a:t>One program that has been proven is the Global Corporate Challenge (GCC). The GCC  is a worldwide walking challenge run by a commercial provider. Each year organisations form teams of employees who compete to accumulate the greatest number of steps in a 16-week ‘challenge’. </a:t>
            </a:r>
            <a:endParaRPr>
              <a:solidFill>
                <a:srgbClr val="404040"/>
              </a:solidFill>
            </a:endParaRPr>
          </a:p>
          <a:p>
            <a:pPr marL="291465" indent="-291465" defTabSz="388620">
              <a:lnSpc>
                <a:spcPct val="150000"/>
              </a:lnSpc>
              <a:spcBef>
                <a:spcPts val="800"/>
              </a:spcBef>
              <a:buClr>
                <a:schemeClr val="accent1"/>
              </a:buClr>
              <a:buSzPct val="80000"/>
              <a:buFont typeface="Trebuchet MS"/>
              <a:buChar char="u"/>
              <a:defRPr sz="1500">
                <a:latin typeface="Trebuchet MS"/>
                <a:ea typeface="Trebuchet MS"/>
                <a:cs typeface="Trebuchet MS"/>
                <a:sym typeface="Trebuchet MS"/>
              </a:defRPr>
            </a:pPr>
            <a:r>
              <a:t>The Global Corporate Challenge (GCC) is a team-based program promoting pedometer-based self-monitoring to reach 10 000 steps per day.</a:t>
            </a:r>
            <a:endParaRPr>
              <a:solidFill>
                <a:srgbClr val="404040"/>
              </a:solidFill>
            </a:endParaRPr>
          </a:p>
          <a:p>
            <a:pPr marL="291465" indent="-291465" defTabSz="388620">
              <a:lnSpc>
                <a:spcPct val="150000"/>
              </a:lnSpc>
              <a:spcBef>
                <a:spcPts val="800"/>
              </a:spcBef>
              <a:buClr>
                <a:schemeClr val="accent1"/>
              </a:buClr>
              <a:buSzPct val="80000"/>
              <a:buFont typeface="Trebuchet MS"/>
              <a:buChar char="u"/>
              <a:defRPr sz="1500">
                <a:latin typeface="Trebuchet MS"/>
                <a:ea typeface="Trebuchet MS"/>
                <a:cs typeface="Trebuchet MS"/>
                <a:sym typeface="Trebuchet MS"/>
              </a:defRPr>
            </a:pPr>
            <a:r>
              <a:t>Participants who worked in an Australian university took part. On average, participants self-estimated 11 638 daily steps in Week 1, increasing to measured estimates of 13 787 daily steps in Week 16.</a:t>
            </a:r>
            <a:endParaRPr>
              <a:solidFill>
                <a:srgbClr val="404040"/>
              </a:solidFill>
            </a:endParaRP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82">
                                            <p:bg/>
                                          </p:spTgt>
                                        </p:tgtEl>
                                        <p:attrNameLst>
                                          <p:attrName>style.visibility</p:attrName>
                                        </p:attrNameLst>
                                      </p:cBhvr>
                                      <p:to>
                                        <p:strVal val="visible"/>
                                      </p:to>
                                    </p:set>
                                    <p:animEffect filter="dissolve" transition="in">
                                      <p:cBhvr>
                                        <p:cTn id="7" dur="500"/>
                                        <p:tgtEl>
                                          <p:spTgt spid="282">
                                            <p:bg/>
                                          </p:spTgt>
                                        </p:tgtEl>
                                      </p:cBhvr>
                                    </p:animEffect>
                                  </p:childTnLst>
                                </p:cTn>
                              </p:par>
                              <p:par>
                                <p:cTn id="8" presetClass="entr" nodeType="withEffect" presetSubtype="0" presetID="9" grpId="1" fill="hold">
                                  <p:stCondLst>
                                    <p:cond delay="0"/>
                                  </p:stCondLst>
                                  <p:iterate type="el" backwards="0">
                                    <p:tmAbs val="0"/>
                                  </p:iterate>
                                  <p:childTnLst>
                                    <p:set>
                                      <p:cBhvr>
                                        <p:cTn id="9" fill="hold"/>
                                        <p:tgtEl>
                                          <p:spTgt spid="282">
                                            <p:txEl>
                                              <p:pRg st="0" end="0"/>
                                            </p:txEl>
                                          </p:spTgt>
                                        </p:tgtEl>
                                        <p:attrNameLst>
                                          <p:attrName>style.visibility</p:attrName>
                                        </p:attrNameLst>
                                      </p:cBhvr>
                                      <p:to>
                                        <p:strVal val="visible"/>
                                      </p:to>
                                    </p:set>
                                    <p:animEffect filter="dissolve" transition="in">
                                      <p:cBhvr>
                                        <p:cTn id="10" dur="500"/>
                                        <p:tgtEl>
                                          <p:spTgt spid="282">
                                            <p:txEl>
                                              <p:pRg st="0" end="0"/>
                                            </p:txEl>
                                          </p:spTgt>
                                        </p:tgtEl>
                                      </p:cBhvr>
                                    </p:animEffect>
                                  </p:childTnLst>
                                </p:cTn>
                              </p:par>
                            </p:childTnLst>
                          </p:cTn>
                        </p:par>
                        <p:par>
                          <p:cTn id="11" fill="hold">
                            <p:stCondLst>
                              <p:cond delay="500"/>
                            </p:stCondLst>
                            <p:childTnLst>
                              <p:par>
                                <p:cTn id="12" presetClass="entr" nodeType="afterEffect" presetID="9" grpId="1" fill="hold">
                                  <p:stCondLst>
                                    <p:cond delay="0"/>
                                  </p:stCondLst>
                                  <p:iterate type="el" backwards="0">
                                    <p:tmAbs val="0"/>
                                  </p:iterate>
                                  <p:childTnLst>
                                    <p:set>
                                      <p:cBhvr>
                                        <p:cTn id="13" fill="hold"/>
                                        <p:tgtEl>
                                          <p:spTgt spid="282">
                                            <p:txEl>
                                              <p:pRg st="1" end="1"/>
                                            </p:txEl>
                                          </p:spTgt>
                                        </p:tgtEl>
                                        <p:attrNameLst>
                                          <p:attrName>style.visibility</p:attrName>
                                        </p:attrNameLst>
                                      </p:cBhvr>
                                      <p:to>
                                        <p:strVal val="visible"/>
                                      </p:to>
                                    </p:set>
                                    <p:animEffect filter="dissolve" transition="in">
                                      <p:cBhvr>
                                        <p:cTn id="14" dur="500"/>
                                        <p:tgtEl>
                                          <p:spTgt spid="282">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xit" nodeType="clickEffect" presetID="9" grpId="2" fill="hold">
                                  <p:stCondLst>
                                    <p:cond delay="0"/>
                                  </p:stCondLst>
                                  <p:iterate type="el" backwards="0">
                                    <p:tmAbs val="0"/>
                                  </p:iterate>
                                  <p:childTnLst>
                                    <p:animEffect filter="dissolve" transition="out">
                                      <p:cBhvr>
                                        <p:cTn id="18" dur="500" fill="hold"/>
                                        <p:tgtEl>
                                          <p:spTgt spid="282">
                                            <p:txEl>
                                              <p:pRg st="0" end="0"/>
                                            </p:txEl>
                                          </p:spTgt>
                                        </p:tgtEl>
                                      </p:cBhvr>
                                    </p:animEffect>
                                    <p:set>
                                      <p:cBhvr>
                                        <p:cTn id="19" fill="hold">
                                          <p:stCondLst>
                                            <p:cond delay="499"/>
                                          </p:stCondLst>
                                        </p:cTn>
                                        <p:tgtEl>
                                          <p:spTgt spid="282">
                                            <p:txEl>
                                              <p:pRg st="0" end="0"/>
                                            </p:txEl>
                                          </p:spTgt>
                                        </p:tgtEl>
                                        <p:attrNameLst>
                                          <p:attrName>style.visibility</p:attrName>
                                        </p:attrNameLst>
                                      </p:cBhvr>
                                      <p:to>
                                        <p:strVal val="hidden"/>
                                      </p:to>
                                    </p:set>
                                  </p:childTnLst>
                                </p:cTn>
                              </p:par>
                            </p:childTnLst>
                          </p:cTn>
                        </p:par>
                        <p:par>
                          <p:cTn id="20" fill="hold">
                            <p:stCondLst>
                              <p:cond delay="500"/>
                            </p:stCondLst>
                            <p:childTnLst>
                              <p:par>
                                <p:cTn id="21" presetClass="entr" nodeType="afterEffect" presetID="9" grpId="1" fill="hold">
                                  <p:stCondLst>
                                    <p:cond delay="0"/>
                                  </p:stCondLst>
                                  <p:iterate type="el" backwards="0">
                                    <p:tmAbs val="0"/>
                                  </p:iterate>
                                  <p:childTnLst>
                                    <p:set>
                                      <p:cBhvr>
                                        <p:cTn id="22" fill="hold"/>
                                        <p:tgtEl>
                                          <p:spTgt spid="282">
                                            <p:txEl>
                                              <p:pRg st="2" end="2"/>
                                            </p:txEl>
                                          </p:spTgt>
                                        </p:tgtEl>
                                        <p:attrNameLst>
                                          <p:attrName>style.visibility</p:attrName>
                                        </p:attrNameLst>
                                      </p:cBhvr>
                                      <p:to>
                                        <p:strVal val="visible"/>
                                      </p:to>
                                    </p:set>
                                    <p:animEffect filter="dissolve" transition="in">
                                      <p:cBhvr>
                                        <p:cTn id="23" dur="500"/>
                                        <p:tgtEl>
                                          <p:spTgt spid="28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Class="exit" nodeType="clickEffect" presetID="9" grpId="2" fill="hold">
                                  <p:stCondLst>
                                    <p:cond delay="0"/>
                                  </p:stCondLst>
                                  <p:iterate type="el" backwards="0">
                                    <p:tmAbs val="0"/>
                                  </p:iterate>
                                  <p:childTnLst>
                                    <p:animEffect filter="dissolve" transition="out">
                                      <p:cBhvr>
                                        <p:cTn id="27" dur="500" fill="hold"/>
                                        <p:tgtEl>
                                          <p:spTgt spid="282">
                                            <p:txEl>
                                              <p:pRg st="1" end="1"/>
                                            </p:txEl>
                                          </p:spTgt>
                                        </p:tgtEl>
                                      </p:cBhvr>
                                    </p:animEffect>
                                    <p:set>
                                      <p:cBhvr>
                                        <p:cTn id="28" fill="hold">
                                          <p:stCondLst>
                                            <p:cond delay="499"/>
                                          </p:stCondLst>
                                        </p:cTn>
                                        <p:tgtEl>
                                          <p:spTgt spid="282">
                                            <p:txEl>
                                              <p:pRg st="1" end="1"/>
                                            </p:txEl>
                                          </p:spTgt>
                                        </p:tgtEl>
                                        <p:attrNameLst>
                                          <p:attrName>style.visibility</p:attrName>
                                        </p:attrNameLst>
                                      </p:cBhvr>
                                      <p:to>
                                        <p:strVal val="hidden"/>
                                      </p:to>
                                    </p:set>
                                  </p:childTnLst>
                                </p:cTn>
                              </p:par>
                            </p:childTnLst>
                          </p:cTn>
                        </p:par>
                        <p:par>
                          <p:cTn id="29" fill="hold">
                            <p:stCondLst>
                              <p:cond delay="500"/>
                            </p:stCondLst>
                            <p:childTnLst>
                              <p:par>
                                <p:cTn id="30" presetClass="entr" nodeType="afterEffect" presetID="9" grpId="1" fill="hold">
                                  <p:stCondLst>
                                    <p:cond delay="0"/>
                                  </p:stCondLst>
                                  <p:iterate type="el" backwards="0">
                                    <p:tmAbs val="0"/>
                                  </p:iterate>
                                  <p:childTnLst>
                                    <p:set>
                                      <p:cBhvr>
                                        <p:cTn id="31" fill="hold"/>
                                        <p:tgtEl>
                                          <p:spTgt spid="282">
                                            <p:txEl>
                                              <p:pRg st="3" end="3"/>
                                            </p:txEl>
                                          </p:spTgt>
                                        </p:tgtEl>
                                        <p:attrNameLst>
                                          <p:attrName>style.visibility</p:attrName>
                                        </p:attrNameLst>
                                      </p:cBhvr>
                                      <p:to>
                                        <p:strVal val="visible"/>
                                      </p:to>
                                    </p:set>
                                    <p:animEffect filter="dissolve" transition="in">
                                      <p:cBhvr>
                                        <p:cTn id="32" dur="500"/>
                                        <p:tgtEl>
                                          <p:spTgt spid="282">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Class="exit" nodeType="clickEffect" presetID="9" grpId="2" fill="hold">
                                  <p:stCondLst>
                                    <p:cond delay="0"/>
                                  </p:stCondLst>
                                  <p:iterate type="el" backwards="0">
                                    <p:tmAbs val="0"/>
                                  </p:iterate>
                                  <p:childTnLst>
                                    <p:animEffect filter="dissolve" transition="out">
                                      <p:cBhvr>
                                        <p:cTn id="36" dur="500" fill="hold"/>
                                        <p:tgtEl>
                                          <p:spTgt spid="282">
                                            <p:txEl>
                                              <p:pRg st="2" end="2"/>
                                            </p:txEl>
                                          </p:spTgt>
                                        </p:tgtEl>
                                      </p:cBhvr>
                                    </p:animEffect>
                                    <p:set>
                                      <p:cBhvr>
                                        <p:cTn id="37" fill="hold">
                                          <p:stCondLst>
                                            <p:cond delay="499"/>
                                          </p:stCondLst>
                                        </p:cTn>
                                        <p:tgtEl>
                                          <p:spTgt spid="282">
                                            <p:txEl>
                                              <p:pRg st="2" end="2"/>
                                            </p:txEl>
                                          </p:spTgt>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Class="exit" nodeType="clickEffect" presetID="9" grpId="2" fill="hold">
                                  <p:stCondLst>
                                    <p:cond delay="0"/>
                                  </p:stCondLst>
                                  <p:iterate type="el" backwards="0">
                                    <p:tmAbs val="0"/>
                                  </p:iterate>
                                  <p:childTnLst>
                                    <p:animEffect filter="dissolve" transition="out">
                                      <p:cBhvr>
                                        <p:cTn id="41" dur="500" fill="hold"/>
                                        <p:tgtEl>
                                          <p:spTgt spid="282">
                                            <p:txEl>
                                              <p:pRg st="3" end="3"/>
                                            </p:txEl>
                                          </p:spTgt>
                                        </p:tgtEl>
                                      </p:cBhvr>
                                    </p:animEffect>
                                    <p:set>
                                      <p:cBhvr>
                                        <p:cTn id="42" fill="hold">
                                          <p:stCondLst>
                                            <p:cond delay="499"/>
                                          </p:stCondLst>
                                        </p:cTn>
                                        <p:tgtEl>
                                          <p:spTgt spid="282">
                                            <p:txEl>
                                              <p:pRg st="3" end="3"/>
                                            </p:txEl>
                                          </p:spTgt>
                                        </p:tgtEl>
                                        <p:attrNameLst>
                                          <p:attrName>style.visibility</p:attrName>
                                        </p:attrNameLst>
                                      </p:cBhvr>
                                      <p:to>
                                        <p:strVal val="hidden"/>
                                      </p:to>
                                    </p:set>
                                  </p:childTnLst>
                                </p:cTn>
                              </p:par>
                              <p:par>
                                <p:cTn id="43" presetClass="exit" nodeType="withEffect" presetSubtype="0" presetID="9" grpId="2" fill="hold">
                                  <p:stCondLst>
                                    <p:cond delay="0"/>
                                  </p:stCondLst>
                                  <p:iterate type="el" backwards="0">
                                    <p:tmAbs val="0"/>
                                  </p:iterate>
                                  <p:childTnLst>
                                    <p:animEffect filter="dissolve" transition="out">
                                      <p:cBhvr>
                                        <p:cTn id="44" dur="500" fill="hold"/>
                                        <p:tgtEl>
                                          <p:spTgt spid="282">
                                            <p:bg/>
                                          </p:spTgt>
                                        </p:tgtEl>
                                      </p:cBhvr>
                                    </p:animEffect>
                                    <p:set>
                                      <p:cBhvr>
                                        <p:cTn id="45" fill="hold">
                                          <p:stCondLst>
                                            <p:cond delay="499"/>
                                          </p:stCondLst>
                                        </p:cTn>
                                        <p:tgtEl>
                                          <p:spTgt spid="282">
                                            <p:bg/>
                                          </p:spTgt>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82" grpId="2"/>
      <p:bldP build="p" bldLvl="5" animBg="1" rev="0" advAuto="0" spid="282" grpId="1"/>
    </p:bldLst>
  </p:timing>
</p:sld>
</file>

<file path=ppt/slides/slide26.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pic>
        <p:nvPicPr>
          <p:cNvPr id="284" name="Picture 4" descr="Picture 4"/>
          <p:cNvPicPr>
            <a:picLocks noChangeAspect="1"/>
          </p:cNvPicPr>
          <p:nvPr/>
        </p:nvPicPr>
        <p:blipFill>
          <a:blip r:embed="rId3">
            <a:extLst/>
          </a:blip>
          <a:stretch>
            <a:fillRect/>
          </a:stretch>
        </p:blipFill>
        <p:spPr>
          <a:xfrm>
            <a:off x="2925753" y="1540435"/>
            <a:ext cx="5075248" cy="4906732"/>
          </a:xfrm>
          <a:prstGeom prst="rect">
            <a:avLst/>
          </a:prstGeom>
          <a:ln w="12700">
            <a:miter lim="400000"/>
          </a:ln>
        </p:spPr>
      </p:pic>
      <p:sp>
        <p:nvSpPr>
          <p:cNvPr id="285" name="Title 1"/>
          <p:cNvSpPr txBox="1"/>
          <p:nvPr>
            <p:ph type="title"/>
          </p:nvPr>
        </p:nvSpPr>
        <p:spPr>
          <a:xfrm>
            <a:off x="139451" y="138952"/>
            <a:ext cx="8596670" cy="1320803"/>
          </a:xfrm>
          <a:prstGeom prst="rect">
            <a:avLst/>
          </a:prstGeom>
        </p:spPr>
        <p:txBody>
          <a:bodyPr/>
          <a:lstStyle/>
          <a:p>
            <a:pPr/>
            <a:r>
              <a:t>A growing concern in physical activity within the workplace</a:t>
            </a:r>
          </a:p>
        </p:txBody>
      </p:sp>
      <p:sp>
        <p:nvSpPr>
          <p:cNvPr id="286" name="Content Placeholder 2"/>
          <p:cNvSpPr txBox="1"/>
          <p:nvPr>
            <p:ph type="body" idx="1"/>
          </p:nvPr>
        </p:nvSpPr>
        <p:spPr>
          <a:xfrm>
            <a:off x="139452" y="2763495"/>
            <a:ext cx="10308913" cy="3973483"/>
          </a:xfrm>
          <a:prstGeom prst="rect">
            <a:avLst/>
          </a:prstGeom>
        </p:spPr>
        <p:txBody>
          <a:bodyPr/>
          <a:lstStyle/>
          <a:p>
            <a:pPr>
              <a:lnSpc>
                <a:spcPct val="150000"/>
              </a:lnSpc>
              <a:defRPr>
                <a:solidFill>
                  <a:srgbClr val="000000"/>
                </a:solidFill>
              </a:defRPr>
            </a:pPr>
            <a:r>
              <a:t> In particular, employees of Nigeria need to participate in physical activity more than ever before. </a:t>
            </a:r>
          </a:p>
          <a:p>
            <a:pPr>
              <a:lnSpc>
                <a:spcPct val="150000"/>
              </a:lnSpc>
              <a:defRPr>
                <a:solidFill>
                  <a:srgbClr val="000000"/>
                </a:solidFill>
              </a:defRPr>
            </a:pPr>
            <a:r>
              <a:t>Physical activity is no longer part of daily life, automobiles have replaced walking, elevators have taken the place of stairs, and while washing machines have replaced manual laundry. Ajibua et al (2013) suggests this is as a result of technological advancements has placed individuals in a state of inactivity and has resulted into disease. </a:t>
            </a:r>
          </a:p>
          <a:p>
            <a:pPr>
              <a:lnSpc>
                <a:spcPct val="150000"/>
              </a:lnSpc>
              <a:defRPr>
                <a:solidFill>
                  <a:srgbClr val="000000"/>
                </a:solidFill>
              </a:defRPr>
            </a:pPr>
            <a:r>
              <a:t>The World Health Organization (2002) reported that in 2001 Nigeria had 1.9 million deaths that were linked directly to physical inactivity.</a:t>
            </a:r>
          </a:p>
        </p:txBody>
      </p:sp>
      <p:sp>
        <p:nvSpPr>
          <p:cNvPr id="287" name="TextBox 3"/>
          <p:cNvSpPr txBox="1"/>
          <p:nvPr/>
        </p:nvSpPr>
        <p:spPr>
          <a:xfrm>
            <a:off x="564777" y="1788459"/>
            <a:ext cx="8269941" cy="624839"/>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Trebuchet MS"/>
                <a:ea typeface="Trebuchet MS"/>
                <a:cs typeface="Trebuchet MS"/>
                <a:sym typeface="Trebuchet MS"/>
              </a:defRPr>
            </a:lvl1pPr>
          </a:lstStyle>
          <a:p>
            <a:pPr/>
            <a:r>
              <a:t>Some workplaces around the world have had a negative contribution to physical activity.</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ID="9" grpId="1" fill="hold">
                                  <p:stCondLst>
                                    <p:cond delay="0"/>
                                  </p:stCondLst>
                                  <p:iterate type="el" backwards="0">
                                    <p:tmAbs val="0"/>
                                  </p:iterate>
                                  <p:childTnLst>
                                    <p:set>
                                      <p:cBhvr>
                                        <p:cTn id="6" fill="hold"/>
                                        <p:tgtEl>
                                          <p:spTgt spid="286">
                                            <p:bg/>
                                          </p:spTgt>
                                        </p:tgtEl>
                                        <p:attrNameLst>
                                          <p:attrName>style.visibility</p:attrName>
                                        </p:attrNameLst>
                                      </p:cBhvr>
                                      <p:to>
                                        <p:strVal val="visible"/>
                                      </p:to>
                                    </p:set>
                                    <p:animEffect filter="dissolve" transition="in">
                                      <p:cBhvr>
                                        <p:cTn id="7" dur="500"/>
                                        <p:tgtEl>
                                          <p:spTgt spid="286">
                                            <p:bg/>
                                          </p:spTgt>
                                        </p:tgtEl>
                                      </p:cBhvr>
                                    </p:animEffect>
                                  </p:childTnLst>
                                </p:cTn>
                              </p:par>
                              <p:par>
                                <p:cTn id="8" presetClass="entr" nodeType="withEffect" presetSubtype="0" presetID="9" grpId="1" fill="hold">
                                  <p:stCondLst>
                                    <p:cond delay="0"/>
                                  </p:stCondLst>
                                  <p:iterate type="el" backwards="0">
                                    <p:tmAbs val="0"/>
                                  </p:iterate>
                                  <p:childTnLst>
                                    <p:set>
                                      <p:cBhvr>
                                        <p:cTn id="9" fill="hold"/>
                                        <p:tgtEl>
                                          <p:spTgt spid="286">
                                            <p:txEl>
                                              <p:pRg st="0" end="0"/>
                                            </p:txEl>
                                          </p:spTgt>
                                        </p:tgtEl>
                                        <p:attrNameLst>
                                          <p:attrName>style.visibility</p:attrName>
                                        </p:attrNameLst>
                                      </p:cBhvr>
                                      <p:to>
                                        <p:strVal val="visible"/>
                                      </p:to>
                                    </p:set>
                                    <p:animEffect filter="dissolve" transition="in">
                                      <p:cBhvr>
                                        <p:cTn id="10" dur="500"/>
                                        <p:tgtEl>
                                          <p:spTgt spid="286">
                                            <p:txEl>
                                              <p:pRg st="0" end="0"/>
                                            </p:txEl>
                                          </p:spTgt>
                                        </p:tgtEl>
                                      </p:cBhvr>
                                    </p:animEffect>
                                  </p:childTnLst>
                                </p:cTn>
                              </p:par>
                            </p:childTnLst>
                          </p:cTn>
                        </p:par>
                        <p:par>
                          <p:cTn id="11" fill="hold">
                            <p:stCondLst>
                              <p:cond delay="500"/>
                            </p:stCondLst>
                            <p:childTnLst>
                              <p:par>
                                <p:cTn id="12" presetClass="entr" nodeType="afterEffect" presetID="9" grpId="1" fill="hold">
                                  <p:stCondLst>
                                    <p:cond delay="0"/>
                                  </p:stCondLst>
                                  <p:iterate type="el" backwards="0">
                                    <p:tmAbs val="0"/>
                                  </p:iterate>
                                  <p:childTnLst>
                                    <p:set>
                                      <p:cBhvr>
                                        <p:cTn id="13" fill="hold"/>
                                        <p:tgtEl>
                                          <p:spTgt spid="286">
                                            <p:txEl>
                                              <p:pRg st="1" end="1"/>
                                            </p:txEl>
                                          </p:spTgt>
                                        </p:tgtEl>
                                        <p:attrNameLst>
                                          <p:attrName>style.visibility</p:attrName>
                                        </p:attrNameLst>
                                      </p:cBhvr>
                                      <p:to>
                                        <p:strVal val="visible"/>
                                      </p:to>
                                    </p:set>
                                    <p:animEffect filter="dissolve" transition="in">
                                      <p:cBhvr>
                                        <p:cTn id="14" dur="500"/>
                                        <p:tgtEl>
                                          <p:spTgt spid="286">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Class="exit" nodeType="clickEffect" presetID="9" grpId="2" fill="hold">
                                  <p:stCondLst>
                                    <p:cond delay="0"/>
                                  </p:stCondLst>
                                  <p:iterate type="el" backwards="0">
                                    <p:tmAbs val="0"/>
                                  </p:iterate>
                                  <p:childTnLst>
                                    <p:animEffect filter="dissolve" transition="out">
                                      <p:cBhvr>
                                        <p:cTn id="18" dur="500" fill="hold"/>
                                        <p:tgtEl>
                                          <p:spTgt spid="286">
                                            <p:txEl>
                                              <p:pRg st="0" end="0"/>
                                            </p:txEl>
                                          </p:spTgt>
                                        </p:tgtEl>
                                      </p:cBhvr>
                                    </p:animEffect>
                                    <p:set>
                                      <p:cBhvr>
                                        <p:cTn id="19" fill="hold">
                                          <p:stCondLst>
                                            <p:cond delay="499"/>
                                          </p:stCondLst>
                                        </p:cTn>
                                        <p:tgtEl>
                                          <p:spTgt spid="286">
                                            <p:txEl>
                                              <p:pRg st="0" end="0"/>
                                            </p:txEl>
                                          </p:spTgt>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Class="exit" nodeType="clickEffect" presetID="9" grpId="2" fill="hold">
                                  <p:stCondLst>
                                    <p:cond delay="0"/>
                                  </p:stCondLst>
                                  <p:iterate type="el" backwards="0">
                                    <p:tmAbs val="0"/>
                                  </p:iterate>
                                  <p:childTnLst>
                                    <p:animEffect filter="dissolve" transition="out">
                                      <p:cBhvr>
                                        <p:cTn id="23" dur="500" fill="hold"/>
                                        <p:tgtEl>
                                          <p:spTgt spid="286">
                                            <p:txEl>
                                              <p:pRg st="1" end="1"/>
                                            </p:txEl>
                                          </p:spTgt>
                                        </p:tgtEl>
                                      </p:cBhvr>
                                    </p:animEffect>
                                    <p:set>
                                      <p:cBhvr>
                                        <p:cTn id="24" fill="hold">
                                          <p:stCondLst>
                                            <p:cond delay="499"/>
                                          </p:stCondLst>
                                        </p:cTn>
                                        <p:tgtEl>
                                          <p:spTgt spid="286">
                                            <p:txEl>
                                              <p:pRg st="1" end="1"/>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Class="exit" nodeType="clickEffect" presetID="9" grpId="2" fill="hold">
                                  <p:stCondLst>
                                    <p:cond delay="0"/>
                                  </p:stCondLst>
                                  <p:iterate type="el" backwards="0">
                                    <p:tmAbs val="0"/>
                                  </p:iterate>
                                  <p:childTnLst>
                                    <p:animEffect filter="dissolve" transition="out">
                                      <p:cBhvr>
                                        <p:cTn id="28" dur="500" fill="hold"/>
                                        <p:tgtEl>
                                          <p:spTgt spid="286">
                                            <p:txEl>
                                              <p:pRg st="2" end="2"/>
                                            </p:txEl>
                                          </p:spTgt>
                                        </p:tgtEl>
                                      </p:cBhvr>
                                    </p:animEffect>
                                    <p:set>
                                      <p:cBhvr>
                                        <p:cTn id="29" fill="hold">
                                          <p:stCondLst>
                                            <p:cond delay="499"/>
                                          </p:stCondLst>
                                        </p:cTn>
                                        <p:tgtEl>
                                          <p:spTgt spid="286">
                                            <p:txEl>
                                              <p:pRg st="2" end="2"/>
                                            </p:txEl>
                                          </p:spTgt>
                                        </p:tgtEl>
                                        <p:attrNameLst>
                                          <p:attrName>style.visibility</p:attrName>
                                        </p:attrNameLst>
                                      </p:cBhvr>
                                      <p:to>
                                        <p:strVal val="hidden"/>
                                      </p:to>
                                    </p:set>
                                  </p:childTnLst>
                                </p:cTn>
                              </p:par>
                              <p:par>
                                <p:cTn id="30" presetClass="exit" nodeType="withEffect" presetSubtype="0" presetID="9" grpId="2" fill="hold">
                                  <p:stCondLst>
                                    <p:cond delay="0"/>
                                  </p:stCondLst>
                                  <p:iterate type="el" backwards="0">
                                    <p:tmAbs val="0"/>
                                  </p:iterate>
                                  <p:childTnLst>
                                    <p:animEffect filter="dissolve" transition="out">
                                      <p:cBhvr>
                                        <p:cTn id="31" dur="500" fill="hold"/>
                                        <p:tgtEl>
                                          <p:spTgt spid="286">
                                            <p:bg/>
                                          </p:spTgt>
                                        </p:tgtEl>
                                      </p:cBhvr>
                                    </p:animEffect>
                                    <p:set>
                                      <p:cBhvr>
                                        <p:cTn id="32" fill="hold">
                                          <p:stCondLst>
                                            <p:cond delay="499"/>
                                          </p:stCondLst>
                                        </p:cTn>
                                        <p:tgtEl>
                                          <p:spTgt spid="286">
                                            <p:bg/>
                                          </p:spTgt>
                                        </p:tgtEl>
                                        <p:attrNameLst>
                                          <p:attrName>style.visibility</p:attrName>
                                        </p:attrNameLst>
                                      </p:cBhvr>
                                      <p:to>
                                        <p:strVal val="hidden"/>
                                      </p:to>
                                    </p:set>
                                  </p:childTnLst>
                                </p:cTn>
                              </p:par>
                            </p:childTnLst>
                          </p:cTn>
                        </p:par>
                        <p:par>
                          <p:cTn id="33" fill="hold">
                            <p:stCondLst>
                              <p:cond delay="500"/>
                            </p:stCondLst>
                            <p:childTnLst>
                              <p:par>
                                <p:cTn id="34" presetClass="exit" nodeType="afterEffect" presetID="9" grpId="3" fill="hold">
                                  <p:stCondLst>
                                    <p:cond delay="0"/>
                                  </p:stCondLst>
                                  <p:iterate type="el" backwards="0">
                                    <p:tmAbs val="0"/>
                                  </p:iterate>
                                  <p:childTnLst>
                                    <p:animEffect filter="dissolve" transition="out">
                                      <p:cBhvr>
                                        <p:cTn id="35" dur="500" fill="hold"/>
                                        <p:tgtEl>
                                          <p:spTgt spid="287"/>
                                        </p:tgtEl>
                                      </p:cBhvr>
                                    </p:animEffect>
                                    <p:set>
                                      <p:cBhvr>
                                        <p:cTn id="36" fill="hold">
                                          <p:stCondLst>
                                            <p:cond delay="499"/>
                                          </p:stCondLst>
                                        </p:cTn>
                                        <p:tgtEl>
                                          <p:spTgt spid="287"/>
                                        </p:tgtEl>
                                        <p:attrNameLst>
                                          <p:attrName>style.visibility</p:attrName>
                                        </p:attrNameLst>
                                      </p:cBhvr>
                                      <p:to>
                                        <p:strVal val="hidden"/>
                                      </p:to>
                                    </p:set>
                                  </p:childTnLst>
                                </p:cTn>
                              </p:par>
                            </p:childTnLst>
                          </p:cTn>
                        </p:par>
                        <p:par>
                          <p:cTn id="37" fill="hold">
                            <p:stCondLst>
                              <p:cond delay="1000"/>
                            </p:stCondLst>
                            <p:childTnLst>
                              <p:par>
                                <p:cTn id="38" presetClass="entr" nodeType="afterEffect" presetID="9" grpId="4" fill="hold">
                                  <p:stCondLst>
                                    <p:cond delay="0"/>
                                  </p:stCondLst>
                                  <p:iterate type="el" backwards="0">
                                    <p:tmAbs val="0"/>
                                  </p:iterate>
                                  <p:childTnLst>
                                    <p:set>
                                      <p:cBhvr>
                                        <p:cTn id="39" fill="hold"/>
                                        <p:tgtEl>
                                          <p:spTgt spid="284"/>
                                        </p:tgtEl>
                                        <p:attrNameLst>
                                          <p:attrName>style.visibility</p:attrName>
                                        </p:attrNameLst>
                                      </p:cBhvr>
                                      <p:to>
                                        <p:strVal val="visible"/>
                                      </p:to>
                                    </p:set>
                                    <p:animEffect filter="dissolve" transition="in">
                                      <p:cBhvr>
                                        <p:cTn id="40" dur="500"/>
                                        <p:tgtEl>
                                          <p:spTgt spid="284"/>
                                        </p:tgtEl>
                                      </p:cBhvr>
                                    </p:animEffect>
                                  </p:childTnLst>
                                </p:cTn>
                              </p:par>
                            </p:childTnLst>
                          </p:cTn>
                        </p:par>
                      </p:childTnLst>
                    </p:cTn>
                  </p:par>
                  <p:par>
                    <p:cTn id="41" fill="hold">
                      <p:stCondLst>
                        <p:cond delay="indefinite"/>
                      </p:stCondLst>
                      <p:childTnLst>
                        <p:par>
                          <p:cTn id="42" fill="hold">
                            <p:stCondLst>
                              <p:cond delay="0"/>
                            </p:stCondLst>
                            <p:childTnLst>
                              <p:par>
                                <p:cTn id="43" presetClass="entr" nodeType="clickEffect" presetID="9" grpId="1" fill="hold">
                                  <p:stCondLst>
                                    <p:cond delay="0"/>
                                  </p:stCondLst>
                                  <p:iterate type="el" backwards="0">
                                    <p:tmAbs val="0"/>
                                  </p:iterate>
                                  <p:childTnLst>
                                    <p:set>
                                      <p:cBhvr>
                                        <p:cTn id="44" fill="hold"/>
                                        <p:tgtEl>
                                          <p:spTgt spid="286">
                                            <p:txEl>
                                              <p:pRg st="2" end="2"/>
                                            </p:txEl>
                                          </p:spTgt>
                                        </p:tgtEl>
                                        <p:attrNameLst>
                                          <p:attrName>style.visibility</p:attrName>
                                        </p:attrNameLst>
                                      </p:cBhvr>
                                      <p:to>
                                        <p:strVal val="visible"/>
                                      </p:to>
                                    </p:set>
                                    <p:animEffect filter="dissolve" transition="in">
                                      <p:cBhvr>
                                        <p:cTn id="45" dur="500"/>
                                        <p:tgtEl>
                                          <p:spTgt spid="286">
                                            <p:txEl>
                                              <p:pRg st="2" end="2"/>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286" grpId="1"/>
      <p:bldP build="p" bldLvl="1" animBg="1" rev="0" advAuto="0" spid="286" grpId="2"/>
      <p:bldP build="whole" bldLvl="1" animBg="1" rev="0" advAuto="0" spid="284" grpId="4"/>
      <p:bldP build="whole" bldLvl="1" animBg="1" rev="0" advAuto="0" spid="287" grpId="3"/>
    </p:bldLst>
  </p:timing>
</p:sld>
</file>

<file path=ppt/slides/slide27.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91" name="Title 1"/>
          <p:cNvSpPr txBox="1"/>
          <p:nvPr>
            <p:ph type="title"/>
          </p:nvPr>
        </p:nvSpPr>
        <p:spPr>
          <a:xfrm>
            <a:off x="228760" y="195530"/>
            <a:ext cx="8596670" cy="684365"/>
          </a:xfrm>
          <a:prstGeom prst="rect">
            <a:avLst/>
          </a:prstGeom>
        </p:spPr>
        <p:txBody>
          <a:bodyPr/>
          <a:lstStyle/>
          <a:p>
            <a:pPr defTabSz="288036">
              <a:defRPr sz="2000"/>
            </a:pPr>
            <a:r>
              <a:t>Reference List;</a:t>
            </a:r>
            <a:br/>
          </a:p>
        </p:txBody>
      </p:sp>
      <p:sp>
        <p:nvSpPr>
          <p:cNvPr id="292" name="Content Placeholder 2"/>
          <p:cNvSpPr txBox="1"/>
          <p:nvPr>
            <p:ph type="body" idx="1"/>
          </p:nvPr>
        </p:nvSpPr>
        <p:spPr>
          <a:xfrm>
            <a:off x="228759" y="879892"/>
            <a:ext cx="10847560" cy="5313876"/>
          </a:xfrm>
          <a:prstGeom prst="rect">
            <a:avLst/>
          </a:prstGeom>
        </p:spPr>
        <p:txBody>
          <a:bodyPr/>
          <a:lstStyle/>
          <a:p>
            <a:pPr>
              <a:lnSpc>
                <a:spcPct val="150000"/>
              </a:lnSpc>
              <a:defRPr>
                <a:solidFill>
                  <a:srgbClr val="000000"/>
                </a:solidFill>
              </a:defRPr>
            </a:pPr>
            <a:r>
              <a:t>Ajibua, M.A., olorunsola, H.K. and Alla, J.B.(2013) The challenges of workplace physical activity among employees of higher institutions in Ondo State, Nigeria. </a:t>
            </a:r>
            <a:r>
              <a:rPr i="1"/>
              <a:t>Journal of Physical Education and Sport, </a:t>
            </a:r>
            <a:r>
              <a:rPr b="1"/>
              <a:t>13</a:t>
            </a:r>
            <a:r>
              <a:t>(4), pp. 612-617.</a:t>
            </a:r>
          </a:p>
          <a:p>
            <a:pPr>
              <a:lnSpc>
                <a:spcPct val="150000"/>
              </a:lnSpc>
              <a:defRPr>
                <a:solidFill>
                  <a:srgbClr val="000000"/>
                </a:solidFill>
              </a:defRPr>
            </a:pPr>
            <a:r>
              <a:t>Change4Life photo (2018) Available at:https://www.google.co.uk/url?sa=i&amp;rct=j&amp;q=&amp;esrc=s&amp;source=images&amp;cd=&amp;cad=rja&amp;uact=8&amp;ved=0ahUKEwjFvfvVh9vYAhVKmbQKHfnjA-EQjB0IBg&amp;url=https%3A%2F%2Fwww.nhs.uk%2Fchange4life%2Fcards&amp;psig=AOvVaw3Olw45nJ8EEtIt4-RonnAY&amp;ust=1516143193073051</a:t>
            </a:r>
            <a:br/>
            <a:r>
              <a:t>(Accessed on 14</a:t>
            </a:r>
            <a:r>
              <a:rPr baseline="30000"/>
              <a:t>th</a:t>
            </a:r>
            <a:r>
              <a:t> January 2018).</a:t>
            </a:r>
          </a:p>
          <a:p>
            <a:pPr>
              <a:lnSpc>
                <a:spcPct val="150000"/>
              </a:lnSpc>
              <a:defRPr>
                <a:solidFill>
                  <a:srgbClr val="000000"/>
                </a:solidFill>
              </a:defRPr>
            </a:pPr>
            <a:r>
              <a:t>Chorney, D. (2009) ‘Daily Physical Activity Initiatives Across Canada: A Progress Report.’ </a:t>
            </a:r>
            <a:r>
              <a:rPr i="1"/>
              <a:t>Physical &amp; Health Education Journal, </a:t>
            </a:r>
            <a:r>
              <a:rPr b="1"/>
              <a:t>75</a:t>
            </a:r>
            <a:r>
              <a:t>(3), pp. 12-13.</a:t>
            </a:r>
          </a:p>
        </p:txBody>
      </p:sp>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showMasterSp="1" showMasterPhAnim="1">
  <p:cSld>
    <p:spTree>
      <p:nvGrpSpPr>
        <p:cNvPr id="1" name=""/>
        <p:cNvGrpSpPr/>
        <p:nvPr/>
      </p:nvGrpSpPr>
      <p:grpSpPr>
        <a:xfrm>
          <a:off x="0" y="0"/>
          <a:ext cx="0" cy="0"/>
          <a:chOff x="0" y="0"/>
          <a:chExt cx="0" cy="0"/>
        </a:xfrm>
      </p:grpSpPr>
      <p:sp>
        <p:nvSpPr>
          <p:cNvPr id="294" name="Title 1"/>
          <p:cNvSpPr txBox="1"/>
          <p:nvPr>
            <p:ph type="title"/>
          </p:nvPr>
        </p:nvSpPr>
        <p:spPr>
          <a:xfrm>
            <a:off x="207034" y="195529"/>
            <a:ext cx="10817525" cy="6248405"/>
          </a:xfrm>
          <a:prstGeom prst="rect">
            <a:avLst/>
          </a:prstGeom>
        </p:spPr>
        <p:txBody>
          <a:bodyPr/>
          <a:lstStyle/>
          <a:p>
            <a:pPr>
              <a:lnSpc>
                <a:spcPct val="150000"/>
              </a:lnSpc>
              <a:defRPr sz="1800">
                <a:solidFill>
                  <a:srgbClr val="000000"/>
                </a:solidFill>
              </a:defRPr>
            </a:pPr>
            <a:r>
              <a:t>Government Website (2017) Number of children getting enough physical activity drops by 40%. Available at: https://www.gov.uk/government/news/number-of-children-getting-enough-physical-activity-drops-by-40</a:t>
            </a:r>
            <a:br/>
            <a:r>
              <a:t>(Accessed 14</a:t>
            </a:r>
            <a:r>
              <a:rPr baseline="30000"/>
              <a:t>th</a:t>
            </a:r>
            <a:r>
              <a:t> January 2018.)</a:t>
            </a:r>
            <a:br/>
            <a:r>
              <a:t>Physical Activity Pyramid (2018) Available at: https://www.google.co.uk/url?sa=i&amp;rct=j&amp;q=&amp;esrc=s&amp;source=images&amp;cd=&amp;cad=rja&amp;uact=8&amp;ved=0ahUKEwiosdjLiNvYAhVPJ1AKHQj1B-UQjxwIAw&amp;url=https%3A%2F%2Fdrnibber.com%2Fmove-your-body%2F&amp;psig=AOvVaw0Tf5jS07v52pbHdCQXbzyu&amp;ust=1516143428369503</a:t>
            </a:r>
            <a:br/>
            <a:r>
              <a:t>(Accessed on 14</a:t>
            </a:r>
            <a:r>
              <a:rPr baseline="30000"/>
              <a:t>th</a:t>
            </a:r>
            <a:r>
              <a:t> January 2018).</a:t>
            </a:r>
            <a:br/>
            <a:r>
              <a:t>Sport England (2016) Volunteering in Active Nation. Available at: https://www.sportengland.org/media/11323/volunteering-in-an-active-nation-final.pdf</a:t>
            </a:r>
            <a:br/>
            <a:r>
              <a:t>(Accessed 14</a:t>
            </a:r>
            <a:r>
              <a:rPr baseline="30000"/>
              <a:t>th</a:t>
            </a:r>
            <a:r>
              <a:t> January 2018.)</a:t>
            </a:r>
            <a:br/>
            <a:r>
              <a:t>Vollum, M. (2014) ‘The potential for social media use in K-12 physical and health education’, </a:t>
            </a:r>
            <a:r>
              <a:rPr i="1"/>
              <a:t>Computers in Human Behaviour, </a:t>
            </a:r>
            <a:r>
              <a:t>(35), pp. 560-564. </a:t>
            </a:r>
            <a:b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A7A7A7"/>
      </a:dk2>
      <a:lt2>
        <a:srgbClr val="535353"/>
      </a:lt2>
      <a:accent1>
        <a:srgbClr val="5FCBEF"/>
      </a:accent1>
      <a:accent2>
        <a:srgbClr val="2E83C3"/>
      </a:accent2>
      <a:accent3>
        <a:srgbClr val="42D0A2"/>
      </a:accent3>
      <a:accent4>
        <a:srgbClr val="2E946B"/>
      </a:accent4>
      <a:accent5>
        <a:srgbClr val="42B051"/>
      </a:accent5>
      <a:accent6>
        <a:srgbClr val="96D141"/>
      </a:accent6>
      <a:hlink>
        <a:srgbClr val="0000FF"/>
      </a:hlink>
      <a:folHlink>
        <a:srgbClr val="FF00FF"/>
      </a:folHlink>
    </a:clrScheme>
    <a:fontScheme name="Facet">
      <a:majorFont>
        <a:latin typeface="Calibri"/>
        <a:ea typeface="Calibri"/>
        <a:cs typeface="Calibri"/>
      </a:majorFont>
      <a:minorFont>
        <a:latin typeface="Helvetica"/>
        <a:ea typeface="Helvetica"/>
        <a:cs typeface="Helvetica"/>
      </a:minorFont>
    </a:fontScheme>
    <a:fmtScheme name="Face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A7A7A7"/>
      </a:dk2>
      <a:lt2>
        <a:srgbClr val="535353"/>
      </a:lt2>
      <a:accent1>
        <a:srgbClr val="5FCBEF"/>
      </a:accent1>
      <a:accent2>
        <a:srgbClr val="2E83C3"/>
      </a:accent2>
      <a:accent3>
        <a:srgbClr val="42D0A2"/>
      </a:accent3>
      <a:accent4>
        <a:srgbClr val="2E946B"/>
      </a:accent4>
      <a:accent5>
        <a:srgbClr val="42B051"/>
      </a:accent5>
      <a:accent6>
        <a:srgbClr val="96D141"/>
      </a:accent6>
      <a:hlink>
        <a:srgbClr val="0000FF"/>
      </a:hlink>
      <a:folHlink>
        <a:srgbClr val="FF00FF"/>
      </a:folHlink>
    </a:clrScheme>
    <a:fontScheme name="Facet">
      <a:majorFont>
        <a:latin typeface="Calibri"/>
        <a:ea typeface="Calibri"/>
        <a:cs typeface="Calibri"/>
      </a:majorFont>
      <a:minorFont>
        <a:latin typeface="Helvetica"/>
        <a:ea typeface="Helvetica"/>
        <a:cs typeface="Helvetica"/>
      </a:minorFont>
    </a:fontScheme>
    <a:fmtScheme name="Face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
          <a:effectLst>
            <a:outerShdw sx="100000" sy="100000" kx="0" ky="0" algn="b" rotWithShape="0" blurRad="38100" dist="25400" dir="540000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45718" tIns="45718" rIns="45718" bIns="45718" numCol="1" spcCol="38100" rtlCol="0" anchor="ctr"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38100" dist="25400" dir="5400000">
            <a:srgbClr val="000000">
              <a:alpha val="35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4572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