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D4D4"/>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2" d="100"/>
          <a:sy n="82" d="100"/>
        </p:scale>
        <p:origin x="-2880" y="-16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6068907" y="1637903"/>
            <a:ext cx="6740769" cy="6991323"/>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746761" y="746761"/>
            <a:ext cx="8616598" cy="4373881"/>
          </a:xfrm>
        </p:spPr>
        <p:txBody>
          <a:bodyPr anchor="b">
            <a:normAutofit/>
          </a:bodyPr>
          <a:lstStyle>
            <a:lvl1pPr algn="l">
              <a:defRPr sz="6160">
                <a:effectLst/>
              </a:defRPr>
            </a:lvl1pPr>
          </a:lstStyle>
          <a:p>
            <a:r>
              <a:rPr lang="en-GB"/>
              <a:t>Click to edit Master title style</a:t>
            </a:r>
            <a:endParaRPr lang="en-US" dirty="0"/>
          </a:p>
        </p:txBody>
      </p:sp>
      <p:sp>
        <p:nvSpPr>
          <p:cNvPr id="3" name="Subtitle 2"/>
          <p:cNvSpPr>
            <a:spLocks noGrp="1"/>
          </p:cNvSpPr>
          <p:nvPr>
            <p:ph type="subTitle" idx="1"/>
          </p:nvPr>
        </p:nvSpPr>
        <p:spPr>
          <a:xfrm>
            <a:off x="746760" y="5381415"/>
            <a:ext cx="6935950" cy="2678852"/>
          </a:xfrm>
        </p:spPr>
        <p:txBody>
          <a:bodyPr anchor="t">
            <a:normAutofit/>
          </a:bodyPr>
          <a:lstStyle>
            <a:lvl1pPr marL="0" indent="0" algn="l">
              <a:buNone/>
              <a:defRPr sz="2800">
                <a:solidFill>
                  <a:schemeClr val="bg2">
                    <a:lumMod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999935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GB"/>
              <a:t>Click to edit Master title style</a:t>
            </a:r>
            <a:endParaRPr lang="en-US" dirty="0"/>
          </a:p>
        </p:txBody>
      </p:sp>
      <p:sp>
        <p:nvSpPr>
          <p:cNvPr id="3" name="Content Placeholder 2"/>
          <p:cNvSpPr>
            <a:spLocks noGrp="1"/>
          </p:cNvSpPr>
          <p:nvPr>
            <p:ph idx="1"/>
          </p:nvPr>
        </p:nvSpPr>
        <p:spPr>
          <a:xfrm>
            <a:off x="746761" y="746760"/>
            <a:ext cx="9176814" cy="527473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92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6760" y="2773679"/>
            <a:ext cx="8963455" cy="3247814"/>
          </a:xfrm>
        </p:spPr>
        <p:txBody>
          <a:bodyPr anchor="b">
            <a:normAutofit/>
          </a:bodyPr>
          <a:lstStyle>
            <a:lvl1pPr algn="l">
              <a:defRPr sz="4480" b="0" cap="all"/>
            </a:lvl1pPr>
          </a:lstStyle>
          <a:p>
            <a:r>
              <a:rPr lang="en-GB"/>
              <a:t>Click to edit Master title style</a:t>
            </a:r>
            <a:endParaRPr lang="en-US" dirty="0"/>
          </a:p>
        </p:txBody>
      </p:sp>
      <p:sp>
        <p:nvSpPr>
          <p:cNvPr id="3" name="Text Placeholder 2"/>
          <p:cNvSpPr>
            <a:spLocks noGrp="1"/>
          </p:cNvSpPr>
          <p:nvPr>
            <p:ph type="body" idx="1"/>
          </p:nvPr>
        </p:nvSpPr>
        <p:spPr>
          <a:xfrm>
            <a:off x="746761" y="6282267"/>
            <a:ext cx="8963454" cy="2145454"/>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3788615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11" name="Content Placeholder 3"/>
          <p:cNvSpPr>
            <a:spLocks noGrp="1"/>
          </p:cNvSpPr>
          <p:nvPr>
            <p:ph sz="half" idx="13"/>
          </p:nvPr>
        </p:nvSpPr>
        <p:spPr>
          <a:xfrm>
            <a:off x="746761" y="746761"/>
            <a:ext cx="5529954" cy="5274734"/>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p:cNvSpPr>
            <a:spLocks noGrp="1"/>
          </p:cNvSpPr>
          <p:nvPr>
            <p:ph sz="quarter" idx="4"/>
          </p:nvPr>
        </p:nvSpPr>
        <p:spPr>
          <a:xfrm>
            <a:off x="6527307" y="746760"/>
            <a:ext cx="5527533" cy="526288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3107838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3" name="Text Placeholder 2"/>
          <p:cNvSpPr>
            <a:spLocks noGrp="1"/>
          </p:cNvSpPr>
          <p:nvPr>
            <p:ph type="body" idx="1"/>
          </p:nvPr>
        </p:nvSpPr>
        <p:spPr>
          <a:xfrm>
            <a:off x="1066802" y="746760"/>
            <a:ext cx="5203612" cy="853440"/>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746759" y="1600201"/>
            <a:ext cx="5523654" cy="4421294"/>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797023" y="793433"/>
            <a:ext cx="5269671" cy="806767"/>
          </a:xfrm>
        </p:spPr>
        <p:txBody>
          <a:bodyPr anchor="b">
            <a:noAutofit/>
          </a:bodyPr>
          <a:lstStyle>
            <a:lvl1pPr marL="0" indent="0">
              <a:buNone/>
              <a:defRPr sz="3360" b="0" cap="all">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527308" y="1600200"/>
            <a:ext cx="5539387" cy="440944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168CA64-5C32-4C63-98AF-0F70D176A948}"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865532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defRPr sz="4480"/>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168CA64-5C32-4C63-98AF-0F70D176A948}"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4216158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68CA64-5C32-4C63-98AF-0F70D176A948}"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908307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6134" y="746760"/>
            <a:ext cx="4480560" cy="2133600"/>
          </a:xfrm>
        </p:spPr>
        <p:txBody>
          <a:bodyPr anchor="b">
            <a:normAutofit/>
          </a:bodyPr>
          <a:lstStyle>
            <a:lvl1pPr algn="l">
              <a:defRPr sz="2800" b="0"/>
            </a:lvl1pPr>
          </a:lstStyle>
          <a:p>
            <a:r>
              <a:rPr lang="en-GB"/>
              <a:t>Click to edit Master title style</a:t>
            </a:r>
            <a:endParaRPr lang="en-US" dirty="0"/>
          </a:p>
        </p:txBody>
      </p:sp>
      <p:sp>
        <p:nvSpPr>
          <p:cNvPr id="3" name="Content Placeholder 2"/>
          <p:cNvSpPr>
            <a:spLocks noGrp="1"/>
          </p:cNvSpPr>
          <p:nvPr>
            <p:ph idx="1"/>
          </p:nvPr>
        </p:nvSpPr>
        <p:spPr>
          <a:xfrm>
            <a:off x="746759" y="746760"/>
            <a:ext cx="6214257" cy="768096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586134" y="3093723"/>
            <a:ext cx="4480560" cy="2927774"/>
          </a:xfrm>
        </p:spPr>
        <p:txBody>
          <a:bodyPr anchor="t">
            <a:normAutofit/>
          </a:bodyPr>
          <a:lstStyle>
            <a:lvl1pPr marL="0" indent="0">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837982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4120" y="2026920"/>
            <a:ext cx="4988561" cy="1600200"/>
          </a:xfrm>
        </p:spPr>
        <p:txBody>
          <a:bodyPr anchor="b">
            <a:normAutofit/>
          </a:bodyPr>
          <a:lstStyle>
            <a:lvl1pPr algn="l">
              <a:defRPr sz="3360" b="0"/>
            </a:lvl1pPr>
          </a:lstStyle>
          <a:p>
            <a:r>
              <a:rPr lang="en-GB"/>
              <a:t>Click to edit Master title style</a:t>
            </a:r>
            <a:endParaRPr lang="en-US" dirty="0"/>
          </a:p>
        </p:txBody>
      </p:sp>
      <p:sp>
        <p:nvSpPr>
          <p:cNvPr id="17" name="Picture Placeholder 2"/>
          <p:cNvSpPr>
            <a:spLocks noGrp="1" noChangeAspect="1"/>
          </p:cNvSpPr>
          <p:nvPr>
            <p:ph type="pic" idx="13"/>
          </p:nvPr>
        </p:nvSpPr>
        <p:spPr>
          <a:xfrm>
            <a:off x="1066800" y="1280160"/>
            <a:ext cx="4593364" cy="67208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4" name="Text Placeholder 3"/>
          <p:cNvSpPr>
            <a:spLocks noGrp="1"/>
          </p:cNvSpPr>
          <p:nvPr>
            <p:ph type="body" sz="half" idx="2"/>
          </p:nvPr>
        </p:nvSpPr>
        <p:spPr>
          <a:xfrm>
            <a:off x="6294439" y="3840480"/>
            <a:ext cx="4989912" cy="2915920"/>
          </a:xfrm>
        </p:spPr>
        <p:txBody>
          <a:bodyPr anchor="t">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GB"/>
              <a:t>Click to edit Master text styles</a:t>
            </a:r>
          </a:p>
        </p:txBody>
      </p:sp>
      <p:sp>
        <p:nvSpPr>
          <p:cNvPr id="5" name="Date Placeholder 4"/>
          <p:cNvSpPr>
            <a:spLocks noGrp="1"/>
          </p:cNvSpPr>
          <p:nvPr>
            <p:ph type="dt" sz="half" idx="10"/>
          </p:nvPr>
        </p:nvSpPr>
        <p:spPr/>
        <p:txBody>
          <a:bodyPr/>
          <a:lstStyle/>
          <a:p>
            <a:fld id="{3168CA64-5C32-4C63-98AF-0F70D176A948}" type="datetimeFigureOut">
              <a:rPr lang="en-GB" smtClean="0"/>
              <a:t>03/11/2025</a:t>
            </a:fld>
            <a:endParaRPr lang="en-GB"/>
          </a:p>
        </p:txBody>
      </p:sp>
      <p:sp>
        <p:nvSpPr>
          <p:cNvPr id="6" name="Footer Placeholder 5"/>
          <p:cNvSpPr>
            <a:spLocks noGrp="1"/>
          </p:cNvSpPr>
          <p:nvPr>
            <p:ph type="ftr" sz="quarter" idx="11"/>
          </p:nvPr>
        </p:nvSpPr>
        <p:spPr>
          <a:xfrm>
            <a:off x="746760" y="8641081"/>
            <a:ext cx="8136414" cy="511175"/>
          </a:xfrm>
        </p:spPr>
        <p:txBody>
          <a:bodyPr/>
          <a:lstStyle/>
          <a:p>
            <a:endParaRPr lang="en-GB"/>
          </a:p>
        </p:txBody>
      </p:sp>
      <p:sp>
        <p:nvSpPr>
          <p:cNvPr id="7" name="Slide Number Placeholder 6"/>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848218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lstStyle/>
          <a:p>
            <a:r>
              <a:rPr lang="en-GB"/>
              <a:t>Click to edit Master title style</a:t>
            </a:r>
            <a:endParaRPr lang="en-US" dirty="0"/>
          </a:p>
        </p:txBody>
      </p:sp>
      <p:sp>
        <p:nvSpPr>
          <p:cNvPr id="6" name="Picture Placeholder 2"/>
          <p:cNvSpPr>
            <a:spLocks noGrp="1" noChangeAspect="1"/>
          </p:cNvSpPr>
          <p:nvPr>
            <p:ph type="pic" idx="13"/>
          </p:nvPr>
        </p:nvSpPr>
        <p:spPr>
          <a:xfrm>
            <a:off x="746760" y="746760"/>
            <a:ext cx="11308080" cy="43738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GB"/>
              <a:t>Click icon to add picture</a:t>
            </a:r>
            <a:endParaRPr lang="en-US" dirty="0"/>
          </a:p>
        </p:txBody>
      </p:sp>
      <p:sp>
        <p:nvSpPr>
          <p:cNvPr id="9" name="Text Placeholder 9"/>
          <p:cNvSpPr>
            <a:spLocks noGrp="1"/>
          </p:cNvSpPr>
          <p:nvPr>
            <p:ph type="body" sz="quarter" idx="14"/>
          </p:nvPr>
        </p:nvSpPr>
        <p:spPr>
          <a:xfrm>
            <a:off x="1066803" y="5381414"/>
            <a:ext cx="10193865" cy="640080"/>
          </a:xfrm>
        </p:spPr>
        <p:txBody>
          <a:bodyPr anchor="t">
            <a:normAutofit/>
          </a:bodyPr>
          <a:lstStyle>
            <a:lvl1pPr marL="0" indent="0">
              <a:buFontTx/>
              <a:buNone/>
              <a:defRPr sz="2240"/>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3168CA64-5C32-4C63-98AF-0F70D176A948}"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266966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1308080" cy="4053840"/>
          </a:xfrm>
        </p:spPr>
        <p:txBody>
          <a:bodyPr anchor="ctr">
            <a:normAutofit/>
          </a:bodyPr>
          <a:lstStyle>
            <a:lvl1pPr algn="l">
              <a:defRPr sz="3920" b="0" cap="all"/>
            </a:lvl1pPr>
          </a:lstStyle>
          <a:p>
            <a:r>
              <a:rPr lang="en-GB"/>
              <a:t>Click to edit Master title style</a:t>
            </a:r>
            <a:endParaRPr lang="en-US" dirty="0"/>
          </a:p>
        </p:txBody>
      </p:sp>
      <p:sp>
        <p:nvSpPr>
          <p:cNvPr id="3" name="Text Placeholder 2"/>
          <p:cNvSpPr>
            <a:spLocks noGrp="1"/>
          </p:cNvSpPr>
          <p:nvPr>
            <p:ph type="body" idx="1"/>
          </p:nvPr>
        </p:nvSpPr>
        <p:spPr>
          <a:xfrm>
            <a:off x="746760" y="5760720"/>
            <a:ext cx="8936973" cy="2667000"/>
          </a:xfrm>
        </p:spPr>
        <p:txBody>
          <a:bodyPr anchor="ctr">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2952579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8797" y="746760"/>
            <a:ext cx="9603702" cy="4053840"/>
          </a:xfrm>
        </p:spPr>
        <p:txBody>
          <a:bodyPr anchor="ctr">
            <a:normAutofit/>
          </a:bodyPr>
          <a:lstStyle>
            <a:lvl1pPr algn="l">
              <a:defRPr sz="39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93521" y="4800600"/>
            <a:ext cx="8963454" cy="675640"/>
          </a:xfrm>
        </p:spPr>
        <p:txBody>
          <a:bodyPr anchor="ctr"/>
          <a:lstStyle>
            <a:lvl1pPr marL="0" indent="0">
              <a:buFontTx/>
              <a:buNone/>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GB"/>
              <a:t>Click to edit Master text styles</a:t>
            </a:r>
          </a:p>
        </p:txBody>
      </p:sp>
      <p:sp>
        <p:nvSpPr>
          <p:cNvPr id="3" name="Text Placeholder 2"/>
          <p:cNvSpPr>
            <a:spLocks noGrp="1"/>
          </p:cNvSpPr>
          <p:nvPr>
            <p:ph type="body" idx="1"/>
          </p:nvPr>
        </p:nvSpPr>
        <p:spPr>
          <a:xfrm>
            <a:off x="746761" y="6021498"/>
            <a:ext cx="8935305" cy="2406222"/>
          </a:xfrm>
        </p:spPr>
        <p:txBody>
          <a:bodyPr anchor="ctr">
            <a:normAutofit/>
          </a:bodyPr>
          <a:lstStyle>
            <a:lvl1pPr marL="0" indent="0" algn="l">
              <a:buNone/>
              <a:defRPr sz="280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3761088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46761" y="4800600"/>
            <a:ext cx="8935305" cy="2376360"/>
          </a:xfrm>
        </p:spPr>
        <p:txBody>
          <a:bodyPr anchor="b">
            <a:normAutofit/>
          </a:bodyPr>
          <a:lstStyle>
            <a:lvl1pPr algn="l">
              <a:defRPr sz="3920" b="0" cap="all"/>
            </a:lvl1pPr>
          </a:lstStyle>
          <a:p>
            <a:r>
              <a:rPr lang="en-GB"/>
              <a:t>Click to edit Master title style</a:t>
            </a:r>
            <a:endParaRPr lang="en-US" dirty="0"/>
          </a:p>
        </p:txBody>
      </p:sp>
      <p:sp>
        <p:nvSpPr>
          <p:cNvPr id="3" name="Text Placeholder 2"/>
          <p:cNvSpPr>
            <a:spLocks noGrp="1"/>
          </p:cNvSpPr>
          <p:nvPr>
            <p:ph type="body" idx="1"/>
          </p:nvPr>
        </p:nvSpPr>
        <p:spPr>
          <a:xfrm>
            <a:off x="746760" y="7186172"/>
            <a:ext cx="8936973" cy="1241547"/>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4208469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98798" y="746760"/>
            <a:ext cx="9603700" cy="4053840"/>
          </a:xfrm>
        </p:spPr>
        <p:txBody>
          <a:bodyPr anchor="ctr">
            <a:normAutofit/>
          </a:bodyPr>
          <a:lstStyle>
            <a:lvl1pPr algn="l">
              <a:defRPr sz="39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46761" y="5440680"/>
            <a:ext cx="8935305" cy="1469812"/>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46760" y="6934200"/>
            <a:ext cx="8935304" cy="1493520"/>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
        <p:nvSpPr>
          <p:cNvPr id="14" name="TextBox 13"/>
          <p:cNvSpPr txBox="1"/>
          <p:nvPr/>
        </p:nvSpPr>
        <p:spPr>
          <a:xfrm>
            <a:off x="320041" y="994874"/>
            <a:ext cx="640247" cy="818686"/>
          </a:xfrm>
          <a:prstGeom prst="rect">
            <a:avLst/>
          </a:prstGeom>
        </p:spPr>
        <p:txBody>
          <a:bodyPr vert="horz" lIns="128016" tIns="64008" rIns="128016" bIns="64008" rtlCol="0" anchor="ctr">
            <a:noAutofit/>
          </a:bodyPr>
          <a:lstStyle/>
          <a:p>
            <a:pPr lvl="0"/>
            <a:r>
              <a:rPr lang="en-US" sz="11200" dirty="0">
                <a:solidFill>
                  <a:schemeClr val="tx1"/>
                </a:solidFill>
                <a:effectLst/>
              </a:rPr>
              <a:t>“</a:t>
            </a:r>
          </a:p>
        </p:txBody>
      </p:sp>
      <p:sp>
        <p:nvSpPr>
          <p:cNvPr id="15" name="TextBox 14"/>
          <p:cNvSpPr txBox="1"/>
          <p:nvPr/>
        </p:nvSpPr>
        <p:spPr>
          <a:xfrm>
            <a:off x="10774681" y="3876042"/>
            <a:ext cx="640247" cy="818686"/>
          </a:xfrm>
          <a:prstGeom prst="rect">
            <a:avLst/>
          </a:prstGeom>
        </p:spPr>
        <p:txBody>
          <a:bodyPr vert="horz" lIns="128016" tIns="64008" rIns="128016" bIns="64008" rtlCol="0" anchor="ctr">
            <a:noAutofit/>
          </a:bodyPr>
          <a:lstStyle/>
          <a:p>
            <a:pPr lvl="0" algn="r"/>
            <a:r>
              <a:rPr lang="en-US" sz="11200" dirty="0">
                <a:solidFill>
                  <a:schemeClr val="tx1"/>
                </a:solidFill>
                <a:effectLst/>
              </a:rPr>
              <a:t>”</a:t>
            </a:r>
          </a:p>
        </p:txBody>
      </p:sp>
    </p:spTree>
    <p:extLst>
      <p:ext uri="{BB962C8B-B14F-4D97-AF65-F5344CB8AC3E}">
        <p14:creationId xmlns:p14="http://schemas.microsoft.com/office/powerpoint/2010/main" val="8928814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46760" y="746760"/>
            <a:ext cx="10535921" cy="4053840"/>
          </a:xfrm>
        </p:spPr>
        <p:txBody>
          <a:bodyPr vert="horz" lIns="91440" tIns="45720" rIns="91440" bIns="45720" rtlCol="0" anchor="ctr">
            <a:normAutofit/>
          </a:bodyPr>
          <a:lstStyle>
            <a:lvl1pPr>
              <a:defRPr lang="en-US" sz="3920"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746761" y="5499948"/>
            <a:ext cx="8935305" cy="1173480"/>
          </a:xfrm>
        </p:spPr>
        <p:txBody>
          <a:bodyPr vert="horz" lIns="91440" tIns="45720" rIns="91440" bIns="45720" rtlCol="0" anchor="b">
            <a:normAutofit/>
          </a:bodyPr>
          <a:lstStyle>
            <a:lvl1pPr>
              <a:buNone/>
              <a:defRPr lang="en-US" sz="28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46760" y="6673430"/>
            <a:ext cx="8935304" cy="1754291"/>
          </a:xfrm>
        </p:spPr>
        <p:txBody>
          <a:bodyPr anchor="t">
            <a:normAutofit/>
          </a:bodyPr>
          <a:lstStyle>
            <a:lvl1pPr marL="0" indent="0" algn="l">
              <a:buNone/>
              <a:defRPr sz="2520">
                <a:solidFill>
                  <a:schemeClr val="bg2">
                    <a:lumMod val="7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169691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746761" y="6294120"/>
            <a:ext cx="9176814" cy="2133600"/>
          </a:xfrm>
        </p:spPr>
        <p:txBody>
          <a:bodyPr>
            <a:normAutofit/>
          </a:bodyPr>
          <a:lstStyle>
            <a:lvl1pPr algn="l">
              <a:defRPr sz="392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46761" y="746761"/>
            <a:ext cx="9176814" cy="527473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145974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92968" y="746760"/>
            <a:ext cx="2861872" cy="6187440"/>
          </a:xfrm>
        </p:spPr>
        <p:txBody>
          <a:bodyPr vert="eaVert">
            <a:normAutofit/>
          </a:bodyPr>
          <a:lstStyle>
            <a:lvl1pPr>
              <a:defRPr sz="3920"/>
            </a:lvl1pPr>
          </a:lstStyle>
          <a:p>
            <a:r>
              <a:rPr lang="en-GB"/>
              <a:t>Click to edit Master title style</a:t>
            </a:r>
            <a:endParaRPr lang="en-US" dirty="0"/>
          </a:p>
        </p:txBody>
      </p:sp>
      <p:sp>
        <p:nvSpPr>
          <p:cNvPr id="3" name="Vertical Text Placeholder 2"/>
          <p:cNvSpPr>
            <a:spLocks noGrp="1"/>
          </p:cNvSpPr>
          <p:nvPr>
            <p:ph type="body" orient="vert" idx="1"/>
          </p:nvPr>
        </p:nvSpPr>
        <p:spPr>
          <a:xfrm>
            <a:off x="746760" y="746760"/>
            <a:ext cx="8190017" cy="768096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68CA64-5C32-4C63-98AF-0F70D176A948}"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2C01A-CA5C-45A5-9638-9ECE3638C7FD}" type="slidenum">
              <a:rPr lang="en-GB" smtClean="0"/>
              <a:t>‹#›</a:t>
            </a:fld>
            <a:endParaRPr lang="en-GB"/>
          </a:p>
        </p:txBody>
      </p:sp>
    </p:spTree>
    <p:extLst>
      <p:ext uri="{BB962C8B-B14F-4D97-AF65-F5344CB8AC3E}">
        <p14:creationId xmlns:p14="http://schemas.microsoft.com/office/powerpoint/2010/main" val="1973079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338945" y="5452535"/>
            <a:ext cx="3458638" cy="3721946"/>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46761" y="6294120"/>
            <a:ext cx="9176814" cy="21336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46761" y="746761"/>
            <a:ext cx="9176814" cy="5274738"/>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402344" y="8641085"/>
            <a:ext cx="1680648" cy="511175"/>
          </a:xfrm>
          <a:prstGeom prst="rect">
            <a:avLst/>
          </a:prstGeom>
        </p:spPr>
        <p:txBody>
          <a:bodyPr vert="horz" lIns="91440" tIns="45720" rIns="91440" bIns="45720" rtlCol="0" anchor="t"/>
          <a:lstStyle>
            <a:lvl1pPr algn="r">
              <a:defRPr sz="1400" b="0" i="0">
                <a:solidFill>
                  <a:schemeClr val="bg2">
                    <a:lumMod val="50000"/>
                  </a:schemeClr>
                </a:solidFill>
                <a:effectLst/>
                <a:latin typeface="+mn-lt"/>
              </a:defRPr>
            </a:lvl1pPr>
          </a:lstStyle>
          <a:p>
            <a:fld id="{3168CA64-5C32-4C63-98AF-0F70D176A948}" type="datetimeFigureOut">
              <a:rPr lang="en-GB" smtClean="0"/>
              <a:t>03/11/2025</a:t>
            </a:fld>
            <a:endParaRPr lang="en-GB"/>
          </a:p>
        </p:txBody>
      </p:sp>
      <p:sp>
        <p:nvSpPr>
          <p:cNvPr id="5" name="Footer Placeholder 4"/>
          <p:cNvSpPr>
            <a:spLocks noGrp="1"/>
          </p:cNvSpPr>
          <p:nvPr>
            <p:ph type="ftr" sz="quarter" idx="3"/>
          </p:nvPr>
        </p:nvSpPr>
        <p:spPr>
          <a:xfrm>
            <a:off x="746760" y="8641081"/>
            <a:ext cx="8136414" cy="511175"/>
          </a:xfrm>
          <a:prstGeom prst="rect">
            <a:avLst/>
          </a:prstGeom>
        </p:spPr>
        <p:txBody>
          <a:bodyPr vert="horz" lIns="91440" tIns="45720" rIns="91440" bIns="45720" rtlCol="0" anchor="t"/>
          <a:lstStyle>
            <a:lvl1pPr algn="l">
              <a:defRPr sz="14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884197" y="7809870"/>
            <a:ext cx="1199670" cy="937895"/>
          </a:xfrm>
          <a:prstGeom prst="rect">
            <a:avLst/>
          </a:prstGeom>
        </p:spPr>
        <p:txBody>
          <a:bodyPr vert="horz" lIns="91440" tIns="45720" rIns="91440" bIns="45720" rtlCol="0" anchor="b"/>
          <a:lstStyle>
            <a:lvl1pPr algn="r">
              <a:defRPr sz="3920" b="0" i="0">
                <a:solidFill>
                  <a:schemeClr val="bg2">
                    <a:lumMod val="50000"/>
                  </a:schemeClr>
                </a:solidFill>
                <a:effectLst/>
                <a:latin typeface="+mn-lt"/>
              </a:defRPr>
            </a:lvl1pPr>
          </a:lstStyle>
          <a:p>
            <a:fld id="{8C42C01A-CA5C-45A5-9638-9ECE3638C7FD}" type="slidenum">
              <a:rPr lang="en-GB" smtClean="0"/>
              <a:t>‹#›</a:t>
            </a:fld>
            <a:endParaRPr lang="en-GB"/>
          </a:p>
        </p:txBody>
      </p:sp>
    </p:spTree>
    <p:extLst>
      <p:ext uri="{BB962C8B-B14F-4D97-AF65-F5344CB8AC3E}">
        <p14:creationId xmlns:p14="http://schemas.microsoft.com/office/powerpoint/2010/main" val="43488719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640080" rtl="0" eaLnBrk="1" latinLnBrk="0" hangingPunct="1">
        <a:spcBef>
          <a:spcPct val="0"/>
        </a:spcBef>
        <a:buNone/>
        <a:defRPr sz="448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05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800" kern="1200" cap="none">
          <a:solidFill>
            <a:schemeClr val="bg2">
              <a:lumMod val="75000"/>
            </a:schemeClr>
          </a:solidFill>
          <a:effectLst/>
          <a:latin typeface="+mn-lt"/>
          <a:ea typeface="+mn-ea"/>
          <a:cs typeface="+mn-cs"/>
        </a:defRPr>
      </a:lvl1pPr>
      <a:lvl2pPr marL="104013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520" kern="1200" cap="none">
          <a:solidFill>
            <a:schemeClr val="bg2">
              <a:lumMod val="75000"/>
            </a:schemeClr>
          </a:solidFill>
          <a:effectLst/>
          <a:latin typeface="+mn-lt"/>
          <a:ea typeface="+mn-ea"/>
          <a:cs typeface="+mn-cs"/>
        </a:defRPr>
      </a:lvl2pPr>
      <a:lvl3pPr marL="1680210" indent="-400050" algn="l" defTabSz="640080" rtl="0" eaLnBrk="1" latinLnBrk="0" hangingPunct="1">
        <a:spcBef>
          <a:spcPct val="20000"/>
        </a:spcBef>
        <a:spcAft>
          <a:spcPts val="840"/>
        </a:spcAft>
        <a:buClr>
          <a:schemeClr val="tx1"/>
        </a:buClr>
        <a:buSzPct val="80000"/>
        <a:buFont typeface="Wingdings 3" panose="05040102010807070707" pitchFamily="18" charset="2"/>
        <a:buChar char=""/>
        <a:defRPr sz="2240" kern="1200" cap="none">
          <a:solidFill>
            <a:schemeClr val="bg2">
              <a:lumMod val="75000"/>
            </a:schemeClr>
          </a:solidFill>
          <a:effectLst/>
          <a:latin typeface="+mn-lt"/>
          <a:ea typeface="+mn-ea"/>
          <a:cs typeface="+mn-cs"/>
        </a:defRPr>
      </a:lvl3pPr>
      <a:lvl4pPr marL="216027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4pPr>
      <a:lvl5pPr marL="2800350" indent="-24003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5pPr>
      <a:lvl6pPr marL="352044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6pPr>
      <a:lvl7pPr marL="416052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7pPr>
      <a:lvl8pPr marL="480060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8pPr>
      <a:lvl9pPr marL="5440680" indent="-320040" algn="l" defTabSz="640080" rtl="0" eaLnBrk="1" latinLnBrk="0" hangingPunct="1">
        <a:spcBef>
          <a:spcPct val="20000"/>
        </a:spcBef>
        <a:spcAft>
          <a:spcPts val="840"/>
        </a:spcAft>
        <a:buClr>
          <a:schemeClr val="tx1"/>
        </a:buClr>
        <a:buSzPct val="80000"/>
        <a:buFont typeface="Wingdings 3" panose="05040102010807070707" pitchFamily="18" charset="2"/>
        <a:buChar char=""/>
        <a:defRPr sz="1960" kern="1200" cap="none">
          <a:solidFill>
            <a:schemeClr val="bg2">
              <a:lumMod val="75000"/>
            </a:schemeClr>
          </a:solidFill>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igital.nhs.uk/data-and-information/publications/statistical/smoking-drinking-and-drug-use-among-young-people-in-england/2023" TargetMode="External"/><Relationship Id="rId7" Type="http://schemas.openxmlformats.org/officeDocument/2006/relationships/image" Target="../media/image3.jpeg"/><Relationship Id="rId2" Type="http://schemas.openxmlformats.org/officeDocument/2006/relationships/hyperlink" Target="https://www.antibullyingpro.com/support-and-advice-articles/in-depth-facts-and-statistics-on-bullying-and-cyberbullying-behaviour" TargetMode="External"/><Relationship Id="rId1" Type="http://schemas.openxmlformats.org/officeDocument/2006/relationships/slideLayout" Target="../slideLayouts/slideLayout7.xml"/><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hyperlink" Target="https://www.ons.gov.uk/peoplepopulationandcommunity/crimeandjustice/bulletins/onlinebullyinginenglandandwales/yearendingmarch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FE1541-44AF-8168-433C-814D222A0807}"/>
              </a:ext>
            </a:extLst>
          </p:cNvPr>
          <p:cNvSpPr txBox="1"/>
          <p:nvPr/>
        </p:nvSpPr>
        <p:spPr>
          <a:xfrm>
            <a:off x="182621" y="105341"/>
            <a:ext cx="12436358" cy="587020"/>
          </a:xfrm>
          <a:prstGeom prst="rect">
            <a:avLst/>
          </a:prstGeom>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400" b="1" u="sng" kern="100" dirty="0">
                <a:ln w="0"/>
                <a:solidFill>
                  <a:srgbClr val="FF0000"/>
                </a:solidFill>
                <a:effectLst>
                  <a:outerShdw blurRad="38100" dist="25400" dir="5400000" algn="ctr" rotWithShape="0">
                    <a:srgbClr val="6E747A">
                      <a:alpha val="43000"/>
                    </a:srgbClr>
                  </a:outerShdw>
                </a:effectLst>
                <a:latin typeface="Aptos Slab ExtraBold" panose="020F0502020204030204" pitchFamily="34" charset="0"/>
                <a:ea typeface="Calibri" panose="020F0502020204030204" pitchFamily="34" charset="0"/>
                <a:cs typeface="Latha" panose="020B0604020202020204" pitchFamily="34" charset="0"/>
              </a:rPr>
              <a:t>"</a:t>
            </a:r>
            <a:r>
              <a:rPr lang="en-GB" sz="1400" b="1" u="sng" dirty="0">
                <a:ln w="0"/>
                <a:solidFill>
                  <a:srgbClr val="FF0000"/>
                </a:solidFill>
                <a:effectLst>
                  <a:outerShdw blurRad="38100" dist="25400" dir="5400000" algn="ctr" rotWithShape="0">
                    <a:srgbClr val="6E747A">
                      <a:alpha val="43000"/>
                    </a:srgbClr>
                  </a:outerShdw>
                </a:effectLst>
                <a:latin typeface="Aptos Slab ExtraBold" panose="020F0502020204030204" pitchFamily="34" charset="0"/>
              </a:rPr>
              <a:t>Understanding Antisocial Behaviour in UK Teenagers: A Systematic Review of Cyberbullying, Substance Abuse, and Aggressive Acts</a:t>
            </a:r>
            <a:r>
              <a:rPr lang="en-GB" sz="1400" b="1" u="sng" kern="100" dirty="0">
                <a:ln w="0"/>
                <a:solidFill>
                  <a:srgbClr val="FF0000"/>
                </a:solidFill>
                <a:effectLst>
                  <a:outerShdw blurRad="38100" dist="25400" dir="5400000" algn="ctr" rotWithShape="0">
                    <a:srgbClr val="6E747A">
                      <a:alpha val="43000"/>
                    </a:srgbClr>
                  </a:outerShdw>
                </a:effectLst>
                <a:latin typeface="Aptos Slab ExtraBold" panose="020F0502020204030204" pitchFamily="34" charset="0"/>
                <a:ea typeface="ADLaM Display" panose="02010000000000000000" pitchFamily="2" charset="0"/>
                <a:cs typeface="ADLaM Display" panose="02010000000000000000" pitchFamily="2" charset="0"/>
              </a:rPr>
              <a:t>"</a:t>
            </a:r>
          </a:p>
          <a:p>
            <a:pPr algn="ctr"/>
            <a:r>
              <a:rPr lang="en-GB" sz="1050" b="1" dirty="0">
                <a:latin typeface="+mj-lt"/>
              </a:rPr>
              <a:t>Student Name:      Student ID:     Student email:      Supervisor name:     Programme Name: </a:t>
            </a:r>
          </a:p>
        </p:txBody>
      </p:sp>
      <p:sp>
        <p:nvSpPr>
          <p:cNvPr id="6" name="TextBox 5">
            <a:extLst>
              <a:ext uri="{FF2B5EF4-FFF2-40B4-BE49-F238E27FC236}">
                <a16:creationId xmlns:a16="http://schemas.microsoft.com/office/drawing/2014/main" id="{83BEC483-1B19-6F7B-F4AD-1996E891AAC0}"/>
              </a:ext>
            </a:extLst>
          </p:cNvPr>
          <p:cNvSpPr txBox="1"/>
          <p:nvPr/>
        </p:nvSpPr>
        <p:spPr>
          <a:xfrm>
            <a:off x="119279" y="797241"/>
            <a:ext cx="4980009" cy="1869743"/>
          </a:xfrm>
          <a:prstGeom prst="rect">
            <a:avLst/>
          </a:prstGeom>
          <a:ln w="38100">
            <a:solidFill>
              <a:schemeClr val="bg1">
                <a:alpha val="60000"/>
              </a:schemeClr>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050" b="1" kern="100" dirty="0">
                <a:solidFill>
                  <a:srgbClr val="FF0000"/>
                </a:solidFill>
                <a:effectLst/>
                <a:ea typeface="Calibri" panose="020F0502020204030204" pitchFamily="34" charset="0"/>
                <a:cs typeface="Latha" panose="020B0604020202020204" pitchFamily="34" charset="0"/>
              </a:rPr>
              <a:t>1. Introduction</a:t>
            </a:r>
          </a:p>
          <a:p>
            <a:pPr marL="171450" indent="-171450" algn="just">
              <a:buFont typeface="Arial" panose="020B0604020202020204" pitchFamily="34" charset="0"/>
              <a:buChar char="•"/>
            </a:pPr>
            <a:r>
              <a:rPr lang="en-GB" sz="1050" dirty="0"/>
              <a:t>Adolescent antisocial behaviours like substance misuse, cyberbullying, and violent acts are increasing in the UK (</a:t>
            </a:r>
            <a:r>
              <a:rPr lang="en-GB" sz="1050" dirty="0" err="1"/>
              <a:t>Picoito</a:t>
            </a:r>
            <a:r>
              <a:rPr lang="en-GB" sz="1050" dirty="0"/>
              <a:t> et al, 2021).</a:t>
            </a:r>
          </a:p>
          <a:p>
            <a:pPr marL="171450" indent="-171450" algn="just">
              <a:buFont typeface="Arial" panose="020B0604020202020204" pitchFamily="34" charset="0"/>
              <a:buChar char="•"/>
            </a:pPr>
            <a:r>
              <a:rPr lang="en-GB" sz="1050" dirty="0"/>
              <a:t>These behaviours negatively affect mental health, academic performance, and social relationships, often persisting into adulthood (Fitzsimons and Villadsen, 2021).</a:t>
            </a:r>
          </a:p>
          <a:p>
            <a:pPr marL="171450" indent="-171450" algn="just">
              <a:buFont typeface="Arial" panose="020B0604020202020204" pitchFamily="34" charset="0"/>
              <a:buChar char="•"/>
            </a:pPr>
            <a:r>
              <a:rPr lang="en-GB" sz="1050" dirty="0"/>
              <a:t>Digital technology, peer pressure, and socio-environmental stressors have contributed to the rise of such behaviours (Vannucci et al, 2019).</a:t>
            </a:r>
          </a:p>
          <a:p>
            <a:pPr marL="171450" indent="-171450" algn="just">
              <a:buFont typeface="Arial" panose="020B0604020202020204" pitchFamily="34" charset="0"/>
              <a:buChar char="•"/>
            </a:pPr>
            <a:r>
              <a:rPr lang="en-GB" sz="1050" dirty="0"/>
              <a:t>Understanding the extent, causes, and impacts of these issues is vital for developing effective </a:t>
            </a:r>
            <a:r>
              <a:rPr lang="en-GB" sz="1050"/>
              <a:t>methods for prevention </a:t>
            </a:r>
            <a:r>
              <a:rPr lang="en-GB" sz="1050" dirty="0"/>
              <a:t>and intervention  (</a:t>
            </a:r>
            <a:r>
              <a:rPr lang="en-GB" sz="1050" dirty="0" err="1"/>
              <a:t>Picoito</a:t>
            </a:r>
            <a:r>
              <a:rPr lang="en-GB" sz="1050" dirty="0"/>
              <a:t> et al, 2021).</a:t>
            </a:r>
          </a:p>
        </p:txBody>
      </p:sp>
      <p:sp>
        <p:nvSpPr>
          <p:cNvPr id="7" name="TextBox 6">
            <a:extLst>
              <a:ext uri="{FF2B5EF4-FFF2-40B4-BE49-F238E27FC236}">
                <a16:creationId xmlns:a16="http://schemas.microsoft.com/office/drawing/2014/main" id="{D81B439B-937B-D0EF-4D8B-FA1B7EC81B87}"/>
              </a:ext>
            </a:extLst>
          </p:cNvPr>
          <p:cNvSpPr txBox="1"/>
          <p:nvPr/>
        </p:nvSpPr>
        <p:spPr>
          <a:xfrm>
            <a:off x="5255274" y="797241"/>
            <a:ext cx="7427047" cy="2419637"/>
          </a:xfrm>
          <a:prstGeom prst="rect">
            <a:avLst/>
          </a:prstGeom>
          <a:ln w="38100">
            <a:solidFill>
              <a:schemeClr val="bg1">
                <a:alpha val="60000"/>
              </a:schemeClr>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just">
              <a:lnSpc>
                <a:spcPct val="107000"/>
              </a:lnSpc>
            </a:pPr>
            <a:r>
              <a:rPr lang="en-GB" sz="1050" b="1" kern="100" dirty="0">
                <a:solidFill>
                  <a:srgbClr val="FF0000"/>
                </a:solidFill>
                <a:effectLst/>
                <a:ea typeface="Calibri" panose="020F0502020204030204" pitchFamily="34" charset="0"/>
                <a:cs typeface="Latha" panose="020B0604020202020204" pitchFamily="34" charset="0"/>
              </a:rPr>
              <a:t>2. Prevalence</a:t>
            </a:r>
            <a:endParaRPr lang="en-GB" sz="1050" kern="100" dirty="0">
              <a:solidFill>
                <a:srgbClr val="FF0000"/>
              </a:solidFill>
              <a:effectLst/>
              <a:ea typeface="Calibri" panose="020F0502020204030204" pitchFamily="34" charset="0"/>
              <a:cs typeface="Latha" panose="020B0604020202020204" pitchFamily="34" charset="0"/>
            </a:endParaRPr>
          </a:p>
          <a:p>
            <a:pPr algn="just"/>
            <a:r>
              <a:rPr lang="en-GB" sz="1050" b="1" dirty="0"/>
              <a:t>Cyberbullying:</a:t>
            </a:r>
            <a:r>
              <a:rPr lang="en-GB" sz="1050" dirty="0"/>
              <a:t>  </a:t>
            </a:r>
          </a:p>
          <a:p>
            <a:pPr marL="171450" indent="-171450">
              <a:buFont typeface="Arial" panose="020B0604020202020204" pitchFamily="34" charset="0"/>
              <a:buChar char="•"/>
            </a:pPr>
            <a:r>
              <a:rPr lang="en-GB" sz="1000" dirty="0"/>
              <a:t>Around 19% of UK teenagers report experiencing online bullying behaviour (ONS, 2020).  </a:t>
            </a:r>
          </a:p>
          <a:p>
            <a:pPr marL="171450" indent="-171450" algn="just">
              <a:buFont typeface="Arial" panose="020B0604020202020204" pitchFamily="34" charset="0"/>
              <a:buChar char="•"/>
            </a:pPr>
            <a:r>
              <a:rPr lang="en-GB" sz="1050" dirty="0"/>
              <a:t>Approximately 16% admit to engaging in cyberbullying behaviours (Anti-Bullying Alliance, 2024).</a:t>
            </a:r>
          </a:p>
          <a:p>
            <a:pPr algn="just"/>
            <a:r>
              <a:rPr lang="en-GB" sz="1050" b="1" dirty="0"/>
              <a:t>Substance Abuse:</a:t>
            </a:r>
            <a:r>
              <a:rPr lang="en-GB" sz="1050" dirty="0"/>
              <a:t> </a:t>
            </a:r>
          </a:p>
          <a:p>
            <a:pPr marL="285750" indent="-285750" algn="just">
              <a:buFont typeface="Arial" panose="020B0604020202020204" pitchFamily="34" charset="0"/>
              <a:buChar char="•"/>
            </a:pPr>
            <a:r>
              <a:rPr lang="en-GB" sz="1050" dirty="0"/>
              <a:t>The NHS England Smoking, Drinking and Drug Use Survey (2024) found that 13% of 15-year-olds reported drug use and 9% had taken drugs in the past year. </a:t>
            </a:r>
          </a:p>
          <a:p>
            <a:pPr marL="285750" indent="-285750" algn="just">
              <a:buFont typeface="Arial" panose="020B0604020202020204" pitchFamily="34" charset="0"/>
              <a:buChar char="•"/>
            </a:pPr>
            <a:r>
              <a:rPr lang="en-GB" sz="1050" dirty="0"/>
              <a:t>37% of 15-year-olds had consumed alcohol in the last 12 months; 6% reported regular smoking (NHS England, 2024).</a:t>
            </a:r>
          </a:p>
          <a:p>
            <a:pPr algn="just"/>
            <a:r>
              <a:rPr lang="en-GB" sz="1050" b="1" dirty="0"/>
              <a:t>Aggressive Behaviour: </a:t>
            </a:r>
            <a:endParaRPr lang="en-GB" sz="1050" dirty="0"/>
          </a:p>
          <a:p>
            <a:pPr marL="285750" indent="-285750" algn="just">
              <a:buFont typeface="Arial" panose="020B0604020202020204" pitchFamily="34" charset="0"/>
              <a:buChar char="•"/>
            </a:pPr>
            <a:r>
              <a:rPr lang="en-GB" sz="1050" dirty="0"/>
              <a:t>The Youth Endowment Fund (2023) reported over 14,298 recorded incidents of violent offences committed by individuals aged 10–17 in England and Wales.</a:t>
            </a:r>
          </a:p>
          <a:p>
            <a:pPr algn="just"/>
            <a:r>
              <a:rPr lang="en-GB" sz="1050" dirty="0"/>
              <a:t>These figures indicate that antisocial behaviours are prevalent and multifaceted, affecting a significant portion of UK adolescents.</a:t>
            </a:r>
          </a:p>
        </p:txBody>
      </p:sp>
      <p:sp>
        <p:nvSpPr>
          <p:cNvPr id="8" name="TextBox 7">
            <a:extLst>
              <a:ext uri="{FF2B5EF4-FFF2-40B4-BE49-F238E27FC236}">
                <a16:creationId xmlns:a16="http://schemas.microsoft.com/office/drawing/2014/main" id="{BAB81CDC-C6E2-2795-7001-05CB78D11E8A}"/>
              </a:ext>
            </a:extLst>
          </p:cNvPr>
          <p:cNvSpPr txBox="1"/>
          <p:nvPr/>
        </p:nvSpPr>
        <p:spPr>
          <a:xfrm>
            <a:off x="144288" y="2933446"/>
            <a:ext cx="4042124" cy="3276282"/>
          </a:xfrm>
          <a:prstGeom prst="rect">
            <a:avLst/>
          </a:prstGeom>
          <a:solidFill>
            <a:schemeClr val="accent5">
              <a:lumMod val="20000"/>
              <a:lumOff val="80000"/>
            </a:schemeClr>
          </a:solidFill>
          <a:ln w="38100">
            <a:solidFill>
              <a:schemeClr val="bg1">
                <a:alpha val="6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lnSpc>
                <a:spcPct val="107000"/>
              </a:lnSpc>
              <a:spcAft>
                <a:spcPts val="800"/>
              </a:spcAft>
            </a:pPr>
            <a:r>
              <a:rPr lang="en-GB" sz="1050" b="1" kern="100" dirty="0">
                <a:solidFill>
                  <a:srgbClr val="FF0000"/>
                </a:solidFill>
                <a:effectLst/>
                <a:ea typeface="Calibri" panose="020F0502020204030204" pitchFamily="34" charset="0"/>
                <a:cs typeface="Latha" panose="020B0604020202020204" pitchFamily="34" charset="0"/>
              </a:rPr>
              <a:t>3. Research </a:t>
            </a:r>
            <a:r>
              <a:rPr lang="en-GB" sz="1050" b="1" kern="100" dirty="0">
                <a:solidFill>
                  <a:srgbClr val="FF0000"/>
                </a:solidFill>
                <a:ea typeface="Calibri" panose="020F0502020204030204" pitchFamily="34" charset="0"/>
                <a:cs typeface="Latha" panose="020B0604020202020204" pitchFamily="34" charset="0"/>
              </a:rPr>
              <a:t>Question, </a:t>
            </a:r>
            <a:r>
              <a:rPr lang="en-GB" sz="1050" b="1" kern="100" dirty="0">
                <a:solidFill>
                  <a:srgbClr val="FF0000"/>
                </a:solidFill>
                <a:effectLst/>
                <a:ea typeface="Calibri" panose="020F0502020204030204" pitchFamily="34" charset="0"/>
                <a:cs typeface="Latha" panose="020B0604020202020204" pitchFamily="34" charset="0"/>
              </a:rPr>
              <a:t>Aim and Objectives:</a:t>
            </a:r>
          </a:p>
          <a:p>
            <a:pPr algn="just"/>
            <a:r>
              <a:rPr lang="en-GB" sz="1050" b="1" dirty="0"/>
              <a:t>Aim: </a:t>
            </a:r>
          </a:p>
          <a:p>
            <a:pPr algn="just"/>
            <a:r>
              <a:rPr lang="en-GB" sz="1050" dirty="0"/>
              <a:t>To examine the prevalence, contributing factors, and patterns of cyberbullying, substance abuse, and aggressive behaviour among UK teenagers.</a:t>
            </a:r>
          </a:p>
          <a:p>
            <a:pPr algn="just"/>
            <a:r>
              <a:rPr lang="en-GB" sz="1050" b="1" dirty="0"/>
              <a:t>Research Questions:</a:t>
            </a:r>
          </a:p>
          <a:p>
            <a:pPr algn="just"/>
            <a:r>
              <a:rPr lang="en-GB" sz="1050" dirty="0"/>
              <a:t>What are the prevalence and risk factors of cyberbullying, substance abuse, and aggressive behaviour among adolescents in the UK?</a:t>
            </a:r>
          </a:p>
          <a:p>
            <a:pPr algn="just"/>
            <a:r>
              <a:rPr lang="en-GB" sz="1050" b="1" dirty="0"/>
              <a:t>Objectives:</a:t>
            </a:r>
          </a:p>
          <a:p>
            <a:pPr marL="228600" indent="-228600" algn="just">
              <a:buFont typeface="+mj-lt"/>
              <a:buAutoNum type="arabicPeriod"/>
            </a:pPr>
            <a:r>
              <a:rPr lang="en-GB" sz="1050" dirty="0"/>
              <a:t>To identify the prevalence of cyberbullying, substance abuse, and aggression among UK teenagers.</a:t>
            </a:r>
          </a:p>
          <a:p>
            <a:pPr marL="228600" indent="-228600" algn="just">
              <a:buFont typeface="+mj-lt"/>
              <a:buAutoNum type="arabicPeriod"/>
            </a:pPr>
            <a:r>
              <a:rPr lang="en-GB" sz="1050" dirty="0"/>
              <a:t>To explore individual, social, and environmental factors associated with these antisocial behaviours.</a:t>
            </a:r>
          </a:p>
          <a:p>
            <a:pPr marL="228600" indent="-228600" algn="just">
              <a:buFont typeface="+mj-lt"/>
              <a:buAutoNum type="arabicPeriod"/>
            </a:pPr>
            <a:r>
              <a:rPr lang="en-GB" sz="1050" dirty="0"/>
              <a:t>To assess the short- and long-term consequences of these behaviours on adolescents’ mental health and social functioning.</a:t>
            </a:r>
          </a:p>
          <a:p>
            <a:pPr marL="228600" indent="-228600" algn="just">
              <a:buFont typeface="+mj-lt"/>
              <a:buAutoNum type="arabicPeriod"/>
            </a:pPr>
            <a:r>
              <a:rPr lang="en-GB" sz="1050" dirty="0"/>
              <a:t>To evaluate intervention strategies and policy measures aimed at reducing antisocial behaviour among UK teenagers. </a:t>
            </a:r>
          </a:p>
        </p:txBody>
      </p:sp>
      <p:sp>
        <p:nvSpPr>
          <p:cNvPr id="9" name="TextBox 8">
            <a:extLst>
              <a:ext uri="{FF2B5EF4-FFF2-40B4-BE49-F238E27FC236}">
                <a16:creationId xmlns:a16="http://schemas.microsoft.com/office/drawing/2014/main" id="{40FD08CF-689C-AFE9-F67B-77BDF9C846F9}"/>
              </a:ext>
            </a:extLst>
          </p:cNvPr>
          <p:cNvSpPr txBox="1"/>
          <p:nvPr/>
        </p:nvSpPr>
        <p:spPr>
          <a:xfrm>
            <a:off x="9413785" y="3267897"/>
            <a:ext cx="3243527" cy="3335272"/>
          </a:xfrm>
          <a:prstGeom prst="rect">
            <a:avLst/>
          </a:prstGeom>
          <a:solidFill>
            <a:schemeClr val="tx2">
              <a:lumMod val="60000"/>
              <a:lumOff val="40000"/>
            </a:schemeClr>
          </a:solidFill>
          <a:ln w="38100">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1050" b="1" kern="100" dirty="0">
                <a:solidFill>
                  <a:srgbClr val="FF0000"/>
                </a:solidFill>
                <a:effectLst/>
                <a:ea typeface="Calibri" panose="020F0502020204030204" pitchFamily="34" charset="0"/>
                <a:cs typeface="Latha" panose="020B0604020202020204" pitchFamily="34" charset="0"/>
              </a:rPr>
              <a:t>4. Rationale of the Research</a:t>
            </a:r>
            <a:endParaRPr lang="en-GB" sz="1050" kern="100" dirty="0">
              <a:solidFill>
                <a:srgbClr val="FF0000"/>
              </a:solidFill>
              <a:effectLst/>
              <a:ea typeface="Calibri" panose="020F0502020204030204" pitchFamily="34" charset="0"/>
              <a:cs typeface="Latha" panose="020B0604020202020204" pitchFamily="34" charset="0"/>
            </a:endParaRPr>
          </a:p>
          <a:p>
            <a:pPr marL="285750" indent="-285750" algn="just">
              <a:buFont typeface="Arial" panose="020B0604020202020204" pitchFamily="34" charset="0"/>
              <a:buChar char="•"/>
            </a:pPr>
            <a:r>
              <a:rPr lang="en-GB" sz="1050" dirty="0"/>
              <a:t>Despite numerous studies, integrated data comparing cyberbullying, substance abuse, and aggression among UK teenagers remains limited (Farrington, 2021).</a:t>
            </a:r>
          </a:p>
          <a:p>
            <a:pPr marL="285750" indent="-285750" algn="just">
              <a:buFont typeface="Arial" panose="020B0604020202020204" pitchFamily="34" charset="0"/>
              <a:buChar char="•"/>
            </a:pPr>
            <a:r>
              <a:rPr lang="en-GB" sz="1050" dirty="0"/>
              <a:t>The post-pandemic environment has altered patterns of youth behaviour, requiring updated evidence (Halford et al, 2022; Reid et al, 2022).</a:t>
            </a:r>
          </a:p>
          <a:p>
            <a:pPr marL="285750" indent="-285750" algn="just">
              <a:buFont typeface="Arial" panose="020B0604020202020204" pitchFamily="34" charset="0"/>
              <a:buChar char="•"/>
            </a:pPr>
            <a:r>
              <a:rPr lang="en-GB" sz="1050" dirty="0"/>
              <a:t>Understanding overlapping risk factors can help in designing unified prevention strategies across schools, communities, and digital spaces (Coutinho et al, 2025).</a:t>
            </a:r>
          </a:p>
          <a:p>
            <a:pPr marL="285750" indent="-285750" algn="just">
              <a:buFont typeface="Arial" panose="020B0604020202020204" pitchFamily="34" charset="0"/>
              <a:buChar char="•"/>
            </a:pPr>
            <a:r>
              <a:rPr lang="en-GB" sz="1050" dirty="0"/>
              <a:t>This research is original in synthesising data from multiple domains of antisocial behaviour and linking them to mental health and policy responses (</a:t>
            </a:r>
            <a:r>
              <a:rPr lang="en-GB" sz="1050" dirty="0" err="1"/>
              <a:t>Throuvala</a:t>
            </a:r>
            <a:r>
              <a:rPr lang="en-GB" sz="1050" dirty="0"/>
              <a:t> et al, 2021).</a:t>
            </a:r>
          </a:p>
          <a:p>
            <a:pPr marL="285750" indent="-285750" algn="just">
              <a:buFont typeface="Arial" panose="020B0604020202020204" pitchFamily="34" charset="0"/>
              <a:buChar char="•"/>
            </a:pPr>
            <a:r>
              <a:rPr lang="en-GB" sz="1050" dirty="0"/>
              <a:t>The study aims to address urgent national concerns around youth wellbeing, digital safety, and social inclusion. </a:t>
            </a:r>
          </a:p>
        </p:txBody>
      </p:sp>
      <p:sp>
        <p:nvSpPr>
          <p:cNvPr id="10" name="TextBox 9">
            <a:extLst>
              <a:ext uri="{FF2B5EF4-FFF2-40B4-BE49-F238E27FC236}">
                <a16:creationId xmlns:a16="http://schemas.microsoft.com/office/drawing/2014/main" id="{62F3A89E-D691-E233-3A64-BC01B37E2AEF}"/>
              </a:ext>
            </a:extLst>
          </p:cNvPr>
          <p:cNvSpPr txBox="1"/>
          <p:nvPr/>
        </p:nvSpPr>
        <p:spPr>
          <a:xfrm>
            <a:off x="108592" y="6458781"/>
            <a:ext cx="4092142" cy="3012107"/>
          </a:xfrm>
          <a:prstGeom prst="rect">
            <a:avLst/>
          </a:prstGeom>
          <a:ln w="38100">
            <a:solidFill>
              <a:schemeClr val="bg1"/>
            </a:solidFill>
          </a:ln>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pPr>
            <a:r>
              <a:rPr lang="en-GB" sz="1050" b="1" kern="100" dirty="0">
                <a:solidFill>
                  <a:srgbClr val="FF0000"/>
                </a:solidFill>
                <a:effectLst/>
                <a:ea typeface="Calibri" panose="020F0502020204030204" pitchFamily="34" charset="0"/>
                <a:cs typeface="Latha" panose="020B0604020202020204" pitchFamily="34" charset="0"/>
              </a:rPr>
              <a:t>5. Research Impact</a:t>
            </a:r>
            <a:endParaRPr lang="en-GB" sz="1050" kern="100" dirty="0">
              <a:solidFill>
                <a:srgbClr val="FF0000"/>
              </a:solidFill>
              <a:effectLst/>
              <a:ea typeface="Calibri" panose="020F0502020204030204" pitchFamily="34" charset="0"/>
              <a:cs typeface="Latha" panose="020B0604020202020204" pitchFamily="34" charset="0"/>
            </a:endParaRPr>
          </a:p>
          <a:p>
            <a:pPr marL="171450" indent="-171450" algn="just">
              <a:buFont typeface="Arial" panose="020B0604020202020204" pitchFamily="34" charset="0"/>
              <a:buChar char="•"/>
            </a:pPr>
            <a:r>
              <a:rPr lang="en-GB" sz="1050" dirty="0"/>
              <a:t>This research aims to raise awareness among young people about the personal, psychological, and social consequences of antisocial behaviours, while promoting the development of resilience, empathy, and positive coping strategies to prevent future engagement in harmful activities (Otto et al, 2021).</a:t>
            </a:r>
          </a:p>
          <a:p>
            <a:pPr marL="171450" indent="-171450" algn="just">
              <a:buFont typeface="Arial" panose="020B0604020202020204" pitchFamily="34" charset="0"/>
              <a:buChar char="•"/>
            </a:pPr>
            <a:r>
              <a:rPr lang="en-GB" sz="1050" dirty="0"/>
              <a:t>Informs evidence-based strategies for mental health promotion and substance abuse prevention (O’Connell, 2023).</a:t>
            </a:r>
          </a:p>
          <a:p>
            <a:pPr marL="171450" indent="-171450" algn="just">
              <a:buFont typeface="Arial" panose="020B0604020202020204" pitchFamily="34" charset="0"/>
              <a:buChar char="•"/>
            </a:pPr>
            <a:r>
              <a:rPr lang="en-GB" sz="1050" dirty="0"/>
              <a:t>Results will offer integrated, up-to-date data to inform the development of cohesive youth justice reforms, digital safety legislation, and school-based behaviour management policies that effectively address modern antisocial challenges (Muser et al, 2025).</a:t>
            </a:r>
          </a:p>
          <a:p>
            <a:pPr marL="171450" indent="-171450" algn="just">
              <a:buFont typeface="Arial" panose="020B0604020202020204" pitchFamily="34" charset="0"/>
              <a:buChar char="•"/>
            </a:pPr>
            <a:r>
              <a:rPr lang="en-GB" sz="1050" dirty="0"/>
              <a:t>The research will enhance interdisciplinary collaboration by equipping educators, counsellors, and healthcare providers with practical knowledge and shared frameworks for addressing antisocial behaviour holistically within both clinical and educational settings (Baylis, 2023).</a:t>
            </a:r>
          </a:p>
        </p:txBody>
      </p:sp>
      <p:sp>
        <p:nvSpPr>
          <p:cNvPr id="11" name="TextBox 10">
            <a:extLst>
              <a:ext uri="{FF2B5EF4-FFF2-40B4-BE49-F238E27FC236}">
                <a16:creationId xmlns:a16="http://schemas.microsoft.com/office/drawing/2014/main" id="{DA22B054-BB36-10D5-928E-5BD196705D5D}"/>
              </a:ext>
            </a:extLst>
          </p:cNvPr>
          <p:cNvSpPr txBox="1"/>
          <p:nvPr/>
        </p:nvSpPr>
        <p:spPr>
          <a:xfrm>
            <a:off x="4350693" y="6713027"/>
            <a:ext cx="8342315" cy="2792944"/>
          </a:xfrm>
          <a:prstGeom prst="rect">
            <a:avLst/>
          </a:prstGeom>
          <a:solidFill>
            <a:schemeClr val="accent1">
              <a:lumMod val="20000"/>
              <a:lumOff val="80000"/>
            </a:schemeClr>
          </a:solidFill>
          <a:ln w="28575">
            <a:solidFill>
              <a:schemeClr val="bg1">
                <a:alpha val="6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07000"/>
              </a:lnSpc>
            </a:pPr>
            <a:r>
              <a:rPr lang="en-GB" sz="700" b="1" kern="100" dirty="0">
                <a:solidFill>
                  <a:srgbClr val="FF0000"/>
                </a:solidFill>
                <a:effectLst/>
                <a:ea typeface="Calibri" panose="020F0502020204030204" pitchFamily="34" charset="0"/>
                <a:cs typeface="Latha" panose="020B0604020202020204" pitchFamily="34" charset="0"/>
              </a:rPr>
              <a:t>References:</a:t>
            </a:r>
          </a:p>
          <a:p>
            <a:pPr marL="171450" indent="-171450" algn="just">
              <a:buFont typeface="Arial" panose="020B0604020202020204" pitchFamily="34" charset="0"/>
              <a:buChar char="•"/>
            </a:pPr>
            <a:r>
              <a:rPr lang="en-GB" sz="700" dirty="0"/>
              <a:t>Anti-Bullying Alliance (2024), </a:t>
            </a:r>
            <a:r>
              <a:rPr lang="en-GB" sz="700" u="sng" dirty="0">
                <a:hlinkClick r:id="rId2"/>
              </a:rPr>
              <a:t>https://www.antibullyingpro.com/support-and-advice-articles/in-depth-facts-and-statistics-on-bullying-and-cyberbullying-behaviour</a:t>
            </a:r>
            <a:endParaRPr lang="en-GB" sz="700" dirty="0"/>
          </a:p>
          <a:p>
            <a:pPr marL="171450" indent="-171450" algn="just">
              <a:buFont typeface="Arial" panose="020B0604020202020204" pitchFamily="34" charset="0"/>
              <a:buChar char="•"/>
            </a:pPr>
            <a:r>
              <a:rPr lang="en-GB" sz="700" dirty="0"/>
              <a:t>Baylis, M., (2023). Police Decision-Making Processes When Addressing Antisocial Behaviour Among Young People in England and Poland. </a:t>
            </a:r>
            <a:r>
              <a:rPr lang="en-GB" sz="700" i="1" dirty="0"/>
              <a:t>Unpublished </a:t>
            </a:r>
            <a:r>
              <a:rPr lang="en-GB" sz="700" i="1" dirty="0" err="1"/>
              <a:t>Mphil</a:t>
            </a:r>
            <a:r>
              <a:rPr lang="en-GB" sz="700" i="1" dirty="0"/>
              <a:t> thesis. University of Huddersfield</a:t>
            </a:r>
            <a:r>
              <a:rPr lang="en-GB" sz="700" dirty="0"/>
              <a:t>.</a:t>
            </a:r>
          </a:p>
          <a:p>
            <a:pPr marL="171450" indent="-171450" algn="just">
              <a:buFont typeface="Arial" panose="020B0604020202020204" pitchFamily="34" charset="0"/>
              <a:buChar char="•"/>
            </a:pPr>
            <a:r>
              <a:rPr lang="en-GB" sz="700" dirty="0"/>
              <a:t>Coutinho, L., Lencastre, J.A. and Tomás, A.M., (2025). Cyberbullying: A Comparative Analysis Between the Results of a Scoping Study and a Questionnaire Applied to Students. </a:t>
            </a:r>
            <a:r>
              <a:rPr lang="en-GB" sz="700" i="1" dirty="0"/>
              <a:t>Frontiers in Computer Science</a:t>
            </a:r>
            <a:r>
              <a:rPr lang="en-GB" sz="700" dirty="0"/>
              <a:t>, </a:t>
            </a:r>
            <a:r>
              <a:rPr lang="en-GB" sz="700" i="1" dirty="0"/>
              <a:t>7</a:t>
            </a:r>
            <a:r>
              <a:rPr lang="en-GB" sz="700" dirty="0"/>
              <a:t>, p.1506046.</a:t>
            </a:r>
          </a:p>
          <a:p>
            <a:pPr marL="171450" indent="-171450" algn="just">
              <a:buFont typeface="Arial" panose="020B0604020202020204" pitchFamily="34" charset="0"/>
              <a:buChar char="•"/>
            </a:pPr>
            <a:r>
              <a:rPr lang="en-GB" sz="700" dirty="0"/>
              <a:t>Farrington, D.P., (2021). Youth crime and antisocial behaviour. In </a:t>
            </a:r>
            <a:r>
              <a:rPr lang="en-GB" sz="700" i="1" dirty="0"/>
              <a:t>The social child</a:t>
            </a:r>
            <a:r>
              <a:rPr lang="en-GB" sz="700" dirty="0"/>
              <a:t> (pp. 353-392). Psychology Press.</a:t>
            </a:r>
          </a:p>
          <a:p>
            <a:pPr marL="171450" indent="-171450" algn="just">
              <a:buFont typeface="Arial" panose="020B0604020202020204" pitchFamily="34" charset="0"/>
              <a:buChar char="•"/>
            </a:pPr>
            <a:r>
              <a:rPr lang="en-GB" sz="700" dirty="0"/>
              <a:t>Fitzsimons, E. and Villadsen, A., (2021). Substance use and antisocial behaviour in adolescence. </a:t>
            </a:r>
            <a:r>
              <a:rPr lang="en-GB" sz="700" i="1" dirty="0"/>
              <a:t>no. February</a:t>
            </a:r>
            <a:r>
              <a:rPr lang="en-GB" sz="700" dirty="0"/>
              <a:t>, pp.1-8.</a:t>
            </a:r>
          </a:p>
          <a:p>
            <a:pPr marL="171450" indent="-171450" algn="just">
              <a:buFont typeface="Arial" panose="020B0604020202020204" pitchFamily="34" charset="0"/>
              <a:buChar char="•"/>
            </a:pPr>
            <a:r>
              <a:rPr lang="en-GB" sz="700" dirty="0"/>
              <a:t>Halford, E., Dixon, A. and Farrell, G., (2022). Anti-social behaviour in the coronavirus pandemic. </a:t>
            </a:r>
            <a:r>
              <a:rPr lang="en-GB" sz="700" i="1" dirty="0"/>
              <a:t>Crime science</a:t>
            </a:r>
            <a:r>
              <a:rPr lang="en-GB" sz="700" dirty="0"/>
              <a:t>, </a:t>
            </a:r>
            <a:r>
              <a:rPr lang="en-GB" sz="700" i="1" dirty="0"/>
              <a:t>11</a:t>
            </a:r>
            <a:r>
              <a:rPr lang="en-GB" sz="700" dirty="0"/>
              <a:t>(1), p.6.</a:t>
            </a:r>
          </a:p>
          <a:p>
            <a:pPr marL="171450" indent="-171450" algn="just">
              <a:buFont typeface="Arial" panose="020B0604020202020204" pitchFamily="34" charset="0"/>
              <a:buChar char="•"/>
            </a:pPr>
            <a:r>
              <a:rPr lang="en-GB" sz="700" dirty="0"/>
              <a:t>Muser, J., Whitten, T., </a:t>
            </a:r>
            <a:r>
              <a:rPr lang="en-GB" sz="700" dirty="0" err="1"/>
              <a:t>Virgara</a:t>
            </a:r>
            <a:r>
              <a:rPr lang="en-GB" sz="700" dirty="0"/>
              <a:t>, J., Connell, N. and </a:t>
            </a:r>
            <a:r>
              <a:rPr lang="en-GB" sz="700" dirty="0" err="1"/>
              <a:t>Tzoumakis</a:t>
            </a:r>
            <a:r>
              <a:rPr lang="en-GB" sz="700" dirty="0"/>
              <a:t>, S., (2025). Can universal school-based social and emotional learning programs reduce early antisocial behaviours? A systematic review and meta-analysis. </a:t>
            </a:r>
            <a:r>
              <a:rPr lang="en-GB" sz="700" i="1" dirty="0"/>
              <a:t>International Journal of </a:t>
            </a:r>
            <a:r>
              <a:rPr lang="en-GB" sz="700" i="1" dirty="0" err="1"/>
              <a:t>Behavioral</a:t>
            </a:r>
            <a:r>
              <a:rPr lang="en-GB" sz="700" i="1" dirty="0"/>
              <a:t> Development</a:t>
            </a:r>
            <a:r>
              <a:rPr lang="en-GB" sz="700" dirty="0"/>
              <a:t>, p.01650254251361872.</a:t>
            </a:r>
          </a:p>
          <a:p>
            <a:pPr marL="171450" indent="-171450" algn="just">
              <a:buFont typeface="Arial" panose="020B0604020202020204" pitchFamily="34" charset="0"/>
              <a:buChar char="•"/>
            </a:pPr>
            <a:r>
              <a:rPr lang="en-GB" sz="700" dirty="0"/>
              <a:t>NHS England (2024), </a:t>
            </a:r>
            <a:r>
              <a:rPr lang="en-GB" sz="700" u="sng" dirty="0">
                <a:hlinkClick r:id="rId3"/>
              </a:rPr>
              <a:t>https://digital.nhs.uk/data-and-information/publications/statistical/smoking-drinking-and-drug-use-among-young-people-in-england/2023</a:t>
            </a:r>
            <a:endParaRPr lang="en-GB" sz="700" dirty="0"/>
          </a:p>
          <a:p>
            <a:pPr marL="171450" indent="-171450" algn="just">
              <a:buFont typeface="Arial" panose="020B0604020202020204" pitchFamily="34" charset="0"/>
              <a:buChar char="•"/>
            </a:pPr>
            <a:r>
              <a:rPr lang="en-GB" sz="700" dirty="0"/>
              <a:t>O’Connell, M., (2023). Assessing Patterns of Anti-Social and Risky Behaviour in the Millennium Cohort Study—What Are the Roles of SES (Socio-Economic Status), Cognitive Ability and Personality?. </a:t>
            </a:r>
            <a:r>
              <a:rPr lang="en-GB" sz="700" i="1" dirty="0" err="1"/>
              <a:t>Behavioral</a:t>
            </a:r>
            <a:r>
              <a:rPr lang="en-GB" sz="700" i="1" dirty="0"/>
              <a:t> Sciences</a:t>
            </a:r>
            <a:r>
              <a:rPr lang="en-GB" sz="700" dirty="0"/>
              <a:t>, </a:t>
            </a:r>
            <a:r>
              <a:rPr lang="en-GB" sz="700" i="1" dirty="0"/>
              <a:t>13</a:t>
            </a:r>
            <a:r>
              <a:rPr lang="en-GB" sz="700" dirty="0"/>
              <a:t>(1), p.46.</a:t>
            </a:r>
          </a:p>
          <a:p>
            <a:pPr marL="171450" indent="-171450" algn="just">
              <a:buFont typeface="Arial" panose="020B0604020202020204" pitchFamily="34" charset="0"/>
              <a:buChar char="•"/>
            </a:pPr>
            <a:r>
              <a:rPr lang="en-GB" sz="700" dirty="0"/>
              <a:t>ONS (2020), Online bullying in England and Wales: year ending March 2020. </a:t>
            </a:r>
            <a:r>
              <a:rPr lang="en-GB" sz="700" u="sng" dirty="0">
                <a:hlinkClick r:id="rId4"/>
              </a:rPr>
              <a:t>https://www.ons.gov.uk/peoplepopulationandcommunity/crimeandjustice/bulletins/onlinebullyinginenglandandwales/yearendingmarch2020</a:t>
            </a:r>
            <a:endParaRPr lang="en-GB" sz="700" dirty="0"/>
          </a:p>
          <a:p>
            <a:pPr marL="171450" indent="-171450" algn="just">
              <a:buFont typeface="Arial" panose="020B0604020202020204" pitchFamily="34" charset="0"/>
              <a:buChar char="•"/>
            </a:pPr>
            <a:r>
              <a:rPr lang="en-GB" sz="700" dirty="0"/>
              <a:t>Otto, C., Kaman, A., Erhart, M., Barkmann, C., Klasen, F., Schlack, R. and Ravens-</a:t>
            </a:r>
            <a:r>
              <a:rPr lang="en-GB" sz="700" dirty="0" err="1"/>
              <a:t>Sieberer</a:t>
            </a:r>
            <a:r>
              <a:rPr lang="en-GB" sz="700" dirty="0"/>
              <a:t>, U., (2021). Risk and resource factors of antisocial behaviour in children and adolescents: results of the longitudinal BELLA study. </a:t>
            </a:r>
            <a:r>
              <a:rPr lang="en-GB" sz="700" i="1" dirty="0"/>
              <a:t>Child and adolescent psychiatry and mental health</a:t>
            </a:r>
            <a:r>
              <a:rPr lang="en-GB" sz="700" dirty="0"/>
              <a:t>, </a:t>
            </a:r>
            <a:r>
              <a:rPr lang="en-GB" sz="700" i="1" dirty="0"/>
              <a:t>15</a:t>
            </a:r>
            <a:r>
              <a:rPr lang="en-GB" sz="700" dirty="0"/>
              <a:t>(1), p.61.</a:t>
            </a:r>
          </a:p>
          <a:p>
            <a:pPr marL="171450" indent="-171450" algn="just">
              <a:buFont typeface="Arial" panose="020B0604020202020204" pitchFamily="34" charset="0"/>
              <a:buChar char="•"/>
            </a:pPr>
            <a:r>
              <a:rPr lang="en-GB" sz="700" dirty="0" err="1"/>
              <a:t>Picoito</a:t>
            </a:r>
            <a:r>
              <a:rPr lang="en-GB" sz="700" dirty="0"/>
              <a:t>, J., Santos, C. and Nunes, C., (2021). Emotional and behavioural pathways to adolescent substance use and antisocial behaviour: results from the UK Millennium Cohort Study. </a:t>
            </a:r>
            <a:r>
              <a:rPr lang="en-GB" sz="700" i="1" dirty="0"/>
              <a:t>European child &amp; adolescent psychiatry</a:t>
            </a:r>
            <a:r>
              <a:rPr lang="en-GB" sz="700" dirty="0"/>
              <a:t>, </a:t>
            </a:r>
            <a:r>
              <a:rPr lang="en-GB" sz="700" i="1" dirty="0"/>
              <a:t>30</a:t>
            </a:r>
            <a:r>
              <a:rPr lang="en-GB" sz="700" dirty="0"/>
              <a:t>(11), pp.1813-1823.</a:t>
            </a:r>
          </a:p>
          <a:p>
            <a:pPr marL="171450" indent="-171450" algn="just">
              <a:buFont typeface="Arial" panose="020B0604020202020204" pitchFamily="34" charset="0"/>
              <a:buChar char="•"/>
            </a:pPr>
            <a:r>
              <a:rPr lang="en-GB" sz="700" dirty="0"/>
              <a:t>Reid, J.A., </a:t>
            </a:r>
            <a:r>
              <a:rPr lang="en-GB" sz="700" dirty="0" err="1"/>
              <a:t>Chenneville</a:t>
            </a:r>
            <a:r>
              <a:rPr lang="en-GB" sz="700" dirty="0"/>
              <a:t>, T., Gardy, S.M. and </a:t>
            </a:r>
            <a:r>
              <a:rPr lang="en-GB" sz="700" dirty="0" err="1"/>
              <a:t>Baglivio</a:t>
            </a:r>
            <a:r>
              <a:rPr lang="en-GB" sz="700" dirty="0"/>
              <a:t>, M.T., (2022). An exploratory study of COVID-19’s impact on psychological distress and antisocial </a:t>
            </a:r>
            <a:r>
              <a:rPr lang="en-GB" sz="700" dirty="0" err="1"/>
              <a:t>behavior</a:t>
            </a:r>
            <a:r>
              <a:rPr lang="en-GB" sz="700" dirty="0"/>
              <a:t> among justice-involved youth. </a:t>
            </a:r>
            <a:r>
              <a:rPr lang="en-GB" sz="700" i="1" dirty="0"/>
              <a:t>Crime &amp; Delinquency</a:t>
            </a:r>
            <a:r>
              <a:rPr lang="en-GB" sz="700" dirty="0"/>
              <a:t>, </a:t>
            </a:r>
            <a:r>
              <a:rPr lang="en-GB" sz="700" i="1" dirty="0"/>
              <a:t>68</a:t>
            </a:r>
            <a:r>
              <a:rPr lang="en-GB" sz="700" dirty="0"/>
              <a:t>(8), pp.1271-1291.</a:t>
            </a:r>
          </a:p>
          <a:p>
            <a:pPr marL="171450" indent="-171450" algn="just">
              <a:buFont typeface="Arial" panose="020B0604020202020204" pitchFamily="34" charset="0"/>
              <a:buChar char="•"/>
            </a:pPr>
            <a:r>
              <a:rPr lang="en-GB" sz="700" dirty="0" err="1"/>
              <a:t>Throuvala</a:t>
            </a:r>
            <a:r>
              <a:rPr lang="en-GB" sz="700" dirty="0"/>
              <a:t>, M.A., Griffiths, M.D., </a:t>
            </a:r>
            <a:r>
              <a:rPr lang="en-GB" sz="700" dirty="0" err="1"/>
              <a:t>Rennoldson</a:t>
            </a:r>
            <a:r>
              <a:rPr lang="en-GB" sz="700" dirty="0"/>
              <a:t>, M. and Kuss, D.J., (2021), May. Psychosocial skills as a protective factor and other teacher recommendations for online harms prevention in schools: A qualitative analysis. In </a:t>
            </a:r>
            <a:r>
              <a:rPr lang="en-GB" sz="700" i="1" dirty="0"/>
              <a:t>Frontiers in Education</a:t>
            </a:r>
            <a:r>
              <a:rPr lang="en-GB" sz="700" dirty="0"/>
              <a:t> (Vol. 6, p. 648512). Frontiers Media SA.</a:t>
            </a:r>
          </a:p>
          <a:p>
            <a:pPr marL="171450" indent="-171450" algn="just">
              <a:buFont typeface="Arial" panose="020B0604020202020204" pitchFamily="34" charset="0"/>
              <a:buChar char="•"/>
            </a:pPr>
            <a:r>
              <a:rPr lang="en-GB" sz="700" dirty="0"/>
              <a:t>Vannucci, A. and McCauley Ohannessian, C., (2019). Social media use subgroups differentially predict psychosocial well-being during early adolescence. </a:t>
            </a:r>
            <a:r>
              <a:rPr lang="en-GB" sz="700" i="1" dirty="0"/>
              <a:t>Journal of youth and adolescence</a:t>
            </a:r>
            <a:r>
              <a:rPr lang="en-GB" sz="700" dirty="0"/>
              <a:t>, </a:t>
            </a:r>
            <a:r>
              <a:rPr lang="en-GB" sz="700" i="1" dirty="0"/>
              <a:t>48</a:t>
            </a:r>
            <a:r>
              <a:rPr lang="en-GB" sz="700" dirty="0"/>
              <a:t>(8), pp.1469-1493.</a:t>
            </a:r>
          </a:p>
        </p:txBody>
      </p:sp>
      <p:sp>
        <p:nvSpPr>
          <p:cNvPr id="16" name="TextBox 15">
            <a:extLst>
              <a:ext uri="{FF2B5EF4-FFF2-40B4-BE49-F238E27FC236}">
                <a16:creationId xmlns:a16="http://schemas.microsoft.com/office/drawing/2014/main" id="{F32F62CA-7C1D-296A-DE4A-5EBE292D75DC}"/>
              </a:ext>
            </a:extLst>
          </p:cNvPr>
          <p:cNvSpPr txBox="1"/>
          <p:nvPr/>
        </p:nvSpPr>
        <p:spPr>
          <a:xfrm>
            <a:off x="4406438" y="3401577"/>
            <a:ext cx="1994362" cy="2308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900" dirty="0"/>
              <a:t>(LSS London, 2023)</a:t>
            </a:r>
          </a:p>
        </p:txBody>
      </p:sp>
      <p:pic>
        <p:nvPicPr>
          <p:cNvPr id="2" name="Picture 2" descr="Youth Antisocial Behaviour and how to tackle it - LSS London">
            <a:extLst>
              <a:ext uri="{FF2B5EF4-FFF2-40B4-BE49-F238E27FC236}">
                <a16:creationId xmlns:a16="http://schemas.microsoft.com/office/drawing/2014/main" id="{E451BF99-E47A-EF13-D945-74F6C35D50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20484" y="3684781"/>
            <a:ext cx="2619375" cy="28754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606B0E-51AD-2BAD-F467-00393799F2B8}"/>
              </a:ext>
            </a:extLst>
          </p:cNvPr>
          <p:cNvSpPr txBox="1"/>
          <p:nvPr/>
        </p:nvSpPr>
        <p:spPr>
          <a:xfrm>
            <a:off x="7401165" y="6442933"/>
            <a:ext cx="1994362" cy="2308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900" dirty="0"/>
              <a:t>(Medical Press, 2017)</a:t>
            </a:r>
          </a:p>
        </p:txBody>
      </p:sp>
      <p:pic>
        <p:nvPicPr>
          <p:cNvPr id="1028" name="Picture 4" descr="Bullying, Cyberbullying and Hate Speech">
            <a:extLst>
              <a:ext uri="{FF2B5EF4-FFF2-40B4-BE49-F238E27FC236}">
                <a16:creationId xmlns:a16="http://schemas.microsoft.com/office/drawing/2014/main" id="{E381327F-BBA2-4ECF-35FC-528F34B9E5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73932" y="3370766"/>
            <a:ext cx="2287622" cy="13768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Antisocial behavior may be highly polygenic">
            <a:extLst>
              <a:ext uri="{FF2B5EF4-FFF2-40B4-BE49-F238E27FC236}">
                <a16:creationId xmlns:a16="http://schemas.microsoft.com/office/drawing/2014/main" id="{E64CC8B1-1D6F-4BAE-1A41-AA234094E7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73931" y="4890713"/>
            <a:ext cx="2227747" cy="1409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646984"/>
      </p:ext>
    </p:extLst>
  </p:cSld>
  <p:clrMapOvr>
    <a:masterClrMapping/>
  </p:clrMapOvr>
</p:sld>
</file>

<file path=ppt/theme/theme1.xml><?xml version="1.0" encoding="utf-8"?>
<a:theme xmlns:a="http://schemas.openxmlformats.org/drawingml/2006/main" name="Slic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143</TotalTime>
  <Words>1304</Words>
  <Application>Microsoft Office PowerPoint</Application>
  <PresentationFormat>A3 Paper (297x420 mm)</PresentationFormat>
  <Paragraphs>56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 Slab ExtraBold</vt:lpstr>
      <vt:lpstr>Arial</vt:lpstr>
      <vt:lpstr>Calibri</vt:lpstr>
      <vt:lpstr>Wingdings 3</vt:lpstr>
      <vt:lpstr>Slice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GAZALA SHAHJADA</cp:lastModifiedBy>
  <cp:revision>5</cp:revision>
  <dcterms:created xsi:type="dcterms:W3CDTF">2024-11-06T16:37:40Z</dcterms:created>
  <dcterms:modified xsi:type="dcterms:W3CDTF">2025-11-03T16:45:31Z</dcterms:modified>
</cp:coreProperties>
</file>