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8" r:id="rId4"/>
  </p:sldMasterIdLst>
  <p:sldIdLst>
    <p:sldId id="256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Shabina Hoque" initials="SH" lastIdx="1" clrIdx="0">
    <p:extLst>
      <p:ext uri="{19B8F6BF-5375-455C-9EA6-DF929625EA0E}">
        <p15:presenceInfo xmlns:p15="http://schemas.microsoft.com/office/powerpoint/2012/main" userId="Shabina Hoque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327883A-AF50-41FE-951A-65FB5DA86951}" v="20" dt="2021-06-25T01:34:09.35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725" y="-27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6/25/2021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84360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6/25/2021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59135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6/25/2021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24131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smtClean="0"/>
              <a:t>6/25/2021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66732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6/25/2021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75306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6/25/2021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78871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6/25/2021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59914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smtClean="0"/>
              <a:t>6/25/2021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30126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6/25/2021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30086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6/25/2021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88784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6/25/2021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782383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6/25/2021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255256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6/25/2021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3327659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6/25/2021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173746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smtClean="0"/>
              <a:t>6/25/2021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813193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6/25/2021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73884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6/25/2021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093784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9" r:id="rId1"/>
    <p:sldLayoutId id="2147483670" r:id="rId2"/>
    <p:sldLayoutId id="2147483671" r:id="rId3"/>
    <p:sldLayoutId id="2147483672" r:id="rId4"/>
    <p:sldLayoutId id="2147483673" r:id="rId5"/>
    <p:sldLayoutId id="2147483674" r:id="rId6"/>
    <p:sldLayoutId id="2147483675" r:id="rId7"/>
    <p:sldLayoutId id="2147483676" r:id="rId8"/>
    <p:sldLayoutId id="2147483677" r:id="rId9"/>
    <p:sldLayoutId id="2147483678" r:id="rId10"/>
    <p:sldLayoutId id="2147483679" r:id="rId11"/>
    <p:sldLayoutId id="2147483680" r:id="rId12"/>
    <p:sldLayoutId id="2147483681" r:id="rId13"/>
    <p:sldLayoutId id="2147483682" r:id="rId14"/>
    <p:sldLayoutId id="2147483683" r:id="rId15"/>
    <p:sldLayoutId id="2147483684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helpinghandshomecare.co.uk/home-care-services/domiciliary-care/what-is-domiciliary-care" TargetMode="External"/><Relationship Id="rId3" Type="http://schemas.openxmlformats.org/officeDocument/2006/relationships/hyperlink" Target="https://www.health.org.uk/sites/default/files/PersonCentredCareMadeSimple.pdf" TargetMode="External"/><Relationship Id="rId7" Type="http://schemas.openxmlformats.org/officeDocument/2006/relationships/hyperlink" Target="https://www.mind.org.uk/information-support/guides-to-support-and-services/advocacy/what-is-advocacy/" TargetMode="External"/><Relationship Id="rId2" Type="http://schemas.openxmlformats.org/officeDocument/2006/relationships/hyperlink" Target="https://www.ageuk.org.uk/search/?q=mobility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nhs.uk/conditions/type-2-diabetes/understanding-medication/" TargetMode="External"/><Relationship Id="rId5" Type="http://schemas.openxmlformats.org/officeDocument/2006/relationships/hyperlink" Target="https://www.which.co.uk/later-life-care/end-of-life/end-of-life-care-planning/do-not-attempt-resuscitation-decisions-alvg41p1jzjb" TargetMode="External"/><Relationship Id="rId4" Type="http://schemas.openxmlformats.org/officeDocument/2006/relationships/hyperlink" Target="https://www.healthline.com/health/coronary-artery-disease/drug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B4FA41-E1CA-3D4D-B581-B9282511EF4C}"/>
              </a:ext>
            </a:extLst>
          </p:cNvPr>
          <p:cNvSpPr>
            <a:spLocks noGrp="1"/>
          </p:cNvSpPr>
          <p:nvPr>
            <p:ph type="ctrTitle" idx="4294967295"/>
          </p:nvPr>
        </p:nvSpPr>
        <p:spPr>
          <a:xfrm>
            <a:off x="0" y="98425"/>
            <a:ext cx="11760740" cy="5961907"/>
          </a:xfrm>
        </p:spPr>
        <p:txBody>
          <a:bodyPr>
            <a:normAutofit/>
          </a:bodyPr>
          <a:lstStyle/>
          <a:p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Shabina Hoque</a:t>
            </a:r>
            <a:b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1715293</a:t>
            </a:r>
            <a:b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BSc Health and Social Care </a:t>
            </a:r>
            <a:b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Living with care: The older Person</a:t>
            </a:r>
            <a:b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BHMP6009</a:t>
            </a:r>
            <a:b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Joanne Davies</a:t>
            </a:r>
            <a:b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CARE PLAN    Presentation</a:t>
            </a:r>
            <a:b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B493382-D85D-3B4F-88E0-10FF8FF9A6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18586" y="335018"/>
            <a:ext cx="4133520" cy="4229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2759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1A8BCEE8-63EF-B247-B673-38D95E15BFC1}"/>
              </a:ext>
            </a:extLst>
          </p:cNvPr>
          <p:cNvSpPr txBox="1"/>
          <p:nvPr/>
        </p:nvSpPr>
        <p:spPr>
          <a:xfrm>
            <a:off x="808212" y="324745"/>
            <a:ext cx="6998905" cy="86792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dirty="0"/>
              <a:t> PERSONAL  DATA </a:t>
            </a:r>
          </a:p>
          <a:p>
            <a:pPr algn="l"/>
            <a:endParaRPr lang="en-US" dirty="0"/>
          </a:p>
          <a:p>
            <a:pPr algn="l"/>
            <a:endParaRPr lang="en-US" dirty="0"/>
          </a:p>
          <a:p>
            <a:pPr marL="285750" indent="-285750" algn="l">
              <a:buFont typeface="Wingdings" panose="05000000000000000000" pitchFamily="2" charset="2"/>
              <a:buChar char="v"/>
            </a:pPr>
            <a:r>
              <a:rPr lang="en-US" dirty="0"/>
              <a:t>Name :  Martha Jones  preferred  to be called Martha</a:t>
            </a:r>
          </a:p>
          <a:p>
            <a:pPr marL="285750" indent="-285750" algn="l">
              <a:buFont typeface="Wingdings" panose="05000000000000000000" pitchFamily="2" charset="2"/>
              <a:buChar char="v"/>
            </a:pPr>
            <a:endParaRPr lang="en-US" dirty="0"/>
          </a:p>
          <a:p>
            <a:pPr marL="285750" indent="-285750" algn="l">
              <a:buFont typeface="Wingdings" panose="05000000000000000000" pitchFamily="2" charset="2"/>
              <a:buChar char="v"/>
            </a:pPr>
            <a:r>
              <a:rPr lang="en-US" dirty="0"/>
              <a:t> Age  :   86 </a:t>
            </a:r>
          </a:p>
          <a:p>
            <a:pPr marL="285750" indent="-285750" algn="l">
              <a:buFont typeface="Wingdings" panose="05000000000000000000" pitchFamily="2" charset="2"/>
              <a:buChar char="v"/>
            </a:pPr>
            <a:endParaRPr lang="en-US" dirty="0"/>
          </a:p>
          <a:p>
            <a:pPr marL="285750" indent="-285750" algn="l">
              <a:buFont typeface="Wingdings" panose="05000000000000000000" pitchFamily="2" charset="2"/>
              <a:buChar char="v"/>
            </a:pPr>
            <a:r>
              <a:rPr lang="en-US" dirty="0"/>
              <a:t>Sex   :    Female</a:t>
            </a:r>
          </a:p>
          <a:p>
            <a:pPr marL="285750" indent="-285750" algn="l">
              <a:buFont typeface="Wingdings" panose="05000000000000000000" pitchFamily="2" charset="2"/>
              <a:buChar char="v"/>
            </a:pPr>
            <a:endParaRPr lang="en-US" dirty="0"/>
          </a:p>
          <a:p>
            <a:pPr marL="285750" indent="-285750" algn="l">
              <a:buFont typeface="Wingdings" panose="05000000000000000000" pitchFamily="2" charset="2"/>
              <a:buChar char="v"/>
            </a:pPr>
            <a:r>
              <a:rPr lang="en-US" dirty="0"/>
              <a:t>Ethnicity/faith : British white Catholic</a:t>
            </a:r>
          </a:p>
          <a:p>
            <a:pPr marL="285750" indent="-285750" algn="l">
              <a:buFont typeface="Wingdings" panose="05000000000000000000" pitchFamily="2" charset="2"/>
              <a:buChar char="v"/>
            </a:pPr>
            <a:endParaRPr lang="en-US" dirty="0"/>
          </a:p>
          <a:p>
            <a:pPr marL="285750" indent="-285750" algn="l">
              <a:buFont typeface="Wingdings" panose="05000000000000000000" pitchFamily="2" charset="2"/>
              <a:buChar char="v"/>
            </a:pPr>
            <a:r>
              <a:rPr lang="en-US" dirty="0"/>
              <a:t>Next of kin  :  Husband Mark Jones </a:t>
            </a:r>
          </a:p>
          <a:p>
            <a:pPr algn="l"/>
            <a:endParaRPr lang="en-US" dirty="0"/>
          </a:p>
          <a:p>
            <a:pPr algn="l"/>
            <a:r>
              <a:rPr lang="en-US" dirty="0"/>
              <a:t>   FAMILY</a:t>
            </a:r>
          </a:p>
          <a:p>
            <a:pPr algn="l"/>
            <a:endParaRPr lang="en-US" dirty="0"/>
          </a:p>
          <a:p>
            <a:pPr marL="285750" indent="-285750" algn="l">
              <a:buFont typeface="Wingdings" panose="05000000000000000000" pitchFamily="2" charset="2"/>
              <a:buChar char="v"/>
            </a:pPr>
            <a:r>
              <a:rPr lang="en-US" dirty="0"/>
              <a:t> Martha lives at home with her husband , who likes her independency . Person centered care has been discussed with her and her family.</a:t>
            </a:r>
          </a:p>
          <a:p>
            <a:pPr marL="285750" indent="-285750" algn="l">
              <a:buFont typeface="Wingdings" panose="05000000000000000000" pitchFamily="2" charset="2"/>
              <a:buChar char="v"/>
            </a:pPr>
            <a:endParaRPr lang="en-US" dirty="0"/>
          </a:p>
          <a:p>
            <a:pPr marL="285750" indent="-285750" algn="l">
              <a:buFont typeface="Wingdings" panose="05000000000000000000" pitchFamily="2" charset="2"/>
              <a:buChar char="v"/>
            </a:pPr>
            <a:r>
              <a:rPr lang="en-US" dirty="0"/>
              <a:t>She  lives with her husband and has 3 children two sons and one daughter, six grandchildren.</a:t>
            </a:r>
          </a:p>
          <a:p>
            <a:pPr marL="285750" indent="-285750" algn="l">
              <a:buFont typeface="Wingdings" panose="05000000000000000000" pitchFamily="2" charset="2"/>
              <a:buChar char="v"/>
            </a:pPr>
            <a:endParaRPr lang="en-US" dirty="0"/>
          </a:p>
          <a:p>
            <a:pPr marL="285750" indent="-285750" algn="l">
              <a:buFont typeface="Wingdings" panose="05000000000000000000" pitchFamily="2" charset="2"/>
              <a:buChar char="v"/>
            </a:pPr>
            <a:r>
              <a:rPr lang="en-US" dirty="0"/>
              <a:t>Martha’s home is fairly kept clean as her husband helps her</a:t>
            </a:r>
          </a:p>
          <a:p>
            <a:pPr marL="285750" indent="-285750" algn="l">
              <a:buFont typeface="Wingdings" panose="05000000000000000000" pitchFamily="2" charset="2"/>
              <a:buChar char="v"/>
            </a:pPr>
            <a:endParaRPr lang="en-US" dirty="0"/>
          </a:p>
          <a:p>
            <a:pPr algn="l"/>
            <a:endParaRPr lang="en-US" dirty="0"/>
          </a:p>
          <a:p>
            <a:pPr algn="l"/>
            <a:endParaRPr lang="en-US" dirty="0"/>
          </a:p>
          <a:p>
            <a:pPr marL="285750" indent="-285750" algn="l">
              <a:buFont typeface="Wingdings" panose="05000000000000000000" pitchFamily="2" charset="2"/>
              <a:buChar char="v"/>
            </a:pPr>
            <a:endParaRPr lang="en-US" dirty="0"/>
          </a:p>
          <a:p>
            <a:pPr algn="l"/>
            <a:endParaRPr lang="en-US" dirty="0"/>
          </a:p>
          <a:p>
            <a:pPr algn="l"/>
            <a:endParaRPr lang="en-US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US" dirty="0"/>
          </a:p>
          <a:p>
            <a:pPr algn="l"/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CEB7F34-0B4B-2B4A-83E7-DF3E356089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25104" y="1925117"/>
            <a:ext cx="3268692" cy="24119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63838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7BC99CA-88B8-6D42-9BA7-44218795710D}"/>
              </a:ext>
            </a:extLst>
          </p:cNvPr>
          <p:cNvSpPr txBox="1"/>
          <p:nvPr/>
        </p:nvSpPr>
        <p:spPr>
          <a:xfrm>
            <a:off x="5189811" y="2519527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18D5C7A-7686-6B4E-BA8A-0AB6CCC8EDBF}"/>
              </a:ext>
            </a:extLst>
          </p:cNvPr>
          <p:cNvSpPr txBox="1"/>
          <p:nvPr/>
        </p:nvSpPr>
        <p:spPr>
          <a:xfrm>
            <a:off x="5189811" y="2519527"/>
            <a:ext cx="3254594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BCE95AF-5B3D-0E4F-968F-FD2185B45CD2}"/>
              </a:ext>
            </a:extLst>
          </p:cNvPr>
          <p:cNvSpPr txBox="1"/>
          <p:nvPr/>
        </p:nvSpPr>
        <p:spPr>
          <a:xfrm>
            <a:off x="222195" y="526007"/>
            <a:ext cx="5873805" cy="133882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dirty="0"/>
              <a:t>     HEALTH</a:t>
            </a:r>
          </a:p>
          <a:p>
            <a:pPr algn="l"/>
            <a:endParaRPr lang="en-US" dirty="0"/>
          </a:p>
          <a:p>
            <a:pPr algn="l"/>
            <a:endParaRPr lang="en-US" dirty="0"/>
          </a:p>
          <a:p>
            <a:pPr marL="285750" indent="-285750" algn="l">
              <a:buFont typeface="Wingdings" panose="05000000000000000000" pitchFamily="2" charset="2"/>
              <a:buChar char="v"/>
            </a:pPr>
            <a:r>
              <a:rPr lang="en-US" dirty="0"/>
              <a:t>  High Blood Pressure</a:t>
            </a:r>
          </a:p>
          <a:p>
            <a:pPr marL="285750" indent="-285750" algn="l">
              <a:buFont typeface="Wingdings" panose="05000000000000000000" pitchFamily="2" charset="2"/>
              <a:buChar char="v"/>
            </a:pPr>
            <a:endParaRPr lang="en-US" dirty="0"/>
          </a:p>
          <a:p>
            <a:pPr marL="285750" indent="-285750" algn="l">
              <a:buFont typeface="Wingdings" panose="05000000000000000000" pitchFamily="2" charset="2"/>
              <a:buChar char="v"/>
            </a:pPr>
            <a:r>
              <a:rPr lang="en-US" dirty="0"/>
              <a:t>   Type 2 diabetes</a:t>
            </a:r>
          </a:p>
          <a:p>
            <a:pPr marL="285750" indent="-285750" algn="l">
              <a:buFont typeface="Wingdings" panose="05000000000000000000" pitchFamily="2" charset="2"/>
              <a:buChar char="v"/>
            </a:pPr>
            <a:endParaRPr lang="en-US" dirty="0"/>
          </a:p>
          <a:p>
            <a:pPr marL="285750" indent="-285750" algn="l">
              <a:buFont typeface="Wingdings" panose="05000000000000000000" pitchFamily="2" charset="2"/>
              <a:buChar char="v"/>
            </a:pPr>
            <a:r>
              <a:rPr lang="en-US" dirty="0"/>
              <a:t>    Cardiovascular disease (coronary artery disease)</a:t>
            </a:r>
          </a:p>
          <a:p>
            <a:pPr marL="285750" indent="-285750" algn="l">
              <a:buFont typeface="Wingdings" panose="05000000000000000000" pitchFamily="2" charset="2"/>
              <a:buChar char="v"/>
            </a:pPr>
            <a:endParaRPr lang="en-US" dirty="0"/>
          </a:p>
          <a:p>
            <a:pPr marL="285750" indent="-285750" algn="l">
              <a:buFont typeface="Wingdings" panose="05000000000000000000" pitchFamily="2" charset="2"/>
              <a:buChar char="v"/>
            </a:pPr>
            <a:endParaRPr lang="en-US" dirty="0"/>
          </a:p>
          <a:p>
            <a:pPr algn="l"/>
            <a:r>
              <a:rPr lang="en-US" dirty="0"/>
              <a:t>   MEDICATION AND TREATMENT</a:t>
            </a:r>
          </a:p>
          <a:p>
            <a:pPr marL="285750" indent="-285750" algn="l">
              <a:buFont typeface="Wingdings" panose="05000000000000000000" pitchFamily="2" charset="2"/>
              <a:buChar char="v"/>
            </a:pPr>
            <a:endParaRPr lang="en-US" dirty="0"/>
          </a:p>
          <a:p>
            <a:pPr marL="285750" indent="-285750" algn="l">
              <a:buFont typeface="Wingdings" panose="05000000000000000000" pitchFamily="2" charset="2"/>
              <a:buChar char="v"/>
            </a:pPr>
            <a:endParaRPr lang="en-US" dirty="0"/>
          </a:p>
          <a:p>
            <a:pPr marL="285750" indent="-285750" algn="l">
              <a:buFont typeface="Wingdings" panose="05000000000000000000" pitchFamily="2" charset="2"/>
              <a:buChar char="v"/>
            </a:pPr>
            <a:r>
              <a:rPr lang="en-US" dirty="0"/>
              <a:t>  Candesartan 500mg 3 times a day ( with meal)</a:t>
            </a:r>
          </a:p>
          <a:p>
            <a:pPr marL="285750" indent="-285750" algn="l">
              <a:buFont typeface="Wingdings" panose="05000000000000000000" pitchFamily="2" charset="2"/>
              <a:buChar char="v"/>
            </a:pPr>
            <a:endParaRPr lang="en-US" dirty="0"/>
          </a:p>
          <a:p>
            <a:pPr marL="285750" indent="-285750" algn="l">
              <a:buFont typeface="Wingdings" panose="05000000000000000000" pitchFamily="2" charset="2"/>
              <a:buChar char="v"/>
            </a:pPr>
            <a:r>
              <a:rPr lang="en-US" dirty="0"/>
              <a:t>   Metformin  500mg 2 times a day ( with meal)</a:t>
            </a:r>
          </a:p>
          <a:p>
            <a:pPr marL="285750" indent="-285750" algn="l">
              <a:buFont typeface="Wingdings" panose="05000000000000000000" pitchFamily="2" charset="2"/>
              <a:buChar char="v"/>
            </a:pPr>
            <a:endParaRPr lang="en-US" dirty="0"/>
          </a:p>
          <a:p>
            <a:pPr marL="285750" indent="-285750" algn="l">
              <a:buFont typeface="Wingdings" panose="05000000000000000000" pitchFamily="2" charset="2"/>
              <a:buChar char="v"/>
            </a:pPr>
            <a:r>
              <a:rPr lang="en-US" dirty="0"/>
              <a:t>    Aspirin  35mg 2 times a day ( with meal</a:t>
            </a:r>
          </a:p>
          <a:p>
            <a:pPr marL="285750" indent="-285750" algn="l">
              <a:buFont typeface="Wingdings" panose="05000000000000000000" pitchFamily="2" charset="2"/>
              <a:buChar char="v"/>
            </a:pPr>
            <a:endParaRPr lang="en-US" dirty="0"/>
          </a:p>
          <a:p>
            <a:pPr marL="285750" indent="-285750" algn="l">
              <a:buFont typeface="Wingdings" panose="05000000000000000000" pitchFamily="2" charset="2"/>
              <a:buChar char="v"/>
            </a:pPr>
            <a:r>
              <a:rPr lang="en-US" dirty="0"/>
              <a:t>   Martha needs medicine reminders to take her       medications</a:t>
            </a:r>
          </a:p>
          <a:p>
            <a:pPr algn="l"/>
            <a:endParaRPr lang="en-US" dirty="0"/>
          </a:p>
          <a:p>
            <a:pPr algn="l"/>
            <a:r>
              <a:rPr lang="en-US" dirty="0"/>
              <a:t>         ( NHS, UK 2020)</a:t>
            </a:r>
          </a:p>
          <a:p>
            <a:pPr algn="l"/>
            <a:endParaRPr lang="en-US" dirty="0"/>
          </a:p>
          <a:p>
            <a:pPr algn="l"/>
            <a:endParaRPr lang="en-US" dirty="0"/>
          </a:p>
          <a:p>
            <a:pPr marL="285750" indent="-285750" algn="l">
              <a:buFont typeface="Wingdings" panose="05000000000000000000" pitchFamily="2" charset="2"/>
              <a:buChar char="v"/>
            </a:pPr>
            <a:endParaRPr lang="en-US" dirty="0"/>
          </a:p>
          <a:p>
            <a:pPr algn="l"/>
            <a:endParaRPr lang="en-US" dirty="0"/>
          </a:p>
          <a:p>
            <a:pPr algn="l"/>
            <a:endParaRPr lang="en-US" dirty="0"/>
          </a:p>
          <a:p>
            <a:pPr algn="l"/>
            <a:endParaRPr lang="en-US" dirty="0"/>
          </a:p>
          <a:p>
            <a:pPr marL="285750" indent="-285750" algn="l">
              <a:buFont typeface="Wingdings" panose="05000000000000000000" pitchFamily="2" charset="2"/>
              <a:buChar char="v"/>
            </a:pPr>
            <a:endParaRPr lang="en-US" dirty="0"/>
          </a:p>
          <a:p>
            <a:pPr algn="l"/>
            <a:endParaRPr lang="en-US" dirty="0"/>
          </a:p>
          <a:p>
            <a:pPr marL="285750" indent="-285750" algn="l">
              <a:buFont typeface="Wingdings" panose="05000000000000000000" pitchFamily="2" charset="2"/>
              <a:buChar char="v"/>
            </a:pPr>
            <a:endParaRPr lang="en-US" dirty="0"/>
          </a:p>
          <a:p>
            <a:pPr algn="l"/>
            <a:r>
              <a:rPr lang="en-US" dirty="0"/>
              <a:t>   </a:t>
            </a:r>
          </a:p>
          <a:p>
            <a:pPr algn="l"/>
            <a:endParaRPr lang="en-US" dirty="0"/>
          </a:p>
          <a:p>
            <a:pPr algn="l"/>
            <a:endParaRPr lang="en-US" dirty="0"/>
          </a:p>
          <a:p>
            <a:pPr algn="l"/>
            <a:endParaRPr lang="en-US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US" dirty="0"/>
          </a:p>
          <a:p>
            <a:pPr algn="l"/>
            <a:endParaRPr lang="en-US" dirty="0"/>
          </a:p>
          <a:p>
            <a:pPr algn="l"/>
            <a:endParaRPr lang="en-US" dirty="0"/>
          </a:p>
          <a:p>
            <a:pPr algn="l"/>
            <a:endParaRPr lang="en-US" dirty="0"/>
          </a:p>
          <a:p>
            <a:pPr algn="l"/>
            <a:endParaRPr lang="en-US" dirty="0"/>
          </a:p>
          <a:p>
            <a:pPr algn="l"/>
            <a:endParaRPr lang="en-US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US" dirty="0"/>
          </a:p>
          <a:p>
            <a:r>
              <a:rPr lang="en-GB" b="0" i="0" dirty="0">
                <a:solidFill>
                  <a:srgbClr val="111478"/>
                </a:solidFill>
                <a:effectLst/>
                <a:latin typeface="Helvetica Neue"/>
              </a:rPr>
              <a:t>G</a:t>
            </a:r>
            <a:endParaRPr lang="en-US" dirty="0"/>
          </a:p>
        </p:txBody>
      </p:sp>
      <p:pic>
        <p:nvPicPr>
          <p:cNvPr id="1026" name="Picture 2" descr="A picture containing indoor, bottle&#10;&#10;Description automatically generated">
            <a:extLst>
              <a:ext uri="{FF2B5EF4-FFF2-40B4-BE49-F238E27FC236}">
                <a16:creationId xmlns:a16="http://schemas.microsoft.com/office/drawing/2014/main" id="{17751DBE-177E-48A5-A309-99DE62A9BF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2979" y="1595336"/>
            <a:ext cx="4727642" cy="357005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2938946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1C0807C-8148-45FA-869C-513682AEAB2A}"/>
              </a:ext>
            </a:extLst>
          </p:cNvPr>
          <p:cNvSpPr txBox="1"/>
          <p:nvPr/>
        </p:nvSpPr>
        <p:spPr>
          <a:xfrm>
            <a:off x="437745" y="350196"/>
            <a:ext cx="9648935" cy="75713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MOBILITY</a:t>
            </a:r>
            <a:br>
              <a:rPr lang="en-GB" dirty="0"/>
            </a:br>
            <a:endParaRPr lang="en-GB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 Martha does need help with her mobility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  She uses a  walking stick to be able to help her walk</a:t>
            </a:r>
          </a:p>
          <a:p>
            <a:r>
              <a:rPr lang="en-GB" dirty="0"/>
              <a:t> 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  <a:p>
            <a:r>
              <a:rPr lang="en-GB" dirty="0"/>
              <a:t>SENSORY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 Martha has good hearing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  She wears glasses due to weak vision</a:t>
            </a:r>
          </a:p>
          <a:p>
            <a:r>
              <a:rPr lang="en-GB" dirty="0"/>
              <a:t>   </a:t>
            </a:r>
          </a:p>
          <a:p>
            <a:r>
              <a:rPr lang="en-GB" dirty="0"/>
              <a:t>COGNITIVE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  Due to diabetes memory is affected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  <a:p>
            <a:r>
              <a:rPr lang="en-GB" dirty="0"/>
              <a:t> DIET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  Martha prefers to have lean meat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  Low fat dairy products</a:t>
            </a:r>
          </a:p>
          <a:p>
            <a:r>
              <a:rPr lang="en-GB" dirty="0"/>
              <a:t>                                                          ( Age UK, 2021)</a:t>
            </a:r>
          </a:p>
          <a:p>
            <a:r>
              <a:rPr lang="en-GB" dirty="0"/>
              <a:t>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</p:txBody>
      </p:sp>
      <p:pic>
        <p:nvPicPr>
          <p:cNvPr id="2050" name="Picture 2" descr="An old person with a cane&#10;&#10;Description automatically generated with low confidence">
            <a:extLst>
              <a:ext uri="{FF2B5EF4-FFF2-40B4-BE49-F238E27FC236}">
                <a16:creationId xmlns:a16="http://schemas.microsoft.com/office/drawing/2014/main" id="{ED824BC9-1848-40D7-80DD-01BF58E178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6153" y="1743958"/>
            <a:ext cx="2978870" cy="327110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3092656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48D61E4-761F-44E5-9ED1-0A66A038E584}"/>
              </a:ext>
            </a:extLst>
          </p:cNvPr>
          <p:cNvSpPr txBox="1"/>
          <p:nvPr/>
        </p:nvSpPr>
        <p:spPr>
          <a:xfrm>
            <a:off x="348792" y="735290"/>
            <a:ext cx="9973559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PERSONAL CARE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Martha needs help with her personal care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  Husband doesn’t feel comfortable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  Domiciliary care is put in place to help Martha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  <a:p>
            <a:r>
              <a:rPr lang="en-GB" dirty="0"/>
              <a:t>ICT  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Reminders are set for medicine time for Martha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 Martha uses Alexa for medicine reminder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LIKES/DISLIKES 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Martha doesn’t take sugar in her tea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 Likes reading books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  <a:p>
            <a:r>
              <a:rPr lang="en-GB" dirty="0"/>
              <a:t>              ( Helping hands home care, 2021)</a:t>
            </a:r>
          </a:p>
          <a:p>
            <a:endParaRPr lang="en-GB" dirty="0"/>
          </a:p>
        </p:txBody>
      </p:sp>
      <p:pic>
        <p:nvPicPr>
          <p:cNvPr id="3074" name="Picture 2" descr="A picture containing person, window, indoor, preparing&#10;&#10;Description automatically generated">
            <a:extLst>
              <a:ext uri="{FF2B5EF4-FFF2-40B4-BE49-F238E27FC236}">
                <a16:creationId xmlns:a16="http://schemas.microsoft.com/office/drawing/2014/main" id="{0F2AC997-2782-45CE-A8FF-09C3D5CA31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1564848"/>
            <a:ext cx="4377179" cy="321454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179334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2131A75-88B0-4183-B40C-F0191159CEE8}"/>
              </a:ext>
            </a:extLst>
          </p:cNvPr>
          <p:cNvSpPr txBox="1"/>
          <p:nvPr/>
        </p:nvSpPr>
        <p:spPr>
          <a:xfrm>
            <a:off x="414779" y="131975"/>
            <a:ext cx="9794450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RISK ASSESSMENT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 Done risk assessment everything around the environment is fine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  Husband and children were around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DAILY HABITS/SCHEDULE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 Taking evening walk with husband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  Spending quality time with grandchildren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HOBBIES/INTERESTS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Martha likes to play bingo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 Knitting, reading magazines , puzzles</a:t>
            </a:r>
          </a:p>
        </p:txBody>
      </p:sp>
      <p:pic>
        <p:nvPicPr>
          <p:cNvPr id="4098" name="Picture 2" descr="A group of people walking on a sidewalk&#10;&#10;Description automatically generated with medium confidence">
            <a:extLst>
              <a:ext uri="{FF2B5EF4-FFF2-40B4-BE49-F238E27FC236}">
                <a16:creationId xmlns:a16="http://schemas.microsoft.com/office/drawing/2014/main" id="{90BE48A6-6B39-4BD4-956A-A37F53EE08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7871" y="1370713"/>
            <a:ext cx="3289955" cy="389887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5101328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8AA3542-8AE5-4CE7-8E62-4161F39A8988}"/>
              </a:ext>
            </a:extLst>
          </p:cNvPr>
          <p:cNvSpPr txBox="1"/>
          <p:nvPr/>
        </p:nvSpPr>
        <p:spPr>
          <a:xfrm>
            <a:off x="659876" y="461913"/>
            <a:ext cx="820132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IMPORTANCE TO THE PERSON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 Children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 Grandchildren’s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  Watching Coronation street, EastEnders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IMPORTANT DATES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Birthdays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Anniversaries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Festivals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Celebrations</a:t>
            </a:r>
          </a:p>
          <a:p>
            <a:endParaRPr lang="en-GB" dirty="0"/>
          </a:p>
        </p:txBody>
      </p:sp>
      <p:pic>
        <p:nvPicPr>
          <p:cNvPr id="5122" name="Picture 2" descr="A person and person sitting on a bench reading a book&#10;&#10;Description automatically generated with medium confidence">
            <a:extLst>
              <a:ext uri="{FF2B5EF4-FFF2-40B4-BE49-F238E27FC236}">
                <a16:creationId xmlns:a16="http://schemas.microsoft.com/office/drawing/2014/main" id="{365A12A1-9A00-44EC-84B6-92292205D6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8436" y="1400175"/>
            <a:ext cx="4675695" cy="318125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503829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DF1BBF0-E784-4D4D-9096-7389C354CAD5}"/>
              </a:ext>
            </a:extLst>
          </p:cNvPr>
          <p:cNvSpPr txBox="1"/>
          <p:nvPr/>
        </p:nvSpPr>
        <p:spPr>
          <a:xfrm>
            <a:off x="5646655" y="2974156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811F6C5-A3FA-4DF2-B8CE-7A7C70DAA46E}"/>
              </a:ext>
            </a:extLst>
          </p:cNvPr>
          <p:cNvSpPr txBox="1"/>
          <p:nvPr/>
        </p:nvSpPr>
        <p:spPr>
          <a:xfrm>
            <a:off x="480766" y="603315"/>
            <a:ext cx="9719036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PERSON CENTRED CARED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This care plan was complied in a person- centred care manner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 Martha was the centre of the person- centred care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Martha was consulted about what she wants and needs for the future her goals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She was explained to in details about everything she needs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Her husband and children were also informed </a:t>
            </a:r>
          </a:p>
          <a:p>
            <a:endParaRPr lang="en-GB" dirty="0"/>
          </a:p>
          <a:p>
            <a:r>
              <a:rPr lang="en-GB" dirty="0"/>
              <a:t>                    (The Health Foundation, 2016)</a:t>
            </a:r>
          </a:p>
        </p:txBody>
      </p:sp>
      <p:pic>
        <p:nvPicPr>
          <p:cNvPr id="6146" name="Picture 2" descr="Diagram&#10;&#10;Description automatically generated">
            <a:extLst>
              <a:ext uri="{FF2B5EF4-FFF2-40B4-BE49-F238E27FC236}">
                <a16:creationId xmlns:a16="http://schemas.microsoft.com/office/drawing/2014/main" id="{FFEA539F-28BB-4936-A4A4-1C02EC8EF2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3170" y="940324"/>
            <a:ext cx="2564091" cy="312262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6286615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4BC3BB1-504F-40B3-B5D6-D4E487A1E9A8}"/>
              </a:ext>
            </a:extLst>
          </p:cNvPr>
          <p:cNvSpPr txBox="1"/>
          <p:nvPr/>
        </p:nvSpPr>
        <p:spPr>
          <a:xfrm>
            <a:off x="292231" y="358219"/>
            <a:ext cx="10180948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ADVOCACY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What is an advocacy ?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Getting support from another person who helps you to express your wishes, who will fight for your rights (Mind, 2018)</a:t>
            </a:r>
            <a:r>
              <a:rPr lang="en-GB" b="0" i="0" dirty="0">
                <a:solidFill>
                  <a:srgbClr val="555555"/>
                </a:solidFill>
                <a:effectLst/>
                <a:latin typeface="MindMeridian-Regular"/>
              </a:rPr>
              <a:t>.</a:t>
            </a:r>
            <a:endParaRPr lang="en-GB" dirty="0"/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 Martha was told about independent advocacy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 Given advise if needed can approach an independent advocate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  <a:p>
            <a:r>
              <a:rPr lang="en-GB" dirty="0"/>
              <a:t> DO NOT Resuscitate (DNR)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DNR is used by medical staff whether to bring back life fore example when the heart stops beating ( which, 2021)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 Martha has got an DNR in place for medical staff to use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  Martha family are aware of it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  <a:p>
            <a:endParaRPr lang="en-GB" dirty="0"/>
          </a:p>
        </p:txBody>
      </p:sp>
      <p:pic>
        <p:nvPicPr>
          <p:cNvPr id="7170" name="Picture 2" descr="A picture containing person&#10;&#10;Description automatically generated">
            <a:extLst>
              <a:ext uri="{FF2B5EF4-FFF2-40B4-BE49-F238E27FC236}">
                <a16:creationId xmlns:a16="http://schemas.microsoft.com/office/drawing/2014/main" id="{6F54491A-D451-4F57-83C2-FBF2100529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95207" y="1498863"/>
            <a:ext cx="2639505" cy="218701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8157653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9414165-4958-43D6-B5ED-F5D7978874BD}"/>
              </a:ext>
            </a:extLst>
          </p:cNvPr>
          <p:cNvSpPr txBox="1"/>
          <p:nvPr/>
        </p:nvSpPr>
        <p:spPr>
          <a:xfrm>
            <a:off x="1018095" y="301658"/>
            <a:ext cx="893661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POLICIES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 Care act, Equality act , Human act these are the policies I looked at for the care plan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Looked at these policies as age is a characteristic as people are living more longer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(Stage of aging,2019)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342626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4187551-204A-409B-A3FC-F455ED5DA703}"/>
              </a:ext>
            </a:extLst>
          </p:cNvPr>
          <p:cNvSpPr txBox="1"/>
          <p:nvPr/>
        </p:nvSpPr>
        <p:spPr>
          <a:xfrm>
            <a:off x="65987" y="141402"/>
            <a:ext cx="11670383" cy="7325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Age UK.( 2021) Available at: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https://www.ageuk.org.uk/search/?q=mobility</a:t>
            </a:r>
            <a:endParaRPr lang="en-GB" sz="1200" b="0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[Accessed 25 June 2021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].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Ageing-better.org.uk.( 2021) Available at:</a:t>
            </a:r>
          </a:p>
          <a:p>
            <a:r>
              <a:rPr lang="en-GB" sz="1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b="0" i="0" u="sng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https://www.ageing-better.org.uk/sites/default/files/2019-03/The-state-of-ageing.pdf</a:t>
            </a:r>
            <a:endParaRPr lang="en-GB" sz="12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 25 June 2021)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Health.org.uk. (2021) Available at: </a:t>
            </a:r>
            <a:r>
              <a:rPr lang="en-GB" sz="1200" b="0" i="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https://www.health.org.uk/sites/default/files/PersonCentredCareMadeSimple.pdf</a:t>
            </a:r>
            <a:endParaRPr lang="en-GB" sz="12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 25 June 2021)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0" i="0" dirty="0">
                <a:effectLst/>
                <a:latin typeface="Open Sans" panose="020B0606030504020204" pitchFamily="34" charset="0"/>
              </a:rPr>
              <a:t>Healthline.( 2021) </a:t>
            </a:r>
            <a:r>
              <a:rPr lang="en-GB" sz="1200" b="0" i="1" dirty="0">
                <a:effectLst/>
                <a:latin typeface="Open Sans" panose="020B0606030504020204" pitchFamily="34" charset="0"/>
              </a:rPr>
              <a:t>Coronary Artery Disease (CAD) Drugs: How They Work</a:t>
            </a:r>
            <a:r>
              <a:rPr lang="en-GB" sz="1200" b="0" i="0" dirty="0">
                <a:effectLst/>
                <a:latin typeface="Open Sans" panose="020B0606030504020204" pitchFamily="34" charset="0"/>
              </a:rPr>
              <a:t>. Available at: 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  <a:hlinkClick r:id="rId4"/>
              </a:rPr>
              <a:t>https://www.healthline.com/health/coronary-artery-disease/drugs</a:t>
            </a:r>
            <a:endParaRPr lang="en-GB" sz="1200" b="0" i="0" dirty="0">
              <a:solidFill>
                <a:srgbClr val="000000"/>
              </a:solidFill>
              <a:effectLst/>
              <a:latin typeface="Open Sans" panose="020B0606030504020204" pitchFamily="34" charset="0"/>
            </a:endParaRPr>
          </a:p>
          <a:p>
            <a:r>
              <a:rPr lang="en-GB" sz="1200" dirty="0">
                <a:latin typeface="Open Sans" panose="020B0606030504020204" pitchFamily="34" charset="0"/>
              </a:rPr>
              <a:t>(</a:t>
            </a:r>
            <a:r>
              <a:rPr lang="en-GB" sz="1200" b="0" i="0" dirty="0">
                <a:effectLst/>
                <a:latin typeface="Open Sans" panose="020B0606030504020204" pitchFamily="34" charset="0"/>
              </a:rPr>
              <a:t>Accessed 25 June 2021)</a:t>
            </a:r>
            <a:endParaRPr lang="en-GB" sz="12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Which? Later Life Care. (2021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r>
              <a:rPr lang="en-GB" sz="1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12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Do not resuscitate (DNACPR) decisions explained - Which?</a:t>
            </a:r>
            <a:r>
              <a:rPr lang="en-GB" sz="1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Available at: </a:t>
            </a:r>
            <a:r>
              <a:rPr lang="en-GB" sz="1200" b="0" i="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https://www.which.co.uk/later-life-care/end-of-life/end-of-life-care-planning/do-not-attempt-resuscitation-decisions-alvg41p1jzjb</a:t>
            </a:r>
            <a:endParaRPr lang="en-GB" sz="12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Accessed 25 June 2021)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0" i="0" dirty="0">
                <a:effectLst/>
                <a:latin typeface="Open Sans" panose="020B0606030504020204" pitchFamily="34" charset="0"/>
              </a:rPr>
              <a:t>Poulter, N., (1999</a:t>
            </a:r>
            <a:r>
              <a:rPr lang="en-GB" sz="1200" dirty="0">
                <a:latin typeface="Open Sans" panose="020B0606030504020204" pitchFamily="34" charset="0"/>
              </a:rPr>
              <a:t>)</a:t>
            </a:r>
            <a:r>
              <a:rPr lang="en-GB" sz="1200" b="0" i="0" dirty="0">
                <a:effectLst/>
                <a:latin typeface="Open Sans" panose="020B0606030504020204" pitchFamily="34" charset="0"/>
              </a:rPr>
              <a:t> Coronary heart disease is a multifactorial disease. </a:t>
            </a:r>
            <a:r>
              <a:rPr lang="en-GB" sz="1200" b="0" i="1" dirty="0">
                <a:effectLst/>
                <a:latin typeface="Open Sans" panose="020B0606030504020204" pitchFamily="34" charset="0"/>
              </a:rPr>
              <a:t>American Journal of Hypertension</a:t>
            </a:r>
            <a:r>
              <a:rPr lang="en-GB" sz="1200" b="0" i="0" dirty="0">
                <a:effectLst/>
                <a:latin typeface="Open Sans" panose="020B0606030504020204" pitchFamily="34" charset="0"/>
              </a:rPr>
              <a:t>, 12(4), pp.92-95.</a:t>
            </a:r>
            <a:endParaRPr lang="en-GB" sz="12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NHS. UK ( 2021) </a:t>
            </a:r>
            <a:r>
              <a:rPr lang="en-GB" sz="12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Type 2 diabetes - Understanding medicine</a:t>
            </a:r>
            <a:r>
              <a:rPr lang="en-GB" sz="1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 Available at: 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https://www.nhs.uk/conditions/type-2-diabetes/understanding-medication/</a:t>
            </a:r>
            <a:endParaRPr lang="en-GB" sz="1200" b="0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 25 June 2021)</a:t>
            </a:r>
          </a:p>
          <a:p>
            <a:endParaRPr lang="en-GB" sz="1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Volpe, M., (2003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r>
              <a:rPr lang="en-GB" sz="1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Treatment of Hypertension. </a:t>
            </a:r>
            <a:r>
              <a:rPr lang="en-GB" sz="12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High Blood Pressure &amp; Cardiovascular Prevention</a:t>
            </a:r>
            <a:r>
              <a:rPr lang="en-GB" sz="1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10(1), pp.7-9.</a:t>
            </a:r>
          </a:p>
          <a:p>
            <a:endParaRPr lang="en-GB" sz="12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Mind.org.uk.( 2021) </a:t>
            </a:r>
            <a:r>
              <a:rPr lang="en-GB" sz="12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What is advocacy?</a:t>
            </a:r>
            <a:r>
              <a:rPr lang="en-GB" sz="1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 Available at: 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https://www.mind.org.uk/information-support/guides-to-support-and-services/advocacy/what-is-advocacy/</a:t>
            </a:r>
            <a:endParaRPr lang="en-GB" sz="1200" b="0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 25 June 2021)</a:t>
            </a:r>
          </a:p>
          <a:p>
            <a:endParaRPr lang="en-GB" sz="12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Helping Hands Home Care. (2021) </a:t>
            </a:r>
            <a:r>
              <a:rPr lang="en-GB" sz="12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What Is Domiciliary Care? | Helping Hands Home Care</a:t>
            </a:r>
            <a:r>
              <a:rPr lang="en-GB" sz="1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 Available at: 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https://www.helpinghandshomecare.co.uk/home-care-services/domiciliary-care/what-is-domiciliary-care</a:t>
            </a:r>
            <a:endParaRPr lang="en-GB" sz="1200" b="0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Accessed 25 June 2021)</a:t>
            </a:r>
            <a:endParaRPr lang="en-GB" sz="12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b="0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363968386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8C59B386-999D-4CB6-B907-9F3997C027CC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C41B3020ADFF34FB68876CC667076BE" ma:contentTypeVersion="7" ma:contentTypeDescription="Create a new document." ma:contentTypeScope="" ma:versionID="a9e9b5e02d6ad572d42fc450cc0a3347">
  <xsd:schema xmlns:xsd="http://www.w3.org/2001/XMLSchema" xmlns:xs="http://www.w3.org/2001/XMLSchema" xmlns:p="http://schemas.microsoft.com/office/2006/metadata/properties" xmlns:ns3="96fe496f-45b1-4fc3-9270-48a0dc4eb43b" xmlns:ns4="32feb397-2308-4218-af23-b153ce0aad42" targetNamespace="http://schemas.microsoft.com/office/2006/metadata/properties" ma:root="true" ma:fieldsID="f3e5f407d515e1e8ba56697e61411a37" ns3:_="" ns4:_="">
    <xsd:import namespace="96fe496f-45b1-4fc3-9270-48a0dc4eb43b"/>
    <xsd:import namespace="32feb397-2308-4218-af23-b153ce0aad42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6fe496f-45b1-4fc3-9270-48a0dc4eb43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2feb397-2308-4218-af23-b153ce0aad42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1EC8B48-6713-4D1E-AD11-97E54C3C7ED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6fe496f-45b1-4fc3-9270-48a0dc4eb43b"/>
    <ds:schemaRef ds:uri="32feb397-2308-4218-af23-b153ce0aad4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7B33A42-A70E-4842-A740-84B61971C391}">
  <ds:schemaRefs>
    <ds:schemaRef ds:uri="http://purl.org/dc/dcmitype/"/>
    <ds:schemaRef ds:uri="http://schemas.microsoft.com/office/2006/documentManagement/types"/>
    <ds:schemaRef ds:uri="http://purl.org/dc/elements/1.1/"/>
    <ds:schemaRef ds:uri="http://schemas.microsoft.com/office/2006/metadata/properties"/>
    <ds:schemaRef ds:uri="32feb397-2308-4218-af23-b153ce0aad42"/>
    <ds:schemaRef ds:uri="96fe496f-45b1-4fc3-9270-48a0dc4eb43b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9E7C8CBC-D7A9-4681-8A81-DDAD01F21EB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4</TotalTime>
  <Words>976</Words>
  <Application>Microsoft Office PowerPoint</Application>
  <PresentationFormat>Widescreen</PresentationFormat>
  <Paragraphs>234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9" baseType="lpstr">
      <vt:lpstr>Arial</vt:lpstr>
      <vt:lpstr>Helvetica Neue</vt:lpstr>
      <vt:lpstr>MindMeridian-Regular</vt:lpstr>
      <vt:lpstr>Open Sans</vt:lpstr>
      <vt:lpstr>Trebuchet MS</vt:lpstr>
      <vt:lpstr>Wingdings</vt:lpstr>
      <vt:lpstr>Wingdings 3</vt:lpstr>
      <vt:lpstr>Facet</vt:lpstr>
      <vt:lpstr>Shabina Hoque  1715293  BSc Health and Social Care   Living with care: The older Person  BHMP6009  Joanne Davies                                  CARE PLAN    Presentation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Shabina  Hoque 1715293   Programme  Bsc Health  and Social Care  Module   Living with Care The Older Person  Module code  BHMP6009  Lecturer   Joanne Davies   Assignment Title  Task 1 – Individual Seminar Presentation   </dc:title>
  <dc:creator>Shabina Hoque</dc:creator>
  <cp:lastModifiedBy>Shabina Hoque</cp:lastModifiedBy>
  <cp:revision>5</cp:revision>
  <dcterms:created xsi:type="dcterms:W3CDTF">2021-06-23T17:08:00Z</dcterms:created>
  <dcterms:modified xsi:type="dcterms:W3CDTF">2021-06-25T10:55:41Z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0x0101000C41B3020ADFF34FB68876CC667076BE</vt:lpwstr>
  </property>
</Properties>
</file>