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3" r:id="rId7"/>
    <p:sldId id="264" r:id="rId8"/>
    <p:sldId id="262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jpe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8/5/2022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iacp.org/resources/training-key/685-health-and-fitness-importance-to-law-enforcement-officers#:~:text=Physical%20health%20and%20fitness%20are,agility%20of%20a%20responding%20officer" TargetMode="External" /><Relationship Id="rId2" Type="http://schemas.openxmlformats.org/officeDocument/2006/relationships/hyperlink" Target="https://www.prospects.ac.uk/job-profiles/police-officer" TargetMode="External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www.virtualacademy.com/blog/police-officer-training-sensitivity-issues-in-police-interviews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F7947-2E66-3E4A-2C9C-67C3BCC147D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Police officer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9CA053-7286-5544-B079-826115DD294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/>
              <a:t>Fatemah</a:t>
            </a:r>
            <a:r>
              <a:rPr lang="en-US" dirty="0"/>
              <a:t> </a:t>
            </a:r>
            <a:r>
              <a:rPr lang="en-US" dirty="0" err="1"/>
              <a:t>motala</a:t>
            </a:r>
            <a:r>
              <a:rPr lang="en-US" dirty="0"/>
              <a:t> </a:t>
            </a:r>
          </a:p>
          <a:p>
            <a:r>
              <a:rPr lang="en-US" dirty="0"/>
              <a:t>University of wales trinity </a:t>
            </a:r>
            <a:r>
              <a:rPr lang="en-US" dirty="0" err="1"/>
              <a:t>st</a:t>
            </a:r>
            <a:r>
              <a:rPr lang="en-US" dirty="0"/>
              <a:t> </a:t>
            </a:r>
            <a:r>
              <a:rPr lang="en-US" dirty="0" err="1"/>
              <a:t>david</a:t>
            </a:r>
            <a:r>
              <a:rPr lang="en-US" dirty="0"/>
              <a:t>  </a:t>
            </a:r>
          </a:p>
          <a:p>
            <a:r>
              <a:rPr lang="en-US" dirty="0"/>
              <a:t>2130912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17A299-0695-2FFF-071C-9C84B952BB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284" y="612321"/>
            <a:ext cx="2871109" cy="1507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054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BE69C-FAB8-FF2D-0EBB-8D9807796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intoduction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034F7-1BF1-5F8F-39A1-C4C92F8755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I have never really known what I want to be once I have my education but I always knew I wanted to do something that could change peoples lives </a:t>
            </a:r>
            <a:r>
              <a:rPr lang="en-US" dirty="0" err="1"/>
              <a:t>im</a:t>
            </a:r>
            <a:r>
              <a:rPr lang="en-US" dirty="0"/>
              <a:t> still not 100 percent but lately being a police officer has been the one thing I have been </a:t>
            </a:r>
            <a:r>
              <a:rPr lang="en-US" dirty="0" err="1"/>
              <a:t>intreasted</a:t>
            </a:r>
            <a:r>
              <a:rPr lang="en-US" dirty="0"/>
              <a:t> in </a:t>
            </a:r>
          </a:p>
          <a:p>
            <a:endParaRPr lang="en-US" dirty="0"/>
          </a:p>
          <a:p>
            <a:r>
              <a:rPr lang="en-US" dirty="0"/>
              <a:t> I want to make the world a better place however I can </a:t>
            </a:r>
          </a:p>
          <a:p>
            <a:endParaRPr lang="en-US" dirty="0"/>
          </a:p>
          <a:p>
            <a:r>
              <a:rPr lang="en-US" dirty="0"/>
              <a:t>I have always been good at little things like puzzles and </a:t>
            </a:r>
            <a:r>
              <a:rPr lang="en-US" dirty="0" err="1"/>
              <a:t>soliving</a:t>
            </a:r>
            <a:r>
              <a:rPr lang="en-US" dirty="0"/>
              <a:t> stuff </a:t>
            </a:r>
          </a:p>
        </p:txBody>
      </p:sp>
    </p:spTree>
    <p:extLst>
      <p:ext uri="{BB962C8B-B14F-4D97-AF65-F5344CB8AC3E}">
        <p14:creationId xmlns:p14="http://schemas.microsoft.com/office/powerpoint/2010/main" val="19714615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8611A-3D70-BD8D-BB7D-2F6CFF711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Police officer </a:t>
            </a:r>
            <a:r>
              <a:rPr lang="en-US" dirty="0" err="1"/>
              <a:t>skils</a:t>
            </a:r>
            <a:r>
              <a:rPr lang="en-US" dirty="0"/>
              <a:t> required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2DB07-69EC-D3A1-4973-127C16FED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dealing with sensitive situations.</a:t>
            </a:r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community focus.</a:t>
            </a:r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 sense of personal responsibility, integrity and resilience.</a:t>
            </a:r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problem-solving skills.</a:t>
            </a:r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 calm manner.</a:t>
            </a:r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good literacy skills to accurately record details and write reports.</a:t>
            </a:r>
          </a:p>
          <a:p>
            <a:r>
              <a:rPr lang="en-US" dirty="0" err="1">
                <a:solidFill>
                  <a:srgbClr val="202124"/>
                </a:solidFill>
                <a:latin typeface="arial" panose="020B0604020202020204" pitchFamily="34" charset="0"/>
              </a:rPr>
              <a:t>Confidance</a:t>
            </a:r>
            <a:r>
              <a:rPr lang="en-US" dirty="0">
                <a:solidFill>
                  <a:srgbClr val="202124"/>
                </a:solidFill>
                <a:latin typeface="arial" panose="020B0604020202020204" pitchFamily="34" charset="0"/>
              </a:rPr>
              <a:t> </a:t>
            </a:r>
            <a:endParaRPr lang="en-US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6953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3B984-C67C-EA12-8E2B-6E6B42093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problem-solving skills.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913C1-7E80-EFAB-96CE-84FFAF95E8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I think that I have very good problem </a:t>
            </a:r>
            <a:r>
              <a:rPr lang="en-US" dirty="0" err="1"/>
              <a:t>sloving</a:t>
            </a:r>
            <a:r>
              <a:rPr lang="en-US" dirty="0"/>
              <a:t> skills I have been in situations where people have not been able to get along with one another and I think that its just something that happens and as a police officer you would </a:t>
            </a:r>
            <a:r>
              <a:rPr lang="en-US" dirty="0" err="1"/>
              <a:t>bneed</a:t>
            </a:r>
            <a:r>
              <a:rPr lang="en-US" dirty="0"/>
              <a:t> to be able to do </a:t>
            </a:r>
            <a:r>
              <a:rPr lang="en-US" dirty="0" err="1"/>
              <a:t>meidations</a:t>
            </a:r>
            <a:r>
              <a:rPr lang="en-US" dirty="0"/>
              <a:t> with people and help them sort out </a:t>
            </a:r>
            <a:r>
              <a:rPr lang="en-US" dirty="0" err="1"/>
              <a:t>diffrences</a:t>
            </a:r>
            <a:r>
              <a:rPr lang="en-US" dirty="0"/>
              <a:t> , I have been in positions where I my family or friends are not getting on and I have helped them solve issues so I think I would be very good at that department </a:t>
            </a:r>
          </a:p>
        </p:txBody>
      </p:sp>
    </p:spTree>
    <p:extLst>
      <p:ext uri="{BB962C8B-B14F-4D97-AF65-F5344CB8AC3E}">
        <p14:creationId xmlns:p14="http://schemas.microsoft.com/office/powerpoint/2010/main" val="2933070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93804-CD11-E330-54C7-20DBA318CE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</a:rPr>
              <a:t>D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ealing with sensitive situations.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95455-BB6D-1629-4BBE-C562E76766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 </a:t>
            </a:r>
            <a:r>
              <a:rPr lang="en-US" dirty="0" err="1"/>
              <a:t>belive</a:t>
            </a:r>
            <a:r>
              <a:rPr lang="en-US" dirty="0"/>
              <a:t> that I am an easy person to talk to and people I know </a:t>
            </a:r>
            <a:r>
              <a:rPr lang="en-US" dirty="0" err="1"/>
              <a:t>personaly</a:t>
            </a:r>
            <a:r>
              <a:rPr lang="en-US" dirty="0"/>
              <a:t> have come to me with situations that they don’t know how to deal with them selves or just do not want to be alone and in this field as a police officer you see that you may have to deliver some news that may be </a:t>
            </a:r>
            <a:r>
              <a:rPr lang="en-US" dirty="0" err="1"/>
              <a:t>upseting</a:t>
            </a:r>
            <a:r>
              <a:rPr lang="en-US" dirty="0"/>
              <a:t> maybe to </a:t>
            </a:r>
            <a:r>
              <a:rPr lang="en-US" dirty="0" err="1"/>
              <a:t>someones</a:t>
            </a:r>
            <a:r>
              <a:rPr lang="en-US" dirty="0"/>
              <a:t> family and its not easy but I </a:t>
            </a:r>
            <a:r>
              <a:rPr lang="en-US" dirty="0" err="1"/>
              <a:t>thinnk</a:t>
            </a:r>
            <a:r>
              <a:rPr lang="en-US" dirty="0"/>
              <a:t> I have the skill to deal with that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2D582B-ADA3-9846-180E-E403F318FCA6}"/>
              </a:ext>
            </a:extLst>
          </p:cNvPr>
          <p:cNvSpPr txBox="1"/>
          <p:nvPr/>
        </p:nvSpPr>
        <p:spPr>
          <a:xfrm>
            <a:off x="258535" y="5373469"/>
            <a:ext cx="1108982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1A1A1A"/>
                </a:solidFill>
                <a:effectLst/>
                <a:latin typeface="lato" panose="020F0502020204030203" pitchFamily="34" charset="0"/>
              </a:rPr>
              <a:t>“Sensitivity to victims is important in police interviews, especially with victims of  domestic violence  . Advice, lecturing, and blame can shut down an interview, hampering an investigation.”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1868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EBE18-199F-2710-55BD-A5C53BC19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Vocabulary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34FBBE-E32D-1568-675A-B98925812E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 think I have really good vocabulary but I know that at times I don’t know what something means or says being a police officer means a lot more paper work and bigger words people who are more educated could write a statement and may use words I do not know </a:t>
            </a:r>
            <a:r>
              <a:rPr lang="en-US" dirty="0" err="1"/>
              <a:t>hopefuly</a:t>
            </a:r>
            <a:r>
              <a:rPr lang="en-US" dirty="0"/>
              <a:t> by the end of my education </a:t>
            </a:r>
            <a:r>
              <a:rPr lang="en-US" dirty="0" err="1"/>
              <a:t>iwill</a:t>
            </a:r>
            <a:r>
              <a:rPr lang="en-US" dirty="0"/>
              <a:t> have changed my vocabulary a lot and will be using words I have maybe never even heard of </a:t>
            </a:r>
          </a:p>
        </p:txBody>
      </p:sp>
    </p:spTree>
    <p:extLst>
      <p:ext uri="{BB962C8B-B14F-4D97-AF65-F5344CB8AC3E}">
        <p14:creationId xmlns:p14="http://schemas.microsoft.com/office/powerpoint/2010/main" val="17991451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4D25D-39AA-A5D9-768F-640A584C0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Fitness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84CCF-8947-B33D-CFB5-20E7197D92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Being a police officer you would need to be fit and healthy I am not fit or healthy at the moment but I am going to try and become more </a:t>
            </a:r>
            <a:r>
              <a:rPr lang="en-US" dirty="0" err="1"/>
              <a:t>haltheir</a:t>
            </a:r>
            <a:r>
              <a:rPr lang="en-US" dirty="0"/>
              <a:t> I have set a personal goal for myself to get fit and healthy as you would </a:t>
            </a:r>
            <a:r>
              <a:rPr lang="en-US" dirty="0" err="1"/>
              <a:t>bneed</a:t>
            </a:r>
            <a:r>
              <a:rPr lang="en-US" dirty="0"/>
              <a:t> to do a lot of </a:t>
            </a:r>
            <a:r>
              <a:rPr lang="en-US" dirty="0" err="1"/>
              <a:t>exersise</a:t>
            </a:r>
            <a:r>
              <a:rPr lang="en-US" dirty="0"/>
              <a:t> </a:t>
            </a:r>
            <a:r>
              <a:rPr lang="en-US" dirty="0" err="1"/>
              <a:t>etc</a:t>
            </a:r>
            <a:r>
              <a:rPr lang="en-US" dirty="0"/>
              <a:t> when you’re a </a:t>
            </a:r>
            <a:r>
              <a:rPr lang="en-US" dirty="0" err="1"/>
              <a:t>plice</a:t>
            </a:r>
            <a:r>
              <a:rPr lang="en-US" dirty="0"/>
              <a:t> officer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3910810-6292-E44D-ED74-7B23ED915714}"/>
              </a:ext>
            </a:extLst>
          </p:cNvPr>
          <p:cNvSpPr txBox="1"/>
          <p:nvPr/>
        </p:nvSpPr>
        <p:spPr>
          <a:xfrm>
            <a:off x="972910" y="4311650"/>
            <a:ext cx="1024617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“Physical health and fitness are vitally important to every law enforcement officer</a:t>
            </a:r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.”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6612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E655B-18BB-AE8B-ACF0-16E6FEC3D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Swot</a:t>
            </a:r>
            <a:r>
              <a:rPr lang="en-US" dirty="0"/>
              <a:t> 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854DF536-235D-5B5D-B2F9-B5B127F0B7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058048"/>
              </p:ext>
            </p:extLst>
          </p:nvPr>
        </p:nvGraphicFramePr>
        <p:xfrm>
          <a:off x="339271" y="2316480"/>
          <a:ext cx="2941637" cy="249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1637">
                  <a:extLst>
                    <a:ext uri="{9D8B030D-6E8A-4147-A177-3AD203B41FA5}">
                      <a16:colId xmlns:a16="http://schemas.microsoft.com/office/drawing/2014/main" val="156599111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Strenths</a:t>
                      </a:r>
                      <a:r>
                        <a:rPr lang="en-US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27889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i="0" dirty="0">
                          <a:solidFill>
                            <a:srgbClr val="202124"/>
                          </a:solidFill>
                          <a:effectLst/>
                          <a:latin typeface="arial" panose="020B0604020202020204" pitchFamily="34" charset="0"/>
                        </a:rPr>
                        <a:t>dealing with sensitive situations.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58281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Confident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46405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Problem solver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09862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43053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9103405"/>
                  </a:ext>
                </a:extLst>
              </a:tr>
            </a:tbl>
          </a:graphicData>
        </a:graphic>
      </p:graphicFrame>
      <p:graphicFrame>
        <p:nvGraphicFramePr>
          <p:cNvPr id="16" name="Table 10">
            <a:extLst>
              <a:ext uri="{FF2B5EF4-FFF2-40B4-BE49-F238E27FC236}">
                <a16:creationId xmlns:a16="http://schemas.microsoft.com/office/drawing/2014/main" id="{C1DB3572-F49A-76C0-D425-B2B2A583700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79790397"/>
              </p:ext>
            </p:extLst>
          </p:nvPr>
        </p:nvGraphicFramePr>
        <p:xfrm>
          <a:off x="4723494" y="2254802"/>
          <a:ext cx="2941637" cy="22658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1637">
                  <a:extLst>
                    <a:ext uri="{9D8B030D-6E8A-4147-A177-3AD203B41FA5}">
                      <a16:colId xmlns:a16="http://schemas.microsoft.com/office/drawing/2014/main" val="1565991116"/>
                    </a:ext>
                  </a:extLst>
                </a:gridCol>
              </a:tblGrid>
              <a:tr h="437085">
                <a:tc>
                  <a:txBody>
                    <a:bodyPr/>
                    <a:lstStyle/>
                    <a:p>
                      <a:r>
                        <a:rPr lang="en-US" dirty="0"/>
                        <a:t>Weaknesses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2788937"/>
                  </a:ext>
                </a:extLst>
              </a:tr>
              <a:tr h="299823">
                <a:tc>
                  <a:txBody>
                    <a:bodyPr/>
                    <a:lstStyle/>
                    <a:p>
                      <a:r>
                        <a:rPr lang="en-US" dirty="0" err="1"/>
                        <a:t>Litercy</a:t>
                      </a:r>
                      <a:r>
                        <a:rPr lang="en-US" dirty="0"/>
                        <a:t> skills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5828195"/>
                  </a:ext>
                </a:extLst>
              </a:tr>
              <a:tr h="299823">
                <a:tc>
                  <a:txBody>
                    <a:bodyPr/>
                    <a:lstStyle/>
                    <a:p>
                      <a:r>
                        <a:rPr lang="en-US" dirty="0"/>
                        <a:t>Vocabulary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4640548"/>
                  </a:ext>
                </a:extLst>
              </a:tr>
              <a:tr h="299823">
                <a:tc>
                  <a:txBody>
                    <a:bodyPr/>
                    <a:lstStyle/>
                    <a:p>
                      <a:r>
                        <a:rPr lang="en-US" dirty="0"/>
                        <a:t>fitness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0986220"/>
                  </a:ext>
                </a:extLst>
              </a:tr>
              <a:tr h="29982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4305380"/>
                  </a:ext>
                </a:extLst>
              </a:tr>
              <a:tr h="29982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9103405"/>
                  </a:ext>
                </a:extLst>
              </a:tr>
            </a:tbl>
          </a:graphicData>
        </a:graphic>
      </p:graphicFrame>
      <p:graphicFrame>
        <p:nvGraphicFramePr>
          <p:cNvPr id="24" name="Table 10">
            <a:extLst>
              <a:ext uri="{FF2B5EF4-FFF2-40B4-BE49-F238E27FC236}">
                <a16:creationId xmlns:a16="http://schemas.microsoft.com/office/drawing/2014/main" id="{EE5957DC-32EB-04B4-577A-DC6D2DBC4F1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1931553"/>
              </p:ext>
            </p:extLst>
          </p:nvPr>
        </p:nvGraphicFramePr>
        <p:xfrm>
          <a:off x="8767538" y="2254802"/>
          <a:ext cx="2941637" cy="276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1637">
                  <a:extLst>
                    <a:ext uri="{9D8B030D-6E8A-4147-A177-3AD203B41FA5}">
                      <a16:colId xmlns:a16="http://schemas.microsoft.com/office/drawing/2014/main" val="156599111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opprtunity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27889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Learn to work out the way they do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58281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Always proof read work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46405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Try to expand </a:t>
                      </a:r>
                      <a:r>
                        <a:rPr lang="en-US" dirty="0" err="1"/>
                        <a:t>vovabulary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09862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43053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9103405"/>
                  </a:ext>
                </a:extLst>
              </a:tr>
            </a:tbl>
          </a:graphicData>
        </a:graphic>
      </p:graphicFrame>
      <p:graphicFrame>
        <p:nvGraphicFramePr>
          <p:cNvPr id="26" name="Table 10">
            <a:extLst>
              <a:ext uri="{FF2B5EF4-FFF2-40B4-BE49-F238E27FC236}">
                <a16:creationId xmlns:a16="http://schemas.microsoft.com/office/drawing/2014/main" id="{533097E6-41EE-0390-01F2-01764D4C152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62225470"/>
              </p:ext>
            </p:extLst>
          </p:nvPr>
        </p:nvGraphicFramePr>
        <p:xfrm>
          <a:off x="2815771" y="4479842"/>
          <a:ext cx="2941637" cy="2468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1637">
                  <a:extLst>
                    <a:ext uri="{9D8B030D-6E8A-4147-A177-3AD203B41FA5}">
                      <a16:colId xmlns:a16="http://schemas.microsoft.com/office/drawing/2014/main" val="1565991116"/>
                    </a:ext>
                  </a:extLst>
                </a:gridCol>
              </a:tblGrid>
              <a:tr h="327276">
                <a:tc>
                  <a:txBody>
                    <a:bodyPr/>
                    <a:lstStyle/>
                    <a:p>
                      <a:r>
                        <a:rPr lang="en-US" dirty="0"/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2788937"/>
                  </a:ext>
                </a:extLst>
              </a:tr>
              <a:tr h="564887">
                <a:tc>
                  <a:txBody>
                    <a:bodyPr/>
                    <a:lstStyle/>
                    <a:p>
                      <a:r>
                        <a:rPr lang="en-US" dirty="0"/>
                        <a:t>Someone with a </a:t>
                      </a:r>
                      <a:r>
                        <a:rPr lang="en-US" dirty="0" err="1"/>
                        <a:t>biger</a:t>
                      </a:r>
                      <a:r>
                        <a:rPr lang="en-US" dirty="0"/>
                        <a:t> vocabulary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5828195"/>
                  </a:ext>
                </a:extLst>
              </a:tr>
              <a:tr h="327276">
                <a:tc>
                  <a:txBody>
                    <a:bodyPr/>
                    <a:lstStyle/>
                    <a:p>
                      <a:r>
                        <a:rPr lang="en-US" dirty="0"/>
                        <a:t>More </a:t>
                      </a:r>
                      <a:r>
                        <a:rPr lang="en-US" dirty="0" err="1"/>
                        <a:t>expienced</a:t>
                      </a:r>
                      <a:r>
                        <a:rPr lang="en-US" dirty="0"/>
                        <a:t> person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4640548"/>
                  </a:ext>
                </a:extLst>
              </a:tr>
              <a:tr h="32727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0986220"/>
                  </a:ext>
                </a:extLst>
              </a:tr>
              <a:tr h="32727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4305380"/>
                  </a:ext>
                </a:extLst>
              </a:tr>
              <a:tr h="32727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91034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99752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8301C-45EF-72EA-AED0-E0253E62D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Refrences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3D177-0002-6C90-F1B6-8A45BE7B19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485D65"/>
                </a:solidFill>
                <a:effectLst/>
                <a:latin typeface="Source Sans Pro" panose="02000000000000000000" pitchFamily="2" charset="0"/>
              </a:rPr>
              <a:t>AGCAS editors , (2022) ,</a:t>
            </a:r>
            <a:r>
              <a:rPr lang="en-US" dirty="0">
                <a:hlinkClick r:id="rId2"/>
              </a:rPr>
              <a:t>https://</a:t>
            </a:r>
            <a:r>
              <a:rPr lang="en-US" dirty="0" err="1">
                <a:hlinkClick r:id="rId2"/>
              </a:rPr>
              <a:t>www.prospects.ac.uk</a:t>
            </a:r>
            <a:r>
              <a:rPr lang="en-US" dirty="0">
                <a:hlinkClick r:id="rId2"/>
              </a:rPr>
              <a:t>/job-profiles/police-officer</a:t>
            </a:r>
            <a:r>
              <a:rPr lang="en-US" dirty="0"/>
              <a:t>, </a:t>
            </a:r>
            <a:r>
              <a:rPr lang="en-US" dirty="0" err="1"/>
              <a:t>avalible</a:t>
            </a:r>
            <a:r>
              <a:rPr lang="en-US" dirty="0"/>
              <a:t> at (</a:t>
            </a:r>
            <a:r>
              <a:rPr lang="en-US" dirty="0" err="1"/>
              <a:t>acsessed</a:t>
            </a:r>
            <a:r>
              <a:rPr lang="en-US" dirty="0"/>
              <a:t> 5 </a:t>
            </a:r>
            <a:r>
              <a:rPr lang="en-US" dirty="0" err="1"/>
              <a:t>augast</a:t>
            </a:r>
            <a:r>
              <a:rPr lang="en-US" dirty="0"/>
              <a:t> 2022) </a:t>
            </a:r>
          </a:p>
          <a:p>
            <a:r>
              <a:rPr lang="en-US" dirty="0" err="1"/>
              <a:t>Iacp</a:t>
            </a:r>
            <a:r>
              <a:rPr lang="en-US" dirty="0"/>
              <a:t>,(2022), </a:t>
            </a:r>
            <a:r>
              <a:rPr lang="en-US" dirty="0">
                <a:hlinkClick r:id="rId3"/>
              </a:rPr>
              <a:t>  https://www.theiacp.org/resources/training-key/685-health-and-fitness-importance-to-law-enforcement-officers#:~:text=Physical%20health%20and%20fitness%20are,agility%20of%20a%20responding%20officer</a:t>
            </a:r>
            <a:r>
              <a:rPr lang="en-US" dirty="0"/>
              <a:t>. </a:t>
            </a:r>
            <a:r>
              <a:rPr lang="en-US" dirty="0" err="1"/>
              <a:t>Avalible</a:t>
            </a:r>
            <a:r>
              <a:rPr lang="en-US" dirty="0"/>
              <a:t> at (</a:t>
            </a:r>
            <a:r>
              <a:rPr lang="en-US" dirty="0" err="1"/>
              <a:t>acsessed</a:t>
            </a:r>
            <a:r>
              <a:rPr lang="en-US" dirty="0"/>
              <a:t> 5</a:t>
            </a:r>
            <a:r>
              <a:rPr lang="en-US" baseline="30000" dirty="0"/>
              <a:t>th</a:t>
            </a:r>
            <a:r>
              <a:rPr lang="en-US" dirty="0"/>
              <a:t> </a:t>
            </a:r>
            <a:r>
              <a:rPr lang="en-US" dirty="0" err="1"/>
              <a:t>augast</a:t>
            </a:r>
            <a:r>
              <a:rPr lang="en-US" dirty="0"/>
              <a:t> 2022)</a:t>
            </a:r>
          </a:p>
          <a:p>
            <a:r>
              <a:rPr lang="en-US" b="0" i="0" dirty="0">
                <a:solidFill>
                  <a:srgbClr val="1A1A1A"/>
                </a:solidFill>
                <a:effectLst/>
                <a:latin typeface="lato" panose="02000000000000000000" pitchFamily="2" charset="0"/>
              </a:rPr>
              <a:t> Reynolds,</a:t>
            </a:r>
            <a:r>
              <a:rPr lang="en-US" dirty="0">
                <a:solidFill>
                  <a:srgbClr val="1A1A1A"/>
                </a:solidFill>
                <a:latin typeface="lato" panose="02000000000000000000" pitchFamily="2" charset="0"/>
              </a:rPr>
              <a:t> J,(2019) </a:t>
            </a:r>
            <a:r>
              <a:rPr lang="en-US" dirty="0">
                <a:solidFill>
                  <a:srgbClr val="1A1A1A"/>
                </a:solidFill>
                <a:latin typeface="lato" panose="02000000000000000000" pitchFamily="2" charset="0"/>
                <a:hlinkClick r:id="rId4"/>
              </a:rPr>
              <a:t>https://www.virtualacademy.com/blog/police-officer-training-sensitivity-issues-in-police-interviews</a:t>
            </a:r>
            <a:r>
              <a:rPr lang="en-US" dirty="0">
                <a:solidFill>
                  <a:srgbClr val="1A1A1A"/>
                </a:solidFill>
                <a:latin typeface="lato" panose="02000000000000000000" pitchFamily="2" charset="0"/>
              </a:rPr>
              <a:t> </a:t>
            </a:r>
            <a:r>
              <a:rPr lang="en-US" dirty="0" err="1">
                <a:solidFill>
                  <a:srgbClr val="1A1A1A"/>
                </a:solidFill>
                <a:latin typeface="lato" panose="02000000000000000000" pitchFamily="2" charset="0"/>
              </a:rPr>
              <a:t>avalible</a:t>
            </a:r>
            <a:r>
              <a:rPr lang="en-US" dirty="0">
                <a:solidFill>
                  <a:srgbClr val="1A1A1A"/>
                </a:solidFill>
                <a:latin typeface="lato" panose="02000000000000000000" pitchFamily="2" charset="0"/>
              </a:rPr>
              <a:t> at ( </a:t>
            </a:r>
            <a:r>
              <a:rPr lang="en-US" dirty="0" err="1">
                <a:solidFill>
                  <a:srgbClr val="1A1A1A"/>
                </a:solidFill>
                <a:latin typeface="lato" panose="02000000000000000000" pitchFamily="2" charset="0"/>
              </a:rPr>
              <a:t>acsessed</a:t>
            </a:r>
            <a:r>
              <a:rPr lang="en-US" dirty="0">
                <a:solidFill>
                  <a:srgbClr val="1A1A1A"/>
                </a:solidFill>
                <a:latin typeface="lato" panose="02000000000000000000" pitchFamily="2" charset="0"/>
              </a:rPr>
              <a:t> 5</a:t>
            </a:r>
            <a:r>
              <a:rPr lang="en-US" baseline="30000" dirty="0">
                <a:solidFill>
                  <a:srgbClr val="1A1A1A"/>
                </a:solidFill>
                <a:latin typeface="lato" panose="02000000000000000000" pitchFamily="2" charset="0"/>
              </a:rPr>
              <a:t>th</a:t>
            </a:r>
            <a:r>
              <a:rPr lang="en-US" dirty="0">
                <a:solidFill>
                  <a:srgbClr val="1A1A1A"/>
                </a:solidFill>
                <a:latin typeface="lato" panose="02000000000000000000" pitchFamily="2" charset="0"/>
              </a:rPr>
              <a:t> </a:t>
            </a:r>
            <a:r>
              <a:rPr lang="en-US" dirty="0" err="1">
                <a:solidFill>
                  <a:srgbClr val="1A1A1A"/>
                </a:solidFill>
                <a:latin typeface="lato" panose="02000000000000000000" pitchFamily="2" charset="0"/>
              </a:rPr>
              <a:t>augast</a:t>
            </a:r>
            <a:r>
              <a:rPr lang="en-US" dirty="0">
                <a:solidFill>
                  <a:srgbClr val="1A1A1A"/>
                </a:solidFill>
                <a:latin typeface="lato" panose="02000000000000000000" pitchFamily="2" charset="0"/>
              </a:rPr>
              <a:t> 2022)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25994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0001029" id="{ED3996BA-162B-43C7-B0E2-A5CA4E649741}" vid="{187088E4-27D7-4455-856F-4A44258D82E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Ion Boardroom</vt:lpstr>
      <vt:lpstr>Police officer </vt:lpstr>
      <vt:lpstr>intoduction</vt:lpstr>
      <vt:lpstr>Police officer skils required </vt:lpstr>
      <vt:lpstr>problem-solving skills.</vt:lpstr>
      <vt:lpstr>Dealing with sensitive situations.</vt:lpstr>
      <vt:lpstr>Vocabulary </vt:lpstr>
      <vt:lpstr>Fitness </vt:lpstr>
      <vt:lpstr>Swot </vt:lpstr>
      <vt:lpstr>Refrences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Police officer </dc:title>
  <dc:creator>Fatemah Motala</dc:creator>
  <cp:lastModifiedBy>Fatemah Motala</cp:lastModifiedBy>
  <cp:revision>1</cp:revision>
  <dcterms:created xsi:type="dcterms:W3CDTF">2022-08-05T22:11:39Z</dcterms:created>
  <dcterms:modified xsi:type="dcterms:W3CDTF">2022-08-05T22:59:23Z</dcterms:modified>
</cp:coreProperties>
</file>