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39" r:id="rId3"/>
    <p:sldId id="340" r:id="rId4"/>
    <p:sldId id="341" r:id="rId5"/>
    <p:sldId id="342" r:id="rId6"/>
    <p:sldId id="344" r:id="rId7"/>
    <p:sldId id="343" r:id="rId8"/>
    <p:sldId id="330" r:id="rId9"/>
    <p:sldId id="321" r:id="rId10"/>
    <p:sldId id="334" r:id="rId11"/>
    <p:sldId id="306" r:id="rId12"/>
    <p:sldId id="332" r:id="rId13"/>
    <p:sldId id="264" r:id="rId14"/>
    <p:sldId id="265" r:id="rId15"/>
    <p:sldId id="326" r:id="rId16"/>
    <p:sldId id="322" r:id="rId17"/>
    <p:sldId id="324" r:id="rId18"/>
    <p:sldId id="267" r:id="rId19"/>
    <p:sldId id="347" r:id="rId20"/>
    <p:sldId id="331" r:id="rId21"/>
    <p:sldId id="346" r:id="rId22"/>
    <p:sldId id="345" r:id="rId23"/>
    <p:sldId id="33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F84503-3515-4E07-89B1-BF9FE3F2BCEC}"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9" name="Slide Number Placeholder 8"/>
          <p:cNvSpPr>
            <a:spLocks noGrp="1"/>
          </p:cNvSpPr>
          <p:nvPr>
            <p:ph type="sldNum" sz="quarter" idx="11"/>
          </p:nvPr>
        </p:nvSpPr>
        <p:spPr/>
        <p:txBody>
          <a:bodyPr/>
          <a:lstStyle/>
          <a:p>
            <a:fld id="{FDF84503-3515-4E07-89B1-BF9FE3F2BCEC}"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802910-4D4A-4677-86AF-B0092D0CBE94}" type="datetimeFigureOut">
              <a:rPr lang="en-GB" smtClean="0"/>
              <a:pPr/>
              <a:t>11/07/2023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F84503-3515-4E07-89B1-BF9FE3F2BC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FDF84503-3515-4E07-89B1-BF9FE3F2BCEC}"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20802910-4D4A-4677-86AF-B0092D0CBE94}" type="datetimeFigureOut">
              <a:rPr lang="en-GB" smtClean="0"/>
              <a:pPr/>
              <a:t>11/07/2023</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73183/5730.pdf" TargetMode="External"/><Relationship Id="rId2" Type="http://schemas.openxmlformats.org/officeDocument/2006/relationships/hyperlink" Target="http://www.publications.parliament.uk/pa/cm200203/cmselect/cmhealth/570/57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76673"/>
            <a:ext cx="7772400" cy="1008112"/>
          </a:xfrm>
        </p:spPr>
        <p:txBody>
          <a:bodyPr/>
          <a:lstStyle/>
          <a:p>
            <a:r>
              <a:rPr lang="en-GB" sz="6000" dirty="0"/>
              <a:t>Failing Victoria </a:t>
            </a:r>
            <a:r>
              <a:rPr lang="en-GB" sz="6000" dirty="0" err="1"/>
              <a:t>Climbie</a:t>
            </a:r>
            <a:r>
              <a:rPr lang="en-GB" sz="6000" dirty="0"/>
              <a:t> </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5696" y="1844824"/>
            <a:ext cx="5184576" cy="2160240"/>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87624" y="4293096"/>
            <a:ext cx="3168352" cy="1999591"/>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04048" y="4293095"/>
            <a:ext cx="2952328" cy="1999591"/>
          </a:xfrm>
          <a:prstGeom prst="rect">
            <a:avLst/>
          </a:prstGeom>
        </p:spPr>
      </p:pic>
    </p:spTree>
    <p:extLst>
      <p:ext uri="{BB962C8B-B14F-4D97-AF65-F5344CB8AC3E}">
        <p14:creationId xmlns:p14="http://schemas.microsoft.com/office/powerpoint/2010/main" val="3553993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Victoria’s story</a:t>
            </a:r>
          </a:p>
        </p:txBody>
      </p:sp>
      <p:sp>
        <p:nvSpPr>
          <p:cNvPr id="3" name="Content Placeholder 2"/>
          <p:cNvSpPr>
            <a:spLocks noGrp="1"/>
          </p:cNvSpPr>
          <p:nvPr>
            <p:ph idx="1"/>
          </p:nvPr>
        </p:nvSpPr>
        <p:spPr/>
        <p:txBody>
          <a:bodyPr>
            <a:normAutofit lnSpcReduction="10000"/>
          </a:bodyPr>
          <a:lstStyle/>
          <a:p>
            <a:r>
              <a:rPr lang="en-GB" dirty="0"/>
              <a:t>Born 2</a:t>
            </a:r>
            <a:r>
              <a:rPr lang="en-GB" baseline="30000" dirty="0"/>
              <a:t>nd</a:t>
            </a:r>
            <a:r>
              <a:rPr lang="en-GB" dirty="0"/>
              <a:t> November 1991 </a:t>
            </a:r>
            <a:r>
              <a:rPr lang="en-GB" dirty="0" err="1"/>
              <a:t>Abijan</a:t>
            </a:r>
            <a:r>
              <a:rPr lang="en-GB" dirty="0"/>
              <a:t>, Ivory Coast.</a:t>
            </a:r>
          </a:p>
          <a:p>
            <a:r>
              <a:rPr lang="en-GB" dirty="0"/>
              <a:t>Happy healthy childhood, started school aged 6.</a:t>
            </a:r>
          </a:p>
          <a:p>
            <a:r>
              <a:rPr lang="en-GB" dirty="0"/>
              <a:t>October 1998 Aunt – Marie-Therese </a:t>
            </a:r>
            <a:r>
              <a:rPr lang="en-GB" dirty="0" err="1"/>
              <a:t>Kouao</a:t>
            </a:r>
            <a:r>
              <a:rPr lang="en-GB" dirty="0"/>
              <a:t> offered to take Victoria to France to be educated.</a:t>
            </a:r>
          </a:p>
          <a:p>
            <a:r>
              <a:rPr lang="en-GB" dirty="0"/>
              <a:t>Victoria attended school but by December school was concerned about her absenteeism, tiredness and general health. </a:t>
            </a:r>
          </a:p>
          <a:p>
            <a:r>
              <a:rPr lang="en-GB" dirty="0"/>
              <a:t>February 1999 school expressed concerns that Victoria was at risk.</a:t>
            </a:r>
          </a:p>
          <a:p>
            <a:r>
              <a:rPr lang="en-GB" dirty="0"/>
              <a:t>Spring 1999 </a:t>
            </a:r>
            <a:r>
              <a:rPr lang="en-GB" dirty="0" err="1"/>
              <a:t>Kouao</a:t>
            </a:r>
            <a:r>
              <a:rPr lang="en-GB" dirty="0"/>
              <a:t> informed school she was taking Victoria to London for treatment. Arrived London 24</a:t>
            </a:r>
            <a:r>
              <a:rPr lang="en-GB" baseline="30000" dirty="0"/>
              <a:t>th</a:t>
            </a:r>
            <a:r>
              <a:rPr lang="en-GB" dirty="0"/>
              <a:t> April 1999.</a:t>
            </a:r>
          </a:p>
          <a:p>
            <a:r>
              <a:rPr lang="en-GB" dirty="0"/>
              <a:t>Victoria travelled on </a:t>
            </a:r>
            <a:r>
              <a:rPr lang="en-GB" dirty="0" err="1"/>
              <a:t>Kouao’s</a:t>
            </a:r>
            <a:r>
              <a:rPr lang="en-GB" dirty="0"/>
              <a:t> passport as her daughter Anna (another child she planned to bring from Ivory Coast).</a:t>
            </a:r>
          </a:p>
          <a:p>
            <a:r>
              <a:rPr lang="en-GB" dirty="0"/>
              <a:t>Victoria known as Anna whilst with </a:t>
            </a:r>
            <a:r>
              <a:rPr lang="en-GB" dirty="0" err="1"/>
              <a:t>Kuoao</a:t>
            </a:r>
            <a:r>
              <a:rPr lang="en-GB" dirty="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Victoria’s story</a:t>
            </a:r>
          </a:p>
        </p:txBody>
      </p:sp>
      <p:sp>
        <p:nvSpPr>
          <p:cNvPr id="3" name="Content Placeholder 2"/>
          <p:cNvSpPr>
            <a:spLocks noGrp="1"/>
          </p:cNvSpPr>
          <p:nvPr>
            <p:ph idx="1"/>
          </p:nvPr>
        </p:nvSpPr>
        <p:spPr/>
        <p:txBody>
          <a:bodyPr/>
          <a:lstStyle/>
          <a:p>
            <a:r>
              <a:rPr lang="en-GB" dirty="0" err="1"/>
              <a:t>Kuoao</a:t>
            </a:r>
            <a:r>
              <a:rPr lang="en-GB" dirty="0"/>
              <a:t> sought accommodation from Ealing Homeless Person’s Unit and were in contact with Ealing Social Services.</a:t>
            </a:r>
          </a:p>
          <a:p>
            <a:r>
              <a:rPr lang="en-GB" dirty="0"/>
              <a:t>Also made contact with distant relative in West London Ms </a:t>
            </a:r>
            <a:r>
              <a:rPr lang="en-GB" dirty="0" err="1"/>
              <a:t>Ackah</a:t>
            </a:r>
            <a:r>
              <a:rPr lang="en-GB" dirty="0"/>
              <a:t>, who made two anonymous phone calls to Brent Social Services to express concerns about Victoria.</a:t>
            </a:r>
          </a:p>
          <a:p>
            <a:r>
              <a:rPr lang="en-GB" dirty="0"/>
              <a:t>June 1999 childminder (Cameron) expressed concerns about length of time attending setting and ways </a:t>
            </a:r>
            <a:r>
              <a:rPr lang="en-GB" dirty="0" err="1"/>
              <a:t>Kuoao</a:t>
            </a:r>
            <a:r>
              <a:rPr lang="en-GB" dirty="0"/>
              <a:t> spoke to her and treated her. Victoria subdued.</a:t>
            </a:r>
          </a:p>
          <a:p>
            <a:r>
              <a:rPr lang="en-GB" dirty="0" err="1"/>
              <a:t>Kuoao</a:t>
            </a:r>
            <a:r>
              <a:rPr lang="en-GB" dirty="0"/>
              <a:t> met Manning (a bus driver) and soon moved in with him. Abuse on Victoria increased. </a:t>
            </a:r>
            <a:r>
              <a:rPr lang="en-GB" dirty="0" err="1"/>
              <a:t>Ackah</a:t>
            </a:r>
            <a:r>
              <a:rPr lang="en-GB" dirty="0"/>
              <a:t> and childminder noticed increasing number of marks on Victoria.</a:t>
            </a:r>
          </a:p>
          <a:p>
            <a:r>
              <a:rPr lang="en-GB" dirty="0"/>
              <a:t>A series of visits to hospital followed with Victoria presenting with various injuries which appeared non-accidental.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Victoria’s story</a:t>
            </a:r>
          </a:p>
        </p:txBody>
      </p:sp>
      <p:sp>
        <p:nvSpPr>
          <p:cNvPr id="3" name="Content Placeholder 2"/>
          <p:cNvSpPr>
            <a:spLocks noGrp="1"/>
          </p:cNvSpPr>
          <p:nvPr>
            <p:ph idx="1"/>
          </p:nvPr>
        </p:nvSpPr>
        <p:spPr/>
        <p:txBody>
          <a:bodyPr/>
          <a:lstStyle/>
          <a:p>
            <a:r>
              <a:rPr lang="en-GB" dirty="0"/>
              <a:t>Referrals made from hospitals to police and Social Services.</a:t>
            </a:r>
          </a:p>
          <a:p>
            <a:r>
              <a:rPr lang="en-GB" dirty="0"/>
              <a:t>Eventually Haringey Social Services allocated a Social worker </a:t>
            </a:r>
            <a:r>
              <a:rPr lang="en-GB" dirty="0" err="1"/>
              <a:t>Arthurworrey</a:t>
            </a:r>
            <a:r>
              <a:rPr lang="en-GB" dirty="0"/>
              <a:t>.</a:t>
            </a:r>
          </a:p>
          <a:p>
            <a:r>
              <a:rPr lang="en-GB" dirty="0" err="1"/>
              <a:t>Arthurworry</a:t>
            </a:r>
            <a:r>
              <a:rPr lang="en-GB" dirty="0"/>
              <a:t> and police officer visited Victoria in Hospital and  decided it would be appropriate for her to be discharged into </a:t>
            </a:r>
            <a:r>
              <a:rPr lang="en-GB" dirty="0" err="1"/>
              <a:t>Kuoao’s</a:t>
            </a:r>
            <a:r>
              <a:rPr lang="en-GB" dirty="0"/>
              <a:t> care. They returned to Manning’s flat where Victoria spent the last 7 months of her life.</a:t>
            </a:r>
          </a:p>
          <a:p>
            <a:r>
              <a:rPr lang="en-GB" dirty="0"/>
              <a:t>Victoria had little contact with outside world. Seen by professionals on four occasions. 2 when </a:t>
            </a:r>
            <a:r>
              <a:rPr lang="en-GB" dirty="0" err="1"/>
              <a:t>Arthurworry</a:t>
            </a:r>
            <a:r>
              <a:rPr lang="en-GB" dirty="0"/>
              <a:t> visited flat and 2  when </a:t>
            </a:r>
            <a:r>
              <a:rPr lang="en-GB" dirty="0" err="1"/>
              <a:t>Kuoao</a:t>
            </a:r>
            <a:r>
              <a:rPr lang="en-GB" dirty="0"/>
              <a:t> took her to Tottenham Social Services claiming Manning sexually abusing Victoria, but later withdrew  this allegation. No one from Tottenham SS visited her.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Victoria’s story</a:t>
            </a:r>
          </a:p>
        </p:txBody>
      </p:sp>
      <p:sp>
        <p:nvSpPr>
          <p:cNvPr id="3" name="Content Placeholder 2"/>
          <p:cNvSpPr>
            <a:spLocks noGrp="1"/>
          </p:cNvSpPr>
          <p:nvPr>
            <p:ph idx="1"/>
          </p:nvPr>
        </p:nvSpPr>
        <p:spPr/>
        <p:txBody>
          <a:bodyPr/>
          <a:lstStyle/>
          <a:p>
            <a:r>
              <a:rPr lang="en-GB" dirty="0"/>
              <a:t> </a:t>
            </a:r>
            <a:r>
              <a:rPr lang="en-GB" dirty="0" err="1"/>
              <a:t>Arthurworry</a:t>
            </a:r>
            <a:r>
              <a:rPr lang="en-GB" dirty="0"/>
              <a:t>  made 2 announced visits to the flat, paid little attention to Victoria and did not speak to her directly. </a:t>
            </a:r>
          </a:p>
          <a:p>
            <a:r>
              <a:rPr lang="en-GB" dirty="0"/>
              <a:t>1</a:t>
            </a:r>
            <a:r>
              <a:rPr lang="en-GB" baseline="30000" dirty="0"/>
              <a:t>st</a:t>
            </a:r>
            <a:r>
              <a:rPr lang="en-GB" dirty="0"/>
              <a:t> November </a:t>
            </a:r>
            <a:r>
              <a:rPr lang="en-GB" dirty="0" err="1"/>
              <a:t>Kuoao</a:t>
            </a:r>
            <a:r>
              <a:rPr lang="en-GB" dirty="0"/>
              <a:t> telephoned  </a:t>
            </a:r>
            <a:r>
              <a:rPr lang="en-GB" dirty="0" err="1"/>
              <a:t>Arthurworry</a:t>
            </a:r>
            <a:r>
              <a:rPr lang="en-GB" dirty="0"/>
              <a:t> claiming Manning was sexually abusing Victoria. When questioned Victoria repeated </a:t>
            </a:r>
            <a:r>
              <a:rPr lang="en-GB" dirty="0" err="1"/>
              <a:t>Kuoao’s</a:t>
            </a:r>
            <a:r>
              <a:rPr lang="en-GB" dirty="0"/>
              <a:t> story virtually word for word, it was believed Victoria was coached.</a:t>
            </a:r>
          </a:p>
          <a:p>
            <a:r>
              <a:rPr lang="en-GB" dirty="0" err="1"/>
              <a:t>Kuoao</a:t>
            </a:r>
            <a:r>
              <a:rPr lang="en-GB" dirty="0"/>
              <a:t> told they would have to stay elsewhere during investigations, despite </a:t>
            </a:r>
            <a:r>
              <a:rPr lang="en-GB" dirty="0" err="1"/>
              <a:t>Kuoao</a:t>
            </a:r>
            <a:r>
              <a:rPr lang="en-GB" dirty="0"/>
              <a:t> later withdrawing allegations. </a:t>
            </a:r>
            <a:r>
              <a:rPr lang="en-GB" dirty="0" err="1"/>
              <a:t>Kuoao</a:t>
            </a:r>
            <a:r>
              <a:rPr lang="en-GB" dirty="0"/>
              <a:t> said they would stay with friend Mrs </a:t>
            </a:r>
            <a:r>
              <a:rPr lang="en-GB" dirty="0" err="1"/>
              <a:t>Kimbidima</a:t>
            </a:r>
            <a:r>
              <a:rPr lang="en-GB" dirty="0"/>
              <a:t>, but this never happened and they stayed at flat.</a:t>
            </a:r>
          </a:p>
          <a:p>
            <a:r>
              <a:rPr lang="en-GB" dirty="0"/>
              <a:t>This was last occasion Victoria was seen by any professionals until night before she died.</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Victoria’s story</a:t>
            </a:r>
          </a:p>
        </p:txBody>
      </p:sp>
      <p:sp>
        <p:nvSpPr>
          <p:cNvPr id="3" name="Content Placeholder 2"/>
          <p:cNvSpPr>
            <a:spLocks noGrp="1"/>
          </p:cNvSpPr>
          <p:nvPr>
            <p:ph idx="1"/>
          </p:nvPr>
        </p:nvSpPr>
        <p:spPr/>
        <p:txBody>
          <a:bodyPr>
            <a:normAutofit fontScale="92500" lnSpcReduction="10000"/>
          </a:bodyPr>
          <a:lstStyle/>
          <a:p>
            <a:r>
              <a:rPr lang="en-GB" dirty="0"/>
              <a:t>February 2000 </a:t>
            </a:r>
            <a:r>
              <a:rPr lang="en-GB" dirty="0" err="1"/>
              <a:t>Kuaoa</a:t>
            </a:r>
            <a:r>
              <a:rPr lang="en-GB" dirty="0"/>
              <a:t> took Victoria, who was very ill, to church. Pastor Lima said she was possessed by an evil spirit and to bring her back to church a week later. When they returned to church Lima advised </a:t>
            </a:r>
            <a:r>
              <a:rPr lang="en-GB" dirty="0" err="1"/>
              <a:t>Kuaoa</a:t>
            </a:r>
            <a:r>
              <a:rPr lang="en-GB" dirty="0"/>
              <a:t> to take Victoria to hospital by taxi.</a:t>
            </a:r>
          </a:p>
          <a:p>
            <a:r>
              <a:rPr lang="en-GB" dirty="0"/>
              <a:t>Victoria was taken by taxi to Tottenham ambulance station, then by ambulance to North Middlesex hospital. </a:t>
            </a:r>
          </a:p>
          <a:p>
            <a:r>
              <a:rPr lang="en-GB" dirty="0"/>
              <a:t>Due to her condition it was believed she needed specialist care and was transferred to St Mary’s Hospital Paddington.</a:t>
            </a:r>
          </a:p>
          <a:p>
            <a:r>
              <a:rPr lang="en-GB" dirty="0"/>
              <a:t>Victoria had severe hypothermia and multi-system failure.</a:t>
            </a:r>
          </a:p>
          <a:p>
            <a:r>
              <a:rPr lang="en-GB" dirty="0"/>
              <a:t>Her systems began to shut down and she went into cardiac arrest.</a:t>
            </a:r>
          </a:p>
          <a:p>
            <a:r>
              <a:rPr lang="en-GB" dirty="0"/>
              <a:t>Attempts to resuscitate her failed and she died of hypothermia, multiple organ failure and malnutrition at 3.15pm on 25</a:t>
            </a:r>
            <a:r>
              <a:rPr lang="en-GB" baseline="30000" dirty="0"/>
              <a:t>th</a:t>
            </a:r>
            <a:r>
              <a:rPr lang="en-GB" dirty="0"/>
              <a:t> February 2000.</a:t>
            </a:r>
          </a:p>
          <a:p>
            <a:r>
              <a:rPr lang="en-GB" sz="2400" dirty="0"/>
              <a:t>There were 128 separate injuries and scars on her body; described as the worst case of child abuse ever recorded. </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Victoria’s story</a:t>
            </a:r>
          </a:p>
        </p:txBody>
      </p:sp>
      <p:sp>
        <p:nvSpPr>
          <p:cNvPr id="3" name="Content Placeholder 2"/>
          <p:cNvSpPr>
            <a:spLocks noGrp="1"/>
          </p:cNvSpPr>
          <p:nvPr>
            <p:ph idx="1"/>
          </p:nvPr>
        </p:nvSpPr>
        <p:spPr/>
        <p:txBody>
          <a:bodyPr/>
          <a:lstStyle/>
          <a:p>
            <a:r>
              <a:rPr lang="en-GB" sz="2000" dirty="0"/>
              <a:t>Investigations following her death outlined the horrific conditions in which Victoria was living at the flat and her cruel and abusive treatment and poor care by Manning and </a:t>
            </a:r>
            <a:r>
              <a:rPr lang="en-GB" sz="2000" dirty="0" err="1"/>
              <a:t>Kuoao</a:t>
            </a:r>
            <a:r>
              <a:rPr lang="en-GB" sz="2000" dirty="0"/>
              <a:t>.</a:t>
            </a:r>
          </a:p>
          <a:p>
            <a:r>
              <a:rPr lang="en-GB" sz="2000" dirty="0"/>
              <a:t>8-yr-old Victoria </a:t>
            </a:r>
            <a:r>
              <a:rPr lang="en-GB" sz="2000" dirty="0" err="1"/>
              <a:t>Climbié</a:t>
            </a:r>
            <a:r>
              <a:rPr lang="en-GB" sz="2000" dirty="0"/>
              <a:t> had a kettle of boiling water tipped over her head. </a:t>
            </a:r>
          </a:p>
          <a:p>
            <a:r>
              <a:rPr lang="en-GB" sz="2000" dirty="0"/>
              <a:t>Her toes were struck with a hammer. She was beaten with a bicycle chain, wire and belt buckle and had cigarettes stubbed out on her body. </a:t>
            </a:r>
          </a:p>
          <a:p>
            <a:r>
              <a:rPr lang="en-GB" sz="2000" dirty="0"/>
              <a:t>She was tied up for periods of longer than 24 hours.</a:t>
            </a:r>
          </a:p>
          <a:p>
            <a:r>
              <a:rPr lang="en-GB" sz="2000" dirty="0"/>
              <a:t>She lived in a freezing bath. </a:t>
            </a:r>
          </a:p>
          <a:p>
            <a:r>
              <a:rPr lang="en-GB" sz="2000" dirty="0"/>
              <a:t>She suffered months of abuse and neglect in a tiny flat in Tottenham, London.</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Following Victoria’s Death </a:t>
            </a:r>
          </a:p>
        </p:txBody>
      </p:sp>
      <p:sp>
        <p:nvSpPr>
          <p:cNvPr id="3" name="Content Placeholder 2"/>
          <p:cNvSpPr>
            <a:spLocks noGrp="1"/>
          </p:cNvSpPr>
          <p:nvPr>
            <p:ph idx="1"/>
          </p:nvPr>
        </p:nvSpPr>
        <p:spPr>
          <a:xfrm>
            <a:off x="467544" y="1700808"/>
            <a:ext cx="7620000" cy="4772000"/>
          </a:xfrm>
        </p:spPr>
        <p:txBody>
          <a:bodyPr>
            <a:noAutofit/>
          </a:bodyPr>
          <a:lstStyle/>
          <a:p>
            <a:r>
              <a:rPr lang="en-GB" sz="2000" dirty="0"/>
              <a:t>On 20 November 2000 </a:t>
            </a:r>
            <a:r>
              <a:rPr lang="en-GB" sz="2000" dirty="0" err="1"/>
              <a:t>Kouao</a:t>
            </a:r>
            <a:r>
              <a:rPr lang="en-GB" sz="2000" dirty="0"/>
              <a:t> and Manning were charged with child cruelty and murder.</a:t>
            </a:r>
          </a:p>
          <a:p>
            <a:r>
              <a:rPr lang="en-GB" sz="2000" dirty="0"/>
              <a:t>Judge described the people in Victoria </a:t>
            </a:r>
            <a:r>
              <a:rPr lang="en-GB" sz="2000" dirty="0" err="1"/>
              <a:t>Climbié's</a:t>
            </a:r>
            <a:r>
              <a:rPr lang="en-GB" sz="2000" dirty="0"/>
              <a:t> case as "blindingly incompetent“.</a:t>
            </a:r>
          </a:p>
          <a:p>
            <a:r>
              <a:rPr lang="en-GB" sz="2000" dirty="0"/>
              <a:t>In his diary, Manning described Victoria </a:t>
            </a:r>
            <a:r>
              <a:rPr lang="en-GB" sz="2000" dirty="0" err="1"/>
              <a:t>Climbié</a:t>
            </a:r>
            <a:r>
              <a:rPr lang="en-GB" sz="2000" dirty="0"/>
              <a:t> as Satan, and said that no matter how hard he hit her, she did not cry or show signs that she was hurt.</a:t>
            </a:r>
          </a:p>
          <a:p>
            <a:r>
              <a:rPr lang="en-GB" sz="2000" dirty="0"/>
              <a:t>On 12 January 2001, both were found guilty and sentenced to life imprisonment.</a:t>
            </a:r>
          </a:p>
          <a:p>
            <a:r>
              <a:rPr lang="en-GB" sz="2000" dirty="0"/>
              <a:t>The judge said to them, "what Victoria endured was truly unimaginable… a lonely drawn out death“.</a:t>
            </a:r>
          </a:p>
        </p:txBody>
      </p:sp>
    </p:spTree>
    <p:extLst>
      <p:ext uri="{BB962C8B-B14F-4D97-AF65-F5344CB8AC3E}">
        <p14:creationId xmlns:p14="http://schemas.microsoft.com/office/powerpoint/2010/main" val="3717704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 Apology</a:t>
            </a:r>
          </a:p>
        </p:txBody>
      </p:sp>
      <p:sp>
        <p:nvSpPr>
          <p:cNvPr id="3" name="Content Placeholder 2"/>
          <p:cNvSpPr>
            <a:spLocks noGrp="1"/>
          </p:cNvSpPr>
          <p:nvPr>
            <p:ph idx="1"/>
          </p:nvPr>
        </p:nvSpPr>
        <p:spPr/>
        <p:txBody>
          <a:bodyPr>
            <a:normAutofit/>
          </a:bodyPr>
          <a:lstStyle/>
          <a:p>
            <a:r>
              <a:rPr lang="en-GB" dirty="0"/>
              <a:t>Only three of the 111 witnesses who have appeared at the inquiry made any sort of apology. </a:t>
            </a:r>
          </a:p>
          <a:p>
            <a:r>
              <a:rPr lang="en-GB" dirty="0"/>
              <a:t>In so far as she could see anything wrong with her own conduct, Ms </a:t>
            </a:r>
            <a:r>
              <a:rPr lang="en-GB" dirty="0" err="1"/>
              <a:t>Mairs</a:t>
            </a:r>
            <a:r>
              <a:rPr lang="en-GB" dirty="0"/>
              <a:t> blamed senior management for "lack of resources”.</a:t>
            </a:r>
          </a:p>
          <a:p>
            <a:r>
              <a:rPr lang="en-GB" dirty="0"/>
              <a:t>Senior managers at Haringey have blamed the elected councillors, and they have blamed "the Government".</a:t>
            </a:r>
          </a:p>
          <a:p>
            <a:r>
              <a:rPr lang="en-GB" dirty="0"/>
              <a:t>In fact, if Haringey was short of resources, that was the result of decisions it had made itself.</a:t>
            </a:r>
          </a:p>
          <a:p>
            <a:r>
              <a:rPr lang="en-GB" dirty="0"/>
              <a:t>Internal documents demonstrate that it underspent on children's services by more than £10 million.</a:t>
            </a:r>
          </a:p>
          <a:p>
            <a:r>
              <a:rPr lang="en-GB" dirty="0"/>
              <a:t>Councillors had preferred to allocate the money to other projects instead.</a:t>
            </a:r>
          </a:p>
          <a:p>
            <a:endParaRPr lang="en-GB" dirty="0"/>
          </a:p>
        </p:txBody>
      </p:sp>
    </p:spTree>
    <p:extLst>
      <p:ext uri="{BB962C8B-B14F-4D97-AF65-F5344CB8AC3E}">
        <p14:creationId xmlns:p14="http://schemas.microsoft.com/office/powerpoint/2010/main" val="1327931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476672"/>
            <a:ext cx="8075240" cy="1296566"/>
          </a:xfrm>
        </p:spPr>
        <p:txBody>
          <a:bodyPr>
            <a:normAutofit fontScale="90000"/>
          </a:bodyPr>
          <a:lstStyle/>
          <a:p>
            <a:r>
              <a:rPr lang="en-US" dirty="0">
                <a:solidFill>
                  <a:schemeClr val="accent3">
                    <a:lumMod val="75000"/>
                  </a:schemeClr>
                </a:solidFill>
              </a:rPr>
              <a:t>Organisations who had opportunity to intervene:</a:t>
            </a:r>
          </a:p>
        </p:txBody>
      </p:sp>
      <p:sp>
        <p:nvSpPr>
          <p:cNvPr id="20483" name="Rectangle 3"/>
          <p:cNvSpPr>
            <a:spLocks noGrp="1" noChangeArrowheads="1"/>
          </p:cNvSpPr>
          <p:nvPr>
            <p:ph idx="1"/>
          </p:nvPr>
        </p:nvSpPr>
        <p:spPr>
          <a:xfrm>
            <a:off x="457200" y="2103438"/>
            <a:ext cx="7931224" cy="4373562"/>
          </a:xfrm>
        </p:spPr>
        <p:txBody>
          <a:bodyPr>
            <a:normAutofit fontScale="92500"/>
          </a:bodyPr>
          <a:lstStyle/>
          <a:p>
            <a:pPr>
              <a:buClr>
                <a:schemeClr val="tx1"/>
              </a:buClr>
            </a:pPr>
            <a:r>
              <a:rPr lang="en-US" sz="2800" dirty="0"/>
              <a:t>Three London councils (including Housing Authorities).</a:t>
            </a:r>
          </a:p>
          <a:p>
            <a:pPr>
              <a:buClr>
                <a:schemeClr val="tx1"/>
              </a:buClr>
            </a:pPr>
            <a:r>
              <a:rPr lang="en-US" sz="2800" dirty="0"/>
              <a:t>Social Services </a:t>
            </a:r>
            <a:r>
              <a:rPr lang="en-GB" sz="2800" dirty="0"/>
              <a:t>department of four local authorities</a:t>
            </a:r>
          </a:p>
          <a:p>
            <a:pPr>
              <a:buClr>
                <a:schemeClr val="tx1"/>
              </a:buClr>
            </a:pPr>
            <a:r>
              <a:rPr lang="en-GB" sz="2800" dirty="0"/>
              <a:t>Metropolitan Police.</a:t>
            </a:r>
            <a:endParaRPr lang="en-US" sz="2800" dirty="0"/>
          </a:p>
          <a:p>
            <a:pPr>
              <a:buClr>
                <a:schemeClr val="tx1"/>
              </a:buClr>
            </a:pPr>
            <a:r>
              <a:rPr lang="en-US" sz="2800" dirty="0"/>
              <a:t>Child Protection teams within the Metropolitan Police.</a:t>
            </a:r>
          </a:p>
          <a:p>
            <a:pPr>
              <a:buClr>
                <a:schemeClr val="tx1"/>
              </a:buClr>
            </a:pPr>
            <a:r>
              <a:rPr lang="en-US" sz="2800" dirty="0"/>
              <a:t>Two Hospitals.</a:t>
            </a:r>
          </a:p>
          <a:p>
            <a:pPr>
              <a:buClr>
                <a:schemeClr val="tx1"/>
              </a:buClr>
            </a:pPr>
            <a:r>
              <a:rPr lang="en-US" sz="2800" dirty="0"/>
              <a:t>Specialist </a:t>
            </a:r>
            <a:r>
              <a:rPr lang="en-US" sz="2800" dirty="0" err="1"/>
              <a:t>centre</a:t>
            </a:r>
            <a:r>
              <a:rPr lang="en-US" sz="2800" dirty="0"/>
              <a:t> managed by the NSPCC.</a:t>
            </a:r>
          </a:p>
          <a:p>
            <a:pPr>
              <a:buClr>
                <a:schemeClr val="tx1"/>
              </a:buClr>
            </a:pPr>
            <a:r>
              <a:rPr lang="en-US" sz="2800" dirty="0"/>
              <a:t>Church.</a:t>
            </a:r>
          </a:p>
          <a:p>
            <a:pPr marL="114300" indent="0">
              <a:buClr>
                <a:schemeClr val="tx1"/>
              </a:buClr>
              <a:buNone/>
            </a:pPr>
            <a:r>
              <a:rPr lang="en-GB" sz="3500" b="1" dirty="0"/>
              <a:t>12 opportunities missed</a:t>
            </a:r>
            <a:endParaRPr lang="en-US" sz="3500" b="1" dirty="0"/>
          </a:p>
        </p:txBody>
      </p:sp>
    </p:spTree>
    <p:extLst>
      <p:ext uri="{BB962C8B-B14F-4D97-AF65-F5344CB8AC3E}">
        <p14:creationId xmlns:p14="http://schemas.microsoft.com/office/powerpoint/2010/main" val="2138851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lnSpcReduction="10000"/>
          </a:bodyPr>
          <a:lstStyle/>
          <a:p>
            <a:r>
              <a:rPr lang="en-GB" dirty="0"/>
              <a:t>The only people who were able to recognise that something was horribly wrong with Victoria were those not trained and paid to do so: a taxi driver, a baby-sitter, a nurse.</a:t>
            </a:r>
          </a:p>
          <a:p>
            <a:r>
              <a:rPr lang="en-GB" dirty="0"/>
              <a:t>Elementary tasks - such as visiting Victoria at home and interviewing her - were not undertaken.</a:t>
            </a:r>
          </a:p>
          <a:p>
            <a:r>
              <a:rPr lang="en-GB" dirty="0"/>
              <a:t>Behind a facade of adherence to protocols and procedures laid down in both legislation and national guidelines was the reality of indecision, delays and inactivity.</a:t>
            </a:r>
          </a:p>
          <a:p>
            <a:r>
              <a:rPr lang="en-GB" dirty="0"/>
              <a:t>The only thing that seems actually to have been done was the filling in of forms - and even that was often not completed correctly.</a:t>
            </a:r>
          </a:p>
          <a:p>
            <a:r>
              <a:rPr lang="en-GB" dirty="0"/>
              <a:t>During the past 30 years, there have been more than 30 inquiries into the deaths of children who were known to social services.</a:t>
            </a:r>
          </a:p>
          <a:p>
            <a:endParaRPr lang="en-GB" dirty="0"/>
          </a:p>
        </p:txBody>
      </p:sp>
    </p:spTree>
    <p:extLst>
      <p:ext uri="{BB962C8B-B14F-4D97-AF65-F5344CB8AC3E}">
        <p14:creationId xmlns:p14="http://schemas.microsoft.com/office/powerpoint/2010/main" val="2017842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556792"/>
            <a:ext cx="7859216" cy="4968552"/>
          </a:xfrm>
        </p:spPr>
        <p:txBody>
          <a:bodyPr>
            <a:normAutofit/>
          </a:bodyPr>
          <a:lstStyle/>
          <a:p>
            <a:r>
              <a:rPr lang="en-GB" dirty="0"/>
              <a:t>Social Worker (Lisa </a:t>
            </a:r>
            <a:r>
              <a:rPr lang="en-GB" dirty="0" err="1"/>
              <a:t>Arthurworrey</a:t>
            </a:r>
            <a:r>
              <a:rPr lang="en-GB" dirty="0"/>
              <a:t>) and PC Karen Jones (Police child protection officer) described as "supremely incompetent".</a:t>
            </a:r>
          </a:p>
          <a:p>
            <a:r>
              <a:rPr lang="en-GB" dirty="0"/>
              <a:t>Failures went beyond individual incompetence, ignorance or inexperience.</a:t>
            </a:r>
          </a:p>
          <a:p>
            <a:r>
              <a:rPr lang="en-GB" dirty="0"/>
              <a:t>The failings were systemic.</a:t>
            </a:r>
          </a:p>
          <a:p>
            <a:r>
              <a:rPr lang="en-GB" dirty="0"/>
              <a:t>Police and social services departments deemed shambolic, incompetent and under-resourced.</a:t>
            </a:r>
          </a:p>
          <a:p>
            <a:r>
              <a:rPr lang="en-GB" dirty="0"/>
              <a:t>Hospital assessments failed to identify physical abuse and agencies failed to work together effectively.</a:t>
            </a:r>
          </a:p>
          <a:p>
            <a:r>
              <a:rPr lang="en-GB" dirty="0"/>
              <a:t>Vitally, professionals continually shifted responsibility elsewhere and assumed the best of everyone rather than the worst.</a:t>
            </a:r>
          </a:p>
          <a:p>
            <a:endParaRPr lang="en-GB" dirty="0"/>
          </a:p>
          <a:p>
            <a:endParaRPr lang="en-GB" dirty="0"/>
          </a:p>
          <a:p>
            <a:endParaRPr lang="en-GB" dirty="0"/>
          </a:p>
        </p:txBody>
      </p:sp>
    </p:spTree>
    <p:extLst>
      <p:ext uri="{BB962C8B-B14F-4D97-AF65-F5344CB8AC3E}">
        <p14:creationId xmlns:p14="http://schemas.microsoft.com/office/powerpoint/2010/main" val="3742420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Accountability</a:t>
            </a:r>
            <a:br>
              <a:rPr lang="en-GB" dirty="0"/>
            </a:br>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a:t>“ There is the issue of resources…but beyond that I cannot honestly think of what else I could have actually done to ensure that the tragedy which happened did not happen happen.”</a:t>
            </a:r>
          </a:p>
          <a:p>
            <a:pPr marL="0" indent="0" algn="ctr">
              <a:buNone/>
            </a:pPr>
            <a:r>
              <a:rPr lang="en-GB" dirty="0" err="1"/>
              <a:t>Gurbux</a:t>
            </a:r>
            <a:r>
              <a:rPr lang="en-GB" dirty="0"/>
              <a:t> Singh, Chief Exec</a:t>
            </a:r>
          </a:p>
          <a:p>
            <a:pPr marL="0" indent="0" algn="ctr">
              <a:buNone/>
            </a:pPr>
            <a:r>
              <a:rPr lang="en-GB" dirty="0"/>
              <a:t>Haringey Council</a:t>
            </a:r>
          </a:p>
        </p:txBody>
      </p:sp>
    </p:spTree>
    <p:extLst>
      <p:ext uri="{BB962C8B-B14F-4D97-AF65-F5344CB8AC3E}">
        <p14:creationId xmlns:p14="http://schemas.microsoft.com/office/powerpoint/2010/main" val="1323317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Accountability</a:t>
            </a:r>
            <a:br>
              <a:rPr lang="en-GB" dirty="0"/>
            </a:br>
            <a:endParaRPr lang="en-GB" dirty="0"/>
          </a:p>
        </p:txBody>
      </p:sp>
      <p:sp>
        <p:nvSpPr>
          <p:cNvPr id="3" name="Content Placeholder 2"/>
          <p:cNvSpPr>
            <a:spLocks noGrp="1"/>
          </p:cNvSpPr>
          <p:nvPr>
            <p:ph idx="1"/>
          </p:nvPr>
        </p:nvSpPr>
        <p:spPr/>
        <p:txBody>
          <a:bodyPr/>
          <a:lstStyle/>
          <a:p>
            <a:pPr marL="0" indent="0" algn="ctr">
              <a:buNone/>
            </a:pPr>
            <a:r>
              <a:rPr lang="en-GB" sz="3600" dirty="0"/>
              <a:t>“No one ever told me”</a:t>
            </a:r>
          </a:p>
          <a:p>
            <a:pPr marL="0" indent="0" algn="ctr">
              <a:buNone/>
            </a:pPr>
            <a:endParaRPr lang="en-GB" sz="3600" dirty="0"/>
          </a:p>
          <a:p>
            <a:pPr marL="0" indent="0" algn="ctr">
              <a:buNone/>
            </a:pPr>
            <a:r>
              <a:rPr lang="en-GB" sz="3600" dirty="0"/>
              <a:t>“ My role is too strategic to deal with the day to day issues that were happening. “</a:t>
            </a:r>
          </a:p>
          <a:p>
            <a:pPr marL="0" indent="0" algn="ctr">
              <a:buNone/>
            </a:pPr>
            <a:endParaRPr lang="en-GB" dirty="0"/>
          </a:p>
          <a:p>
            <a:pPr marL="0" indent="0" algn="ctr">
              <a:buNone/>
            </a:pPr>
            <a:r>
              <a:rPr lang="en-GB" dirty="0"/>
              <a:t>Gareth Daniel, Chief Exec</a:t>
            </a:r>
          </a:p>
          <a:p>
            <a:pPr marL="0" indent="0" algn="ctr">
              <a:buNone/>
            </a:pPr>
            <a:r>
              <a:rPr lang="en-GB" dirty="0"/>
              <a:t>Brent Council</a:t>
            </a:r>
          </a:p>
        </p:txBody>
      </p:sp>
    </p:spTree>
    <p:extLst>
      <p:ext uri="{BB962C8B-B14F-4D97-AF65-F5344CB8AC3E}">
        <p14:creationId xmlns:p14="http://schemas.microsoft.com/office/powerpoint/2010/main" val="293528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Aftermath</a:t>
            </a:r>
          </a:p>
        </p:txBody>
      </p:sp>
      <p:sp>
        <p:nvSpPr>
          <p:cNvPr id="3" name="Content Placeholder 2"/>
          <p:cNvSpPr>
            <a:spLocks noGrp="1"/>
          </p:cNvSpPr>
          <p:nvPr>
            <p:ph idx="1"/>
          </p:nvPr>
        </p:nvSpPr>
        <p:spPr/>
        <p:txBody>
          <a:bodyPr>
            <a:normAutofit/>
          </a:bodyPr>
          <a:lstStyle/>
          <a:p>
            <a:r>
              <a:rPr lang="en-GB" dirty="0"/>
              <a:t>After Victoria </a:t>
            </a:r>
            <a:r>
              <a:rPr lang="en-GB" dirty="0" err="1"/>
              <a:t>Climbié's</a:t>
            </a:r>
            <a:r>
              <a:rPr lang="en-GB" dirty="0"/>
              <a:t> death, the parties involved in her case were widely criticised.</a:t>
            </a:r>
          </a:p>
          <a:p>
            <a:r>
              <a:rPr lang="en-GB" dirty="0"/>
              <a:t>Public inquiry, headed by Lord Laming, was ordered.</a:t>
            </a:r>
          </a:p>
          <a:p>
            <a:r>
              <a:rPr lang="en-GB" dirty="0"/>
              <a:t>It discovered numerous instances where Victoria </a:t>
            </a:r>
            <a:r>
              <a:rPr lang="en-GB" dirty="0" err="1"/>
              <a:t>Climbié</a:t>
            </a:r>
            <a:r>
              <a:rPr lang="en-GB" dirty="0"/>
              <a:t> could have been saved.</a:t>
            </a:r>
          </a:p>
          <a:p>
            <a:r>
              <a:rPr lang="en-GB" dirty="0"/>
              <a:t>Noted that many of the organisations involved in her care were badly run.</a:t>
            </a:r>
          </a:p>
          <a:p>
            <a:r>
              <a:rPr lang="en-GB" dirty="0"/>
              <a:t>Discussed the racial aspects surrounding the case, as many of the participants were black.</a:t>
            </a:r>
          </a:p>
        </p:txBody>
      </p:sp>
    </p:spTree>
    <p:extLst>
      <p:ext uri="{BB962C8B-B14F-4D97-AF65-F5344CB8AC3E}">
        <p14:creationId xmlns:p14="http://schemas.microsoft.com/office/powerpoint/2010/main" val="3647590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Relatively Straightforward</a:t>
            </a:r>
            <a:br>
              <a:rPr lang="en-GB" dirty="0"/>
            </a:br>
            <a:endParaRPr lang="en-GB" dirty="0"/>
          </a:p>
        </p:txBody>
      </p:sp>
      <p:sp>
        <p:nvSpPr>
          <p:cNvPr id="3" name="Content Placeholder 2"/>
          <p:cNvSpPr>
            <a:spLocks noGrp="1"/>
          </p:cNvSpPr>
          <p:nvPr>
            <p:ph idx="1"/>
          </p:nvPr>
        </p:nvSpPr>
        <p:spPr/>
        <p:txBody>
          <a:bodyPr/>
          <a:lstStyle/>
          <a:p>
            <a:pPr marL="0" indent="0" algn="ctr">
              <a:buNone/>
            </a:pPr>
            <a:r>
              <a:rPr lang="en-GB" dirty="0"/>
              <a:t>“I remain amazed that nobody in any of the key</a:t>
            </a:r>
          </a:p>
          <a:p>
            <a:pPr marL="0" indent="0" algn="ctr">
              <a:buNone/>
            </a:pPr>
            <a:r>
              <a:rPr lang="en-GB" dirty="0"/>
              <a:t>agencies had the presence of mind to follow what are relatively straightforward procedures”</a:t>
            </a:r>
          </a:p>
          <a:p>
            <a:pPr marL="0" indent="0" algn="ctr">
              <a:buNone/>
            </a:pPr>
            <a:endParaRPr lang="en-GB" dirty="0"/>
          </a:p>
          <a:p>
            <a:pPr marL="0" indent="0" algn="ctr">
              <a:buNone/>
            </a:pPr>
            <a:r>
              <a:rPr lang="en-GB" dirty="0"/>
              <a:t>Lord Laming</a:t>
            </a:r>
          </a:p>
          <a:p>
            <a:pPr marL="0" indent="0" algn="ctr">
              <a:buNone/>
            </a:pPr>
            <a:r>
              <a:rPr lang="en-GB" dirty="0"/>
              <a:t>Chairman, </a:t>
            </a:r>
            <a:r>
              <a:rPr lang="en-GB" dirty="0" err="1"/>
              <a:t>Climbie</a:t>
            </a:r>
            <a:r>
              <a:rPr lang="en-GB" dirty="0"/>
              <a:t> Inquiry</a:t>
            </a:r>
          </a:p>
        </p:txBody>
      </p:sp>
    </p:spTree>
    <p:extLst>
      <p:ext uri="{BB962C8B-B14F-4D97-AF65-F5344CB8AC3E}">
        <p14:creationId xmlns:p14="http://schemas.microsoft.com/office/powerpoint/2010/main" val="1152751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dirty="0"/>
              <a:t>Systematic Failure</a:t>
            </a:r>
          </a:p>
        </p:txBody>
      </p:sp>
      <p:sp>
        <p:nvSpPr>
          <p:cNvPr id="13315" name="Rectangle 3"/>
          <p:cNvSpPr>
            <a:spLocks noGrp="1" noChangeArrowheads="1"/>
          </p:cNvSpPr>
          <p:nvPr>
            <p:ph idx="1"/>
          </p:nvPr>
        </p:nvSpPr>
        <p:spPr/>
        <p:txBody>
          <a:bodyPr>
            <a:noAutofit/>
          </a:bodyPr>
          <a:lstStyle/>
          <a:p>
            <a:pPr>
              <a:lnSpc>
                <a:spcPct val="90000"/>
              </a:lnSpc>
              <a:buFontTx/>
              <a:buNone/>
            </a:pPr>
            <a:r>
              <a:rPr lang="en-GB" sz="3000" dirty="0">
                <a:solidFill>
                  <a:schemeClr val="tx2">
                    <a:lumMod val="75000"/>
                  </a:schemeClr>
                </a:solidFill>
              </a:rPr>
              <a:t> “Evidence to this enquiry demonstrated very clearly the dangers to children if staff from different agencies do not fulfil their separate and distinctive responsibilities. No set of responsibilities is subordinate to another; each must be carried out efficiently and effectively. </a:t>
            </a:r>
            <a:r>
              <a:rPr lang="en-GB" sz="3000" b="1" dirty="0">
                <a:solidFill>
                  <a:schemeClr val="tx2">
                    <a:lumMod val="75000"/>
                  </a:schemeClr>
                </a:solidFill>
              </a:rPr>
              <a:t>Gathering together staff in a dedicated team might well run the risk of blurring their responsibilities</a:t>
            </a:r>
            <a:r>
              <a:rPr lang="en-GB" sz="3000" dirty="0">
                <a:solidFill>
                  <a:schemeClr val="tx2">
                    <a:lumMod val="75000"/>
                  </a:schemeClr>
                </a:solidFill>
              </a:rPr>
              <a:t>” </a:t>
            </a:r>
            <a:endParaRPr lang="en-US" sz="3000" dirty="0">
              <a:solidFill>
                <a:schemeClr val="tx2">
                  <a:lumMod val="75000"/>
                </a:schemeClr>
              </a:solidFill>
            </a:endParaRPr>
          </a:p>
        </p:txBody>
      </p:sp>
    </p:spTree>
    <p:extLst>
      <p:ext uri="{BB962C8B-B14F-4D97-AF65-F5344CB8AC3E}">
        <p14:creationId xmlns:p14="http://schemas.microsoft.com/office/powerpoint/2010/main" val="2658731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Summary of Accountability</a:t>
            </a:r>
            <a:br>
              <a:rPr lang="en-GB" dirty="0"/>
            </a:br>
            <a:endParaRPr lang="en-GB" dirty="0"/>
          </a:p>
        </p:txBody>
      </p:sp>
      <p:sp>
        <p:nvSpPr>
          <p:cNvPr id="3" name="Content Placeholder 2"/>
          <p:cNvSpPr>
            <a:spLocks noGrp="1"/>
          </p:cNvSpPr>
          <p:nvPr>
            <p:ph idx="1"/>
          </p:nvPr>
        </p:nvSpPr>
        <p:spPr/>
        <p:txBody>
          <a:bodyPr>
            <a:normAutofit fontScale="92500"/>
          </a:bodyPr>
          <a:lstStyle/>
          <a:p>
            <a:pPr marL="0" indent="0" algn="ctr">
              <a:buNone/>
            </a:pPr>
            <a:r>
              <a:rPr lang="en-GB" sz="2800" dirty="0"/>
              <a:t>“ It is </a:t>
            </a:r>
            <a:r>
              <a:rPr lang="en-GB" sz="2800" dirty="0">
                <a:solidFill>
                  <a:srgbClr val="FF0000"/>
                </a:solidFill>
              </a:rPr>
              <a:t>not</a:t>
            </a:r>
            <a:r>
              <a:rPr lang="en-GB" sz="2800" dirty="0"/>
              <a:t> to the handful of hapless, if sometimes inexperienced, front-line staff that I </a:t>
            </a:r>
            <a:r>
              <a:rPr lang="en-GB" sz="2800" dirty="0">
                <a:solidFill>
                  <a:srgbClr val="FF0000"/>
                </a:solidFill>
              </a:rPr>
              <a:t>direct most criticism</a:t>
            </a:r>
            <a:r>
              <a:rPr lang="en-GB" sz="2800" dirty="0"/>
              <a:t> for the events leading up to Victoria’s death.</a:t>
            </a:r>
          </a:p>
          <a:p>
            <a:pPr marL="0" indent="0" algn="ctr">
              <a:buNone/>
            </a:pPr>
            <a:r>
              <a:rPr lang="en-GB" sz="2800" dirty="0"/>
              <a:t>While the standard of work done by those with direct contact with her was generally of very poor quality,</a:t>
            </a:r>
          </a:p>
          <a:p>
            <a:pPr marL="0" indent="0" algn="ctr">
              <a:buNone/>
            </a:pPr>
            <a:r>
              <a:rPr lang="en-GB" sz="2800" dirty="0"/>
              <a:t>the greatest failure rests with </a:t>
            </a:r>
            <a:r>
              <a:rPr lang="en-GB" sz="2800" dirty="0">
                <a:solidFill>
                  <a:srgbClr val="FF0000"/>
                </a:solidFill>
              </a:rPr>
              <a:t>the managers and senior members of the authorities</a:t>
            </a:r>
            <a:r>
              <a:rPr lang="en-GB" sz="2800" dirty="0"/>
              <a:t> whose task it was to ensure that services for children, like Victoria, were properly financed, staffed, and able to deliver good quality support to children and families”</a:t>
            </a:r>
          </a:p>
          <a:p>
            <a:pPr marL="0" indent="0" algn="ctr">
              <a:buNone/>
            </a:pPr>
            <a:r>
              <a:rPr lang="en-GB" i="1" dirty="0"/>
              <a:t>Lord Laming</a:t>
            </a:r>
          </a:p>
        </p:txBody>
      </p:sp>
    </p:spTree>
    <p:extLst>
      <p:ext uri="{BB962C8B-B14F-4D97-AF65-F5344CB8AC3E}">
        <p14:creationId xmlns:p14="http://schemas.microsoft.com/office/powerpoint/2010/main" val="4193254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Laming Report Findings</a:t>
            </a:r>
          </a:p>
        </p:txBody>
      </p:sp>
      <p:sp>
        <p:nvSpPr>
          <p:cNvPr id="3" name="Content Placeholder 2"/>
          <p:cNvSpPr>
            <a:spLocks noGrp="1"/>
          </p:cNvSpPr>
          <p:nvPr>
            <p:ph idx="1"/>
          </p:nvPr>
        </p:nvSpPr>
        <p:spPr/>
        <p:txBody>
          <a:bodyPr/>
          <a:lstStyle/>
          <a:p>
            <a:r>
              <a:rPr lang="en-GB" dirty="0"/>
              <a:t>Lack of good practice and poor information sharing.</a:t>
            </a:r>
          </a:p>
          <a:p>
            <a:r>
              <a:rPr lang="en-GB" dirty="0"/>
              <a:t>Gross failure of the system.</a:t>
            </a:r>
          </a:p>
          <a:p>
            <a:r>
              <a:rPr lang="en-GB" dirty="0"/>
              <a:t>Inadequate resources.</a:t>
            </a:r>
          </a:p>
          <a:p>
            <a:r>
              <a:rPr lang="en-GB" dirty="0"/>
              <a:t>Widespread organisational malaise.</a:t>
            </a:r>
          </a:p>
          <a:p>
            <a:r>
              <a:rPr lang="en-GB" dirty="0"/>
              <a:t>Management issues.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a:t>
            </a:r>
          </a:p>
        </p:txBody>
      </p:sp>
      <p:sp>
        <p:nvSpPr>
          <p:cNvPr id="3" name="Content Placeholder 2"/>
          <p:cNvSpPr>
            <a:spLocks noGrp="1"/>
          </p:cNvSpPr>
          <p:nvPr>
            <p:ph idx="1"/>
          </p:nvPr>
        </p:nvSpPr>
        <p:spPr>
          <a:xfrm>
            <a:off x="395536" y="1484784"/>
            <a:ext cx="7620000" cy="5088632"/>
          </a:xfrm>
        </p:spPr>
        <p:txBody>
          <a:bodyPr>
            <a:normAutofit lnSpcReduction="10000"/>
          </a:bodyPr>
          <a:lstStyle/>
          <a:p>
            <a:r>
              <a:rPr lang="en-GB" dirty="0"/>
              <a:t>108 recommendations</a:t>
            </a:r>
            <a:r>
              <a:rPr lang="en-GB" b="1" dirty="0"/>
              <a:t> </a:t>
            </a:r>
            <a:r>
              <a:rPr lang="en-GB" dirty="0"/>
              <a:t>for change in childcare and related to child protection made to prevent a repeat of this tragic case. Laming said 46 should be implemented within three months, 38 within six months and the rest within two years.</a:t>
            </a:r>
          </a:p>
          <a:p>
            <a:r>
              <a:rPr lang="en-GB" dirty="0"/>
              <a:t>Victoria </a:t>
            </a:r>
            <a:r>
              <a:rPr lang="en-GB" dirty="0" err="1"/>
              <a:t>Climbié's</a:t>
            </a:r>
            <a:r>
              <a:rPr lang="en-GB" dirty="0"/>
              <a:t> death was largely responsible for the formation of the Every Child Matters initiative.</a:t>
            </a:r>
          </a:p>
          <a:p>
            <a:r>
              <a:rPr lang="en-GB" dirty="0"/>
              <a:t>Introduction of the Children Act 2004.</a:t>
            </a:r>
          </a:p>
          <a:p>
            <a:r>
              <a:rPr lang="en-GB" dirty="0"/>
              <a:t>Creation of the </a:t>
            </a:r>
            <a:r>
              <a:rPr lang="en-GB" dirty="0" err="1"/>
              <a:t>ContactPoint</a:t>
            </a:r>
            <a:r>
              <a:rPr lang="en-GB" dirty="0"/>
              <a:t> project (government database designed to hold information on all children in England).</a:t>
            </a:r>
          </a:p>
          <a:p>
            <a:r>
              <a:rPr lang="en-GB" dirty="0"/>
              <a:t>Creation of the Office of the Children's Commissioner chaired by the Children's Commissioner for England.</a:t>
            </a:r>
          </a:p>
          <a:p>
            <a:r>
              <a:rPr lang="en-GB" dirty="0"/>
              <a:t>Lord Laming, the inquiry chairman, says the hearings will serve as an "enduring turning point" in the history of British child protection.</a:t>
            </a:r>
          </a:p>
          <a:p>
            <a:endParaRPr lang="en-GB" dirty="0"/>
          </a:p>
        </p:txBody>
      </p:sp>
    </p:spTree>
    <p:extLst>
      <p:ext uri="{BB962C8B-B14F-4D97-AF65-F5344CB8AC3E}">
        <p14:creationId xmlns:p14="http://schemas.microsoft.com/office/powerpoint/2010/main" val="4113428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Recommendations</a:t>
            </a:r>
          </a:p>
        </p:txBody>
      </p:sp>
      <p:sp>
        <p:nvSpPr>
          <p:cNvPr id="3" name="Content Placeholder 2"/>
          <p:cNvSpPr>
            <a:spLocks noGrp="1"/>
          </p:cNvSpPr>
          <p:nvPr>
            <p:ph idx="1"/>
          </p:nvPr>
        </p:nvSpPr>
        <p:spPr/>
        <p:txBody>
          <a:bodyPr>
            <a:normAutofit fontScale="92500" lnSpcReduction="20000"/>
          </a:bodyPr>
          <a:lstStyle/>
          <a:p>
            <a:r>
              <a:rPr lang="en-GB" dirty="0"/>
              <a:t>The creation of a children and families board chaired by a senior government minister to coordinate policies and initiatives that have a bearing on the wellbeing of children and families.</a:t>
            </a:r>
          </a:p>
          <a:p>
            <a:r>
              <a:rPr lang="en-GB" dirty="0"/>
              <a:t>A national agency for children and families, led by a children's commissioner, should be established to ensure local services meet national standards for child protection and implement reforms.</a:t>
            </a:r>
          </a:p>
          <a:p>
            <a:r>
              <a:rPr lang="en-GB" dirty="0"/>
              <a:t>Committees for children and families should be established by councils, with members drawn from social services, education, housing, the NHS and the police.</a:t>
            </a:r>
          </a:p>
          <a:p>
            <a:r>
              <a:rPr lang="en-GB" dirty="0"/>
              <a:t>New local management boards - chaired by council chief executives with members from the police, health, social services, education, housing and the probation service - should be set up. The boards would appoint a local director of children and family services to monitor effective interagency working on child welfare and protection.</a:t>
            </a:r>
          </a:p>
          <a:p>
            <a:r>
              <a:rPr lang="en-GB" dirty="0"/>
              <a:t> The creation of a national children's database that keeps a record of every contact a child has with a member of staff from the police, health and local authorities.</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Laming Report</a:t>
            </a:r>
          </a:p>
        </p:txBody>
      </p:sp>
      <p:sp>
        <p:nvSpPr>
          <p:cNvPr id="3" name="Content Placeholder 2"/>
          <p:cNvSpPr>
            <a:spLocks noGrp="1"/>
          </p:cNvSpPr>
          <p:nvPr>
            <p:ph idx="1"/>
          </p:nvPr>
        </p:nvSpPr>
        <p:spPr/>
        <p:txBody>
          <a:bodyPr/>
          <a:lstStyle/>
          <a:p>
            <a:r>
              <a:rPr lang="en-GB" dirty="0"/>
              <a:t>The significant role of supervision and management plays in child welfare and protection has been commented on in a number of reports in the UK.</a:t>
            </a:r>
          </a:p>
          <a:p>
            <a:r>
              <a:rPr lang="en-GB" dirty="0"/>
              <a:t>Following the death of Victoria </a:t>
            </a:r>
            <a:r>
              <a:rPr lang="en-GB" dirty="0" err="1"/>
              <a:t>Climbi</a:t>
            </a:r>
            <a:r>
              <a:rPr lang="en-GB" sz="2000" dirty="0" err="1"/>
              <a:t>é</a:t>
            </a:r>
            <a:r>
              <a:rPr lang="en-GB" dirty="0"/>
              <a:t> Lord Laming (2003) stated that ‘Effective supervision is the cornerstone of safe social work Practice. There is no substitute for it.’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Inquiry Report</a:t>
            </a:r>
          </a:p>
        </p:txBody>
      </p:sp>
      <p:sp>
        <p:nvSpPr>
          <p:cNvPr id="3" name="Content Placeholder 2"/>
          <p:cNvSpPr>
            <a:spLocks noGrp="1"/>
          </p:cNvSpPr>
          <p:nvPr>
            <p:ph idx="1"/>
          </p:nvPr>
        </p:nvSpPr>
        <p:spPr/>
        <p:txBody>
          <a:bodyPr/>
          <a:lstStyle/>
          <a:p>
            <a:r>
              <a:rPr lang="en-GB" sz="2400" dirty="0"/>
              <a:t>Full details of  Victoria </a:t>
            </a:r>
            <a:r>
              <a:rPr lang="en-GB" sz="2400" dirty="0" err="1"/>
              <a:t>Climbié’s</a:t>
            </a:r>
            <a:r>
              <a:rPr lang="en-GB" sz="2400" dirty="0"/>
              <a:t> background and upbringing as well as the abuse she suffered are outlined in the House of Commons Health Committee Inquiry in to the case and the full Report by Lord Laming.</a:t>
            </a:r>
          </a:p>
          <a:p>
            <a:endParaRPr lang="en-GB" dirty="0"/>
          </a:p>
          <a:p>
            <a:r>
              <a:rPr lang="en-GB" dirty="0">
                <a:hlinkClick r:id="rId2"/>
              </a:rPr>
              <a:t>http://www.publications.parliament.uk/pa/cm200203/cmselect/cmhealth/570/570.pdf</a:t>
            </a:r>
            <a:endParaRPr lang="en-GB" dirty="0"/>
          </a:p>
          <a:p>
            <a:endParaRPr lang="en-GB" dirty="0"/>
          </a:p>
          <a:p>
            <a:r>
              <a:rPr lang="en-GB" dirty="0">
                <a:hlinkClick r:id="rId3"/>
              </a:rPr>
              <a:t>https://www.gov.uk/government/uploads/system/uploads/attachment_data/file/273183/5730.pdf</a:t>
            </a:r>
            <a:endParaRPr lang="en-GB" dirty="0"/>
          </a:p>
          <a:p>
            <a:pPr marL="114300" indent="0">
              <a:buNone/>
            </a:pPr>
            <a:endParaRPr lang="en-GB" dirty="0"/>
          </a:p>
          <a:p>
            <a:endParaRPr lang="en-GB" dirty="0"/>
          </a:p>
        </p:txBody>
      </p:sp>
    </p:spTree>
    <p:extLst>
      <p:ext uri="{BB962C8B-B14F-4D97-AF65-F5344CB8AC3E}">
        <p14:creationId xmlns:p14="http://schemas.microsoft.com/office/powerpoint/2010/main" val="192982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2026</Words>
  <Application>Microsoft Office PowerPoint</Application>
  <PresentationFormat>On-screen Show (4:3)</PresentationFormat>
  <Paragraphs>135</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Cambria</vt:lpstr>
      <vt:lpstr>Adjacency</vt:lpstr>
      <vt:lpstr>Failing Victoria Climbie </vt:lpstr>
      <vt:lpstr>Victoria’s story</vt:lpstr>
      <vt:lpstr>Victoria’s story</vt:lpstr>
      <vt:lpstr>Victoria’s story</vt:lpstr>
      <vt:lpstr>Victoria’s story</vt:lpstr>
      <vt:lpstr>Victoria’s story</vt:lpstr>
      <vt:lpstr>Victoria’s story</vt:lpstr>
      <vt:lpstr>Following Victoria’s Death </vt:lpstr>
      <vt:lpstr>No Apology</vt:lpstr>
      <vt:lpstr>Organisations who had opportunity to intervene:</vt:lpstr>
      <vt:lpstr>Summary</vt:lpstr>
      <vt:lpstr>Summary</vt:lpstr>
      <vt:lpstr>Accountability </vt:lpstr>
      <vt:lpstr>Accountability </vt:lpstr>
      <vt:lpstr>Aftermath</vt:lpstr>
      <vt:lpstr>Relatively Straightforward </vt:lpstr>
      <vt:lpstr>Systematic Failure</vt:lpstr>
      <vt:lpstr>Summary of Accountability </vt:lpstr>
      <vt:lpstr>Laming Report Findings</vt:lpstr>
      <vt:lpstr>Report</vt:lpstr>
      <vt:lpstr>Report  Recommendations</vt:lpstr>
      <vt:lpstr>Laming Report</vt:lpstr>
      <vt:lpstr>Inquiry Report</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GULLIFORD T. (682953)</dc:creator>
  <cp:lastModifiedBy>Colin Barr</cp:lastModifiedBy>
  <cp:revision>30</cp:revision>
  <dcterms:created xsi:type="dcterms:W3CDTF">2012-10-29T09:28:32Z</dcterms:created>
  <dcterms:modified xsi:type="dcterms:W3CDTF">2023-07-11T07:25:57Z</dcterms:modified>
</cp:coreProperties>
</file>