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2" d="100"/>
          <a:sy n="92" d="100"/>
        </p:scale>
        <p:origin x="1344" y="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4BE90-BEBC-4874-9FC5-920AC4B73F60}" type="datetimeFigureOut">
              <a:rPr lang="en-GB" smtClean="0"/>
              <a:t>07/03/2017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28DA49-4244-4244-AB18-210AF652A669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4BE90-BEBC-4874-9FC5-920AC4B73F60}" type="datetimeFigureOut">
              <a:rPr lang="en-GB" smtClean="0"/>
              <a:t>07/03/2017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28DA49-4244-4244-AB18-210AF652A669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4BE90-BEBC-4874-9FC5-920AC4B73F60}" type="datetimeFigureOut">
              <a:rPr lang="en-GB" smtClean="0"/>
              <a:t>07/03/2017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28DA49-4244-4244-AB18-210AF652A669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4BE90-BEBC-4874-9FC5-920AC4B73F60}" type="datetimeFigureOut">
              <a:rPr lang="en-GB" smtClean="0"/>
              <a:t>07/03/2017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28DA49-4244-4244-AB18-210AF652A669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4BE90-BEBC-4874-9FC5-920AC4B73F60}" type="datetimeFigureOut">
              <a:rPr lang="en-GB" smtClean="0"/>
              <a:t>07/03/2017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28DA49-4244-4244-AB18-210AF652A669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4BE90-BEBC-4874-9FC5-920AC4B73F60}" type="datetimeFigureOut">
              <a:rPr lang="en-GB" smtClean="0"/>
              <a:t>07/03/2017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28DA49-4244-4244-AB18-210AF652A669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4BE90-BEBC-4874-9FC5-920AC4B73F60}" type="datetimeFigureOut">
              <a:rPr lang="en-GB" smtClean="0"/>
              <a:t>07/03/2017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28DA49-4244-4244-AB18-210AF652A669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4BE90-BEBC-4874-9FC5-920AC4B73F60}" type="datetimeFigureOut">
              <a:rPr lang="en-GB" smtClean="0"/>
              <a:t>07/03/2017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C28DA49-4244-4244-AB18-210AF652A669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4BE90-BEBC-4874-9FC5-920AC4B73F60}" type="datetimeFigureOut">
              <a:rPr lang="en-GB" smtClean="0"/>
              <a:t>07/03/2017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28DA49-4244-4244-AB18-210AF652A669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4BE90-BEBC-4874-9FC5-920AC4B73F60}" type="datetimeFigureOut">
              <a:rPr lang="en-GB" smtClean="0"/>
              <a:t>07/03/2017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28DA49-4244-4244-AB18-210AF652A669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4BE90-BEBC-4874-9FC5-920AC4B73F60}" type="datetimeFigureOut">
              <a:rPr lang="en-GB" smtClean="0"/>
              <a:t>07/03/2017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28DA49-4244-4244-AB18-210AF652A669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BAA4BE90-BEBC-4874-9FC5-920AC4B73F60}" type="datetimeFigureOut">
              <a:rPr lang="en-GB" smtClean="0"/>
              <a:t>07/03/2017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4C28DA49-4244-4244-AB18-210AF652A669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Using an Array in VB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652562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mtClean="0"/>
              <a:t>Arrays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sz="2400" b="0" dirty="0"/>
              <a:t>An array stores a fixed-size sequential collection of elements of the same type. An array is used to store a collection of data, but it is often more useful to think of an array as a collection of variables of the same type.</a:t>
            </a:r>
          </a:p>
          <a:p>
            <a:r>
              <a:rPr lang="en-GB" sz="2400" b="0" dirty="0"/>
              <a:t>All arrays consist of contiguous memory locations. The lowest address corresponds to the first element and the highest address to the last element.</a:t>
            </a:r>
          </a:p>
          <a:p>
            <a:pPr eaLnBrk="1" hangingPunct="1"/>
            <a:endParaRPr lang="en-GB" altLang="en-US" sz="2400" dirty="0" smtClean="0"/>
          </a:p>
          <a:p>
            <a:pPr eaLnBrk="1" hangingPunct="1"/>
            <a:r>
              <a:rPr lang="en-GB" altLang="en-US" sz="2400" dirty="0" smtClean="0"/>
              <a:t>Lists </a:t>
            </a:r>
            <a:r>
              <a:rPr lang="en-GB" altLang="en-US" sz="2400" dirty="0" smtClean="0"/>
              <a:t>of variables</a:t>
            </a:r>
          </a:p>
          <a:p>
            <a:pPr lvl="1"/>
            <a:r>
              <a:rPr lang="en-GB" altLang="en-US" sz="2400" dirty="0" smtClean="0"/>
              <a:t>Same name, index to distinguish individual elements</a:t>
            </a:r>
          </a:p>
          <a:p>
            <a:pPr lvl="1"/>
            <a:r>
              <a:rPr lang="en-GB" altLang="en-US" sz="2400" dirty="0" smtClean="0"/>
              <a:t>Used along with loops</a:t>
            </a:r>
          </a:p>
          <a:p>
            <a:pPr lvl="1"/>
            <a:r>
              <a:rPr lang="en-US" altLang="en-US" sz="2400" dirty="0" smtClean="0">
                <a:cs typeface="Times New Roman" pitchFamily="18" charset="0"/>
              </a:rPr>
              <a:t>Upper and lower bounds, individual elements </a:t>
            </a:r>
            <a:r>
              <a:rPr lang="en-US" altLang="en-US" sz="2400" dirty="0" smtClean="0">
                <a:cs typeface="Times New Roman" pitchFamily="18" charset="0"/>
              </a:rPr>
              <a:t>listed within </a:t>
            </a:r>
            <a:r>
              <a:rPr lang="en-US" altLang="en-US" sz="2400" dirty="0" smtClean="0">
                <a:cs typeface="Times New Roman" pitchFamily="18" charset="0"/>
              </a:rPr>
              <a:t>those bounds</a:t>
            </a:r>
            <a:r>
              <a:rPr lang="en-GB" altLang="en-US" sz="2400" dirty="0" smtClean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2875758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mtClean="0"/>
              <a:t>Arrays</a:t>
            </a:r>
          </a:p>
        </p:txBody>
      </p:sp>
      <p:sp>
        <p:nvSpPr>
          <p:cNvPr id="409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n-US" altLang="en-US" smtClean="0"/>
          </a:p>
        </p:txBody>
      </p:sp>
      <p:pic>
        <p:nvPicPr>
          <p:cNvPr id="4100" name="Picture 2" descr="Graphic diagram of three-dimensional arra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8813" y="1571625"/>
            <a:ext cx="5715000" cy="473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652773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dirty="0" smtClean="0"/>
              <a:t>Using Arrays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altLang="en-US" sz="2400" b="0" dirty="0" smtClean="0">
                <a:latin typeface="Arial" charset="0"/>
                <a:cs typeface="Arial" charset="0"/>
              </a:rPr>
              <a:t>Visual Basic allocates space for each index number, so avoid making an array larger than needed</a:t>
            </a:r>
          </a:p>
          <a:p>
            <a:pPr eaLnBrk="1" hangingPunct="1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altLang="en-US" sz="2400" b="0" dirty="0" smtClean="0">
                <a:latin typeface="Arial" charset="0"/>
                <a:cs typeface="Times New Roman" pitchFamily="18" charset="0"/>
              </a:rPr>
              <a:t>All the elements in an array have the same data type</a:t>
            </a:r>
            <a:r>
              <a:rPr lang="en-GB" altLang="en-US" sz="2400" b="0" dirty="0" smtClean="0">
                <a:latin typeface="Arial" charset="0"/>
                <a:cs typeface="Arial" charset="0"/>
              </a:rPr>
              <a:t> (</a:t>
            </a:r>
            <a:r>
              <a:rPr lang="en-GB" altLang="en-US" sz="2400" b="0" dirty="0" err="1" smtClean="0">
                <a:latin typeface="Arial" charset="0"/>
                <a:cs typeface="Arial" charset="0"/>
              </a:rPr>
              <a:t>eg</a:t>
            </a:r>
            <a:r>
              <a:rPr lang="en-GB" altLang="en-US" sz="2400" b="0" dirty="0" smtClean="0">
                <a:latin typeface="Arial" charset="0"/>
                <a:cs typeface="Arial" charset="0"/>
              </a:rPr>
              <a:t>. Integer)</a:t>
            </a:r>
          </a:p>
          <a:p>
            <a:pPr eaLnBrk="1" hangingPunct="1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GB" altLang="en-US" sz="2400" b="0" dirty="0" smtClean="0">
                <a:latin typeface="Arial" charset="0"/>
                <a:cs typeface="Arial" charset="0"/>
              </a:rPr>
              <a:t>Two ways to create an array:</a:t>
            </a:r>
          </a:p>
          <a:p>
            <a:pPr lvl="3">
              <a:lnSpc>
                <a:spcPct val="90000"/>
              </a:lnSpc>
            </a:pPr>
            <a:r>
              <a:rPr lang="en-GB" altLang="en-US" sz="2000" dirty="0" smtClean="0">
                <a:latin typeface="Arial" charset="0"/>
                <a:cs typeface="Arial" charset="0"/>
              </a:rPr>
              <a:t>Arrays of objects are set up on your form</a:t>
            </a:r>
          </a:p>
          <a:p>
            <a:pPr lvl="3">
              <a:lnSpc>
                <a:spcPct val="90000"/>
              </a:lnSpc>
            </a:pPr>
            <a:r>
              <a:rPr lang="en-GB" altLang="en-US" sz="2000" dirty="0" smtClean="0">
                <a:latin typeface="Arial" charset="0"/>
                <a:cs typeface="Arial" charset="0"/>
              </a:rPr>
              <a:t>Declare as variable arrays in your code</a:t>
            </a:r>
          </a:p>
        </p:txBody>
      </p:sp>
    </p:spTree>
    <p:extLst>
      <p:ext uri="{BB962C8B-B14F-4D97-AF65-F5344CB8AC3E}">
        <p14:creationId xmlns:p14="http://schemas.microsoft.com/office/powerpoint/2010/main" val="40306168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mtClean="0"/>
              <a:t>Example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altLang="en-US" sz="2800" dirty="0" smtClean="0">
                <a:latin typeface="Calibri" panose="020F0502020204030204" pitchFamily="34" charset="0"/>
                <a:cs typeface="Courier New" pitchFamily="49" charset="0"/>
              </a:rPr>
              <a:t>Dim </a:t>
            </a:r>
            <a:r>
              <a:rPr lang="en-US" altLang="en-US" sz="2800" dirty="0" err="1" smtClean="0">
                <a:latin typeface="Calibri" panose="020F0502020204030204" pitchFamily="34" charset="0"/>
                <a:cs typeface="Courier New" pitchFamily="49" charset="0"/>
              </a:rPr>
              <a:t>intCounters</a:t>
            </a:r>
            <a:r>
              <a:rPr lang="en-US" altLang="en-US" sz="2800" dirty="0" smtClean="0">
                <a:latin typeface="Calibri" panose="020F0502020204030204" pitchFamily="34" charset="0"/>
                <a:cs typeface="Courier New" pitchFamily="49" charset="0"/>
              </a:rPr>
              <a:t>(14) As Integer  </a:t>
            </a:r>
            <a:r>
              <a:rPr lang="en-US" altLang="en-US" sz="2800" dirty="0" smtClean="0">
                <a:latin typeface="Calibri" panose="020F0502020204030204" pitchFamily="34" charset="0"/>
                <a:cs typeface="Courier New" pitchFamily="49" charset="0"/>
              </a:rPr>
              <a:t>' </a:t>
            </a:r>
            <a:r>
              <a:rPr lang="en-US" altLang="en-US" sz="2800" dirty="0" smtClean="0">
                <a:latin typeface="Calibri" panose="020F0502020204030204" pitchFamily="34" charset="0"/>
                <a:cs typeface="Courier New" pitchFamily="49" charset="0"/>
              </a:rPr>
              <a:t>15 </a:t>
            </a:r>
            <a:r>
              <a:rPr lang="en-US" altLang="en-US" sz="2800" dirty="0" smtClean="0">
                <a:latin typeface="Calibri" panose="020F0502020204030204" pitchFamily="34" charset="0"/>
                <a:cs typeface="Courier New" pitchFamily="49" charset="0"/>
              </a:rPr>
              <a:t>elements</a:t>
            </a:r>
          </a:p>
          <a:p>
            <a:pPr eaLnBrk="1" hangingPunct="1">
              <a:lnSpc>
                <a:spcPct val="90000"/>
              </a:lnSpc>
            </a:pPr>
            <a:endParaRPr lang="en-US" altLang="en-US" sz="2800" dirty="0" smtClean="0">
              <a:latin typeface="Calibri" panose="020F0502020204030204" pitchFamily="34" charset="0"/>
              <a:cs typeface="Courier New" pitchFamily="49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en-US" altLang="en-US" sz="2000" dirty="0" smtClean="0">
                <a:latin typeface="Calibri" panose="020F0502020204030204" pitchFamily="34" charset="0"/>
                <a:cs typeface="Arial" charset="0"/>
              </a:rPr>
              <a:t>Array of 15 elements, with index numbers running from 0 to 14</a:t>
            </a:r>
            <a:r>
              <a:rPr lang="en-GB" altLang="en-US" sz="2000" dirty="0" smtClean="0">
                <a:latin typeface="Calibri" panose="020F0502020204030204" pitchFamily="34" charset="0"/>
                <a:cs typeface="Courier New" pitchFamily="49" charset="0"/>
              </a:rPr>
              <a:t> </a:t>
            </a:r>
            <a:endParaRPr lang="en-GB" altLang="en-US" sz="2000" dirty="0" smtClean="0">
              <a:latin typeface="Calibri" panose="020F0502020204030204" pitchFamily="34" charset="0"/>
              <a:cs typeface="Times New Roman" pitchFamily="18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en-US" altLang="en-US" sz="2000" dirty="0" smtClean="0">
                <a:latin typeface="Calibri" panose="020F0502020204030204" pitchFamily="34" charset="0"/>
                <a:cs typeface="Courier New" pitchFamily="49" charset="0"/>
              </a:rPr>
              <a:t>Dim </a:t>
            </a:r>
            <a:r>
              <a:rPr lang="en-US" altLang="en-US" sz="2000" dirty="0" err="1" smtClean="0">
                <a:latin typeface="Calibri" panose="020F0502020204030204" pitchFamily="34" charset="0"/>
                <a:cs typeface="Courier New" pitchFamily="49" charset="0"/>
              </a:rPr>
              <a:t>dblSums</a:t>
            </a:r>
            <a:r>
              <a:rPr lang="en-US" altLang="en-US" sz="2000" dirty="0" smtClean="0">
                <a:latin typeface="Calibri" panose="020F0502020204030204" pitchFamily="34" charset="0"/>
                <a:cs typeface="Courier New" pitchFamily="49" charset="0"/>
              </a:rPr>
              <a:t>(20) As Double       ' 21 elements</a:t>
            </a:r>
            <a:endParaRPr lang="en-GB" altLang="en-US" sz="2000" dirty="0" smtClean="0">
              <a:latin typeface="Calibri" panose="020F0502020204030204" pitchFamily="34" charset="0"/>
              <a:cs typeface="Times New Roman" pitchFamily="18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en-US" altLang="en-US" sz="2000" dirty="0" smtClean="0">
                <a:latin typeface="Calibri" panose="020F0502020204030204" pitchFamily="34" charset="0"/>
                <a:cs typeface="Arial" charset="0"/>
              </a:rPr>
              <a:t>array of 21 elements, </a:t>
            </a:r>
            <a:r>
              <a:rPr lang="en-US" altLang="en-US" sz="2000" dirty="0" smtClean="0">
                <a:latin typeface="Calibri" panose="020F0502020204030204" pitchFamily="34" charset="0"/>
                <a:cs typeface="Arial" charset="0"/>
              </a:rPr>
              <a:t> with </a:t>
            </a:r>
            <a:r>
              <a:rPr lang="en-US" altLang="en-US" sz="2000" dirty="0" smtClean="0">
                <a:latin typeface="Calibri" panose="020F0502020204030204" pitchFamily="34" charset="0"/>
                <a:cs typeface="Arial" charset="0"/>
              </a:rPr>
              <a:t>index numbers running from 0 to 20</a:t>
            </a:r>
            <a:r>
              <a:rPr lang="en-GB" altLang="en-US" sz="2000" dirty="0" smtClean="0">
                <a:latin typeface="Calibri" panose="020F050202020403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9416240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3"/>
          <p:cNvSpPr>
            <a:spLocks noGrp="1" noChangeArrowheads="1"/>
          </p:cNvSpPr>
          <p:nvPr>
            <p:ph idx="1"/>
          </p:nvPr>
        </p:nvSpPr>
        <p:spPr>
          <a:xfrm>
            <a:off x="467544" y="1340768"/>
            <a:ext cx="7620000" cy="4022576"/>
          </a:xfrm>
        </p:spPr>
        <p:txBody>
          <a:bodyPr/>
          <a:lstStyle/>
          <a:p>
            <a:pPr eaLnBrk="1" hangingPunct="1"/>
            <a:r>
              <a:rPr lang="en-US" altLang="en-US" dirty="0" smtClean="0">
                <a:latin typeface="Arial" charset="0"/>
                <a:cs typeface="Arial" charset="0"/>
              </a:rPr>
              <a:t>default lower bound for an array is 0</a:t>
            </a:r>
            <a:r>
              <a:rPr lang="en-GB" altLang="en-US" dirty="0" smtClean="0"/>
              <a:t> </a:t>
            </a:r>
          </a:p>
          <a:p>
            <a:pPr eaLnBrk="1" hangingPunct="1"/>
            <a:r>
              <a:rPr lang="en-US" altLang="en-US" dirty="0" smtClean="0">
                <a:latin typeface="Arial" charset="0"/>
                <a:cs typeface="Arial" charset="0"/>
              </a:rPr>
              <a:t>different lower bound -  use the To keyword</a:t>
            </a:r>
          </a:p>
          <a:p>
            <a:pPr eaLnBrk="1" hangingPunct="1"/>
            <a:r>
              <a:rPr lang="en-US" altLang="en-US" dirty="0" smtClean="0">
                <a:latin typeface="Courier New" pitchFamily="49" charset="0"/>
                <a:cs typeface="Courier New" pitchFamily="49" charset="0"/>
              </a:rPr>
              <a:t>Dim </a:t>
            </a:r>
            <a:r>
              <a:rPr lang="en-US" altLang="en-US" dirty="0" err="1" smtClean="0">
                <a:latin typeface="Courier New" pitchFamily="49" charset="0"/>
                <a:cs typeface="Courier New" pitchFamily="49" charset="0"/>
              </a:rPr>
              <a:t>intCounters</a:t>
            </a:r>
            <a:r>
              <a:rPr lang="en-US" altLang="en-US" dirty="0" smtClean="0">
                <a:latin typeface="Courier New" pitchFamily="49" charset="0"/>
                <a:cs typeface="Courier New" pitchFamily="49" charset="0"/>
              </a:rPr>
              <a:t>(1 To 15) As Integer</a:t>
            </a:r>
          </a:p>
          <a:p>
            <a:pPr eaLnBrk="1" hangingPunct="1">
              <a:buFontTx/>
              <a:buNone/>
            </a:pPr>
            <a:endParaRPr lang="en-GB" altLang="en-US" dirty="0" smtClean="0">
              <a:latin typeface="Arial" charset="0"/>
              <a:cs typeface="Times New Roman" pitchFamily="18" charset="0"/>
            </a:endParaRPr>
          </a:p>
          <a:p>
            <a:pPr eaLnBrk="1" hangingPunct="1"/>
            <a:r>
              <a:rPr lang="en-US" altLang="en-US" dirty="0" smtClean="0">
                <a:latin typeface="Courier New" pitchFamily="49" charset="0"/>
                <a:cs typeface="Courier New" pitchFamily="49" charset="0"/>
              </a:rPr>
              <a:t>Dim </a:t>
            </a:r>
            <a:r>
              <a:rPr lang="en-US" altLang="en-US" dirty="0" err="1" smtClean="0">
                <a:latin typeface="Courier New" pitchFamily="49" charset="0"/>
                <a:cs typeface="Courier New" pitchFamily="49" charset="0"/>
              </a:rPr>
              <a:t>strSums</a:t>
            </a:r>
            <a:r>
              <a:rPr lang="en-US" altLang="en-US" dirty="0" smtClean="0">
                <a:latin typeface="Courier New" pitchFamily="49" charset="0"/>
                <a:cs typeface="Courier New" pitchFamily="49" charset="0"/>
              </a:rPr>
              <a:t>(100 To 120) As String</a:t>
            </a:r>
            <a:endParaRPr lang="en-GB" altLang="en-US" dirty="0" smtClean="0">
              <a:latin typeface="Arial" charset="0"/>
              <a:cs typeface="Times New Roman" pitchFamily="18" charset="0"/>
            </a:endParaRPr>
          </a:p>
          <a:p>
            <a:pPr eaLnBrk="1" hangingPunct="1"/>
            <a:endParaRPr lang="en-GB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5680352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mtClean="0"/>
              <a:t>Question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GB" altLang="en-US" sz="2400" dirty="0" smtClean="0"/>
              <a:t>Dim </a:t>
            </a:r>
            <a:r>
              <a:rPr lang="en-GB" altLang="en-US" sz="2400" dirty="0" err="1" smtClean="0"/>
              <a:t>intMonth</a:t>
            </a:r>
            <a:r>
              <a:rPr lang="en-GB" altLang="en-US" sz="2400" dirty="0" smtClean="0"/>
              <a:t>(11) As Integer</a:t>
            </a:r>
          </a:p>
          <a:p>
            <a:pPr eaLnBrk="1" hangingPunct="1"/>
            <a:endParaRPr lang="en-GB" altLang="en-US" sz="2400" dirty="0" smtClean="0"/>
          </a:p>
          <a:p>
            <a:pPr lvl="1"/>
            <a:r>
              <a:rPr lang="en-GB" altLang="en-US" sz="2400" dirty="0" smtClean="0"/>
              <a:t>Write VB code to set the Integer elements with the numbers 1-12</a:t>
            </a:r>
          </a:p>
        </p:txBody>
      </p:sp>
    </p:spTree>
    <p:extLst>
      <p:ext uri="{BB962C8B-B14F-4D97-AF65-F5344CB8AC3E}">
        <p14:creationId xmlns:p14="http://schemas.microsoft.com/office/powerpoint/2010/main" val="354057730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mtClean="0"/>
              <a:t>2D arrays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sz="2800" b="0" smtClean="0">
                <a:latin typeface="Calibri" panose="020F0502020204030204" pitchFamily="34" charset="0"/>
                <a:cs typeface="Arial" charset="0"/>
              </a:rPr>
              <a:t>To declare a two-dimensional 10-by-10 array:</a:t>
            </a:r>
            <a:r>
              <a:rPr lang="en-GB" altLang="en-US" sz="2800" b="0" smtClean="0">
                <a:latin typeface="Calibri" panose="020F0502020204030204" pitchFamily="34" charset="0"/>
              </a:rPr>
              <a:t> </a:t>
            </a:r>
          </a:p>
          <a:p>
            <a:pPr eaLnBrk="1" hangingPunct="1">
              <a:buFontTx/>
              <a:buNone/>
            </a:pPr>
            <a:r>
              <a:rPr lang="en-US" altLang="en-US" sz="2800" b="0" smtClean="0">
                <a:latin typeface="Calibri" panose="020F0502020204030204" pitchFamily="34" charset="0"/>
                <a:cs typeface="Courier New" pitchFamily="49" charset="0"/>
              </a:rPr>
              <a:t>Dim dblMatrixA(9, 9) As Double</a:t>
            </a:r>
            <a:r>
              <a:rPr lang="en-GB" altLang="en-US" sz="2800" b="0" smtClean="0">
                <a:latin typeface="Calibri" panose="020F0502020204030204" pitchFamily="34" charset="0"/>
              </a:rPr>
              <a:t> </a:t>
            </a:r>
          </a:p>
          <a:p>
            <a:pPr eaLnBrk="1" hangingPunct="1">
              <a:buFontTx/>
              <a:buNone/>
            </a:pPr>
            <a:r>
              <a:rPr lang="en-GB" altLang="en-US" sz="2800" b="0" smtClean="0">
                <a:latin typeface="Calibri" panose="020F0502020204030204" pitchFamily="34" charset="0"/>
              </a:rPr>
              <a:t>Or</a:t>
            </a:r>
          </a:p>
          <a:p>
            <a:pPr eaLnBrk="1" hangingPunct="1">
              <a:buFontTx/>
              <a:buNone/>
            </a:pPr>
            <a:r>
              <a:rPr lang="en-US" altLang="en-US" sz="2800" b="0" smtClean="0">
                <a:latin typeface="Calibri" panose="020F0502020204030204" pitchFamily="34" charset="0"/>
                <a:cs typeface="Courier New" pitchFamily="49" charset="0"/>
              </a:rPr>
              <a:t>Dim dblMatrixA(1 To 10, 1 To 10) As Double</a:t>
            </a:r>
            <a:r>
              <a:rPr lang="en-GB" altLang="en-US" sz="2800" b="0" smtClean="0">
                <a:latin typeface="Calibri" panose="020F0502020204030204" pitchFamily="34" charset="0"/>
              </a:rPr>
              <a:t> </a:t>
            </a:r>
          </a:p>
          <a:p>
            <a:pPr eaLnBrk="1" hangingPunct="1">
              <a:buFontTx/>
              <a:buNone/>
            </a:pPr>
            <a:endParaRPr lang="en-GB" altLang="en-US" b="0" smtClean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47777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mtClean="0"/>
              <a:t>3D arrays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altLang="en-US" sz="3600" b="0" smtClean="0">
                <a:latin typeface="Calibri" panose="020F0502020204030204" pitchFamily="34" charset="0"/>
                <a:cs typeface="Courier New" pitchFamily="49" charset="0"/>
              </a:rPr>
              <a:t>Dim MultiD(3, 1 To 10, 1 To 15)</a:t>
            </a:r>
            <a:r>
              <a:rPr lang="en-GB" altLang="en-US" sz="2000" b="0" smtClean="0">
                <a:latin typeface="Calibri" panose="020F0502020204030204" pitchFamily="34" charset="0"/>
              </a:rPr>
              <a:t>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US" altLang="en-US" sz="2000" b="0" smtClean="0">
              <a:latin typeface="Calibri" panose="020F0502020204030204" pitchFamily="34" charset="0"/>
              <a:cs typeface="Arial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en-US" altLang="en-US" sz="2000" b="0" smtClean="0">
                <a:latin typeface="Calibri" panose="020F0502020204030204" pitchFamily="34" charset="0"/>
                <a:cs typeface="Arial" charset="0"/>
              </a:rPr>
              <a:t>creates an array that has three dimensions with sizes 4 by 10 by 15</a:t>
            </a:r>
            <a:r>
              <a:rPr lang="en-GB" altLang="en-US" sz="2000" b="0" smtClean="0">
                <a:latin typeface="Calibri" panose="020F0502020204030204" pitchFamily="34" charset="0"/>
              </a:rPr>
              <a:t> 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000" b="0" smtClean="0">
                <a:latin typeface="Calibri" panose="020F0502020204030204" pitchFamily="34" charset="0"/>
              </a:rPr>
              <a:t>How many elements in total?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000" b="0" smtClean="0">
                <a:latin typeface="Calibri" panose="020F0502020204030204" pitchFamily="34" charset="0"/>
              </a:rPr>
              <a:t>Note the large amount of storage needed by a 3D array, especially with Variant data types</a:t>
            </a:r>
          </a:p>
        </p:txBody>
      </p:sp>
    </p:spTree>
    <p:extLst>
      <p:ext uri="{BB962C8B-B14F-4D97-AF65-F5344CB8AC3E}">
        <p14:creationId xmlns:p14="http://schemas.microsoft.com/office/powerpoint/2010/main" val="223832200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76672"/>
            <a:ext cx="8150968" cy="57914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6131932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980728"/>
            <a:ext cx="7704856" cy="54753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547664" y="404664"/>
            <a:ext cx="41468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Use arrays to solve the following problem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9140323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ngles">
  <a:themeElements>
    <a:clrScheme name="Angles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ngle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</Template>
  <TotalTime>133</TotalTime>
  <Words>338</Words>
  <Application>Microsoft Office PowerPoint</Application>
  <PresentationFormat>On-screen Show (4:3)</PresentationFormat>
  <Paragraphs>43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20" baseType="lpstr">
      <vt:lpstr>Arial</vt:lpstr>
      <vt:lpstr>Calibri</vt:lpstr>
      <vt:lpstr>Courier New</vt:lpstr>
      <vt:lpstr>Franklin Gothic Book</vt:lpstr>
      <vt:lpstr>Franklin Gothic Medium</vt:lpstr>
      <vt:lpstr>Times New Roman</vt:lpstr>
      <vt:lpstr>Tunga</vt:lpstr>
      <vt:lpstr>Wingdings</vt:lpstr>
      <vt:lpstr>Angles</vt:lpstr>
      <vt:lpstr>Using an Array in VB</vt:lpstr>
      <vt:lpstr>Arrays</vt:lpstr>
      <vt:lpstr>Arrays</vt:lpstr>
      <vt:lpstr>Using Arrays</vt:lpstr>
      <vt:lpstr>Example</vt:lpstr>
      <vt:lpstr>PowerPoint Presentation</vt:lpstr>
      <vt:lpstr>Question</vt:lpstr>
      <vt:lpstr>2D arrays</vt:lpstr>
      <vt:lpstr>3D arrays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Using an Array in VB</dc:title>
  <dc:creator>Holland, Beverley</dc:creator>
  <cp:lastModifiedBy>Holland, Beverley</cp:lastModifiedBy>
  <cp:revision>6</cp:revision>
  <dcterms:created xsi:type="dcterms:W3CDTF">2016-02-16T14:45:05Z</dcterms:created>
  <dcterms:modified xsi:type="dcterms:W3CDTF">2017-03-07T17:25:31Z</dcterms:modified>
</cp:coreProperties>
</file>