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av" ContentType="audio/x-wav"/>
  <Default Extension="wmf" ContentType="image/x-wm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1" r:id="rId4"/>
    <p:sldMasterId id="2147483658" r:id="rId5"/>
  </p:sldMasterIdLst>
  <p:notesMasterIdLst>
    <p:notesMasterId r:id="rId56"/>
  </p:notesMasterIdLst>
  <p:sldIdLst>
    <p:sldId id="258" r:id="rId6"/>
    <p:sldId id="294" r:id="rId7"/>
    <p:sldId id="292" r:id="rId8"/>
    <p:sldId id="279" r:id="rId9"/>
    <p:sldId id="293" r:id="rId10"/>
    <p:sldId id="282" r:id="rId11"/>
    <p:sldId id="283" r:id="rId12"/>
    <p:sldId id="290" r:id="rId13"/>
    <p:sldId id="298" r:id="rId14"/>
    <p:sldId id="259" r:id="rId15"/>
    <p:sldId id="286" r:id="rId16"/>
    <p:sldId id="300" r:id="rId17"/>
    <p:sldId id="305" r:id="rId18"/>
    <p:sldId id="289" r:id="rId19"/>
    <p:sldId id="306" r:id="rId20"/>
    <p:sldId id="347" r:id="rId21"/>
    <p:sldId id="348" r:id="rId22"/>
    <p:sldId id="349" r:id="rId23"/>
    <p:sldId id="312" r:id="rId24"/>
    <p:sldId id="260" r:id="rId25"/>
    <p:sldId id="302" r:id="rId26"/>
    <p:sldId id="301" r:id="rId27"/>
    <p:sldId id="262" r:id="rId28"/>
    <p:sldId id="266" r:id="rId29"/>
    <p:sldId id="304" r:id="rId30"/>
    <p:sldId id="268" r:id="rId31"/>
    <p:sldId id="270" r:id="rId32"/>
    <p:sldId id="352" r:id="rId33"/>
    <p:sldId id="276" r:id="rId34"/>
    <p:sldId id="355" r:id="rId35"/>
    <p:sldId id="277" r:id="rId36"/>
    <p:sldId id="272" r:id="rId37"/>
    <p:sldId id="353" r:id="rId38"/>
    <p:sldId id="350" r:id="rId39"/>
    <p:sldId id="309" r:id="rId40"/>
    <p:sldId id="338" r:id="rId41"/>
    <p:sldId id="299" r:id="rId42"/>
    <p:sldId id="351" r:id="rId43"/>
    <p:sldId id="288" r:id="rId44"/>
    <p:sldId id="291" r:id="rId45"/>
    <p:sldId id="308" r:id="rId46"/>
    <p:sldId id="278" r:id="rId47"/>
    <p:sldId id="303" r:id="rId48"/>
    <p:sldId id="280" r:id="rId49"/>
    <p:sldId id="307" r:id="rId50"/>
    <p:sldId id="297" r:id="rId51"/>
    <p:sldId id="285" r:id="rId52"/>
    <p:sldId id="287" r:id="rId53"/>
    <p:sldId id="273" r:id="rId54"/>
    <p:sldId id="274" r:id="rId5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974" autoAdjust="0"/>
    <p:restoredTop sz="83314" autoAdjust="0"/>
  </p:normalViewPr>
  <p:slideViewPr>
    <p:cSldViewPr snapToGrid="0" snapToObjects="1">
      <p:cViewPr varScale="1">
        <p:scale>
          <a:sx n="82" d="100"/>
          <a:sy n="82" d="100"/>
        </p:scale>
        <p:origin x="581"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slide" Target="slides/slide45.xml"/><Relationship Id="rId55" Type="http://schemas.openxmlformats.org/officeDocument/2006/relationships/slide" Target="slides/slide50.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slide" Target="slides/slide48.xml"/><Relationship Id="rId58" Type="http://schemas.openxmlformats.org/officeDocument/2006/relationships/viewProps" Target="viewProps.xml"/><Relationship Id="rId5" Type="http://schemas.openxmlformats.org/officeDocument/2006/relationships/slideMaster" Target="slideMasters/slideMaster2.xml"/><Relationship Id="rId19" Type="http://schemas.openxmlformats.org/officeDocument/2006/relationships/slide" Target="slides/slide14.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notesMaster" Target="notesMasters/notesMaster1.xml"/><Relationship Id="rId8" Type="http://schemas.openxmlformats.org/officeDocument/2006/relationships/slide" Target="slides/slide3.xml"/><Relationship Id="rId51" Type="http://schemas.openxmlformats.org/officeDocument/2006/relationships/slide" Target="slides/slide46.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theme" Target="theme/theme1.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slide" Target="slides/slide49.xml"/><Relationship Id="rId1" Type="http://schemas.openxmlformats.org/officeDocument/2006/relationships/customXml" Target="../customXml/item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presProps" Target="presProps.xml"/><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1_2#30">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3">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31">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3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D5FB933-CC54-4DE0-91EE-7DFD43815CDA}" type="doc">
      <dgm:prSet loTypeId="urn:microsoft.com/office/officeart/2005/8/layout/hList1" loCatId="list" qsTypeId="urn:microsoft.com/office/officeart/2005/8/quickstyle/simple2#2" qsCatId="simple" csTypeId="urn:microsoft.com/office/officeart/2005/8/colors/accent1_2#30" csCatId="accent1" phldr="1"/>
      <dgm:spPr/>
      <dgm:t>
        <a:bodyPr/>
        <a:lstStyle/>
        <a:p>
          <a:endParaRPr lang="en-US"/>
        </a:p>
      </dgm:t>
    </dgm:pt>
    <dgm:pt modelId="{D327C527-6519-4D9A-B43C-A1481F1B5CF1}">
      <dgm:prSet custT="1"/>
      <dgm:spPr/>
      <dgm:t>
        <a:bodyPr/>
        <a:lstStyle/>
        <a:p>
          <a:r>
            <a:rPr lang="en-GB" sz="2800" dirty="0">
              <a:latin typeface="Aptos" panose="020B0004020202020204" pitchFamily="34" charset="0"/>
            </a:rPr>
            <a:t>1. Foundations of Social Science Research</a:t>
          </a:r>
          <a:endParaRPr lang="en-US" sz="2800" dirty="0">
            <a:latin typeface="Aptos" panose="020B0004020202020204" pitchFamily="34" charset="0"/>
          </a:endParaRPr>
        </a:p>
      </dgm:t>
    </dgm:pt>
    <dgm:pt modelId="{6F038C4A-806E-41CC-AF9D-D2EC9A56647F}" type="parTrans" cxnId="{F2F2AD14-89B2-4ABE-B12A-A71C4B3BB878}">
      <dgm:prSet/>
      <dgm:spPr/>
      <dgm:t>
        <a:bodyPr/>
        <a:lstStyle/>
        <a:p>
          <a:endParaRPr lang="en-US"/>
        </a:p>
      </dgm:t>
    </dgm:pt>
    <dgm:pt modelId="{03A8B948-352D-424E-9E07-BD40F2DE1AA5}" type="sibTrans" cxnId="{F2F2AD14-89B2-4ABE-B12A-A71C4B3BB878}">
      <dgm:prSet/>
      <dgm:spPr/>
      <dgm:t>
        <a:bodyPr/>
        <a:lstStyle/>
        <a:p>
          <a:endParaRPr lang="en-US"/>
        </a:p>
      </dgm:t>
    </dgm:pt>
    <dgm:pt modelId="{211680B2-E0A6-4647-9080-B832329609D7}">
      <dgm:prSet custT="1"/>
      <dgm:spPr/>
      <dgm:t>
        <a:bodyPr/>
        <a:lstStyle/>
        <a:p>
          <a:r>
            <a:rPr lang="en-GB" sz="2400" dirty="0">
              <a:latin typeface="Aptos" panose="020B0004020202020204" pitchFamily="34" charset="0"/>
            </a:rPr>
            <a:t>Introduction to the research process (Micheal Crotty)</a:t>
          </a:r>
          <a:endParaRPr lang="en-US" sz="2400" dirty="0">
            <a:latin typeface="Aptos" panose="020B0004020202020204" pitchFamily="34" charset="0"/>
          </a:endParaRPr>
        </a:p>
      </dgm:t>
    </dgm:pt>
    <dgm:pt modelId="{20375F85-3DF4-4541-8782-B7588FE5E20F}" type="parTrans" cxnId="{77825614-F387-4563-B229-76CF4B0522DD}">
      <dgm:prSet/>
      <dgm:spPr/>
      <dgm:t>
        <a:bodyPr/>
        <a:lstStyle/>
        <a:p>
          <a:endParaRPr lang="en-US"/>
        </a:p>
      </dgm:t>
    </dgm:pt>
    <dgm:pt modelId="{FB322C2B-0965-4238-8C03-74A5C3D1C8BC}" type="sibTrans" cxnId="{77825614-F387-4563-B229-76CF4B0522DD}">
      <dgm:prSet/>
      <dgm:spPr/>
      <dgm:t>
        <a:bodyPr/>
        <a:lstStyle/>
        <a:p>
          <a:endParaRPr lang="en-US"/>
        </a:p>
      </dgm:t>
    </dgm:pt>
    <dgm:pt modelId="{B02BC0DF-B74E-4EAD-AB19-07CB597E6C58}">
      <dgm:prSet custT="1"/>
      <dgm:spPr/>
      <dgm:t>
        <a:bodyPr/>
        <a:lstStyle/>
        <a:p>
          <a:r>
            <a:rPr lang="en-GB" sz="2400" dirty="0">
              <a:latin typeface="Aptos" panose="020B0004020202020204" pitchFamily="34" charset="0"/>
            </a:rPr>
            <a:t>Reflection and Summarisation – Key points and relevance to your topic </a:t>
          </a:r>
          <a:endParaRPr lang="en-US" sz="2400" dirty="0">
            <a:latin typeface="Aptos" panose="020B0004020202020204" pitchFamily="34" charset="0"/>
          </a:endParaRPr>
        </a:p>
      </dgm:t>
    </dgm:pt>
    <dgm:pt modelId="{9D20141D-8BB2-4FE4-BD51-86ADE002FB07}" type="parTrans" cxnId="{52280A28-27BC-43EA-AAFD-A7DC4FA51547}">
      <dgm:prSet/>
      <dgm:spPr/>
      <dgm:t>
        <a:bodyPr/>
        <a:lstStyle/>
        <a:p>
          <a:endParaRPr lang="en-US"/>
        </a:p>
      </dgm:t>
    </dgm:pt>
    <dgm:pt modelId="{40AFF828-DF44-4365-B0F7-0E8BAC120FC2}" type="sibTrans" cxnId="{52280A28-27BC-43EA-AAFD-A7DC4FA51547}">
      <dgm:prSet/>
      <dgm:spPr/>
      <dgm:t>
        <a:bodyPr/>
        <a:lstStyle/>
        <a:p>
          <a:endParaRPr lang="en-US"/>
        </a:p>
      </dgm:t>
    </dgm:pt>
    <dgm:pt modelId="{821C7AB5-9E38-4541-9FA0-3D30C812A229}">
      <dgm:prSet custT="1"/>
      <dgm:spPr/>
      <dgm:t>
        <a:bodyPr/>
        <a:lstStyle/>
        <a:p>
          <a:r>
            <a:rPr lang="en-GB" sz="2800" dirty="0">
              <a:latin typeface="Aptos" panose="020B0004020202020204" pitchFamily="34" charset="0"/>
            </a:rPr>
            <a:t>2. Research Proposals (producing good research proposals)</a:t>
          </a:r>
          <a:endParaRPr lang="en-US" sz="2800" dirty="0">
            <a:latin typeface="Aptos" panose="020B0004020202020204" pitchFamily="34" charset="0"/>
          </a:endParaRPr>
        </a:p>
      </dgm:t>
    </dgm:pt>
    <dgm:pt modelId="{7CEC8CA5-EB38-40A2-8783-7615A47EAAD9}" type="parTrans" cxnId="{4CBC7BD5-06BA-4333-8B62-58BB1B522987}">
      <dgm:prSet/>
      <dgm:spPr/>
      <dgm:t>
        <a:bodyPr/>
        <a:lstStyle/>
        <a:p>
          <a:endParaRPr lang="en-US"/>
        </a:p>
      </dgm:t>
    </dgm:pt>
    <dgm:pt modelId="{AEC8A0B1-828B-4751-B76B-4B7A9F4C9413}" type="sibTrans" cxnId="{4CBC7BD5-06BA-4333-8B62-58BB1B522987}">
      <dgm:prSet/>
      <dgm:spPr/>
      <dgm:t>
        <a:bodyPr/>
        <a:lstStyle/>
        <a:p>
          <a:endParaRPr lang="en-US"/>
        </a:p>
      </dgm:t>
    </dgm:pt>
    <dgm:pt modelId="{1BA14803-B6A8-47B8-8F5E-75EFD6787C53}">
      <dgm:prSet/>
      <dgm:spPr/>
      <dgm:t>
        <a:bodyPr/>
        <a:lstStyle/>
        <a:p>
          <a:r>
            <a:rPr lang="en-GB" dirty="0">
              <a:latin typeface="Aptos" panose="020B0004020202020204" pitchFamily="34" charset="0"/>
            </a:rPr>
            <a:t>What is a Good Research Proposal (Part 1) by Martyn Denscombe (chapters 1 to 3)</a:t>
          </a:r>
          <a:endParaRPr lang="en-US" dirty="0">
            <a:latin typeface="Aptos" panose="020B0004020202020204" pitchFamily="34" charset="0"/>
          </a:endParaRPr>
        </a:p>
      </dgm:t>
    </dgm:pt>
    <dgm:pt modelId="{EE7CDB11-72EE-4794-A843-F23034EBCBFA}" type="parTrans" cxnId="{C05637B3-C196-4D83-A418-F7047058501D}">
      <dgm:prSet/>
      <dgm:spPr/>
      <dgm:t>
        <a:bodyPr/>
        <a:lstStyle/>
        <a:p>
          <a:endParaRPr lang="en-US"/>
        </a:p>
      </dgm:t>
    </dgm:pt>
    <dgm:pt modelId="{6754C90B-5CFD-4375-AD3F-837CCCEC90BC}" type="sibTrans" cxnId="{C05637B3-C196-4D83-A418-F7047058501D}">
      <dgm:prSet/>
      <dgm:spPr/>
      <dgm:t>
        <a:bodyPr/>
        <a:lstStyle/>
        <a:p>
          <a:endParaRPr lang="en-US"/>
        </a:p>
      </dgm:t>
    </dgm:pt>
    <dgm:pt modelId="{9E0AD042-B43D-4510-9FE8-8C015441F87C}">
      <dgm:prSet/>
      <dgm:spPr/>
      <dgm:t>
        <a:bodyPr/>
        <a:lstStyle/>
        <a:p>
          <a:r>
            <a:rPr lang="en-GB" dirty="0">
              <a:latin typeface="Aptos" panose="020B0004020202020204" pitchFamily="34" charset="0"/>
            </a:rPr>
            <a:t>Reflection and Summarisation with relevance to your topic</a:t>
          </a:r>
          <a:endParaRPr lang="en-US" dirty="0">
            <a:latin typeface="Aptos" panose="020B0004020202020204" pitchFamily="34" charset="0"/>
          </a:endParaRPr>
        </a:p>
      </dgm:t>
    </dgm:pt>
    <dgm:pt modelId="{0C1D0D2F-D183-44F3-87A5-95395AA50FA8}" type="parTrans" cxnId="{AB7F7291-4FC3-4F9C-88B4-8823DC2EEBCF}">
      <dgm:prSet/>
      <dgm:spPr/>
      <dgm:t>
        <a:bodyPr/>
        <a:lstStyle/>
        <a:p>
          <a:endParaRPr lang="en-US"/>
        </a:p>
      </dgm:t>
    </dgm:pt>
    <dgm:pt modelId="{99242996-2EE8-429C-8352-8A549EC076F3}" type="sibTrans" cxnId="{AB7F7291-4FC3-4F9C-88B4-8823DC2EEBCF}">
      <dgm:prSet/>
      <dgm:spPr/>
      <dgm:t>
        <a:bodyPr/>
        <a:lstStyle/>
        <a:p>
          <a:endParaRPr lang="en-US"/>
        </a:p>
      </dgm:t>
    </dgm:pt>
    <dgm:pt modelId="{D1363194-6592-4465-B508-05F1B69D0105}">
      <dgm:prSet custT="1"/>
      <dgm:spPr/>
      <dgm:t>
        <a:bodyPr/>
        <a:lstStyle/>
        <a:p>
          <a:r>
            <a:rPr lang="en-GB" sz="2800" dirty="0">
              <a:latin typeface="Aptos" panose="020B0004020202020204" pitchFamily="34" charset="0"/>
            </a:rPr>
            <a:t>3. Overview of qualitative research</a:t>
          </a:r>
          <a:endParaRPr lang="en-US" sz="2800" dirty="0">
            <a:latin typeface="Aptos" panose="020B0004020202020204" pitchFamily="34" charset="0"/>
          </a:endParaRPr>
        </a:p>
      </dgm:t>
    </dgm:pt>
    <dgm:pt modelId="{07DAEF36-81C8-4C51-B7DB-3F8CED8FDA48}" type="parTrans" cxnId="{09CE0D62-5F32-4237-B3C4-B92F30D4EC9D}">
      <dgm:prSet/>
      <dgm:spPr/>
      <dgm:t>
        <a:bodyPr/>
        <a:lstStyle/>
        <a:p>
          <a:endParaRPr lang="en-US"/>
        </a:p>
      </dgm:t>
    </dgm:pt>
    <dgm:pt modelId="{FF81E095-1D14-4268-B3C1-042EF2312030}" type="sibTrans" cxnId="{09CE0D62-5F32-4237-B3C4-B92F30D4EC9D}">
      <dgm:prSet/>
      <dgm:spPr/>
      <dgm:t>
        <a:bodyPr/>
        <a:lstStyle/>
        <a:p>
          <a:endParaRPr lang="en-US"/>
        </a:p>
      </dgm:t>
    </dgm:pt>
    <dgm:pt modelId="{E6BF9283-C448-460E-BDB7-B20998B85DC2}">
      <dgm:prSet custT="1"/>
      <dgm:spPr/>
      <dgm:t>
        <a:bodyPr/>
        <a:lstStyle/>
        <a:p>
          <a:r>
            <a:rPr lang="en-GB" sz="2400" dirty="0">
              <a:latin typeface="Aptos" panose="020B0004020202020204" pitchFamily="34" charset="0"/>
            </a:rPr>
            <a:t>Historical overview of qualitative research in the social sciences (Chapter2) - Oxford Handbook of Qualitative Research </a:t>
          </a:r>
          <a:endParaRPr lang="en-US" sz="2400" dirty="0">
            <a:latin typeface="Aptos" panose="020B0004020202020204" pitchFamily="34" charset="0"/>
          </a:endParaRPr>
        </a:p>
      </dgm:t>
    </dgm:pt>
    <dgm:pt modelId="{52F9E32F-F236-4809-A6F4-3B00106CF112}" type="parTrans" cxnId="{56021BA4-8640-4725-BEAD-B78EA17941CF}">
      <dgm:prSet/>
      <dgm:spPr/>
      <dgm:t>
        <a:bodyPr/>
        <a:lstStyle/>
        <a:p>
          <a:endParaRPr lang="en-US"/>
        </a:p>
      </dgm:t>
    </dgm:pt>
    <dgm:pt modelId="{72D2E393-A093-4975-83B2-6921AC288B23}" type="sibTrans" cxnId="{56021BA4-8640-4725-BEAD-B78EA17941CF}">
      <dgm:prSet/>
      <dgm:spPr/>
      <dgm:t>
        <a:bodyPr/>
        <a:lstStyle/>
        <a:p>
          <a:endParaRPr lang="en-US"/>
        </a:p>
      </dgm:t>
    </dgm:pt>
    <dgm:pt modelId="{5F7B97CF-C6F1-4FEF-A056-338132315080}">
      <dgm:prSet custT="1"/>
      <dgm:spPr/>
      <dgm:t>
        <a:bodyPr/>
        <a:lstStyle/>
        <a:p>
          <a:r>
            <a:rPr lang="en-GB" sz="2400" dirty="0">
              <a:latin typeface="Aptos" panose="020B0004020202020204" pitchFamily="34" charset="0"/>
            </a:rPr>
            <a:t>Qualitative analysis using Focus Group method</a:t>
          </a:r>
          <a:endParaRPr lang="en-US" sz="2400" dirty="0">
            <a:latin typeface="Aptos" panose="020B0004020202020204" pitchFamily="34" charset="0"/>
          </a:endParaRPr>
        </a:p>
      </dgm:t>
    </dgm:pt>
    <dgm:pt modelId="{2D7CEFCB-CFE6-4895-98FB-3F4B151C3C21}" type="parTrans" cxnId="{F7ADB92C-5881-44A9-95F9-72A550818737}">
      <dgm:prSet/>
      <dgm:spPr/>
      <dgm:t>
        <a:bodyPr/>
        <a:lstStyle/>
        <a:p>
          <a:endParaRPr lang="en-US"/>
        </a:p>
      </dgm:t>
    </dgm:pt>
    <dgm:pt modelId="{536D7018-ECD7-4C0A-926D-BF821033D912}" type="sibTrans" cxnId="{F7ADB92C-5881-44A9-95F9-72A550818737}">
      <dgm:prSet/>
      <dgm:spPr/>
      <dgm:t>
        <a:bodyPr/>
        <a:lstStyle/>
        <a:p>
          <a:endParaRPr lang="en-US"/>
        </a:p>
      </dgm:t>
    </dgm:pt>
    <dgm:pt modelId="{83B60758-4361-419E-AEB7-8F4D6A4587AD}">
      <dgm:prSet/>
      <dgm:spPr/>
      <dgm:t>
        <a:bodyPr/>
        <a:lstStyle/>
        <a:p>
          <a:r>
            <a:rPr lang="en-GB" dirty="0">
              <a:latin typeface="Aptos" panose="020B0004020202020204" pitchFamily="34" charset="0"/>
            </a:rPr>
            <a:t>How do I produce a good research proposal by Martyn Denscombe (Chapters 4-10)</a:t>
          </a:r>
          <a:endParaRPr lang="en-US" dirty="0">
            <a:latin typeface="Aptos" panose="020B0004020202020204" pitchFamily="34" charset="0"/>
          </a:endParaRPr>
        </a:p>
      </dgm:t>
    </dgm:pt>
    <dgm:pt modelId="{A8713D51-1BC2-4423-8738-FD81107B1D75}" type="parTrans" cxnId="{89353710-D1BE-43D3-9A40-2844D14C311E}">
      <dgm:prSet/>
      <dgm:spPr/>
      <dgm:t>
        <a:bodyPr/>
        <a:lstStyle/>
        <a:p>
          <a:endParaRPr lang="en-GB"/>
        </a:p>
      </dgm:t>
    </dgm:pt>
    <dgm:pt modelId="{F50568CF-3ECA-4C6B-A907-6626D197F512}" type="sibTrans" cxnId="{89353710-D1BE-43D3-9A40-2844D14C311E}">
      <dgm:prSet/>
      <dgm:spPr/>
      <dgm:t>
        <a:bodyPr/>
        <a:lstStyle/>
        <a:p>
          <a:endParaRPr lang="en-GB"/>
        </a:p>
      </dgm:t>
    </dgm:pt>
    <dgm:pt modelId="{E6C5995B-9744-4375-9F22-C78AFDC12911}" type="pres">
      <dgm:prSet presAssocID="{5D5FB933-CC54-4DE0-91EE-7DFD43815CDA}" presName="Name0" presStyleCnt="0">
        <dgm:presLayoutVars>
          <dgm:dir/>
          <dgm:animLvl val="lvl"/>
          <dgm:resizeHandles val="exact"/>
        </dgm:presLayoutVars>
      </dgm:prSet>
      <dgm:spPr/>
    </dgm:pt>
    <dgm:pt modelId="{C9F00DB6-8445-4B45-A711-227E1312987A}" type="pres">
      <dgm:prSet presAssocID="{D327C527-6519-4D9A-B43C-A1481F1B5CF1}" presName="composite" presStyleCnt="0"/>
      <dgm:spPr/>
    </dgm:pt>
    <dgm:pt modelId="{72BB3F46-F84C-414C-9539-0D196A003168}" type="pres">
      <dgm:prSet presAssocID="{D327C527-6519-4D9A-B43C-A1481F1B5CF1}" presName="parTx" presStyleLbl="alignNode1" presStyleIdx="0" presStyleCnt="3">
        <dgm:presLayoutVars>
          <dgm:chMax val="0"/>
          <dgm:chPref val="0"/>
          <dgm:bulletEnabled val="1"/>
        </dgm:presLayoutVars>
      </dgm:prSet>
      <dgm:spPr/>
    </dgm:pt>
    <dgm:pt modelId="{9CF32F45-379E-4AB4-B2C0-98F60041A09E}" type="pres">
      <dgm:prSet presAssocID="{D327C527-6519-4D9A-B43C-A1481F1B5CF1}" presName="desTx" presStyleLbl="alignAccFollowNode1" presStyleIdx="0" presStyleCnt="3">
        <dgm:presLayoutVars>
          <dgm:bulletEnabled val="1"/>
        </dgm:presLayoutVars>
      </dgm:prSet>
      <dgm:spPr/>
    </dgm:pt>
    <dgm:pt modelId="{D618F640-1841-4B6F-A02A-35412834EDF4}" type="pres">
      <dgm:prSet presAssocID="{03A8B948-352D-424E-9E07-BD40F2DE1AA5}" presName="space" presStyleCnt="0"/>
      <dgm:spPr/>
    </dgm:pt>
    <dgm:pt modelId="{F858F574-DB1F-426E-8B2F-2B4539A63EE0}" type="pres">
      <dgm:prSet presAssocID="{821C7AB5-9E38-4541-9FA0-3D30C812A229}" presName="composite" presStyleCnt="0"/>
      <dgm:spPr/>
    </dgm:pt>
    <dgm:pt modelId="{DB967745-8975-4ECA-855D-3D2C8DE38742}" type="pres">
      <dgm:prSet presAssocID="{821C7AB5-9E38-4541-9FA0-3D30C812A229}" presName="parTx" presStyleLbl="alignNode1" presStyleIdx="1" presStyleCnt="3">
        <dgm:presLayoutVars>
          <dgm:chMax val="0"/>
          <dgm:chPref val="0"/>
          <dgm:bulletEnabled val="1"/>
        </dgm:presLayoutVars>
      </dgm:prSet>
      <dgm:spPr/>
    </dgm:pt>
    <dgm:pt modelId="{B9DA3688-AD75-4EB4-B3A7-A9491AD52544}" type="pres">
      <dgm:prSet presAssocID="{821C7AB5-9E38-4541-9FA0-3D30C812A229}" presName="desTx" presStyleLbl="alignAccFollowNode1" presStyleIdx="1" presStyleCnt="3">
        <dgm:presLayoutVars>
          <dgm:bulletEnabled val="1"/>
        </dgm:presLayoutVars>
      </dgm:prSet>
      <dgm:spPr/>
    </dgm:pt>
    <dgm:pt modelId="{A3277C6A-62B6-4A2B-B1F3-755EA36B77B8}" type="pres">
      <dgm:prSet presAssocID="{AEC8A0B1-828B-4751-B76B-4B7A9F4C9413}" presName="space" presStyleCnt="0"/>
      <dgm:spPr/>
    </dgm:pt>
    <dgm:pt modelId="{F63CA13A-EB2A-44E1-AD89-9170D12A8BA4}" type="pres">
      <dgm:prSet presAssocID="{D1363194-6592-4465-B508-05F1B69D0105}" presName="composite" presStyleCnt="0"/>
      <dgm:spPr/>
    </dgm:pt>
    <dgm:pt modelId="{7715AF6B-BEFC-4578-8ADB-3B663A0AA1D0}" type="pres">
      <dgm:prSet presAssocID="{D1363194-6592-4465-B508-05F1B69D0105}" presName="parTx" presStyleLbl="alignNode1" presStyleIdx="2" presStyleCnt="3">
        <dgm:presLayoutVars>
          <dgm:chMax val="0"/>
          <dgm:chPref val="0"/>
          <dgm:bulletEnabled val="1"/>
        </dgm:presLayoutVars>
      </dgm:prSet>
      <dgm:spPr/>
    </dgm:pt>
    <dgm:pt modelId="{72FE82F3-D14C-46A0-9584-62E260563C38}" type="pres">
      <dgm:prSet presAssocID="{D1363194-6592-4465-B508-05F1B69D0105}" presName="desTx" presStyleLbl="alignAccFollowNode1" presStyleIdx="2" presStyleCnt="3">
        <dgm:presLayoutVars>
          <dgm:bulletEnabled val="1"/>
        </dgm:presLayoutVars>
      </dgm:prSet>
      <dgm:spPr/>
    </dgm:pt>
  </dgm:ptLst>
  <dgm:cxnLst>
    <dgm:cxn modelId="{2F326207-0B25-4D7F-ADA8-83D1B0B9120C}" type="presOf" srcId="{E6BF9283-C448-460E-BDB7-B20998B85DC2}" destId="{72FE82F3-D14C-46A0-9584-62E260563C38}" srcOrd="0" destOrd="0" presId="urn:microsoft.com/office/officeart/2005/8/layout/hList1"/>
    <dgm:cxn modelId="{AB312B08-C8EC-49C2-876D-C7731366FF03}" type="presOf" srcId="{821C7AB5-9E38-4541-9FA0-3D30C812A229}" destId="{DB967745-8975-4ECA-855D-3D2C8DE38742}" srcOrd="0" destOrd="0" presId="urn:microsoft.com/office/officeart/2005/8/layout/hList1"/>
    <dgm:cxn modelId="{89353710-D1BE-43D3-9A40-2844D14C311E}" srcId="{821C7AB5-9E38-4541-9FA0-3D30C812A229}" destId="{83B60758-4361-419E-AEB7-8F4D6A4587AD}" srcOrd="1" destOrd="0" parTransId="{A8713D51-1BC2-4423-8738-FD81107B1D75}" sibTransId="{F50568CF-3ECA-4C6B-A907-6626D197F512}"/>
    <dgm:cxn modelId="{77825614-F387-4563-B229-76CF4B0522DD}" srcId="{D327C527-6519-4D9A-B43C-A1481F1B5CF1}" destId="{211680B2-E0A6-4647-9080-B832329609D7}" srcOrd="0" destOrd="0" parTransId="{20375F85-3DF4-4541-8782-B7588FE5E20F}" sibTransId="{FB322C2B-0965-4238-8C03-74A5C3D1C8BC}"/>
    <dgm:cxn modelId="{F2F2AD14-89B2-4ABE-B12A-A71C4B3BB878}" srcId="{5D5FB933-CC54-4DE0-91EE-7DFD43815CDA}" destId="{D327C527-6519-4D9A-B43C-A1481F1B5CF1}" srcOrd="0" destOrd="0" parTransId="{6F038C4A-806E-41CC-AF9D-D2EC9A56647F}" sibTransId="{03A8B948-352D-424E-9E07-BD40F2DE1AA5}"/>
    <dgm:cxn modelId="{E449911D-BB68-4C0E-B632-B71D6DEE2CDC}" type="presOf" srcId="{D1363194-6592-4465-B508-05F1B69D0105}" destId="{7715AF6B-BEFC-4578-8ADB-3B663A0AA1D0}" srcOrd="0" destOrd="0" presId="urn:microsoft.com/office/officeart/2005/8/layout/hList1"/>
    <dgm:cxn modelId="{52280A28-27BC-43EA-AAFD-A7DC4FA51547}" srcId="{D327C527-6519-4D9A-B43C-A1481F1B5CF1}" destId="{B02BC0DF-B74E-4EAD-AB19-07CB597E6C58}" srcOrd="1" destOrd="0" parTransId="{9D20141D-8BB2-4FE4-BD51-86ADE002FB07}" sibTransId="{40AFF828-DF44-4365-B0F7-0E8BAC120FC2}"/>
    <dgm:cxn modelId="{F7ADB92C-5881-44A9-95F9-72A550818737}" srcId="{D1363194-6592-4465-B508-05F1B69D0105}" destId="{5F7B97CF-C6F1-4FEF-A056-338132315080}" srcOrd="1" destOrd="0" parTransId="{2D7CEFCB-CFE6-4895-98FB-3F4B151C3C21}" sibTransId="{536D7018-ECD7-4C0A-926D-BF821033D912}"/>
    <dgm:cxn modelId="{09CE0D62-5F32-4237-B3C4-B92F30D4EC9D}" srcId="{5D5FB933-CC54-4DE0-91EE-7DFD43815CDA}" destId="{D1363194-6592-4465-B508-05F1B69D0105}" srcOrd="2" destOrd="0" parTransId="{07DAEF36-81C8-4C51-B7DB-3F8CED8FDA48}" sibTransId="{FF81E095-1D14-4268-B3C1-042EF2312030}"/>
    <dgm:cxn modelId="{7D304A63-8222-4A39-BA02-89356C5C9D8C}" type="presOf" srcId="{211680B2-E0A6-4647-9080-B832329609D7}" destId="{9CF32F45-379E-4AB4-B2C0-98F60041A09E}" srcOrd="0" destOrd="0" presId="urn:microsoft.com/office/officeart/2005/8/layout/hList1"/>
    <dgm:cxn modelId="{03CCEC48-B507-415F-B0EF-25E147ADE62C}" type="presOf" srcId="{5F7B97CF-C6F1-4FEF-A056-338132315080}" destId="{72FE82F3-D14C-46A0-9584-62E260563C38}" srcOrd="0" destOrd="1" presId="urn:microsoft.com/office/officeart/2005/8/layout/hList1"/>
    <dgm:cxn modelId="{E9F8BE71-9D6E-4075-B532-DFB36B3E67B5}" type="presOf" srcId="{1BA14803-B6A8-47B8-8F5E-75EFD6787C53}" destId="{B9DA3688-AD75-4EB4-B3A7-A9491AD52544}" srcOrd="0" destOrd="0" presId="urn:microsoft.com/office/officeart/2005/8/layout/hList1"/>
    <dgm:cxn modelId="{4599B181-5170-479E-82A2-BDF8CC7CD6C4}" type="presOf" srcId="{9E0AD042-B43D-4510-9FE8-8C015441F87C}" destId="{B9DA3688-AD75-4EB4-B3A7-A9491AD52544}" srcOrd="0" destOrd="2" presId="urn:microsoft.com/office/officeart/2005/8/layout/hList1"/>
    <dgm:cxn modelId="{FDAE4588-420A-4662-932A-131599B50D4C}" type="presOf" srcId="{83B60758-4361-419E-AEB7-8F4D6A4587AD}" destId="{B9DA3688-AD75-4EB4-B3A7-A9491AD52544}" srcOrd="0" destOrd="1" presId="urn:microsoft.com/office/officeart/2005/8/layout/hList1"/>
    <dgm:cxn modelId="{59DF308C-570F-4B65-9A3C-FD45B948D4E9}" type="presOf" srcId="{B02BC0DF-B74E-4EAD-AB19-07CB597E6C58}" destId="{9CF32F45-379E-4AB4-B2C0-98F60041A09E}" srcOrd="0" destOrd="1" presId="urn:microsoft.com/office/officeart/2005/8/layout/hList1"/>
    <dgm:cxn modelId="{AB7F7291-4FC3-4F9C-88B4-8823DC2EEBCF}" srcId="{83B60758-4361-419E-AEB7-8F4D6A4587AD}" destId="{9E0AD042-B43D-4510-9FE8-8C015441F87C}" srcOrd="0" destOrd="0" parTransId="{0C1D0D2F-D183-44F3-87A5-95395AA50FA8}" sibTransId="{99242996-2EE8-429C-8352-8A549EC076F3}"/>
    <dgm:cxn modelId="{56021BA4-8640-4725-BEAD-B78EA17941CF}" srcId="{D1363194-6592-4465-B508-05F1B69D0105}" destId="{E6BF9283-C448-460E-BDB7-B20998B85DC2}" srcOrd="0" destOrd="0" parTransId="{52F9E32F-F236-4809-A6F4-3B00106CF112}" sibTransId="{72D2E393-A093-4975-83B2-6921AC288B23}"/>
    <dgm:cxn modelId="{C05637B3-C196-4D83-A418-F7047058501D}" srcId="{821C7AB5-9E38-4541-9FA0-3D30C812A229}" destId="{1BA14803-B6A8-47B8-8F5E-75EFD6787C53}" srcOrd="0" destOrd="0" parTransId="{EE7CDB11-72EE-4794-A843-F23034EBCBFA}" sibTransId="{6754C90B-5CFD-4375-AD3F-837CCCEC90BC}"/>
    <dgm:cxn modelId="{68AED5CD-A48B-4D64-9769-DE769D7538CC}" type="presOf" srcId="{5D5FB933-CC54-4DE0-91EE-7DFD43815CDA}" destId="{E6C5995B-9744-4375-9F22-C78AFDC12911}" srcOrd="0" destOrd="0" presId="urn:microsoft.com/office/officeart/2005/8/layout/hList1"/>
    <dgm:cxn modelId="{7D4447D1-6899-42FE-B449-EC09A90D299B}" type="presOf" srcId="{D327C527-6519-4D9A-B43C-A1481F1B5CF1}" destId="{72BB3F46-F84C-414C-9539-0D196A003168}" srcOrd="0" destOrd="0" presId="urn:microsoft.com/office/officeart/2005/8/layout/hList1"/>
    <dgm:cxn modelId="{4CBC7BD5-06BA-4333-8B62-58BB1B522987}" srcId="{5D5FB933-CC54-4DE0-91EE-7DFD43815CDA}" destId="{821C7AB5-9E38-4541-9FA0-3D30C812A229}" srcOrd="1" destOrd="0" parTransId="{7CEC8CA5-EB38-40A2-8783-7615A47EAAD9}" sibTransId="{AEC8A0B1-828B-4751-B76B-4B7A9F4C9413}"/>
    <dgm:cxn modelId="{F6C4FFF8-9485-4FD7-B778-193AB5316074}" type="presParOf" srcId="{E6C5995B-9744-4375-9F22-C78AFDC12911}" destId="{C9F00DB6-8445-4B45-A711-227E1312987A}" srcOrd="0" destOrd="0" presId="urn:microsoft.com/office/officeart/2005/8/layout/hList1"/>
    <dgm:cxn modelId="{B04E5791-306D-44D6-A41E-B38AEC4D2E05}" type="presParOf" srcId="{C9F00DB6-8445-4B45-A711-227E1312987A}" destId="{72BB3F46-F84C-414C-9539-0D196A003168}" srcOrd="0" destOrd="0" presId="urn:microsoft.com/office/officeart/2005/8/layout/hList1"/>
    <dgm:cxn modelId="{14D44816-7DC1-4547-9078-9D4F7F75CF70}" type="presParOf" srcId="{C9F00DB6-8445-4B45-A711-227E1312987A}" destId="{9CF32F45-379E-4AB4-B2C0-98F60041A09E}" srcOrd="1" destOrd="0" presId="urn:microsoft.com/office/officeart/2005/8/layout/hList1"/>
    <dgm:cxn modelId="{740F76D6-D13A-40A6-A9A0-D419A935D1A7}" type="presParOf" srcId="{E6C5995B-9744-4375-9F22-C78AFDC12911}" destId="{D618F640-1841-4B6F-A02A-35412834EDF4}" srcOrd="1" destOrd="0" presId="urn:microsoft.com/office/officeart/2005/8/layout/hList1"/>
    <dgm:cxn modelId="{038D7968-2C0D-43CF-9F29-BEA5BA396FE7}" type="presParOf" srcId="{E6C5995B-9744-4375-9F22-C78AFDC12911}" destId="{F858F574-DB1F-426E-8B2F-2B4539A63EE0}" srcOrd="2" destOrd="0" presId="urn:microsoft.com/office/officeart/2005/8/layout/hList1"/>
    <dgm:cxn modelId="{7BAF1134-18AF-45C2-882A-5B0366D2A586}" type="presParOf" srcId="{F858F574-DB1F-426E-8B2F-2B4539A63EE0}" destId="{DB967745-8975-4ECA-855D-3D2C8DE38742}" srcOrd="0" destOrd="0" presId="urn:microsoft.com/office/officeart/2005/8/layout/hList1"/>
    <dgm:cxn modelId="{382E48A3-19F5-41F0-9829-7DE4B38EF8C7}" type="presParOf" srcId="{F858F574-DB1F-426E-8B2F-2B4539A63EE0}" destId="{B9DA3688-AD75-4EB4-B3A7-A9491AD52544}" srcOrd="1" destOrd="0" presId="urn:microsoft.com/office/officeart/2005/8/layout/hList1"/>
    <dgm:cxn modelId="{970E0BFB-DE80-4766-A363-67D1A113BDF3}" type="presParOf" srcId="{E6C5995B-9744-4375-9F22-C78AFDC12911}" destId="{A3277C6A-62B6-4A2B-B1F3-755EA36B77B8}" srcOrd="3" destOrd="0" presId="urn:microsoft.com/office/officeart/2005/8/layout/hList1"/>
    <dgm:cxn modelId="{CA04E6B2-3665-4CB5-B89E-FBCA8D10D7B1}" type="presParOf" srcId="{E6C5995B-9744-4375-9F22-C78AFDC12911}" destId="{F63CA13A-EB2A-44E1-AD89-9170D12A8BA4}" srcOrd="4" destOrd="0" presId="urn:microsoft.com/office/officeart/2005/8/layout/hList1"/>
    <dgm:cxn modelId="{6F48A3AA-1DE8-4137-9ADD-8BA851078F28}" type="presParOf" srcId="{F63CA13A-EB2A-44E1-AD89-9170D12A8BA4}" destId="{7715AF6B-BEFC-4578-8ADB-3B663A0AA1D0}" srcOrd="0" destOrd="0" presId="urn:microsoft.com/office/officeart/2005/8/layout/hList1"/>
    <dgm:cxn modelId="{B3024601-FC6A-4280-A29D-E4656DCE7E32}" type="presParOf" srcId="{F63CA13A-EB2A-44E1-AD89-9170D12A8BA4}" destId="{72FE82F3-D14C-46A0-9584-62E260563C38}" srcOrd="1"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0998008-0920-4C38-86EA-F180DE6C8514}" type="doc">
      <dgm:prSet loTypeId="urn:microsoft.com/office/officeart/2016/7/layout/ChevronBlockProcess" loCatId="process" qsTypeId="urn:microsoft.com/office/officeart/2005/8/quickstyle/simple1#30" qsCatId="simple" csTypeId="urn:microsoft.com/office/officeart/2005/8/colors/colorful5#3" csCatId="colorful" phldr="1"/>
      <dgm:spPr/>
      <dgm:t>
        <a:bodyPr/>
        <a:lstStyle/>
        <a:p>
          <a:endParaRPr lang="en-US"/>
        </a:p>
      </dgm:t>
    </dgm:pt>
    <dgm:pt modelId="{674DF71A-A4AE-4496-9BEC-9699A0D5A7E8}">
      <dgm:prSet/>
      <dgm:spPr/>
      <dgm:t>
        <a:bodyPr/>
        <a:lstStyle/>
        <a:p>
          <a:r>
            <a:rPr lang="en-GB" dirty="0">
              <a:latin typeface="Aptos" panose="020B0004020202020204" pitchFamily="34" charset="0"/>
            </a:rPr>
            <a:t>4. Conducting Pilot Studies</a:t>
          </a:r>
          <a:endParaRPr lang="en-US" dirty="0">
            <a:latin typeface="Aptos" panose="020B0004020202020204" pitchFamily="34" charset="0"/>
          </a:endParaRPr>
        </a:p>
      </dgm:t>
    </dgm:pt>
    <dgm:pt modelId="{F0D73818-C48E-47F4-94A7-3EE1F0FFEF8B}" type="parTrans" cxnId="{E3F1F577-E1F2-407C-AA5F-904B250CE89F}">
      <dgm:prSet/>
      <dgm:spPr/>
      <dgm:t>
        <a:bodyPr/>
        <a:lstStyle/>
        <a:p>
          <a:endParaRPr lang="en-US"/>
        </a:p>
      </dgm:t>
    </dgm:pt>
    <dgm:pt modelId="{EDEFD442-4FCE-4CEC-A7D6-E826A83BFB69}" type="sibTrans" cxnId="{E3F1F577-E1F2-407C-AA5F-904B250CE89F}">
      <dgm:prSet/>
      <dgm:spPr/>
      <dgm:t>
        <a:bodyPr/>
        <a:lstStyle/>
        <a:p>
          <a:endParaRPr lang="en-US"/>
        </a:p>
      </dgm:t>
    </dgm:pt>
    <dgm:pt modelId="{9D38540C-5759-439E-8182-8A6EE569AE7F}">
      <dgm:prSet custT="1"/>
      <dgm:spPr/>
      <dgm:t>
        <a:bodyPr/>
        <a:lstStyle/>
        <a:p>
          <a:r>
            <a:rPr lang="en-GB" sz="2400" dirty="0">
              <a:latin typeface="Aptos" panose="020B0004020202020204" pitchFamily="34" charset="0"/>
            </a:rPr>
            <a:t>A Tutorial of Pilot Studies</a:t>
          </a:r>
          <a:endParaRPr lang="en-US" sz="2400" dirty="0">
            <a:latin typeface="Aptos" panose="020B0004020202020204" pitchFamily="34" charset="0"/>
          </a:endParaRPr>
        </a:p>
      </dgm:t>
    </dgm:pt>
    <dgm:pt modelId="{B684DCD8-5DA7-4068-B146-1EB8ACC5D485}" type="parTrans" cxnId="{6B37833E-B1E6-4799-BB66-0B76DF42E495}">
      <dgm:prSet/>
      <dgm:spPr/>
      <dgm:t>
        <a:bodyPr/>
        <a:lstStyle/>
        <a:p>
          <a:endParaRPr lang="en-US"/>
        </a:p>
      </dgm:t>
    </dgm:pt>
    <dgm:pt modelId="{086CD6BB-AE55-4146-85D9-A351796114F5}" type="sibTrans" cxnId="{6B37833E-B1E6-4799-BB66-0B76DF42E495}">
      <dgm:prSet/>
      <dgm:spPr/>
      <dgm:t>
        <a:bodyPr/>
        <a:lstStyle/>
        <a:p>
          <a:endParaRPr lang="en-US"/>
        </a:p>
      </dgm:t>
    </dgm:pt>
    <dgm:pt modelId="{18059C78-4718-444E-8293-49131D735298}">
      <dgm:prSet custT="1"/>
      <dgm:spPr/>
      <dgm:t>
        <a:bodyPr/>
        <a:lstStyle/>
        <a:p>
          <a:r>
            <a:rPr lang="en-GB" sz="2400" dirty="0">
              <a:latin typeface="Aptos" panose="020B0004020202020204" pitchFamily="34" charset="0"/>
            </a:rPr>
            <a:t>Conducting the Pilot Studies</a:t>
          </a:r>
          <a:endParaRPr lang="en-US" sz="2400" dirty="0">
            <a:latin typeface="Aptos" panose="020B0004020202020204" pitchFamily="34" charset="0"/>
          </a:endParaRPr>
        </a:p>
      </dgm:t>
    </dgm:pt>
    <dgm:pt modelId="{6A3619EF-2A57-4C10-9721-249FC407D734}" type="parTrans" cxnId="{B46466EF-00D3-40D7-888F-ED861A2671FC}">
      <dgm:prSet/>
      <dgm:spPr/>
      <dgm:t>
        <a:bodyPr/>
        <a:lstStyle/>
        <a:p>
          <a:endParaRPr lang="en-US"/>
        </a:p>
      </dgm:t>
    </dgm:pt>
    <dgm:pt modelId="{3DC42037-9363-4E97-A96F-E18A8EFB1986}" type="sibTrans" cxnId="{B46466EF-00D3-40D7-888F-ED861A2671FC}">
      <dgm:prSet/>
      <dgm:spPr/>
      <dgm:t>
        <a:bodyPr/>
        <a:lstStyle/>
        <a:p>
          <a:endParaRPr lang="en-US"/>
        </a:p>
      </dgm:t>
    </dgm:pt>
    <dgm:pt modelId="{938FC91B-7057-4E65-AAAA-F2364D81C2A3}">
      <dgm:prSet/>
      <dgm:spPr/>
      <dgm:t>
        <a:bodyPr/>
        <a:lstStyle/>
        <a:p>
          <a:r>
            <a:rPr lang="en-GB" dirty="0">
              <a:latin typeface="Aptos" panose="020B0004020202020204" pitchFamily="34" charset="0"/>
            </a:rPr>
            <a:t>5. Academic Publishing</a:t>
          </a:r>
          <a:endParaRPr lang="en-US" dirty="0">
            <a:latin typeface="Aptos" panose="020B0004020202020204" pitchFamily="34" charset="0"/>
          </a:endParaRPr>
        </a:p>
      </dgm:t>
    </dgm:pt>
    <dgm:pt modelId="{6FD978A0-5E11-40F1-BABD-84E6E4BC128E}" type="parTrans" cxnId="{A0BF0499-0C65-4AD9-86B9-77376B4CEF2B}">
      <dgm:prSet/>
      <dgm:spPr/>
      <dgm:t>
        <a:bodyPr/>
        <a:lstStyle/>
        <a:p>
          <a:endParaRPr lang="en-US"/>
        </a:p>
      </dgm:t>
    </dgm:pt>
    <dgm:pt modelId="{3F574F7F-8A09-49B6-A7C8-A777F416CB65}" type="sibTrans" cxnId="{A0BF0499-0C65-4AD9-86B9-77376B4CEF2B}">
      <dgm:prSet/>
      <dgm:spPr/>
      <dgm:t>
        <a:bodyPr/>
        <a:lstStyle/>
        <a:p>
          <a:endParaRPr lang="en-US"/>
        </a:p>
      </dgm:t>
    </dgm:pt>
    <dgm:pt modelId="{82AC8C26-ED9F-4A54-A5D9-3054BEABF8AB}">
      <dgm:prSet custT="1"/>
      <dgm:spPr/>
      <dgm:t>
        <a:bodyPr/>
        <a:lstStyle/>
        <a:p>
          <a:r>
            <a:rPr lang="en-GB" sz="2400" dirty="0">
              <a:latin typeface="Aptos" panose="020B0004020202020204" pitchFamily="34" charset="0"/>
            </a:rPr>
            <a:t>Academic Publishing – Oxford Handbook of Publishing 2019</a:t>
          </a:r>
          <a:endParaRPr lang="en-US" sz="2400" dirty="0">
            <a:latin typeface="Aptos" panose="020B0004020202020204" pitchFamily="34" charset="0"/>
          </a:endParaRPr>
        </a:p>
      </dgm:t>
    </dgm:pt>
    <dgm:pt modelId="{375B0B6D-F4DA-43D8-A9E7-C100FE0662CF}" type="parTrans" cxnId="{BA03BDD0-6156-4F35-8F37-C2D635BBEB4C}">
      <dgm:prSet/>
      <dgm:spPr/>
      <dgm:t>
        <a:bodyPr/>
        <a:lstStyle/>
        <a:p>
          <a:endParaRPr lang="en-US"/>
        </a:p>
      </dgm:t>
    </dgm:pt>
    <dgm:pt modelId="{3F0A420F-105E-4506-9070-341A302CF0CE}" type="sibTrans" cxnId="{BA03BDD0-6156-4F35-8F37-C2D635BBEB4C}">
      <dgm:prSet/>
      <dgm:spPr/>
      <dgm:t>
        <a:bodyPr/>
        <a:lstStyle/>
        <a:p>
          <a:endParaRPr lang="en-US"/>
        </a:p>
      </dgm:t>
    </dgm:pt>
    <dgm:pt modelId="{1DA33FD0-BBA6-4B8B-AA68-02BF9E02417B}">
      <dgm:prSet custT="1"/>
      <dgm:spPr/>
      <dgm:t>
        <a:bodyPr/>
        <a:lstStyle/>
        <a:p>
          <a:r>
            <a:rPr lang="en-GB" sz="2400" dirty="0">
              <a:latin typeface="Aptos" panose="020B0004020202020204" pitchFamily="34" charset="0"/>
            </a:rPr>
            <a:t>Workshop on getting your article published</a:t>
          </a:r>
          <a:endParaRPr lang="en-US" sz="2400" dirty="0">
            <a:latin typeface="Aptos" panose="020B0004020202020204" pitchFamily="34" charset="0"/>
          </a:endParaRPr>
        </a:p>
      </dgm:t>
    </dgm:pt>
    <dgm:pt modelId="{981F1F16-4331-4339-8631-6E96186FCA83}" type="parTrans" cxnId="{BF0672B4-84C4-4CF7-B443-CB3810706809}">
      <dgm:prSet/>
      <dgm:spPr/>
      <dgm:t>
        <a:bodyPr/>
        <a:lstStyle/>
        <a:p>
          <a:endParaRPr lang="en-US"/>
        </a:p>
      </dgm:t>
    </dgm:pt>
    <dgm:pt modelId="{1C9068D4-76A0-4A5B-B9DB-CE72638637FF}" type="sibTrans" cxnId="{BF0672B4-84C4-4CF7-B443-CB3810706809}">
      <dgm:prSet/>
      <dgm:spPr/>
      <dgm:t>
        <a:bodyPr/>
        <a:lstStyle/>
        <a:p>
          <a:endParaRPr lang="en-US"/>
        </a:p>
      </dgm:t>
    </dgm:pt>
    <dgm:pt modelId="{DFBA263A-F95C-46EF-A352-D3AF937B6FFB}">
      <dgm:prSet/>
      <dgm:spPr/>
      <dgm:t>
        <a:bodyPr/>
        <a:lstStyle/>
        <a:p>
          <a:r>
            <a:rPr lang="en-GB" dirty="0">
              <a:latin typeface="Aptos" panose="020B0004020202020204" pitchFamily="34" charset="0"/>
            </a:rPr>
            <a:t>6. Planning and Writing</a:t>
          </a:r>
          <a:endParaRPr lang="en-US" dirty="0">
            <a:latin typeface="Aptos" panose="020B0004020202020204" pitchFamily="34" charset="0"/>
          </a:endParaRPr>
        </a:p>
      </dgm:t>
    </dgm:pt>
    <dgm:pt modelId="{337CE992-0D25-47D6-BAA9-E2F7C5D83E06}" type="parTrans" cxnId="{C46D2D3F-B345-47E3-8B9C-F753A1475C1F}">
      <dgm:prSet/>
      <dgm:spPr/>
      <dgm:t>
        <a:bodyPr/>
        <a:lstStyle/>
        <a:p>
          <a:endParaRPr lang="en-US"/>
        </a:p>
      </dgm:t>
    </dgm:pt>
    <dgm:pt modelId="{269FB299-78AC-43FF-BCFE-EE4D2D14C7FC}" type="sibTrans" cxnId="{C46D2D3F-B345-47E3-8B9C-F753A1475C1F}">
      <dgm:prSet/>
      <dgm:spPr/>
      <dgm:t>
        <a:bodyPr/>
        <a:lstStyle/>
        <a:p>
          <a:endParaRPr lang="en-US"/>
        </a:p>
      </dgm:t>
    </dgm:pt>
    <dgm:pt modelId="{8C7085E6-A3C0-48BD-A9E6-C84870753A4C}">
      <dgm:prSet custT="1"/>
      <dgm:spPr/>
      <dgm:t>
        <a:bodyPr/>
        <a:lstStyle/>
        <a:p>
          <a:r>
            <a:rPr lang="en-GB" sz="2400" dirty="0">
              <a:latin typeface="Aptos" panose="020B0004020202020204" pitchFamily="34" charset="0"/>
            </a:rPr>
            <a:t>Writing up qualitative research – Oxford handbook of qualitative research</a:t>
          </a:r>
          <a:endParaRPr lang="en-US" sz="2400" dirty="0">
            <a:latin typeface="Aptos" panose="020B0004020202020204" pitchFamily="34" charset="0"/>
          </a:endParaRPr>
        </a:p>
      </dgm:t>
    </dgm:pt>
    <dgm:pt modelId="{B36E1985-EEE7-4862-A963-7B82910A4884}" type="parTrans" cxnId="{29B69CF3-4054-48BC-869F-2B7EF62A9FF2}">
      <dgm:prSet/>
      <dgm:spPr/>
      <dgm:t>
        <a:bodyPr/>
        <a:lstStyle/>
        <a:p>
          <a:endParaRPr lang="en-US"/>
        </a:p>
      </dgm:t>
    </dgm:pt>
    <dgm:pt modelId="{3E2D639E-D38C-4C9E-A601-4FD23FB4294D}" type="sibTrans" cxnId="{29B69CF3-4054-48BC-869F-2B7EF62A9FF2}">
      <dgm:prSet/>
      <dgm:spPr/>
      <dgm:t>
        <a:bodyPr/>
        <a:lstStyle/>
        <a:p>
          <a:endParaRPr lang="en-US"/>
        </a:p>
      </dgm:t>
    </dgm:pt>
    <dgm:pt modelId="{A7E16919-5A0C-4984-B9BF-FE22A23CF169}">
      <dgm:prSet custT="1"/>
      <dgm:spPr/>
      <dgm:t>
        <a:bodyPr/>
        <a:lstStyle/>
        <a:p>
          <a:r>
            <a:rPr lang="en-GB" sz="2400" dirty="0">
              <a:latin typeface="Aptos" panose="020B0004020202020204" pitchFamily="34" charset="0"/>
            </a:rPr>
            <a:t>Writing through theoretical frameworks in the doctoral classroom</a:t>
          </a:r>
          <a:endParaRPr lang="en-US" sz="2400" dirty="0">
            <a:latin typeface="Aptos" panose="020B0004020202020204" pitchFamily="34" charset="0"/>
          </a:endParaRPr>
        </a:p>
      </dgm:t>
    </dgm:pt>
    <dgm:pt modelId="{B7355B75-E717-4450-A541-0CCA4AF3A843}" type="parTrans" cxnId="{47EAB910-2750-400F-8277-F214914C0F61}">
      <dgm:prSet/>
      <dgm:spPr/>
      <dgm:t>
        <a:bodyPr/>
        <a:lstStyle/>
        <a:p>
          <a:endParaRPr lang="en-US"/>
        </a:p>
      </dgm:t>
    </dgm:pt>
    <dgm:pt modelId="{1836E997-C089-4285-920D-53EE04185329}" type="sibTrans" cxnId="{47EAB910-2750-400F-8277-F214914C0F61}">
      <dgm:prSet/>
      <dgm:spPr/>
      <dgm:t>
        <a:bodyPr/>
        <a:lstStyle/>
        <a:p>
          <a:endParaRPr lang="en-US"/>
        </a:p>
      </dgm:t>
    </dgm:pt>
    <dgm:pt modelId="{9FF778D5-D717-48C9-8C92-D9BD69386F94}">
      <dgm:prSet custT="1"/>
      <dgm:spPr/>
      <dgm:t>
        <a:bodyPr/>
        <a:lstStyle/>
        <a:p>
          <a:r>
            <a:rPr lang="en-GB" sz="2400" dirty="0">
              <a:latin typeface="Aptos" panose="020B0004020202020204" pitchFamily="34" charset="0"/>
            </a:rPr>
            <a:t>Planning and Writing by </a:t>
          </a:r>
          <a:r>
            <a:rPr lang="en-GB" sz="2400" dirty="0" err="1">
              <a:latin typeface="Aptos" panose="020B0004020202020204" pitchFamily="34" charset="0"/>
            </a:rPr>
            <a:t>Derricour</a:t>
          </a:r>
          <a:r>
            <a:rPr lang="en-GB" sz="2400" dirty="0">
              <a:latin typeface="Aptos" panose="020B0004020202020204" pitchFamily="34" charset="0"/>
            </a:rPr>
            <a:t>, Robin</a:t>
          </a:r>
          <a:endParaRPr lang="en-US" sz="2400" dirty="0">
            <a:latin typeface="Aptos" panose="020B0004020202020204" pitchFamily="34" charset="0"/>
          </a:endParaRPr>
        </a:p>
      </dgm:t>
    </dgm:pt>
    <dgm:pt modelId="{20955F1C-1356-45DF-9E9A-0AB655DA8943}" type="parTrans" cxnId="{FEB39361-22F8-49AF-AE58-0B9E50C04549}">
      <dgm:prSet/>
      <dgm:spPr/>
      <dgm:t>
        <a:bodyPr/>
        <a:lstStyle/>
        <a:p>
          <a:endParaRPr lang="en-US"/>
        </a:p>
      </dgm:t>
    </dgm:pt>
    <dgm:pt modelId="{C102FE46-2E8B-45AF-AB4F-492A0AA8FB7E}" type="sibTrans" cxnId="{FEB39361-22F8-49AF-AE58-0B9E50C04549}">
      <dgm:prSet/>
      <dgm:spPr/>
      <dgm:t>
        <a:bodyPr/>
        <a:lstStyle/>
        <a:p>
          <a:endParaRPr lang="en-US"/>
        </a:p>
      </dgm:t>
    </dgm:pt>
    <dgm:pt modelId="{50306972-1669-4ABE-8EEF-49043CE9A524}" type="pres">
      <dgm:prSet presAssocID="{F0998008-0920-4C38-86EA-F180DE6C8514}" presName="Name0" presStyleCnt="0">
        <dgm:presLayoutVars>
          <dgm:dir/>
          <dgm:animLvl val="lvl"/>
          <dgm:resizeHandles val="exact"/>
        </dgm:presLayoutVars>
      </dgm:prSet>
      <dgm:spPr/>
    </dgm:pt>
    <dgm:pt modelId="{E0620D8F-D108-4019-BAF5-9AA1214D7290}" type="pres">
      <dgm:prSet presAssocID="{674DF71A-A4AE-4496-9BEC-9699A0D5A7E8}" presName="composite" presStyleCnt="0"/>
      <dgm:spPr/>
    </dgm:pt>
    <dgm:pt modelId="{376B4468-27F6-4514-B195-B2C4B196406E}" type="pres">
      <dgm:prSet presAssocID="{674DF71A-A4AE-4496-9BEC-9699A0D5A7E8}" presName="parTx" presStyleLbl="alignNode1" presStyleIdx="0" presStyleCnt="3">
        <dgm:presLayoutVars>
          <dgm:chMax val="0"/>
          <dgm:chPref val="0"/>
        </dgm:presLayoutVars>
      </dgm:prSet>
      <dgm:spPr/>
    </dgm:pt>
    <dgm:pt modelId="{E9E3031B-DFF2-4F73-A977-E451C3BF7387}" type="pres">
      <dgm:prSet presAssocID="{674DF71A-A4AE-4496-9BEC-9699A0D5A7E8}" presName="desTx" presStyleLbl="alignAccFollowNode1" presStyleIdx="0" presStyleCnt="3">
        <dgm:presLayoutVars/>
      </dgm:prSet>
      <dgm:spPr/>
    </dgm:pt>
    <dgm:pt modelId="{A23A03BA-3D73-4E5A-AD4F-DC035C6BF8C4}" type="pres">
      <dgm:prSet presAssocID="{EDEFD442-4FCE-4CEC-A7D6-E826A83BFB69}" presName="space" presStyleCnt="0"/>
      <dgm:spPr/>
    </dgm:pt>
    <dgm:pt modelId="{B1237D9C-8BC1-4C8C-BD76-CC3B457C68F1}" type="pres">
      <dgm:prSet presAssocID="{938FC91B-7057-4E65-AAAA-F2364D81C2A3}" presName="composite" presStyleCnt="0"/>
      <dgm:spPr/>
    </dgm:pt>
    <dgm:pt modelId="{B7FFFF2B-3D3F-4F8D-86B8-176CBBE44710}" type="pres">
      <dgm:prSet presAssocID="{938FC91B-7057-4E65-AAAA-F2364D81C2A3}" presName="parTx" presStyleLbl="alignNode1" presStyleIdx="1" presStyleCnt="3">
        <dgm:presLayoutVars>
          <dgm:chMax val="0"/>
          <dgm:chPref val="0"/>
        </dgm:presLayoutVars>
      </dgm:prSet>
      <dgm:spPr/>
    </dgm:pt>
    <dgm:pt modelId="{7CE8A7AD-7809-4B41-B276-C22C45B98090}" type="pres">
      <dgm:prSet presAssocID="{938FC91B-7057-4E65-AAAA-F2364D81C2A3}" presName="desTx" presStyleLbl="alignAccFollowNode1" presStyleIdx="1" presStyleCnt="3">
        <dgm:presLayoutVars/>
      </dgm:prSet>
      <dgm:spPr/>
    </dgm:pt>
    <dgm:pt modelId="{9A2E3E27-D76C-4CB6-A09D-1D9D2DB00B28}" type="pres">
      <dgm:prSet presAssocID="{3F574F7F-8A09-49B6-A7C8-A777F416CB65}" presName="space" presStyleCnt="0"/>
      <dgm:spPr/>
    </dgm:pt>
    <dgm:pt modelId="{A0CDF23A-F979-4418-AA20-BCB58C72863D}" type="pres">
      <dgm:prSet presAssocID="{DFBA263A-F95C-46EF-A352-D3AF937B6FFB}" presName="composite" presStyleCnt="0"/>
      <dgm:spPr/>
    </dgm:pt>
    <dgm:pt modelId="{8DA8C17A-8C04-4634-A674-F1F285FC2C3C}" type="pres">
      <dgm:prSet presAssocID="{DFBA263A-F95C-46EF-A352-D3AF937B6FFB}" presName="parTx" presStyleLbl="alignNode1" presStyleIdx="2" presStyleCnt="3">
        <dgm:presLayoutVars>
          <dgm:chMax val="0"/>
          <dgm:chPref val="0"/>
        </dgm:presLayoutVars>
      </dgm:prSet>
      <dgm:spPr/>
    </dgm:pt>
    <dgm:pt modelId="{066CB542-0D74-412D-B7CB-822FF3162B50}" type="pres">
      <dgm:prSet presAssocID="{DFBA263A-F95C-46EF-A352-D3AF937B6FFB}" presName="desTx" presStyleLbl="alignAccFollowNode1" presStyleIdx="2" presStyleCnt="3">
        <dgm:presLayoutVars/>
      </dgm:prSet>
      <dgm:spPr/>
    </dgm:pt>
  </dgm:ptLst>
  <dgm:cxnLst>
    <dgm:cxn modelId="{47EAB910-2750-400F-8277-F214914C0F61}" srcId="{DFBA263A-F95C-46EF-A352-D3AF937B6FFB}" destId="{A7E16919-5A0C-4984-B9BF-FE22A23CF169}" srcOrd="1" destOrd="0" parTransId="{B7355B75-E717-4450-A541-0CCA4AF3A843}" sibTransId="{1836E997-C089-4285-920D-53EE04185329}"/>
    <dgm:cxn modelId="{57C03F28-76AD-4EE5-9ED5-95774CBED373}" type="presOf" srcId="{A7E16919-5A0C-4984-B9BF-FE22A23CF169}" destId="{066CB542-0D74-412D-B7CB-822FF3162B50}" srcOrd="0" destOrd="1" presId="urn:microsoft.com/office/officeart/2016/7/layout/ChevronBlockProcess"/>
    <dgm:cxn modelId="{C9410E36-122E-4066-B96D-F191B714E00F}" type="presOf" srcId="{DFBA263A-F95C-46EF-A352-D3AF937B6FFB}" destId="{8DA8C17A-8C04-4634-A674-F1F285FC2C3C}" srcOrd="0" destOrd="0" presId="urn:microsoft.com/office/officeart/2016/7/layout/ChevronBlockProcess"/>
    <dgm:cxn modelId="{6B37833E-B1E6-4799-BB66-0B76DF42E495}" srcId="{674DF71A-A4AE-4496-9BEC-9699A0D5A7E8}" destId="{9D38540C-5759-439E-8182-8A6EE569AE7F}" srcOrd="0" destOrd="0" parTransId="{B684DCD8-5DA7-4068-B146-1EB8ACC5D485}" sibTransId="{086CD6BB-AE55-4146-85D9-A351796114F5}"/>
    <dgm:cxn modelId="{C46D2D3F-B345-47E3-8B9C-F753A1475C1F}" srcId="{F0998008-0920-4C38-86EA-F180DE6C8514}" destId="{DFBA263A-F95C-46EF-A352-D3AF937B6FFB}" srcOrd="2" destOrd="0" parTransId="{337CE992-0D25-47D6-BAA9-E2F7C5D83E06}" sibTransId="{269FB299-78AC-43FF-BCFE-EE4D2D14C7FC}"/>
    <dgm:cxn modelId="{FEB39361-22F8-49AF-AE58-0B9E50C04549}" srcId="{DFBA263A-F95C-46EF-A352-D3AF937B6FFB}" destId="{9FF778D5-D717-48C9-8C92-D9BD69386F94}" srcOrd="2" destOrd="0" parTransId="{20955F1C-1356-45DF-9E9A-0AB655DA8943}" sibTransId="{C102FE46-2E8B-45AF-AB4F-492A0AA8FB7E}"/>
    <dgm:cxn modelId="{A6C7A143-D852-4E20-B3BD-A1FC179B6764}" type="presOf" srcId="{674DF71A-A4AE-4496-9BEC-9699A0D5A7E8}" destId="{376B4468-27F6-4514-B195-B2C4B196406E}" srcOrd="0" destOrd="0" presId="urn:microsoft.com/office/officeart/2016/7/layout/ChevronBlockProcess"/>
    <dgm:cxn modelId="{CBBB4665-8733-4E2D-8E11-C4A52DE2F84B}" type="presOf" srcId="{F0998008-0920-4C38-86EA-F180DE6C8514}" destId="{50306972-1669-4ABE-8EEF-49043CE9A524}" srcOrd="0" destOrd="0" presId="urn:microsoft.com/office/officeart/2016/7/layout/ChevronBlockProcess"/>
    <dgm:cxn modelId="{B23A1767-3B84-4E8D-AECC-CC108213F7F0}" type="presOf" srcId="{8C7085E6-A3C0-48BD-A9E6-C84870753A4C}" destId="{066CB542-0D74-412D-B7CB-822FF3162B50}" srcOrd="0" destOrd="0" presId="urn:microsoft.com/office/officeart/2016/7/layout/ChevronBlockProcess"/>
    <dgm:cxn modelId="{E3F1F577-E1F2-407C-AA5F-904B250CE89F}" srcId="{F0998008-0920-4C38-86EA-F180DE6C8514}" destId="{674DF71A-A4AE-4496-9BEC-9699A0D5A7E8}" srcOrd="0" destOrd="0" parTransId="{F0D73818-C48E-47F4-94A7-3EE1F0FFEF8B}" sibTransId="{EDEFD442-4FCE-4CEC-A7D6-E826A83BFB69}"/>
    <dgm:cxn modelId="{2D895088-EBC4-42EA-B96B-383C7E2FB07C}" type="presOf" srcId="{9D38540C-5759-439E-8182-8A6EE569AE7F}" destId="{E9E3031B-DFF2-4F73-A977-E451C3BF7387}" srcOrd="0" destOrd="0" presId="urn:microsoft.com/office/officeart/2016/7/layout/ChevronBlockProcess"/>
    <dgm:cxn modelId="{2C625E93-1E52-4DB6-8749-3BD754E87925}" type="presOf" srcId="{938FC91B-7057-4E65-AAAA-F2364D81C2A3}" destId="{B7FFFF2B-3D3F-4F8D-86B8-176CBBE44710}" srcOrd="0" destOrd="0" presId="urn:microsoft.com/office/officeart/2016/7/layout/ChevronBlockProcess"/>
    <dgm:cxn modelId="{D1160096-E506-4450-A3D0-94090854C052}" type="presOf" srcId="{18059C78-4718-444E-8293-49131D735298}" destId="{E9E3031B-DFF2-4F73-A977-E451C3BF7387}" srcOrd="0" destOrd="1" presId="urn:microsoft.com/office/officeart/2016/7/layout/ChevronBlockProcess"/>
    <dgm:cxn modelId="{A0BF0499-0C65-4AD9-86B9-77376B4CEF2B}" srcId="{F0998008-0920-4C38-86EA-F180DE6C8514}" destId="{938FC91B-7057-4E65-AAAA-F2364D81C2A3}" srcOrd="1" destOrd="0" parTransId="{6FD978A0-5E11-40F1-BABD-84E6E4BC128E}" sibTransId="{3F574F7F-8A09-49B6-A7C8-A777F416CB65}"/>
    <dgm:cxn modelId="{70A326A7-0350-4149-AB08-60409AD89392}" type="presOf" srcId="{82AC8C26-ED9F-4A54-A5D9-3054BEABF8AB}" destId="{7CE8A7AD-7809-4B41-B276-C22C45B98090}" srcOrd="0" destOrd="0" presId="urn:microsoft.com/office/officeart/2016/7/layout/ChevronBlockProcess"/>
    <dgm:cxn modelId="{E0C2A4A7-2D8B-4B3A-9DAA-5915FFD4F310}" type="presOf" srcId="{1DA33FD0-BBA6-4B8B-AA68-02BF9E02417B}" destId="{7CE8A7AD-7809-4B41-B276-C22C45B98090}" srcOrd="0" destOrd="1" presId="urn:microsoft.com/office/officeart/2016/7/layout/ChevronBlockProcess"/>
    <dgm:cxn modelId="{BF0672B4-84C4-4CF7-B443-CB3810706809}" srcId="{938FC91B-7057-4E65-AAAA-F2364D81C2A3}" destId="{1DA33FD0-BBA6-4B8B-AA68-02BF9E02417B}" srcOrd="1" destOrd="0" parTransId="{981F1F16-4331-4339-8631-6E96186FCA83}" sibTransId="{1C9068D4-76A0-4A5B-B9DB-CE72638637FF}"/>
    <dgm:cxn modelId="{BA03BDD0-6156-4F35-8F37-C2D635BBEB4C}" srcId="{938FC91B-7057-4E65-AAAA-F2364D81C2A3}" destId="{82AC8C26-ED9F-4A54-A5D9-3054BEABF8AB}" srcOrd="0" destOrd="0" parTransId="{375B0B6D-F4DA-43D8-A9E7-C100FE0662CF}" sibTransId="{3F0A420F-105E-4506-9070-341A302CF0CE}"/>
    <dgm:cxn modelId="{B46466EF-00D3-40D7-888F-ED861A2671FC}" srcId="{674DF71A-A4AE-4496-9BEC-9699A0D5A7E8}" destId="{18059C78-4718-444E-8293-49131D735298}" srcOrd="1" destOrd="0" parTransId="{6A3619EF-2A57-4C10-9721-249FC407D734}" sibTransId="{3DC42037-9363-4E97-A96F-E18A8EFB1986}"/>
    <dgm:cxn modelId="{29B69CF3-4054-48BC-869F-2B7EF62A9FF2}" srcId="{DFBA263A-F95C-46EF-A352-D3AF937B6FFB}" destId="{8C7085E6-A3C0-48BD-A9E6-C84870753A4C}" srcOrd="0" destOrd="0" parTransId="{B36E1985-EEE7-4862-A963-7B82910A4884}" sibTransId="{3E2D639E-D38C-4C9E-A601-4FD23FB4294D}"/>
    <dgm:cxn modelId="{3A4271FC-DE32-4F71-A61C-E4B3ECAA13F2}" type="presOf" srcId="{9FF778D5-D717-48C9-8C92-D9BD69386F94}" destId="{066CB542-0D74-412D-B7CB-822FF3162B50}" srcOrd="0" destOrd="2" presId="urn:microsoft.com/office/officeart/2016/7/layout/ChevronBlockProcess"/>
    <dgm:cxn modelId="{8E1F66C1-F99E-4BB9-935F-9D52CC7E9DBA}" type="presParOf" srcId="{50306972-1669-4ABE-8EEF-49043CE9A524}" destId="{E0620D8F-D108-4019-BAF5-9AA1214D7290}" srcOrd="0" destOrd="0" presId="urn:microsoft.com/office/officeart/2016/7/layout/ChevronBlockProcess"/>
    <dgm:cxn modelId="{55143D6A-710C-4F57-A630-04FC7ACDF79D}" type="presParOf" srcId="{E0620D8F-D108-4019-BAF5-9AA1214D7290}" destId="{376B4468-27F6-4514-B195-B2C4B196406E}" srcOrd="0" destOrd="0" presId="urn:microsoft.com/office/officeart/2016/7/layout/ChevronBlockProcess"/>
    <dgm:cxn modelId="{515460E1-5F40-4454-A790-D2BEC7DFE99D}" type="presParOf" srcId="{E0620D8F-D108-4019-BAF5-9AA1214D7290}" destId="{E9E3031B-DFF2-4F73-A977-E451C3BF7387}" srcOrd="1" destOrd="0" presId="urn:microsoft.com/office/officeart/2016/7/layout/ChevronBlockProcess"/>
    <dgm:cxn modelId="{D6710013-7CA6-4616-99F3-351279E2EF29}" type="presParOf" srcId="{50306972-1669-4ABE-8EEF-49043CE9A524}" destId="{A23A03BA-3D73-4E5A-AD4F-DC035C6BF8C4}" srcOrd="1" destOrd="0" presId="urn:microsoft.com/office/officeart/2016/7/layout/ChevronBlockProcess"/>
    <dgm:cxn modelId="{C61D9391-66DE-404B-B59B-0A65ACB15A8B}" type="presParOf" srcId="{50306972-1669-4ABE-8EEF-49043CE9A524}" destId="{B1237D9C-8BC1-4C8C-BD76-CC3B457C68F1}" srcOrd="2" destOrd="0" presId="urn:microsoft.com/office/officeart/2016/7/layout/ChevronBlockProcess"/>
    <dgm:cxn modelId="{096657BE-C01C-462A-823B-CFBED399C6BC}" type="presParOf" srcId="{B1237D9C-8BC1-4C8C-BD76-CC3B457C68F1}" destId="{B7FFFF2B-3D3F-4F8D-86B8-176CBBE44710}" srcOrd="0" destOrd="0" presId="urn:microsoft.com/office/officeart/2016/7/layout/ChevronBlockProcess"/>
    <dgm:cxn modelId="{3EB39B19-434C-454D-9ECD-A99D5F412323}" type="presParOf" srcId="{B1237D9C-8BC1-4C8C-BD76-CC3B457C68F1}" destId="{7CE8A7AD-7809-4B41-B276-C22C45B98090}" srcOrd="1" destOrd="0" presId="urn:microsoft.com/office/officeart/2016/7/layout/ChevronBlockProcess"/>
    <dgm:cxn modelId="{E492EDE6-88DD-40AA-8AB6-0ED601D65988}" type="presParOf" srcId="{50306972-1669-4ABE-8EEF-49043CE9A524}" destId="{9A2E3E27-D76C-4CB6-A09D-1D9D2DB00B28}" srcOrd="3" destOrd="0" presId="urn:microsoft.com/office/officeart/2016/7/layout/ChevronBlockProcess"/>
    <dgm:cxn modelId="{B193607C-E29D-452B-A94D-097D3767599F}" type="presParOf" srcId="{50306972-1669-4ABE-8EEF-49043CE9A524}" destId="{A0CDF23A-F979-4418-AA20-BCB58C72863D}" srcOrd="4" destOrd="0" presId="urn:microsoft.com/office/officeart/2016/7/layout/ChevronBlockProcess"/>
    <dgm:cxn modelId="{D81E504B-AB8E-4C36-BC60-69E608928A39}" type="presParOf" srcId="{A0CDF23A-F979-4418-AA20-BCB58C72863D}" destId="{8DA8C17A-8C04-4634-A674-F1F285FC2C3C}" srcOrd="0" destOrd="0" presId="urn:microsoft.com/office/officeart/2016/7/layout/ChevronBlockProcess"/>
    <dgm:cxn modelId="{4B87C929-27BC-4326-A226-27C3F823C0B2}" type="presParOf" srcId="{A0CDF23A-F979-4418-AA20-BCB58C72863D}" destId="{066CB542-0D74-412D-B7CB-822FF3162B50}" srcOrd="1" destOrd="0" presId="urn:microsoft.com/office/officeart/2016/7/layout/ChevronBlock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9A3712D8-3C63-4F1C-A7C6-75E30FD0E86C}" type="doc">
      <dgm:prSet loTypeId="urn:microsoft.com/office/officeart/2005/8/layout/vList2" loCatId="list" qsTypeId="urn:microsoft.com/office/officeart/2005/8/quickstyle/simple1#31" qsCatId="simple" csTypeId="urn:microsoft.com/office/officeart/2005/8/colors/accent1_2#31" csCatId="accent1"/>
      <dgm:spPr/>
      <dgm:t>
        <a:bodyPr/>
        <a:lstStyle/>
        <a:p>
          <a:endParaRPr lang="en-US"/>
        </a:p>
      </dgm:t>
    </dgm:pt>
    <dgm:pt modelId="{48B74B4A-07E6-4258-A2D5-FD3B68A5CD1E}">
      <dgm:prSet/>
      <dgm:spPr/>
      <dgm:t>
        <a:bodyPr/>
        <a:lstStyle/>
        <a:p>
          <a:r>
            <a:rPr lang="en-GB" b="1" dirty="0"/>
            <a:t>Aspects of philosophy</a:t>
          </a:r>
          <a:endParaRPr lang="en-US" dirty="0"/>
        </a:p>
      </dgm:t>
    </dgm:pt>
    <dgm:pt modelId="{0446254D-9178-4044-9E3B-42EDC5D6B240}" type="parTrans" cxnId="{74703668-4B4C-4024-9989-A72439120E72}">
      <dgm:prSet/>
      <dgm:spPr/>
      <dgm:t>
        <a:bodyPr/>
        <a:lstStyle/>
        <a:p>
          <a:endParaRPr lang="en-US"/>
        </a:p>
      </dgm:t>
    </dgm:pt>
    <dgm:pt modelId="{B711E255-3917-462F-B09B-9777B388A621}" type="sibTrans" cxnId="{74703668-4B4C-4024-9989-A72439120E72}">
      <dgm:prSet/>
      <dgm:spPr/>
      <dgm:t>
        <a:bodyPr/>
        <a:lstStyle/>
        <a:p>
          <a:endParaRPr lang="en-US"/>
        </a:p>
      </dgm:t>
    </dgm:pt>
    <dgm:pt modelId="{FF0E95C2-D925-4512-8F83-5C6EB5196A83}">
      <dgm:prSet/>
      <dgm:spPr/>
      <dgm:t>
        <a:bodyPr/>
        <a:lstStyle/>
        <a:p>
          <a:r>
            <a:rPr lang="en-GB" b="1" dirty="0"/>
            <a:t>Positivism - </a:t>
          </a:r>
          <a:r>
            <a:rPr lang="en-GB" dirty="0"/>
            <a:t>importance of an objective scientific method.</a:t>
          </a:r>
          <a:endParaRPr lang="en-US" dirty="0"/>
        </a:p>
      </dgm:t>
    </dgm:pt>
    <dgm:pt modelId="{F32F44EC-43C5-4ACB-AE0E-84A5C56996BA}" type="parTrans" cxnId="{B7087B00-1083-488D-BED4-AB46C09C7A1E}">
      <dgm:prSet/>
      <dgm:spPr/>
      <dgm:t>
        <a:bodyPr/>
        <a:lstStyle/>
        <a:p>
          <a:endParaRPr lang="en-US"/>
        </a:p>
      </dgm:t>
    </dgm:pt>
    <dgm:pt modelId="{A5B6A5F6-8809-4C55-B024-D80278BDBC9C}" type="sibTrans" cxnId="{B7087B00-1083-488D-BED4-AB46C09C7A1E}">
      <dgm:prSet/>
      <dgm:spPr/>
      <dgm:t>
        <a:bodyPr/>
        <a:lstStyle/>
        <a:p>
          <a:endParaRPr lang="en-US"/>
        </a:p>
      </dgm:t>
    </dgm:pt>
    <dgm:pt modelId="{D37ADFCB-1158-4B3F-9F03-0374E5CEDCA8}">
      <dgm:prSet/>
      <dgm:spPr/>
      <dgm:t>
        <a:bodyPr/>
        <a:lstStyle/>
        <a:p>
          <a:r>
            <a:rPr lang="en-GB" b="1" dirty="0"/>
            <a:t>Realism - </a:t>
          </a:r>
          <a:r>
            <a:rPr lang="en-US" dirty="0"/>
            <a:t>what the senses show us as reality is the truth.</a:t>
          </a:r>
        </a:p>
      </dgm:t>
    </dgm:pt>
    <dgm:pt modelId="{38315C3E-9C8A-412B-AB52-F759E4C6991B}" type="parTrans" cxnId="{4F56617C-31FE-46E0-AEC3-66C25122C98B}">
      <dgm:prSet/>
      <dgm:spPr/>
      <dgm:t>
        <a:bodyPr/>
        <a:lstStyle/>
        <a:p>
          <a:endParaRPr lang="en-US"/>
        </a:p>
      </dgm:t>
    </dgm:pt>
    <dgm:pt modelId="{021E6BFF-47BF-4EC3-92DF-8596328B9667}" type="sibTrans" cxnId="{4F56617C-31FE-46E0-AEC3-66C25122C98B}">
      <dgm:prSet/>
      <dgm:spPr/>
      <dgm:t>
        <a:bodyPr/>
        <a:lstStyle/>
        <a:p>
          <a:endParaRPr lang="en-US"/>
        </a:p>
      </dgm:t>
    </dgm:pt>
    <dgm:pt modelId="{E0CFA9FC-5EA7-408E-883D-1F6EE572C84A}">
      <dgm:prSet/>
      <dgm:spPr/>
      <dgm:t>
        <a:bodyPr/>
        <a:lstStyle/>
        <a:p>
          <a:r>
            <a:rPr lang="en-GB" b="1" dirty="0"/>
            <a:t>Interpretivism – </a:t>
          </a:r>
          <a:r>
            <a:rPr lang="en-GB" dirty="0"/>
            <a:t>more concerned with understanding peoples perception of the world.</a:t>
          </a:r>
          <a:endParaRPr lang="en-US" dirty="0"/>
        </a:p>
      </dgm:t>
    </dgm:pt>
    <dgm:pt modelId="{C90E50B7-AC6E-4410-9E02-8B1A486A1551}" type="parTrans" cxnId="{2433BE8D-747A-4EFC-969A-108A59A1A57E}">
      <dgm:prSet/>
      <dgm:spPr/>
      <dgm:t>
        <a:bodyPr/>
        <a:lstStyle/>
        <a:p>
          <a:endParaRPr lang="en-US"/>
        </a:p>
      </dgm:t>
    </dgm:pt>
    <dgm:pt modelId="{A8B89BDE-8143-4261-B3B0-B520CBDA2A41}" type="sibTrans" cxnId="{2433BE8D-747A-4EFC-969A-108A59A1A57E}">
      <dgm:prSet/>
      <dgm:spPr/>
      <dgm:t>
        <a:bodyPr/>
        <a:lstStyle/>
        <a:p>
          <a:endParaRPr lang="en-US"/>
        </a:p>
      </dgm:t>
    </dgm:pt>
    <dgm:pt modelId="{EF8F0AF1-C053-4979-82F9-A90AE191D165}">
      <dgm:prSet/>
      <dgm:spPr/>
      <dgm:t>
        <a:bodyPr/>
        <a:lstStyle/>
        <a:p>
          <a:r>
            <a:rPr lang="en-GB" b="1"/>
            <a:t>Pragmatism </a:t>
          </a:r>
          <a:r>
            <a:rPr lang="en-GB"/>
            <a:t>– The research question is the most important determinant of Knowledge. </a:t>
          </a:r>
          <a:endParaRPr lang="en-US"/>
        </a:p>
      </dgm:t>
    </dgm:pt>
    <dgm:pt modelId="{039FFEA5-6BB6-47FD-9EF0-94D248027A60}" type="parTrans" cxnId="{0FA5D192-7593-4E20-965B-CB3EDCD487DB}">
      <dgm:prSet/>
      <dgm:spPr/>
      <dgm:t>
        <a:bodyPr/>
        <a:lstStyle/>
        <a:p>
          <a:endParaRPr lang="en-US"/>
        </a:p>
      </dgm:t>
    </dgm:pt>
    <dgm:pt modelId="{893CC098-3EC4-4933-B439-5E2E0F39902C}" type="sibTrans" cxnId="{0FA5D192-7593-4E20-965B-CB3EDCD487DB}">
      <dgm:prSet/>
      <dgm:spPr/>
      <dgm:t>
        <a:bodyPr/>
        <a:lstStyle/>
        <a:p>
          <a:endParaRPr lang="en-US"/>
        </a:p>
      </dgm:t>
    </dgm:pt>
    <dgm:pt modelId="{2AFF3AE4-26E3-462A-9EB4-2E1C5C9EA64A}" type="pres">
      <dgm:prSet presAssocID="{9A3712D8-3C63-4F1C-A7C6-75E30FD0E86C}" presName="linear" presStyleCnt="0">
        <dgm:presLayoutVars>
          <dgm:animLvl val="lvl"/>
          <dgm:resizeHandles val="exact"/>
        </dgm:presLayoutVars>
      </dgm:prSet>
      <dgm:spPr/>
    </dgm:pt>
    <dgm:pt modelId="{527C5182-B7F0-485C-B9BC-007566188715}" type="pres">
      <dgm:prSet presAssocID="{48B74B4A-07E6-4258-A2D5-FD3B68A5CD1E}" presName="parentText" presStyleLbl="node1" presStyleIdx="0" presStyleCnt="1" custLinFactNeighborX="0" custLinFactNeighborY="-4086">
        <dgm:presLayoutVars>
          <dgm:chMax val="0"/>
          <dgm:bulletEnabled val="1"/>
        </dgm:presLayoutVars>
      </dgm:prSet>
      <dgm:spPr/>
    </dgm:pt>
    <dgm:pt modelId="{6EE98B06-AEC7-466B-857D-67C97583C249}" type="pres">
      <dgm:prSet presAssocID="{48B74B4A-07E6-4258-A2D5-FD3B68A5CD1E}" presName="childText" presStyleLbl="revTx" presStyleIdx="0" presStyleCnt="1">
        <dgm:presLayoutVars>
          <dgm:bulletEnabled val="1"/>
        </dgm:presLayoutVars>
      </dgm:prSet>
      <dgm:spPr/>
    </dgm:pt>
  </dgm:ptLst>
  <dgm:cxnLst>
    <dgm:cxn modelId="{B7087B00-1083-488D-BED4-AB46C09C7A1E}" srcId="{48B74B4A-07E6-4258-A2D5-FD3B68A5CD1E}" destId="{FF0E95C2-D925-4512-8F83-5C6EB5196A83}" srcOrd="0" destOrd="0" parTransId="{F32F44EC-43C5-4ACB-AE0E-84A5C56996BA}" sibTransId="{A5B6A5F6-8809-4C55-B024-D80278BDBC9C}"/>
    <dgm:cxn modelId="{0F310E19-E056-4723-A4F4-7E502213DD34}" type="presOf" srcId="{EF8F0AF1-C053-4979-82F9-A90AE191D165}" destId="{6EE98B06-AEC7-466B-857D-67C97583C249}" srcOrd="0" destOrd="3" presId="urn:microsoft.com/office/officeart/2005/8/layout/vList2"/>
    <dgm:cxn modelId="{4C97561B-9552-4C6C-92F6-455B046A3DF6}" type="presOf" srcId="{D37ADFCB-1158-4B3F-9F03-0374E5CEDCA8}" destId="{6EE98B06-AEC7-466B-857D-67C97583C249}" srcOrd="0" destOrd="1" presId="urn:microsoft.com/office/officeart/2005/8/layout/vList2"/>
    <dgm:cxn modelId="{5C9CF428-A4E8-4F7C-A055-4CF4A249ECB6}" type="presOf" srcId="{FF0E95C2-D925-4512-8F83-5C6EB5196A83}" destId="{6EE98B06-AEC7-466B-857D-67C97583C249}" srcOrd="0" destOrd="0" presId="urn:microsoft.com/office/officeart/2005/8/layout/vList2"/>
    <dgm:cxn modelId="{664B2066-9FDB-47A1-A84B-68DB0EE93A7A}" type="presOf" srcId="{E0CFA9FC-5EA7-408E-883D-1F6EE572C84A}" destId="{6EE98B06-AEC7-466B-857D-67C97583C249}" srcOrd="0" destOrd="2" presId="urn:microsoft.com/office/officeart/2005/8/layout/vList2"/>
    <dgm:cxn modelId="{74703668-4B4C-4024-9989-A72439120E72}" srcId="{9A3712D8-3C63-4F1C-A7C6-75E30FD0E86C}" destId="{48B74B4A-07E6-4258-A2D5-FD3B68A5CD1E}" srcOrd="0" destOrd="0" parTransId="{0446254D-9178-4044-9E3B-42EDC5D6B240}" sibTransId="{B711E255-3917-462F-B09B-9777B388A621}"/>
    <dgm:cxn modelId="{112DF269-C7A7-41E1-BC36-6D11CD53C400}" type="presOf" srcId="{48B74B4A-07E6-4258-A2D5-FD3B68A5CD1E}" destId="{527C5182-B7F0-485C-B9BC-007566188715}" srcOrd="0" destOrd="0" presId="urn:microsoft.com/office/officeart/2005/8/layout/vList2"/>
    <dgm:cxn modelId="{4F56617C-31FE-46E0-AEC3-66C25122C98B}" srcId="{48B74B4A-07E6-4258-A2D5-FD3B68A5CD1E}" destId="{D37ADFCB-1158-4B3F-9F03-0374E5CEDCA8}" srcOrd="1" destOrd="0" parTransId="{38315C3E-9C8A-412B-AB52-F759E4C6991B}" sibTransId="{021E6BFF-47BF-4EC3-92DF-8596328B9667}"/>
    <dgm:cxn modelId="{2433BE8D-747A-4EFC-969A-108A59A1A57E}" srcId="{48B74B4A-07E6-4258-A2D5-FD3B68A5CD1E}" destId="{E0CFA9FC-5EA7-408E-883D-1F6EE572C84A}" srcOrd="2" destOrd="0" parTransId="{C90E50B7-AC6E-4410-9E02-8B1A486A1551}" sibTransId="{A8B89BDE-8143-4261-B3B0-B520CBDA2A41}"/>
    <dgm:cxn modelId="{0FA5D192-7593-4E20-965B-CB3EDCD487DB}" srcId="{48B74B4A-07E6-4258-A2D5-FD3B68A5CD1E}" destId="{EF8F0AF1-C053-4979-82F9-A90AE191D165}" srcOrd="3" destOrd="0" parTransId="{039FFEA5-6BB6-47FD-9EF0-94D248027A60}" sibTransId="{893CC098-3EC4-4933-B439-5E2E0F39902C}"/>
    <dgm:cxn modelId="{7118D89F-4BDD-458C-808F-1262CA9314AB}" type="presOf" srcId="{9A3712D8-3C63-4F1C-A7C6-75E30FD0E86C}" destId="{2AFF3AE4-26E3-462A-9EB4-2E1C5C9EA64A}" srcOrd="0" destOrd="0" presId="urn:microsoft.com/office/officeart/2005/8/layout/vList2"/>
    <dgm:cxn modelId="{1BD4FBEE-1605-4C4A-B3EA-E0F281F99C15}" type="presParOf" srcId="{2AFF3AE4-26E3-462A-9EB4-2E1C5C9EA64A}" destId="{527C5182-B7F0-485C-B9BC-007566188715}" srcOrd="0" destOrd="0" presId="urn:microsoft.com/office/officeart/2005/8/layout/vList2"/>
    <dgm:cxn modelId="{02CF7F21-1851-4483-9831-C0BEB7AAFA9D}" type="presParOf" srcId="{2AFF3AE4-26E3-462A-9EB4-2E1C5C9EA64A}" destId="{6EE98B06-AEC7-466B-857D-67C97583C249}"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C81A80B1-82F3-4FE9-9CA5-076D025A1BFA}" type="doc">
      <dgm:prSet loTypeId="urn:microsoft.com/office/officeart/2005/8/layout/default" loCatId="list" qsTypeId="urn:microsoft.com/office/officeart/2005/8/quickstyle/simple1#32" qsCatId="simple" csTypeId="urn:microsoft.com/office/officeart/2005/8/colors/accent1_2#32" csCatId="accent1" phldr="1"/>
      <dgm:spPr/>
      <dgm:t>
        <a:bodyPr/>
        <a:lstStyle/>
        <a:p>
          <a:endParaRPr lang="en-GB"/>
        </a:p>
      </dgm:t>
    </dgm:pt>
    <dgm:pt modelId="{48F8A252-8987-4575-86FE-0B6D7A22B33B}">
      <dgm:prSet phldrT="[Text]"/>
      <dgm:spPr/>
      <dgm:t>
        <a:bodyPr/>
        <a:lstStyle/>
        <a:p>
          <a:r>
            <a:rPr lang="en-GB" b="1" dirty="0">
              <a:solidFill>
                <a:srgbClr val="C00000"/>
              </a:solidFill>
            </a:rPr>
            <a:t>Experiment</a:t>
          </a:r>
        </a:p>
      </dgm:t>
    </dgm:pt>
    <dgm:pt modelId="{C1B613E9-1621-4D27-8BEF-DFC4EBD504C6}" type="parTrans" cxnId="{9FC312D3-B666-4399-84AD-5A40634989CE}">
      <dgm:prSet/>
      <dgm:spPr/>
      <dgm:t>
        <a:bodyPr/>
        <a:lstStyle/>
        <a:p>
          <a:endParaRPr lang="en-GB"/>
        </a:p>
      </dgm:t>
    </dgm:pt>
    <dgm:pt modelId="{24C2C106-F393-4A13-A9BC-DA22FF87A5AC}" type="sibTrans" cxnId="{9FC312D3-B666-4399-84AD-5A40634989CE}">
      <dgm:prSet/>
      <dgm:spPr/>
      <dgm:t>
        <a:bodyPr/>
        <a:lstStyle/>
        <a:p>
          <a:endParaRPr lang="en-GB"/>
        </a:p>
      </dgm:t>
    </dgm:pt>
    <dgm:pt modelId="{55A6A731-1A9E-434E-8B2D-9BD0313AD3F3}">
      <dgm:prSet phldrT="[Text]"/>
      <dgm:spPr/>
      <dgm:t>
        <a:bodyPr/>
        <a:lstStyle/>
        <a:p>
          <a:r>
            <a:rPr lang="en-GB" b="1" dirty="0">
              <a:solidFill>
                <a:srgbClr val="002060"/>
              </a:solidFill>
            </a:rPr>
            <a:t>Action Research</a:t>
          </a:r>
        </a:p>
      </dgm:t>
    </dgm:pt>
    <dgm:pt modelId="{D637DB06-D6B9-4E58-B08C-47BB09234B3B}" type="parTrans" cxnId="{3A2BC6C4-62B9-41FD-AB62-76D3A5176654}">
      <dgm:prSet/>
      <dgm:spPr/>
      <dgm:t>
        <a:bodyPr/>
        <a:lstStyle/>
        <a:p>
          <a:endParaRPr lang="en-GB"/>
        </a:p>
      </dgm:t>
    </dgm:pt>
    <dgm:pt modelId="{581BC900-D817-4B72-A80D-3ED0D84FCD17}" type="sibTrans" cxnId="{3A2BC6C4-62B9-41FD-AB62-76D3A5176654}">
      <dgm:prSet/>
      <dgm:spPr/>
      <dgm:t>
        <a:bodyPr/>
        <a:lstStyle/>
        <a:p>
          <a:endParaRPr lang="en-GB"/>
        </a:p>
      </dgm:t>
    </dgm:pt>
    <dgm:pt modelId="{F9FED818-72E0-4882-B3E1-2C6AE908CBF9}">
      <dgm:prSet phldrT="[Text]"/>
      <dgm:spPr/>
      <dgm:t>
        <a:bodyPr/>
        <a:lstStyle/>
        <a:p>
          <a:r>
            <a:rPr lang="en-GB" b="1" dirty="0">
              <a:solidFill>
                <a:srgbClr val="7030A0"/>
              </a:solidFill>
            </a:rPr>
            <a:t>Survey</a:t>
          </a:r>
        </a:p>
      </dgm:t>
    </dgm:pt>
    <dgm:pt modelId="{1F603416-6AF3-4C6C-A446-5BE24DE38B45}" type="parTrans" cxnId="{211E8CC8-3FC2-4D4D-8C20-85FB48DF5D00}">
      <dgm:prSet/>
      <dgm:spPr/>
      <dgm:t>
        <a:bodyPr/>
        <a:lstStyle/>
        <a:p>
          <a:endParaRPr lang="en-GB"/>
        </a:p>
      </dgm:t>
    </dgm:pt>
    <dgm:pt modelId="{3C724F79-9E63-4E4D-9F17-70CA69B6F3D2}" type="sibTrans" cxnId="{211E8CC8-3FC2-4D4D-8C20-85FB48DF5D00}">
      <dgm:prSet/>
      <dgm:spPr/>
      <dgm:t>
        <a:bodyPr/>
        <a:lstStyle/>
        <a:p>
          <a:endParaRPr lang="en-GB"/>
        </a:p>
      </dgm:t>
    </dgm:pt>
    <dgm:pt modelId="{E9B1EAC8-674D-44A0-B968-13CBA31E9E08}">
      <dgm:prSet phldrT="[Text]"/>
      <dgm:spPr/>
      <dgm:t>
        <a:bodyPr/>
        <a:lstStyle/>
        <a:p>
          <a:r>
            <a:rPr lang="en-GB" dirty="0"/>
            <a:t>Grounded theory</a:t>
          </a:r>
        </a:p>
      </dgm:t>
    </dgm:pt>
    <dgm:pt modelId="{1A8EA11F-CE6D-41E0-AE40-95BF612A0A0A}" type="parTrans" cxnId="{80D53029-D259-4BB1-8DF9-468E3154D9ED}">
      <dgm:prSet/>
      <dgm:spPr/>
      <dgm:t>
        <a:bodyPr/>
        <a:lstStyle/>
        <a:p>
          <a:endParaRPr lang="en-GB"/>
        </a:p>
      </dgm:t>
    </dgm:pt>
    <dgm:pt modelId="{B88E7B77-64EC-4E7B-877A-9014CDAE0E54}" type="sibTrans" cxnId="{80D53029-D259-4BB1-8DF9-468E3154D9ED}">
      <dgm:prSet/>
      <dgm:spPr/>
      <dgm:t>
        <a:bodyPr/>
        <a:lstStyle/>
        <a:p>
          <a:endParaRPr lang="en-GB"/>
        </a:p>
      </dgm:t>
    </dgm:pt>
    <dgm:pt modelId="{09C89A6C-C52B-4B11-B9E9-D2EA70B7B055}">
      <dgm:prSet phldrT="[Text]"/>
      <dgm:spPr/>
      <dgm:t>
        <a:bodyPr/>
        <a:lstStyle/>
        <a:p>
          <a:r>
            <a:rPr lang="en-GB" b="1" dirty="0">
              <a:solidFill>
                <a:srgbClr val="800000"/>
              </a:solidFill>
            </a:rPr>
            <a:t>Ethnography</a:t>
          </a:r>
        </a:p>
      </dgm:t>
    </dgm:pt>
    <dgm:pt modelId="{2205B397-97A2-4053-A0AA-8BF7557E68F1}" type="parTrans" cxnId="{27449981-5F47-4A7C-AA39-11EEDB302E81}">
      <dgm:prSet/>
      <dgm:spPr/>
      <dgm:t>
        <a:bodyPr/>
        <a:lstStyle/>
        <a:p>
          <a:endParaRPr lang="en-GB"/>
        </a:p>
      </dgm:t>
    </dgm:pt>
    <dgm:pt modelId="{5EE30946-851C-453D-83FF-3D218A669C8F}" type="sibTrans" cxnId="{27449981-5F47-4A7C-AA39-11EEDB302E81}">
      <dgm:prSet/>
      <dgm:spPr/>
      <dgm:t>
        <a:bodyPr/>
        <a:lstStyle/>
        <a:p>
          <a:endParaRPr lang="en-GB"/>
        </a:p>
      </dgm:t>
    </dgm:pt>
    <dgm:pt modelId="{FA2F8DD4-6173-41D8-BE39-D2D1D753E1D6}">
      <dgm:prSet/>
      <dgm:spPr/>
      <dgm:t>
        <a:bodyPr/>
        <a:lstStyle/>
        <a:p>
          <a:r>
            <a:rPr lang="en-GB" b="1" dirty="0">
              <a:solidFill>
                <a:srgbClr val="CC00CC"/>
              </a:solidFill>
            </a:rPr>
            <a:t>Archival/Desk Research</a:t>
          </a:r>
        </a:p>
      </dgm:t>
    </dgm:pt>
    <dgm:pt modelId="{344E5603-1EF3-487D-80B5-BB1BAF5092CB}" type="parTrans" cxnId="{8A2F6B42-21AE-4F02-B325-D00AF18A401C}">
      <dgm:prSet/>
      <dgm:spPr/>
      <dgm:t>
        <a:bodyPr/>
        <a:lstStyle/>
        <a:p>
          <a:endParaRPr lang="en-GB"/>
        </a:p>
      </dgm:t>
    </dgm:pt>
    <dgm:pt modelId="{E423384C-DC12-4DF5-BE40-B0B2B338B6C2}" type="sibTrans" cxnId="{8A2F6B42-21AE-4F02-B325-D00AF18A401C}">
      <dgm:prSet/>
      <dgm:spPr/>
      <dgm:t>
        <a:bodyPr/>
        <a:lstStyle/>
        <a:p>
          <a:endParaRPr lang="en-GB"/>
        </a:p>
      </dgm:t>
    </dgm:pt>
    <dgm:pt modelId="{EA5A82F9-C488-4A44-BC8B-FF9DE47CEBA6}">
      <dgm:prSet/>
      <dgm:spPr/>
      <dgm:t>
        <a:bodyPr/>
        <a:lstStyle/>
        <a:p>
          <a:r>
            <a:rPr lang="en-GB" b="1" dirty="0">
              <a:solidFill>
                <a:srgbClr val="006600"/>
              </a:solidFill>
            </a:rPr>
            <a:t>Case-study</a:t>
          </a:r>
        </a:p>
      </dgm:t>
    </dgm:pt>
    <dgm:pt modelId="{5F0B28E6-79EE-402B-9CAE-27F64F0A7C41}" type="parTrans" cxnId="{345EA7F6-639D-4101-923D-E9EFA57A3965}">
      <dgm:prSet/>
      <dgm:spPr/>
      <dgm:t>
        <a:bodyPr/>
        <a:lstStyle/>
        <a:p>
          <a:endParaRPr lang="en-GB"/>
        </a:p>
      </dgm:t>
    </dgm:pt>
    <dgm:pt modelId="{BD423279-860C-48A4-8A11-7D040803052D}" type="sibTrans" cxnId="{345EA7F6-639D-4101-923D-E9EFA57A3965}">
      <dgm:prSet/>
      <dgm:spPr/>
      <dgm:t>
        <a:bodyPr/>
        <a:lstStyle/>
        <a:p>
          <a:endParaRPr lang="en-GB"/>
        </a:p>
      </dgm:t>
    </dgm:pt>
    <dgm:pt modelId="{DA2A79ED-B308-4D22-92FE-0A4861CF7AF7}" type="pres">
      <dgm:prSet presAssocID="{C81A80B1-82F3-4FE9-9CA5-076D025A1BFA}" presName="diagram" presStyleCnt="0">
        <dgm:presLayoutVars>
          <dgm:dir/>
          <dgm:resizeHandles val="exact"/>
        </dgm:presLayoutVars>
      </dgm:prSet>
      <dgm:spPr/>
    </dgm:pt>
    <dgm:pt modelId="{E45EDBDF-1593-4AA0-83A8-BC08E832231D}" type="pres">
      <dgm:prSet presAssocID="{48F8A252-8987-4575-86FE-0B6D7A22B33B}" presName="node" presStyleLbl="node1" presStyleIdx="0" presStyleCnt="7">
        <dgm:presLayoutVars>
          <dgm:bulletEnabled val="1"/>
        </dgm:presLayoutVars>
      </dgm:prSet>
      <dgm:spPr/>
    </dgm:pt>
    <dgm:pt modelId="{0C79CB39-6D40-44EE-B954-68E05DFCAE20}" type="pres">
      <dgm:prSet presAssocID="{24C2C106-F393-4A13-A9BC-DA22FF87A5AC}" presName="sibTrans" presStyleCnt="0"/>
      <dgm:spPr/>
    </dgm:pt>
    <dgm:pt modelId="{CBAB590D-4615-4EB4-839D-10E6625ABE8E}" type="pres">
      <dgm:prSet presAssocID="{55A6A731-1A9E-434E-8B2D-9BD0313AD3F3}" presName="node" presStyleLbl="node1" presStyleIdx="1" presStyleCnt="7">
        <dgm:presLayoutVars>
          <dgm:bulletEnabled val="1"/>
        </dgm:presLayoutVars>
      </dgm:prSet>
      <dgm:spPr/>
    </dgm:pt>
    <dgm:pt modelId="{397CE903-4286-4F5E-A9CF-C535852681BF}" type="pres">
      <dgm:prSet presAssocID="{581BC900-D817-4B72-A80D-3ED0D84FCD17}" presName="sibTrans" presStyleCnt="0"/>
      <dgm:spPr/>
    </dgm:pt>
    <dgm:pt modelId="{27D0BC96-DBED-4AA1-9715-55CCE62DE5AE}" type="pres">
      <dgm:prSet presAssocID="{F9FED818-72E0-4882-B3E1-2C6AE908CBF9}" presName="node" presStyleLbl="node1" presStyleIdx="2" presStyleCnt="7">
        <dgm:presLayoutVars>
          <dgm:bulletEnabled val="1"/>
        </dgm:presLayoutVars>
      </dgm:prSet>
      <dgm:spPr/>
    </dgm:pt>
    <dgm:pt modelId="{787701DB-E7C7-46EF-8FDC-BF8AD8307BBE}" type="pres">
      <dgm:prSet presAssocID="{3C724F79-9E63-4E4D-9F17-70CA69B6F3D2}" presName="sibTrans" presStyleCnt="0"/>
      <dgm:spPr/>
    </dgm:pt>
    <dgm:pt modelId="{E6C13923-E2EF-4D8A-B459-9D9D2A088BB1}" type="pres">
      <dgm:prSet presAssocID="{E9B1EAC8-674D-44A0-B968-13CBA31E9E08}" presName="node" presStyleLbl="node1" presStyleIdx="3" presStyleCnt="7">
        <dgm:presLayoutVars>
          <dgm:bulletEnabled val="1"/>
        </dgm:presLayoutVars>
      </dgm:prSet>
      <dgm:spPr/>
    </dgm:pt>
    <dgm:pt modelId="{88EAA64A-8763-44D2-8099-1CF9B57DB001}" type="pres">
      <dgm:prSet presAssocID="{B88E7B77-64EC-4E7B-877A-9014CDAE0E54}" presName="sibTrans" presStyleCnt="0"/>
      <dgm:spPr/>
    </dgm:pt>
    <dgm:pt modelId="{42F30FD3-0947-44B6-B840-8F0EEDE20AD3}" type="pres">
      <dgm:prSet presAssocID="{09C89A6C-C52B-4B11-B9E9-D2EA70B7B055}" presName="node" presStyleLbl="node1" presStyleIdx="4" presStyleCnt="7">
        <dgm:presLayoutVars>
          <dgm:bulletEnabled val="1"/>
        </dgm:presLayoutVars>
      </dgm:prSet>
      <dgm:spPr/>
    </dgm:pt>
    <dgm:pt modelId="{0B2FA9CB-A291-455E-97D9-5BB0504E557B}" type="pres">
      <dgm:prSet presAssocID="{5EE30946-851C-453D-83FF-3D218A669C8F}" presName="sibTrans" presStyleCnt="0"/>
      <dgm:spPr/>
    </dgm:pt>
    <dgm:pt modelId="{186F2A0C-1E49-4885-9FAA-9E1F5015CA60}" type="pres">
      <dgm:prSet presAssocID="{EA5A82F9-C488-4A44-BC8B-FF9DE47CEBA6}" presName="node" presStyleLbl="node1" presStyleIdx="5" presStyleCnt="7">
        <dgm:presLayoutVars>
          <dgm:bulletEnabled val="1"/>
        </dgm:presLayoutVars>
      </dgm:prSet>
      <dgm:spPr/>
    </dgm:pt>
    <dgm:pt modelId="{CDD067E6-7FDC-48EE-BDA5-D86268759F03}" type="pres">
      <dgm:prSet presAssocID="{BD423279-860C-48A4-8A11-7D040803052D}" presName="sibTrans" presStyleCnt="0"/>
      <dgm:spPr/>
    </dgm:pt>
    <dgm:pt modelId="{739780EC-C103-480D-948F-B6E0238784EA}" type="pres">
      <dgm:prSet presAssocID="{FA2F8DD4-6173-41D8-BE39-D2D1D753E1D6}" presName="node" presStyleLbl="node1" presStyleIdx="6" presStyleCnt="7">
        <dgm:presLayoutVars>
          <dgm:bulletEnabled val="1"/>
        </dgm:presLayoutVars>
      </dgm:prSet>
      <dgm:spPr/>
    </dgm:pt>
  </dgm:ptLst>
  <dgm:cxnLst>
    <dgm:cxn modelId="{A3CBA61C-9040-4679-943D-87BE999328BD}" type="presOf" srcId="{09C89A6C-C52B-4B11-B9E9-D2EA70B7B055}" destId="{42F30FD3-0947-44B6-B840-8F0EEDE20AD3}" srcOrd="0" destOrd="0" presId="urn:microsoft.com/office/officeart/2005/8/layout/default"/>
    <dgm:cxn modelId="{80D53029-D259-4BB1-8DF9-468E3154D9ED}" srcId="{C81A80B1-82F3-4FE9-9CA5-076D025A1BFA}" destId="{E9B1EAC8-674D-44A0-B968-13CBA31E9E08}" srcOrd="3" destOrd="0" parTransId="{1A8EA11F-CE6D-41E0-AE40-95BF612A0A0A}" sibTransId="{B88E7B77-64EC-4E7B-877A-9014CDAE0E54}"/>
    <dgm:cxn modelId="{68E47F2A-5F86-40D8-909C-0A730DB0F7E2}" type="presOf" srcId="{55A6A731-1A9E-434E-8B2D-9BD0313AD3F3}" destId="{CBAB590D-4615-4EB4-839D-10E6625ABE8E}" srcOrd="0" destOrd="0" presId="urn:microsoft.com/office/officeart/2005/8/layout/default"/>
    <dgm:cxn modelId="{31C55A3F-B2C4-4204-8DB4-55F1B9CEA2DB}" type="presOf" srcId="{F9FED818-72E0-4882-B3E1-2C6AE908CBF9}" destId="{27D0BC96-DBED-4AA1-9715-55CCE62DE5AE}" srcOrd="0" destOrd="0" presId="urn:microsoft.com/office/officeart/2005/8/layout/default"/>
    <dgm:cxn modelId="{8A2F6B42-21AE-4F02-B325-D00AF18A401C}" srcId="{C81A80B1-82F3-4FE9-9CA5-076D025A1BFA}" destId="{FA2F8DD4-6173-41D8-BE39-D2D1D753E1D6}" srcOrd="6" destOrd="0" parTransId="{344E5603-1EF3-487D-80B5-BB1BAF5092CB}" sibTransId="{E423384C-DC12-4DF5-BE40-B0B2B338B6C2}"/>
    <dgm:cxn modelId="{F1141D47-E12C-4729-BB06-FB385AB53699}" type="presOf" srcId="{FA2F8DD4-6173-41D8-BE39-D2D1D753E1D6}" destId="{739780EC-C103-480D-948F-B6E0238784EA}" srcOrd="0" destOrd="0" presId="urn:microsoft.com/office/officeart/2005/8/layout/default"/>
    <dgm:cxn modelId="{27449981-5F47-4A7C-AA39-11EEDB302E81}" srcId="{C81A80B1-82F3-4FE9-9CA5-076D025A1BFA}" destId="{09C89A6C-C52B-4B11-B9E9-D2EA70B7B055}" srcOrd="4" destOrd="0" parTransId="{2205B397-97A2-4053-A0AA-8BF7557E68F1}" sibTransId="{5EE30946-851C-453D-83FF-3D218A669C8F}"/>
    <dgm:cxn modelId="{317F52A8-A200-4014-8EAB-2A6351197BD7}" type="presOf" srcId="{48F8A252-8987-4575-86FE-0B6D7A22B33B}" destId="{E45EDBDF-1593-4AA0-83A8-BC08E832231D}" srcOrd="0" destOrd="0" presId="urn:microsoft.com/office/officeart/2005/8/layout/default"/>
    <dgm:cxn modelId="{3A2BC6C4-62B9-41FD-AB62-76D3A5176654}" srcId="{C81A80B1-82F3-4FE9-9CA5-076D025A1BFA}" destId="{55A6A731-1A9E-434E-8B2D-9BD0313AD3F3}" srcOrd="1" destOrd="0" parTransId="{D637DB06-D6B9-4E58-B08C-47BB09234B3B}" sibTransId="{581BC900-D817-4B72-A80D-3ED0D84FCD17}"/>
    <dgm:cxn modelId="{211E8CC8-3FC2-4D4D-8C20-85FB48DF5D00}" srcId="{C81A80B1-82F3-4FE9-9CA5-076D025A1BFA}" destId="{F9FED818-72E0-4882-B3E1-2C6AE908CBF9}" srcOrd="2" destOrd="0" parTransId="{1F603416-6AF3-4C6C-A446-5BE24DE38B45}" sibTransId="{3C724F79-9E63-4E4D-9F17-70CA69B6F3D2}"/>
    <dgm:cxn modelId="{9FC312D3-B666-4399-84AD-5A40634989CE}" srcId="{C81A80B1-82F3-4FE9-9CA5-076D025A1BFA}" destId="{48F8A252-8987-4575-86FE-0B6D7A22B33B}" srcOrd="0" destOrd="0" parTransId="{C1B613E9-1621-4D27-8BEF-DFC4EBD504C6}" sibTransId="{24C2C106-F393-4A13-A9BC-DA22FF87A5AC}"/>
    <dgm:cxn modelId="{EA5165DB-0539-4934-97BC-C3954B9B05BA}" type="presOf" srcId="{E9B1EAC8-674D-44A0-B968-13CBA31E9E08}" destId="{E6C13923-E2EF-4D8A-B459-9D9D2A088BB1}" srcOrd="0" destOrd="0" presId="urn:microsoft.com/office/officeart/2005/8/layout/default"/>
    <dgm:cxn modelId="{40CB65DF-1AC0-4F92-A970-325E139D695D}" type="presOf" srcId="{EA5A82F9-C488-4A44-BC8B-FF9DE47CEBA6}" destId="{186F2A0C-1E49-4885-9FAA-9E1F5015CA60}" srcOrd="0" destOrd="0" presId="urn:microsoft.com/office/officeart/2005/8/layout/default"/>
    <dgm:cxn modelId="{751EE6E8-9E75-4B39-B511-11D05E1A9B15}" type="presOf" srcId="{C81A80B1-82F3-4FE9-9CA5-076D025A1BFA}" destId="{DA2A79ED-B308-4D22-92FE-0A4861CF7AF7}" srcOrd="0" destOrd="0" presId="urn:microsoft.com/office/officeart/2005/8/layout/default"/>
    <dgm:cxn modelId="{345EA7F6-639D-4101-923D-E9EFA57A3965}" srcId="{C81A80B1-82F3-4FE9-9CA5-076D025A1BFA}" destId="{EA5A82F9-C488-4A44-BC8B-FF9DE47CEBA6}" srcOrd="5" destOrd="0" parTransId="{5F0B28E6-79EE-402B-9CAE-27F64F0A7C41}" sibTransId="{BD423279-860C-48A4-8A11-7D040803052D}"/>
    <dgm:cxn modelId="{E2ADC571-BCDE-4BD1-A879-645D8899AD8E}" type="presParOf" srcId="{DA2A79ED-B308-4D22-92FE-0A4861CF7AF7}" destId="{E45EDBDF-1593-4AA0-83A8-BC08E832231D}" srcOrd="0" destOrd="0" presId="urn:microsoft.com/office/officeart/2005/8/layout/default"/>
    <dgm:cxn modelId="{81AC7984-D7CD-4A27-9110-71A3055B6E83}" type="presParOf" srcId="{DA2A79ED-B308-4D22-92FE-0A4861CF7AF7}" destId="{0C79CB39-6D40-44EE-B954-68E05DFCAE20}" srcOrd="1" destOrd="0" presId="urn:microsoft.com/office/officeart/2005/8/layout/default"/>
    <dgm:cxn modelId="{675D604E-94BD-402D-A744-2D19CD5B697E}" type="presParOf" srcId="{DA2A79ED-B308-4D22-92FE-0A4861CF7AF7}" destId="{CBAB590D-4615-4EB4-839D-10E6625ABE8E}" srcOrd="2" destOrd="0" presId="urn:microsoft.com/office/officeart/2005/8/layout/default"/>
    <dgm:cxn modelId="{FA442DC2-796D-44E4-9F3E-D51EE093AB05}" type="presParOf" srcId="{DA2A79ED-B308-4D22-92FE-0A4861CF7AF7}" destId="{397CE903-4286-4F5E-A9CF-C535852681BF}" srcOrd="3" destOrd="0" presId="urn:microsoft.com/office/officeart/2005/8/layout/default"/>
    <dgm:cxn modelId="{A8BF1AF0-F8E4-4E57-910F-47E5E58FA9C2}" type="presParOf" srcId="{DA2A79ED-B308-4D22-92FE-0A4861CF7AF7}" destId="{27D0BC96-DBED-4AA1-9715-55CCE62DE5AE}" srcOrd="4" destOrd="0" presId="urn:microsoft.com/office/officeart/2005/8/layout/default"/>
    <dgm:cxn modelId="{E4BF2D8E-9558-48D9-93DB-9481CD274925}" type="presParOf" srcId="{DA2A79ED-B308-4D22-92FE-0A4861CF7AF7}" destId="{787701DB-E7C7-46EF-8FDC-BF8AD8307BBE}" srcOrd="5" destOrd="0" presId="urn:microsoft.com/office/officeart/2005/8/layout/default"/>
    <dgm:cxn modelId="{537BEC0D-4BB8-496F-B25C-BD56EA00692E}" type="presParOf" srcId="{DA2A79ED-B308-4D22-92FE-0A4861CF7AF7}" destId="{E6C13923-E2EF-4D8A-B459-9D9D2A088BB1}" srcOrd="6" destOrd="0" presId="urn:microsoft.com/office/officeart/2005/8/layout/default"/>
    <dgm:cxn modelId="{F819273A-5E4E-4FEA-AA85-DACBFEF731FD}" type="presParOf" srcId="{DA2A79ED-B308-4D22-92FE-0A4861CF7AF7}" destId="{88EAA64A-8763-44D2-8099-1CF9B57DB001}" srcOrd="7" destOrd="0" presId="urn:microsoft.com/office/officeart/2005/8/layout/default"/>
    <dgm:cxn modelId="{C13DFFF5-6E2A-4596-8141-32968E64DE01}" type="presParOf" srcId="{DA2A79ED-B308-4D22-92FE-0A4861CF7AF7}" destId="{42F30FD3-0947-44B6-B840-8F0EEDE20AD3}" srcOrd="8" destOrd="0" presId="urn:microsoft.com/office/officeart/2005/8/layout/default"/>
    <dgm:cxn modelId="{1C6A3FEE-E3CB-4006-98F0-E3CD12B46006}" type="presParOf" srcId="{DA2A79ED-B308-4D22-92FE-0A4861CF7AF7}" destId="{0B2FA9CB-A291-455E-97D9-5BB0504E557B}" srcOrd="9" destOrd="0" presId="urn:microsoft.com/office/officeart/2005/8/layout/default"/>
    <dgm:cxn modelId="{DC46CCA1-001E-426E-B51B-0223700F2B60}" type="presParOf" srcId="{DA2A79ED-B308-4D22-92FE-0A4861CF7AF7}" destId="{186F2A0C-1E49-4885-9FAA-9E1F5015CA60}" srcOrd="10" destOrd="0" presId="urn:microsoft.com/office/officeart/2005/8/layout/default"/>
    <dgm:cxn modelId="{D58E66B8-70A9-4621-95CA-C8C98D06900B}" type="presParOf" srcId="{DA2A79ED-B308-4D22-92FE-0A4861CF7AF7}" destId="{CDD067E6-7FDC-48EE-BDA5-D86268759F03}" srcOrd="11" destOrd="0" presId="urn:microsoft.com/office/officeart/2005/8/layout/default"/>
    <dgm:cxn modelId="{F177DAC7-9F8E-4511-A0F8-0A216AE7E5FA}" type="presParOf" srcId="{DA2A79ED-B308-4D22-92FE-0A4861CF7AF7}" destId="{739780EC-C103-480D-948F-B6E0238784EA}" srcOrd="12"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2BB3F46-F84C-414C-9539-0D196A003168}">
      <dsp:nvSpPr>
        <dsp:cNvPr id="0" name=""/>
        <dsp:cNvSpPr/>
      </dsp:nvSpPr>
      <dsp:spPr>
        <a:xfrm>
          <a:off x="3810" y="23156"/>
          <a:ext cx="3714749" cy="1408696"/>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txBody>
        <a:bodyPr spcFirstLastPara="0" vert="horz" wrap="square" lIns="199136" tIns="113792" rIns="199136" bIns="113792" numCol="1" spcCol="1270" anchor="ctr" anchorCtr="0">
          <a:noAutofit/>
        </a:bodyPr>
        <a:lstStyle/>
        <a:p>
          <a:pPr marL="0" lvl="0" indent="0" algn="ctr" defTabSz="1244600">
            <a:lnSpc>
              <a:spcPct val="90000"/>
            </a:lnSpc>
            <a:spcBef>
              <a:spcPct val="0"/>
            </a:spcBef>
            <a:spcAft>
              <a:spcPct val="35000"/>
            </a:spcAft>
            <a:buNone/>
          </a:pPr>
          <a:r>
            <a:rPr lang="en-GB" sz="2800" kern="1200" dirty="0">
              <a:latin typeface="Aptos" panose="020B0004020202020204" pitchFamily="34" charset="0"/>
            </a:rPr>
            <a:t>1. Foundations of Social Science Research</a:t>
          </a:r>
          <a:endParaRPr lang="en-US" sz="2800" kern="1200" dirty="0">
            <a:latin typeface="Aptos" panose="020B0004020202020204" pitchFamily="34" charset="0"/>
          </a:endParaRPr>
        </a:p>
      </dsp:txBody>
      <dsp:txXfrm>
        <a:off x="3810" y="23156"/>
        <a:ext cx="3714749" cy="1408696"/>
      </dsp:txXfrm>
    </dsp:sp>
    <dsp:sp modelId="{9CF32F45-379E-4AB4-B2C0-98F60041A09E}">
      <dsp:nvSpPr>
        <dsp:cNvPr id="0" name=""/>
        <dsp:cNvSpPr/>
      </dsp:nvSpPr>
      <dsp:spPr>
        <a:xfrm>
          <a:off x="3810" y="1431853"/>
          <a:ext cx="3714749" cy="3993288"/>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8016" tIns="128016" rIns="170688" bIns="192024" numCol="1" spcCol="1270" anchor="t" anchorCtr="0">
          <a:noAutofit/>
        </a:bodyPr>
        <a:lstStyle/>
        <a:p>
          <a:pPr marL="228600" lvl="1" indent="-228600" algn="l" defTabSz="1066800">
            <a:lnSpc>
              <a:spcPct val="90000"/>
            </a:lnSpc>
            <a:spcBef>
              <a:spcPct val="0"/>
            </a:spcBef>
            <a:spcAft>
              <a:spcPct val="15000"/>
            </a:spcAft>
            <a:buChar char="•"/>
          </a:pPr>
          <a:r>
            <a:rPr lang="en-GB" sz="2400" kern="1200" dirty="0">
              <a:latin typeface="Aptos" panose="020B0004020202020204" pitchFamily="34" charset="0"/>
            </a:rPr>
            <a:t>Introduction to the research process (Micheal Crotty)</a:t>
          </a:r>
          <a:endParaRPr lang="en-US" sz="2400" kern="1200" dirty="0">
            <a:latin typeface="Aptos" panose="020B0004020202020204" pitchFamily="34" charset="0"/>
          </a:endParaRPr>
        </a:p>
        <a:p>
          <a:pPr marL="228600" lvl="1" indent="-228600" algn="l" defTabSz="1066800">
            <a:lnSpc>
              <a:spcPct val="90000"/>
            </a:lnSpc>
            <a:spcBef>
              <a:spcPct val="0"/>
            </a:spcBef>
            <a:spcAft>
              <a:spcPct val="15000"/>
            </a:spcAft>
            <a:buChar char="•"/>
          </a:pPr>
          <a:r>
            <a:rPr lang="en-GB" sz="2400" kern="1200" dirty="0">
              <a:latin typeface="Aptos" panose="020B0004020202020204" pitchFamily="34" charset="0"/>
            </a:rPr>
            <a:t>Reflection and Summarisation – Key points and relevance to your topic </a:t>
          </a:r>
          <a:endParaRPr lang="en-US" sz="2400" kern="1200" dirty="0">
            <a:latin typeface="Aptos" panose="020B0004020202020204" pitchFamily="34" charset="0"/>
          </a:endParaRPr>
        </a:p>
      </dsp:txBody>
      <dsp:txXfrm>
        <a:off x="3810" y="1431853"/>
        <a:ext cx="3714749" cy="3993288"/>
      </dsp:txXfrm>
    </dsp:sp>
    <dsp:sp modelId="{DB967745-8975-4ECA-855D-3D2C8DE38742}">
      <dsp:nvSpPr>
        <dsp:cNvPr id="0" name=""/>
        <dsp:cNvSpPr/>
      </dsp:nvSpPr>
      <dsp:spPr>
        <a:xfrm>
          <a:off x="4238625" y="23156"/>
          <a:ext cx="3714749" cy="1408696"/>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txBody>
        <a:bodyPr spcFirstLastPara="0" vert="horz" wrap="square" lIns="199136" tIns="113792" rIns="199136" bIns="113792" numCol="1" spcCol="1270" anchor="ctr" anchorCtr="0">
          <a:noAutofit/>
        </a:bodyPr>
        <a:lstStyle/>
        <a:p>
          <a:pPr marL="0" lvl="0" indent="0" algn="ctr" defTabSz="1244600">
            <a:lnSpc>
              <a:spcPct val="90000"/>
            </a:lnSpc>
            <a:spcBef>
              <a:spcPct val="0"/>
            </a:spcBef>
            <a:spcAft>
              <a:spcPct val="35000"/>
            </a:spcAft>
            <a:buNone/>
          </a:pPr>
          <a:r>
            <a:rPr lang="en-GB" sz="2800" kern="1200" dirty="0">
              <a:latin typeface="Aptos" panose="020B0004020202020204" pitchFamily="34" charset="0"/>
            </a:rPr>
            <a:t>2. Research Proposals (producing good research proposals)</a:t>
          </a:r>
          <a:endParaRPr lang="en-US" sz="2800" kern="1200" dirty="0">
            <a:latin typeface="Aptos" panose="020B0004020202020204" pitchFamily="34" charset="0"/>
          </a:endParaRPr>
        </a:p>
      </dsp:txBody>
      <dsp:txXfrm>
        <a:off x="4238625" y="23156"/>
        <a:ext cx="3714749" cy="1408696"/>
      </dsp:txXfrm>
    </dsp:sp>
    <dsp:sp modelId="{B9DA3688-AD75-4EB4-B3A7-A9491AD52544}">
      <dsp:nvSpPr>
        <dsp:cNvPr id="0" name=""/>
        <dsp:cNvSpPr/>
      </dsp:nvSpPr>
      <dsp:spPr>
        <a:xfrm>
          <a:off x="4238625" y="1431853"/>
          <a:ext cx="3714749" cy="3993288"/>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2682" tIns="122682" rIns="163576" bIns="184023" numCol="1" spcCol="1270" anchor="t" anchorCtr="0">
          <a:noAutofit/>
        </a:bodyPr>
        <a:lstStyle/>
        <a:p>
          <a:pPr marL="228600" lvl="1" indent="-228600" algn="l" defTabSz="1022350">
            <a:lnSpc>
              <a:spcPct val="90000"/>
            </a:lnSpc>
            <a:spcBef>
              <a:spcPct val="0"/>
            </a:spcBef>
            <a:spcAft>
              <a:spcPct val="15000"/>
            </a:spcAft>
            <a:buChar char="•"/>
          </a:pPr>
          <a:r>
            <a:rPr lang="en-GB" sz="2300" kern="1200" dirty="0">
              <a:latin typeface="Aptos" panose="020B0004020202020204" pitchFamily="34" charset="0"/>
            </a:rPr>
            <a:t>What is a Good Research Proposal (Part 1) by Martyn Denscombe (chapters 1 to 3)</a:t>
          </a:r>
          <a:endParaRPr lang="en-US" sz="2300" kern="1200" dirty="0">
            <a:latin typeface="Aptos" panose="020B0004020202020204" pitchFamily="34" charset="0"/>
          </a:endParaRPr>
        </a:p>
        <a:p>
          <a:pPr marL="228600" lvl="1" indent="-228600" algn="l" defTabSz="1022350">
            <a:lnSpc>
              <a:spcPct val="90000"/>
            </a:lnSpc>
            <a:spcBef>
              <a:spcPct val="0"/>
            </a:spcBef>
            <a:spcAft>
              <a:spcPct val="15000"/>
            </a:spcAft>
            <a:buChar char="•"/>
          </a:pPr>
          <a:r>
            <a:rPr lang="en-GB" sz="2300" kern="1200" dirty="0">
              <a:latin typeface="Aptos" panose="020B0004020202020204" pitchFamily="34" charset="0"/>
            </a:rPr>
            <a:t>How do I produce a good research proposal by Martyn Denscombe (Chapters 4-10)</a:t>
          </a:r>
          <a:endParaRPr lang="en-US" sz="2300" kern="1200" dirty="0">
            <a:latin typeface="Aptos" panose="020B0004020202020204" pitchFamily="34" charset="0"/>
          </a:endParaRPr>
        </a:p>
        <a:p>
          <a:pPr marL="457200" lvl="2" indent="-228600" algn="l" defTabSz="1022350">
            <a:lnSpc>
              <a:spcPct val="90000"/>
            </a:lnSpc>
            <a:spcBef>
              <a:spcPct val="0"/>
            </a:spcBef>
            <a:spcAft>
              <a:spcPct val="15000"/>
            </a:spcAft>
            <a:buChar char="•"/>
          </a:pPr>
          <a:r>
            <a:rPr lang="en-GB" sz="2300" kern="1200" dirty="0">
              <a:latin typeface="Aptos" panose="020B0004020202020204" pitchFamily="34" charset="0"/>
            </a:rPr>
            <a:t>Reflection and Summarisation with relevance to your topic</a:t>
          </a:r>
          <a:endParaRPr lang="en-US" sz="2300" kern="1200" dirty="0">
            <a:latin typeface="Aptos" panose="020B0004020202020204" pitchFamily="34" charset="0"/>
          </a:endParaRPr>
        </a:p>
      </dsp:txBody>
      <dsp:txXfrm>
        <a:off x="4238625" y="1431853"/>
        <a:ext cx="3714749" cy="3993288"/>
      </dsp:txXfrm>
    </dsp:sp>
    <dsp:sp modelId="{7715AF6B-BEFC-4578-8ADB-3B663A0AA1D0}">
      <dsp:nvSpPr>
        <dsp:cNvPr id="0" name=""/>
        <dsp:cNvSpPr/>
      </dsp:nvSpPr>
      <dsp:spPr>
        <a:xfrm>
          <a:off x="8473439" y="23156"/>
          <a:ext cx="3714749" cy="1408696"/>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txBody>
        <a:bodyPr spcFirstLastPara="0" vert="horz" wrap="square" lIns="199136" tIns="113792" rIns="199136" bIns="113792" numCol="1" spcCol="1270" anchor="ctr" anchorCtr="0">
          <a:noAutofit/>
        </a:bodyPr>
        <a:lstStyle/>
        <a:p>
          <a:pPr marL="0" lvl="0" indent="0" algn="ctr" defTabSz="1244600">
            <a:lnSpc>
              <a:spcPct val="90000"/>
            </a:lnSpc>
            <a:spcBef>
              <a:spcPct val="0"/>
            </a:spcBef>
            <a:spcAft>
              <a:spcPct val="35000"/>
            </a:spcAft>
            <a:buNone/>
          </a:pPr>
          <a:r>
            <a:rPr lang="en-GB" sz="2800" kern="1200" dirty="0">
              <a:latin typeface="Aptos" panose="020B0004020202020204" pitchFamily="34" charset="0"/>
            </a:rPr>
            <a:t>3. Overview of qualitative research</a:t>
          </a:r>
          <a:endParaRPr lang="en-US" sz="2800" kern="1200" dirty="0">
            <a:latin typeface="Aptos" panose="020B0004020202020204" pitchFamily="34" charset="0"/>
          </a:endParaRPr>
        </a:p>
      </dsp:txBody>
      <dsp:txXfrm>
        <a:off x="8473439" y="23156"/>
        <a:ext cx="3714749" cy="1408696"/>
      </dsp:txXfrm>
    </dsp:sp>
    <dsp:sp modelId="{72FE82F3-D14C-46A0-9584-62E260563C38}">
      <dsp:nvSpPr>
        <dsp:cNvPr id="0" name=""/>
        <dsp:cNvSpPr/>
      </dsp:nvSpPr>
      <dsp:spPr>
        <a:xfrm>
          <a:off x="8473439" y="1431853"/>
          <a:ext cx="3714749" cy="3993288"/>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8016" tIns="128016" rIns="170688" bIns="192024" numCol="1" spcCol="1270" anchor="t" anchorCtr="0">
          <a:noAutofit/>
        </a:bodyPr>
        <a:lstStyle/>
        <a:p>
          <a:pPr marL="228600" lvl="1" indent="-228600" algn="l" defTabSz="1066800">
            <a:lnSpc>
              <a:spcPct val="90000"/>
            </a:lnSpc>
            <a:spcBef>
              <a:spcPct val="0"/>
            </a:spcBef>
            <a:spcAft>
              <a:spcPct val="15000"/>
            </a:spcAft>
            <a:buChar char="•"/>
          </a:pPr>
          <a:r>
            <a:rPr lang="en-GB" sz="2400" kern="1200" dirty="0">
              <a:latin typeface="Aptos" panose="020B0004020202020204" pitchFamily="34" charset="0"/>
            </a:rPr>
            <a:t>Historical overview of qualitative research in the social sciences (Chapter2) - Oxford Handbook of Qualitative Research </a:t>
          </a:r>
          <a:endParaRPr lang="en-US" sz="2400" kern="1200" dirty="0">
            <a:latin typeface="Aptos" panose="020B0004020202020204" pitchFamily="34" charset="0"/>
          </a:endParaRPr>
        </a:p>
        <a:p>
          <a:pPr marL="228600" lvl="1" indent="-228600" algn="l" defTabSz="1066800">
            <a:lnSpc>
              <a:spcPct val="90000"/>
            </a:lnSpc>
            <a:spcBef>
              <a:spcPct val="0"/>
            </a:spcBef>
            <a:spcAft>
              <a:spcPct val="15000"/>
            </a:spcAft>
            <a:buChar char="•"/>
          </a:pPr>
          <a:r>
            <a:rPr lang="en-GB" sz="2400" kern="1200" dirty="0">
              <a:latin typeface="Aptos" panose="020B0004020202020204" pitchFamily="34" charset="0"/>
            </a:rPr>
            <a:t>Qualitative analysis using Focus Group method</a:t>
          </a:r>
          <a:endParaRPr lang="en-US" sz="2400" kern="1200" dirty="0">
            <a:latin typeface="Aptos" panose="020B0004020202020204" pitchFamily="34" charset="0"/>
          </a:endParaRPr>
        </a:p>
      </dsp:txBody>
      <dsp:txXfrm>
        <a:off x="8473439" y="1431853"/>
        <a:ext cx="3714749" cy="399328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76B4468-27F6-4514-B195-B2C4B196406E}">
      <dsp:nvSpPr>
        <dsp:cNvPr id="0" name=""/>
        <dsp:cNvSpPr/>
      </dsp:nvSpPr>
      <dsp:spPr>
        <a:xfrm>
          <a:off x="10354" y="132396"/>
          <a:ext cx="4097690" cy="1229307"/>
        </a:xfrm>
        <a:prstGeom prst="chevron">
          <a:avLst>
            <a:gd name="adj" fmla="val 30000"/>
          </a:avLst>
        </a:prstGeom>
        <a:solidFill>
          <a:schemeClr val="accent5">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1785" tIns="151785" rIns="151785" bIns="151785" numCol="1" spcCol="1270" anchor="ctr" anchorCtr="0">
          <a:noAutofit/>
        </a:bodyPr>
        <a:lstStyle/>
        <a:p>
          <a:pPr marL="0" lvl="0" indent="0" algn="ctr" defTabSz="1244600">
            <a:lnSpc>
              <a:spcPct val="90000"/>
            </a:lnSpc>
            <a:spcBef>
              <a:spcPct val="0"/>
            </a:spcBef>
            <a:spcAft>
              <a:spcPct val="35000"/>
            </a:spcAft>
            <a:buNone/>
          </a:pPr>
          <a:r>
            <a:rPr lang="en-GB" sz="2800" kern="1200" dirty="0">
              <a:latin typeface="Aptos" panose="020B0004020202020204" pitchFamily="34" charset="0"/>
            </a:rPr>
            <a:t>4. Conducting Pilot Studies</a:t>
          </a:r>
          <a:endParaRPr lang="en-US" sz="2800" kern="1200" dirty="0">
            <a:latin typeface="Aptos" panose="020B0004020202020204" pitchFamily="34" charset="0"/>
          </a:endParaRPr>
        </a:p>
      </dsp:txBody>
      <dsp:txXfrm>
        <a:off x="379146" y="132396"/>
        <a:ext cx="3360106" cy="1229307"/>
      </dsp:txXfrm>
    </dsp:sp>
    <dsp:sp modelId="{E9E3031B-DFF2-4F73-A977-E451C3BF7387}">
      <dsp:nvSpPr>
        <dsp:cNvPr id="0" name=""/>
        <dsp:cNvSpPr/>
      </dsp:nvSpPr>
      <dsp:spPr>
        <a:xfrm>
          <a:off x="10354" y="1361704"/>
          <a:ext cx="3728898" cy="4551088"/>
        </a:xfrm>
        <a:prstGeom prst="rect">
          <a:avLst/>
        </a:prstGeom>
        <a:solidFill>
          <a:schemeClr val="accent5">
            <a:tint val="40000"/>
            <a:alpha val="90000"/>
            <a:hueOff val="0"/>
            <a:satOff val="0"/>
            <a:lumOff val="0"/>
            <a:alphaOff val="0"/>
          </a:schemeClr>
        </a:solidFill>
        <a:ln w="12700" cap="flat" cmpd="sng" algn="ctr">
          <a:solidFill>
            <a:schemeClr val="accent5">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94666" tIns="294666" rIns="294666" bIns="589332" numCol="1" spcCol="1270" anchor="t" anchorCtr="0">
          <a:noAutofit/>
        </a:bodyPr>
        <a:lstStyle/>
        <a:p>
          <a:pPr marL="0" lvl="0" indent="0" algn="l" defTabSz="1066800">
            <a:lnSpc>
              <a:spcPct val="90000"/>
            </a:lnSpc>
            <a:spcBef>
              <a:spcPct val="0"/>
            </a:spcBef>
            <a:spcAft>
              <a:spcPct val="35000"/>
            </a:spcAft>
            <a:buNone/>
          </a:pPr>
          <a:r>
            <a:rPr lang="en-GB" sz="2400" kern="1200" dirty="0">
              <a:latin typeface="Aptos" panose="020B0004020202020204" pitchFamily="34" charset="0"/>
            </a:rPr>
            <a:t>A Tutorial of Pilot Studies</a:t>
          </a:r>
          <a:endParaRPr lang="en-US" sz="2400" kern="1200" dirty="0">
            <a:latin typeface="Aptos" panose="020B0004020202020204" pitchFamily="34" charset="0"/>
          </a:endParaRPr>
        </a:p>
        <a:p>
          <a:pPr marL="0" lvl="0" indent="0" algn="l" defTabSz="1066800">
            <a:lnSpc>
              <a:spcPct val="90000"/>
            </a:lnSpc>
            <a:spcBef>
              <a:spcPct val="0"/>
            </a:spcBef>
            <a:spcAft>
              <a:spcPct val="35000"/>
            </a:spcAft>
            <a:buNone/>
          </a:pPr>
          <a:r>
            <a:rPr lang="en-GB" sz="2400" kern="1200" dirty="0">
              <a:latin typeface="Aptos" panose="020B0004020202020204" pitchFamily="34" charset="0"/>
            </a:rPr>
            <a:t>Conducting the Pilot Studies</a:t>
          </a:r>
          <a:endParaRPr lang="en-US" sz="2400" kern="1200" dirty="0">
            <a:latin typeface="Aptos" panose="020B0004020202020204" pitchFamily="34" charset="0"/>
          </a:endParaRPr>
        </a:p>
      </dsp:txBody>
      <dsp:txXfrm>
        <a:off x="10354" y="1361704"/>
        <a:ext cx="3728898" cy="4551088"/>
      </dsp:txXfrm>
    </dsp:sp>
    <dsp:sp modelId="{B7FFFF2B-3D3F-4F8D-86B8-176CBBE44710}">
      <dsp:nvSpPr>
        <dsp:cNvPr id="0" name=""/>
        <dsp:cNvSpPr/>
      </dsp:nvSpPr>
      <dsp:spPr>
        <a:xfrm>
          <a:off x="4047144" y="132396"/>
          <a:ext cx="4097690" cy="1229307"/>
        </a:xfrm>
        <a:prstGeom prst="chevron">
          <a:avLst>
            <a:gd name="adj" fmla="val 30000"/>
          </a:avLst>
        </a:prstGeom>
        <a:solidFill>
          <a:schemeClr val="accent5">
            <a:hueOff val="-3379271"/>
            <a:satOff val="-8710"/>
            <a:lumOff val="-5883"/>
            <a:alphaOff val="0"/>
          </a:schemeClr>
        </a:solidFill>
        <a:ln w="12700" cap="flat" cmpd="sng" algn="ctr">
          <a:solidFill>
            <a:schemeClr val="accent5">
              <a:hueOff val="-3379271"/>
              <a:satOff val="-8710"/>
              <a:lumOff val="-5883"/>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1785" tIns="151785" rIns="151785" bIns="151785" numCol="1" spcCol="1270" anchor="ctr" anchorCtr="0">
          <a:noAutofit/>
        </a:bodyPr>
        <a:lstStyle/>
        <a:p>
          <a:pPr marL="0" lvl="0" indent="0" algn="ctr" defTabSz="1244600">
            <a:lnSpc>
              <a:spcPct val="90000"/>
            </a:lnSpc>
            <a:spcBef>
              <a:spcPct val="0"/>
            </a:spcBef>
            <a:spcAft>
              <a:spcPct val="35000"/>
            </a:spcAft>
            <a:buNone/>
          </a:pPr>
          <a:r>
            <a:rPr lang="en-GB" sz="2800" kern="1200" dirty="0">
              <a:latin typeface="Aptos" panose="020B0004020202020204" pitchFamily="34" charset="0"/>
            </a:rPr>
            <a:t>5. Academic Publishing</a:t>
          </a:r>
          <a:endParaRPr lang="en-US" sz="2800" kern="1200" dirty="0">
            <a:latin typeface="Aptos" panose="020B0004020202020204" pitchFamily="34" charset="0"/>
          </a:endParaRPr>
        </a:p>
      </dsp:txBody>
      <dsp:txXfrm>
        <a:off x="4415936" y="132396"/>
        <a:ext cx="3360106" cy="1229307"/>
      </dsp:txXfrm>
    </dsp:sp>
    <dsp:sp modelId="{7CE8A7AD-7809-4B41-B276-C22C45B98090}">
      <dsp:nvSpPr>
        <dsp:cNvPr id="0" name=""/>
        <dsp:cNvSpPr/>
      </dsp:nvSpPr>
      <dsp:spPr>
        <a:xfrm>
          <a:off x="4047144" y="1361704"/>
          <a:ext cx="3728898" cy="4551088"/>
        </a:xfrm>
        <a:prstGeom prst="rect">
          <a:avLst/>
        </a:prstGeom>
        <a:solidFill>
          <a:schemeClr val="accent5">
            <a:tint val="40000"/>
            <a:alpha val="90000"/>
            <a:hueOff val="-3369881"/>
            <a:satOff val="-11416"/>
            <a:lumOff val="-1464"/>
            <a:alphaOff val="0"/>
          </a:schemeClr>
        </a:solidFill>
        <a:ln w="12700" cap="flat" cmpd="sng" algn="ctr">
          <a:solidFill>
            <a:schemeClr val="accent5">
              <a:tint val="40000"/>
              <a:alpha val="90000"/>
              <a:hueOff val="-3369881"/>
              <a:satOff val="-11416"/>
              <a:lumOff val="-1464"/>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94666" tIns="294666" rIns="294666" bIns="589332" numCol="1" spcCol="1270" anchor="t" anchorCtr="0">
          <a:noAutofit/>
        </a:bodyPr>
        <a:lstStyle/>
        <a:p>
          <a:pPr marL="0" lvl="0" indent="0" algn="l" defTabSz="1066800">
            <a:lnSpc>
              <a:spcPct val="90000"/>
            </a:lnSpc>
            <a:spcBef>
              <a:spcPct val="0"/>
            </a:spcBef>
            <a:spcAft>
              <a:spcPct val="35000"/>
            </a:spcAft>
            <a:buNone/>
          </a:pPr>
          <a:r>
            <a:rPr lang="en-GB" sz="2400" kern="1200" dirty="0">
              <a:latin typeface="Aptos" panose="020B0004020202020204" pitchFamily="34" charset="0"/>
            </a:rPr>
            <a:t>Academic Publishing – Oxford Handbook of Publishing 2019</a:t>
          </a:r>
          <a:endParaRPr lang="en-US" sz="2400" kern="1200" dirty="0">
            <a:latin typeface="Aptos" panose="020B0004020202020204" pitchFamily="34" charset="0"/>
          </a:endParaRPr>
        </a:p>
        <a:p>
          <a:pPr marL="0" lvl="0" indent="0" algn="l" defTabSz="1066800">
            <a:lnSpc>
              <a:spcPct val="90000"/>
            </a:lnSpc>
            <a:spcBef>
              <a:spcPct val="0"/>
            </a:spcBef>
            <a:spcAft>
              <a:spcPct val="35000"/>
            </a:spcAft>
            <a:buNone/>
          </a:pPr>
          <a:r>
            <a:rPr lang="en-GB" sz="2400" kern="1200" dirty="0">
              <a:latin typeface="Aptos" panose="020B0004020202020204" pitchFamily="34" charset="0"/>
            </a:rPr>
            <a:t>Workshop on getting your article published</a:t>
          </a:r>
          <a:endParaRPr lang="en-US" sz="2400" kern="1200" dirty="0">
            <a:latin typeface="Aptos" panose="020B0004020202020204" pitchFamily="34" charset="0"/>
          </a:endParaRPr>
        </a:p>
      </dsp:txBody>
      <dsp:txXfrm>
        <a:off x="4047144" y="1361704"/>
        <a:ext cx="3728898" cy="4551088"/>
      </dsp:txXfrm>
    </dsp:sp>
    <dsp:sp modelId="{8DA8C17A-8C04-4634-A674-F1F285FC2C3C}">
      <dsp:nvSpPr>
        <dsp:cNvPr id="0" name=""/>
        <dsp:cNvSpPr/>
      </dsp:nvSpPr>
      <dsp:spPr>
        <a:xfrm>
          <a:off x="8083935" y="132396"/>
          <a:ext cx="4097690" cy="1229307"/>
        </a:xfrm>
        <a:prstGeom prst="chevron">
          <a:avLst>
            <a:gd name="adj" fmla="val 30000"/>
          </a:avLst>
        </a:prstGeom>
        <a:solidFill>
          <a:schemeClr val="accent5">
            <a:hueOff val="-6758543"/>
            <a:satOff val="-17419"/>
            <a:lumOff val="-11765"/>
            <a:alphaOff val="0"/>
          </a:schemeClr>
        </a:solidFill>
        <a:ln w="12700" cap="flat" cmpd="sng" algn="ctr">
          <a:solidFill>
            <a:schemeClr val="accent5">
              <a:hueOff val="-6758543"/>
              <a:satOff val="-17419"/>
              <a:lumOff val="-11765"/>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1785" tIns="151785" rIns="151785" bIns="151785" numCol="1" spcCol="1270" anchor="ctr" anchorCtr="0">
          <a:noAutofit/>
        </a:bodyPr>
        <a:lstStyle/>
        <a:p>
          <a:pPr marL="0" lvl="0" indent="0" algn="ctr" defTabSz="1244600">
            <a:lnSpc>
              <a:spcPct val="90000"/>
            </a:lnSpc>
            <a:spcBef>
              <a:spcPct val="0"/>
            </a:spcBef>
            <a:spcAft>
              <a:spcPct val="35000"/>
            </a:spcAft>
            <a:buNone/>
          </a:pPr>
          <a:r>
            <a:rPr lang="en-GB" sz="2800" kern="1200" dirty="0">
              <a:latin typeface="Aptos" panose="020B0004020202020204" pitchFamily="34" charset="0"/>
            </a:rPr>
            <a:t>6. Planning and Writing</a:t>
          </a:r>
          <a:endParaRPr lang="en-US" sz="2800" kern="1200" dirty="0">
            <a:latin typeface="Aptos" panose="020B0004020202020204" pitchFamily="34" charset="0"/>
          </a:endParaRPr>
        </a:p>
      </dsp:txBody>
      <dsp:txXfrm>
        <a:off x="8452727" y="132396"/>
        <a:ext cx="3360106" cy="1229307"/>
      </dsp:txXfrm>
    </dsp:sp>
    <dsp:sp modelId="{066CB542-0D74-412D-B7CB-822FF3162B50}">
      <dsp:nvSpPr>
        <dsp:cNvPr id="0" name=""/>
        <dsp:cNvSpPr/>
      </dsp:nvSpPr>
      <dsp:spPr>
        <a:xfrm>
          <a:off x="8083935" y="1361704"/>
          <a:ext cx="3728898" cy="4551088"/>
        </a:xfrm>
        <a:prstGeom prst="rect">
          <a:avLst/>
        </a:prstGeom>
        <a:solidFill>
          <a:schemeClr val="accent5">
            <a:tint val="40000"/>
            <a:alpha val="90000"/>
            <a:hueOff val="-6739762"/>
            <a:satOff val="-22832"/>
            <a:lumOff val="-2928"/>
            <a:alphaOff val="0"/>
          </a:schemeClr>
        </a:solidFill>
        <a:ln w="12700" cap="flat" cmpd="sng" algn="ctr">
          <a:solidFill>
            <a:schemeClr val="accent5">
              <a:tint val="40000"/>
              <a:alpha val="90000"/>
              <a:hueOff val="-6739762"/>
              <a:satOff val="-22832"/>
              <a:lumOff val="-2928"/>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94666" tIns="294666" rIns="294666" bIns="589332" numCol="1" spcCol="1270" anchor="t" anchorCtr="0">
          <a:noAutofit/>
        </a:bodyPr>
        <a:lstStyle/>
        <a:p>
          <a:pPr marL="0" lvl="0" indent="0" algn="l" defTabSz="1066800">
            <a:lnSpc>
              <a:spcPct val="90000"/>
            </a:lnSpc>
            <a:spcBef>
              <a:spcPct val="0"/>
            </a:spcBef>
            <a:spcAft>
              <a:spcPct val="35000"/>
            </a:spcAft>
            <a:buNone/>
          </a:pPr>
          <a:r>
            <a:rPr lang="en-GB" sz="2400" kern="1200" dirty="0">
              <a:latin typeface="Aptos" panose="020B0004020202020204" pitchFamily="34" charset="0"/>
            </a:rPr>
            <a:t>Writing up qualitative research – Oxford handbook of qualitative research</a:t>
          </a:r>
          <a:endParaRPr lang="en-US" sz="2400" kern="1200" dirty="0">
            <a:latin typeface="Aptos" panose="020B0004020202020204" pitchFamily="34" charset="0"/>
          </a:endParaRPr>
        </a:p>
        <a:p>
          <a:pPr marL="0" lvl="0" indent="0" algn="l" defTabSz="1066800">
            <a:lnSpc>
              <a:spcPct val="90000"/>
            </a:lnSpc>
            <a:spcBef>
              <a:spcPct val="0"/>
            </a:spcBef>
            <a:spcAft>
              <a:spcPct val="35000"/>
            </a:spcAft>
            <a:buNone/>
          </a:pPr>
          <a:r>
            <a:rPr lang="en-GB" sz="2400" kern="1200" dirty="0">
              <a:latin typeface="Aptos" panose="020B0004020202020204" pitchFamily="34" charset="0"/>
            </a:rPr>
            <a:t>Writing through theoretical frameworks in the doctoral classroom</a:t>
          </a:r>
          <a:endParaRPr lang="en-US" sz="2400" kern="1200" dirty="0">
            <a:latin typeface="Aptos" panose="020B0004020202020204" pitchFamily="34" charset="0"/>
          </a:endParaRPr>
        </a:p>
        <a:p>
          <a:pPr marL="0" lvl="0" indent="0" algn="l" defTabSz="1066800">
            <a:lnSpc>
              <a:spcPct val="90000"/>
            </a:lnSpc>
            <a:spcBef>
              <a:spcPct val="0"/>
            </a:spcBef>
            <a:spcAft>
              <a:spcPct val="35000"/>
            </a:spcAft>
            <a:buNone/>
          </a:pPr>
          <a:r>
            <a:rPr lang="en-GB" sz="2400" kern="1200" dirty="0">
              <a:latin typeface="Aptos" panose="020B0004020202020204" pitchFamily="34" charset="0"/>
            </a:rPr>
            <a:t>Planning and Writing by </a:t>
          </a:r>
          <a:r>
            <a:rPr lang="en-GB" sz="2400" kern="1200" dirty="0" err="1">
              <a:latin typeface="Aptos" panose="020B0004020202020204" pitchFamily="34" charset="0"/>
            </a:rPr>
            <a:t>Derricour</a:t>
          </a:r>
          <a:r>
            <a:rPr lang="en-GB" sz="2400" kern="1200" dirty="0">
              <a:latin typeface="Aptos" panose="020B0004020202020204" pitchFamily="34" charset="0"/>
            </a:rPr>
            <a:t>, Robin</a:t>
          </a:r>
          <a:endParaRPr lang="en-US" sz="2400" kern="1200" dirty="0">
            <a:latin typeface="Aptos" panose="020B0004020202020204" pitchFamily="34" charset="0"/>
          </a:endParaRPr>
        </a:p>
      </dsp:txBody>
      <dsp:txXfrm>
        <a:off x="8083935" y="1361704"/>
        <a:ext cx="3728898" cy="455108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27C5182-B7F0-485C-B9BC-007566188715}">
      <dsp:nvSpPr>
        <dsp:cNvPr id="0" name=""/>
        <dsp:cNvSpPr/>
      </dsp:nvSpPr>
      <dsp:spPr>
        <a:xfrm>
          <a:off x="0" y="0"/>
          <a:ext cx="6873551" cy="86346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l" defTabSz="1600200">
            <a:lnSpc>
              <a:spcPct val="90000"/>
            </a:lnSpc>
            <a:spcBef>
              <a:spcPct val="0"/>
            </a:spcBef>
            <a:spcAft>
              <a:spcPct val="35000"/>
            </a:spcAft>
            <a:buNone/>
          </a:pPr>
          <a:r>
            <a:rPr lang="en-GB" sz="3600" b="1" kern="1200" dirty="0"/>
            <a:t>Aspects of philosophy</a:t>
          </a:r>
          <a:endParaRPr lang="en-US" sz="3600" kern="1200" dirty="0"/>
        </a:p>
      </dsp:txBody>
      <dsp:txXfrm>
        <a:off x="42151" y="42151"/>
        <a:ext cx="6789249" cy="779158"/>
      </dsp:txXfrm>
    </dsp:sp>
    <dsp:sp modelId="{6EE98B06-AEC7-466B-857D-67C97583C249}">
      <dsp:nvSpPr>
        <dsp:cNvPr id="0" name=""/>
        <dsp:cNvSpPr/>
      </dsp:nvSpPr>
      <dsp:spPr>
        <a:xfrm>
          <a:off x="0" y="895581"/>
          <a:ext cx="6873551" cy="43221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18235" tIns="45720" rIns="256032" bIns="45720" numCol="1" spcCol="1270" anchor="t" anchorCtr="0">
          <a:noAutofit/>
        </a:bodyPr>
        <a:lstStyle/>
        <a:p>
          <a:pPr marL="285750" lvl="1" indent="-285750" algn="l" defTabSz="1244600">
            <a:lnSpc>
              <a:spcPct val="90000"/>
            </a:lnSpc>
            <a:spcBef>
              <a:spcPct val="0"/>
            </a:spcBef>
            <a:spcAft>
              <a:spcPct val="20000"/>
            </a:spcAft>
            <a:buChar char="•"/>
          </a:pPr>
          <a:r>
            <a:rPr lang="en-GB" sz="2800" b="1" kern="1200" dirty="0"/>
            <a:t>Positivism - </a:t>
          </a:r>
          <a:r>
            <a:rPr lang="en-GB" sz="2800" kern="1200" dirty="0"/>
            <a:t>importance of an objective scientific method.</a:t>
          </a:r>
          <a:endParaRPr lang="en-US" sz="2800" kern="1200" dirty="0"/>
        </a:p>
        <a:p>
          <a:pPr marL="285750" lvl="1" indent="-285750" algn="l" defTabSz="1244600">
            <a:lnSpc>
              <a:spcPct val="90000"/>
            </a:lnSpc>
            <a:spcBef>
              <a:spcPct val="0"/>
            </a:spcBef>
            <a:spcAft>
              <a:spcPct val="20000"/>
            </a:spcAft>
            <a:buChar char="•"/>
          </a:pPr>
          <a:r>
            <a:rPr lang="en-GB" sz="2800" b="1" kern="1200" dirty="0"/>
            <a:t>Realism - </a:t>
          </a:r>
          <a:r>
            <a:rPr lang="en-US" sz="2800" kern="1200" dirty="0"/>
            <a:t>what the senses show us as reality is the truth.</a:t>
          </a:r>
        </a:p>
        <a:p>
          <a:pPr marL="285750" lvl="1" indent="-285750" algn="l" defTabSz="1244600">
            <a:lnSpc>
              <a:spcPct val="90000"/>
            </a:lnSpc>
            <a:spcBef>
              <a:spcPct val="0"/>
            </a:spcBef>
            <a:spcAft>
              <a:spcPct val="20000"/>
            </a:spcAft>
            <a:buChar char="•"/>
          </a:pPr>
          <a:r>
            <a:rPr lang="en-GB" sz="2800" b="1" kern="1200" dirty="0"/>
            <a:t>Interpretivism – </a:t>
          </a:r>
          <a:r>
            <a:rPr lang="en-GB" sz="2800" kern="1200" dirty="0"/>
            <a:t>more concerned with understanding peoples perception of the world.</a:t>
          </a:r>
          <a:endParaRPr lang="en-US" sz="2800" kern="1200" dirty="0"/>
        </a:p>
        <a:p>
          <a:pPr marL="285750" lvl="1" indent="-285750" algn="l" defTabSz="1244600">
            <a:lnSpc>
              <a:spcPct val="90000"/>
            </a:lnSpc>
            <a:spcBef>
              <a:spcPct val="0"/>
            </a:spcBef>
            <a:spcAft>
              <a:spcPct val="20000"/>
            </a:spcAft>
            <a:buChar char="•"/>
          </a:pPr>
          <a:r>
            <a:rPr lang="en-GB" sz="2800" b="1" kern="1200"/>
            <a:t>Pragmatism </a:t>
          </a:r>
          <a:r>
            <a:rPr lang="en-GB" sz="2800" kern="1200"/>
            <a:t>– The research question is the most important determinant of Knowledge. </a:t>
          </a:r>
          <a:endParaRPr lang="en-US" sz="2800" kern="1200"/>
        </a:p>
      </dsp:txBody>
      <dsp:txXfrm>
        <a:off x="0" y="895581"/>
        <a:ext cx="6873551" cy="432216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45EDBDF-1593-4AA0-83A8-BC08E832231D}">
      <dsp:nvSpPr>
        <dsp:cNvPr id="0" name=""/>
        <dsp:cNvSpPr/>
      </dsp:nvSpPr>
      <dsp:spPr>
        <a:xfrm>
          <a:off x="0" y="333164"/>
          <a:ext cx="2857499" cy="171450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133350" rIns="133350" bIns="133350" numCol="1" spcCol="1270" anchor="ctr" anchorCtr="0">
          <a:noAutofit/>
        </a:bodyPr>
        <a:lstStyle/>
        <a:p>
          <a:pPr marL="0" lvl="0" indent="0" algn="ctr" defTabSz="1555750">
            <a:lnSpc>
              <a:spcPct val="90000"/>
            </a:lnSpc>
            <a:spcBef>
              <a:spcPct val="0"/>
            </a:spcBef>
            <a:spcAft>
              <a:spcPct val="35000"/>
            </a:spcAft>
            <a:buNone/>
          </a:pPr>
          <a:r>
            <a:rPr lang="en-GB" sz="3500" b="1" kern="1200" dirty="0">
              <a:solidFill>
                <a:srgbClr val="C00000"/>
              </a:solidFill>
            </a:rPr>
            <a:t>Experiment</a:t>
          </a:r>
        </a:p>
      </dsp:txBody>
      <dsp:txXfrm>
        <a:off x="0" y="333164"/>
        <a:ext cx="2857499" cy="1714500"/>
      </dsp:txXfrm>
    </dsp:sp>
    <dsp:sp modelId="{CBAB590D-4615-4EB4-839D-10E6625ABE8E}">
      <dsp:nvSpPr>
        <dsp:cNvPr id="0" name=""/>
        <dsp:cNvSpPr/>
      </dsp:nvSpPr>
      <dsp:spPr>
        <a:xfrm>
          <a:off x="3143250" y="333164"/>
          <a:ext cx="2857499" cy="171450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133350" rIns="133350" bIns="133350" numCol="1" spcCol="1270" anchor="ctr" anchorCtr="0">
          <a:noAutofit/>
        </a:bodyPr>
        <a:lstStyle/>
        <a:p>
          <a:pPr marL="0" lvl="0" indent="0" algn="ctr" defTabSz="1555750">
            <a:lnSpc>
              <a:spcPct val="90000"/>
            </a:lnSpc>
            <a:spcBef>
              <a:spcPct val="0"/>
            </a:spcBef>
            <a:spcAft>
              <a:spcPct val="35000"/>
            </a:spcAft>
            <a:buNone/>
          </a:pPr>
          <a:r>
            <a:rPr lang="en-GB" sz="3500" b="1" kern="1200" dirty="0">
              <a:solidFill>
                <a:srgbClr val="002060"/>
              </a:solidFill>
            </a:rPr>
            <a:t>Action Research</a:t>
          </a:r>
        </a:p>
      </dsp:txBody>
      <dsp:txXfrm>
        <a:off x="3143250" y="333164"/>
        <a:ext cx="2857499" cy="1714500"/>
      </dsp:txXfrm>
    </dsp:sp>
    <dsp:sp modelId="{27D0BC96-DBED-4AA1-9715-55CCE62DE5AE}">
      <dsp:nvSpPr>
        <dsp:cNvPr id="0" name=""/>
        <dsp:cNvSpPr/>
      </dsp:nvSpPr>
      <dsp:spPr>
        <a:xfrm>
          <a:off x="6286500" y="333164"/>
          <a:ext cx="2857499" cy="171450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133350" rIns="133350" bIns="133350" numCol="1" spcCol="1270" anchor="ctr" anchorCtr="0">
          <a:noAutofit/>
        </a:bodyPr>
        <a:lstStyle/>
        <a:p>
          <a:pPr marL="0" lvl="0" indent="0" algn="ctr" defTabSz="1555750">
            <a:lnSpc>
              <a:spcPct val="90000"/>
            </a:lnSpc>
            <a:spcBef>
              <a:spcPct val="0"/>
            </a:spcBef>
            <a:spcAft>
              <a:spcPct val="35000"/>
            </a:spcAft>
            <a:buNone/>
          </a:pPr>
          <a:r>
            <a:rPr lang="en-GB" sz="3500" b="1" kern="1200" dirty="0">
              <a:solidFill>
                <a:srgbClr val="7030A0"/>
              </a:solidFill>
            </a:rPr>
            <a:t>Survey</a:t>
          </a:r>
        </a:p>
      </dsp:txBody>
      <dsp:txXfrm>
        <a:off x="6286500" y="333164"/>
        <a:ext cx="2857499" cy="1714500"/>
      </dsp:txXfrm>
    </dsp:sp>
    <dsp:sp modelId="{E6C13923-E2EF-4D8A-B459-9D9D2A088BB1}">
      <dsp:nvSpPr>
        <dsp:cNvPr id="0" name=""/>
        <dsp:cNvSpPr/>
      </dsp:nvSpPr>
      <dsp:spPr>
        <a:xfrm>
          <a:off x="0" y="2333414"/>
          <a:ext cx="2857499" cy="171450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133350" rIns="133350" bIns="133350" numCol="1" spcCol="1270" anchor="ctr" anchorCtr="0">
          <a:noAutofit/>
        </a:bodyPr>
        <a:lstStyle/>
        <a:p>
          <a:pPr marL="0" lvl="0" indent="0" algn="ctr" defTabSz="1555750">
            <a:lnSpc>
              <a:spcPct val="90000"/>
            </a:lnSpc>
            <a:spcBef>
              <a:spcPct val="0"/>
            </a:spcBef>
            <a:spcAft>
              <a:spcPct val="35000"/>
            </a:spcAft>
            <a:buNone/>
          </a:pPr>
          <a:r>
            <a:rPr lang="en-GB" sz="3500" kern="1200" dirty="0"/>
            <a:t>Grounded theory</a:t>
          </a:r>
        </a:p>
      </dsp:txBody>
      <dsp:txXfrm>
        <a:off x="0" y="2333414"/>
        <a:ext cx="2857499" cy="1714500"/>
      </dsp:txXfrm>
    </dsp:sp>
    <dsp:sp modelId="{42F30FD3-0947-44B6-B840-8F0EEDE20AD3}">
      <dsp:nvSpPr>
        <dsp:cNvPr id="0" name=""/>
        <dsp:cNvSpPr/>
      </dsp:nvSpPr>
      <dsp:spPr>
        <a:xfrm>
          <a:off x="3143250" y="2333414"/>
          <a:ext cx="2857499" cy="171450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133350" rIns="133350" bIns="133350" numCol="1" spcCol="1270" anchor="ctr" anchorCtr="0">
          <a:noAutofit/>
        </a:bodyPr>
        <a:lstStyle/>
        <a:p>
          <a:pPr marL="0" lvl="0" indent="0" algn="ctr" defTabSz="1555750">
            <a:lnSpc>
              <a:spcPct val="90000"/>
            </a:lnSpc>
            <a:spcBef>
              <a:spcPct val="0"/>
            </a:spcBef>
            <a:spcAft>
              <a:spcPct val="35000"/>
            </a:spcAft>
            <a:buNone/>
          </a:pPr>
          <a:r>
            <a:rPr lang="en-GB" sz="3500" b="1" kern="1200" dirty="0">
              <a:solidFill>
                <a:srgbClr val="800000"/>
              </a:solidFill>
            </a:rPr>
            <a:t>Ethnography</a:t>
          </a:r>
        </a:p>
      </dsp:txBody>
      <dsp:txXfrm>
        <a:off x="3143250" y="2333414"/>
        <a:ext cx="2857499" cy="1714500"/>
      </dsp:txXfrm>
    </dsp:sp>
    <dsp:sp modelId="{186F2A0C-1E49-4885-9FAA-9E1F5015CA60}">
      <dsp:nvSpPr>
        <dsp:cNvPr id="0" name=""/>
        <dsp:cNvSpPr/>
      </dsp:nvSpPr>
      <dsp:spPr>
        <a:xfrm>
          <a:off x="6286500" y="2333414"/>
          <a:ext cx="2857499" cy="171450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133350" rIns="133350" bIns="133350" numCol="1" spcCol="1270" anchor="ctr" anchorCtr="0">
          <a:noAutofit/>
        </a:bodyPr>
        <a:lstStyle/>
        <a:p>
          <a:pPr marL="0" lvl="0" indent="0" algn="ctr" defTabSz="1555750">
            <a:lnSpc>
              <a:spcPct val="90000"/>
            </a:lnSpc>
            <a:spcBef>
              <a:spcPct val="0"/>
            </a:spcBef>
            <a:spcAft>
              <a:spcPct val="35000"/>
            </a:spcAft>
            <a:buNone/>
          </a:pPr>
          <a:r>
            <a:rPr lang="en-GB" sz="3500" b="1" kern="1200" dirty="0">
              <a:solidFill>
                <a:srgbClr val="006600"/>
              </a:solidFill>
            </a:rPr>
            <a:t>Case-study</a:t>
          </a:r>
        </a:p>
      </dsp:txBody>
      <dsp:txXfrm>
        <a:off x="6286500" y="2333414"/>
        <a:ext cx="2857499" cy="1714500"/>
      </dsp:txXfrm>
    </dsp:sp>
    <dsp:sp modelId="{739780EC-C103-480D-948F-B6E0238784EA}">
      <dsp:nvSpPr>
        <dsp:cNvPr id="0" name=""/>
        <dsp:cNvSpPr/>
      </dsp:nvSpPr>
      <dsp:spPr>
        <a:xfrm>
          <a:off x="3143250" y="4333664"/>
          <a:ext cx="2857499" cy="171450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133350" rIns="133350" bIns="133350" numCol="1" spcCol="1270" anchor="ctr" anchorCtr="0">
          <a:noAutofit/>
        </a:bodyPr>
        <a:lstStyle/>
        <a:p>
          <a:pPr marL="0" lvl="0" indent="0" algn="ctr" defTabSz="1555750">
            <a:lnSpc>
              <a:spcPct val="90000"/>
            </a:lnSpc>
            <a:spcBef>
              <a:spcPct val="0"/>
            </a:spcBef>
            <a:spcAft>
              <a:spcPct val="35000"/>
            </a:spcAft>
            <a:buNone/>
          </a:pPr>
          <a:r>
            <a:rPr lang="en-GB" sz="3500" b="1" kern="1200" dirty="0">
              <a:solidFill>
                <a:srgbClr val="CC00CC"/>
              </a:solidFill>
            </a:rPr>
            <a:t>Archival/Desk Research</a:t>
          </a:r>
        </a:p>
      </dsp:txBody>
      <dsp:txXfrm>
        <a:off x="3143250" y="4333664"/>
        <a:ext cx="2857499" cy="1714500"/>
      </dsp:txXfrm>
    </dsp:sp>
  </dsp:spTree>
</dsp:drawing>
</file>

<file path=ppt/diagrams/layout1.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16/7/layout/ChevronBlockProcess">
  <dgm:title val="Chevron Block Process"/>
  <dgm:desc val="Use to show a progression; a timeline; sequential steps in a task, process, or workflow; or to emphasize movement or direction. Level 1 text appears inside an arrow shape while Level 2 text appears below the arrow shapes."/>
  <dgm:catLst>
    <dgm:cat type="process" pri="5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fact="0.6"/>
      <dgm:constr type="h" for="des" forName="composite" op="equ"/>
      <dgm:constr type="w" for="ch" forName="composite" refType="w"/>
      <dgm:constr type="w" for="des" forName="parTx"/>
      <dgm:constr type="h" for="des" forName="parTx" op="equ"/>
      <dgm:constr type="w" for="des" forName="desTx"/>
      <dgm:constr type="primFontSz" for="des" forName="parTx" val="28"/>
      <dgm:constr type="primFontSz" for="des" forName="desTx" refType="primFontSz" refFor="des" refForName="parTx" op="lte" fact="0.75"/>
      <dgm:constr type="h" for="des" forName="desTx" op="equ"/>
      <dgm:constr type="w" for="ch" forName="space" refType="w" op="equ" fact="-0.005"/>
    </dgm:constrLst>
    <dgm:ruleLst>
      <dgm:rule type="w" for="ch" forName="composite" val="0"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91"/>
              <dgm:constr type="t" for="ch" forName="desTx" refType="h" refFor="ch" refForName="parTx"/>
            </dgm:constrLst>
          </dgm:if>
          <dgm:else name="Name9">
            <dgm:constrLst>
              <dgm:constr type="l" for="ch" forName="parTx"/>
              <dgm:constr type="w" for="ch" forName="parTx" refType="w"/>
              <dgm:constr type="t" for="ch" forName="parTx"/>
              <dgm:constr type="l" for="ch" forName="desTx" refType="w" fact="0.09"/>
              <dgm:constr type="w" for="ch" forName="desTx" refType="w" refFor="ch" refForName="parTx" fact="0.91"/>
              <dgm:constr type="t" for="ch" forName="desTx" refType="h" refFor="ch" refForName="parTx"/>
            </dgm:constrLst>
          </dgm:else>
        </dgm:choose>
        <dgm:ruleLst>
          <dgm:rule type="h" val="INF" fact="NaN" max="NaN"/>
        </dgm:ruleLst>
        <dgm:layoutNode name="parTx" styleLbl="alignNode1">
          <dgm:varLst>
            <dgm:chMax val="0"/>
            <dgm:chPref val="0"/>
          </dgm:varLst>
          <dgm:alg type="tx"/>
          <dgm:choose name="Name10">
            <dgm:if name="Name11" func="var" arg="dir" op="equ" val="norm">
              <dgm:shape xmlns:r="http://schemas.openxmlformats.org/officeDocument/2006/relationships" type="chevron" r:blip="">
                <dgm:adjLst>
                  <dgm:adj idx="1" val="0.3"/>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3"/>
                <dgm:constr type="h"/>
                <dgm:constr type="tMarg" refType="w" fact="0.105"/>
                <dgm:constr type="bMarg" refType="w" fact="0.105"/>
                <dgm:constr type="lMarg" refType="w" fact="0.105"/>
                <dgm:constr type="rMarg" refType="w" fact="0.105"/>
              </dgm:constrLst>
            </dgm:if>
            <dgm:else name="Name15">
              <dgm:constrLst>
                <dgm:constr type="h" refType="w" op="lte" fact="0.3"/>
                <dgm:constr type="h"/>
                <dgm:constr type="tMarg" refType="w" fact="0.105"/>
                <dgm:constr type="bMarg" refType="w" fact="0.105"/>
                <dgm:constr type="lMarg" refType="w" fact="0.105"/>
                <dgm:constr type="rMarg" refType="w" fact="0.105"/>
              </dgm:constrLst>
            </dgm:else>
          </dgm:choose>
          <dgm:ruleLst>
            <dgm:rule type="h" val="INF" fact="NaN" max="NaN"/>
            <dgm:rule type="primFontSz" val="14" fact="NaN" max="NaN"/>
          </dgm:ruleLst>
        </dgm:layoutNode>
        <dgm:layoutNode name="desTx" styleLbl="alignAccFollowNode1">
          <dgm:varLst/>
          <dgm:alg type="tx">
            <dgm:param type="stBulletLvl" val="0"/>
            <dgm:param type="txAnchorVert" val="t"/>
            <dgm:param type="parTxLTRAlign" val="l"/>
            <dgm:param type="shpTxLTRAlignCh" val="l"/>
            <dgm:param type="parTxRTLAlign" val="r"/>
            <dgm:param type="shpTxRTLAlignCh" val="r"/>
          </dgm:alg>
          <dgm:shape xmlns:r="http://schemas.openxmlformats.org/officeDocument/2006/relationships" type="rect" r:blip="">
            <dgm:adjLst/>
          </dgm:shape>
          <dgm:presOf axis="des" ptType="node"/>
          <dgm:constrLst>
            <dgm:constr type="primFontSz" val="20"/>
            <dgm:constr type="tMarg" refType="w" fact="0.224"/>
            <dgm:constr type="bMarg" refType="w" fact="0.448"/>
            <dgm:constr type="lMarg" refType="w" fact="0.224"/>
            <dgm:constr type="rMarg" refType="w" fact="0.224"/>
          </dgm:constrLst>
          <dgm:ruleLst>
            <dgm:rule type="h" val="INF" fact="NaN" max="NaN"/>
            <dgm:rule type="primFontSz" val="11"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2#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30">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3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32">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2917D39-44C8-4CB7-9073-D4C64472DAE0}" type="datetimeFigureOut">
              <a:rPr lang="en-GB" smtClean="0"/>
              <a:t>08/09/2026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8F38699-4B03-4757-A8E8-1F2266124752}" type="slidenum">
              <a:rPr lang="en-GB" smtClean="0"/>
              <a:t>‹#›</a:t>
            </a:fld>
            <a:endParaRPr lang="en-GB"/>
          </a:p>
        </p:txBody>
      </p:sp>
    </p:spTree>
    <p:extLst>
      <p:ext uri="{BB962C8B-B14F-4D97-AF65-F5344CB8AC3E}">
        <p14:creationId xmlns:p14="http://schemas.microsoft.com/office/powerpoint/2010/main" val="306380265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Fill in the relevant information for the cohort</a:t>
            </a:r>
          </a:p>
        </p:txBody>
      </p:sp>
      <p:sp>
        <p:nvSpPr>
          <p:cNvPr id="4" name="Slide Number Placeholder 3"/>
          <p:cNvSpPr>
            <a:spLocks noGrp="1"/>
          </p:cNvSpPr>
          <p:nvPr>
            <p:ph type="sldNum" sz="quarter" idx="5"/>
          </p:nvPr>
        </p:nvSpPr>
        <p:spPr/>
        <p:txBody>
          <a:bodyPr/>
          <a:lstStyle/>
          <a:p>
            <a:fld id="{58F38699-4B03-4757-A8E8-1F2266124752}" type="slidenum">
              <a:rPr lang="en-GB" smtClean="0"/>
              <a:t>1</a:t>
            </a:fld>
            <a:endParaRPr lang="en-GB"/>
          </a:p>
        </p:txBody>
      </p:sp>
    </p:spTree>
    <p:extLst>
      <p:ext uri="{BB962C8B-B14F-4D97-AF65-F5344CB8AC3E}">
        <p14:creationId xmlns:p14="http://schemas.microsoft.com/office/powerpoint/2010/main" val="223447951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lide Image Placeholder 1">
            <a:extLst>
              <a:ext uri="{FF2B5EF4-FFF2-40B4-BE49-F238E27FC236}">
                <a16:creationId xmlns:a16="http://schemas.microsoft.com/office/drawing/2014/main" id="{B350DD0C-89A9-AE04-EE85-1D3D1D56C8B1}"/>
              </a:ext>
            </a:extLst>
          </p:cNvPr>
          <p:cNvSpPr>
            <a:spLocks noGrp="1" noRot="1" noChangeAspect="1" noTextEdit="1"/>
          </p:cNvSpPr>
          <p:nvPr>
            <p:ph type="sldImg"/>
          </p:nvPr>
        </p:nvSpPr>
        <p:spPr>
          <a:ln/>
        </p:spPr>
      </p:sp>
      <p:sp>
        <p:nvSpPr>
          <p:cNvPr id="28675" name="Notes Placeholder 2">
            <a:extLst>
              <a:ext uri="{FF2B5EF4-FFF2-40B4-BE49-F238E27FC236}">
                <a16:creationId xmlns:a16="http://schemas.microsoft.com/office/drawing/2014/main" id="{2236F4CD-D3A1-E348-70DB-34F188118782}"/>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cs typeface="Arial" panose="020B0604020202020204" pitchFamily="34" charset="0"/>
            </a:endParaRPr>
          </a:p>
        </p:txBody>
      </p:sp>
      <p:sp>
        <p:nvSpPr>
          <p:cNvPr id="28676" name="Slide Number Placeholder 3">
            <a:extLst>
              <a:ext uri="{FF2B5EF4-FFF2-40B4-BE49-F238E27FC236}">
                <a16:creationId xmlns:a16="http://schemas.microsoft.com/office/drawing/2014/main" id="{FF4F6D76-E617-B3B4-6B4B-1F87BEE73498}"/>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4CF34D5F-A3AE-43C5-A40C-09E3842132B4}" type="slidenum">
              <a:rPr lang="en-GB" altLang="en-US"/>
              <a:pPr>
                <a:spcBef>
                  <a:spcPct val="0"/>
                </a:spcBef>
              </a:pPr>
              <a:t>41</a:t>
            </a:fld>
            <a:endParaRPr lang="en-GB"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audio" Target="../media/audio1.wav"/></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ext Placeholder 2">
            <a:extLst>
              <a:ext uri="{FF2B5EF4-FFF2-40B4-BE49-F238E27FC236}">
                <a16:creationId xmlns:a16="http://schemas.microsoft.com/office/drawing/2014/main" id="{3A69AF18-C38F-3FB4-21F4-AE29689A4739}"/>
              </a:ext>
            </a:extLst>
          </p:cNvPr>
          <p:cNvSpPr>
            <a:spLocks noGrp="1"/>
          </p:cNvSpPr>
          <p:nvPr>
            <p:ph idx="1"/>
          </p:nvPr>
        </p:nvSpPr>
        <p:spPr>
          <a:xfrm>
            <a:off x="630810" y="1470582"/>
            <a:ext cx="5213809" cy="3751868"/>
          </a:xfrm>
          <a:prstGeom prst="rect">
            <a:avLst/>
          </a:prstGeom>
        </p:spPr>
        <p:txBody>
          <a:bodyPr vert="horz" wrap="none" lIns="0" tIns="0" rIns="0" bIns="0" rtlCol="0" anchor="t" anchorCtr="0">
            <a:noAutofit/>
          </a:bodyPr>
          <a:lstStyle>
            <a:lvl1pPr>
              <a:defRPr>
                <a:solidFill>
                  <a:schemeClr val="bg1"/>
                </a:solidFill>
              </a:defRPr>
            </a:lvl1pPr>
          </a:lstStyle>
          <a:p>
            <a:pPr lvl="0"/>
            <a:r>
              <a:rPr lang="en-US"/>
              <a:t>Click to edit Master text styles</a:t>
            </a:r>
          </a:p>
        </p:txBody>
      </p:sp>
    </p:spTree>
    <p:extLst>
      <p:ext uri="{BB962C8B-B14F-4D97-AF65-F5344CB8AC3E}">
        <p14:creationId xmlns:p14="http://schemas.microsoft.com/office/powerpoint/2010/main" val="12731376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Tree>
    <p:extLst>
      <p:ext uri="{BB962C8B-B14F-4D97-AF65-F5344CB8AC3E}">
        <p14:creationId xmlns:p14="http://schemas.microsoft.com/office/powerpoint/2010/main" val="15567234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9/8/2026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26531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462CA03C-F853-A91C-D253-6CF5F658A2A3}"/>
              </a:ext>
            </a:extLst>
          </p:cNvPr>
          <p:cNvSpPr>
            <a:spLocks noGrp="1"/>
          </p:cNvSpPr>
          <p:nvPr>
            <p:ph type="dt" sz="half" idx="10"/>
          </p:nvPr>
        </p:nvSpPr>
        <p:spPr/>
        <p:txBody>
          <a:bodyPr/>
          <a:lstStyle>
            <a:lvl1pPr>
              <a:defRPr/>
            </a:lvl1pPr>
          </a:lstStyle>
          <a:p>
            <a:pPr>
              <a:defRPr/>
            </a:pPr>
            <a:endParaRPr lang="en-GB" altLang="en-US"/>
          </a:p>
        </p:txBody>
      </p:sp>
      <p:sp>
        <p:nvSpPr>
          <p:cNvPr id="6" name="Footer Placeholder 4">
            <a:extLst>
              <a:ext uri="{FF2B5EF4-FFF2-40B4-BE49-F238E27FC236}">
                <a16:creationId xmlns:a16="http://schemas.microsoft.com/office/drawing/2014/main" id="{5A9459F0-285E-6DA6-FD34-7022C6E95885}"/>
              </a:ext>
            </a:extLst>
          </p:cNvPr>
          <p:cNvSpPr>
            <a:spLocks noGrp="1"/>
          </p:cNvSpPr>
          <p:nvPr>
            <p:ph type="ftr" sz="quarter" idx="11"/>
          </p:nvPr>
        </p:nvSpPr>
        <p:spPr/>
        <p:txBody>
          <a:bodyPr/>
          <a:lstStyle>
            <a:lvl1pPr>
              <a:defRPr/>
            </a:lvl1pPr>
          </a:lstStyle>
          <a:p>
            <a:pPr>
              <a:defRPr/>
            </a:pPr>
            <a:endParaRPr lang="en-GB" altLang="en-US"/>
          </a:p>
        </p:txBody>
      </p:sp>
      <p:sp>
        <p:nvSpPr>
          <p:cNvPr id="7" name="Slide Number Placeholder 5">
            <a:extLst>
              <a:ext uri="{FF2B5EF4-FFF2-40B4-BE49-F238E27FC236}">
                <a16:creationId xmlns:a16="http://schemas.microsoft.com/office/drawing/2014/main" id="{6CD2B840-5533-6B94-4ED2-D54466A668F9}"/>
              </a:ext>
            </a:extLst>
          </p:cNvPr>
          <p:cNvSpPr>
            <a:spLocks noGrp="1"/>
          </p:cNvSpPr>
          <p:nvPr>
            <p:ph type="sldNum" sz="quarter" idx="12"/>
          </p:nvPr>
        </p:nvSpPr>
        <p:spPr/>
        <p:txBody>
          <a:bodyPr/>
          <a:lstStyle>
            <a:lvl1pPr>
              <a:defRPr/>
            </a:lvl1pPr>
          </a:lstStyle>
          <a:p>
            <a:fld id="{C41DEEB9-892B-439A-8236-4EBE49D8438E}" type="slidenum">
              <a:rPr lang="en-GB" altLang="en-US"/>
              <a:pPr/>
              <a:t>‹#›</a:t>
            </a:fld>
            <a:endParaRPr lang="en-GB" altLang="en-US"/>
          </a:p>
        </p:txBody>
      </p:sp>
    </p:spTree>
    <p:extLst>
      <p:ext uri="{BB962C8B-B14F-4D97-AF65-F5344CB8AC3E}">
        <p14:creationId xmlns:p14="http://schemas.microsoft.com/office/powerpoint/2010/main" val="3512068822"/>
      </p:ext>
    </p:extLst>
  </p:cSld>
  <p:clrMapOvr>
    <a:masterClrMapping/>
  </p:clrMapOvr>
  <p:transition spd="med">
    <p:pull dir="rd"/>
    <p:sndAc>
      <p:stSnd>
        <p:snd r:embed="rId1" name="camera.wav"/>
      </p:stSnd>
    </p:sndAc>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591F957-3FF8-4889-A9EB-663DD4F5F5A4}" type="datetimeFigureOut">
              <a:rPr lang="en-GB" smtClean="0"/>
              <a:pPr/>
              <a:t>08/09/2026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176B8A4-F7A7-4E35-AB1A-2EA8FDFBB6A0}" type="slidenum">
              <a:rPr lang="en-GB" smtClean="0"/>
              <a:pPr/>
              <a:t>‹#›</a:t>
            </a:fld>
            <a:endParaRPr lang="en-GB"/>
          </a:p>
        </p:txBody>
      </p:sp>
    </p:spTree>
    <p:extLst>
      <p:ext uri="{BB962C8B-B14F-4D97-AF65-F5344CB8AC3E}">
        <p14:creationId xmlns:p14="http://schemas.microsoft.com/office/powerpoint/2010/main" val="2769120020"/>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slideLayout" Target="../slideLayouts/slideLayout3.xml"/><Relationship Id="rId1" Type="http://schemas.openxmlformats.org/officeDocument/2006/relationships/slideLayout" Target="../slideLayouts/slideLayout2.xml"/><Relationship Id="rId6" Type="http://schemas.openxmlformats.org/officeDocument/2006/relationships/image" Target="../media/image2.png"/><Relationship Id="rId5" Type="http://schemas.openxmlformats.org/officeDocument/2006/relationships/theme" Target="../theme/theme2.xml"/><Relationship Id="rId4" Type="http://schemas.openxmlformats.org/officeDocument/2006/relationships/slideLayout" Target="../slideLayouts/slideLayout5.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close-up of a blue background&#10;&#10;Description automatically generated with low confidence">
            <a:extLst>
              <a:ext uri="{FF2B5EF4-FFF2-40B4-BE49-F238E27FC236}">
                <a16:creationId xmlns:a16="http://schemas.microsoft.com/office/drawing/2014/main" id="{2E1DDE80-4CCE-9DDD-ADC8-E44ADC637C06}"/>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32921129"/>
      </p:ext>
    </p:extLst>
  </p:cSld>
  <p:clrMap bg1="lt1" tx1="dk1" bg2="lt2" tx2="dk2" accent1="accent1" accent2="accent2" accent3="accent3" accent4="accent4" accent5="accent5" accent6="accent6" hlink="hlink" folHlink="folHlink"/>
  <p:sldLayoutIdLst>
    <p:sldLayoutId id="2147483674"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9291BCB-9C09-E24A-899A-13554DBEFA2E}"/>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E6273185-EDC6-2448-AE66-1EE933FA5C73}"/>
              </a:ext>
            </a:extLst>
          </p:cNvPr>
          <p:cNvSpPr>
            <a:spLocks noGrp="1"/>
          </p:cNvSpPr>
          <p:nvPr>
            <p:ph type="body" idx="1"/>
          </p:nvPr>
        </p:nvSpPr>
        <p:spPr>
          <a:xfrm>
            <a:off x="358219" y="1825625"/>
            <a:ext cx="11481847" cy="3575934"/>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pic>
        <p:nvPicPr>
          <p:cNvPr id="6" name="Picture 5" descr="A picture containing text, businesscard, screenshot, logo&#10;&#10;Description automatically generated">
            <a:extLst>
              <a:ext uri="{FF2B5EF4-FFF2-40B4-BE49-F238E27FC236}">
                <a16:creationId xmlns:a16="http://schemas.microsoft.com/office/drawing/2014/main" id="{067C0C12-FBAF-6992-A87D-A0CF5E789462}"/>
              </a:ext>
            </a:extLst>
          </p:cNvPr>
          <p:cNvPicPr>
            <a:picLocks noChangeAspect="1"/>
          </p:cNvPicPr>
          <p:nvPr userDrawn="1"/>
        </p:nvPicPr>
        <p:blipFill>
          <a:blip r:embed="rId6"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384196811"/>
      </p:ext>
    </p:extLst>
  </p:cSld>
  <p:clrMap bg1="lt1" tx1="dk1" bg2="lt2" tx2="dk2" accent1="accent1" accent2="accent2" accent3="accent3" accent4="accent4" accent5="accent5" accent6="accent6" hlink="hlink" folHlink="folHlink"/>
  <p:sldLayoutIdLst>
    <p:sldLayoutId id="2147483682" r:id="rId1"/>
    <p:sldLayoutId id="2147483683" r:id="rId2"/>
    <p:sldLayoutId id="2147483684" r:id="rId3"/>
    <p:sldLayoutId id="2147483685" r:id="rId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3.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4.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5.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3.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36.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4.xml"/></Relationships>
</file>

<file path=ppt/slides/_rels/slide3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3.xml"/></Relationships>
</file>

<file path=ppt/slides/_rels/slide3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hyperlink" Target="file:///C:\Users\mohamed.asim\Downloads\Week%201%20-%20MichaelCrotty_1998_1IntroductionTheResea_TheFoundationsOfSocial%20Research.pdf" TargetMode="Externa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11.wmf"/><Relationship Id="rId2" Type="http://schemas.openxmlformats.org/officeDocument/2006/relationships/notesSlide" Target="../notesSlides/notesSlide2.xml"/><Relationship Id="rId1" Type="http://schemas.openxmlformats.org/officeDocument/2006/relationships/slideLayout" Target="../slideLayouts/slideLayout3.xml"/><Relationship Id="rId4" Type="http://schemas.openxmlformats.org/officeDocument/2006/relationships/image" Target="../media/image12.wmf"/></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4.xml.rels><?xml version="1.0" encoding="UTF-8" standalone="yes"?>
<Relationships xmlns="http://schemas.openxmlformats.org/package/2006/relationships"><Relationship Id="rId3" Type="http://schemas.openxmlformats.org/officeDocument/2006/relationships/image" Target="../media/image14.wmf"/><Relationship Id="rId2" Type="http://schemas.openxmlformats.org/officeDocument/2006/relationships/image" Target="../media/image13.wmf"/><Relationship Id="rId1" Type="http://schemas.openxmlformats.org/officeDocument/2006/relationships/slideLayout" Target="../slideLayouts/slideLayout3.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4D9E2CC-1AE0-9F1D-FAB0-0A1AD94712BA}"/>
              </a:ext>
            </a:extLst>
          </p:cNvPr>
          <p:cNvSpPr>
            <a:spLocks noGrp="1"/>
          </p:cNvSpPr>
          <p:nvPr>
            <p:ph idx="1"/>
          </p:nvPr>
        </p:nvSpPr>
        <p:spPr>
          <a:xfrm>
            <a:off x="145473" y="1091046"/>
            <a:ext cx="8676409" cy="3844370"/>
          </a:xfrm>
        </p:spPr>
        <p:txBody>
          <a:bodyPr/>
          <a:lstStyle/>
          <a:p>
            <a:pPr marL="0" indent="0">
              <a:buNone/>
            </a:pPr>
            <a:r>
              <a:rPr lang="en-GB" sz="4800" dirty="0">
                <a:latin typeface="Aptos" panose="020B0004020202020204" pitchFamily="34" charset="0"/>
              </a:rPr>
              <a:t>Converting Research into Practice</a:t>
            </a:r>
          </a:p>
          <a:p>
            <a:pPr marL="0" indent="0">
              <a:buNone/>
            </a:pPr>
            <a:r>
              <a:rPr lang="en-GB" sz="4800" dirty="0">
                <a:latin typeface="Aptos" panose="020B0004020202020204" pitchFamily="34" charset="0"/>
              </a:rPr>
              <a:t>LCDB 7010</a:t>
            </a:r>
          </a:p>
          <a:p>
            <a:pPr marL="0" indent="0">
              <a:buNone/>
            </a:pPr>
            <a:r>
              <a:rPr lang="en-GB" sz="4000" dirty="0">
                <a:latin typeface="Aptos" panose="020B0004020202020204" pitchFamily="34" charset="0"/>
              </a:rPr>
              <a:t>Week 1  - Introduction, Key Topics &amp; </a:t>
            </a:r>
          </a:p>
          <a:p>
            <a:pPr marL="0" indent="0">
              <a:buNone/>
            </a:pPr>
            <a:r>
              <a:rPr lang="en-GB" sz="4000" dirty="0">
                <a:latin typeface="Aptos" panose="020B0004020202020204" pitchFamily="34" charset="0"/>
              </a:rPr>
              <a:t>Assessment Review</a:t>
            </a:r>
          </a:p>
          <a:p>
            <a:pPr marL="0" indent="0">
              <a:buNone/>
            </a:pPr>
            <a:endParaRPr lang="en-GB" sz="4000" dirty="0">
              <a:latin typeface="Aptos" panose="020B0004020202020204" pitchFamily="34" charset="0"/>
            </a:endParaRPr>
          </a:p>
          <a:p>
            <a:pPr marL="0" indent="0">
              <a:buNone/>
            </a:pPr>
            <a:r>
              <a:rPr lang="en-GB" sz="4000" dirty="0">
                <a:latin typeface="Aptos" panose="020B0004020202020204" pitchFamily="34" charset="0"/>
              </a:rPr>
              <a:t>Delivered by: Dr Eno Maycock</a:t>
            </a:r>
          </a:p>
          <a:p>
            <a:pPr marL="0" indent="0">
              <a:buNone/>
            </a:pPr>
            <a:endParaRPr lang="en-GB" sz="4000" dirty="0"/>
          </a:p>
          <a:p>
            <a:pPr marL="0" indent="0">
              <a:buNone/>
            </a:pPr>
            <a:r>
              <a:rPr lang="en-GB" sz="4000" dirty="0"/>
              <a:t>			</a:t>
            </a:r>
          </a:p>
        </p:txBody>
      </p:sp>
    </p:spTree>
    <p:extLst>
      <p:ext uri="{BB962C8B-B14F-4D97-AF65-F5344CB8AC3E}">
        <p14:creationId xmlns:p14="http://schemas.microsoft.com/office/powerpoint/2010/main" val="172088887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0E022E-55D8-1C37-3B9E-2738EDA4FD72}"/>
              </a:ext>
            </a:extLst>
          </p:cNvPr>
          <p:cNvSpPr>
            <a:spLocks noGrp="1"/>
          </p:cNvSpPr>
          <p:nvPr>
            <p:ph type="title"/>
          </p:nvPr>
        </p:nvSpPr>
        <p:spPr>
          <a:xfrm>
            <a:off x="0" y="1"/>
            <a:ext cx="12191999" cy="841663"/>
          </a:xfrm>
        </p:spPr>
        <p:txBody>
          <a:bodyPr>
            <a:normAutofit/>
          </a:bodyPr>
          <a:lstStyle/>
          <a:p>
            <a:pPr algn="ctr"/>
            <a:r>
              <a:rPr lang="en-GB" sz="4800" b="1" dirty="0">
                <a:latin typeface="Aptos" panose="020B0004020202020204" pitchFamily="34" charset="0"/>
              </a:rPr>
              <a:t>Module Aims</a:t>
            </a:r>
          </a:p>
        </p:txBody>
      </p:sp>
      <p:sp>
        <p:nvSpPr>
          <p:cNvPr id="3" name="Content Placeholder 2">
            <a:extLst>
              <a:ext uri="{FF2B5EF4-FFF2-40B4-BE49-F238E27FC236}">
                <a16:creationId xmlns:a16="http://schemas.microsoft.com/office/drawing/2014/main" id="{FD0020BF-06E3-687E-1700-BC926B060447}"/>
              </a:ext>
            </a:extLst>
          </p:cNvPr>
          <p:cNvSpPr>
            <a:spLocks noGrp="1"/>
          </p:cNvSpPr>
          <p:nvPr>
            <p:ph idx="1"/>
          </p:nvPr>
        </p:nvSpPr>
        <p:spPr>
          <a:xfrm>
            <a:off x="1" y="841664"/>
            <a:ext cx="12191998" cy="4748645"/>
          </a:xfrm>
        </p:spPr>
        <p:txBody>
          <a:bodyPr>
            <a:normAutofit/>
          </a:bodyPr>
          <a:lstStyle/>
          <a:p>
            <a:pPr marL="0" indent="0">
              <a:buNone/>
            </a:pPr>
            <a:r>
              <a:rPr lang="en-GB" dirty="0">
                <a:latin typeface="Aptos" panose="020B0004020202020204" pitchFamily="34" charset="0"/>
              </a:rPr>
              <a:t>Aims of the module on Converting Research into Practice are:</a:t>
            </a:r>
            <a:br>
              <a:rPr lang="en-GB" dirty="0">
                <a:latin typeface="Aptos" panose="020B0004020202020204" pitchFamily="34" charset="0"/>
              </a:rPr>
            </a:br>
            <a:r>
              <a:rPr lang="en-GB" dirty="0">
                <a:latin typeface="Aptos" panose="020B0004020202020204" pitchFamily="34" charset="0"/>
              </a:rPr>
              <a:t>1. To develop advanced scholarships skills to a high level to create new knowledge through empirical research in the field of business and management and write academic papers to a standard requisite for publication.</a:t>
            </a:r>
          </a:p>
          <a:p>
            <a:pPr marL="0" indent="0">
              <a:buNone/>
            </a:pPr>
            <a:br>
              <a:rPr lang="en-GB" dirty="0">
                <a:latin typeface="Aptos" panose="020B0004020202020204" pitchFamily="34" charset="0"/>
              </a:rPr>
            </a:br>
            <a:r>
              <a:rPr lang="en-GB" dirty="0">
                <a:latin typeface="Aptos" panose="020B0004020202020204" pitchFamily="34" charset="0"/>
              </a:rPr>
              <a:t>2. To develop a critical and systematic understanding of the current state of knowledge concerning how to translate research into practice.</a:t>
            </a:r>
          </a:p>
          <a:p>
            <a:pPr marL="0" indent="0">
              <a:buNone/>
            </a:pPr>
            <a:endParaRPr lang="en-GB" dirty="0">
              <a:latin typeface="Aptos" panose="020B0004020202020204" pitchFamily="34" charset="0"/>
            </a:endParaRPr>
          </a:p>
          <a:p>
            <a:r>
              <a:rPr lang="en-GB" dirty="0">
                <a:latin typeface="Aptos" panose="020B0004020202020204" pitchFamily="34" charset="0"/>
              </a:rPr>
              <a:t>In Week 9, you will be required to do a class presentation with ppt slides on the key components of your research article </a:t>
            </a:r>
          </a:p>
          <a:p>
            <a:endParaRPr lang="en-GB" dirty="0"/>
          </a:p>
        </p:txBody>
      </p:sp>
    </p:spTree>
    <p:extLst>
      <p:ext uri="{BB962C8B-B14F-4D97-AF65-F5344CB8AC3E}">
        <p14:creationId xmlns:p14="http://schemas.microsoft.com/office/powerpoint/2010/main" val="176045443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8CA11A-6A9E-FE3F-CCDB-399EE622592F}"/>
              </a:ext>
            </a:extLst>
          </p:cNvPr>
          <p:cNvSpPr>
            <a:spLocks noGrp="1"/>
          </p:cNvSpPr>
          <p:nvPr>
            <p:ph type="title"/>
          </p:nvPr>
        </p:nvSpPr>
        <p:spPr>
          <a:xfrm>
            <a:off x="1155700" y="38418"/>
            <a:ext cx="9055100" cy="632142"/>
          </a:xfrm>
        </p:spPr>
        <p:txBody>
          <a:bodyPr>
            <a:noAutofit/>
          </a:bodyPr>
          <a:lstStyle/>
          <a:p>
            <a:r>
              <a:rPr lang="en-GB" b="1" dirty="0">
                <a:latin typeface="Aptos" panose="020B0004020202020204" pitchFamily="34" charset="0"/>
              </a:rPr>
              <a:t>Delivery Schedule for the term</a:t>
            </a:r>
          </a:p>
        </p:txBody>
      </p:sp>
      <p:graphicFrame>
        <p:nvGraphicFramePr>
          <p:cNvPr id="5" name="Content Placeholder 4">
            <a:extLst>
              <a:ext uri="{FF2B5EF4-FFF2-40B4-BE49-F238E27FC236}">
                <a16:creationId xmlns:a16="http://schemas.microsoft.com/office/drawing/2014/main" id="{73721475-70C2-D34E-C109-18F42CC75EBD}"/>
              </a:ext>
            </a:extLst>
          </p:cNvPr>
          <p:cNvGraphicFramePr>
            <a:graphicFrameLocks noGrp="1"/>
          </p:cNvGraphicFramePr>
          <p:nvPr>
            <p:ph idx="1"/>
            <p:extLst>
              <p:ext uri="{D42A27DB-BD31-4B8C-83A1-F6EECF244321}">
                <p14:modId xmlns:p14="http://schemas.microsoft.com/office/powerpoint/2010/main" val="2247690918"/>
              </p:ext>
            </p:extLst>
          </p:nvPr>
        </p:nvGraphicFramePr>
        <p:xfrm>
          <a:off x="0" y="670560"/>
          <a:ext cx="12191999" cy="6095868"/>
        </p:xfrm>
        <a:graphic>
          <a:graphicData uri="http://schemas.openxmlformats.org/drawingml/2006/table">
            <a:tbl>
              <a:tblPr firstRow="1" bandRow="1">
                <a:tableStyleId>{5C22544A-7EE6-4342-B048-85BDC9FD1C3A}</a:tableStyleId>
              </a:tblPr>
              <a:tblGrid>
                <a:gridCol w="3035300">
                  <a:extLst>
                    <a:ext uri="{9D8B030D-6E8A-4147-A177-3AD203B41FA5}">
                      <a16:colId xmlns:a16="http://schemas.microsoft.com/office/drawing/2014/main" val="3465092494"/>
                    </a:ext>
                  </a:extLst>
                </a:gridCol>
                <a:gridCol w="9156699">
                  <a:extLst>
                    <a:ext uri="{9D8B030D-6E8A-4147-A177-3AD203B41FA5}">
                      <a16:colId xmlns:a16="http://schemas.microsoft.com/office/drawing/2014/main" val="635010727"/>
                    </a:ext>
                  </a:extLst>
                </a:gridCol>
              </a:tblGrid>
              <a:tr h="396108">
                <a:tc>
                  <a:txBody>
                    <a:bodyPr/>
                    <a:lstStyle/>
                    <a:p>
                      <a:r>
                        <a:rPr lang="en-GB" sz="2800" dirty="0">
                          <a:latin typeface="Aptos" panose="020B0004020202020204" pitchFamily="34" charset="0"/>
                        </a:rPr>
                        <a:t>Teaching Weeks</a:t>
                      </a:r>
                    </a:p>
                  </a:txBody>
                  <a:tcPr/>
                </a:tc>
                <a:tc>
                  <a:txBody>
                    <a:bodyPr/>
                    <a:lstStyle/>
                    <a:p>
                      <a:r>
                        <a:rPr lang="en-GB" sz="2800" dirty="0">
                          <a:latin typeface="Aptos" panose="020B0004020202020204" pitchFamily="34" charset="0"/>
                        </a:rPr>
                        <a:t>Topics</a:t>
                      </a:r>
                    </a:p>
                  </a:txBody>
                  <a:tcPr/>
                </a:tc>
                <a:extLst>
                  <a:ext uri="{0D108BD9-81ED-4DB2-BD59-A6C34878D82A}">
                    <a16:rowId xmlns:a16="http://schemas.microsoft.com/office/drawing/2014/main" val="3651937418"/>
                  </a:ext>
                </a:extLst>
              </a:tr>
              <a:tr h="0">
                <a:tc>
                  <a:txBody>
                    <a:bodyPr/>
                    <a:lstStyle/>
                    <a:p>
                      <a:r>
                        <a:rPr lang="en-GB" sz="2800" dirty="0">
                          <a:latin typeface="Aptos" panose="020B0004020202020204" pitchFamily="34" charset="0"/>
                        </a:rPr>
                        <a:t>Week 1</a:t>
                      </a:r>
                    </a:p>
                  </a:txBody>
                  <a:tcPr/>
                </a:tc>
                <a:tc>
                  <a:txBody>
                    <a:bodyPr/>
                    <a:lstStyle/>
                    <a:p>
                      <a:r>
                        <a:rPr lang="en-GB" sz="2800" kern="1200" dirty="0">
                          <a:solidFill>
                            <a:schemeClr val="dk1"/>
                          </a:solidFill>
                          <a:effectLst/>
                          <a:latin typeface="Aptos" panose="020B0004020202020204" pitchFamily="34" charset="0"/>
                          <a:ea typeface="+mn-ea"/>
                          <a:cs typeface="+mn-cs"/>
                        </a:rPr>
                        <a:t>Module Introduction &amp; Foundations of Social Research</a:t>
                      </a:r>
                    </a:p>
                  </a:txBody>
                  <a:tcPr/>
                </a:tc>
                <a:extLst>
                  <a:ext uri="{0D108BD9-81ED-4DB2-BD59-A6C34878D82A}">
                    <a16:rowId xmlns:a16="http://schemas.microsoft.com/office/drawing/2014/main" val="385475397"/>
                  </a:ext>
                </a:extLst>
              </a:tr>
              <a:tr h="0">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prstClr val="black"/>
                          </a:solidFill>
                          <a:effectLst/>
                          <a:uLnTx/>
                          <a:uFillTx/>
                          <a:latin typeface="Aptos" panose="020B0004020202020204" pitchFamily="34" charset="0"/>
                          <a:ea typeface="+mn-ea"/>
                          <a:cs typeface="+mn-cs"/>
                        </a:rPr>
                        <a:t>Week 2</a:t>
                      </a:r>
                    </a:p>
                  </a:txBody>
                  <a:tcPr/>
                </a:tc>
                <a:tc>
                  <a:txBody>
                    <a:bodyPr/>
                    <a:lstStyle/>
                    <a:p>
                      <a:r>
                        <a:rPr lang="en-GB" sz="2800" kern="1200" dirty="0">
                          <a:solidFill>
                            <a:schemeClr val="dk1"/>
                          </a:solidFill>
                          <a:effectLst/>
                          <a:latin typeface="Aptos" panose="020B0004020202020204" pitchFamily="34" charset="0"/>
                          <a:ea typeface="+mn-ea"/>
                          <a:cs typeface="+mn-cs"/>
                        </a:rPr>
                        <a:t>Research Proposals</a:t>
                      </a:r>
                      <a:endParaRPr lang="en-GB" sz="2800" dirty="0">
                        <a:latin typeface="Aptos" panose="020B0004020202020204" pitchFamily="34" charset="0"/>
                      </a:endParaRPr>
                    </a:p>
                  </a:txBody>
                  <a:tcPr/>
                </a:tc>
                <a:extLst>
                  <a:ext uri="{0D108BD9-81ED-4DB2-BD59-A6C34878D82A}">
                    <a16:rowId xmlns:a16="http://schemas.microsoft.com/office/drawing/2014/main" val="3317625759"/>
                  </a:ext>
                </a:extLst>
              </a:tr>
              <a:tr h="442092">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prstClr val="black"/>
                          </a:solidFill>
                          <a:effectLst/>
                          <a:uLnTx/>
                          <a:uFillTx/>
                          <a:latin typeface="Aptos" panose="020B0004020202020204" pitchFamily="34" charset="0"/>
                          <a:ea typeface="+mn-ea"/>
                          <a:cs typeface="+mn-cs"/>
                        </a:rPr>
                        <a:t>Week 3</a:t>
                      </a:r>
                    </a:p>
                  </a:txBody>
                  <a:tcPr/>
                </a:tc>
                <a:tc>
                  <a:txBody>
                    <a:bodyPr/>
                    <a:lstStyle/>
                    <a:p>
                      <a:r>
                        <a:rPr lang="en-GB" sz="2800" kern="1200" dirty="0">
                          <a:solidFill>
                            <a:schemeClr val="dk1"/>
                          </a:solidFill>
                          <a:effectLst/>
                          <a:latin typeface="Aptos" panose="020B0004020202020204" pitchFamily="34" charset="0"/>
                          <a:ea typeface="+mn-ea"/>
                          <a:cs typeface="+mn-cs"/>
                        </a:rPr>
                        <a:t>Ethics In Research</a:t>
                      </a:r>
                      <a:endParaRPr lang="en-GB" sz="2800" dirty="0">
                        <a:latin typeface="Aptos" panose="020B0004020202020204" pitchFamily="34" charset="0"/>
                      </a:endParaRPr>
                    </a:p>
                  </a:txBody>
                  <a:tcPr/>
                </a:tc>
                <a:extLst>
                  <a:ext uri="{0D108BD9-81ED-4DB2-BD59-A6C34878D82A}">
                    <a16:rowId xmlns:a16="http://schemas.microsoft.com/office/drawing/2014/main" val="3913845859"/>
                  </a:ext>
                </a:extLst>
              </a:tr>
              <a:tr h="0">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prstClr val="black"/>
                          </a:solidFill>
                          <a:effectLst/>
                          <a:uLnTx/>
                          <a:uFillTx/>
                          <a:latin typeface="Aptos" panose="020B0004020202020204" pitchFamily="34" charset="0"/>
                          <a:ea typeface="+mn-ea"/>
                          <a:cs typeface="+mn-cs"/>
                        </a:rPr>
                        <a:t>Week 4</a:t>
                      </a:r>
                    </a:p>
                  </a:txBody>
                  <a:tcPr/>
                </a:tc>
                <a:tc>
                  <a:txBody>
                    <a:bodyPr/>
                    <a:lstStyle/>
                    <a:p>
                      <a:r>
                        <a:rPr lang="en-GB" sz="2800" kern="1200" dirty="0">
                          <a:solidFill>
                            <a:schemeClr val="dk1"/>
                          </a:solidFill>
                          <a:effectLst/>
                          <a:latin typeface="Aptos" panose="020B0004020202020204" pitchFamily="34" charset="0"/>
                          <a:ea typeface="+mn-ea"/>
                          <a:cs typeface="+mn-cs"/>
                        </a:rPr>
                        <a:t>Conducting Pilot Studies </a:t>
                      </a:r>
                      <a:endParaRPr lang="en-GB" sz="2800" dirty="0">
                        <a:latin typeface="Aptos" panose="020B0004020202020204" pitchFamily="34" charset="0"/>
                      </a:endParaRPr>
                    </a:p>
                  </a:txBody>
                  <a:tcPr/>
                </a:tc>
                <a:extLst>
                  <a:ext uri="{0D108BD9-81ED-4DB2-BD59-A6C34878D82A}">
                    <a16:rowId xmlns:a16="http://schemas.microsoft.com/office/drawing/2014/main" val="2454153765"/>
                  </a:ext>
                </a:extLst>
              </a:tr>
              <a:tr h="0">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prstClr val="black"/>
                          </a:solidFill>
                          <a:effectLst/>
                          <a:uLnTx/>
                          <a:uFillTx/>
                          <a:latin typeface="Aptos" panose="020B0004020202020204" pitchFamily="34" charset="0"/>
                          <a:ea typeface="+mn-ea"/>
                          <a:cs typeface="+mn-cs"/>
                        </a:rPr>
                        <a:t>Week 5</a:t>
                      </a:r>
                    </a:p>
                  </a:txBody>
                  <a:tcPr/>
                </a:tc>
                <a:tc>
                  <a:txBody>
                    <a:bodyPr/>
                    <a:lstStyle/>
                    <a:p>
                      <a:r>
                        <a:rPr lang="en-GB" sz="2800" kern="1200" dirty="0">
                          <a:solidFill>
                            <a:schemeClr val="dk1"/>
                          </a:solidFill>
                          <a:effectLst/>
                          <a:latin typeface="Aptos" panose="020B0004020202020204" pitchFamily="34" charset="0"/>
                          <a:ea typeface="+mn-ea"/>
                          <a:cs typeface="+mn-cs"/>
                        </a:rPr>
                        <a:t>Qualitative Analysis &amp; Analysis</a:t>
                      </a:r>
                      <a:endParaRPr lang="en-GB" sz="2800" dirty="0">
                        <a:latin typeface="Aptos" panose="020B0004020202020204" pitchFamily="34" charset="0"/>
                      </a:endParaRPr>
                    </a:p>
                  </a:txBody>
                  <a:tcPr/>
                </a:tc>
                <a:extLst>
                  <a:ext uri="{0D108BD9-81ED-4DB2-BD59-A6C34878D82A}">
                    <a16:rowId xmlns:a16="http://schemas.microsoft.com/office/drawing/2014/main" val="2385963782"/>
                  </a:ext>
                </a:extLst>
              </a:tr>
              <a:tr h="0">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prstClr val="black"/>
                          </a:solidFill>
                          <a:effectLst/>
                          <a:uLnTx/>
                          <a:uFillTx/>
                          <a:latin typeface="Aptos" panose="020B0004020202020204" pitchFamily="34" charset="0"/>
                          <a:ea typeface="+mn-ea"/>
                          <a:cs typeface="+mn-cs"/>
                        </a:rPr>
                        <a:t>Week 6</a:t>
                      </a:r>
                    </a:p>
                  </a:txBody>
                  <a:tcPr/>
                </a:tc>
                <a:tc>
                  <a:txBody>
                    <a:bodyPr/>
                    <a:lstStyle/>
                    <a:p>
                      <a:r>
                        <a:rPr lang="en-GB" sz="2800" kern="1200" dirty="0">
                          <a:solidFill>
                            <a:schemeClr val="dk1"/>
                          </a:solidFill>
                          <a:effectLst/>
                          <a:latin typeface="Aptos" panose="020B0004020202020204" pitchFamily="34" charset="0"/>
                          <a:ea typeface="+mn-ea"/>
                          <a:cs typeface="+mn-cs"/>
                        </a:rPr>
                        <a:t>Qualitative Analysis And Academic Publishing</a:t>
                      </a:r>
                      <a:endParaRPr lang="en-GB" sz="2800" dirty="0">
                        <a:latin typeface="Aptos" panose="020B0004020202020204" pitchFamily="34" charset="0"/>
                      </a:endParaRPr>
                    </a:p>
                  </a:txBody>
                  <a:tcPr/>
                </a:tc>
                <a:extLst>
                  <a:ext uri="{0D108BD9-81ED-4DB2-BD59-A6C34878D82A}">
                    <a16:rowId xmlns:a16="http://schemas.microsoft.com/office/drawing/2014/main" val="994414953"/>
                  </a:ext>
                </a:extLst>
              </a:tr>
              <a:tr h="0">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prstClr val="black"/>
                          </a:solidFill>
                          <a:effectLst/>
                          <a:uLnTx/>
                          <a:uFillTx/>
                          <a:latin typeface="Aptos" panose="020B0004020202020204" pitchFamily="34" charset="0"/>
                          <a:ea typeface="+mn-ea"/>
                          <a:cs typeface="+mn-cs"/>
                        </a:rPr>
                        <a:t>Week 7</a:t>
                      </a:r>
                    </a:p>
                  </a:txBody>
                  <a:tcPr/>
                </a:tc>
                <a:tc>
                  <a:txBody>
                    <a:bodyPr/>
                    <a:lstStyle/>
                    <a:p>
                      <a:r>
                        <a:rPr lang="en-GB" sz="2800" kern="1200" dirty="0">
                          <a:solidFill>
                            <a:schemeClr val="dk1"/>
                          </a:solidFill>
                          <a:effectLst/>
                          <a:latin typeface="Aptos" panose="020B0004020202020204" pitchFamily="34" charset="0"/>
                          <a:ea typeface="+mn-ea"/>
                          <a:cs typeface="+mn-cs"/>
                        </a:rPr>
                        <a:t>Planning and Writing</a:t>
                      </a:r>
                      <a:endParaRPr lang="en-GB" sz="2800" dirty="0">
                        <a:latin typeface="Aptos" panose="020B0004020202020204" pitchFamily="34" charset="0"/>
                      </a:endParaRPr>
                    </a:p>
                  </a:txBody>
                  <a:tcPr/>
                </a:tc>
                <a:extLst>
                  <a:ext uri="{0D108BD9-81ED-4DB2-BD59-A6C34878D82A}">
                    <a16:rowId xmlns:a16="http://schemas.microsoft.com/office/drawing/2014/main" val="3535408755"/>
                  </a:ext>
                </a:extLst>
              </a:tr>
              <a:tr h="0">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prstClr val="black"/>
                          </a:solidFill>
                          <a:effectLst/>
                          <a:uLnTx/>
                          <a:uFillTx/>
                          <a:latin typeface="Aptos" panose="020B0004020202020204" pitchFamily="34" charset="0"/>
                          <a:ea typeface="+mn-ea"/>
                          <a:cs typeface="+mn-cs"/>
                        </a:rPr>
                        <a:t>Week 8</a:t>
                      </a:r>
                    </a:p>
                  </a:txBody>
                  <a:tcPr/>
                </a:tc>
                <a:tc>
                  <a:txBody>
                    <a:bodyPr/>
                    <a:lstStyle/>
                    <a:p>
                      <a:r>
                        <a:rPr lang="en-GB" sz="2800" kern="1200" dirty="0">
                          <a:solidFill>
                            <a:schemeClr val="dk1"/>
                          </a:solidFill>
                          <a:effectLst/>
                          <a:latin typeface="Aptos" panose="020B0004020202020204" pitchFamily="34" charset="0"/>
                          <a:ea typeface="+mn-ea"/>
                          <a:cs typeface="+mn-cs"/>
                        </a:rPr>
                        <a:t>Finalising the Research Article</a:t>
                      </a:r>
                      <a:endParaRPr lang="en-GB" sz="2800" dirty="0">
                        <a:latin typeface="Aptos" panose="020B0004020202020204" pitchFamily="34" charset="0"/>
                      </a:endParaRPr>
                    </a:p>
                  </a:txBody>
                  <a:tcPr/>
                </a:tc>
                <a:extLst>
                  <a:ext uri="{0D108BD9-81ED-4DB2-BD59-A6C34878D82A}">
                    <a16:rowId xmlns:a16="http://schemas.microsoft.com/office/drawing/2014/main" val="3241546610"/>
                  </a:ext>
                </a:extLst>
              </a:tr>
              <a:tr h="0">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prstClr val="black"/>
                          </a:solidFill>
                          <a:effectLst/>
                          <a:uLnTx/>
                          <a:uFillTx/>
                          <a:latin typeface="Aptos" panose="020B0004020202020204" pitchFamily="34" charset="0"/>
                          <a:ea typeface="+mn-ea"/>
                          <a:cs typeface="+mn-cs"/>
                        </a:rPr>
                        <a:t>Week 9</a:t>
                      </a:r>
                    </a:p>
                  </a:txBody>
                  <a:tcPr/>
                </a:tc>
                <a:tc>
                  <a:txBody>
                    <a:bodyPr/>
                    <a:lstStyle/>
                    <a:p>
                      <a:r>
                        <a:rPr lang="en-GB" sz="2800" kern="1200" dirty="0">
                          <a:solidFill>
                            <a:schemeClr val="dk1"/>
                          </a:solidFill>
                          <a:effectLst/>
                          <a:latin typeface="Aptos" panose="020B0004020202020204" pitchFamily="34" charset="0"/>
                          <a:ea typeface="+mn-ea"/>
                          <a:cs typeface="+mn-cs"/>
                        </a:rPr>
                        <a:t>Presenting the Research Article</a:t>
                      </a:r>
                      <a:endParaRPr lang="en-GB" sz="2800" dirty="0">
                        <a:latin typeface="Aptos" panose="020B0004020202020204" pitchFamily="34" charset="0"/>
                      </a:endParaRPr>
                    </a:p>
                  </a:txBody>
                  <a:tcPr/>
                </a:tc>
                <a:extLst>
                  <a:ext uri="{0D108BD9-81ED-4DB2-BD59-A6C34878D82A}">
                    <a16:rowId xmlns:a16="http://schemas.microsoft.com/office/drawing/2014/main" val="662144047"/>
                  </a:ext>
                </a:extLst>
              </a:tr>
              <a:tr h="0">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prstClr val="black"/>
                          </a:solidFill>
                          <a:effectLst/>
                          <a:uLnTx/>
                          <a:uFillTx/>
                          <a:latin typeface="Aptos" panose="020B0004020202020204" pitchFamily="34" charset="0"/>
                          <a:ea typeface="+mn-ea"/>
                          <a:cs typeface="+mn-cs"/>
                        </a:rPr>
                        <a:t>Week 10</a:t>
                      </a:r>
                    </a:p>
                  </a:txBody>
                  <a:tcPr/>
                </a:tc>
                <a:tc>
                  <a:txBody>
                    <a:bodyPr/>
                    <a:lstStyle/>
                    <a:p>
                      <a:r>
                        <a:rPr lang="en-GB" sz="2800" kern="1200" dirty="0">
                          <a:solidFill>
                            <a:schemeClr val="dk1"/>
                          </a:solidFill>
                          <a:effectLst/>
                          <a:latin typeface="Aptos" panose="020B0004020202020204" pitchFamily="34" charset="0"/>
                          <a:ea typeface="+mn-ea"/>
                          <a:cs typeface="+mn-cs"/>
                        </a:rPr>
                        <a:t>Presentation Week</a:t>
                      </a:r>
                      <a:endParaRPr lang="en-GB" sz="2800" dirty="0">
                        <a:latin typeface="Aptos" panose="020B0004020202020204" pitchFamily="34" charset="0"/>
                      </a:endParaRPr>
                    </a:p>
                  </a:txBody>
                  <a:tcPr/>
                </a:tc>
                <a:extLst>
                  <a:ext uri="{0D108BD9-81ED-4DB2-BD59-A6C34878D82A}">
                    <a16:rowId xmlns:a16="http://schemas.microsoft.com/office/drawing/2014/main" val="2566332569"/>
                  </a:ext>
                </a:extLst>
              </a:tr>
              <a:tr h="396108">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a:ea typeface="+mn-ea"/>
                        <a:cs typeface="+mn-cs"/>
                      </a:endParaRPr>
                    </a:p>
                  </a:txBody>
                  <a:tcPr/>
                </a:tc>
                <a:tc>
                  <a:txBody>
                    <a:bodyPr/>
                    <a:lstStyle/>
                    <a:p>
                      <a:endParaRPr lang="en-GB" dirty="0"/>
                    </a:p>
                  </a:txBody>
                  <a:tcPr/>
                </a:tc>
                <a:extLst>
                  <a:ext uri="{0D108BD9-81ED-4DB2-BD59-A6C34878D82A}">
                    <a16:rowId xmlns:a16="http://schemas.microsoft.com/office/drawing/2014/main" val="151150895"/>
                  </a:ext>
                </a:extLst>
              </a:tr>
            </a:tbl>
          </a:graphicData>
        </a:graphic>
      </p:graphicFrame>
    </p:spTree>
    <p:extLst>
      <p:ext uri="{BB962C8B-B14F-4D97-AF65-F5344CB8AC3E}">
        <p14:creationId xmlns:p14="http://schemas.microsoft.com/office/powerpoint/2010/main" val="175623291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E8FD98-D859-A4BB-FE48-A1140D029015}"/>
              </a:ext>
            </a:extLst>
          </p:cNvPr>
          <p:cNvSpPr>
            <a:spLocks noGrp="1"/>
          </p:cNvSpPr>
          <p:nvPr>
            <p:ph type="title"/>
          </p:nvPr>
        </p:nvSpPr>
        <p:spPr>
          <a:xfrm>
            <a:off x="0" y="1"/>
            <a:ext cx="12191999" cy="758535"/>
          </a:xfrm>
        </p:spPr>
        <p:txBody>
          <a:bodyPr>
            <a:normAutofit/>
          </a:bodyPr>
          <a:lstStyle/>
          <a:p>
            <a:pPr algn="ctr"/>
            <a:r>
              <a:rPr lang="en-GB" sz="4800" b="1" dirty="0">
                <a:latin typeface="Aptos" panose="020B0004020202020204" pitchFamily="34" charset="0"/>
              </a:rPr>
              <a:t>Module Assessments</a:t>
            </a:r>
          </a:p>
        </p:txBody>
      </p:sp>
      <p:sp>
        <p:nvSpPr>
          <p:cNvPr id="3" name="Content Placeholder 2">
            <a:extLst>
              <a:ext uri="{FF2B5EF4-FFF2-40B4-BE49-F238E27FC236}">
                <a16:creationId xmlns:a16="http://schemas.microsoft.com/office/drawing/2014/main" id="{C02EAD50-CDB7-7728-5D6F-C2917CB89145}"/>
              </a:ext>
            </a:extLst>
          </p:cNvPr>
          <p:cNvSpPr>
            <a:spLocks noGrp="1"/>
          </p:cNvSpPr>
          <p:nvPr>
            <p:ph idx="1"/>
          </p:nvPr>
        </p:nvSpPr>
        <p:spPr>
          <a:xfrm>
            <a:off x="1" y="685800"/>
            <a:ext cx="12191998" cy="5029200"/>
          </a:xfrm>
        </p:spPr>
        <p:txBody>
          <a:bodyPr/>
          <a:lstStyle/>
          <a:p>
            <a:r>
              <a:rPr lang="en-GB" b="1" dirty="0">
                <a:latin typeface="Aptos" panose="020B0004020202020204" pitchFamily="34" charset="0"/>
              </a:rPr>
              <a:t>Part 1 - </a:t>
            </a:r>
            <a:r>
              <a:rPr lang="en-GB" dirty="0">
                <a:latin typeface="Aptos" panose="020B0004020202020204" pitchFamily="34" charset="0"/>
              </a:rPr>
              <a:t>6000 words Conduct a pilot study of the topic you have identified to write the article - gather and analyse original empirical data and develop the findings and write a paper in the format of an academic journal article. </a:t>
            </a:r>
          </a:p>
          <a:p>
            <a:pPr marL="0" indent="0">
              <a:buNone/>
            </a:pPr>
            <a:endParaRPr lang="en-GB" dirty="0">
              <a:latin typeface="Aptos" panose="020B0004020202020204" pitchFamily="34" charset="0"/>
            </a:endParaRPr>
          </a:p>
          <a:p>
            <a:r>
              <a:rPr lang="en-GB" b="1" dirty="0">
                <a:latin typeface="Aptos" panose="020B0004020202020204" pitchFamily="34" charset="0"/>
              </a:rPr>
              <a:t>Part 2 - </a:t>
            </a:r>
            <a:r>
              <a:rPr lang="en-GB" dirty="0">
                <a:latin typeface="Aptos" panose="020B0004020202020204" pitchFamily="34" charset="0"/>
              </a:rPr>
              <a:t>1500 words Write a reflective account of the process that you have followed. Briefly describe and justify the interesting and/or challenging aspects of this task including what you did, why you did it, how you handled the challenge and what exactly you learnt from the process</a:t>
            </a:r>
          </a:p>
          <a:p>
            <a:endParaRPr lang="en-GB" dirty="0">
              <a:latin typeface="Aptos" panose="020B0004020202020204" pitchFamily="34" charset="0"/>
            </a:endParaRPr>
          </a:p>
          <a:p>
            <a:r>
              <a:rPr lang="en-GB" dirty="0">
                <a:latin typeface="Aptos" panose="020B0004020202020204" pitchFamily="34" charset="0"/>
              </a:rPr>
              <a:t>BEGIN TODAY ( we will finalise topics next week)</a:t>
            </a:r>
          </a:p>
        </p:txBody>
      </p:sp>
    </p:spTree>
    <p:extLst>
      <p:ext uri="{BB962C8B-B14F-4D97-AF65-F5344CB8AC3E}">
        <p14:creationId xmlns:p14="http://schemas.microsoft.com/office/powerpoint/2010/main" val="161281953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F3E8CA-4401-02A8-54CB-B8E2FBBA6E82}"/>
              </a:ext>
            </a:extLst>
          </p:cNvPr>
          <p:cNvSpPr>
            <a:spLocks noGrp="1"/>
          </p:cNvSpPr>
          <p:nvPr>
            <p:ph type="title"/>
          </p:nvPr>
        </p:nvSpPr>
        <p:spPr>
          <a:xfrm>
            <a:off x="0" y="1"/>
            <a:ext cx="12191999" cy="893617"/>
          </a:xfrm>
        </p:spPr>
        <p:txBody>
          <a:bodyPr>
            <a:normAutofit fontScale="90000"/>
          </a:bodyPr>
          <a:lstStyle/>
          <a:p>
            <a:pPr algn="ctr"/>
            <a:br>
              <a:rPr lang="en-GB" dirty="0"/>
            </a:br>
            <a:r>
              <a:rPr lang="en-GB" b="1" dirty="0">
                <a:latin typeface="Aptos" panose="020B0004020202020204" pitchFamily="34" charset="0"/>
              </a:rPr>
              <a:t>CLASS FORMAT</a:t>
            </a:r>
            <a:br>
              <a:rPr lang="en-GB" dirty="0"/>
            </a:br>
            <a:endParaRPr lang="en-GB" dirty="0"/>
          </a:p>
        </p:txBody>
      </p:sp>
      <p:sp>
        <p:nvSpPr>
          <p:cNvPr id="3" name="Content Placeholder 2">
            <a:extLst>
              <a:ext uri="{FF2B5EF4-FFF2-40B4-BE49-F238E27FC236}">
                <a16:creationId xmlns:a16="http://schemas.microsoft.com/office/drawing/2014/main" id="{C080EC76-2504-625B-B3D4-2FB20BE24AB5}"/>
              </a:ext>
            </a:extLst>
          </p:cNvPr>
          <p:cNvSpPr>
            <a:spLocks noGrp="1"/>
          </p:cNvSpPr>
          <p:nvPr>
            <p:ph idx="1"/>
          </p:nvPr>
        </p:nvSpPr>
        <p:spPr>
          <a:xfrm>
            <a:off x="1" y="820882"/>
            <a:ext cx="12191998" cy="4831773"/>
          </a:xfrm>
        </p:spPr>
        <p:txBody>
          <a:bodyPr/>
          <a:lstStyle/>
          <a:p>
            <a:pPr marL="514350" indent="-514350">
              <a:buFont typeface="+mj-lt"/>
              <a:buAutoNum type="arabicPeriod"/>
            </a:pPr>
            <a:r>
              <a:rPr lang="en-GB" dirty="0">
                <a:latin typeface="Aptos" panose="020B0004020202020204" pitchFamily="34" charset="0"/>
              </a:rPr>
              <a:t>Reflection/presentation based on previous week’s reading </a:t>
            </a:r>
          </a:p>
          <a:p>
            <a:pPr marL="514350" indent="-514350">
              <a:buFont typeface="+mj-lt"/>
              <a:buAutoNum type="arabicPeriod"/>
            </a:pPr>
            <a:r>
              <a:rPr lang="en-GB" dirty="0">
                <a:latin typeface="Aptos" panose="020B0004020202020204" pitchFamily="34" charset="0"/>
              </a:rPr>
              <a:t>Lecture Discussion on Topic of the Week  </a:t>
            </a:r>
          </a:p>
          <a:p>
            <a:pPr marL="514350" indent="-514350">
              <a:buFont typeface="+mj-lt"/>
              <a:buAutoNum type="arabicPeriod"/>
            </a:pPr>
            <a:r>
              <a:rPr lang="en-GB" dirty="0">
                <a:latin typeface="Aptos" panose="020B0004020202020204" pitchFamily="34" charset="0"/>
              </a:rPr>
              <a:t>Reading and summarising relevant article for the week</a:t>
            </a:r>
          </a:p>
          <a:p>
            <a:pPr marL="514350" indent="-514350">
              <a:buFont typeface="+mj-lt"/>
              <a:buAutoNum type="arabicPeriod"/>
            </a:pPr>
            <a:r>
              <a:rPr lang="en-GB" dirty="0">
                <a:latin typeface="Aptos" panose="020B0004020202020204" pitchFamily="34" charset="0"/>
              </a:rPr>
              <a:t>Feedback </a:t>
            </a:r>
          </a:p>
          <a:p>
            <a:endParaRPr lang="en-GB" dirty="0"/>
          </a:p>
        </p:txBody>
      </p:sp>
    </p:spTree>
    <p:extLst>
      <p:ext uri="{BB962C8B-B14F-4D97-AF65-F5344CB8AC3E}">
        <p14:creationId xmlns:p14="http://schemas.microsoft.com/office/powerpoint/2010/main" val="39742557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1033DB-D35E-F42A-F64D-FBA70D7C0C00}"/>
              </a:ext>
            </a:extLst>
          </p:cNvPr>
          <p:cNvSpPr>
            <a:spLocks noGrp="1"/>
          </p:cNvSpPr>
          <p:nvPr>
            <p:ph type="title"/>
          </p:nvPr>
        </p:nvSpPr>
        <p:spPr>
          <a:xfrm>
            <a:off x="358219" y="1"/>
            <a:ext cx="11481847" cy="762000"/>
          </a:xfrm>
        </p:spPr>
        <p:txBody>
          <a:bodyPr anchor="ctr">
            <a:normAutofit/>
          </a:bodyPr>
          <a:lstStyle/>
          <a:p>
            <a:pPr algn="ctr"/>
            <a:r>
              <a:rPr lang="en-GB" b="1" dirty="0">
                <a:latin typeface="Aptos" panose="020B0004020202020204" pitchFamily="34" charset="0"/>
              </a:rPr>
              <a:t>Topics and Readings</a:t>
            </a:r>
          </a:p>
        </p:txBody>
      </p:sp>
      <p:graphicFrame>
        <p:nvGraphicFramePr>
          <p:cNvPr id="5" name="Content Placeholder 2">
            <a:extLst>
              <a:ext uri="{FF2B5EF4-FFF2-40B4-BE49-F238E27FC236}">
                <a16:creationId xmlns:a16="http://schemas.microsoft.com/office/drawing/2014/main" id="{98268237-A76B-C879-71AD-C87BA45B9471}"/>
              </a:ext>
            </a:extLst>
          </p:cNvPr>
          <p:cNvGraphicFramePr>
            <a:graphicFrameLocks noGrp="1"/>
          </p:cNvGraphicFramePr>
          <p:nvPr>
            <p:ph idx="1"/>
            <p:extLst>
              <p:ext uri="{D42A27DB-BD31-4B8C-83A1-F6EECF244321}">
                <p14:modId xmlns:p14="http://schemas.microsoft.com/office/powerpoint/2010/main" val="3042292997"/>
              </p:ext>
            </p:extLst>
          </p:nvPr>
        </p:nvGraphicFramePr>
        <p:xfrm>
          <a:off x="0" y="762002"/>
          <a:ext cx="12192000" cy="544829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28731315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83AAEA6B-45E4-944B-1505-7D01178DE13A}"/>
              </a:ext>
            </a:extLst>
          </p:cNvPr>
          <p:cNvPicPr>
            <a:picLocks noChangeAspect="1"/>
          </p:cNvPicPr>
          <p:nvPr/>
        </p:nvPicPr>
        <p:blipFill>
          <a:blip r:embed="rId2">
            <a:duotone>
              <a:schemeClr val="bg2">
                <a:shade val="45000"/>
                <a:satMod val="135000"/>
              </a:schemeClr>
              <a:prstClr val="white"/>
            </a:duotone>
          </a:blip>
          <a:srcRect t="12211" b="3519"/>
          <a:stretch>
            <a:fillRect/>
          </a:stretch>
        </p:blipFill>
        <p:spPr>
          <a:xfrm>
            <a:off x="20" y="10"/>
            <a:ext cx="12191980" cy="6857990"/>
          </a:xfrm>
          <a:prstGeom prst="rect">
            <a:avLst/>
          </a:prstGeom>
        </p:spPr>
      </p:pic>
      <p:sp>
        <p:nvSpPr>
          <p:cNvPr id="10" name="Rectangle 9">
            <a:extLst>
              <a:ext uri="{FF2B5EF4-FFF2-40B4-BE49-F238E27FC236}">
                <a16:creationId xmlns:a16="http://schemas.microsoft.com/office/drawing/2014/main" id="{B50AB553-2A96-4A92-96F2-93548E0969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a:gsLst>
              <a:gs pos="10000">
                <a:schemeClr val="bg2">
                  <a:alpha val="68000"/>
                </a:schemeClr>
              </a:gs>
              <a:gs pos="85000">
                <a:schemeClr val="bg2">
                  <a:alpha val="97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D6CEFD8-4896-356A-E8FC-BD72BA1109B5}"/>
              </a:ext>
            </a:extLst>
          </p:cNvPr>
          <p:cNvSpPr>
            <a:spLocks noGrp="1"/>
          </p:cNvSpPr>
          <p:nvPr>
            <p:ph type="title"/>
          </p:nvPr>
        </p:nvSpPr>
        <p:spPr>
          <a:xfrm>
            <a:off x="838200" y="11"/>
            <a:ext cx="10515600" cy="812789"/>
          </a:xfrm>
        </p:spPr>
        <p:txBody>
          <a:bodyPr vert="horz" lIns="91440" tIns="45720" rIns="91440" bIns="45720" rtlCol="0" anchor="ctr">
            <a:normAutofit/>
          </a:bodyPr>
          <a:lstStyle/>
          <a:p>
            <a:pPr algn="ctr"/>
            <a:r>
              <a:rPr lang="en-US" b="1" dirty="0">
                <a:latin typeface="Aptos" panose="020B0004020202020204" pitchFamily="34" charset="0"/>
              </a:rPr>
              <a:t>Topics and readings- continued</a:t>
            </a:r>
          </a:p>
        </p:txBody>
      </p:sp>
      <p:graphicFrame>
        <p:nvGraphicFramePr>
          <p:cNvPr id="17" name="Content Placeholder 2">
            <a:extLst>
              <a:ext uri="{FF2B5EF4-FFF2-40B4-BE49-F238E27FC236}">
                <a16:creationId xmlns:a16="http://schemas.microsoft.com/office/drawing/2014/main" id="{160FCDC6-32F5-8A5C-5017-C9A5DD1FCA59}"/>
              </a:ext>
            </a:extLst>
          </p:cNvPr>
          <p:cNvGraphicFramePr>
            <a:graphicFrameLocks noGrp="1"/>
          </p:cNvGraphicFramePr>
          <p:nvPr>
            <p:ph idx="1"/>
            <p:extLst>
              <p:ext uri="{D42A27DB-BD31-4B8C-83A1-F6EECF244321}">
                <p14:modId xmlns:p14="http://schemas.microsoft.com/office/powerpoint/2010/main" val="2341295139"/>
              </p:ext>
            </p:extLst>
          </p:nvPr>
        </p:nvGraphicFramePr>
        <p:xfrm>
          <a:off x="20" y="812799"/>
          <a:ext cx="12191980" cy="604518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96239215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81D2D9-9094-8D55-1460-4A6FC9A61ECC}"/>
              </a:ext>
            </a:extLst>
          </p:cNvPr>
          <p:cNvSpPr>
            <a:spLocks noGrp="1"/>
          </p:cNvSpPr>
          <p:nvPr>
            <p:ph type="title"/>
          </p:nvPr>
        </p:nvSpPr>
        <p:spPr>
          <a:xfrm>
            <a:off x="233528" y="22225"/>
            <a:ext cx="11481847" cy="777875"/>
          </a:xfrm>
        </p:spPr>
        <p:txBody>
          <a:bodyPr/>
          <a:lstStyle/>
          <a:p>
            <a:pPr algn="ctr"/>
            <a:r>
              <a:rPr lang="en-GB" b="1" dirty="0">
                <a:latin typeface="Aptos" panose="020B0004020202020204" pitchFamily="34" charset="0"/>
              </a:rPr>
              <a:t>FORUM Discussions</a:t>
            </a:r>
          </a:p>
        </p:txBody>
      </p:sp>
      <p:sp>
        <p:nvSpPr>
          <p:cNvPr id="3" name="Content Placeholder 2">
            <a:extLst>
              <a:ext uri="{FF2B5EF4-FFF2-40B4-BE49-F238E27FC236}">
                <a16:creationId xmlns:a16="http://schemas.microsoft.com/office/drawing/2014/main" id="{29044560-4FCC-19E7-82D2-89C4309DEAAB}"/>
              </a:ext>
            </a:extLst>
          </p:cNvPr>
          <p:cNvSpPr>
            <a:spLocks noGrp="1"/>
          </p:cNvSpPr>
          <p:nvPr>
            <p:ph idx="1"/>
          </p:nvPr>
        </p:nvSpPr>
        <p:spPr>
          <a:xfrm>
            <a:off x="0" y="872836"/>
            <a:ext cx="12191999" cy="4623955"/>
          </a:xfrm>
        </p:spPr>
        <p:txBody>
          <a:bodyPr>
            <a:normAutofit/>
          </a:bodyPr>
          <a:lstStyle/>
          <a:p>
            <a:r>
              <a:rPr lang="en-GB" dirty="0">
                <a:latin typeface="Aptos" panose="020B0004020202020204" pitchFamily="34" charset="0"/>
              </a:rPr>
              <a:t>Weekly topic will be uploaded on Moodle</a:t>
            </a:r>
          </a:p>
          <a:p>
            <a:r>
              <a:rPr lang="en-GB" dirty="0">
                <a:latin typeface="Aptos" panose="020B0004020202020204" pitchFamily="34" charset="0"/>
              </a:rPr>
              <a:t>Your engagement will be reflected when you actively participate in this exercise (engagement is monitored by the Student Engagement Team)</a:t>
            </a:r>
          </a:p>
          <a:p>
            <a:r>
              <a:rPr lang="en-GB" dirty="0">
                <a:latin typeface="Aptos" panose="020B0004020202020204" pitchFamily="34" charset="0"/>
              </a:rPr>
              <a:t>A new topic will be uploaded over the weekend each week</a:t>
            </a:r>
          </a:p>
          <a:p>
            <a:endParaRPr lang="en-GB" b="0" i="0" dirty="0">
              <a:solidFill>
                <a:srgbClr val="1D2125"/>
              </a:solidFill>
              <a:effectLst/>
              <a:highlight>
                <a:srgbClr val="00FFFF"/>
              </a:highlight>
              <a:latin typeface="Aptos" panose="020B0004020202020204" pitchFamily="34" charset="0"/>
            </a:endParaRPr>
          </a:p>
          <a:p>
            <a:r>
              <a:rPr lang="en-GB" b="0" i="0" dirty="0">
                <a:solidFill>
                  <a:srgbClr val="1D2125"/>
                </a:solidFill>
                <a:effectLst/>
                <a:highlight>
                  <a:srgbClr val="00FFFF"/>
                </a:highlight>
                <a:latin typeface="Aptos" panose="020B0004020202020204" pitchFamily="34" charset="0"/>
              </a:rPr>
              <a:t>TOPIC FOR NEXT WEEK</a:t>
            </a:r>
          </a:p>
          <a:p>
            <a:pPr marL="0" indent="0">
              <a:buNone/>
            </a:pPr>
            <a:r>
              <a:rPr lang="en-GB" b="0" i="0" dirty="0">
                <a:solidFill>
                  <a:srgbClr val="1D2125"/>
                </a:solidFill>
                <a:effectLst/>
                <a:latin typeface="Aptos" panose="020B0004020202020204" pitchFamily="34" charset="0"/>
              </a:rPr>
              <a:t>	Discuss using examples the difference between survey research, 	ethnography, phenomenological research, grounded theory and action 	research.  </a:t>
            </a:r>
            <a:endParaRPr lang="en-GB" dirty="0">
              <a:latin typeface="Aptos" panose="020B0004020202020204" pitchFamily="34" charset="0"/>
            </a:endParaRPr>
          </a:p>
        </p:txBody>
      </p:sp>
    </p:spTree>
    <p:extLst>
      <p:ext uri="{BB962C8B-B14F-4D97-AF65-F5344CB8AC3E}">
        <p14:creationId xmlns:p14="http://schemas.microsoft.com/office/powerpoint/2010/main" val="249438577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0E82F8-6A48-ECA8-2D81-4E07D2BF6C4B}"/>
              </a:ext>
            </a:extLst>
          </p:cNvPr>
          <p:cNvSpPr>
            <a:spLocks noGrp="1"/>
          </p:cNvSpPr>
          <p:nvPr>
            <p:ph type="title"/>
          </p:nvPr>
        </p:nvSpPr>
        <p:spPr>
          <a:xfrm>
            <a:off x="355076" y="1"/>
            <a:ext cx="11481847" cy="520699"/>
          </a:xfrm>
        </p:spPr>
        <p:txBody>
          <a:bodyPr>
            <a:noAutofit/>
          </a:bodyPr>
          <a:lstStyle/>
          <a:p>
            <a:pPr algn="ctr"/>
            <a:r>
              <a:rPr lang="en-GB" b="1" dirty="0">
                <a:latin typeface="Aptos" panose="020B0004020202020204" pitchFamily="34" charset="0"/>
              </a:rPr>
              <a:t>What Is Social Research</a:t>
            </a:r>
          </a:p>
        </p:txBody>
      </p:sp>
      <p:graphicFrame>
        <p:nvGraphicFramePr>
          <p:cNvPr id="4" name="Content Placeholder 3">
            <a:extLst>
              <a:ext uri="{FF2B5EF4-FFF2-40B4-BE49-F238E27FC236}">
                <a16:creationId xmlns:a16="http://schemas.microsoft.com/office/drawing/2014/main" id="{624B8038-E349-AD3C-6DA3-6BE7DCD2C4BF}"/>
              </a:ext>
            </a:extLst>
          </p:cNvPr>
          <p:cNvGraphicFramePr>
            <a:graphicFrameLocks noGrp="1"/>
          </p:cNvGraphicFramePr>
          <p:nvPr>
            <p:ph idx="1"/>
            <p:extLst>
              <p:ext uri="{D42A27DB-BD31-4B8C-83A1-F6EECF244321}">
                <p14:modId xmlns:p14="http://schemas.microsoft.com/office/powerpoint/2010/main" val="670671603"/>
              </p:ext>
            </p:extLst>
          </p:nvPr>
        </p:nvGraphicFramePr>
        <p:xfrm>
          <a:off x="0" y="520704"/>
          <a:ext cx="12192000" cy="6381812"/>
        </p:xfrm>
        <a:graphic>
          <a:graphicData uri="http://schemas.openxmlformats.org/drawingml/2006/table">
            <a:tbl>
              <a:tblPr/>
              <a:tblGrid>
                <a:gridCol w="12192000">
                  <a:extLst>
                    <a:ext uri="{9D8B030D-6E8A-4147-A177-3AD203B41FA5}">
                      <a16:colId xmlns:a16="http://schemas.microsoft.com/office/drawing/2014/main" val="2873856940"/>
                    </a:ext>
                  </a:extLst>
                </a:gridCol>
              </a:tblGrid>
              <a:tr h="5256466">
                <a:tc>
                  <a:txBody>
                    <a:bodyPr/>
                    <a:lstStyle/>
                    <a:p>
                      <a:pPr fontAlgn="t">
                        <a:lnSpc>
                          <a:spcPct val="100000"/>
                        </a:lnSpc>
                        <a:buNone/>
                      </a:pPr>
                      <a:r>
                        <a:rPr lang="en-GB" sz="2800" b="1" i="0" dirty="0">
                          <a:effectLst/>
                          <a:latin typeface="Aptos" panose="020B0004020202020204" pitchFamily="34" charset="0"/>
                        </a:rPr>
                        <a:t>Social research</a:t>
                      </a:r>
                      <a:r>
                        <a:rPr lang="en-GB" sz="2800" b="0" i="0" dirty="0">
                          <a:effectLst/>
                          <a:latin typeface="Aptos" panose="020B0004020202020204" pitchFamily="34" charset="0"/>
                        </a:rPr>
                        <a:t> is the systematic investigation of social phenomena, such as human behaviour, social interactions, and societal structures, using empirical methods to gather and analyse data. </a:t>
                      </a:r>
                    </a:p>
                    <a:p>
                      <a:pPr fontAlgn="t">
                        <a:lnSpc>
                          <a:spcPct val="100000"/>
                        </a:lnSpc>
                        <a:buNone/>
                      </a:pPr>
                      <a:r>
                        <a:rPr lang="en-GB" sz="2800" b="0" i="0" dirty="0">
                          <a:effectLst/>
                          <a:latin typeface="Aptos" panose="020B0004020202020204" pitchFamily="34" charset="0"/>
                        </a:rPr>
                        <a:t>It aims to understand, explain, and sometimes predict social behaviours, attitudes, and structures within societies.</a:t>
                      </a:r>
                    </a:p>
                    <a:p>
                      <a:pPr fontAlgn="t">
                        <a:lnSpc>
                          <a:spcPct val="100000"/>
                        </a:lnSpc>
                        <a:buNone/>
                      </a:pPr>
                      <a:endParaRPr lang="en-GB" sz="2800" b="0" i="0" dirty="0">
                        <a:effectLst/>
                        <a:latin typeface="Aptos" panose="020B0004020202020204" pitchFamily="34" charset="0"/>
                      </a:endParaRPr>
                    </a:p>
                    <a:p>
                      <a:pPr marL="0" indent="0" algn="ctr" fontAlgn="t">
                        <a:lnSpc>
                          <a:spcPct val="100000"/>
                        </a:lnSpc>
                        <a:buFont typeface="+mj-lt"/>
                        <a:buNone/>
                      </a:pPr>
                      <a:r>
                        <a:rPr lang="en-GB" sz="4000" b="1" dirty="0">
                          <a:latin typeface="Aptos" panose="020B0004020202020204" pitchFamily="34" charset="0"/>
                        </a:rPr>
                        <a:t>Why is Social Research Important?</a:t>
                      </a:r>
                      <a:br>
                        <a:rPr lang="en-GB" sz="2800" dirty="0">
                          <a:latin typeface="Aptos" panose="020B0004020202020204" pitchFamily="34" charset="0"/>
                        </a:rPr>
                      </a:br>
                      <a:r>
                        <a:rPr lang="en-GB" sz="2800" dirty="0">
                          <a:latin typeface="Aptos" panose="020B0004020202020204" pitchFamily="34" charset="0"/>
                        </a:rPr>
                        <a:t>1. It helps us understand how individuals, groups, and societies interact and function.</a:t>
                      </a:r>
                    </a:p>
                    <a:p>
                      <a:pPr marL="0" lvl="0" indent="0">
                        <a:buFont typeface="+mj-lt"/>
                        <a:buNone/>
                      </a:pPr>
                      <a:r>
                        <a:rPr lang="en-GB" sz="2800" dirty="0">
                          <a:latin typeface="Aptos" panose="020B0004020202020204" pitchFamily="34" charset="0"/>
                        </a:rPr>
                        <a:t>2. Social research provides evidence for decision-making in areas like public policy, business, education, and healthcare.</a:t>
                      </a:r>
                    </a:p>
                    <a:p>
                      <a:pPr marL="0" lvl="0" indent="0">
                        <a:buFont typeface="+mj-lt"/>
                        <a:buNone/>
                      </a:pPr>
                      <a:r>
                        <a:rPr lang="en-GB" sz="2800" dirty="0">
                          <a:latin typeface="Aptos" panose="020B0004020202020204" pitchFamily="34" charset="0"/>
                        </a:rPr>
                        <a:t>3. It can address social problems, inform interventions, and contribute to positive change. </a:t>
                      </a:r>
                      <a:endParaRPr lang="en-GB" sz="2400" b="0" i="0" dirty="0">
                        <a:effectLst/>
                        <a:latin typeface="Aptos" panose="020B0004020202020204" pitchFamily="34" charset="0"/>
                      </a:endParaRPr>
                    </a:p>
                  </a:txBody>
                  <a:tcPr>
                    <a:lnL w="7620" cap="flat" cmpd="sng" algn="ctr">
                      <a:solidFill>
                        <a:srgbClr val="E6E6E6"/>
                      </a:solidFill>
                      <a:prstDash val="solid"/>
                      <a:round/>
                      <a:headEnd type="none" w="med" len="med"/>
                      <a:tailEnd type="none" w="med" len="med"/>
                    </a:lnL>
                    <a:lnR w="7620" cap="flat" cmpd="sng" algn="ctr">
                      <a:solidFill>
                        <a:srgbClr val="E6E6E6"/>
                      </a:solidFill>
                      <a:prstDash val="solid"/>
                      <a:round/>
                      <a:headEnd type="none" w="med" len="med"/>
                      <a:tailEnd type="none" w="med" len="med"/>
                    </a:lnR>
                    <a:lnT w="7620" cap="flat" cmpd="sng" algn="ctr">
                      <a:solidFill>
                        <a:srgbClr val="E6E6E6"/>
                      </a:solidFill>
                      <a:prstDash val="solid"/>
                      <a:round/>
                      <a:headEnd type="none" w="med" len="med"/>
                      <a:tailEnd type="none" w="med" len="med"/>
                    </a:lnT>
                    <a:lnB w="7620" cap="flat" cmpd="sng" algn="ctr">
                      <a:solidFill>
                        <a:srgbClr val="E6E6E6"/>
                      </a:solidFill>
                      <a:prstDash val="solid"/>
                      <a:round/>
                      <a:headEnd type="none" w="med" len="med"/>
                      <a:tailEnd type="none" w="med" len="med"/>
                    </a:lnB>
                    <a:solidFill>
                      <a:srgbClr val="F5F5F5"/>
                    </a:solidFill>
                  </a:tcPr>
                </a:tc>
                <a:extLst>
                  <a:ext uri="{0D108BD9-81ED-4DB2-BD59-A6C34878D82A}">
                    <a16:rowId xmlns:a16="http://schemas.microsoft.com/office/drawing/2014/main" val="1347758251"/>
                  </a:ext>
                </a:extLst>
              </a:tr>
              <a:tr h="560132">
                <a:tc>
                  <a:txBody>
                    <a:bodyPr/>
                    <a:lstStyle/>
                    <a:p>
                      <a:endParaRPr lang="en-GB" dirty="0"/>
                    </a:p>
                  </a:txBody>
                  <a:tcPr>
                    <a:lnT w="7620" cap="flat" cmpd="sng" algn="ctr">
                      <a:solidFill>
                        <a:srgbClr val="E6E6E6"/>
                      </a:solidFill>
                      <a:prstDash val="solid"/>
                      <a:round/>
                      <a:headEnd type="none" w="med" len="med"/>
                      <a:tailEnd type="none" w="med" len="med"/>
                    </a:lnT>
                  </a:tcPr>
                </a:tc>
                <a:extLst>
                  <a:ext uri="{0D108BD9-81ED-4DB2-BD59-A6C34878D82A}">
                    <a16:rowId xmlns:a16="http://schemas.microsoft.com/office/drawing/2014/main" val="2709879196"/>
                  </a:ext>
                </a:extLst>
              </a:tr>
            </a:tbl>
          </a:graphicData>
        </a:graphic>
      </p:graphicFrame>
    </p:spTree>
    <p:extLst>
      <p:ext uri="{BB962C8B-B14F-4D97-AF65-F5344CB8AC3E}">
        <p14:creationId xmlns:p14="http://schemas.microsoft.com/office/powerpoint/2010/main" val="32795101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8219" y="22225"/>
            <a:ext cx="11481847" cy="561975"/>
          </a:xfrm>
        </p:spPr>
        <p:txBody>
          <a:bodyPr>
            <a:normAutofit fontScale="90000"/>
          </a:bodyPr>
          <a:lstStyle/>
          <a:p>
            <a:pPr algn="ctr"/>
            <a:r>
              <a:rPr b="1" dirty="0">
                <a:latin typeface="Aptos" panose="020B0004020202020204" pitchFamily="34" charset="0"/>
              </a:rPr>
              <a:t>Why Social Research Matters for DBA</a:t>
            </a:r>
          </a:p>
        </p:txBody>
      </p:sp>
      <p:sp>
        <p:nvSpPr>
          <p:cNvPr id="3" name="Content Placeholder 2"/>
          <p:cNvSpPr>
            <a:spLocks noGrp="1"/>
          </p:cNvSpPr>
          <p:nvPr>
            <p:ph idx="1"/>
          </p:nvPr>
        </p:nvSpPr>
        <p:spPr>
          <a:xfrm>
            <a:off x="0" y="584200"/>
            <a:ext cx="12191999" cy="5029200"/>
          </a:xfrm>
        </p:spPr>
        <p:txBody>
          <a:bodyPr>
            <a:normAutofit fontScale="92500" lnSpcReduction="20000"/>
          </a:bodyPr>
          <a:lstStyle/>
          <a:p>
            <a:r>
              <a:rPr lang="en-GB" dirty="0">
                <a:latin typeface="Aptos" panose="020B0004020202020204" pitchFamily="34" charset="0"/>
              </a:rPr>
              <a:t>Social research matters for DBA because it ensures that doctoral-level inquiry is grounded in real organisational needs, produces knowledge that is both rigorous and relevant, and ultimately drives positive change in business and management practice.</a:t>
            </a:r>
          </a:p>
          <a:p>
            <a:endParaRPr lang="en-GB" dirty="0">
              <a:latin typeface="Aptos" panose="020B0004020202020204" pitchFamily="34" charset="0"/>
            </a:endParaRPr>
          </a:p>
          <a:p>
            <a:pPr marL="514350" indent="-514350">
              <a:buFont typeface="+mj-lt"/>
              <a:buAutoNum type="arabicPeriod"/>
            </a:pPr>
            <a:r>
              <a:rPr b="1" dirty="0">
                <a:latin typeface="Aptos" panose="020B0004020202020204" pitchFamily="34" charset="0"/>
              </a:rPr>
              <a:t>DBA as applied doctoral research</a:t>
            </a:r>
            <a:r>
              <a:rPr lang="en-GB" b="1" dirty="0">
                <a:latin typeface="Aptos" panose="020B0004020202020204" pitchFamily="34" charset="0"/>
              </a:rPr>
              <a:t> -  </a:t>
            </a:r>
            <a:r>
              <a:rPr lang="en-GB" dirty="0">
                <a:latin typeface="Aptos" panose="020B0004020202020204" pitchFamily="34" charset="0"/>
              </a:rPr>
              <a:t>DBA candidates are encouraged to adopt a dual identity as both researchers and practitioners, reflecting on their own position and context to produce embedded, reflexive research.</a:t>
            </a:r>
            <a:endParaRPr dirty="0">
              <a:latin typeface="Aptos" panose="020B0004020202020204" pitchFamily="34" charset="0"/>
            </a:endParaRPr>
          </a:p>
          <a:p>
            <a:pPr marL="514350" indent="-514350">
              <a:buFont typeface="+mj-lt"/>
              <a:buAutoNum type="arabicPeriod"/>
            </a:pPr>
            <a:r>
              <a:rPr b="1" dirty="0">
                <a:latin typeface="Aptos" panose="020B0004020202020204" pitchFamily="34" charset="0"/>
              </a:rPr>
              <a:t>Bridging theory and practice</a:t>
            </a:r>
            <a:r>
              <a:rPr lang="en-GB" b="1" dirty="0">
                <a:latin typeface="Aptos" panose="020B0004020202020204" pitchFamily="34" charset="0"/>
              </a:rPr>
              <a:t> - </a:t>
            </a:r>
            <a:r>
              <a:rPr lang="en-GB" dirty="0">
                <a:latin typeface="Aptos" panose="020B0004020202020204" pitchFamily="34" charset="0"/>
              </a:rPr>
              <a:t>DBA research often starts with a real organisational problem, engages stakeholders, and aims to produce practical insights.</a:t>
            </a:r>
            <a:endParaRPr dirty="0">
              <a:latin typeface="Aptos" panose="020B0004020202020204" pitchFamily="34" charset="0"/>
            </a:endParaRPr>
          </a:p>
          <a:p>
            <a:pPr marL="514350" indent="-514350">
              <a:buFont typeface="+mj-lt"/>
              <a:buAutoNum type="arabicPeriod"/>
            </a:pPr>
            <a:r>
              <a:rPr b="1" dirty="0">
                <a:latin typeface="Aptos" panose="020B0004020202020204" pitchFamily="34" charset="0"/>
              </a:rPr>
              <a:t>Research for impact, not abstraction</a:t>
            </a:r>
            <a:r>
              <a:rPr lang="en-GB" b="1" dirty="0">
                <a:latin typeface="Aptos" panose="020B0004020202020204" pitchFamily="34" charset="0"/>
              </a:rPr>
              <a:t> - </a:t>
            </a:r>
            <a:r>
              <a:rPr lang="en-GB" dirty="0">
                <a:latin typeface="Aptos" panose="020B0004020202020204" pitchFamily="34" charset="0"/>
              </a:rPr>
              <a:t>The process involves identifying a practice issue, exploring tensions in the literature, and formulating research questions that address gaps between theory and practice.</a:t>
            </a:r>
            <a:endParaRPr dirty="0">
              <a:latin typeface="Aptos" panose="020B0004020202020204" pitchFamily="34"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CE0BDC-2259-9ECC-C0D3-AD2CA5ECD160}"/>
              </a:ext>
            </a:extLst>
          </p:cNvPr>
          <p:cNvSpPr>
            <a:spLocks noGrp="1"/>
          </p:cNvSpPr>
          <p:nvPr>
            <p:ph type="title"/>
          </p:nvPr>
        </p:nvSpPr>
        <p:spPr>
          <a:xfrm>
            <a:off x="358219" y="1"/>
            <a:ext cx="11481847" cy="749299"/>
          </a:xfrm>
        </p:spPr>
        <p:txBody>
          <a:bodyPr/>
          <a:lstStyle/>
          <a:p>
            <a:pPr algn="ctr"/>
            <a:r>
              <a:rPr lang="en-GB" b="1" dirty="0">
                <a:latin typeface="Aptos" panose="020B0004020202020204" pitchFamily="34" charset="0"/>
              </a:rPr>
              <a:t>Foundations of social science research</a:t>
            </a:r>
          </a:p>
        </p:txBody>
      </p:sp>
      <p:sp>
        <p:nvSpPr>
          <p:cNvPr id="3" name="Content Placeholder 2">
            <a:extLst>
              <a:ext uri="{FF2B5EF4-FFF2-40B4-BE49-F238E27FC236}">
                <a16:creationId xmlns:a16="http://schemas.microsoft.com/office/drawing/2014/main" id="{A2780A47-F91B-EFD0-E53D-AAAF8571623D}"/>
              </a:ext>
            </a:extLst>
          </p:cNvPr>
          <p:cNvSpPr>
            <a:spLocks noGrp="1"/>
          </p:cNvSpPr>
          <p:nvPr>
            <p:ph idx="1"/>
          </p:nvPr>
        </p:nvSpPr>
        <p:spPr>
          <a:xfrm>
            <a:off x="0" y="635000"/>
            <a:ext cx="12103100" cy="5283199"/>
          </a:xfrm>
        </p:spPr>
        <p:txBody>
          <a:bodyPr>
            <a:normAutofit fontScale="92500" lnSpcReduction="10000"/>
          </a:bodyPr>
          <a:lstStyle/>
          <a:p>
            <a:r>
              <a:rPr lang="en-GB" b="1" dirty="0">
                <a:latin typeface="Aptos" panose="020B0004020202020204" pitchFamily="34" charset="0"/>
              </a:rPr>
              <a:t>Positionality: </a:t>
            </a:r>
            <a:r>
              <a:rPr lang="en-GB" dirty="0">
                <a:latin typeface="Aptos" panose="020B0004020202020204" pitchFamily="34" charset="0"/>
              </a:rPr>
              <a:t>researcher’s own background, identity, beliefs, and experiences, and how these influence every stage of the research process. It involves how their worldview, values, and social identities (such as gender, ethnicity, class, etc.) shape what they study, how they interpret data, and how they interact with participants.</a:t>
            </a:r>
          </a:p>
          <a:p>
            <a:r>
              <a:rPr lang="en-GB" b="1" dirty="0">
                <a:latin typeface="Aptos" panose="020B0004020202020204" pitchFamily="34" charset="0"/>
              </a:rPr>
              <a:t>Scaffolding: </a:t>
            </a:r>
            <a:r>
              <a:rPr lang="en-GB" dirty="0">
                <a:latin typeface="Aptos" panose="020B0004020202020204" pitchFamily="34" charset="0"/>
              </a:rPr>
              <a:t>This is the structured support that would be provides stability and direction.</a:t>
            </a:r>
          </a:p>
          <a:p>
            <a:pPr marL="514350" indent="-514350">
              <a:buFont typeface="+mj-lt"/>
              <a:buAutoNum type="arabicPeriod"/>
            </a:pPr>
            <a:r>
              <a:rPr lang="en-GB" dirty="0">
                <a:latin typeface="Aptos" panose="020B0004020202020204" pitchFamily="34" charset="0"/>
              </a:rPr>
              <a:t>What methodologies and methods will be employed?</a:t>
            </a:r>
          </a:p>
          <a:p>
            <a:pPr marL="514350" indent="-514350">
              <a:buFont typeface="+mj-lt"/>
              <a:buAutoNum type="arabicPeriod"/>
            </a:pPr>
            <a:r>
              <a:rPr lang="en-GB" dirty="0">
                <a:latin typeface="Aptos" panose="020B0004020202020204" pitchFamily="34" charset="0"/>
              </a:rPr>
              <a:t>How do we justify the choice made? Answer lies in the Purpose of research</a:t>
            </a:r>
          </a:p>
          <a:p>
            <a:pPr marL="514350" indent="-514350">
              <a:buFont typeface="+mj-lt"/>
              <a:buAutoNum type="arabicPeriod"/>
            </a:pPr>
            <a:r>
              <a:rPr lang="en-GB" dirty="0">
                <a:latin typeface="Aptos" panose="020B0004020202020204" pitchFamily="34" charset="0"/>
              </a:rPr>
              <a:t>What methods do we propose to use?  </a:t>
            </a:r>
          </a:p>
          <a:p>
            <a:pPr marL="514350" indent="-514350">
              <a:buFont typeface="+mj-lt"/>
              <a:buAutoNum type="arabicPeriod"/>
            </a:pPr>
            <a:r>
              <a:rPr lang="en-GB" dirty="0">
                <a:latin typeface="Aptos" panose="020B0004020202020204" pitchFamily="34" charset="0"/>
              </a:rPr>
              <a:t>What methodology governs our choice and use of methods?</a:t>
            </a:r>
          </a:p>
          <a:p>
            <a:pPr marL="514350" indent="-514350">
              <a:buFont typeface="+mj-lt"/>
              <a:buAutoNum type="arabicPeriod"/>
            </a:pPr>
            <a:r>
              <a:rPr lang="en-GB" dirty="0">
                <a:latin typeface="Aptos" panose="020B0004020202020204" pitchFamily="34" charset="0"/>
              </a:rPr>
              <a:t>What theoretical perspective lies behind the methodology in question? </a:t>
            </a:r>
          </a:p>
          <a:p>
            <a:pPr marL="514350" indent="-514350">
              <a:buFont typeface="+mj-lt"/>
              <a:buAutoNum type="arabicPeriod"/>
            </a:pPr>
            <a:r>
              <a:rPr lang="en-GB" dirty="0">
                <a:latin typeface="Aptos" panose="020B0004020202020204" pitchFamily="34" charset="0"/>
              </a:rPr>
              <a:t>What epistemology informs this theoretical perspective?</a:t>
            </a:r>
          </a:p>
          <a:p>
            <a:endParaRPr lang="en-GB" dirty="0"/>
          </a:p>
          <a:p>
            <a:endParaRPr lang="en-GB" dirty="0"/>
          </a:p>
          <a:p>
            <a:endParaRPr lang="en-GB" dirty="0"/>
          </a:p>
        </p:txBody>
      </p:sp>
    </p:spTree>
    <p:extLst>
      <p:ext uri="{BB962C8B-B14F-4D97-AF65-F5344CB8AC3E}">
        <p14:creationId xmlns:p14="http://schemas.microsoft.com/office/powerpoint/2010/main" val="124152501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D0A3B2-42F8-5D10-9231-EDF33AE2C0F0}"/>
              </a:ext>
            </a:extLst>
          </p:cNvPr>
          <p:cNvSpPr>
            <a:spLocks noGrp="1"/>
          </p:cNvSpPr>
          <p:nvPr>
            <p:ph type="title"/>
          </p:nvPr>
        </p:nvSpPr>
        <p:spPr>
          <a:xfrm>
            <a:off x="0" y="1"/>
            <a:ext cx="12191999" cy="723899"/>
          </a:xfrm>
        </p:spPr>
        <p:txBody>
          <a:bodyPr>
            <a:normAutofit fontScale="90000"/>
          </a:bodyPr>
          <a:lstStyle/>
          <a:p>
            <a:pPr algn="ctr"/>
            <a:br>
              <a:rPr lang="en-GB" b="1" dirty="0"/>
            </a:br>
            <a:r>
              <a:rPr lang="en-GB" sz="4900" b="1" dirty="0">
                <a:latin typeface="Aptos" panose="020B0004020202020204" pitchFamily="34" charset="0"/>
              </a:rPr>
              <a:t>Typical Steps in Social Research</a:t>
            </a:r>
            <a:br>
              <a:rPr lang="en-GB" dirty="0"/>
            </a:br>
            <a:endParaRPr lang="en-GB" dirty="0"/>
          </a:p>
        </p:txBody>
      </p:sp>
      <p:sp>
        <p:nvSpPr>
          <p:cNvPr id="3" name="Content Placeholder 2">
            <a:extLst>
              <a:ext uri="{FF2B5EF4-FFF2-40B4-BE49-F238E27FC236}">
                <a16:creationId xmlns:a16="http://schemas.microsoft.com/office/drawing/2014/main" id="{E79D1DDC-8886-44B5-CB2F-E19DAF739316}"/>
              </a:ext>
            </a:extLst>
          </p:cNvPr>
          <p:cNvSpPr>
            <a:spLocks noGrp="1"/>
          </p:cNvSpPr>
          <p:nvPr>
            <p:ph idx="1"/>
          </p:nvPr>
        </p:nvSpPr>
        <p:spPr>
          <a:xfrm>
            <a:off x="1" y="812800"/>
            <a:ext cx="12191998" cy="4826000"/>
          </a:xfrm>
        </p:spPr>
        <p:txBody>
          <a:bodyPr>
            <a:normAutofit/>
          </a:bodyPr>
          <a:lstStyle/>
          <a:p>
            <a:pPr marL="514350" lvl="0" indent="-514350">
              <a:buFont typeface="+mj-lt"/>
              <a:buAutoNum type="arabicPeriod"/>
            </a:pPr>
            <a:r>
              <a:rPr lang="en-GB" b="1" dirty="0">
                <a:latin typeface="Aptos" panose="020B0004020202020204" pitchFamily="34" charset="0"/>
              </a:rPr>
              <a:t>Defining the Research Problem:</a:t>
            </a:r>
            <a:r>
              <a:rPr lang="en-GB" dirty="0">
                <a:latin typeface="Aptos" panose="020B0004020202020204" pitchFamily="34" charset="0"/>
              </a:rPr>
              <a:t> Identifying a focused question or issue to investigate.</a:t>
            </a:r>
          </a:p>
          <a:p>
            <a:pPr marL="514350" lvl="0" indent="-514350">
              <a:buFont typeface="+mj-lt"/>
              <a:buAutoNum type="arabicPeriod"/>
            </a:pPr>
            <a:r>
              <a:rPr lang="en-GB" b="1" dirty="0">
                <a:latin typeface="Aptos" panose="020B0004020202020204" pitchFamily="34" charset="0"/>
              </a:rPr>
              <a:t>Reviewing Literature:</a:t>
            </a:r>
            <a:r>
              <a:rPr lang="en-GB" dirty="0">
                <a:latin typeface="Aptos" panose="020B0004020202020204" pitchFamily="34" charset="0"/>
              </a:rPr>
              <a:t> Understanding what is already known about the topic.</a:t>
            </a:r>
          </a:p>
          <a:p>
            <a:pPr marL="514350" lvl="0" indent="-514350">
              <a:buFont typeface="+mj-lt"/>
              <a:buAutoNum type="arabicPeriod"/>
            </a:pPr>
            <a:r>
              <a:rPr lang="en-GB" b="1" dirty="0">
                <a:latin typeface="Aptos" panose="020B0004020202020204" pitchFamily="34" charset="0"/>
              </a:rPr>
              <a:t>Choosing a Research Design:</a:t>
            </a:r>
            <a:r>
              <a:rPr lang="en-GB" dirty="0">
                <a:latin typeface="Aptos" panose="020B0004020202020204" pitchFamily="34" charset="0"/>
              </a:rPr>
              <a:t> Selecting appropriate methods (quantitative, qualitative, or mixed).</a:t>
            </a:r>
          </a:p>
          <a:p>
            <a:pPr marL="514350" lvl="0" indent="-514350">
              <a:buFont typeface="+mj-lt"/>
              <a:buAutoNum type="arabicPeriod"/>
            </a:pPr>
            <a:r>
              <a:rPr lang="en-GB" b="1" dirty="0">
                <a:latin typeface="Aptos" panose="020B0004020202020204" pitchFamily="34" charset="0"/>
              </a:rPr>
              <a:t>Collecting Data:</a:t>
            </a:r>
            <a:r>
              <a:rPr lang="en-GB" dirty="0">
                <a:latin typeface="Aptos" panose="020B0004020202020204" pitchFamily="34" charset="0"/>
              </a:rPr>
              <a:t> Using surveys, interviews, observations, or document analysis.</a:t>
            </a:r>
          </a:p>
          <a:p>
            <a:pPr marL="514350" lvl="0" indent="-514350">
              <a:buFont typeface="+mj-lt"/>
              <a:buAutoNum type="arabicPeriod"/>
            </a:pPr>
            <a:r>
              <a:rPr lang="en-GB" b="1" dirty="0">
                <a:latin typeface="Aptos" panose="020B0004020202020204" pitchFamily="34" charset="0"/>
              </a:rPr>
              <a:t>Analysing Data:</a:t>
            </a:r>
            <a:r>
              <a:rPr lang="en-GB" dirty="0">
                <a:latin typeface="Aptos" panose="020B0004020202020204" pitchFamily="34" charset="0"/>
              </a:rPr>
              <a:t> Interpreting findings to answer the research question.</a:t>
            </a:r>
          </a:p>
          <a:p>
            <a:pPr marL="514350" lvl="0" indent="-514350">
              <a:buFont typeface="+mj-lt"/>
              <a:buAutoNum type="arabicPeriod"/>
            </a:pPr>
            <a:r>
              <a:rPr lang="en-GB" b="1" dirty="0">
                <a:latin typeface="Aptos" panose="020B0004020202020204" pitchFamily="34" charset="0"/>
              </a:rPr>
              <a:t>Reporting Results:</a:t>
            </a:r>
            <a:r>
              <a:rPr lang="en-GB" dirty="0">
                <a:latin typeface="Aptos" panose="020B0004020202020204" pitchFamily="34" charset="0"/>
              </a:rPr>
              <a:t> Sharing conclusions and implications. </a:t>
            </a:r>
          </a:p>
          <a:p>
            <a:endParaRPr lang="en-GB" dirty="0"/>
          </a:p>
        </p:txBody>
      </p:sp>
    </p:spTree>
    <p:extLst>
      <p:ext uri="{BB962C8B-B14F-4D97-AF65-F5344CB8AC3E}">
        <p14:creationId xmlns:p14="http://schemas.microsoft.com/office/powerpoint/2010/main" val="320554567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65C1D7-60A3-4478-6E0D-20CD454F9D1B}"/>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D97E90C-DDED-96AA-C3F1-014EDFD89FDE}"/>
              </a:ext>
            </a:extLst>
          </p:cNvPr>
          <p:cNvSpPr>
            <a:spLocks noGrp="1"/>
          </p:cNvSpPr>
          <p:nvPr>
            <p:ph idx="1"/>
          </p:nvPr>
        </p:nvSpPr>
        <p:spPr>
          <a:xfrm>
            <a:off x="761802" y="2743200"/>
            <a:ext cx="4646905" cy="3613149"/>
          </a:xfrm>
        </p:spPr>
        <p:txBody>
          <a:bodyPr anchor="ctr">
            <a:normAutofit/>
          </a:bodyPr>
          <a:lstStyle/>
          <a:p>
            <a:endParaRPr lang="en-GB" sz="2000" dirty="0"/>
          </a:p>
          <a:p>
            <a:pPr marL="0" indent="0">
              <a:buNone/>
            </a:pPr>
            <a:r>
              <a:rPr lang="en-GB" sz="5400" b="1" dirty="0">
                <a:latin typeface="Aptos" panose="020B0004020202020204" pitchFamily="34" charset="0"/>
              </a:rPr>
              <a:t>Break Time – 15 minutes</a:t>
            </a:r>
          </a:p>
        </p:txBody>
      </p:sp>
      <p:pic>
        <p:nvPicPr>
          <p:cNvPr id="6" name="Picture 5" descr="An early morning coffee with bread and a newspaper on top of the table">
            <a:extLst>
              <a:ext uri="{FF2B5EF4-FFF2-40B4-BE49-F238E27FC236}">
                <a16:creationId xmlns:a16="http://schemas.microsoft.com/office/drawing/2014/main" id="{B781591E-5613-3015-7361-E96F2D3CDAA4}"/>
              </a:ext>
            </a:extLst>
          </p:cNvPr>
          <p:cNvPicPr>
            <a:picLocks noChangeAspect="1"/>
          </p:cNvPicPr>
          <p:nvPr/>
        </p:nvPicPr>
        <p:blipFill>
          <a:blip r:embed="rId2"/>
          <a:srcRect l="15934" r="24666" b="-2"/>
          <a:stretch>
            <a:fillRect/>
          </a:stretch>
        </p:blipFill>
        <p:spPr>
          <a:xfrm>
            <a:off x="6096000" y="1"/>
            <a:ext cx="6102825" cy="6858000"/>
          </a:xfrm>
          <a:prstGeom prst="rect">
            <a:avLst/>
          </a:prstGeom>
        </p:spPr>
      </p:pic>
    </p:spTree>
    <p:extLst>
      <p:ext uri="{BB962C8B-B14F-4D97-AF65-F5344CB8AC3E}">
        <p14:creationId xmlns:p14="http://schemas.microsoft.com/office/powerpoint/2010/main" val="6158453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95E3C5-A499-302D-67EE-448E589AE032}"/>
              </a:ext>
            </a:extLst>
          </p:cNvPr>
          <p:cNvSpPr>
            <a:spLocks noGrp="1"/>
          </p:cNvSpPr>
          <p:nvPr>
            <p:ph type="title"/>
          </p:nvPr>
        </p:nvSpPr>
        <p:spPr>
          <a:xfrm>
            <a:off x="0" y="1"/>
            <a:ext cx="12191999" cy="779317"/>
          </a:xfrm>
        </p:spPr>
        <p:txBody>
          <a:bodyPr/>
          <a:lstStyle/>
          <a:p>
            <a:pPr algn="ctr"/>
            <a:r>
              <a:rPr lang="en-GB" b="1" dirty="0">
                <a:latin typeface="Aptos" panose="020B0004020202020204" pitchFamily="34" charset="0"/>
              </a:rPr>
              <a:t>Workshop Activity 1 – 30 minutes</a:t>
            </a:r>
          </a:p>
        </p:txBody>
      </p:sp>
      <p:sp>
        <p:nvSpPr>
          <p:cNvPr id="3" name="Content Placeholder 2">
            <a:extLst>
              <a:ext uri="{FF2B5EF4-FFF2-40B4-BE49-F238E27FC236}">
                <a16:creationId xmlns:a16="http://schemas.microsoft.com/office/drawing/2014/main" id="{B3882EBF-CBBC-F80F-54F9-1EBDCD4ECA4B}"/>
              </a:ext>
            </a:extLst>
          </p:cNvPr>
          <p:cNvSpPr>
            <a:spLocks noGrp="1"/>
          </p:cNvSpPr>
          <p:nvPr>
            <p:ph idx="1"/>
          </p:nvPr>
        </p:nvSpPr>
        <p:spPr>
          <a:xfrm>
            <a:off x="0" y="675409"/>
            <a:ext cx="12191999" cy="5029200"/>
          </a:xfrm>
        </p:spPr>
        <p:txBody>
          <a:bodyPr>
            <a:normAutofit/>
          </a:bodyPr>
          <a:lstStyle/>
          <a:p>
            <a:r>
              <a:rPr lang="en-GB" dirty="0">
                <a:latin typeface="Aptos" panose="020B0004020202020204" pitchFamily="34" charset="0"/>
              </a:rPr>
              <a:t>Scan the internet to identify a research piece that interests you</a:t>
            </a:r>
          </a:p>
          <a:p>
            <a:r>
              <a:rPr lang="en-GB" b="1" dirty="0">
                <a:latin typeface="Aptos" panose="020B0004020202020204" pitchFamily="34" charset="0"/>
              </a:rPr>
              <a:t>Read and reflect and make notes on the following</a:t>
            </a:r>
          </a:p>
          <a:p>
            <a:pPr lvl="1"/>
            <a:r>
              <a:rPr lang="en-GB" dirty="0">
                <a:latin typeface="Aptos" panose="020B0004020202020204" pitchFamily="34" charset="0"/>
              </a:rPr>
              <a:t>Purpose/aim of the research</a:t>
            </a:r>
          </a:p>
          <a:p>
            <a:pPr lvl="1"/>
            <a:r>
              <a:rPr lang="en-GB" dirty="0">
                <a:latin typeface="Aptos" panose="020B0004020202020204" pitchFamily="34" charset="0"/>
              </a:rPr>
              <a:t>General context or background to the study</a:t>
            </a:r>
          </a:p>
          <a:p>
            <a:pPr lvl="1"/>
            <a:r>
              <a:rPr lang="en-GB" dirty="0">
                <a:latin typeface="Aptos" panose="020B0004020202020204" pitchFamily="34" charset="0"/>
              </a:rPr>
              <a:t>Why was it important for the author</a:t>
            </a:r>
          </a:p>
          <a:p>
            <a:pPr lvl="1"/>
            <a:r>
              <a:rPr lang="en-GB" dirty="0">
                <a:latin typeface="Aptos" panose="020B0004020202020204" pitchFamily="34" charset="0"/>
              </a:rPr>
              <a:t>Was data/information collected?</a:t>
            </a:r>
          </a:p>
          <a:p>
            <a:pPr lvl="1"/>
            <a:r>
              <a:rPr lang="en-GB" dirty="0">
                <a:latin typeface="Aptos" panose="020B0004020202020204" pitchFamily="34" charset="0"/>
              </a:rPr>
              <a:t>How was data collected?</a:t>
            </a:r>
          </a:p>
          <a:p>
            <a:pPr lvl="1"/>
            <a:r>
              <a:rPr lang="en-GB" dirty="0">
                <a:latin typeface="Aptos" panose="020B0004020202020204" pitchFamily="34" charset="0"/>
              </a:rPr>
              <a:t>What were the findings presented by the author?</a:t>
            </a:r>
          </a:p>
          <a:p>
            <a:pPr lvl="1"/>
            <a:r>
              <a:rPr lang="en-GB" dirty="0">
                <a:latin typeface="Aptos" panose="020B0004020202020204" pitchFamily="34" charset="0"/>
              </a:rPr>
              <a:t>What is your take on the research ?</a:t>
            </a:r>
          </a:p>
          <a:p>
            <a:r>
              <a:rPr lang="en-GB" dirty="0">
                <a:latin typeface="Aptos" panose="020B0004020202020204" pitchFamily="34" charset="0"/>
              </a:rPr>
              <a:t>Present in class</a:t>
            </a:r>
          </a:p>
          <a:p>
            <a:endParaRPr lang="en-GB" dirty="0"/>
          </a:p>
        </p:txBody>
      </p:sp>
      <p:pic>
        <p:nvPicPr>
          <p:cNvPr id="4" name="Picture 3">
            <a:extLst>
              <a:ext uri="{FF2B5EF4-FFF2-40B4-BE49-F238E27FC236}">
                <a16:creationId xmlns:a16="http://schemas.microsoft.com/office/drawing/2014/main" id="{66023B66-809F-048C-FE14-B472C6CD26D2}"/>
              </a:ext>
            </a:extLst>
          </p:cNvPr>
          <p:cNvPicPr>
            <a:picLocks noChangeAspect="1"/>
          </p:cNvPicPr>
          <p:nvPr/>
        </p:nvPicPr>
        <p:blipFill>
          <a:blip r:embed="rId2"/>
          <a:stretch>
            <a:fillRect/>
          </a:stretch>
        </p:blipFill>
        <p:spPr>
          <a:xfrm>
            <a:off x="8511896" y="2089265"/>
            <a:ext cx="3499407" cy="3212870"/>
          </a:xfrm>
          <a:prstGeom prst="rect">
            <a:avLst/>
          </a:prstGeom>
        </p:spPr>
      </p:pic>
    </p:spTree>
    <p:extLst>
      <p:ext uri="{BB962C8B-B14F-4D97-AF65-F5344CB8AC3E}">
        <p14:creationId xmlns:p14="http://schemas.microsoft.com/office/powerpoint/2010/main" val="284228829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340E83-525E-164C-0491-5AA99B3D5F66}"/>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76883C3-7072-30AD-9258-1233970DD620}"/>
              </a:ext>
            </a:extLst>
          </p:cNvPr>
          <p:cNvSpPr>
            <a:spLocks noGrp="1"/>
          </p:cNvSpPr>
          <p:nvPr>
            <p:ph idx="1"/>
          </p:nvPr>
        </p:nvSpPr>
        <p:spPr>
          <a:xfrm>
            <a:off x="761802" y="2743200"/>
            <a:ext cx="4646905" cy="3613149"/>
          </a:xfrm>
        </p:spPr>
        <p:txBody>
          <a:bodyPr anchor="ctr">
            <a:normAutofit/>
          </a:bodyPr>
          <a:lstStyle/>
          <a:p>
            <a:endParaRPr lang="en-GB" sz="2000" dirty="0"/>
          </a:p>
          <a:p>
            <a:pPr marL="0" indent="0">
              <a:buNone/>
            </a:pPr>
            <a:r>
              <a:rPr lang="en-GB" sz="5400" b="1" dirty="0">
                <a:latin typeface="Aptos" panose="020B0004020202020204" pitchFamily="34" charset="0"/>
              </a:rPr>
              <a:t>Break Time – 15 minutes</a:t>
            </a:r>
          </a:p>
        </p:txBody>
      </p:sp>
      <p:pic>
        <p:nvPicPr>
          <p:cNvPr id="6" name="Picture 5" descr="An early morning coffee with bread and a newspaper on top of the table">
            <a:extLst>
              <a:ext uri="{FF2B5EF4-FFF2-40B4-BE49-F238E27FC236}">
                <a16:creationId xmlns:a16="http://schemas.microsoft.com/office/drawing/2014/main" id="{059FB3CA-1F98-3EA4-A2B6-8935B4FDBA9B}"/>
              </a:ext>
            </a:extLst>
          </p:cNvPr>
          <p:cNvPicPr>
            <a:picLocks noChangeAspect="1"/>
          </p:cNvPicPr>
          <p:nvPr/>
        </p:nvPicPr>
        <p:blipFill>
          <a:blip r:embed="rId2"/>
          <a:srcRect l="15934" r="24666" b="-2"/>
          <a:stretch>
            <a:fillRect/>
          </a:stretch>
        </p:blipFill>
        <p:spPr>
          <a:xfrm>
            <a:off x="6096000" y="1"/>
            <a:ext cx="6102825" cy="6858000"/>
          </a:xfrm>
          <a:prstGeom prst="rect">
            <a:avLst/>
          </a:prstGeom>
        </p:spPr>
      </p:pic>
    </p:spTree>
    <p:extLst>
      <p:ext uri="{BB962C8B-B14F-4D97-AF65-F5344CB8AC3E}">
        <p14:creationId xmlns:p14="http://schemas.microsoft.com/office/powerpoint/2010/main" val="74265779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
            <a:ext cx="12072664" cy="476671"/>
          </a:xfrm>
        </p:spPr>
        <p:txBody>
          <a:bodyPr>
            <a:noAutofit/>
          </a:bodyPr>
          <a:lstStyle/>
          <a:p>
            <a:pPr algn="ctr"/>
            <a:r>
              <a:rPr lang="en-GB" b="1" dirty="0">
                <a:latin typeface="Aptos" panose="020B0004020202020204" pitchFamily="34" charset="0"/>
              </a:rPr>
              <a:t>What is Research Methodology</a:t>
            </a:r>
          </a:p>
        </p:txBody>
      </p:sp>
      <p:sp>
        <p:nvSpPr>
          <p:cNvPr id="3" name="Content Placeholder 2"/>
          <p:cNvSpPr>
            <a:spLocks noGrp="1"/>
          </p:cNvSpPr>
          <p:nvPr>
            <p:ph idx="1"/>
          </p:nvPr>
        </p:nvSpPr>
        <p:spPr>
          <a:xfrm>
            <a:off x="0" y="548680"/>
            <a:ext cx="12192000" cy="5628283"/>
          </a:xfrm>
        </p:spPr>
        <p:txBody>
          <a:bodyPr>
            <a:normAutofit/>
          </a:bodyPr>
          <a:lstStyle/>
          <a:p>
            <a:pPr fontAlgn="base"/>
            <a:r>
              <a:rPr lang="en-GB" dirty="0">
                <a:latin typeface="Aptos" panose="020B0004020202020204" pitchFamily="34" charset="0"/>
              </a:rPr>
              <a:t>A research methodology encompasses the way in which you intend to carry out your research project.</a:t>
            </a:r>
          </a:p>
          <a:p>
            <a:pPr fontAlgn="base"/>
            <a:r>
              <a:rPr lang="en-GB" dirty="0">
                <a:latin typeface="Aptos" panose="020B0004020202020204" pitchFamily="34" charset="0"/>
              </a:rPr>
              <a:t>You can think of your research methodology as being a formula. </a:t>
            </a:r>
          </a:p>
          <a:p>
            <a:pPr fontAlgn="base"/>
            <a:r>
              <a:rPr lang="en-GB" dirty="0">
                <a:latin typeface="Aptos" panose="020B0004020202020204" pitchFamily="34" charset="0"/>
              </a:rPr>
              <a:t>One part will be how you plan on putting your research project into practice and another will be why you feel this is the best way to approach it. </a:t>
            </a:r>
          </a:p>
          <a:p>
            <a:pPr fontAlgn="base"/>
            <a:r>
              <a:rPr lang="en-GB" dirty="0">
                <a:latin typeface="Aptos" panose="020B0004020202020204" pitchFamily="34" charset="0"/>
              </a:rPr>
              <a:t>Your research methodology is ultimately a methodological and systematic plan to resolve your research/project problem.</a:t>
            </a:r>
          </a:p>
          <a:p>
            <a:pPr fontAlgn="base"/>
            <a:r>
              <a:rPr lang="en-GB" dirty="0">
                <a:latin typeface="Aptos" panose="020B0004020202020204" pitchFamily="34" charset="0"/>
              </a:rPr>
              <a:t>In short, you are explaining how you will take your idea and turn it into a study, which in turn will produce valid and reliable results that are in accordance with the aims and objectives of your research/project.</a:t>
            </a:r>
          </a:p>
          <a:p>
            <a:pPr fontAlgn="base"/>
            <a:r>
              <a:rPr lang="en-GB" dirty="0">
                <a:latin typeface="Aptos" panose="020B0004020202020204" pitchFamily="34" charset="0"/>
              </a:rPr>
              <a:t>Think of it like writing a plan or an outline for you what you intend to do.</a:t>
            </a:r>
          </a:p>
          <a:p>
            <a:endParaRPr lang="en-GB" dirty="0"/>
          </a:p>
        </p:txBody>
      </p:sp>
    </p:spTree>
    <p:extLst>
      <p:ext uri="{BB962C8B-B14F-4D97-AF65-F5344CB8AC3E}">
        <p14:creationId xmlns:p14="http://schemas.microsoft.com/office/powerpoint/2010/main" val="389811832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
            <a:ext cx="12192000" cy="476671"/>
          </a:xfrm>
        </p:spPr>
        <p:txBody>
          <a:bodyPr>
            <a:normAutofit fontScale="90000"/>
          </a:bodyPr>
          <a:lstStyle/>
          <a:p>
            <a:pPr algn="ctr"/>
            <a:r>
              <a:rPr lang="en-GB" b="1" dirty="0">
                <a:latin typeface="Aptos" panose="020B0004020202020204" pitchFamily="34" charset="0"/>
              </a:rPr>
              <a:t>What needs to be included</a:t>
            </a:r>
          </a:p>
        </p:txBody>
      </p:sp>
      <p:sp>
        <p:nvSpPr>
          <p:cNvPr id="3" name="Content Placeholder 2"/>
          <p:cNvSpPr>
            <a:spLocks noGrp="1"/>
          </p:cNvSpPr>
          <p:nvPr>
            <p:ph idx="1"/>
          </p:nvPr>
        </p:nvSpPr>
        <p:spPr>
          <a:xfrm>
            <a:off x="0" y="332656"/>
            <a:ext cx="12192000" cy="5844307"/>
          </a:xfrm>
        </p:spPr>
        <p:txBody>
          <a:bodyPr>
            <a:normAutofit fontScale="92500" lnSpcReduction="10000"/>
          </a:bodyPr>
          <a:lstStyle/>
          <a:p>
            <a:pPr fontAlgn="base"/>
            <a:r>
              <a:rPr lang="en-GB" b="1" dirty="0">
                <a:latin typeface="Aptos" panose="020B0004020202020204" pitchFamily="34" charset="0"/>
              </a:rPr>
              <a:t>Your research method.</a:t>
            </a:r>
            <a:r>
              <a:rPr lang="en-GB" dirty="0">
                <a:latin typeface="Aptos" panose="020B0004020202020204" pitchFamily="34" charset="0"/>
              </a:rPr>
              <a:t> You need to state whether you plan to use quantitative analysis, qualitative analysis, or mixed-method research method. </a:t>
            </a:r>
          </a:p>
          <a:p>
            <a:pPr fontAlgn="base"/>
            <a:r>
              <a:rPr lang="en-GB" b="1" dirty="0">
                <a:latin typeface="Aptos" panose="020B0004020202020204" pitchFamily="34" charset="0"/>
              </a:rPr>
              <a:t>Explain your reasoning.</a:t>
            </a:r>
            <a:r>
              <a:rPr lang="en-GB" dirty="0">
                <a:latin typeface="Aptos" panose="020B0004020202020204" pitchFamily="34" charset="0"/>
              </a:rPr>
              <a:t> Why is this particular methodology the best way to answer your research problem and achieve your objectives?</a:t>
            </a:r>
          </a:p>
          <a:p>
            <a:pPr fontAlgn="base"/>
            <a:r>
              <a:rPr lang="en-GB" b="1" dirty="0">
                <a:latin typeface="Aptos" panose="020B0004020202020204" pitchFamily="34" charset="0"/>
              </a:rPr>
              <a:t>Explain your instruments.</a:t>
            </a:r>
            <a:r>
              <a:rPr lang="en-GB" dirty="0">
                <a:latin typeface="Aptos" panose="020B0004020202020204" pitchFamily="34" charset="0"/>
              </a:rPr>
              <a:t> This will mainly be about your collection methods e.g. interviews, </a:t>
            </a:r>
            <a:r>
              <a:rPr lang="en-US" altLang="en-US" dirty="0">
                <a:latin typeface="Aptos" panose="020B0004020202020204" pitchFamily="34" charset="0"/>
              </a:rPr>
              <a:t>industry or government reports, </a:t>
            </a:r>
            <a:r>
              <a:rPr lang="en-GB" dirty="0">
                <a:latin typeface="Aptos" panose="020B0004020202020204" pitchFamily="34" charset="0"/>
              </a:rPr>
              <a:t>questionnaires, </a:t>
            </a:r>
            <a:r>
              <a:rPr lang="en-US" altLang="en-US" dirty="0">
                <a:latin typeface="Aptos" panose="020B0004020202020204" pitchFamily="34" charset="0"/>
              </a:rPr>
              <a:t>documents (budgets, organizational charts, policies/procedures, monitoring reports)</a:t>
            </a:r>
            <a:r>
              <a:rPr lang="en-GB" dirty="0">
                <a:latin typeface="Aptos" panose="020B0004020202020204" pitchFamily="34" charset="0"/>
              </a:rPr>
              <a:t>. Your methodology will need to detail your reasoning in choosing a particular instrument for your research.</a:t>
            </a:r>
          </a:p>
          <a:p>
            <a:pPr fontAlgn="base"/>
            <a:r>
              <a:rPr lang="en-GB" b="1" dirty="0">
                <a:latin typeface="Aptos" panose="020B0004020202020204" pitchFamily="34" charset="0"/>
              </a:rPr>
              <a:t>What will you do with your results?</a:t>
            </a:r>
            <a:r>
              <a:rPr lang="en-GB" dirty="0">
                <a:latin typeface="Aptos" panose="020B0004020202020204" pitchFamily="34" charset="0"/>
              </a:rPr>
              <a:t> How are you going to </a:t>
            </a:r>
            <a:r>
              <a:rPr lang="en-GB" dirty="0" err="1">
                <a:latin typeface="Aptos" panose="020B0004020202020204" pitchFamily="34" charset="0"/>
              </a:rPr>
              <a:t>analyze</a:t>
            </a:r>
            <a:r>
              <a:rPr lang="en-GB" dirty="0">
                <a:latin typeface="Aptos" panose="020B0004020202020204" pitchFamily="34" charset="0"/>
              </a:rPr>
              <a:t> the data?</a:t>
            </a:r>
          </a:p>
          <a:p>
            <a:pPr fontAlgn="base"/>
            <a:r>
              <a:rPr lang="en-GB" b="1" dirty="0">
                <a:latin typeface="Aptos" panose="020B0004020202020204" pitchFamily="34" charset="0"/>
              </a:rPr>
              <a:t>How will your sampling process go?</a:t>
            </a:r>
            <a:r>
              <a:rPr lang="en-GB" dirty="0">
                <a:latin typeface="Aptos" panose="020B0004020202020204" pitchFamily="34" charset="0"/>
              </a:rPr>
              <a:t> </a:t>
            </a:r>
          </a:p>
          <a:p>
            <a:pPr fontAlgn="base"/>
            <a:r>
              <a:rPr lang="en-GB" b="1" dirty="0">
                <a:latin typeface="Aptos" panose="020B0004020202020204" pitchFamily="34" charset="0"/>
              </a:rPr>
              <a:t>Any practical limitations?</a:t>
            </a:r>
            <a:r>
              <a:rPr lang="en-GB" dirty="0">
                <a:latin typeface="Aptos" panose="020B0004020202020204" pitchFamily="34" charset="0"/>
              </a:rPr>
              <a:t> You should discuss any limitations you foresee being an issue when you’re carrying out your research.</a:t>
            </a:r>
          </a:p>
          <a:p>
            <a:pPr fontAlgn="base"/>
            <a:r>
              <a:rPr lang="en-GB" b="1" dirty="0">
                <a:latin typeface="Aptos" panose="020B0004020202020204" pitchFamily="34" charset="0"/>
              </a:rPr>
              <a:t>Your ethics process</a:t>
            </a:r>
          </a:p>
          <a:p>
            <a:pPr fontAlgn="base"/>
            <a:endParaRPr lang="en-GB" dirty="0"/>
          </a:p>
          <a:p>
            <a:endParaRPr lang="en-GB" dirty="0"/>
          </a:p>
        </p:txBody>
      </p:sp>
    </p:spTree>
    <p:extLst>
      <p:ext uri="{BB962C8B-B14F-4D97-AF65-F5344CB8AC3E}">
        <p14:creationId xmlns:p14="http://schemas.microsoft.com/office/powerpoint/2010/main" val="158844504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a:xfrm>
            <a:off x="1524000" y="0"/>
            <a:ext cx="9144000" cy="548680"/>
          </a:xfrm>
        </p:spPr>
        <p:txBody>
          <a:bodyPr>
            <a:normAutofit fontScale="90000"/>
          </a:bodyPr>
          <a:lstStyle/>
          <a:p>
            <a:pPr eaLnBrk="1" hangingPunct="1"/>
            <a:r>
              <a:rPr lang="en-GB" sz="3600" b="1" dirty="0">
                <a:latin typeface="Aptos" panose="020B0004020202020204" pitchFamily="34" charset="0"/>
              </a:rPr>
              <a:t>Research Design and Tactics</a:t>
            </a:r>
          </a:p>
        </p:txBody>
      </p:sp>
      <p:sp>
        <p:nvSpPr>
          <p:cNvPr id="4099" name="Rectangle 3"/>
          <p:cNvSpPr>
            <a:spLocks noGrp="1" noChangeArrowheads="1"/>
          </p:cNvSpPr>
          <p:nvPr>
            <p:ph idx="1"/>
          </p:nvPr>
        </p:nvSpPr>
        <p:spPr>
          <a:xfrm>
            <a:off x="1271464" y="476672"/>
            <a:ext cx="5544616" cy="6381328"/>
          </a:xfrm>
        </p:spPr>
        <p:txBody>
          <a:bodyPr>
            <a:normAutofit fontScale="62500" lnSpcReduction="20000"/>
          </a:bodyPr>
          <a:lstStyle/>
          <a:p>
            <a:pPr algn="ctr" eaLnBrk="1" hangingPunct="1">
              <a:buFontTx/>
              <a:buNone/>
            </a:pPr>
            <a:r>
              <a:rPr lang="en-GB" sz="2600" b="1" dirty="0">
                <a:latin typeface="Arial" charset="0"/>
              </a:rPr>
              <a:t>The research onion (Saunders, 2009)</a:t>
            </a:r>
          </a:p>
          <a:p>
            <a:pPr eaLnBrk="1" hangingPunct="1">
              <a:buFontTx/>
              <a:buNone/>
            </a:pPr>
            <a:endParaRPr lang="en-GB" sz="2600" dirty="0">
              <a:latin typeface="Arial" charset="0"/>
            </a:endParaRPr>
          </a:p>
          <a:p>
            <a:pPr algn="ctr" eaLnBrk="1" hangingPunct="1">
              <a:buFontTx/>
              <a:buNone/>
            </a:pPr>
            <a:endParaRPr lang="en-GB" sz="2400" dirty="0">
              <a:latin typeface="Arial" charset="0"/>
            </a:endParaRPr>
          </a:p>
          <a:p>
            <a:pPr algn="r" eaLnBrk="1" hangingPunct="1">
              <a:buFontTx/>
              <a:buNone/>
            </a:pPr>
            <a:endParaRPr lang="en-GB" sz="2400" dirty="0">
              <a:latin typeface="Arial" charset="0"/>
            </a:endParaRPr>
          </a:p>
          <a:p>
            <a:pPr algn="r" eaLnBrk="1" hangingPunct="1">
              <a:buFontTx/>
              <a:buNone/>
            </a:pPr>
            <a:endParaRPr lang="en-GB" sz="2400" dirty="0">
              <a:latin typeface="Arial" charset="0"/>
            </a:endParaRPr>
          </a:p>
          <a:p>
            <a:pPr algn="r" eaLnBrk="1" hangingPunct="1">
              <a:buFontTx/>
              <a:buNone/>
            </a:pPr>
            <a:endParaRPr lang="en-GB" sz="2400" dirty="0">
              <a:latin typeface="Arial" charset="0"/>
            </a:endParaRPr>
          </a:p>
          <a:p>
            <a:pPr algn="r" eaLnBrk="1" hangingPunct="1">
              <a:buFontTx/>
              <a:buNone/>
            </a:pPr>
            <a:endParaRPr lang="en-GB" sz="2400" dirty="0">
              <a:latin typeface="Arial" charset="0"/>
            </a:endParaRPr>
          </a:p>
          <a:p>
            <a:pPr algn="r" eaLnBrk="1" hangingPunct="1">
              <a:buFontTx/>
              <a:buNone/>
            </a:pPr>
            <a:endParaRPr lang="en-GB" sz="2000" dirty="0">
              <a:latin typeface="Arial" charset="0"/>
            </a:endParaRPr>
          </a:p>
          <a:p>
            <a:pPr algn="r" eaLnBrk="1" hangingPunct="1">
              <a:buFontTx/>
              <a:buNone/>
            </a:pPr>
            <a:endParaRPr lang="en-GB" sz="2000" dirty="0">
              <a:latin typeface="Arial" charset="0"/>
            </a:endParaRPr>
          </a:p>
          <a:p>
            <a:pPr algn="r" eaLnBrk="1" hangingPunct="1">
              <a:buFontTx/>
              <a:buNone/>
            </a:pPr>
            <a:endParaRPr lang="en-GB" sz="2000" dirty="0">
              <a:latin typeface="Arial" charset="0"/>
            </a:endParaRPr>
          </a:p>
          <a:p>
            <a:pPr algn="r" eaLnBrk="1" hangingPunct="1">
              <a:buFontTx/>
              <a:buNone/>
            </a:pPr>
            <a:endParaRPr lang="en-GB" sz="2000" dirty="0">
              <a:latin typeface="Arial" charset="0"/>
            </a:endParaRPr>
          </a:p>
          <a:p>
            <a:pPr algn="r" eaLnBrk="1" hangingPunct="1">
              <a:buFontTx/>
              <a:buNone/>
            </a:pPr>
            <a:endParaRPr lang="en-GB" sz="2000" dirty="0">
              <a:latin typeface="Arial" charset="0"/>
            </a:endParaRPr>
          </a:p>
          <a:p>
            <a:pPr algn="r" eaLnBrk="1" hangingPunct="1">
              <a:buFontTx/>
              <a:buNone/>
            </a:pPr>
            <a:endParaRPr lang="en-GB" sz="1800" dirty="0">
              <a:latin typeface="Arial" charset="0"/>
            </a:endParaRPr>
          </a:p>
          <a:p>
            <a:pPr algn="r" eaLnBrk="1" hangingPunct="1">
              <a:buFontTx/>
              <a:buNone/>
            </a:pPr>
            <a:endParaRPr lang="en-GB" sz="1800" dirty="0">
              <a:latin typeface="Arial" charset="0"/>
            </a:endParaRPr>
          </a:p>
          <a:p>
            <a:pPr algn="r" eaLnBrk="1" hangingPunct="1">
              <a:buFontTx/>
              <a:buNone/>
            </a:pPr>
            <a:endParaRPr lang="en-GB" sz="1800" dirty="0">
              <a:latin typeface="Arial" charset="0"/>
            </a:endParaRPr>
          </a:p>
          <a:p>
            <a:pPr algn="r" eaLnBrk="1" hangingPunct="1">
              <a:buFontTx/>
              <a:buNone/>
            </a:pPr>
            <a:endParaRPr lang="en-GB" sz="1800" dirty="0">
              <a:latin typeface="Arial" charset="0"/>
            </a:endParaRPr>
          </a:p>
          <a:p>
            <a:pPr algn="r" eaLnBrk="1" hangingPunct="1">
              <a:buFontTx/>
              <a:buNone/>
            </a:pPr>
            <a:endParaRPr lang="en-GB" sz="1800" dirty="0">
              <a:latin typeface="Arial" charset="0"/>
            </a:endParaRPr>
          </a:p>
          <a:p>
            <a:pPr algn="r" eaLnBrk="1" hangingPunct="1">
              <a:buFontTx/>
              <a:buNone/>
            </a:pPr>
            <a:endParaRPr lang="en-GB" sz="1800" dirty="0">
              <a:latin typeface="Arial" charset="0"/>
            </a:endParaRPr>
          </a:p>
          <a:p>
            <a:pPr algn="r" eaLnBrk="1" hangingPunct="1">
              <a:buFontTx/>
              <a:buNone/>
            </a:pPr>
            <a:endParaRPr lang="en-GB" sz="1300" dirty="0">
              <a:latin typeface="Arial" charset="0"/>
            </a:endParaRPr>
          </a:p>
          <a:p>
            <a:pPr algn="r" eaLnBrk="1" hangingPunct="1">
              <a:buFontTx/>
              <a:buNone/>
            </a:pPr>
            <a:endParaRPr lang="en-GB" sz="1300" dirty="0">
              <a:latin typeface="Arial" charset="0"/>
            </a:endParaRPr>
          </a:p>
          <a:p>
            <a:pPr algn="r" eaLnBrk="1" hangingPunct="1">
              <a:buFontTx/>
              <a:buNone/>
            </a:pPr>
            <a:endParaRPr lang="en-GB" sz="1300" dirty="0">
              <a:latin typeface="Arial" charset="0"/>
            </a:endParaRPr>
          </a:p>
          <a:p>
            <a:pPr algn="r" eaLnBrk="1" hangingPunct="1">
              <a:buFontTx/>
              <a:buNone/>
            </a:pPr>
            <a:endParaRPr lang="en-GB" sz="1300" dirty="0">
              <a:latin typeface="Arial" charset="0"/>
            </a:endParaRPr>
          </a:p>
          <a:p>
            <a:pPr algn="r" eaLnBrk="1" hangingPunct="1">
              <a:buFontTx/>
              <a:buNone/>
            </a:pPr>
            <a:endParaRPr lang="en-GB" sz="1300" dirty="0">
              <a:latin typeface="Arial" charset="0"/>
            </a:endParaRPr>
          </a:p>
          <a:p>
            <a:pPr algn="r" eaLnBrk="1" hangingPunct="1">
              <a:buFontTx/>
              <a:buNone/>
            </a:pPr>
            <a:endParaRPr lang="en-GB" sz="1300" dirty="0">
              <a:latin typeface="Arial" charset="0"/>
            </a:endParaRPr>
          </a:p>
          <a:p>
            <a:pPr algn="r" eaLnBrk="1" hangingPunct="1">
              <a:buFontTx/>
              <a:buNone/>
            </a:pPr>
            <a:r>
              <a:rPr lang="en-GB" sz="1300" dirty="0">
                <a:latin typeface="Arial" charset="0"/>
              </a:rPr>
              <a:t>Saunders </a:t>
            </a:r>
            <a:r>
              <a:rPr lang="en-GB" sz="1300" i="1" dirty="0">
                <a:latin typeface="Arial" charset="0"/>
              </a:rPr>
              <a:t>et al</a:t>
            </a:r>
            <a:r>
              <a:rPr lang="en-GB" sz="1300" dirty="0">
                <a:latin typeface="Arial" charset="0"/>
              </a:rPr>
              <a:t>, (2009</a:t>
            </a:r>
            <a:r>
              <a:rPr lang="en-GB" sz="1800" dirty="0">
                <a:latin typeface="Arial" charset="0"/>
              </a:rPr>
              <a:t>)</a:t>
            </a:r>
          </a:p>
        </p:txBody>
      </p:sp>
      <p:pic>
        <p:nvPicPr>
          <p:cNvPr id="2" name="Picture 1"/>
          <p:cNvPicPr>
            <a:picLocks noChangeAspect="1"/>
          </p:cNvPicPr>
          <p:nvPr/>
        </p:nvPicPr>
        <p:blipFill>
          <a:blip r:embed="rId2"/>
          <a:stretch>
            <a:fillRect/>
          </a:stretch>
        </p:blipFill>
        <p:spPr>
          <a:xfrm>
            <a:off x="7464152" y="1412776"/>
            <a:ext cx="4727848" cy="4032448"/>
          </a:xfrm>
          <a:prstGeom prst="rect">
            <a:avLst/>
          </a:prstGeom>
        </p:spPr>
      </p:pic>
      <p:pic>
        <p:nvPicPr>
          <p:cNvPr id="3" name="Picture 2"/>
          <p:cNvPicPr>
            <a:picLocks noChangeAspect="1"/>
          </p:cNvPicPr>
          <p:nvPr/>
        </p:nvPicPr>
        <p:blipFill>
          <a:blip r:embed="rId3"/>
          <a:stretch>
            <a:fillRect/>
          </a:stretch>
        </p:blipFill>
        <p:spPr>
          <a:xfrm>
            <a:off x="0" y="764704"/>
            <a:ext cx="7680176" cy="6093296"/>
          </a:xfrm>
          <a:prstGeom prst="rect">
            <a:avLst/>
          </a:prstGeom>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a:xfrm>
            <a:off x="355076" y="3741"/>
            <a:ext cx="11481847" cy="662782"/>
          </a:xfrm>
        </p:spPr>
        <p:txBody>
          <a:bodyPr vert="horz" lIns="91440" tIns="45720" rIns="91440" bIns="45720" rtlCol="0" anchor="ctr">
            <a:normAutofit fontScale="90000"/>
          </a:bodyPr>
          <a:lstStyle/>
          <a:p>
            <a:pPr algn="ctr"/>
            <a:r>
              <a:rPr lang="en-GB" b="1" dirty="0">
                <a:latin typeface="Aptos" panose="020B0004020202020204" pitchFamily="34" charset="0"/>
              </a:rPr>
              <a:t>Understanding your research philosophy</a:t>
            </a:r>
          </a:p>
        </p:txBody>
      </p:sp>
      <p:sp>
        <p:nvSpPr>
          <p:cNvPr id="6" name="TextBox 5">
            <a:extLst>
              <a:ext uri="{FF2B5EF4-FFF2-40B4-BE49-F238E27FC236}">
                <a16:creationId xmlns:a16="http://schemas.microsoft.com/office/drawing/2014/main" id="{BEE1D471-3271-72DE-74DB-AD854FA346F6}"/>
              </a:ext>
            </a:extLst>
          </p:cNvPr>
          <p:cNvSpPr txBox="1"/>
          <p:nvPr/>
        </p:nvSpPr>
        <p:spPr>
          <a:xfrm>
            <a:off x="0" y="731837"/>
            <a:ext cx="4665306" cy="5394327"/>
          </a:xfrm>
          <a:prstGeom prst="rect">
            <a:avLst/>
          </a:prstGeom>
        </p:spPr>
        <p:txBody>
          <a:bodyPr vert="horz" lIns="91440" tIns="45720" rIns="91440" bIns="45720" rtlCol="0">
            <a:normAutofit/>
          </a:bodyPr>
          <a:lstStyle/>
          <a:p>
            <a:pPr marL="228600" indent="-228600">
              <a:lnSpc>
                <a:spcPct val="90000"/>
              </a:lnSpc>
              <a:spcBef>
                <a:spcPts val="1000"/>
              </a:spcBef>
              <a:buFont typeface="Arial" panose="020B0604020202020204" pitchFamily="34" charset="0"/>
              <a:buChar char="•"/>
            </a:pPr>
            <a:r>
              <a:rPr lang="en-US" sz="2800" dirty="0"/>
              <a:t>‘Research philosophy is an over-arching term relating to the development of knowledge &amp; the nature of that knowledge’ (Saunders </a:t>
            </a:r>
            <a:r>
              <a:rPr lang="en-US" sz="2800" i="1" dirty="0"/>
              <a:t>et al</a:t>
            </a:r>
            <a:r>
              <a:rPr lang="en-US" sz="2800" dirty="0"/>
              <a:t>, 2009).</a:t>
            </a:r>
          </a:p>
          <a:p>
            <a:pPr marL="228600" indent="-228600">
              <a:lnSpc>
                <a:spcPct val="90000"/>
              </a:lnSpc>
              <a:spcBef>
                <a:spcPts val="1000"/>
              </a:spcBef>
              <a:buFont typeface="Arial" panose="020B0604020202020204" pitchFamily="34" charset="0"/>
              <a:buChar char="•"/>
            </a:pPr>
            <a:r>
              <a:rPr lang="en-US" sz="2800" dirty="0"/>
              <a:t>It contains important assumptions about the way in which you view the world (Anderson, 2012).</a:t>
            </a:r>
          </a:p>
        </p:txBody>
      </p:sp>
      <p:graphicFrame>
        <p:nvGraphicFramePr>
          <p:cNvPr id="5125" name="Rectangle 3">
            <a:extLst>
              <a:ext uri="{FF2B5EF4-FFF2-40B4-BE49-F238E27FC236}">
                <a16:creationId xmlns:a16="http://schemas.microsoft.com/office/drawing/2014/main" id="{C5D994F0-9D47-625F-952E-704787E4A20C}"/>
              </a:ext>
            </a:extLst>
          </p:cNvPr>
          <p:cNvGraphicFramePr>
            <a:graphicFrameLocks noGrp="1"/>
          </p:cNvGraphicFramePr>
          <p:nvPr>
            <p:ph sz="half" idx="2"/>
            <p:extLst>
              <p:ext uri="{D42A27DB-BD31-4B8C-83A1-F6EECF244321}">
                <p14:modId xmlns:p14="http://schemas.microsoft.com/office/powerpoint/2010/main" val="4131719013"/>
              </p:ext>
            </p:extLst>
          </p:nvPr>
        </p:nvGraphicFramePr>
        <p:xfrm>
          <a:off x="5318448" y="643036"/>
          <a:ext cx="6873551" cy="524986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ransition spd="med">
    <p:pull dir="rd"/>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8219" y="1"/>
            <a:ext cx="11481847" cy="482599"/>
          </a:xfrm>
        </p:spPr>
        <p:txBody>
          <a:bodyPr>
            <a:noAutofit/>
          </a:bodyPr>
          <a:lstStyle/>
          <a:p>
            <a:pPr algn="ctr"/>
            <a:r>
              <a:rPr b="1" dirty="0">
                <a:latin typeface="Aptos" panose="020B0004020202020204" pitchFamily="34" charset="0"/>
              </a:rPr>
              <a:t>Research Paradigms Overview</a:t>
            </a:r>
          </a:p>
        </p:txBody>
      </p:sp>
      <p:graphicFrame>
        <p:nvGraphicFramePr>
          <p:cNvPr id="4" name="Content Placeholder 3">
            <a:extLst>
              <a:ext uri="{FF2B5EF4-FFF2-40B4-BE49-F238E27FC236}">
                <a16:creationId xmlns:a16="http://schemas.microsoft.com/office/drawing/2014/main" id="{FE1E4FF8-FBC5-5800-FFDB-5FA670D6A948}"/>
              </a:ext>
            </a:extLst>
          </p:cNvPr>
          <p:cNvGraphicFramePr>
            <a:graphicFrameLocks noGrp="1"/>
          </p:cNvGraphicFramePr>
          <p:nvPr>
            <p:ph idx="1"/>
            <p:extLst>
              <p:ext uri="{D42A27DB-BD31-4B8C-83A1-F6EECF244321}">
                <p14:modId xmlns:p14="http://schemas.microsoft.com/office/powerpoint/2010/main" val="3667310698"/>
              </p:ext>
            </p:extLst>
          </p:nvPr>
        </p:nvGraphicFramePr>
        <p:xfrm>
          <a:off x="0" y="482600"/>
          <a:ext cx="12192002" cy="6065520"/>
        </p:xfrm>
        <a:graphic>
          <a:graphicData uri="http://schemas.openxmlformats.org/drawingml/2006/table">
            <a:tbl>
              <a:tblPr firstRow="1" bandRow="1">
                <a:tableStyleId>{5C22544A-7EE6-4342-B048-85BDC9FD1C3A}</a:tableStyleId>
              </a:tblPr>
              <a:tblGrid>
                <a:gridCol w="2108200">
                  <a:extLst>
                    <a:ext uri="{9D8B030D-6E8A-4147-A177-3AD203B41FA5}">
                      <a16:colId xmlns:a16="http://schemas.microsoft.com/office/drawing/2014/main" val="2236293506"/>
                    </a:ext>
                  </a:extLst>
                </a:gridCol>
                <a:gridCol w="5386101">
                  <a:extLst>
                    <a:ext uri="{9D8B030D-6E8A-4147-A177-3AD203B41FA5}">
                      <a16:colId xmlns:a16="http://schemas.microsoft.com/office/drawing/2014/main" val="1663464469"/>
                    </a:ext>
                  </a:extLst>
                </a:gridCol>
                <a:gridCol w="4697701">
                  <a:extLst>
                    <a:ext uri="{9D8B030D-6E8A-4147-A177-3AD203B41FA5}">
                      <a16:colId xmlns:a16="http://schemas.microsoft.com/office/drawing/2014/main" val="1243837089"/>
                    </a:ext>
                  </a:extLst>
                </a:gridCol>
              </a:tblGrid>
              <a:tr h="0">
                <a:tc>
                  <a:txBody>
                    <a:bodyPr/>
                    <a:lstStyle/>
                    <a:p>
                      <a:endParaRPr lang="en-GB" sz="3200" dirty="0"/>
                    </a:p>
                  </a:txBody>
                  <a:tcP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3200" dirty="0"/>
                        <a:t>Positivism</a:t>
                      </a:r>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tc>
                  <a:txBody>
                    <a:bodyPr/>
                    <a:lstStyle/>
                    <a:p>
                      <a:r>
                        <a:rPr lang="en-GB" sz="3200" dirty="0"/>
                        <a:t>Interpretivism</a:t>
                      </a:r>
                    </a:p>
                  </a:txBody>
                  <a:tcPr/>
                </a:tc>
                <a:extLst>
                  <a:ext uri="{0D108BD9-81ED-4DB2-BD59-A6C34878D82A}">
                    <a16:rowId xmlns:a16="http://schemas.microsoft.com/office/drawing/2014/main" val="2483330126"/>
                  </a:ext>
                </a:extLst>
              </a:tr>
              <a:tr h="598805">
                <a:tc>
                  <a:txBody>
                    <a:bodyPr/>
                    <a:lstStyle/>
                    <a:p>
                      <a:r>
                        <a:rPr lang="en-GB" sz="2400" b="1" dirty="0">
                          <a:latin typeface="Aptos" panose="020B0004020202020204" pitchFamily="34" charset="0"/>
                        </a:rPr>
                        <a:t>Ontology </a:t>
                      </a:r>
                      <a:r>
                        <a:rPr lang="en-GB" sz="2000" b="1" dirty="0">
                          <a:latin typeface="Aptos" panose="020B0004020202020204" pitchFamily="34" charset="0"/>
                        </a:rPr>
                        <a:t>(what is reality)</a:t>
                      </a:r>
                      <a:endParaRPr lang="en-GB" sz="2400" b="1" dirty="0">
                        <a:latin typeface="Aptos" panose="020B0004020202020204" pitchFamily="34" charset="0"/>
                      </a:endParaRPr>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r>
                        <a:rPr lang="en-GB" sz="2400" kern="1200" dirty="0">
                          <a:solidFill>
                            <a:schemeClr val="dk1"/>
                          </a:solidFill>
                          <a:effectLst/>
                          <a:latin typeface="+mn-lt"/>
                          <a:ea typeface="+mn-ea"/>
                          <a:cs typeface="+mn-cs"/>
                        </a:rPr>
                        <a:t>Assumes reality is objective and can be measured</a:t>
                      </a:r>
                      <a:endParaRPr lang="en-GB" sz="2400" dirty="0"/>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2400" kern="1200" dirty="0">
                          <a:solidFill>
                            <a:schemeClr val="dk1"/>
                          </a:solidFill>
                          <a:effectLst/>
                          <a:latin typeface="+mn-lt"/>
                          <a:ea typeface="+mn-ea"/>
                          <a:cs typeface="+mn-cs"/>
                        </a:rPr>
                        <a:t>Reality is socially constructed and subjective</a:t>
                      </a:r>
                      <a:endParaRPr lang="en-GB" sz="2400" dirty="0"/>
                    </a:p>
                  </a:txBody>
                  <a:tcPr/>
                </a:tc>
                <a:extLst>
                  <a:ext uri="{0D108BD9-81ED-4DB2-BD59-A6C34878D82A}">
                    <a16:rowId xmlns:a16="http://schemas.microsoft.com/office/drawing/2014/main" val="2709710704"/>
                  </a:ext>
                </a:extLst>
              </a:tr>
              <a:tr h="598805">
                <a:tc>
                  <a:txBody>
                    <a:bodyPr/>
                    <a:lstStyle/>
                    <a:p>
                      <a:r>
                        <a:rPr lang="en-GB" sz="2400" b="1" dirty="0">
                          <a:latin typeface="Aptos" panose="020B0004020202020204" pitchFamily="34" charset="0"/>
                        </a:rPr>
                        <a:t>Epistemology </a:t>
                      </a:r>
                      <a:r>
                        <a:rPr lang="en-GB" sz="2000" b="1" dirty="0">
                          <a:latin typeface="Aptos" panose="020B0004020202020204" pitchFamily="34" charset="0"/>
                        </a:rPr>
                        <a:t>(how we know)</a:t>
                      </a:r>
                      <a:endParaRPr lang="en-GB" sz="2400" b="1" dirty="0">
                        <a:latin typeface="Aptos" panose="020B0004020202020204" pitchFamily="34" charset="0"/>
                      </a:endParaRPr>
                    </a:p>
                  </a:txBody>
                  <a:tcPr>
                    <a:lnR w="12700" cap="flat" cmpd="sng" algn="ctr">
                      <a:solidFill>
                        <a:schemeClr val="tx1"/>
                      </a:solidFill>
                      <a:prstDash val="solid"/>
                      <a:round/>
                      <a:headEnd type="none" w="med" len="med"/>
                      <a:tailEnd type="none" w="med" len="med"/>
                    </a:lnR>
                  </a:tcPr>
                </a:tc>
                <a:tc>
                  <a:txBody>
                    <a:bodyPr/>
                    <a:lstStyle/>
                    <a:p>
                      <a:r>
                        <a:rPr lang="en-GB" sz="2400" kern="1200" dirty="0">
                          <a:solidFill>
                            <a:schemeClr val="dk1"/>
                          </a:solidFill>
                          <a:effectLst/>
                          <a:latin typeface="+mn-lt"/>
                          <a:ea typeface="+mn-ea"/>
                          <a:cs typeface="+mn-cs"/>
                        </a:rPr>
                        <a:t>Knowledge is gained through observation and experiment; facts are discovered by testing hypotheses</a:t>
                      </a:r>
                      <a:endParaRPr lang="en-GB" sz="2400" dirty="0"/>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c>
                  <a:txBody>
                    <a:bodyPr/>
                    <a:lstStyle/>
                    <a:p>
                      <a:r>
                        <a:rPr lang="en-GB" sz="2400" kern="1200" dirty="0">
                          <a:solidFill>
                            <a:schemeClr val="dk1"/>
                          </a:solidFill>
                          <a:effectLst/>
                          <a:latin typeface="+mn-lt"/>
                          <a:ea typeface="+mn-ea"/>
                          <a:cs typeface="+mn-cs"/>
                        </a:rPr>
                        <a:t>Knowledge is developed through understanding meanings and experiences from the perspective of participants.</a:t>
                      </a:r>
                      <a:endParaRPr lang="en-GB" sz="2400" dirty="0"/>
                    </a:p>
                  </a:txBody>
                  <a:tcPr/>
                </a:tc>
                <a:extLst>
                  <a:ext uri="{0D108BD9-81ED-4DB2-BD59-A6C34878D82A}">
                    <a16:rowId xmlns:a16="http://schemas.microsoft.com/office/drawing/2014/main" val="1683700645"/>
                  </a:ext>
                </a:extLst>
              </a:tr>
              <a:tr h="598805">
                <a:tc>
                  <a:txBody>
                    <a:bodyPr/>
                    <a:lstStyle/>
                    <a:p>
                      <a:r>
                        <a:rPr lang="en-GB" sz="2400" b="1" dirty="0">
                          <a:latin typeface="Aptos" panose="020B0004020202020204" pitchFamily="34" charset="0"/>
                        </a:rPr>
                        <a:t>Methodology </a:t>
                      </a:r>
                      <a:r>
                        <a:rPr lang="en-GB" sz="2000" b="1" dirty="0">
                          <a:latin typeface="Aptos" panose="020B0004020202020204" pitchFamily="34" charset="0"/>
                        </a:rPr>
                        <a:t>(How we study)</a:t>
                      </a:r>
                      <a:endParaRPr lang="en-GB" sz="2400" b="1" dirty="0">
                        <a:latin typeface="Aptos" panose="020B0004020202020204" pitchFamily="34" charset="0"/>
                      </a:endParaRPr>
                    </a:p>
                  </a:txBody>
                  <a:tcPr>
                    <a:lnR w="12700" cap="flat" cmpd="sng" algn="ctr">
                      <a:solidFill>
                        <a:schemeClr val="tx1"/>
                      </a:solidFill>
                      <a:prstDash val="solid"/>
                      <a:round/>
                      <a:headEnd type="none" w="med" len="med"/>
                      <a:tailEnd type="none" w="med" len="med"/>
                    </a:ln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400" kern="1200" dirty="0">
                          <a:solidFill>
                            <a:schemeClr val="dk1"/>
                          </a:solidFill>
                          <a:effectLst/>
                          <a:latin typeface="+mn-lt"/>
                          <a:ea typeface="+mn-ea"/>
                          <a:cs typeface="+mn-cs"/>
                        </a:rPr>
                        <a:t>Uses quantitative methods such as surveys, experiments, and statistical analysis.</a:t>
                      </a:r>
                    </a:p>
                    <a:p>
                      <a:endParaRPr lang="en-GB" sz="2400" dirty="0"/>
                    </a:p>
                  </a:txBody>
                  <a:tcPr>
                    <a:lnL w="12700" cap="flat" cmpd="sng" algn="ctr">
                      <a:solidFill>
                        <a:schemeClr val="tx1"/>
                      </a:solidFill>
                      <a:prstDash val="solid"/>
                      <a:round/>
                      <a:headEnd type="none" w="med" len="med"/>
                      <a:tailEnd type="none" w="med" len="med"/>
                    </a:ln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400" kern="1200" dirty="0">
                          <a:solidFill>
                            <a:schemeClr val="dk1"/>
                          </a:solidFill>
                          <a:effectLst/>
                          <a:latin typeface="+mn-lt"/>
                          <a:ea typeface="+mn-ea"/>
                          <a:cs typeface="+mn-cs"/>
                        </a:rPr>
                        <a:t>Uses qualitative methods such as interviews, ethnography, and case studies.</a:t>
                      </a:r>
                    </a:p>
                    <a:p>
                      <a:endParaRPr lang="en-GB" sz="2400" dirty="0"/>
                    </a:p>
                  </a:txBody>
                  <a:tcPr/>
                </a:tc>
                <a:extLst>
                  <a:ext uri="{0D108BD9-81ED-4DB2-BD59-A6C34878D82A}">
                    <a16:rowId xmlns:a16="http://schemas.microsoft.com/office/drawing/2014/main" val="3740246113"/>
                  </a:ext>
                </a:extLst>
              </a:tr>
              <a:tr h="598805">
                <a:tc>
                  <a:txBody>
                    <a:bodyPr/>
                    <a:lstStyle/>
                    <a:p>
                      <a:r>
                        <a:rPr lang="en-GB" sz="2400" b="1" dirty="0">
                          <a:latin typeface="Aptos" panose="020B0004020202020204" pitchFamily="34" charset="0"/>
                        </a:rPr>
                        <a:t>Summary</a:t>
                      </a:r>
                    </a:p>
                  </a:txBody>
                  <a:tcPr>
                    <a:lnR w="12700" cap="flat" cmpd="sng" algn="ctr">
                      <a:solidFill>
                        <a:schemeClr val="tx1"/>
                      </a:solidFill>
                      <a:prstDash val="solid"/>
                      <a:round/>
                      <a:headEnd type="none" w="med" len="med"/>
                      <a:tailEnd type="none" w="med" len="med"/>
                    </a:lnR>
                  </a:tcPr>
                </a:tc>
                <a:tc>
                  <a:txBody>
                    <a:bodyPr/>
                    <a:lstStyle/>
                    <a:p>
                      <a:r>
                        <a:rPr lang="en-GB" sz="2400" kern="1200" dirty="0">
                          <a:solidFill>
                            <a:schemeClr val="dk1"/>
                          </a:solidFill>
                          <a:effectLst/>
                          <a:latin typeface="+mn-lt"/>
                          <a:ea typeface="+mn-ea"/>
                          <a:cs typeface="+mn-cs"/>
                        </a:rPr>
                        <a:t>Positivism seeks to uncover universal laws by studying observable phenomena. It is common in natural sciences &amp; some social sciences.</a:t>
                      </a:r>
                      <a:endParaRPr lang="en-GB" sz="2400" dirty="0"/>
                    </a:p>
                  </a:txBody>
                  <a:tcPr>
                    <a:lnL w="12700" cap="flat" cmpd="sng" algn="ctr">
                      <a:solidFill>
                        <a:schemeClr val="tx1"/>
                      </a:solidFill>
                      <a:prstDash val="solid"/>
                      <a:round/>
                      <a:headEnd type="none" w="med" len="med"/>
                      <a:tailEnd type="none" w="med" len="med"/>
                    </a:lnL>
                  </a:tcPr>
                </a:tc>
                <a:tc>
                  <a:txBody>
                    <a:bodyPr/>
                    <a:lstStyle/>
                    <a:p>
                      <a:r>
                        <a:rPr lang="en-GB" sz="2400" kern="1200" dirty="0">
                          <a:solidFill>
                            <a:schemeClr val="dk1"/>
                          </a:solidFill>
                          <a:effectLst/>
                          <a:latin typeface="+mn-lt"/>
                          <a:ea typeface="+mn-ea"/>
                          <a:cs typeface="+mn-cs"/>
                        </a:rPr>
                        <a:t>Interpretivism focuses on understanding the complexity of human experience &amp; the meanings people attach to their actions.</a:t>
                      </a:r>
                      <a:endParaRPr lang="en-GB" sz="2400" dirty="0"/>
                    </a:p>
                  </a:txBody>
                  <a:tcPr/>
                </a:tc>
                <a:extLst>
                  <a:ext uri="{0D108BD9-81ED-4DB2-BD59-A6C34878D82A}">
                    <a16:rowId xmlns:a16="http://schemas.microsoft.com/office/drawing/2014/main" val="517799096"/>
                  </a:ext>
                </a:extLst>
              </a:tr>
            </a:tbl>
          </a:graphicData>
        </a:graphic>
      </p:graphicFrame>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50F06B-7F2C-8E84-5BC1-39D0620BCAC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AA92CE9-8AB7-033C-B4FC-84C6282EF868}"/>
              </a:ext>
            </a:extLst>
          </p:cNvPr>
          <p:cNvSpPr>
            <a:spLocks noGrp="1"/>
          </p:cNvSpPr>
          <p:nvPr>
            <p:ph type="title"/>
          </p:nvPr>
        </p:nvSpPr>
        <p:spPr>
          <a:xfrm>
            <a:off x="358219" y="1"/>
            <a:ext cx="11481847" cy="482599"/>
          </a:xfrm>
        </p:spPr>
        <p:txBody>
          <a:bodyPr>
            <a:normAutofit fontScale="90000"/>
          </a:bodyPr>
          <a:lstStyle/>
          <a:p>
            <a:pPr algn="ctr"/>
            <a:r>
              <a:rPr b="1" dirty="0">
                <a:latin typeface="Aptos" panose="020B0004020202020204" pitchFamily="34" charset="0"/>
              </a:rPr>
              <a:t>Research Paradigms Overview</a:t>
            </a:r>
          </a:p>
        </p:txBody>
      </p:sp>
      <p:graphicFrame>
        <p:nvGraphicFramePr>
          <p:cNvPr id="4" name="Content Placeholder 3">
            <a:extLst>
              <a:ext uri="{FF2B5EF4-FFF2-40B4-BE49-F238E27FC236}">
                <a16:creationId xmlns:a16="http://schemas.microsoft.com/office/drawing/2014/main" id="{796C6D69-4260-B637-602A-8E450B4D536B}"/>
              </a:ext>
            </a:extLst>
          </p:cNvPr>
          <p:cNvGraphicFramePr>
            <a:graphicFrameLocks noGrp="1"/>
          </p:cNvGraphicFramePr>
          <p:nvPr>
            <p:ph idx="1"/>
            <p:extLst>
              <p:ext uri="{D42A27DB-BD31-4B8C-83A1-F6EECF244321}">
                <p14:modId xmlns:p14="http://schemas.microsoft.com/office/powerpoint/2010/main" val="3223442830"/>
              </p:ext>
            </p:extLst>
          </p:nvPr>
        </p:nvGraphicFramePr>
        <p:xfrm>
          <a:off x="0" y="482600"/>
          <a:ext cx="12192000" cy="6431280"/>
        </p:xfrm>
        <a:graphic>
          <a:graphicData uri="http://schemas.openxmlformats.org/drawingml/2006/table">
            <a:tbl>
              <a:tblPr firstRow="1" bandRow="1">
                <a:tableStyleId>{5C22544A-7EE6-4342-B048-85BDC9FD1C3A}</a:tableStyleId>
              </a:tblPr>
              <a:tblGrid>
                <a:gridCol w="1905000">
                  <a:extLst>
                    <a:ext uri="{9D8B030D-6E8A-4147-A177-3AD203B41FA5}">
                      <a16:colId xmlns:a16="http://schemas.microsoft.com/office/drawing/2014/main" val="2236293506"/>
                    </a:ext>
                  </a:extLst>
                </a:gridCol>
                <a:gridCol w="5600700">
                  <a:extLst>
                    <a:ext uri="{9D8B030D-6E8A-4147-A177-3AD203B41FA5}">
                      <a16:colId xmlns:a16="http://schemas.microsoft.com/office/drawing/2014/main" val="1205783651"/>
                    </a:ext>
                  </a:extLst>
                </a:gridCol>
                <a:gridCol w="4686300">
                  <a:extLst>
                    <a:ext uri="{9D8B030D-6E8A-4147-A177-3AD203B41FA5}">
                      <a16:colId xmlns:a16="http://schemas.microsoft.com/office/drawing/2014/main" val="4251443089"/>
                    </a:ext>
                  </a:extLst>
                </a:gridCol>
              </a:tblGrid>
              <a:tr h="457200">
                <a:tc>
                  <a:txBody>
                    <a:bodyPr/>
                    <a:lstStyle/>
                    <a:p>
                      <a:endParaRPr lang="en-GB" sz="3200" b="1" dirty="0"/>
                    </a:p>
                  </a:txBody>
                  <a:tcP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r>
                        <a:rPr lang="en-GB" sz="3200" dirty="0"/>
                        <a:t>Critical Realism</a:t>
                      </a:r>
                    </a:p>
                  </a:txBody>
                  <a:tcPr>
                    <a:lnL w="12700" cap="flat" cmpd="sng" algn="ctr">
                      <a:solidFill>
                        <a:schemeClr val="tx1"/>
                      </a:solidFill>
                      <a:prstDash val="solid"/>
                      <a:round/>
                      <a:headEnd type="none" w="med" len="med"/>
                      <a:tailEnd type="none" w="med" len="med"/>
                    </a:lnL>
                  </a:tcPr>
                </a:tc>
                <a:tc>
                  <a:txBody>
                    <a:bodyPr/>
                    <a:lstStyle/>
                    <a:p>
                      <a:r>
                        <a:rPr lang="en-GB" sz="3200" dirty="0"/>
                        <a:t>Pragmatism</a:t>
                      </a:r>
                    </a:p>
                  </a:txBody>
                  <a:tcPr/>
                </a:tc>
                <a:extLst>
                  <a:ext uri="{0D108BD9-81ED-4DB2-BD59-A6C34878D82A}">
                    <a16:rowId xmlns:a16="http://schemas.microsoft.com/office/drawing/2014/main" val="2483330126"/>
                  </a:ext>
                </a:extLst>
              </a:tr>
              <a:tr h="598805">
                <a:tc>
                  <a:txBody>
                    <a:bodyPr/>
                    <a:lstStyle/>
                    <a:p>
                      <a:r>
                        <a:rPr lang="en-GB" sz="2400" b="1" dirty="0"/>
                        <a:t>Ontology </a:t>
                      </a:r>
                      <a:r>
                        <a:rPr lang="en-GB" sz="2000" b="1" dirty="0"/>
                        <a:t>(what is reality)</a:t>
                      </a:r>
                      <a:endParaRPr lang="en-GB" sz="2400" b="1" dirty="0"/>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r>
                        <a:rPr lang="en-GB" sz="2400" kern="1200" dirty="0">
                          <a:solidFill>
                            <a:schemeClr val="dk1"/>
                          </a:solidFill>
                          <a:effectLst/>
                          <a:latin typeface="+mn-lt"/>
                          <a:ea typeface="+mn-ea"/>
                          <a:cs typeface="+mn-cs"/>
                        </a:rPr>
                        <a:t>Reality exists independently of our perceptions, but our understanding of it is always partial and influenced by social, cultural, and historical contexts.</a:t>
                      </a:r>
                      <a:endParaRPr lang="en-GB" sz="2400" dirty="0"/>
                    </a:p>
                  </a:txBody>
                  <a:tcPr>
                    <a:lnL w="12700" cap="flat" cmpd="sng" algn="ctr">
                      <a:solidFill>
                        <a:schemeClr val="tx1"/>
                      </a:solidFill>
                      <a:prstDash val="solid"/>
                      <a:round/>
                      <a:headEnd type="none" w="med" len="med"/>
                      <a:tailEnd type="none" w="med" len="med"/>
                    </a:ln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400" kern="1200" dirty="0">
                          <a:solidFill>
                            <a:schemeClr val="dk1"/>
                          </a:solidFill>
                          <a:effectLst/>
                          <a:latin typeface="+mn-lt"/>
                          <a:ea typeface="+mn-ea"/>
                          <a:cs typeface="+mn-cs"/>
                        </a:rPr>
                        <a:t>Reality is viewed as dynamic and shaped by practical consequences and problem-solving.</a:t>
                      </a:r>
                    </a:p>
                    <a:p>
                      <a:endParaRPr lang="en-GB" sz="2400" dirty="0"/>
                    </a:p>
                  </a:txBody>
                  <a:tcPr/>
                </a:tc>
                <a:extLst>
                  <a:ext uri="{0D108BD9-81ED-4DB2-BD59-A6C34878D82A}">
                    <a16:rowId xmlns:a16="http://schemas.microsoft.com/office/drawing/2014/main" val="2709710704"/>
                  </a:ext>
                </a:extLst>
              </a:tr>
              <a:tr h="0">
                <a:tc>
                  <a:txBody>
                    <a:bodyPr/>
                    <a:lstStyle/>
                    <a:p>
                      <a:r>
                        <a:rPr lang="en-GB" sz="2400" b="1" dirty="0"/>
                        <a:t>Epistemology </a:t>
                      </a:r>
                      <a:r>
                        <a:rPr lang="en-GB" sz="2000" b="1" dirty="0"/>
                        <a:t>(how we know)</a:t>
                      </a:r>
                      <a:endParaRPr lang="en-GB" sz="2400" b="1" dirty="0"/>
                    </a:p>
                  </a:txBody>
                  <a:tcPr>
                    <a:lnR w="12700" cap="flat" cmpd="sng" algn="ctr">
                      <a:solidFill>
                        <a:schemeClr val="tx1"/>
                      </a:solidFill>
                      <a:prstDash val="solid"/>
                      <a:round/>
                      <a:headEnd type="none" w="med" len="med"/>
                      <a:tailEnd type="none" w="med" len="med"/>
                    </a:lnR>
                  </a:tcPr>
                </a:tc>
                <a:tc>
                  <a:txBody>
                    <a:bodyPr/>
                    <a:lstStyle/>
                    <a:p>
                      <a:r>
                        <a:rPr lang="en-GB" sz="2400" kern="1200" dirty="0">
                          <a:solidFill>
                            <a:schemeClr val="dk1"/>
                          </a:solidFill>
                          <a:effectLst/>
                          <a:latin typeface="+mn-lt"/>
                          <a:ea typeface="+mn-ea"/>
                          <a:cs typeface="+mn-cs"/>
                        </a:rPr>
                        <a:t>Knowledge is a result of both observable phenomena and underlying structures that may not be directly visible.</a:t>
                      </a:r>
                      <a:endParaRPr lang="en-GB" sz="2400" dirty="0"/>
                    </a:p>
                  </a:txBody>
                  <a:tcPr>
                    <a:lnL w="12700" cap="flat" cmpd="sng" algn="ctr">
                      <a:solidFill>
                        <a:schemeClr val="tx1"/>
                      </a:solidFill>
                      <a:prstDash val="solid"/>
                      <a:round/>
                      <a:headEnd type="none" w="med" len="med"/>
                      <a:tailEnd type="none" w="med" len="med"/>
                    </a:ln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400" kern="1200" dirty="0">
                          <a:solidFill>
                            <a:schemeClr val="dk1"/>
                          </a:solidFill>
                          <a:effectLst/>
                          <a:latin typeface="+mn-lt"/>
                          <a:ea typeface="+mn-ea"/>
                          <a:cs typeface="+mn-cs"/>
                        </a:rPr>
                        <a:t>Knowledge is judged by its usefulness and applicability to real-world problems.</a:t>
                      </a:r>
                      <a:endParaRPr lang="en-GB" sz="2400" dirty="0"/>
                    </a:p>
                  </a:txBody>
                  <a:tcPr/>
                </a:tc>
                <a:extLst>
                  <a:ext uri="{0D108BD9-81ED-4DB2-BD59-A6C34878D82A}">
                    <a16:rowId xmlns:a16="http://schemas.microsoft.com/office/drawing/2014/main" val="1683700645"/>
                  </a:ext>
                </a:extLst>
              </a:tr>
              <a:tr h="0">
                <a:tc>
                  <a:txBody>
                    <a:bodyPr/>
                    <a:lstStyle/>
                    <a:p>
                      <a:r>
                        <a:rPr lang="en-GB" sz="2400" b="1" dirty="0"/>
                        <a:t>Methodology </a:t>
                      </a:r>
                      <a:r>
                        <a:rPr lang="en-GB" sz="2000" b="1" dirty="0"/>
                        <a:t>(How we study )</a:t>
                      </a:r>
                      <a:endParaRPr lang="en-GB" sz="2400" b="1" dirty="0"/>
                    </a:p>
                  </a:txBody>
                  <a:tcPr>
                    <a:lnR w="12700" cap="flat" cmpd="sng" algn="ctr">
                      <a:solidFill>
                        <a:schemeClr val="tx1"/>
                      </a:solidFill>
                      <a:prstDash val="solid"/>
                      <a:round/>
                      <a:headEnd type="none" w="med" len="med"/>
                      <a:tailEnd type="none" w="med" len="med"/>
                    </a:ln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400" kern="1200" dirty="0">
                          <a:solidFill>
                            <a:schemeClr val="dk1"/>
                          </a:solidFill>
                          <a:effectLst/>
                          <a:latin typeface="+mn-lt"/>
                          <a:ea typeface="+mn-ea"/>
                          <a:cs typeface="+mn-cs"/>
                        </a:rPr>
                        <a:t>Employs both qualitative &amp; quantitative methods to uncover deeper mechanisms &amp; causes.</a:t>
                      </a:r>
                      <a:endParaRPr lang="en-GB" sz="2400" dirty="0"/>
                    </a:p>
                  </a:txBody>
                  <a:tcPr>
                    <a:lnL w="12700" cap="flat" cmpd="sng" algn="ctr">
                      <a:solidFill>
                        <a:schemeClr val="tx1"/>
                      </a:solidFill>
                      <a:prstDash val="solid"/>
                      <a:round/>
                      <a:headEnd type="none" w="med" len="med"/>
                      <a:tailEnd type="none" w="med" len="med"/>
                    </a:lnL>
                  </a:tcPr>
                </a:tc>
                <a:tc>
                  <a:txBody>
                    <a:bodyPr/>
                    <a:lstStyle/>
                    <a:p>
                      <a:r>
                        <a:rPr lang="en-GB" sz="2400" kern="1200" dirty="0">
                          <a:solidFill>
                            <a:schemeClr val="dk1"/>
                          </a:solidFill>
                          <a:effectLst/>
                          <a:latin typeface="+mn-lt"/>
                          <a:ea typeface="+mn-ea"/>
                          <a:cs typeface="+mn-cs"/>
                        </a:rPr>
                        <a:t>Flexible, any methods (quantitative, qualitative, or mixed) that best address the research question</a:t>
                      </a:r>
                      <a:endParaRPr lang="en-GB" sz="2400" dirty="0"/>
                    </a:p>
                  </a:txBody>
                  <a:tcPr/>
                </a:tc>
                <a:extLst>
                  <a:ext uri="{0D108BD9-81ED-4DB2-BD59-A6C34878D82A}">
                    <a16:rowId xmlns:a16="http://schemas.microsoft.com/office/drawing/2014/main" val="3740246113"/>
                  </a:ext>
                </a:extLst>
              </a:tr>
              <a:tr h="598805">
                <a:tc>
                  <a:txBody>
                    <a:bodyPr/>
                    <a:lstStyle/>
                    <a:p>
                      <a:r>
                        <a:rPr lang="en-GB" sz="2400" b="1" dirty="0"/>
                        <a:t>Summary</a:t>
                      </a:r>
                    </a:p>
                  </a:txBody>
                  <a:tcPr>
                    <a:lnR w="12700" cap="flat" cmpd="sng" algn="ctr">
                      <a:solidFill>
                        <a:schemeClr val="tx1"/>
                      </a:solidFill>
                      <a:prstDash val="solid"/>
                      <a:round/>
                      <a:headEnd type="none" w="med" len="med"/>
                      <a:tailEnd type="none" w="med" len="med"/>
                    </a:lnR>
                  </a:tcPr>
                </a:tc>
                <a:tc>
                  <a:txBody>
                    <a:bodyPr/>
                    <a:lstStyle/>
                    <a:p>
                      <a:r>
                        <a:rPr lang="en-GB" sz="2400" kern="1200" dirty="0">
                          <a:solidFill>
                            <a:schemeClr val="dk1"/>
                          </a:solidFill>
                          <a:effectLst/>
                          <a:latin typeface="+mn-lt"/>
                          <a:ea typeface="+mn-ea"/>
                          <a:cs typeface="+mn-cs"/>
                        </a:rPr>
                        <a:t>Critical realism bridges the gap between positivism and interpretivism, recognising both the existence of an objective reality and the importance of context in understanding it.</a:t>
                      </a:r>
                      <a:endParaRPr lang="en-GB" sz="2400" dirty="0"/>
                    </a:p>
                  </a:txBody>
                  <a:tcPr>
                    <a:lnL w="12700" cap="flat" cmpd="sng" algn="ctr">
                      <a:solidFill>
                        <a:schemeClr val="tx1"/>
                      </a:solidFill>
                      <a:prstDash val="solid"/>
                      <a:round/>
                      <a:headEnd type="none" w="med" len="med"/>
                      <a:tailEnd type="none" w="med" len="med"/>
                    </a:lnL>
                  </a:tcPr>
                </a:tc>
                <a:tc>
                  <a:txBody>
                    <a:bodyPr/>
                    <a:lstStyle/>
                    <a:p>
                      <a:r>
                        <a:rPr lang="en-GB" sz="2400" kern="1200" dirty="0">
                          <a:solidFill>
                            <a:schemeClr val="dk1"/>
                          </a:solidFill>
                          <a:effectLst/>
                          <a:latin typeface="+mn-lt"/>
                          <a:ea typeface="+mn-ea"/>
                          <a:cs typeface="+mn-cs"/>
                        </a:rPr>
                        <a:t>Pragmatism is especially relevant for DBA research, as it prioritises actionable knowledge and methodological flexibility to solve practical problems.</a:t>
                      </a:r>
                      <a:endParaRPr lang="en-GB" sz="2400" dirty="0"/>
                    </a:p>
                  </a:txBody>
                  <a:tcPr/>
                </a:tc>
                <a:extLst>
                  <a:ext uri="{0D108BD9-81ED-4DB2-BD59-A6C34878D82A}">
                    <a16:rowId xmlns:a16="http://schemas.microsoft.com/office/drawing/2014/main" val="517799096"/>
                  </a:ext>
                </a:extLst>
              </a:tr>
            </a:tbl>
          </a:graphicData>
        </a:graphic>
      </p:graphicFrame>
    </p:spTree>
    <p:extLst>
      <p:ext uri="{BB962C8B-B14F-4D97-AF65-F5344CB8AC3E}">
        <p14:creationId xmlns:p14="http://schemas.microsoft.com/office/powerpoint/2010/main" val="415127515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07A0E7-E64F-4F51-E7D6-B6670508ECF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65539B7-A929-1D42-2D5C-E417F50CB7A6}"/>
              </a:ext>
            </a:extLst>
          </p:cNvPr>
          <p:cNvSpPr>
            <a:spLocks noGrp="1"/>
          </p:cNvSpPr>
          <p:nvPr>
            <p:ph type="title"/>
          </p:nvPr>
        </p:nvSpPr>
        <p:spPr>
          <a:xfrm>
            <a:off x="358219" y="2"/>
            <a:ext cx="11481847" cy="653142"/>
          </a:xfrm>
        </p:spPr>
        <p:txBody>
          <a:bodyPr>
            <a:noAutofit/>
          </a:bodyPr>
          <a:lstStyle/>
          <a:p>
            <a:pPr algn="ctr"/>
            <a:r>
              <a:rPr b="1" dirty="0">
                <a:latin typeface="Aptos" panose="020B0004020202020204" pitchFamily="34" charset="0"/>
              </a:rPr>
              <a:t>Research Paradigms Overview</a:t>
            </a:r>
            <a:r>
              <a:rPr lang="en-GB" b="1" dirty="0">
                <a:latin typeface="Aptos" panose="020B0004020202020204" pitchFamily="34" charset="0"/>
              </a:rPr>
              <a:t> Summary</a:t>
            </a:r>
            <a:endParaRPr b="1" dirty="0">
              <a:latin typeface="Aptos" panose="020B0004020202020204" pitchFamily="34" charset="0"/>
            </a:endParaRPr>
          </a:p>
        </p:txBody>
      </p:sp>
      <p:sp>
        <p:nvSpPr>
          <p:cNvPr id="3" name="Content Placeholder 2">
            <a:extLst>
              <a:ext uri="{FF2B5EF4-FFF2-40B4-BE49-F238E27FC236}">
                <a16:creationId xmlns:a16="http://schemas.microsoft.com/office/drawing/2014/main" id="{FC5F9150-733B-F0EB-25E3-16107B03988B}"/>
              </a:ext>
            </a:extLst>
          </p:cNvPr>
          <p:cNvSpPr>
            <a:spLocks noGrp="1"/>
          </p:cNvSpPr>
          <p:nvPr>
            <p:ph idx="1"/>
          </p:nvPr>
        </p:nvSpPr>
        <p:spPr>
          <a:xfrm>
            <a:off x="1" y="850900"/>
            <a:ext cx="11840066" cy="4550659"/>
          </a:xfrm>
        </p:spPr>
        <p:txBody>
          <a:bodyPr>
            <a:normAutofit fontScale="92500" lnSpcReduction="20000"/>
          </a:bodyPr>
          <a:lstStyle/>
          <a:p>
            <a:pPr marL="514350" lvl="0" indent="-514350">
              <a:buFont typeface="+mj-lt"/>
              <a:buAutoNum type="arabicPeriod"/>
            </a:pPr>
            <a:r>
              <a:rPr lang="en-GB" sz="3200" b="1" dirty="0"/>
              <a:t>Positivism</a:t>
            </a:r>
            <a:r>
              <a:rPr lang="en-GB" sz="3200" dirty="0"/>
              <a:t> seeks objective truths through measurement.</a:t>
            </a:r>
          </a:p>
          <a:p>
            <a:pPr marL="514350" lvl="0" indent="-514350">
              <a:buFont typeface="+mj-lt"/>
              <a:buAutoNum type="arabicPeriod"/>
            </a:pPr>
            <a:r>
              <a:rPr lang="en-GB" sz="3200" b="1" dirty="0"/>
              <a:t>Interpretivism</a:t>
            </a:r>
            <a:r>
              <a:rPr lang="en-GB" sz="3200" dirty="0"/>
              <a:t> explores subjective meanings and experiences.</a:t>
            </a:r>
          </a:p>
          <a:p>
            <a:pPr marL="514350" lvl="0" indent="-514350">
              <a:buFont typeface="+mj-lt"/>
              <a:buAutoNum type="arabicPeriod"/>
            </a:pPr>
            <a:r>
              <a:rPr lang="en-GB" sz="3200" b="1" dirty="0"/>
              <a:t>Critical Realism</a:t>
            </a:r>
            <a:r>
              <a:rPr lang="en-GB" sz="3200" dirty="0"/>
              <a:t> acknowledges both objective reality and the influence of context.</a:t>
            </a:r>
          </a:p>
          <a:p>
            <a:pPr marL="514350" lvl="0" indent="-514350">
              <a:buFont typeface="+mj-lt"/>
              <a:buAutoNum type="arabicPeriod"/>
            </a:pPr>
            <a:r>
              <a:rPr lang="en-GB" sz="3200" b="1" dirty="0"/>
              <a:t>Pragmatism</a:t>
            </a:r>
            <a:r>
              <a:rPr lang="en-GB" sz="3200" dirty="0"/>
              <a:t> focuses on practical solutions and uses whatever methods work best.</a:t>
            </a:r>
          </a:p>
          <a:p>
            <a:endParaRPr lang="en-GB" dirty="0"/>
          </a:p>
          <a:p>
            <a:pPr marL="0" indent="0">
              <a:buNone/>
            </a:pPr>
            <a:r>
              <a:rPr lang="en-GB" sz="3500" b="1" dirty="0">
                <a:latin typeface="Aptos" panose="020B0004020202020204" pitchFamily="34" charset="0"/>
              </a:rPr>
              <a:t>Focus on:</a:t>
            </a:r>
          </a:p>
          <a:p>
            <a:r>
              <a:rPr lang="en-GB" dirty="0">
                <a:latin typeface="Aptos" panose="020B0004020202020204" pitchFamily="34" charset="0"/>
              </a:rPr>
              <a:t>Ontology (what is reality?)</a:t>
            </a:r>
          </a:p>
          <a:p>
            <a:r>
              <a:rPr lang="en-GB" dirty="0">
                <a:latin typeface="Aptos" panose="020B0004020202020204" pitchFamily="34" charset="0"/>
              </a:rPr>
              <a:t>Epistemology (how we know)</a:t>
            </a:r>
          </a:p>
          <a:p>
            <a:r>
              <a:rPr lang="en-GB" dirty="0">
                <a:latin typeface="Aptos" panose="020B0004020202020204" pitchFamily="34" charset="0"/>
              </a:rPr>
              <a:t>Methodology (how we study)</a:t>
            </a:r>
          </a:p>
          <a:p>
            <a:endParaRPr dirty="0"/>
          </a:p>
        </p:txBody>
      </p:sp>
    </p:spTree>
    <p:extLst>
      <p:ext uri="{BB962C8B-B14F-4D97-AF65-F5344CB8AC3E}">
        <p14:creationId xmlns:p14="http://schemas.microsoft.com/office/powerpoint/2010/main" val="311942044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 y="1"/>
            <a:ext cx="2539999" cy="1456440"/>
          </a:xfrm>
        </p:spPr>
        <p:txBody>
          <a:bodyPr>
            <a:normAutofit/>
          </a:bodyPr>
          <a:lstStyle/>
          <a:p>
            <a:r>
              <a:rPr sz="3200" b="1" dirty="0">
                <a:latin typeface="Aptos" panose="020B0004020202020204" pitchFamily="34" charset="0"/>
              </a:rPr>
              <a:t>Pragmatism for DBA Research</a:t>
            </a:r>
          </a:p>
        </p:txBody>
      </p:sp>
      <p:sp>
        <p:nvSpPr>
          <p:cNvPr id="3" name="Content Placeholder 2"/>
          <p:cNvSpPr>
            <a:spLocks noGrp="1"/>
          </p:cNvSpPr>
          <p:nvPr>
            <p:ph idx="1"/>
          </p:nvPr>
        </p:nvSpPr>
        <p:spPr>
          <a:xfrm>
            <a:off x="1" y="1574800"/>
            <a:ext cx="2539999" cy="3826759"/>
          </a:xfrm>
        </p:spPr>
        <p:txBody>
          <a:bodyPr>
            <a:normAutofit/>
          </a:bodyPr>
          <a:lstStyle/>
          <a:p>
            <a:r>
              <a:rPr sz="2400" dirty="0">
                <a:latin typeface="Aptos" panose="020B0004020202020204" pitchFamily="34" charset="0"/>
              </a:rPr>
              <a:t>Problem-driven research</a:t>
            </a:r>
          </a:p>
          <a:p>
            <a:r>
              <a:rPr sz="2400" dirty="0">
                <a:latin typeface="Aptos" panose="020B0004020202020204" pitchFamily="34" charset="0"/>
              </a:rPr>
              <a:t>Methodological flexibility</a:t>
            </a:r>
          </a:p>
          <a:p>
            <a:r>
              <a:rPr sz="2400" dirty="0">
                <a:latin typeface="Aptos" panose="020B0004020202020204" pitchFamily="34" charset="0"/>
              </a:rPr>
              <a:t>Focus on actionable knowledge</a:t>
            </a:r>
          </a:p>
        </p:txBody>
      </p:sp>
      <p:sp>
        <p:nvSpPr>
          <p:cNvPr id="4" name="Title 1">
            <a:extLst>
              <a:ext uri="{FF2B5EF4-FFF2-40B4-BE49-F238E27FC236}">
                <a16:creationId xmlns:a16="http://schemas.microsoft.com/office/drawing/2014/main" id="{8495B5FC-A003-DADA-B91E-5DC1B800BF0B}"/>
              </a:ext>
            </a:extLst>
          </p:cNvPr>
          <p:cNvSpPr txBox="1">
            <a:spLocks/>
          </p:cNvSpPr>
          <p:nvPr/>
        </p:nvSpPr>
        <p:spPr>
          <a:xfrm>
            <a:off x="6174033" y="38979"/>
            <a:ext cx="2715967" cy="1325563"/>
          </a:xfrm>
          <a:prstGeom prst="rect">
            <a:avLst/>
          </a:prstGeom>
        </p:spPr>
        <p:txBody>
          <a:bodyPr vert="horz" lIns="91440" tIns="45720" rIns="91440" bIns="45720" rtlCol="0" anchor="ctr">
            <a:normAutofit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3200" b="1" dirty="0">
                <a:latin typeface="Aptos" panose="020B0004020202020204" pitchFamily="34" charset="0"/>
              </a:rPr>
              <a:t>Scholar–Practitioner Model</a:t>
            </a:r>
          </a:p>
        </p:txBody>
      </p:sp>
      <p:sp>
        <p:nvSpPr>
          <p:cNvPr id="5" name="Content Placeholder 2"/>
          <p:cNvSpPr txBox="1">
            <a:spLocks/>
          </p:cNvSpPr>
          <p:nvPr/>
        </p:nvSpPr>
        <p:spPr>
          <a:xfrm>
            <a:off x="6096000" y="1456441"/>
            <a:ext cx="3022601" cy="327589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2400" dirty="0">
                <a:latin typeface="Aptos" panose="020B0004020202020204" pitchFamily="34" charset="0"/>
              </a:rPr>
              <a:t>Dual identity: researcher &amp; practitioner</a:t>
            </a:r>
          </a:p>
          <a:p>
            <a:r>
              <a:rPr lang="en-GB" sz="2400" dirty="0">
                <a:latin typeface="Aptos" panose="020B0004020202020204" pitchFamily="34" charset="0"/>
              </a:rPr>
              <a:t>Reflexivity</a:t>
            </a:r>
          </a:p>
          <a:p>
            <a:r>
              <a:rPr lang="en-GB" sz="2400" dirty="0">
                <a:latin typeface="Aptos" panose="020B0004020202020204" pitchFamily="34" charset="0"/>
              </a:rPr>
              <a:t>Embedded research contexts</a:t>
            </a:r>
          </a:p>
        </p:txBody>
      </p:sp>
      <p:sp>
        <p:nvSpPr>
          <p:cNvPr id="6" name="Title 1"/>
          <p:cNvSpPr txBox="1">
            <a:spLocks/>
          </p:cNvSpPr>
          <p:nvPr/>
        </p:nvSpPr>
        <p:spPr>
          <a:xfrm>
            <a:off x="2684217" y="1"/>
            <a:ext cx="3086099"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3200" b="1" dirty="0">
                <a:latin typeface="Aptos" panose="020B0004020202020204" pitchFamily="34" charset="0"/>
              </a:rPr>
              <a:t>Practice-Based Research</a:t>
            </a:r>
          </a:p>
        </p:txBody>
      </p:sp>
      <p:sp>
        <p:nvSpPr>
          <p:cNvPr id="7" name="Content Placeholder 2"/>
          <p:cNvSpPr txBox="1">
            <a:spLocks/>
          </p:cNvSpPr>
          <p:nvPr/>
        </p:nvSpPr>
        <p:spPr>
          <a:xfrm>
            <a:off x="2684217" y="1400527"/>
            <a:ext cx="3195883" cy="382675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2400" dirty="0">
                <a:latin typeface="Aptos" panose="020B0004020202020204" pitchFamily="34" charset="0"/>
              </a:rPr>
              <a:t>Starts with a real organisational problem</a:t>
            </a:r>
          </a:p>
          <a:p>
            <a:r>
              <a:rPr lang="en-GB" sz="2400" dirty="0">
                <a:latin typeface="Aptos" panose="020B0004020202020204" pitchFamily="34" charset="0"/>
              </a:rPr>
              <a:t>Engages stakeholders</a:t>
            </a:r>
          </a:p>
          <a:p>
            <a:r>
              <a:rPr lang="en-GB" sz="2400" dirty="0">
                <a:latin typeface="Aptos" panose="020B0004020202020204" pitchFamily="34" charset="0"/>
              </a:rPr>
              <a:t>Produces practical insights</a:t>
            </a:r>
          </a:p>
        </p:txBody>
      </p:sp>
      <p:sp>
        <p:nvSpPr>
          <p:cNvPr id="8" name="Title 1"/>
          <p:cNvSpPr txBox="1">
            <a:spLocks/>
          </p:cNvSpPr>
          <p:nvPr/>
        </p:nvSpPr>
        <p:spPr>
          <a:xfrm>
            <a:off x="9000633" y="38978"/>
            <a:ext cx="3191366" cy="1325563"/>
          </a:xfrm>
          <a:prstGeom prst="rect">
            <a:avLst/>
          </a:prstGeom>
        </p:spPr>
        <p:txBody>
          <a:bodyPr vert="horz" lIns="91440" tIns="45720" rIns="91440" bIns="45720" rtlCol="0" anchor="ctr">
            <a:normAutofit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3200" b="1" dirty="0">
                <a:latin typeface="Aptos" panose="020B0004020202020204" pitchFamily="34" charset="0"/>
              </a:rPr>
              <a:t>From Practice Problem to Research Gap</a:t>
            </a:r>
          </a:p>
        </p:txBody>
      </p:sp>
      <p:sp>
        <p:nvSpPr>
          <p:cNvPr id="9" name="Content Placeholder 2"/>
          <p:cNvSpPr txBox="1">
            <a:spLocks/>
          </p:cNvSpPr>
          <p:nvPr/>
        </p:nvSpPr>
        <p:spPr>
          <a:xfrm>
            <a:off x="9461499" y="1400527"/>
            <a:ext cx="2730500" cy="357593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2400" dirty="0">
                <a:latin typeface="Aptos" panose="020B0004020202020204" pitchFamily="34" charset="0"/>
              </a:rPr>
              <a:t>Framework:</a:t>
            </a:r>
          </a:p>
          <a:p>
            <a:r>
              <a:rPr lang="en-GB" sz="2400" dirty="0">
                <a:latin typeface="Aptos" panose="020B0004020202020204" pitchFamily="34" charset="0"/>
              </a:rPr>
              <a:t>Practice Issue </a:t>
            </a:r>
          </a:p>
          <a:p>
            <a:r>
              <a:rPr lang="en-GB" sz="2400" dirty="0">
                <a:latin typeface="Aptos" panose="020B0004020202020204" pitchFamily="34" charset="0"/>
              </a:rPr>
              <a:t>Literature Tension </a:t>
            </a:r>
          </a:p>
          <a:p>
            <a:r>
              <a:rPr lang="en-GB" sz="2400" dirty="0">
                <a:latin typeface="Aptos" panose="020B0004020202020204" pitchFamily="34" charset="0"/>
              </a:rPr>
              <a:t>Research Question</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
            <a:ext cx="12191999" cy="625150"/>
          </a:xfrm>
        </p:spPr>
        <p:txBody>
          <a:bodyPr>
            <a:normAutofit fontScale="90000"/>
          </a:bodyPr>
          <a:lstStyle/>
          <a:p>
            <a:pPr algn="ctr"/>
            <a:r>
              <a:rPr b="1" dirty="0">
                <a:latin typeface="Aptos" panose="020B0004020202020204" pitchFamily="34" charset="0"/>
              </a:rPr>
              <a:t>Workshop Activity </a:t>
            </a:r>
            <a:r>
              <a:rPr lang="en-GB" b="1" dirty="0">
                <a:latin typeface="Aptos" panose="020B0004020202020204" pitchFamily="34" charset="0"/>
              </a:rPr>
              <a:t>2</a:t>
            </a:r>
            <a:r>
              <a:rPr b="1" dirty="0">
                <a:latin typeface="Aptos" panose="020B0004020202020204" pitchFamily="34" charset="0"/>
              </a:rPr>
              <a:t>: Topic Clarification</a:t>
            </a:r>
            <a:r>
              <a:rPr lang="en-GB" b="1" dirty="0">
                <a:latin typeface="Aptos" panose="020B0004020202020204" pitchFamily="34" charset="0"/>
              </a:rPr>
              <a:t> (30 minutes)</a:t>
            </a:r>
            <a:endParaRPr b="1" dirty="0">
              <a:latin typeface="Aptos" panose="020B0004020202020204" pitchFamily="34" charset="0"/>
            </a:endParaRPr>
          </a:p>
        </p:txBody>
      </p:sp>
      <p:sp>
        <p:nvSpPr>
          <p:cNvPr id="3" name="Content Placeholder 2"/>
          <p:cNvSpPr>
            <a:spLocks noGrp="1"/>
          </p:cNvSpPr>
          <p:nvPr>
            <p:ph idx="1"/>
          </p:nvPr>
        </p:nvSpPr>
        <p:spPr>
          <a:xfrm>
            <a:off x="0" y="812800"/>
            <a:ext cx="12191999" cy="4588759"/>
          </a:xfrm>
        </p:spPr>
        <p:txBody>
          <a:bodyPr>
            <a:normAutofit/>
          </a:bodyPr>
          <a:lstStyle/>
          <a:p>
            <a:pPr marL="0" indent="0">
              <a:buNone/>
            </a:pPr>
            <a:r>
              <a:rPr sz="3200" dirty="0">
                <a:latin typeface="Aptos" panose="020B0004020202020204" pitchFamily="34" charset="0"/>
              </a:rPr>
              <a:t>Task:</a:t>
            </a:r>
            <a:r>
              <a:rPr lang="en-GB" sz="3200" dirty="0">
                <a:latin typeface="Aptos" panose="020B0004020202020204" pitchFamily="34" charset="0"/>
              </a:rPr>
              <a:t> In the next 45 minutes, spend some time</a:t>
            </a:r>
          </a:p>
          <a:p>
            <a:pPr marL="514350" indent="-514350">
              <a:buFont typeface="+mj-lt"/>
              <a:buAutoNum type="arabicPeriod"/>
            </a:pPr>
            <a:r>
              <a:rPr lang="en-GB" sz="3200" dirty="0">
                <a:latin typeface="Aptos" panose="020B0004020202020204" pitchFamily="34" charset="0"/>
              </a:rPr>
              <a:t>Identify a practice-based problem.</a:t>
            </a:r>
            <a:endParaRPr sz="3200" dirty="0">
              <a:latin typeface="Aptos" panose="020B0004020202020204" pitchFamily="34" charset="0"/>
            </a:endParaRPr>
          </a:p>
          <a:p>
            <a:pPr marL="514350" indent="-514350">
              <a:buFont typeface="+mj-lt"/>
              <a:buAutoNum type="arabicPeriod"/>
            </a:pPr>
            <a:r>
              <a:rPr sz="3200" dirty="0">
                <a:latin typeface="Aptos" panose="020B0004020202020204" pitchFamily="34" charset="0"/>
              </a:rPr>
              <a:t>Describe your practice problem</a:t>
            </a:r>
            <a:r>
              <a:rPr lang="en-GB" sz="3200" dirty="0">
                <a:latin typeface="Aptos" panose="020B0004020202020204" pitchFamily="34" charset="0"/>
              </a:rPr>
              <a:t> </a:t>
            </a:r>
            <a:endParaRPr sz="3200" dirty="0">
              <a:latin typeface="Aptos" panose="020B0004020202020204" pitchFamily="34" charset="0"/>
            </a:endParaRPr>
          </a:p>
          <a:p>
            <a:pPr marL="514350" indent="-514350">
              <a:buFont typeface="+mj-lt"/>
              <a:buAutoNum type="arabicPeriod"/>
            </a:pPr>
            <a:r>
              <a:rPr sz="3200" dirty="0">
                <a:latin typeface="Aptos" panose="020B0004020202020204" pitchFamily="34" charset="0"/>
              </a:rPr>
              <a:t>Why does it matter?</a:t>
            </a:r>
            <a:r>
              <a:rPr lang="en-GB" sz="3200" dirty="0">
                <a:latin typeface="Aptos" panose="020B0004020202020204" pitchFamily="34" charset="0"/>
              </a:rPr>
              <a:t> Your positionality.</a:t>
            </a:r>
            <a:endParaRPr sz="3200" dirty="0">
              <a:latin typeface="Aptos" panose="020B0004020202020204" pitchFamily="34" charset="0"/>
            </a:endParaRPr>
          </a:p>
          <a:p>
            <a:pPr marL="514350" indent="-514350">
              <a:buFont typeface="+mj-lt"/>
              <a:buAutoNum type="arabicPeriod"/>
            </a:pPr>
            <a:r>
              <a:rPr sz="3200" dirty="0">
                <a:latin typeface="Aptos" panose="020B0004020202020204" pitchFamily="34" charset="0"/>
              </a:rPr>
              <a:t>Who is affected?</a:t>
            </a:r>
          </a:p>
        </p:txBody>
      </p:sp>
      <p:pic>
        <p:nvPicPr>
          <p:cNvPr id="4" name="Picture 8" descr="j0182832">
            <a:extLst>
              <a:ext uri="{FF2B5EF4-FFF2-40B4-BE49-F238E27FC236}">
                <a16:creationId xmlns:a16="http://schemas.microsoft.com/office/drawing/2014/main" id="{49AD5953-337C-C2E5-AA1D-8689772E8DDA}"/>
              </a:ext>
            </a:extLst>
          </p:cNvPr>
          <p:cNvPicPr>
            <a:picLocks noChangeAspect="1" noChangeArrowheads="1"/>
          </p:cNvPicPr>
          <p:nvPr/>
        </p:nvPicPr>
        <p:blipFill>
          <a:blip r:embed="rId2" cstate="print"/>
          <a:srcRect/>
          <a:stretch>
            <a:fillRect/>
          </a:stretch>
        </p:blipFill>
        <p:spPr bwMode="auto">
          <a:xfrm>
            <a:off x="7886700" y="2120900"/>
            <a:ext cx="4305300" cy="3579810"/>
          </a:xfrm>
          <a:prstGeom prst="rect">
            <a:avLst/>
          </a:prstGeom>
          <a:noFill/>
          <a:ln w="9525">
            <a:noFill/>
            <a:miter lim="800000"/>
            <a:headEnd/>
            <a:tailEnd/>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C0763A76-9F1C-4FC5-82B7-DD475DA461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1" name="Rectangle 10">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8522446" cy="2285999"/>
          </a:xfrm>
          <a:prstGeom prst="rect">
            <a:avLst/>
          </a:prstGeom>
          <a:ln>
            <a:noFill/>
          </a:ln>
          <a:effectLst>
            <a:outerShdw blurRad="596900" dist="304800" dir="7140000" sx="90000" sy="90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1656622C-A172-FBB4-4A0F-029E6FCFF9DB}"/>
              </a:ext>
            </a:extLst>
          </p:cNvPr>
          <p:cNvSpPr>
            <a:spLocks noGrp="1"/>
          </p:cNvSpPr>
          <p:nvPr>
            <p:ph idx="1"/>
          </p:nvPr>
        </p:nvSpPr>
        <p:spPr>
          <a:xfrm>
            <a:off x="761802" y="2743200"/>
            <a:ext cx="4646905" cy="3613149"/>
          </a:xfrm>
        </p:spPr>
        <p:txBody>
          <a:bodyPr anchor="ctr">
            <a:normAutofit/>
          </a:bodyPr>
          <a:lstStyle/>
          <a:p>
            <a:endParaRPr lang="en-GB" sz="2000" dirty="0"/>
          </a:p>
          <a:p>
            <a:pPr marL="0" indent="0">
              <a:buNone/>
            </a:pPr>
            <a:r>
              <a:rPr lang="en-GB" sz="5400" b="1" dirty="0">
                <a:latin typeface="Aptos" panose="020B0004020202020204" pitchFamily="34" charset="0"/>
              </a:rPr>
              <a:t>Break Time – 15 minutes</a:t>
            </a:r>
          </a:p>
        </p:txBody>
      </p:sp>
      <p:pic>
        <p:nvPicPr>
          <p:cNvPr id="6" name="Picture 5" descr="An early morning coffee with bread and a newspaper on top of the table">
            <a:extLst>
              <a:ext uri="{FF2B5EF4-FFF2-40B4-BE49-F238E27FC236}">
                <a16:creationId xmlns:a16="http://schemas.microsoft.com/office/drawing/2014/main" id="{E40CF974-521E-77EB-224F-83411BCF1865}"/>
              </a:ext>
            </a:extLst>
          </p:cNvPr>
          <p:cNvPicPr>
            <a:picLocks noChangeAspect="1"/>
          </p:cNvPicPr>
          <p:nvPr/>
        </p:nvPicPr>
        <p:blipFill>
          <a:blip r:embed="rId2"/>
          <a:srcRect l="15934" r="24666" b="-2"/>
          <a:stretch>
            <a:fillRect/>
          </a:stretch>
        </p:blipFill>
        <p:spPr>
          <a:xfrm>
            <a:off x="6096000" y="1"/>
            <a:ext cx="6102825" cy="6858000"/>
          </a:xfrm>
          <a:prstGeom prst="rect">
            <a:avLst/>
          </a:prstGeom>
        </p:spPr>
      </p:pic>
    </p:spTree>
    <p:extLst>
      <p:ext uri="{BB962C8B-B14F-4D97-AF65-F5344CB8AC3E}">
        <p14:creationId xmlns:p14="http://schemas.microsoft.com/office/powerpoint/2010/main" val="366306230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 y="1"/>
            <a:ext cx="12192000" cy="901700"/>
          </a:xfrm>
        </p:spPr>
        <p:txBody>
          <a:bodyPr>
            <a:normAutofit fontScale="90000"/>
          </a:bodyPr>
          <a:lstStyle/>
          <a:p>
            <a:r>
              <a:rPr b="1" dirty="0">
                <a:latin typeface="Aptos" panose="020B0004020202020204" pitchFamily="34" charset="0"/>
              </a:rPr>
              <a:t>Workshop Activity </a:t>
            </a:r>
            <a:r>
              <a:rPr lang="en-GB" b="1" dirty="0">
                <a:latin typeface="Aptos" panose="020B0004020202020204" pitchFamily="34" charset="0"/>
              </a:rPr>
              <a:t>3</a:t>
            </a:r>
            <a:r>
              <a:rPr b="1" dirty="0">
                <a:latin typeface="Aptos" panose="020B0004020202020204" pitchFamily="34" charset="0"/>
              </a:rPr>
              <a:t>: Mapping the Gap</a:t>
            </a:r>
            <a:r>
              <a:rPr lang="en-GB" b="1" dirty="0">
                <a:latin typeface="Aptos" panose="020B0004020202020204" pitchFamily="34" charset="0"/>
              </a:rPr>
              <a:t> (45 minutes)</a:t>
            </a:r>
            <a:endParaRPr b="1" dirty="0">
              <a:latin typeface="Aptos" panose="020B0004020202020204" pitchFamily="34" charset="0"/>
            </a:endParaRPr>
          </a:p>
        </p:txBody>
      </p:sp>
      <p:sp>
        <p:nvSpPr>
          <p:cNvPr id="3" name="Content Placeholder 2"/>
          <p:cNvSpPr>
            <a:spLocks noGrp="1"/>
          </p:cNvSpPr>
          <p:nvPr>
            <p:ph idx="1"/>
          </p:nvPr>
        </p:nvSpPr>
        <p:spPr>
          <a:xfrm>
            <a:off x="1" y="1079500"/>
            <a:ext cx="11840066" cy="4322059"/>
          </a:xfrm>
        </p:spPr>
        <p:txBody>
          <a:bodyPr/>
          <a:lstStyle/>
          <a:p>
            <a:r>
              <a:rPr dirty="0"/>
              <a:t>Task:</a:t>
            </a:r>
            <a:r>
              <a:rPr lang="en-GB" dirty="0"/>
              <a:t> Pick 3 to 5 articles to scan through within your topic and subject area</a:t>
            </a:r>
            <a:endParaRPr dirty="0"/>
          </a:p>
          <a:p>
            <a:r>
              <a:rPr dirty="0"/>
              <a:t>Identify what literature says</a:t>
            </a:r>
            <a:r>
              <a:rPr lang="en-GB" dirty="0"/>
              <a:t> about the topic you have identified</a:t>
            </a:r>
            <a:endParaRPr dirty="0"/>
          </a:p>
          <a:p>
            <a:r>
              <a:rPr dirty="0"/>
              <a:t>Identify what is missing</a:t>
            </a:r>
            <a:r>
              <a:rPr lang="en-GB" dirty="0"/>
              <a:t> from the literature</a:t>
            </a:r>
            <a:endParaRPr dirty="0"/>
          </a:p>
          <a:p>
            <a:r>
              <a:rPr dirty="0"/>
              <a:t>Draft a provisional research focus</a:t>
            </a:r>
          </a:p>
        </p:txBody>
      </p:sp>
      <p:pic>
        <p:nvPicPr>
          <p:cNvPr id="6" name="Picture 8" descr="j0182832">
            <a:extLst>
              <a:ext uri="{FF2B5EF4-FFF2-40B4-BE49-F238E27FC236}">
                <a16:creationId xmlns:a16="http://schemas.microsoft.com/office/drawing/2014/main" id="{D938A417-3DD7-A7CA-A4F9-18F1B7C09DEB}"/>
              </a:ext>
            </a:extLst>
          </p:cNvPr>
          <p:cNvPicPr>
            <a:picLocks noChangeAspect="1" noChangeArrowheads="1"/>
          </p:cNvPicPr>
          <p:nvPr/>
        </p:nvPicPr>
        <p:blipFill>
          <a:blip r:embed="rId2" cstate="print"/>
          <a:srcRect/>
          <a:stretch>
            <a:fillRect/>
          </a:stretch>
        </p:blipFill>
        <p:spPr bwMode="auto">
          <a:xfrm>
            <a:off x="7886700" y="2120900"/>
            <a:ext cx="4305300" cy="3579810"/>
          </a:xfrm>
          <a:prstGeom prst="rect">
            <a:avLst/>
          </a:prstGeom>
          <a:noFill/>
          <a:ln w="9525">
            <a:noFill/>
            <a:miter lim="800000"/>
            <a:headEnd/>
            <a:tailEnd/>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8219" y="1"/>
            <a:ext cx="11481847" cy="850900"/>
          </a:xfrm>
        </p:spPr>
        <p:txBody>
          <a:bodyPr/>
          <a:lstStyle/>
          <a:p>
            <a:pPr algn="ctr"/>
            <a:r>
              <a:rPr b="1" dirty="0">
                <a:latin typeface="Aptos" panose="020B0004020202020204" pitchFamily="34" charset="0"/>
              </a:rPr>
              <a:t>Peer Critique Session</a:t>
            </a:r>
          </a:p>
        </p:txBody>
      </p:sp>
      <p:sp>
        <p:nvSpPr>
          <p:cNvPr id="3" name="Content Placeholder 2"/>
          <p:cNvSpPr>
            <a:spLocks noGrp="1"/>
          </p:cNvSpPr>
          <p:nvPr>
            <p:ph idx="1"/>
          </p:nvPr>
        </p:nvSpPr>
        <p:spPr>
          <a:xfrm>
            <a:off x="1" y="850901"/>
            <a:ext cx="11840066" cy="4550658"/>
          </a:xfrm>
        </p:spPr>
        <p:txBody>
          <a:bodyPr>
            <a:normAutofit/>
          </a:bodyPr>
          <a:lstStyle/>
          <a:p>
            <a:r>
              <a:rPr sz="3600" dirty="0">
                <a:latin typeface="Aptos" panose="020B0004020202020204" pitchFamily="34" charset="0"/>
              </a:rPr>
              <a:t>Present topic (5 mins each)</a:t>
            </a:r>
          </a:p>
          <a:p>
            <a:r>
              <a:rPr sz="3600" dirty="0">
                <a:latin typeface="Aptos" panose="020B0004020202020204" pitchFamily="34" charset="0"/>
              </a:rPr>
              <a:t>Receive structured feedback</a:t>
            </a:r>
          </a:p>
        </p:txBody>
      </p:sp>
      <p:pic>
        <p:nvPicPr>
          <p:cNvPr id="5" name="Picture 6" descr="MPj04092700000[1]">
            <a:extLst>
              <a:ext uri="{FF2B5EF4-FFF2-40B4-BE49-F238E27FC236}">
                <a16:creationId xmlns:a16="http://schemas.microsoft.com/office/drawing/2014/main" id="{04DEAFDC-8BAA-F6CB-2953-3D5BFF6D8CED}"/>
              </a:ext>
            </a:extLst>
          </p:cNvPr>
          <p:cNvPicPr>
            <a:picLocks noChangeAspect="1" noChangeArrowheads="1"/>
          </p:cNvPicPr>
          <p:nvPr/>
        </p:nvPicPr>
        <p:blipFill>
          <a:blip r:embed="rId2" cstate="print"/>
          <a:srcRect/>
          <a:stretch>
            <a:fillRect/>
          </a:stretch>
        </p:blipFill>
        <p:spPr bwMode="auto">
          <a:xfrm>
            <a:off x="3790950" y="2507830"/>
            <a:ext cx="4610099" cy="3214686"/>
          </a:xfrm>
          <a:prstGeom prst="rect">
            <a:avLst/>
          </a:prstGeom>
          <a:noFill/>
        </p:spPr>
      </p:pic>
    </p:spTree>
    <p:extLst>
      <p:ext uri="{BB962C8B-B14F-4D97-AF65-F5344CB8AC3E}">
        <p14:creationId xmlns:p14="http://schemas.microsoft.com/office/powerpoint/2010/main" val="238511765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796DEA-D780-25DF-36F0-05CFFBCC46D4}"/>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6CD401D-C393-03BA-D115-714549448EEB}"/>
              </a:ext>
            </a:extLst>
          </p:cNvPr>
          <p:cNvSpPr>
            <a:spLocks noGrp="1"/>
          </p:cNvSpPr>
          <p:nvPr>
            <p:ph idx="1"/>
          </p:nvPr>
        </p:nvSpPr>
        <p:spPr>
          <a:xfrm>
            <a:off x="761802" y="2743200"/>
            <a:ext cx="4646905" cy="3613149"/>
          </a:xfrm>
        </p:spPr>
        <p:txBody>
          <a:bodyPr anchor="ctr">
            <a:normAutofit/>
          </a:bodyPr>
          <a:lstStyle/>
          <a:p>
            <a:endParaRPr lang="en-GB" sz="2000" dirty="0"/>
          </a:p>
          <a:p>
            <a:pPr marL="0" indent="0">
              <a:buNone/>
            </a:pPr>
            <a:r>
              <a:rPr lang="en-GB" sz="5400" b="1" dirty="0">
                <a:latin typeface="Aptos" panose="020B0004020202020204" pitchFamily="34" charset="0"/>
              </a:rPr>
              <a:t>Break Time – 15 minutes</a:t>
            </a:r>
          </a:p>
        </p:txBody>
      </p:sp>
      <p:pic>
        <p:nvPicPr>
          <p:cNvPr id="6" name="Picture 5" descr="An early morning coffee with bread and a newspaper on top of the table">
            <a:extLst>
              <a:ext uri="{FF2B5EF4-FFF2-40B4-BE49-F238E27FC236}">
                <a16:creationId xmlns:a16="http://schemas.microsoft.com/office/drawing/2014/main" id="{2E90AD21-9B7F-E057-B285-5329CE47F697}"/>
              </a:ext>
            </a:extLst>
          </p:cNvPr>
          <p:cNvPicPr>
            <a:picLocks noChangeAspect="1"/>
          </p:cNvPicPr>
          <p:nvPr/>
        </p:nvPicPr>
        <p:blipFill>
          <a:blip r:embed="rId2"/>
          <a:srcRect l="15934" r="24666" b="-2"/>
          <a:stretch>
            <a:fillRect/>
          </a:stretch>
        </p:blipFill>
        <p:spPr>
          <a:xfrm>
            <a:off x="6096000" y="1"/>
            <a:ext cx="6102825" cy="6858000"/>
          </a:xfrm>
          <a:prstGeom prst="rect">
            <a:avLst/>
          </a:prstGeom>
        </p:spPr>
      </p:pic>
      <p:sp>
        <p:nvSpPr>
          <p:cNvPr id="4" name="TextBox 3">
            <a:extLst>
              <a:ext uri="{FF2B5EF4-FFF2-40B4-BE49-F238E27FC236}">
                <a16:creationId xmlns:a16="http://schemas.microsoft.com/office/drawing/2014/main" id="{81CF8D6B-55A9-BFB8-227E-D3F145ABCE53}"/>
              </a:ext>
            </a:extLst>
          </p:cNvPr>
          <p:cNvSpPr txBox="1"/>
          <p:nvPr/>
        </p:nvSpPr>
        <p:spPr>
          <a:xfrm>
            <a:off x="3051175" y="2926834"/>
            <a:ext cx="6102350" cy="369332"/>
          </a:xfrm>
          <a:prstGeom prst="rect">
            <a:avLst/>
          </a:prstGeom>
          <a:noFill/>
        </p:spPr>
        <p:txBody>
          <a:bodyPr wrap="square">
            <a:spAutoFit/>
          </a:bodyPr>
          <a:lstStyle/>
          <a:p>
            <a:r>
              <a:rPr lang="en-GB" b="0" dirty="0">
                <a:effectLst/>
              </a:rPr>
              <a:t> </a:t>
            </a:r>
            <a:endParaRPr lang="en-GB" dirty="0"/>
          </a:p>
        </p:txBody>
      </p:sp>
    </p:spTree>
    <p:extLst>
      <p:ext uri="{BB962C8B-B14F-4D97-AF65-F5344CB8AC3E}">
        <p14:creationId xmlns:p14="http://schemas.microsoft.com/office/powerpoint/2010/main" val="73531293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p:cNvSpPr>
            <a:spLocks noGrp="1"/>
          </p:cNvSpPr>
          <p:nvPr>
            <p:ph type="title"/>
          </p:nvPr>
        </p:nvSpPr>
        <p:spPr>
          <a:xfrm>
            <a:off x="0" y="0"/>
            <a:ext cx="12192000" cy="483409"/>
          </a:xfrm>
        </p:spPr>
        <p:txBody>
          <a:bodyPr>
            <a:normAutofit fontScale="90000"/>
          </a:bodyPr>
          <a:lstStyle/>
          <a:p>
            <a:pPr algn="ctr"/>
            <a:br>
              <a:rPr lang="en-GB" altLang="en-US" sz="4000" b="1" dirty="0"/>
            </a:br>
            <a:br>
              <a:rPr lang="en-GB" altLang="en-US" sz="4000" b="1" dirty="0"/>
            </a:br>
            <a:br>
              <a:rPr lang="en-GB" altLang="en-US" sz="4000" b="1" dirty="0"/>
            </a:br>
            <a:r>
              <a:rPr lang="en-GB" altLang="en-US" b="1" dirty="0">
                <a:latin typeface="Aptos" panose="020B0004020202020204" pitchFamily="34" charset="0"/>
              </a:rPr>
              <a:t>Exploring Reflection and its Practice</a:t>
            </a:r>
            <a:br>
              <a:rPr lang="en-GB" altLang="en-US" b="1" dirty="0">
                <a:latin typeface="Aptos" panose="020B0004020202020204" pitchFamily="34" charset="0"/>
              </a:rPr>
            </a:br>
            <a:br>
              <a:rPr lang="en-GB" altLang="en-US" b="1" dirty="0">
                <a:latin typeface="Aptos" panose="020B0004020202020204" pitchFamily="34" charset="0"/>
              </a:rPr>
            </a:br>
            <a:br>
              <a:rPr lang="en-GB" altLang="en-US" dirty="0"/>
            </a:br>
            <a:endParaRPr lang="en-GB" altLang="en-US" sz="2800" dirty="0"/>
          </a:p>
        </p:txBody>
      </p:sp>
      <p:sp>
        <p:nvSpPr>
          <p:cNvPr id="2" name="Content Placeholder 1"/>
          <p:cNvSpPr>
            <a:spLocks noGrp="1"/>
          </p:cNvSpPr>
          <p:nvPr>
            <p:ph idx="1"/>
          </p:nvPr>
        </p:nvSpPr>
        <p:spPr>
          <a:xfrm>
            <a:off x="0" y="622300"/>
            <a:ext cx="12192000" cy="6168722"/>
          </a:xfrm>
        </p:spPr>
        <p:txBody>
          <a:bodyPr>
            <a:normAutofit/>
          </a:bodyPr>
          <a:lstStyle/>
          <a:p>
            <a:pPr>
              <a:lnSpc>
                <a:spcPct val="100000"/>
              </a:lnSpc>
            </a:pPr>
            <a:r>
              <a:rPr lang="en-GB" altLang="en-US" sz="2800" dirty="0">
                <a:latin typeface="Aptos" panose="020B0004020202020204" pitchFamily="34" charset="0"/>
              </a:rPr>
              <a:t>Reflection is a purposeful activity in which you analyse experiences, or your own practical skills/responses in order to learn and improve (Gibbs, 1988).</a:t>
            </a:r>
          </a:p>
          <a:p>
            <a:pPr>
              <a:lnSpc>
                <a:spcPct val="100000"/>
              </a:lnSpc>
            </a:pPr>
            <a:endParaRPr lang="en-GB" altLang="en-US" sz="2800" dirty="0">
              <a:latin typeface="Aptos" panose="020B0004020202020204" pitchFamily="34" charset="0"/>
            </a:endParaRPr>
          </a:p>
          <a:p>
            <a:pPr>
              <a:lnSpc>
                <a:spcPct val="100000"/>
              </a:lnSpc>
            </a:pPr>
            <a:r>
              <a:rPr lang="en-GB" altLang="en-US" sz="2800" dirty="0">
                <a:latin typeface="Aptos" panose="020B0004020202020204" pitchFamily="34" charset="0"/>
              </a:rPr>
              <a:t>Reflective writing requires a clear line of thought, use of evidence or examples, to illustrate your reflections, and an analytical approach.</a:t>
            </a:r>
          </a:p>
          <a:p>
            <a:pPr>
              <a:lnSpc>
                <a:spcPct val="100000"/>
              </a:lnSpc>
            </a:pPr>
            <a:endParaRPr lang="en-GB" altLang="en-US" sz="2800" b="1" dirty="0">
              <a:latin typeface="Aptos" panose="020B0004020202020204" pitchFamily="34" charset="0"/>
            </a:endParaRPr>
          </a:p>
          <a:p>
            <a:pPr>
              <a:lnSpc>
                <a:spcPct val="100000"/>
              </a:lnSpc>
            </a:pPr>
            <a:r>
              <a:rPr lang="en-GB" sz="2800" dirty="0">
                <a:latin typeface="Aptos" panose="020B0004020202020204" pitchFamily="34" charset="0"/>
              </a:rPr>
              <a:t>Reflective practice is the ability to reflect on one's actions so as to engage in a process of continuous learning (</a:t>
            </a:r>
            <a:r>
              <a:rPr lang="en-GB" sz="2800" i="1" dirty="0" err="1">
                <a:latin typeface="Aptos" panose="020B0004020202020204" pitchFamily="34" charset="0"/>
              </a:rPr>
              <a:t>Schon</a:t>
            </a:r>
            <a:r>
              <a:rPr lang="en-GB" sz="2800" i="1" dirty="0">
                <a:latin typeface="Aptos" panose="020B0004020202020204" pitchFamily="34" charset="0"/>
              </a:rPr>
              <a:t>, 1983).</a:t>
            </a:r>
          </a:p>
          <a:p>
            <a:pPr>
              <a:lnSpc>
                <a:spcPct val="100000"/>
              </a:lnSpc>
            </a:pPr>
            <a:endParaRPr lang="en-GB" sz="2800" dirty="0"/>
          </a:p>
          <a:p>
            <a:pPr marL="0" indent="0">
              <a:lnSpc>
                <a:spcPct val="100000"/>
              </a:lnSpc>
              <a:buNone/>
            </a:pPr>
            <a:br>
              <a:rPr lang="en-GB" altLang="en-US" sz="1200" b="1" dirty="0"/>
            </a:br>
            <a:br>
              <a:rPr lang="en-GB" altLang="en-US" sz="1600" dirty="0"/>
            </a:br>
            <a:endParaRPr lang="en-GB" dirty="0"/>
          </a:p>
        </p:txBody>
      </p:sp>
    </p:spTree>
    <p:extLst>
      <p:ext uri="{BB962C8B-B14F-4D97-AF65-F5344CB8AC3E}">
        <p14:creationId xmlns:p14="http://schemas.microsoft.com/office/powerpoint/2010/main" val="419027461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
            <a:ext cx="12192000" cy="623190"/>
          </a:xfrm>
        </p:spPr>
        <p:txBody>
          <a:bodyPr>
            <a:noAutofit/>
          </a:bodyPr>
          <a:lstStyle/>
          <a:p>
            <a:pPr algn="ctr"/>
            <a:r>
              <a:rPr lang="en-GB" sz="4400" b="1" dirty="0">
                <a:latin typeface="Aptos" panose="020B0004020202020204" pitchFamily="34" charset="0"/>
              </a:rPr>
              <a:t>How to Reflect</a:t>
            </a:r>
          </a:p>
        </p:txBody>
      </p:sp>
      <p:sp>
        <p:nvSpPr>
          <p:cNvPr id="3" name="Content Placeholder 2"/>
          <p:cNvSpPr>
            <a:spLocks noGrp="1"/>
          </p:cNvSpPr>
          <p:nvPr>
            <p:ph idx="1"/>
          </p:nvPr>
        </p:nvSpPr>
        <p:spPr>
          <a:xfrm>
            <a:off x="0" y="623191"/>
            <a:ext cx="12192000" cy="6234809"/>
          </a:xfrm>
        </p:spPr>
        <p:txBody>
          <a:bodyPr>
            <a:noAutofit/>
          </a:bodyPr>
          <a:lstStyle/>
          <a:p>
            <a:pPr>
              <a:lnSpc>
                <a:spcPct val="100000"/>
              </a:lnSpc>
            </a:pPr>
            <a:r>
              <a:rPr lang="en-GB" sz="2400" dirty="0">
                <a:latin typeface="Aptos" panose="020B0004020202020204" pitchFamily="34" charset="0"/>
              </a:rPr>
              <a:t>There is no one magic formula to follow and you will find that what works for your peers might not work for you. </a:t>
            </a:r>
          </a:p>
          <a:p>
            <a:pPr>
              <a:lnSpc>
                <a:spcPct val="100000"/>
              </a:lnSpc>
            </a:pPr>
            <a:r>
              <a:rPr lang="en-GB" sz="2400" dirty="0">
                <a:latin typeface="Aptos" panose="020B0004020202020204" pitchFamily="34" charset="0"/>
              </a:rPr>
              <a:t>It's important to try and build time into your schedule for reflection (especially as it is part of your assessment) but exactly how you do this will depend on your circumstances. </a:t>
            </a:r>
          </a:p>
          <a:p>
            <a:pPr>
              <a:lnSpc>
                <a:spcPct val="100000"/>
              </a:lnSpc>
            </a:pPr>
            <a:r>
              <a:rPr lang="en-GB" sz="2400" dirty="0">
                <a:latin typeface="Aptos" panose="020B0004020202020204" pitchFamily="34" charset="0"/>
              </a:rPr>
              <a:t>Some people are able to find time every day whilst others set aside time each week. </a:t>
            </a:r>
          </a:p>
          <a:p>
            <a:pPr>
              <a:lnSpc>
                <a:spcPct val="100000"/>
              </a:lnSpc>
            </a:pPr>
            <a:r>
              <a:rPr lang="en-GB" sz="2400" dirty="0">
                <a:latin typeface="Aptos" panose="020B0004020202020204" pitchFamily="34" charset="0"/>
              </a:rPr>
              <a:t>You can be really organised and regularly write your reflections down or you can do it as and when you can. </a:t>
            </a:r>
          </a:p>
          <a:p>
            <a:pPr>
              <a:lnSpc>
                <a:spcPct val="100000"/>
              </a:lnSpc>
            </a:pPr>
            <a:r>
              <a:rPr lang="en-GB" sz="2400" dirty="0">
                <a:latin typeface="Aptos" panose="020B0004020202020204" pitchFamily="34" charset="0"/>
              </a:rPr>
              <a:t>It's best if you can reflect regularly as this will help you get into the habit &amp; you will be able to build on what you learn.</a:t>
            </a:r>
          </a:p>
          <a:p>
            <a:pPr>
              <a:lnSpc>
                <a:spcPct val="100000"/>
              </a:lnSpc>
            </a:pPr>
            <a:r>
              <a:rPr lang="en-GB" sz="2400" dirty="0">
                <a:latin typeface="Aptos" panose="020B0004020202020204" pitchFamily="34" charset="0"/>
              </a:rPr>
              <a:t>The easiest way to get started with reflection is to ask yourself some of the following questions about the experience you want to reflect on. As you look at the questions think about how you might record your answers.</a:t>
            </a:r>
          </a:p>
        </p:txBody>
      </p:sp>
    </p:spTree>
    <p:extLst>
      <p:ext uri="{BB962C8B-B14F-4D97-AF65-F5344CB8AC3E}">
        <p14:creationId xmlns:p14="http://schemas.microsoft.com/office/powerpoint/2010/main" val="330944906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p:cNvSpPr>
            <a:spLocks noGrp="1"/>
          </p:cNvSpPr>
          <p:nvPr>
            <p:ph type="title"/>
          </p:nvPr>
        </p:nvSpPr>
        <p:spPr>
          <a:xfrm>
            <a:off x="-1" y="1"/>
            <a:ext cx="12265773" cy="576596"/>
          </a:xfrm>
        </p:spPr>
        <p:txBody>
          <a:bodyPr>
            <a:normAutofit fontScale="90000"/>
          </a:bodyPr>
          <a:lstStyle/>
          <a:p>
            <a:pPr algn="ctr"/>
            <a:br>
              <a:rPr lang="en-GB" altLang="en-US" sz="4900" dirty="0"/>
            </a:br>
            <a:br>
              <a:rPr lang="en-GB" altLang="en-US" sz="4900" dirty="0"/>
            </a:br>
            <a:r>
              <a:rPr lang="en-GB" altLang="en-US" sz="4900" b="1" dirty="0">
                <a:latin typeface="Aptos" panose="020B0004020202020204" pitchFamily="34" charset="0"/>
              </a:rPr>
              <a:t>Models of reflection ….</a:t>
            </a:r>
            <a:br>
              <a:rPr lang="en-GB" altLang="en-US" sz="4900" b="1" dirty="0">
                <a:latin typeface="Aptos" panose="020B0004020202020204" pitchFamily="34" charset="0"/>
              </a:rPr>
            </a:br>
            <a:br>
              <a:rPr lang="en-GB" altLang="en-US" sz="3600" dirty="0"/>
            </a:br>
            <a:br>
              <a:rPr lang="en-GB" altLang="en-US" sz="2800" dirty="0"/>
            </a:br>
            <a:endParaRPr lang="en-GB" altLang="en-US" sz="2800" dirty="0"/>
          </a:p>
        </p:txBody>
      </p:sp>
      <p:sp>
        <p:nvSpPr>
          <p:cNvPr id="3" name="Content Placeholder 2"/>
          <p:cNvSpPr>
            <a:spLocks noGrp="1"/>
          </p:cNvSpPr>
          <p:nvPr>
            <p:ph idx="1"/>
          </p:nvPr>
        </p:nvSpPr>
        <p:spPr>
          <a:xfrm>
            <a:off x="-1" y="576598"/>
            <a:ext cx="12192001" cy="6281402"/>
          </a:xfrm>
        </p:spPr>
        <p:txBody>
          <a:bodyPr>
            <a:normAutofit/>
          </a:bodyPr>
          <a:lstStyle/>
          <a:p>
            <a:pPr marL="0" indent="0">
              <a:lnSpc>
                <a:spcPct val="100000"/>
              </a:lnSpc>
              <a:buNone/>
            </a:pPr>
            <a:r>
              <a:rPr lang="en-GB" altLang="en-US" sz="2400" dirty="0">
                <a:latin typeface="Aptos" panose="020B0004020202020204" pitchFamily="34" charset="0"/>
              </a:rPr>
              <a:t>There are frameworks that you can use to aid your reflective process.  It needs to be a set of questions that you can ask yourself about an experience. For example here are a few question that can help you begin the reflective process.</a:t>
            </a:r>
          </a:p>
          <a:p>
            <a:pPr marL="457200" indent="-457200">
              <a:lnSpc>
                <a:spcPct val="100000"/>
              </a:lnSpc>
              <a:buFont typeface="+mj-lt"/>
              <a:buAutoNum type="arabicPeriod"/>
            </a:pPr>
            <a:r>
              <a:rPr lang="en-GB" altLang="en-US" sz="2400" dirty="0">
                <a:latin typeface="Aptos" panose="020B0004020202020204" pitchFamily="34" charset="0"/>
              </a:rPr>
              <a:t>What have you learnt about yourself as a result of the experience?</a:t>
            </a:r>
          </a:p>
          <a:p>
            <a:pPr marL="457200" indent="-457200">
              <a:lnSpc>
                <a:spcPct val="100000"/>
              </a:lnSpc>
              <a:buFont typeface="+mj-lt"/>
              <a:buAutoNum type="arabicPeriod"/>
            </a:pPr>
            <a:r>
              <a:rPr lang="en-GB" altLang="en-US" sz="2400" dirty="0">
                <a:latin typeface="Aptos" panose="020B0004020202020204" pitchFamily="34" charset="0"/>
              </a:rPr>
              <a:t>Have you developed because of it?  How?</a:t>
            </a:r>
          </a:p>
          <a:p>
            <a:pPr marL="457200" indent="-457200">
              <a:lnSpc>
                <a:spcPct val="100000"/>
              </a:lnSpc>
              <a:buFont typeface="+mj-lt"/>
              <a:buAutoNum type="arabicPeriod"/>
            </a:pPr>
            <a:r>
              <a:rPr lang="en-GB" altLang="en-US" sz="2400" dirty="0">
                <a:latin typeface="Aptos" panose="020B0004020202020204" pitchFamily="34" charset="0"/>
              </a:rPr>
              <a:t>Why do you think you made the particular choices that you did?  Did you think these were the right choices?</a:t>
            </a:r>
          </a:p>
          <a:p>
            <a:pPr marL="457200" indent="-457200">
              <a:lnSpc>
                <a:spcPct val="100000"/>
              </a:lnSpc>
              <a:buFont typeface="+mj-lt"/>
              <a:buAutoNum type="arabicPeriod"/>
            </a:pPr>
            <a:r>
              <a:rPr lang="en-GB" altLang="en-US" sz="2400" dirty="0">
                <a:latin typeface="Aptos" panose="020B0004020202020204" pitchFamily="34" charset="0"/>
              </a:rPr>
              <a:t>What are your thoughts on the experience in general?</a:t>
            </a:r>
          </a:p>
          <a:p>
            <a:pPr marL="457200" indent="-457200">
              <a:lnSpc>
                <a:spcPct val="100000"/>
              </a:lnSpc>
              <a:buFont typeface="+mj-lt"/>
              <a:buAutoNum type="arabicPeriod"/>
            </a:pPr>
            <a:r>
              <a:rPr lang="en-GB" altLang="en-US" sz="2400" dirty="0">
                <a:latin typeface="Aptos" panose="020B0004020202020204" pitchFamily="34" charset="0"/>
              </a:rPr>
              <a:t>Was it a useful learning experience?</a:t>
            </a:r>
          </a:p>
          <a:p>
            <a:pPr marL="457200" indent="-457200">
              <a:lnSpc>
                <a:spcPct val="100000"/>
              </a:lnSpc>
              <a:buFont typeface="+mj-lt"/>
              <a:buAutoNum type="arabicPeriod"/>
            </a:pPr>
            <a:r>
              <a:rPr lang="en-GB" altLang="en-US" sz="2400" dirty="0">
                <a:latin typeface="Aptos" panose="020B0004020202020204" pitchFamily="34" charset="0"/>
              </a:rPr>
              <a:t>What specific skills or perspective did you acquire as a result?</a:t>
            </a:r>
          </a:p>
          <a:p>
            <a:pPr marL="457200" lvl="0" indent="-457200">
              <a:lnSpc>
                <a:spcPct val="100000"/>
              </a:lnSpc>
              <a:buFont typeface="+mj-lt"/>
              <a:buAutoNum type="arabicPeriod"/>
            </a:pPr>
            <a:r>
              <a:rPr lang="en-GB" altLang="en-US" sz="2400" dirty="0">
                <a:solidFill>
                  <a:prstClr val="black"/>
                </a:solidFill>
                <a:latin typeface="Aptos" panose="020B0004020202020204" pitchFamily="34" charset="0"/>
              </a:rPr>
              <a:t>Looking back, what would you have done differently?</a:t>
            </a:r>
          </a:p>
          <a:p>
            <a:pPr>
              <a:lnSpc>
                <a:spcPct val="100000"/>
              </a:lnSpc>
            </a:pPr>
            <a:endParaRPr lang="en-GB" altLang="en-US" sz="2400" dirty="0">
              <a:latin typeface="Aptos" panose="020B0004020202020204" pitchFamily="34" charset="0"/>
            </a:endParaRPr>
          </a:p>
          <a:p>
            <a:endParaRPr lang="en-GB" dirty="0"/>
          </a:p>
        </p:txBody>
      </p:sp>
    </p:spTree>
    <p:extLst>
      <p:ext uri="{BB962C8B-B14F-4D97-AF65-F5344CB8AC3E}">
        <p14:creationId xmlns:p14="http://schemas.microsoft.com/office/powerpoint/2010/main" val="63214829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
            <a:ext cx="12191999" cy="774699"/>
          </a:xfrm>
        </p:spPr>
        <p:txBody>
          <a:bodyPr>
            <a:normAutofit fontScale="90000"/>
          </a:bodyPr>
          <a:lstStyle/>
          <a:p>
            <a:pPr algn="ctr"/>
            <a:r>
              <a:rPr lang="en-GB" sz="4800" b="1" dirty="0">
                <a:latin typeface="Aptos" panose="020B0004020202020204" pitchFamily="34" charset="0"/>
              </a:rPr>
              <a:t>In class Activity - </a:t>
            </a:r>
            <a:r>
              <a:rPr sz="4800" b="1" dirty="0">
                <a:latin typeface="Aptos" panose="020B0004020202020204" pitchFamily="34" charset="0"/>
              </a:rPr>
              <a:t>Reflection &amp; Scholar Identity</a:t>
            </a:r>
          </a:p>
        </p:txBody>
      </p:sp>
      <p:sp>
        <p:nvSpPr>
          <p:cNvPr id="3" name="Content Placeholder 2"/>
          <p:cNvSpPr>
            <a:spLocks noGrp="1"/>
          </p:cNvSpPr>
          <p:nvPr>
            <p:ph idx="1"/>
          </p:nvPr>
        </p:nvSpPr>
        <p:spPr>
          <a:xfrm>
            <a:off x="1" y="774700"/>
            <a:ext cx="12191998" cy="4864100"/>
          </a:xfrm>
        </p:spPr>
        <p:txBody>
          <a:bodyPr/>
          <a:lstStyle/>
          <a:p>
            <a:r>
              <a:rPr lang="en-GB" dirty="0">
                <a:latin typeface="Aptos" panose="020B0004020202020204" pitchFamily="34" charset="0"/>
              </a:rPr>
              <a:t>Based on the topic that you have selected, please reflect on</a:t>
            </a:r>
            <a:r>
              <a:rPr dirty="0">
                <a:latin typeface="Aptos" panose="020B0004020202020204" pitchFamily="34" charset="0"/>
              </a:rPr>
              <a:t>:</a:t>
            </a:r>
          </a:p>
          <a:p>
            <a:pPr marL="514350" indent="-514350">
              <a:buFont typeface="+mj-lt"/>
              <a:buAutoNum type="arabicPeriod"/>
            </a:pPr>
            <a:r>
              <a:rPr dirty="0">
                <a:latin typeface="Aptos" panose="020B0004020202020204" pitchFamily="34" charset="0"/>
              </a:rPr>
              <a:t>Your positionality</a:t>
            </a:r>
          </a:p>
          <a:p>
            <a:pPr marL="514350" indent="-514350">
              <a:buFont typeface="+mj-lt"/>
              <a:buAutoNum type="arabicPeriod"/>
            </a:pPr>
            <a:r>
              <a:rPr dirty="0">
                <a:latin typeface="Aptos" panose="020B0004020202020204" pitchFamily="34" charset="0"/>
              </a:rPr>
              <a:t>Access to data</a:t>
            </a:r>
          </a:p>
          <a:p>
            <a:pPr marL="514350" indent="-514350">
              <a:buFont typeface="+mj-lt"/>
              <a:buAutoNum type="arabicPeriod"/>
            </a:pPr>
            <a:r>
              <a:rPr dirty="0">
                <a:latin typeface="Aptos" panose="020B0004020202020204" pitchFamily="34" charset="0"/>
              </a:rPr>
              <a:t>Ethical sensitivities</a:t>
            </a:r>
          </a:p>
        </p:txBody>
      </p:sp>
    </p:spTree>
    <p:extLst>
      <p:ext uri="{BB962C8B-B14F-4D97-AF65-F5344CB8AC3E}">
        <p14:creationId xmlns:p14="http://schemas.microsoft.com/office/powerpoint/2010/main" val="179514464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803504-D494-2590-A765-10D7B73CFA6A}"/>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D8A8645-8E49-19F2-A8C5-69105FF1B601}"/>
              </a:ext>
            </a:extLst>
          </p:cNvPr>
          <p:cNvSpPr>
            <a:spLocks noGrp="1"/>
          </p:cNvSpPr>
          <p:nvPr>
            <p:ph idx="1"/>
          </p:nvPr>
        </p:nvSpPr>
        <p:spPr>
          <a:xfrm>
            <a:off x="761802" y="2743200"/>
            <a:ext cx="4646905" cy="3613149"/>
          </a:xfrm>
        </p:spPr>
        <p:txBody>
          <a:bodyPr anchor="ctr">
            <a:normAutofit/>
          </a:bodyPr>
          <a:lstStyle/>
          <a:p>
            <a:endParaRPr lang="en-GB" sz="2000" dirty="0"/>
          </a:p>
          <a:p>
            <a:pPr marL="0" indent="0">
              <a:buNone/>
            </a:pPr>
            <a:r>
              <a:rPr lang="en-GB" sz="5400" b="1" dirty="0">
                <a:latin typeface="Aptos" panose="020B0004020202020204" pitchFamily="34" charset="0"/>
              </a:rPr>
              <a:t>Break Time – 15 minutes</a:t>
            </a:r>
          </a:p>
        </p:txBody>
      </p:sp>
      <p:pic>
        <p:nvPicPr>
          <p:cNvPr id="6" name="Picture 5" descr="An early morning coffee with bread and a newspaper on top of the table">
            <a:extLst>
              <a:ext uri="{FF2B5EF4-FFF2-40B4-BE49-F238E27FC236}">
                <a16:creationId xmlns:a16="http://schemas.microsoft.com/office/drawing/2014/main" id="{C985E47F-5F57-8DB4-D346-BBCA95A3FAAA}"/>
              </a:ext>
            </a:extLst>
          </p:cNvPr>
          <p:cNvPicPr>
            <a:picLocks noChangeAspect="1"/>
          </p:cNvPicPr>
          <p:nvPr/>
        </p:nvPicPr>
        <p:blipFill>
          <a:blip r:embed="rId2"/>
          <a:srcRect l="15934" r="24666" b="-2"/>
          <a:stretch>
            <a:fillRect/>
          </a:stretch>
        </p:blipFill>
        <p:spPr>
          <a:xfrm>
            <a:off x="6096000" y="1"/>
            <a:ext cx="6102825" cy="6858000"/>
          </a:xfrm>
          <a:prstGeom prst="rect">
            <a:avLst/>
          </a:prstGeom>
        </p:spPr>
      </p:pic>
    </p:spTree>
    <p:extLst>
      <p:ext uri="{BB962C8B-B14F-4D97-AF65-F5344CB8AC3E}">
        <p14:creationId xmlns:p14="http://schemas.microsoft.com/office/powerpoint/2010/main" val="119496071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479376" y="72008"/>
            <a:ext cx="10876012" cy="908720"/>
          </a:xfrm>
        </p:spPr>
        <p:txBody>
          <a:bodyPr>
            <a:noAutofit/>
          </a:bodyPr>
          <a:lstStyle/>
          <a:p>
            <a:pPr algn="ctr" eaLnBrk="1" hangingPunct="1"/>
            <a:r>
              <a:rPr lang="en-GB" sz="4000" b="1" dirty="0"/>
              <a:t>Classification of the research purpose</a:t>
            </a:r>
          </a:p>
        </p:txBody>
      </p:sp>
      <p:sp>
        <p:nvSpPr>
          <p:cNvPr id="2" name="Text Placeholder 1">
            <a:extLst>
              <a:ext uri="{FF2B5EF4-FFF2-40B4-BE49-F238E27FC236}">
                <a16:creationId xmlns:a16="http://schemas.microsoft.com/office/drawing/2014/main" id="{26853984-F5C7-2FD0-B16A-98ECE646EC56}"/>
              </a:ext>
            </a:extLst>
          </p:cNvPr>
          <p:cNvSpPr>
            <a:spLocks noGrp="1"/>
          </p:cNvSpPr>
          <p:nvPr>
            <p:ph type="body" idx="1"/>
          </p:nvPr>
        </p:nvSpPr>
        <p:spPr>
          <a:xfrm>
            <a:off x="306808" y="923232"/>
            <a:ext cx="3023964" cy="823912"/>
          </a:xfrm>
        </p:spPr>
        <p:txBody>
          <a:bodyPr/>
          <a:lstStyle/>
          <a:p>
            <a:r>
              <a:rPr lang="en-GB" dirty="0"/>
              <a:t>Exploratory research</a:t>
            </a:r>
          </a:p>
        </p:txBody>
      </p:sp>
      <p:sp>
        <p:nvSpPr>
          <p:cNvPr id="6147" name="Rectangle 3"/>
          <p:cNvSpPr>
            <a:spLocks noGrp="1" noChangeArrowheads="1"/>
          </p:cNvSpPr>
          <p:nvPr>
            <p:ph sz="half" idx="2"/>
          </p:nvPr>
        </p:nvSpPr>
        <p:spPr>
          <a:xfrm>
            <a:off x="0" y="1716032"/>
            <a:ext cx="3835692" cy="3684588"/>
          </a:xfrm>
        </p:spPr>
        <p:txBody>
          <a:bodyPr>
            <a:noAutofit/>
          </a:bodyPr>
          <a:lstStyle/>
          <a:p>
            <a:pPr eaLnBrk="1" hangingPunct="1">
              <a:buFontTx/>
              <a:buNone/>
            </a:pPr>
            <a:r>
              <a:rPr lang="en-US" sz="2000" dirty="0"/>
              <a:t>–  is a valuable means of finding out </a:t>
            </a:r>
            <a:r>
              <a:rPr lang="en-US" sz="2000" dirty="0">
                <a:solidFill>
                  <a:srgbClr val="FF0000"/>
                </a:solidFill>
              </a:rPr>
              <a:t>‘what is happening to seek new insights; </a:t>
            </a:r>
            <a:r>
              <a:rPr lang="en-US" sz="2000" dirty="0"/>
              <a:t>To ask questions and to assess phenomena in a new light’. It is particularly useful if you wish to clarify your understanding of a problem, such as if you are unsure of precise nature of the problem</a:t>
            </a:r>
            <a:r>
              <a:rPr lang="en-US" sz="2000" b="1" dirty="0">
                <a:solidFill>
                  <a:srgbClr val="7030A0"/>
                </a:solidFill>
              </a:rPr>
              <a:t>. (An explorer)</a:t>
            </a:r>
            <a:endParaRPr lang="en-GB" sz="2000" b="1" dirty="0">
              <a:solidFill>
                <a:srgbClr val="7030A0"/>
              </a:solidFill>
            </a:endParaRPr>
          </a:p>
          <a:p>
            <a:pPr eaLnBrk="1" hangingPunct="1">
              <a:buFontTx/>
              <a:buNone/>
            </a:pPr>
            <a:endParaRPr lang="en-GB" sz="2000" b="1" dirty="0">
              <a:latin typeface="Arial" charset="0"/>
            </a:endParaRPr>
          </a:p>
        </p:txBody>
      </p:sp>
      <p:sp>
        <p:nvSpPr>
          <p:cNvPr id="3" name="Text Placeholder 2">
            <a:extLst>
              <a:ext uri="{FF2B5EF4-FFF2-40B4-BE49-F238E27FC236}">
                <a16:creationId xmlns:a16="http://schemas.microsoft.com/office/drawing/2014/main" id="{7F27A6E5-203C-7FF4-FE2A-952E893F3AC1}"/>
              </a:ext>
            </a:extLst>
          </p:cNvPr>
          <p:cNvSpPr>
            <a:spLocks noGrp="1"/>
          </p:cNvSpPr>
          <p:nvPr>
            <p:ph type="body" sz="quarter" idx="3"/>
          </p:nvPr>
        </p:nvSpPr>
        <p:spPr>
          <a:xfrm>
            <a:off x="4267248" y="924842"/>
            <a:ext cx="3417496" cy="823912"/>
          </a:xfrm>
        </p:spPr>
        <p:txBody>
          <a:bodyPr/>
          <a:lstStyle/>
          <a:p>
            <a:r>
              <a:rPr lang="en-US" dirty="0"/>
              <a:t>Explanatory Research</a:t>
            </a:r>
            <a:endParaRPr lang="en-GB" dirty="0"/>
          </a:p>
        </p:txBody>
      </p:sp>
      <p:sp>
        <p:nvSpPr>
          <p:cNvPr id="5" name="Content Placeholder 4">
            <a:extLst>
              <a:ext uri="{FF2B5EF4-FFF2-40B4-BE49-F238E27FC236}">
                <a16:creationId xmlns:a16="http://schemas.microsoft.com/office/drawing/2014/main" id="{3F51CC7B-1A56-217E-6FCB-15E7EFD27602}"/>
              </a:ext>
            </a:extLst>
          </p:cNvPr>
          <p:cNvSpPr>
            <a:spLocks noGrp="1"/>
          </p:cNvSpPr>
          <p:nvPr>
            <p:ph sz="quarter" idx="4"/>
          </p:nvPr>
        </p:nvSpPr>
        <p:spPr>
          <a:xfrm>
            <a:off x="4015091" y="1747144"/>
            <a:ext cx="4532312" cy="3684588"/>
          </a:xfrm>
        </p:spPr>
        <p:txBody>
          <a:bodyPr>
            <a:normAutofit fontScale="77500" lnSpcReduction="20000"/>
          </a:bodyPr>
          <a:lstStyle/>
          <a:p>
            <a:pPr>
              <a:buNone/>
            </a:pPr>
            <a:r>
              <a:rPr lang="en-US" dirty="0"/>
              <a:t>involves studies that establish causal relationships between variables. The emphasis here is on studying a situation or a problem in order to explain the relationship between variables.  </a:t>
            </a:r>
            <a:r>
              <a:rPr lang="en-US" dirty="0">
                <a:solidFill>
                  <a:srgbClr val="00B050"/>
                </a:solidFill>
              </a:rPr>
              <a:t>(A doctor)</a:t>
            </a:r>
          </a:p>
          <a:p>
            <a:r>
              <a:rPr lang="en-US" dirty="0"/>
              <a:t>There are 3 principal ways of conducting explanatory research:</a:t>
            </a:r>
          </a:p>
          <a:p>
            <a:pPr marL="514350" indent="-514350">
              <a:buFont typeface="+mj-lt"/>
              <a:buAutoNum type="arabicPeriod"/>
            </a:pPr>
            <a:r>
              <a:rPr lang="en-US" dirty="0"/>
              <a:t>A search of the literature;</a:t>
            </a:r>
          </a:p>
          <a:p>
            <a:pPr marL="514350" indent="-514350">
              <a:buFont typeface="+mj-lt"/>
              <a:buAutoNum type="arabicPeriod"/>
            </a:pPr>
            <a:r>
              <a:rPr lang="en-US" dirty="0"/>
              <a:t>Interviewing ‘experts’ in the subject;</a:t>
            </a:r>
          </a:p>
          <a:p>
            <a:pPr marL="514350" indent="-514350">
              <a:buFont typeface="+mj-lt"/>
              <a:buAutoNum type="arabicPeriod"/>
            </a:pPr>
            <a:r>
              <a:rPr lang="en-US" dirty="0"/>
              <a:t>Conducting focus group interviews. </a:t>
            </a:r>
          </a:p>
          <a:p>
            <a:endParaRPr lang="en-US" dirty="0"/>
          </a:p>
          <a:p>
            <a:endParaRPr lang="en-GB" dirty="0"/>
          </a:p>
        </p:txBody>
      </p:sp>
      <p:sp>
        <p:nvSpPr>
          <p:cNvPr id="8" name="Text Placeholder 1">
            <a:extLst>
              <a:ext uri="{FF2B5EF4-FFF2-40B4-BE49-F238E27FC236}">
                <a16:creationId xmlns:a16="http://schemas.microsoft.com/office/drawing/2014/main" id="{CF285160-017F-FEC7-2D9E-8865F4B17C56}"/>
              </a:ext>
            </a:extLst>
          </p:cNvPr>
          <p:cNvSpPr txBox="1">
            <a:spLocks/>
          </p:cNvSpPr>
          <p:nvPr/>
        </p:nvSpPr>
        <p:spPr>
          <a:xfrm>
            <a:off x="8605873" y="923232"/>
            <a:ext cx="3023964" cy="823912"/>
          </a:xfrm>
          <a:prstGeom prst="rect">
            <a:avLst/>
          </a:prstGeom>
        </p:spPr>
        <p:txBody>
          <a:bodyPr vert="horz" lIns="91440" tIns="45720" rIns="91440" bIns="45720" rtlCol="0" anchor="b">
            <a:normAutofit/>
          </a:bodyPr>
          <a:lstStyle>
            <a:lvl1pPr marL="0" indent="0" algn="l" defTabSz="914400" rtl="0" eaLnBrk="1" latinLnBrk="0" hangingPunct="1">
              <a:lnSpc>
                <a:spcPct val="90000"/>
              </a:lnSpc>
              <a:spcBef>
                <a:spcPts val="1000"/>
              </a:spcBef>
              <a:buFont typeface="Arial" panose="020B0604020202020204" pitchFamily="34" charset="0"/>
              <a:buNone/>
              <a:defRPr sz="2400" b="1"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000" b="1"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b="1"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9pPr>
          </a:lstStyle>
          <a:p>
            <a:r>
              <a:rPr lang="en-US" dirty="0"/>
              <a:t>Descriptive Research</a:t>
            </a:r>
            <a:endParaRPr lang="en-GB" dirty="0"/>
          </a:p>
        </p:txBody>
      </p:sp>
      <p:sp>
        <p:nvSpPr>
          <p:cNvPr id="9" name="Rectangle 3">
            <a:extLst>
              <a:ext uri="{FF2B5EF4-FFF2-40B4-BE49-F238E27FC236}">
                <a16:creationId xmlns:a16="http://schemas.microsoft.com/office/drawing/2014/main" id="{49BEC4CA-6535-8611-C1E6-178D1302F49D}"/>
              </a:ext>
            </a:extLst>
          </p:cNvPr>
          <p:cNvSpPr txBox="1">
            <a:spLocks noChangeArrowheads="1"/>
          </p:cNvSpPr>
          <p:nvPr/>
        </p:nvSpPr>
        <p:spPr>
          <a:xfrm>
            <a:off x="8419404" y="1716032"/>
            <a:ext cx="3772596" cy="39452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None/>
            </a:pPr>
            <a:r>
              <a:rPr lang="en-US" sz="2000" dirty="0"/>
              <a:t>The object of descriptive research is ‘ to ‘portray an accurate profile of persons, events or situations’. This may be an extension of, or a forerunner to a piece of exploratory research or, more often, a piece of explanatory research. (</a:t>
            </a:r>
            <a:r>
              <a:rPr lang="en-US" sz="2000" b="1" dirty="0">
                <a:solidFill>
                  <a:srgbClr val="800000"/>
                </a:solidFill>
              </a:rPr>
              <a:t>(A detective)</a:t>
            </a:r>
            <a:endParaRPr lang="en-US" sz="2000" dirty="0"/>
          </a:p>
          <a:p>
            <a:r>
              <a:rPr lang="en-US" sz="2000" dirty="0"/>
              <a:t>It is necessary to have a clear picture of the phenomena on which you wish to collect data prior to collection of data.</a:t>
            </a:r>
            <a:endParaRPr lang="en-GB" sz="2000" dirty="0">
              <a:latin typeface="Arial" charset="0"/>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0" y="0"/>
            <a:ext cx="9144000" cy="548680"/>
          </a:xfrm>
        </p:spPr>
        <p:txBody>
          <a:bodyPr>
            <a:noAutofit/>
          </a:bodyPr>
          <a:lstStyle/>
          <a:p>
            <a:r>
              <a:rPr lang="en-GB" b="1" dirty="0">
                <a:latin typeface="+mn-lt"/>
              </a:rPr>
              <a:t>Research Strategies </a:t>
            </a:r>
            <a:endParaRPr lang="en-GB" dirty="0">
              <a:latin typeface="+mn-lt"/>
            </a:endParaRPr>
          </a:p>
        </p:txBody>
      </p:sp>
      <p:graphicFrame>
        <p:nvGraphicFramePr>
          <p:cNvPr id="4" name="Content Placeholder 3"/>
          <p:cNvGraphicFramePr>
            <a:graphicFrameLocks noGrp="1"/>
          </p:cNvGraphicFramePr>
          <p:nvPr>
            <p:ph idx="1"/>
          </p:nvPr>
        </p:nvGraphicFramePr>
        <p:xfrm>
          <a:off x="1524000" y="476672"/>
          <a:ext cx="9144000" cy="638132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734" y="6501"/>
            <a:ext cx="12164266" cy="686195"/>
          </a:xfrm>
        </p:spPr>
        <p:txBody>
          <a:bodyPr>
            <a:normAutofit fontScale="90000"/>
          </a:bodyPr>
          <a:lstStyle/>
          <a:p>
            <a:r>
              <a:rPr lang="en-GB" b="1" dirty="0">
                <a:latin typeface="+mn-lt"/>
              </a:rPr>
              <a:t>Research Strategies</a:t>
            </a:r>
            <a:endParaRPr lang="en-GB" dirty="0">
              <a:latin typeface="+mn-lt"/>
            </a:endParaRPr>
          </a:p>
        </p:txBody>
      </p:sp>
      <p:sp>
        <p:nvSpPr>
          <p:cNvPr id="3" name="Content Placeholder 2"/>
          <p:cNvSpPr>
            <a:spLocks noGrp="1"/>
          </p:cNvSpPr>
          <p:nvPr>
            <p:ph sz="half" idx="1"/>
          </p:nvPr>
        </p:nvSpPr>
        <p:spPr>
          <a:xfrm>
            <a:off x="27734" y="993732"/>
            <a:ext cx="5879977" cy="4711378"/>
          </a:xfrm>
        </p:spPr>
        <p:txBody>
          <a:bodyPr>
            <a:normAutofit lnSpcReduction="10000"/>
          </a:bodyPr>
          <a:lstStyle/>
          <a:p>
            <a:pPr>
              <a:buFont typeface="Wingdings" pitchFamily="2" charset="2"/>
              <a:buChar char="§"/>
            </a:pPr>
            <a:r>
              <a:rPr lang="en-GB" sz="2800" dirty="0"/>
              <a:t>An </a:t>
            </a:r>
            <a:r>
              <a:rPr lang="en-GB" b="1" dirty="0"/>
              <a:t>Experimen</a:t>
            </a:r>
            <a:r>
              <a:rPr lang="en-GB" sz="2800" b="1" dirty="0"/>
              <a:t>t</a:t>
            </a:r>
            <a:r>
              <a:rPr lang="en-GB" sz="2800" dirty="0"/>
              <a:t> will involve a definition of a theoretical hypothesis, selection &amp; random allocation of samples from know populations, introduction of planned intervention, measurement &amp; control of all other variables.</a:t>
            </a:r>
          </a:p>
          <a:p>
            <a:pPr>
              <a:buFont typeface="Wingdings" pitchFamily="2" charset="2"/>
              <a:buChar char="§"/>
            </a:pPr>
            <a:r>
              <a:rPr lang="en-GB" sz="2800" b="1" dirty="0"/>
              <a:t>Survey</a:t>
            </a:r>
            <a:r>
              <a:rPr lang="en-GB" sz="2800" dirty="0"/>
              <a:t> - Popular in business research, perceived as authoritative, allows collection of quantitative data, but can be analysed quantitatively. Structured observation &amp; interviews can be used.</a:t>
            </a:r>
          </a:p>
          <a:p>
            <a:pPr>
              <a:buFont typeface="Wingdings" pitchFamily="2" charset="2"/>
              <a:buChar char="§"/>
            </a:pPr>
            <a:endParaRPr lang="en-GB" sz="2400" dirty="0"/>
          </a:p>
          <a:p>
            <a:pPr>
              <a:buFont typeface="Wingdings" pitchFamily="2" charset="2"/>
              <a:buChar char="§"/>
            </a:pPr>
            <a:endParaRPr lang="en-GB" sz="2400" dirty="0">
              <a:latin typeface="Arial" charset="0"/>
            </a:endParaRPr>
          </a:p>
          <a:p>
            <a:pPr>
              <a:buFont typeface="Wingdings" pitchFamily="2" charset="2"/>
              <a:buChar char="§"/>
            </a:pPr>
            <a:endParaRPr lang="en-GB" dirty="0"/>
          </a:p>
        </p:txBody>
      </p:sp>
      <p:sp>
        <p:nvSpPr>
          <p:cNvPr id="7" name="Content Placeholder 6">
            <a:extLst>
              <a:ext uri="{FF2B5EF4-FFF2-40B4-BE49-F238E27FC236}">
                <a16:creationId xmlns:a16="http://schemas.microsoft.com/office/drawing/2014/main" id="{8DB273A5-EFC5-0357-8487-D71E2594672B}"/>
              </a:ext>
            </a:extLst>
          </p:cNvPr>
          <p:cNvSpPr>
            <a:spLocks noGrp="1"/>
          </p:cNvSpPr>
          <p:nvPr>
            <p:ph sz="half" idx="2"/>
          </p:nvPr>
        </p:nvSpPr>
        <p:spPr>
          <a:xfrm>
            <a:off x="6979298" y="1173752"/>
            <a:ext cx="5212701" cy="4351338"/>
          </a:xfrm>
        </p:spPr>
        <p:txBody>
          <a:bodyPr>
            <a:normAutofit lnSpcReduction="10000"/>
          </a:bodyPr>
          <a:lstStyle/>
          <a:p>
            <a:pPr>
              <a:buFont typeface="Wingdings" pitchFamily="2" charset="2"/>
              <a:buChar char="§"/>
            </a:pPr>
            <a:r>
              <a:rPr lang="en-GB" b="1" dirty="0"/>
              <a:t>Case-study</a:t>
            </a:r>
            <a:r>
              <a:rPr lang="en-GB" dirty="0"/>
              <a:t> provides a rich understanding of a real life context and uses &amp; triangulates multiple sources of data </a:t>
            </a:r>
            <a:r>
              <a:rPr lang="en-GB" sz="2400" dirty="0"/>
              <a:t>(Yin, 2003).</a:t>
            </a:r>
            <a:endParaRPr lang="en-GB" sz="2000" dirty="0"/>
          </a:p>
          <a:p>
            <a:pPr>
              <a:buFont typeface="Wingdings" pitchFamily="2" charset="2"/>
              <a:buChar char="§"/>
            </a:pPr>
            <a:r>
              <a:rPr lang="en-GB" b="1" dirty="0"/>
              <a:t>Action research </a:t>
            </a:r>
            <a:r>
              <a:rPr lang="en-GB" dirty="0"/>
              <a:t>involves practitioners in the research &amp; the researcher becomes part of the organisation &amp; </a:t>
            </a:r>
            <a:r>
              <a:rPr lang="en-GB" dirty="0">
                <a:solidFill>
                  <a:srgbClr val="800000"/>
                </a:solidFill>
              </a:rPr>
              <a:t>promotes change within the organisation </a:t>
            </a:r>
            <a:r>
              <a:rPr lang="en-GB" sz="2400" dirty="0"/>
              <a:t>(Schein, 1999).</a:t>
            </a:r>
          </a:p>
        </p:txBody>
      </p:sp>
      <p:sp>
        <p:nvSpPr>
          <p:cNvPr id="8" name="TextBox 7">
            <a:extLst>
              <a:ext uri="{FF2B5EF4-FFF2-40B4-BE49-F238E27FC236}">
                <a16:creationId xmlns:a16="http://schemas.microsoft.com/office/drawing/2014/main" id="{CACE9674-67A6-EB2C-08F5-43DC16C993AA}"/>
              </a:ext>
            </a:extLst>
          </p:cNvPr>
          <p:cNvSpPr txBox="1"/>
          <p:nvPr/>
        </p:nvSpPr>
        <p:spPr>
          <a:xfrm>
            <a:off x="9264352" y="6006147"/>
            <a:ext cx="2592288" cy="341632"/>
          </a:xfrm>
          <a:prstGeom prst="rect">
            <a:avLst/>
          </a:prstGeom>
          <a:noFill/>
        </p:spPr>
        <p:txBody>
          <a:bodyPr wrap="square">
            <a:spAutoFit/>
          </a:bodyPr>
          <a:lstStyle/>
          <a:p>
            <a:pPr>
              <a:lnSpc>
                <a:spcPct val="90000"/>
              </a:lnSpc>
            </a:pPr>
            <a:r>
              <a:rPr lang="en-GB" sz="1800" dirty="0"/>
              <a:t>(Source: Anderson, 2012)</a:t>
            </a:r>
          </a:p>
        </p:txBody>
      </p:sp>
    </p:spTree>
  </p:cSld>
  <p:clrMapOvr>
    <a:masterClrMapping/>
  </p:clrMapOvr>
  <p:transition spd="med">
    <p:pull dir="rd"/>
    <p:sndAc>
      <p:stSnd>
        <p:snd r:embed="rId2" name="camera.wav"/>
      </p:stSnd>
    </p:sndAc>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695400" y="1"/>
            <a:ext cx="10658400" cy="764703"/>
          </a:xfrm>
        </p:spPr>
        <p:txBody>
          <a:bodyPr>
            <a:noAutofit/>
          </a:bodyPr>
          <a:lstStyle/>
          <a:p>
            <a:pPr eaLnBrk="1" hangingPunct="1"/>
            <a:r>
              <a:rPr lang="en-GB" sz="4000" b="1" dirty="0">
                <a:latin typeface="+mn-lt"/>
              </a:rPr>
              <a:t>Research Strategies</a:t>
            </a:r>
          </a:p>
        </p:txBody>
      </p:sp>
      <p:sp>
        <p:nvSpPr>
          <p:cNvPr id="17411" name="Rectangle 3"/>
          <p:cNvSpPr>
            <a:spLocks noGrp="1" noChangeArrowheads="1"/>
          </p:cNvSpPr>
          <p:nvPr>
            <p:ph sz="half" idx="1"/>
          </p:nvPr>
        </p:nvSpPr>
        <p:spPr>
          <a:xfrm>
            <a:off x="47328" y="908720"/>
            <a:ext cx="5972473" cy="4927402"/>
          </a:xfrm>
        </p:spPr>
        <p:txBody>
          <a:bodyPr>
            <a:normAutofit lnSpcReduction="10000"/>
          </a:bodyPr>
          <a:lstStyle/>
          <a:p>
            <a:pPr>
              <a:lnSpc>
                <a:spcPct val="90000"/>
              </a:lnSpc>
              <a:buFont typeface="Wingdings" pitchFamily="2" charset="2"/>
              <a:buChar char="§"/>
            </a:pPr>
            <a:r>
              <a:rPr lang="en-GB" sz="2800" b="1" dirty="0"/>
              <a:t>Grounded theory </a:t>
            </a:r>
            <a:r>
              <a:rPr lang="en-GB" sz="2800" dirty="0"/>
              <a:t>is built through induction &amp; deduction &amp; helps to predict &amp; explain behaviour. It develops theory from data generated by observations. It is an interpretative process </a:t>
            </a:r>
            <a:r>
              <a:rPr lang="en-GB" sz="2400" dirty="0"/>
              <a:t>(</a:t>
            </a:r>
            <a:r>
              <a:rPr lang="en-GB" sz="2400" dirty="0" err="1"/>
              <a:t>Suddaby</a:t>
            </a:r>
            <a:r>
              <a:rPr lang="en-GB" sz="2400" dirty="0"/>
              <a:t>, 2006).</a:t>
            </a:r>
          </a:p>
          <a:p>
            <a:pPr>
              <a:lnSpc>
                <a:spcPct val="90000"/>
              </a:lnSpc>
              <a:buFont typeface="Wingdings" pitchFamily="2" charset="2"/>
              <a:buChar char="§"/>
            </a:pPr>
            <a:endParaRPr lang="en-GB" sz="2800" b="1" dirty="0"/>
          </a:p>
          <a:p>
            <a:pPr>
              <a:lnSpc>
                <a:spcPct val="90000"/>
              </a:lnSpc>
              <a:buFont typeface="Wingdings" pitchFamily="2" charset="2"/>
              <a:buChar char="§"/>
            </a:pPr>
            <a:r>
              <a:rPr lang="en-GB" sz="2800" b="1" dirty="0"/>
              <a:t>Ethnography</a:t>
            </a:r>
            <a:r>
              <a:rPr lang="en-GB" sz="2800" dirty="0"/>
              <a:t> - Aims to describe &amp; explain the social world inhabited by the researcher. Takes place over an extended time period. Involves extended participant observation.</a:t>
            </a:r>
          </a:p>
          <a:p>
            <a:pPr>
              <a:lnSpc>
                <a:spcPct val="90000"/>
              </a:lnSpc>
              <a:buFont typeface="Wingdings" pitchFamily="2" charset="2"/>
              <a:buChar char="§"/>
            </a:pPr>
            <a:endParaRPr lang="en-GB" sz="2600" dirty="0"/>
          </a:p>
        </p:txBody>
      </p:sp>
      <p:sp>
        <p:nvSpPr>
          <p:cNvPr id="5" name="Content Placeholder 4">
            <a:extLst>
              <a:ext uri="{FF2B5EF4-FFF2-40B4-BE49-F238E27FC236}">
                <a16:creationId xmlns:a16="http://schemas.microsoft.com/office/drawing/2014/main" id="{A6DB84C2-6929-D16E-6435-4535BC0EAB59}"/>
              </a:ext>
            </a:extLst>
          </p:cNvPr>
          <p:cNvSpPr>
            <a:spLocks noGrp="1"/>
          </p:cNvSpPr>
          <p:nvPr>
            <p:ph sz="half" idx="2"/>
          </p:nvPr>
        </p:nvSpPr>
        <p:spPr>
          <a:xfrm>
            <a:off x="7104112" y="2132856"/>
            <a:ext cx="5087888" cy="2773787"/>
          </a:xfrm>
        </p:spPr>
        <p:txBody>
          <a:bodyPr>
            <a:normAutofit lnSpcReduction="10000"/>
          </a:bodyPr>
          <a:lstStyle/>
          <a:p>
            <a:pPr>
              <a:buFont typeface="Wingdings" pitchFamily="2" charset="2"/>
              <a:buChar char="§"/>
            </a:pPr>
            <a:r>
              <a:rPr lang="en-GB" sz="3200" b="1" dirty="0"/>
              <a:t>Archival or desk research: </a:t>
            </a:r>
            <a:r>
              <a:rPr lang="en-GB" dirty="0"/>
              <a:t>Uses administrative records &amp; documents as the principal sources of data. Allows research questions focused on the past. Is constrained by the nature of the records &amp; documents. </a:t>
            </a:r>
          </a:p>
          <a:p>
            <a:pPr>
              <a:buFont typeface="Wingdings" pitchFamily="2" charset="2"/>
              <a:buChar char="§"/>
            </a:pPr>
            <a:endParaRPr lang="en-GB" dirty="0"/>
          </a:p>
        </p:txBody>
      </p:sp>
      <p:sp>
        <p:nvSpPr>
          <p:cNvPr id="9" name="TextBox 8">
            <a:extLst>
              <a:ext uri="{FF2B5EF4-FFF2-40B4-BE49-F238E27FC236}">
                <a16:creationId xmlns:a16="http://schemas.microsoft.com/office/drawing/2014/main" id="{5E49C0CB-D01A-E890-6CD7-B066B880BF46}"/>
              </a:ext>
            </a:extLst>
          </p:cNvPr>
          <p:cNvSpPr txBox="1"/>
          <p:nvPr/>
        </p:nvSpPr>
        <p:spPr>
          <a:xfrm>
            <a:off x="9264352" y="6006147"/>
            <a:ext cx="2592288" cy="341632"/>
          </a:xfrm>
          <a:prstGeom prst="rect">
            <a:avLst/>
          </a:prstGeom>
          <a:noFill/>
        </p:spPr>
        <p:txBody>
          <a:bodyPr wrap="square">
            <a:spAutoFit/>
          </a:bodyPr>
          <a:lstStyle/>
          <a:p>
            <a:pPr>
              <a:lnSpc>
                <a:spcPct val="90000"/>
              </a:lnSpc>
            </a:pPr>
            <a:r>
              <a:rPr lang="en-GB" sz="1800" dirty="0"/>
              <a:t>(Source: Anderson, 2012)</a:t>
            </a:r>
          </a:p>
        </p:txBody>
      </p:sp>
    </p:spTree>
  </p:cSld>
  <p:clrMapOvr>
    <a:masterClrMapping/>
  </p:clrMapOvr>
  <p:transition spd="med">
    <p:pull dir="rd"/>
    <p:sndAc>
      <p:stSnd>
        <p:snd r:embed="rId2" name="camera.wav"/>
      </p:stSnd>
    </p:sndAc>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6636D3-A562-8421-9010-11D54257B69D}"/>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8E61D3D-5F2E-E5AF-F906-9297946AFDD8}"/>
              </a:ext>
            </a:extLst>
          </p:cNvPr>
          <p:cNvSpPr>
            <a:spLocks noGrp="1"/>
          </p:cNvSpPr>
          <p:nvPr>
            <p:ph idx="1"/>
          </p:nvPr>
        </p:nvSpPr>
        <p:spPr>
          <a:xfrm>
            <a:off x="500545" y="1073021"/>
            <a:ext cx="4985855" cy="3613149"/>
          </a:xfrm>
        </p:spPr>
        <p:txBody>
          <a:bodyPr anchor="ctr">
            <a:normAutofit/>
          </a:bodyPr>
          <a:lstStyle/>
          <a:p>
            <a:endParaRPr lang="en-GB" sz="2000" dirty="0"/>
          </a:p>
          <a:p>
            <a:pPr marL="0" indent="0">
              <a:buNone/>
            </a:pPr>
            <a:r>
              <a:rPr lang="en-GB" sz="6000" b="1" dirty="0">
                <a:latin typeface="Aptos" panose="020B0004020202020204" pitchFamily="34" charset="0"/>
              </a:rPr>
              <a:t>Break Time – 15 minutes</a:t>
            </a:r>
          </a:p>
        </p:txBody>
      </p:sp>
      <p:pic>
        <p:nvPicPr>
          <p:cNvPr id="6" name="Picture 5" descr="An early morning coffee with bread and a newspaper on top of the table">
            <a:extLst>
              <a:ext uri="{FF2B5EF4-FFF2-40B4-BE49-F238E27FC236}">
                <a16:creationId xmlns:a16="http://schemas.microsoft.com/office/drawing/2014/main" id="{80E7D81D-E93E-A732-31A4-115CAD817431}"/>
              </a:ext>
            </a:extLst>
          </p:cNvPr>
          <p:cNvPicPr>
            <a:picLocks noChangeAspect="1"/>
          </p:cNvPicPr>
          <p:nvPr/>
        </p:nvPicPr>
        <p:blipFill>
          <a:blip r:embed="rId2"/>
          <a:srcRect l="15934" r="24666" b="-2"/>
          <a:stretch>
            <a:fillRect/>
          </a:stretch>
        </p:blipFill>
        <p:spPr>
          <a:xfrm>
            <a:off x="6096000" y="1"/>
            <a:ext cx="6102825" cy="6858000"/>
          </a:xfrm>
          <a:prstGeom prst="rect">
            <a:avLst/>
          </a:prstGeom>
        </p:spPr>
      </p:pic>
    </p:spTree>
    <p:extLst>
      <p:ext uri="{BB962C8B-B14F-4D97-AF65-F5344CB8AC3E}">
        <p14:creationId xmlns:p14="http://schemas.microsoft.com/office/powerpoint/2010/main" val="95287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77191A-E9CC-FC8F-DC4A-16B6C41D5F30}"/>
              </a:ext>
            </a:extLst>
          </p:cNvPr>
          <p:cNvSpPr>
            <a:spLocks noGrp="1"/>
          </p:cNvSpPr>
          <p:nvPr>
            <p:ph type="title"/>
          </p:nvPr>
        </p:nvSpPr>
        <p:spPr>
          <a:xfrm>
            <a:off x="0" y="1"/>
            <a:ext cx="6819900" cy="1194317"/>
          </a:xfrm>
        </p:spPr>
        <p:txBody>
          <a:bodyPr vert="horz" lIns="91440" tIns="45720" rIns="91440" bIns="45720" rtlCol="0" anchor="ctr">
            <a:noAutofit/>
          </a:bodyPr>
          <a:lstStyle/>
          <a:p>
            <a:r>
              <a:rPr lang="en-US" sz="4800" b="1" dirty="0">
                <a:latin typeface="Aptos" panose="020B0004020202020204" pitchFamily="34" charset="0"/>
              </a:rPr>
              <a:t>Reflective writing and presentation</a:t>
            </a:r>
          </a:p>
        </p:txBody>
      </p:sp>
      <p:sp>
        <p:nvSpPr>
          <p:cNvPr id="20" name="Content Placeholder 2">
            <a:extLst>
              <a:ext uri="{FF2B5EF4-FFF2-40B4-BE49-F238E27FC236}">
                <a16:creationId xmlns:a16="http://schemas.microsoft.com/office/drawing/2014/main" id="{E80C1945-C4EB-17F4-51CB-5AABA4834A2C}"/>
              </a:ext>
            </a:extLst>
          </p:cNvPr>
          <p:cNvSpPr>
            <a:spLocks noGrp="1"/>
          </p:cNvSpPr>
          <p:nvPr>
            <p:ph idx="1"/>
          </p:nvPr>
        </p:nvSpPr>
        <p:spPr>
          <a:xfrm>
            <a:off x="0" y="1347453"/>
            <a:ext cx="6819900" cy="4372211"/>
          </a:xfrm>
        </p:spPr>
        <p:txBody>
          <a:bodyPr vert="horz" lIns="91440" tIns="45720" rIns="91440" bIns="45720" rtlCol="0" anchor="ctr">
            <a:normAutofit/>
          </a:bodyPr>
          <a:lstStyle/>
          <a:p>
            <a:r>
              <a:rPr lang="en-US" dirty="0"/>
              <a:t>Take a moment to read and </a:t>
            </a:r>
            <a:r>
              <a:rPr lang="en-US" dirty="0" err="1"/>
              <a:t>summarise</a:t>
            </a:r>
            <a:r>
              <a:rPr lang="en-US" dirty="0"/>
              <a:t> the reading (article uploaded on foundations of social research) </a:t>
            </a:r>
          </a:p>
          <a:p>
            <a:r>
              <a:rPr lang="en-US" dirty="0"/>
              <a:t>Focus your summary on what each of the components in epistemology, theoretical perspectives, methodologies, and methods mean according to Crotty.</a:t>
            </a:r>
          </a:p>
          <a:p>
            <a:r>
              <a:rPr lang="en-US" dirty="0"/>
              <a:t>Place it in the perspective of the research question you have chosen and present in class next week.</a:t>
            </a:r>
          </a:p>
        </p:txBody>
      </p:sp>
      <p:pic>
        <p:nvPicPr>
          <p:cNvPr id="21" name="Picture 20" descr="An open book and on top are eyeglasses and pen">
            <a:extLst>
              <a:ext uri="{FF2B5EF4-FFF2-40B4-BE49-F238E27FC236}">
                <a16:creationId xmlns:a16="http://schemas.microsoft.com/office/drawing/2014/main" id="{5DBF06C0-411A-DB45-2CB9-ED2B0CCCDEDC}"/>
              </a:ext>
            </a:extLst>
          </p:cNvPr>
          <p:cNvPicPr>
            <a:picLocks noChangeAspect="1"/>
          </p:cNvPicPr>
          <p:nvPr/>
        </p:nvPicPr>
        <p:blipFill rotWithShape="1">
          <a:blip r:embed="rId2"/>
          <a:srcRect l="10389" r="30210" b="-2"/>
          <a:stretch/>
        </p:blipFill>
        <p:spPr>
          <a:xfrm>
            <a:off x="6819900" y="1"/>
            <a:ext cx="5378925" cy="6858000"/>
          </a:xfrm>
          <a:prstGeom prst="rect">
            <a:avLst/>
          </a:prstGeom>
        </p:spPr>
      </p:pic>
    </p:spTree>
    <p:extLst>
      <p:ext uri="{BB962C8B-B14F-4D97-AF65-F5344CB8AC3E}">
        <p14:creationId xmlns:p14="http://schemas.microsoft.com/office/powerpoint/2010/main" val="177287902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2D4413-243E-1AA2-5B7B-4EDC9B6A2BEF}"/>
              </a:ext>
            </a:extLst>
          </p:cNvPr>
          <p:cNvSpPr>
            <a:spLocks noGrp="1"/>
          </p:cNvSpPr>
          <p:nvPr>
            <p:ph type="title"/>
          </p:nvPr>
        </p:nvSpPr>
        <p:spPr>
          <a:xfrm>
            <a:off x="358219" y="0"/>
            <a:ext cx="11481847" cy="1325563"/>
          </a:xfrm>
        </p:spPr>
        <p:txBody>
          <a:bodyPr>
            <a:noAutofit/>
          </a:bodyPr>
          <a:lstStyle/>
          <a:p>
            <a:r>
              <a:rPr lang="en-GB" sz="4800" b="1" dirty="0">
                <a:latin typeface="Aptos" panose="020B0004020202020204" pitchFamily="34" charset="0"/>
              </a:rPr>
              <a:t>Article by Micheal Crotty on Introduction to Research </a:t>
            </a:r>
          </a:p>
        </p:txBody>
      </p:sp>
      <p:sp>
        <p:nvSpPr>
          <p:cNvPr id="3" name="Content Placeholder 2">
            <a:extLst>
              <a:ext uri="{FF2B5EF4-FFF2-40B4-BE49-F238E27FC236}">
                <a16:creationId xmlns:a16="http://schemas.microsoft.com/office/drawing/2014/main" id="{C69F5542-F319-1D57-2FAA-D977C8EAF7A0}"/>
              </a:ext>
            </a:extLst>
          </p:cNvPr>
          <p:cNvSpPr>
            <a:spLocks noGrp="1"/>
          </p:cNvSpPr>
          <p:nvPr>
            <p:ph idx="1"/>
          </p:nvPr>
        </p:nvSpPr>
        <p:spPr>
          <a:xfrm>
            <a:off x="351935" y="1325563"/>
            <a:ext cx="11488132" cy="4075996"/>
          </a:xfrm>
        </p:spPr>
        <p:txBody>
          <a:bodyPr/>
          <a:lstStyle/>
          <a:p>
            <a:r>
              <a:rPr lang="en-GB" dirty="0">
                <a:hlinkClick r:id="rId2"/>
              </a:rPr>
              <a:t>In preparation for next week, please read</a:t>
            </a:r>
          </a:p>
          <a:p>
            <a:endParaRPr lang="en-GB" dirty="0">
              <a:hlinkClick r:id="rId2"/>
            </a:endParaRPr>
          </a:p>
          <a:p>
            <a:r>
              <a:rPr lang="en-GB" dirty="0">
                <a:hlinkClick r:id="rId2"/>
              </a:rPr>
              <a:t>Week 1 – Michael Crotty _1998_ 1. Introduction To Research. _The Foundations Of Social Research.pdf</a:t>
            </a:r>
            <a:endParaRPr lang="en-GB" dirty="0"/>
          </a:p>
          <a:p>
            <a:endParaRPr lang="en-GB" dirty="0"/>
          </a:p>
          <a:p>
            <a:r>
              <a:rPr lang="en-GB" dirty="0"/>
              <a:t>Present your understanding of the article next week in class</a:t>
            </a:r>
          </a:p>
          <a:p>
            <a:endParaRPr lang="en-GB" dirty="0"/>
          </a:p>
        </p:txBody>
      </p:sp>
    </p:spTree>
    <p:extLst>
      <p:ext uri="{BB962C8B-B14F-4D97-AF65-F5344CB8AC3E}">
        <p14:creationId xmlns:p14="http://schemas.microsoft.com/office/powerpoint/2010/main" val="42575476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92162" name="Rectangle 2">
            <a:extLst>
              <a:ext uri="{FF2B5EF4-FFF2-40B4-BE49-F238E27FC236}">
                <a16:creationId xmlns:a16="http://schemas.microsoft.com/office/drawing/2014/main" id="{56697BE0-6A72-DA40-073A-A858392E278C}"/>
              </a:ext>
            </a:extLst>
          </p:cNvPr>
          <p:cNvSpPr>
            <a:spLocks noGrp="1" noChangeArrowheads="1"/>
          </p:cNvSpPr>
          <p:nvPr>
            <p:ph type="title"/>
          </p:nvPr>
        </p:nvSpPr>
        <p:spPr>
          <a:xfrm>
            <a:off x="2927350" y="1"/>
            <a:ext cx="6908800" cy="765175"/>
          </a:xfrm>
        </p:spPr>
        <p:txBody>
          <a:bodyPr/>
          <a:lstStyle/>
          <a:p>
            <a:pPr eaLnBrk="1" hangingPunct="1"/>
            <a:r>
              <a:rPr lang="en-GB" altLang="en-US" u="sng" dirty="0"/>
              <a:t>Making the Links</a:t>
            </a:r>
          </a:p>
        </p:txBody>
      </p:sp>
      <p:sp>
        <p:nvSpPr>
          <p:cNvPr id="92163" name="Rectangle 3">
            <a:extLst>
              <a:ext uri="{FF2B5EF4-FFF2-40B4-BE49-F238E27FC236}">
                <a16:creationId xmlns:a16="http://schemas.microsoft.com/office/drawing/2014/main" id="{CEC7F834-E51F-6E4D-5F1E-0909510BF476}"/>
              </a:ext>
            </a:extLst>
          </p:cNvPr>
          <p:cNvSpPr>
            <a:spLocks noGrp="1" noChangeArrowheads="1"/>
          </p:cNvSpPr>
          <p:nvPr>
            <p:ph idx="1"/>
          </p:nvPr>
        </p:nvSpPr>
        <p:spPr>
          <a:xfrm>
            <a:off x="1571626" y="792163"/>
            <a:ext cx="9144000" cy="5715000"/>
          </a:xfrm>
        </p:spPr>
        <p:txBody>
          <a:bodyPr/>
          <a:lstStyle/>
          <a:p>
            <a:pPr algn="ctr" eaLnBrk="1" hangingPunct="1">
              <a:lnSpc>
                <a:spcPct val="80000"/>
              </a:lnSpc>
              <a:buFontTx/>
              <a:buNone/>
            </a:pPr>
            <a:r>
              <a:rPr lang="en-GB" altLang="en-US" b="1" dirty="0"/>
              <a:t>Introduction</a:t>
            </a:r>
          </a:p>
          <a:p>
            <a:pPr eaLnBrk="1" hangingPunct="1">
              <a:lnSpc>
                <a:spcPct val="80000"/>
              </a:lnSpc>
              <a:buFontTx/>
              <a:buNone/>
            </a:pPr>
            <a:endParaRPr lang="en-GB" altLang="en-US" b="1" dirty="0"/>
          </a:p>
          <a:p>
            <a:pPr algn="ctr" eaLnBrk="1" hangingPunct="1">
              <a:lnSpc>
                <a:spcPct val="80000"/>
              </a:lnSpc>
              <a:buFontTx/>
              <a:buNone/>
            </a:pPr>
            <a:r>
              <a:rPr lang="en-GB" altLang="en-US" b="1" dirty="0"/>
              <a:t>Literature review</a:t>
            </a:r>
          </a:p>
          <a:p>
            <a:pPr algn="ctr" eaLnBrk="1" hangingPunct="1">
              <a:lnSpc>
                <a:spcPct val="80000"/>
              </a:lnSpc>
              <a:buFontTx/>
              <a:buNone/>
            </a:pPr>
            <a:endParaRPr lang="en-GB" altLang="en-US" b="1" dirty="0"/>
          </a:p>
          <a:p>
            <a:pPr algn="ctr" eaLnBrk="1" hangingPunct="1">
              <a:lnSpc>
                <a:spcPct val="80000"/>
              </a:lnSpc>
              <a:buFontTx/>
              <a:buNone/>
            </a:pPr>
            <a:r>
              <a:rPr lang="en-GB" altLang="en-US" b="1" dirty="0"/>
              <a:t>Research Methods</a:t>
            </a:r>
          </a:p>
          <a:p>
            <a:pPr algn="ctr" eaLnBrk="1" hangingPunct="1">
              <a:lnSpc>
                <a:spcPct val="80000"/>
              </a:lnSpc>
              <a:buFontTx/>
              <a:buNone/>
            </a:pPr>
            <a:endParaRPr lang="en-GB" altLang="en-US" b="1" dirty="0"/>
          </a:p>
          <a:p>
            <a:pPr algn="ctr" eaLnBrk="1" hangingPunct="1">
              <a:lnSpc>
                <a:spcPct val="80000"/>
              </a:lnSpc>
              <a:buFontTx/>
              <a:buNone/>
            </a:pPr>
            <a:r>
              <a:rPr lang="en-GB" altLang="en-US" b="1" dirty="0"/>
              <a:t>Findings/Results</a:t>
            </a:r>
          </a:p>
          <a:p>
            <a:pPr eaLnBrk="1" hangingPunct="1">
              <a:lnSpc>
                <a:spcPct val="80000"/>
              </a:lnSpc>
              <a:buFontTx/>
              <a:buNone/>
            </a:pPr>
            <a:endParaRPr lang="en-GB" altLang="en-US" b="1" dirty="0"/>
          </a:p>
          <a:p>
            <a:pPr algn="ctr" eaLnBrk="1" hangingPunct="1">
              <a:lnSpc>
                <a:spcPct val="80000"/>
              </a:lnSpc>
              <a:buFontTx/>
              <a:buNone/>
            </a:pPr>
            <a:r>
              <a:rPr lang="en-GB" altLang="en-US" b="1" dirty="0"/>
              <a:t>Conclusions</a:t>
            </a:r>
          </a:p>
          <a:p>
            <a:pPr eaLnBrk="1" hangingPunct="1">
              <a:lnSpc>
                <a:spcPct val="80000"/>
              </a:lnSpc>
              <a:buFontTx/>
              <a:buNone/>
            </a:pPr>
            <a:endParaRPr lang="en-GB" altLang="en-US" b="1" dirty="0"/>
          </a:p>
          <a:p>
            <a:pPr algn="ctr" eaLnBrk="1" hangingPunct="1">
              <a:lnSpc>
                <a:spcPct val="80000"/>
              </a:lnSpc>
              <a:buFontTx/>
              <a:buNone/>
            </a:pPr>
            <a:r>
              <a:rPr lang="en-GB" altLang="en-US" b="1" dirty="0"/>
              <a:t>Recommendations</a:t>
            </a:r>
          </a:p>
        </p:txBody>
      </p:sp>
      <p:sp>
        <p:nvSpPr>
          <p:cNvPr id="92164" name="AutoShape 4">
            <a:extLst>
              <a:ext uri="{FF2B5EF4-FFF2-40B4-BE49-F238E27FC236}">
                <a16:creationId xmlns:a16="http://schemas.microsoft.com/office/drawing/2014/main" id="{5EA3C367-CCC0-EAFB-63FE-62343720BEA8}"/>
              </a:ext>
            </a:extLst>
          </p:cNvPr>
          <p:cNvSpPr>
            <a:spLocks noChangeArrowheads="1"/>
          </p:cNvSpPr>
          <p:nvPr/>
        </p:nvSpPr>
        <p:spPr bwMode="auto">
          <a:xfrm>
            <a:off x="5778501" y="1816101"/>
            <a:ext cx="511175" cy="468313"/>
          </a:xfrm>
          <a:prstGeom prst="downArrow">
            <a:avLst>
              <a:gd name="adj1" fmla="val 50000"/>
              <a:gd name="adj2" fmla="val 25000"/>
            </a:avLst>
          </a:prstGeom>
          <a:solidFill>
            <a:schemeClr val="accent1"/>
          </a:solidFill>
          <a:ln w="9525">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altLang="en-US" sz="1800">
              <a:latin typeface="Arial" panose="020B0604020202020204" pitchFamily="34" charset="0"/>
            </a:endParaRPr>
          </a:p>
        </p:txBody>
      </p:sp>
      <p:sp>
        <p:nvSpPr>
          <p:cNvPr id="92165" name="AutoShape 5">
            <a:extLst>
              <a:ext uri="{FF2B5EF4-FFF2-40B4-BE49-F238E27FC236}">
                <a16:creationId xmlns:a16="http://schemas.microsoft.com/office/drawing/2014/main" id="{56157E2F-537E-2140-1F49-2D543C973B91}"/>
              </a:ext>
            </a:extLst>
          </p:cNvPr>
          <p:cNvSpPr>
            <a:spLocks noChangeArrowheads="1"/>
          </p:cNvSpPr>
          <p:nvPr/>
        </p:nvSpPr>
        <p:spPr bwMode="auto">
          <a:xfrm>
            <a:off x="5930901" y="2565401"/>
            <a:ext cx="295275" cy="493713"/>
          </a:xfrm>
          <a:prstGeom prst="downArrow">
            <a:avLst>
              <a:gd name="adj1" fmla="val 50000"/>
              <a:gd name="adj2" fmla="val 41801"/>
            </a:avLst>
          </a:prstGeom>
          <a:solidFill>
            <a:schemeClr val="accent1"/>
          </a:solidFill>
          <a:ln w="9525">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altLang="en-US" sz="1800">
              <a:latin typeface="Arial" panose="020B0604020202020204" pitchFamily="34" charset="0"/>
            </a:endParaRPr>
          </a:p>
        </p:txBody>
      </p:sp>
      <p:sp>
        <p:nvSpPr>
          <p:cNvPr id="92166" name="AutoShape 6">
            <a:extLst>
              <a:ext uri="{FF2B5EF4-FFF2-40B4-BE49-F238E27FC236}">
                <a16:creationId xmlns:a16="http://schemas.microsoft.com/office/drawing/2014/main" id="{6C72CE1C-0FED-FAF8-1116-D7BA94DEDBD3}"/>
              </a:ext>
            </a:extLst>
          </p:cNvPr>
          <p:cNvSpPr>
            <a:spLocks noChangeArrowheads="1"/>
          </p:cNvSpPr>
          <p:nvPr/>
        </p:nvSpPr>
        <p:spPr bwMode="auto">
          <a:xfrm>
            <a:off x="5892801" y="3352801"/>
            <a:ext cx="333375" cy="531813"/>
          </a:xfrm>
          <a:prstGeom prst="downArrow">
            <a:avLst>
              <a:gd name="adj1" fmla="val 50000"/>
              <a:gd name="adj2" fmla="val 39881"/>
            </a:avLst>
          </a:prstGeom>
          <a:solidFill>
            <a:schemeClr val="accent1"/>
          </a:solidFill>
          <a:ln w="9525">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altLang="en-US" sz="1800">
              <a:latin typeface="Arial" panose="020B0604020202020204" pitchFamily="34" charset="0"/>
            </a:endParaRPr>
          </a:p>
        </p:txBody>
      </p:sp>
      <p:sp>
        <p:nvSpPr>
          <p:cNvPr id="92167" name="AutoShape 7">
            <a:extLst>
              <a:ext uri="{FF2B5EF4-FFF2-40B4-BE49-F238E27FC236}">
                <a16:creationId xmlns:a16="http://schemas.microsoft.com/office/drawing/2014/main" id="{C1BE3F7D-916C-5DB7-A914-453488C150EB}"/>
              </a:ext>
            </a:extLst>
          </p:cNvPr>
          <p:cNvSpPr>
            <a:spLocks noChangeArrowheads="1"/>
          </p:cNvSpPr>
          <p:nvPr/>
        </p:nvSpPr>
        <p:spPr bwMode="auto">
          <a:xfrm>
            <a:off x="5918201" y="4178300"/>
            <a:ext cx="257175" cy="501650"/>
          </a:xfrm>
          <a:prstGeom prst="downArrow">
            <a:avLst>
              <a:gd name="adj1" fmla="val 50000"/>
              <a:gd name="adj2" fmla="val 48765"/>
            </a:avLst>
          </a:prstGeom>
          <a:solidFill>
            <a:schemeClr val="accent1"/>
          </a:solidFill>
          <a:ln w="9525">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altLang="en-US" sz="1800">
              <a:latin typeface="Arial" panose="020B0604020202020204" pitchFamily="34" charset="0"/>
            </a:endParaRPr>
          </a:p>
        </p:txBody>
      </p:sp>
      <p:sp>
        <p:nvSpPr>
          <p:cNvPr id="92168" name="AutoShape 8">
            <a:extLst>
              <a:ext uri="{FF2B5EF4-FFF2-40B4-BE49-F238E27FC236}">
                <a16:creationId xmlns:a16="http://schemas.microsoft.com/office/drawing/2014/main" id="{DE971327-1B07-DBE6-9AA6-5051AD3B6168}"/>
              </a:ext>
            </a:extLst>
          </p:cNvPr>
          <p:cNvSpPr>
            <a:spLocks noChangeArrowheads="1"/>
          </p:cNvSpPr>
          <p:nvPr/>
        </p:nvSpPr>
        <p:spPr bwMode="auto">
          <a:xfrm>
            <a:off x="5816601" y="5029201"/>
            <a:ext cx="371475" cy="506413"/>
          </a:xfrm>
          <a:prstGeom prst="downArrow">
            <a:avLst>
              <a:gd name="adj1" fmla="val 50000"/>
              <a:gd name="adj2" fmla="val 34081"/>
            </a:avLst>
          </a:prstGeom>
          <a:solidFill>
            <a:schemeClr val="accent1"/>
          </a:solidFill>
          <a:ln w="9525">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altLang="en-US" sz="1800">
              <a:latin typeface="Arial" panose="020B0604020202020204" pitchFamily="34" charset="0"/>
            </a:endParaRPr>
          </a:p>
        </p:txBody>
      </p:sp>
      <p:sp>
        <p:nvSpPr>
          <p:cNvPr id="92169" name="AutoShape 9">
            <a:extLst>
              <a:ext uri="{FF2B5EF4-FFF2-40B4-BE49-F238E27FC236}">
                <a16:creationId xmlns:a16="http://schemas.microsoft.com/office/drawing/2014/main" id="{E3F949A0-6962-3CDE-BD0A-28B8F74819BD}"/>
              </a:ext>
            </a:extLst>
          </p:cNvPr>
          <p:cNvSpPr>
            <a:spLocks noChangeArrowheads="1"/>
          </p:cNvSpPr>
          <p:nvPr/>
        </p:nvSpPr>
        <p:spPr bwMode="auto">
          <a:xfrm>
            <a:off x="7896226" y="1484313"/>
            <a:ext cx="784225" cy="4068762"/>
          </a:xfrm>
          <a:prstGeom prst="curvedLeftArrow">
            <a:avLst>
              <a:gd name="adj1" fmla="val 68072"/>
              <a:gd name="adj2" fmla="val 207530"/>
              <a:gd name="adj3" fmla="val 33333"/>
            </a:avLst>
          </a:prstGeom>
          <a:solidFill>
            <a:schemeClr val="accent1"/>
          </a:solidFill>
          <a:ln w="9525">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altLang="en-US" sz="1800">
              <a:latin typeface="Arial" panose="020B0604020202020204" pitchFamily="34" charset="0"/>
            </a:endParaRPr>
          </a:p>
        </p:txBody>
      </p:sp>
      <p:sp>
        <p:nvSpPr>
          <p:cNvPr id="92170" name="AutoShape 10">
            <a:extLst>
              <a:ext uri="{FF2B5EF4-FFF2-40B4-BE49-F238E27FC236}">
                <a16:creationId xmlns:a16="http://schemas.microsoft.com/office/drawing/2014/main" id="{348CDE4C-4914-C627-920B-907FB7644CD1}"/>
              </a:ext>
            </a:extLst>
          </p:cNvPr>
          <p:cNvSpPr>
            <a:spLocks noChangeArrowheads="1"/>
          </p:cNvSpPr>
          <p:nvPr/>
        </p:nvSpPr>
        <p:spPr bwMode="auto">
          <a:xfrm>
            <a:off x="3962401" y="2944814"/>
            <a:ext cx="581025" cy="1304925"/>
          </a:xfrm>
          <a:prstGeom prst="curvedRightArrow">
            <a:avLst>
              <a:gd name="adj1" fmla="val 44918"/>
              <a:gd name="adj2" fmla="val 89836"/>
              <a:gd name="adj3" fmla="val 33333"/>
            </a:avLst>
          </a:prstGeom>
          <a:solidFill>
            <a:schemeClr val="accent1"/>
          </a:solidFill>
          <a:ln w="9525">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altLang="en-US" sz="1800">
              <a:latin typeface="Arial" panose="020B0604020202020204" pitchFamily="34" charset="0"/>
            </a:endParaRPr>
          </a:p>
        </p:txBody>
      </p:sp>
      <p:sp>
        <p:nvSpPr>
          <p:cNvPr id="92171" name="AutoShape 11">
            <a:extLst>
              <a:ext uri="{FF2B5EF4-FFF2-40B4-BE49-F238E27FC236}">
                <a16:creationId xmlns:a16="http://schemas.microsoft.com/office/drawing/2014/main" id="{2E6930D3-7EBA-6BA1-845D-7135995C7AA3}"/>
              </a:ext>
            </a:extLst>
          </p:cNvPr>
          <p:cNvSpPr>
            <a:spLocks noChangeArrowheads="1"/>
          </p:cNvSpPr>
          <p:nvPr/>
        </p:nvSpPr>
        <p:spPr bwMode="auto">
          <a:xfrm>
            <a:off x="7464425" y="3922714"/>
            <a:ext cx="215900" cy="1082675"/>
          </a:xfrm>
          <a:prstGeom prst="curvedLeftArrow">
            <a:avLst>
              <a:gd name="adj1" fmla="val 87107"/>
              <a:gd name="adj2" fmla="val 200588"/>
              <a:gd name="adj3" fmla="val 33333"/>
            </a:avLst>
          </a:prstGeom>
          <a:solidFill>
            <a:schemeClr val="accent1"/>
          </a:solidFill>
          <a:ln w="9525">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altLang="en-US" sz="1800">
              <a:latin typeface="Arial" panose="020B0604020202020204" pitchFamily="34" charset="0"/>
            </a:endParaRPr>
          </a:p>
        </p:txBody>
      </p:sp>
      <p:sp>
        <p:nvSpPr>
          <p:cNvPr id="92172" name="AutoShape 12">
            <a:extLst>
              <a:ext uri="{FF2B5EF4-FFF2-40B4-BE49-F238E27FC236}">
                <a16:creationId xmlns:a16="http://schemas.microsoft.com/office/drawing/2014/main" id="{642B068D-2B72-C462-1DC9-E8ABC3E6C233}"/>
              </a:ext>
            </a:extLst>
          </p:cNvPr>
          <p:cNvSpPr>
            <a:spLocks noChangeArrowheads="1"/>
          </p:cNvSpPr>
          <p:nvPr/>
        </p:nvSpPr>
        <p:spPr bwMode="auto">
          <a:xfrm>
            <a:off x="3365501" y="2197101"/>
            <a:ext cx="1368425" cy="3203575"/>
          </a:xfrm>
          <a:prstGeom prst="curvedRightArrow">
            <a:avLst>
              <a:gd name="adj1" fmla="val 32602"/>
              <a:gd name="adj2" fmla="val 93643"/>
              <a:gd name="adj3" fmla="val 33333"/>
            </a:avLst>
          </a:prstGeom>
          <a:solidFill>
            <a:schemeClr val="accent1"/>
          </a:solidFill>
          <a:ln w="9525">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altLang="en-US" sz="1800">
              <a:latin typeface="Arial" panose="020B0604020202020204" pitchFamily="34" charset="0"/>
            </a:endParaRPr>
          </a:p>
        </p:txBody>
      </p:sp>
      <p:pic>
        <p:nvPicPr>
          <p:cNvPr id="27661" name="Picture 13" descr="MCj02325920000[1]">
            <a:extLst>
              <a:ext uri="{FF2B5EF4-FFF2-40B4-BE49-F238E27FC236}">
                <a16:creationId xmlns:a16="http://schemas.microsoft.com/office/drawing/2014/main" id="{D1E5E148-F19E-A585-D1A8-CDE5775B8C9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653589" y="3559176"/>
            <a:ext cx="2555875" cy="138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662" name="Picture 27" descr="MCBD19671_0000[1]">
            <a:extLst>
              <a:ext uri="{FF2B5EF4-FFF2-40B4-BE49-F238E27FC236}">
                <a16:creationId xmlns:a16="http://schemas.microsoft.com/office/drawing/2014/main" id="{BA7AAFBD-6E49-8072-2385-D1CA1F7D625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6838" y="144463"/>
            <a:ext cx="2071688" cy="3208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92162"/>
                                        </p:tgtEl>
                                        <p:attrNameLst>
                                          <p:attrName>style.visibility</p:attrName>
                                        </p:attrNameLst>
                                      </p:cBhvr>
                                      <p:to>
                                        <p:strVal val="visible"/>
                                      </p:to>
                                    </p:set>
                                    <p:anim calcmode="lin" valueType="num">
                                      <p:cBhvr additive="base">
                                        <p:cTn id="7" dur="500" fill="hold"/>
                                        <p:tgtEl>
                                          <p:spTgt spid="92162"/>
                                        </p:tgtEl>
                                        <p:attrNameLst>
                                          <p:attrName>ppt_x</p:attrName>
                                        </p:attrNameLst>
                                      </p:cBhvr>
                                      <p:tavLst>
                                        <p:tav tm="0">
                                          <p:val>
                                            <p:strVal val="0-#ppt_w/2"/>
                                          </p:val>
                                        </p:tav>
                                        <p:tav tm="100000">
                                          <p:val>
                                            <p:strVal val="#ppt_x"/>
                                          </p:val>
                                        </p:tav>
                                      </p:tavLst>
                                    </p:anim>
                                    <p:anim calcmode="lin" valueType="num">
                                      <p:cBhvr additive="base">
                                        <p:cTn id="8" dur="500" fill="hold"/>
                                        <p:tgtEl>
                                          <p:spTgt spid="92162"/>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92163">
                                            <p:txEl>
                                              <p:pRg st="0" end="0"/>
                                            </p:txEl>
                                          </p:spTgt>
                                        </p:tgtEl>
                                        <p:attrNameLst>
                                          <p:attrName>style.visibility</p:attrName>
                                        </p:attrNameLst>
                                      </p:cBhvr>
                                      <p:to>
                                        <p:strVal val="visible"/>
                                      </p:to>
                                    </p:set>
                                    <p:anim calcmode="lin" valueType="num">
                                      <p:cBhvr additive="base">
                                        <p:cTn id="13" dur="500" fill="hold"/>
                                        <p:tgtEl>
                                          <p:spTgt spid="92163">
                                            <p:txEl>
                                              <p:pRg st="0" end="0"/>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92163">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92163">
                                            <p:txEl>
                                              <p:pRg st="2" end="2"/>
                                            </p:txEl>
                                          </p:spTgt>
                                        </p:tgtEl>
                                        <p:attrNameLst>
                                          <p:attrName>style.visibility</p:attrName>
                                        </p:attrNameLst>
                                      </p:cBhvr>
                                      <p:to>
                                        <p:strVal val="visible"/>
                                      </p:to>
                                    </p:set>
                                    <p:anim calcmode="lin" valueType="num">
                                      <p:cBhvr additive="base">
                                        <p:cTn id="19" dur="500" fill="hold"/>
                                        <p:tgtEl>
                                          <p:spTgt spid="92163">
                                            <p:txEl>
                                              <p:pRg st="2" end="2"/>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92163">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92163">
                                            <p:txEl>
                                              <p:pRg st="4" end="4"/>
                                            </p:txEl>
                                          </p:spTgt>
                                        </p:tgtEl>
                                        <p:attrNameLst>
                                          <p:attrName>style.visibility</p:attrName>
                                        </p:attrNameLst>
                                      </p:cBhvr>
                                      <p:to>
                                        <p:strVal val="visible"/>
                                      </p:to>
                                    </p:set>
                                    <p:anim calcmode="lin" valueType="num">
                                      <p:cBhvr additive="base">
                                        <p:cTn id="25" dur="500" fill="hold"/>
                                        <p:tgtEl>
                                          <p:spTgt spid="92163">
                                            <p:txEl>
                                              <p:pRg st="4" end="4"/>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92163">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92163">
                                            <p:txEl>
                                              <p:pRg st="6" end="6"/>
                                            </p:txEl>
                                          </p:spTgt>
                                        </p:tgtEl>
                                        <p:attrNameLst>
                                          <p:attrName>style.visibility</p:attrName>
                                        </p:attrNameLst>
                                      </p:cBhvr>
                                      <p:to>
                                        <p:strVal val="visible"/>
                                      </p:to>
                                    </p:set>
                                    <p:anim calcmode="lin" valueType="num">
                                      <p:cBhvr additive="base">
                                        <p:cTn id="31" dur="500" fill="hold"/>
                                        <p:tgtEl>
                                          <p:spTgt spid="92163">
                                            <p:txEl>
                                              <p:pRg st="6" end="6"/>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92163">
                                            <p:txEl>
                                              <p:pRg st="6" end="6"/>
                                            </p:txEl>
                                          </p:spTgt>
                                        </p:tgtEl>
                                        <p:attrNameLst>
                                          <p:attrName>ppt_y</p:attrName>
                                        </p:attrNameLst>
                                      </p:cBhvr>
                                      <p:tavLst>
                                        <p:tav tm="0">
                                          <p:val>
                                            <p:strVal val="#ppt_y"/>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92163">
                                            <p:txEl>
                                              <p:pRg st="8" end="8"/>
                                            </p:txEl>
                                          </p:spTgt>
                                        </p:tgtEl>
                                        <p:attrNameLst>
                                          <p:attrName>style.visibility</p:attrName>
                                        </p:attrNameLst>
                                      </p:cBhvr>
                                      <p:to>
                                        <p:strVal val="visible"/>
                                      </p:to>
                                    </p:set>
                                    <p:anim calcmode="lin" valueType="num">
                                      <p:cBhvr additive="base">
                                        <p:cTn id="37" dur="500" fill="hold"/>
                                        <p:tgtEl>
                                          <p:spTgt spid="92163">
                                            <p:txEl>
                                              <p:pRg st="8" end="8"/>
                                            </p:txEl>
                                          </p:spTgt>
                                        </p:tgtEl>
                                        <p:attrNameLst>
                                          <p:attrName>ppt_x</p:attrName>
                                        </p:attrNameLst>
                                      </p:cBhvr>
                                      <p:tavLst>
                                        <p:tav tm="0">
                                          <p:val>
                                            <p:strVal val="0-#ppt_w/2"/>
                                          </p:val>
                                        </p:tav>
                                        <p:tav tm="100000">
                                          <p:val>
                                            <p:strVal val="#ppt_x"/>
                                          </p:val>
                                        </p:tav>
                                      </p:tavLst>
                                    </p:anim>
                                    <p:anim calcmode="lin" valueType="num">
                                      <p:cBhvr additive="base">
                                        <p:cTn id="38" dur="500" fill="hold"/>
                                        <p:tgtEl>
                                          <p:spTgt spid="92163">
                                            <p:txEl>
                                              <p:pRg st="8" end="8"/>
                                            </p:txEl>
                                          </p:spTgt>
                                        </p:tgtEl>
                                        <p:attrNameLst>
                                          <p:attrName>ppt_y</p:attrName>
                                        </p:attrNameLst>
                                      </p:cBhvr>
                                      <p:tavLst>
                                        <p:tav tm="0">
                                          <p:val>
                                            <p:strVal val="#ppt_y"/>
                                          </p:val>
                                        </p:tav>
                                        <p:tav tm="100000">
                                          <p:val>
                                            <p:strVal val="#ppt_y"/>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8" fill="hold" grpId="0" nodeType="clickEffect">
                                  <p:stCondLst>
                                    <p:cond delay="0"/>
                                  </p:stCondLst>
                                  <p:childTnLst>
                                    <p:set>
                                      <p:cBhvr>
                                        <p:cTn id="42" dur="1" fill="hold">
                                          <p:stCondLst>
                                            <p:cond delay="0"/>
                                          </p:stCondLst>
                                        </p:cTn>
                                        <p:tgtEl>
                                          <p:spTgt spid="92163">
                                            <p:txEl>
                                              <p:pRg st="10" end="10"/>
                                            </p:txEl>
                                          </p:spTgt>
                                        </p:tgtEl>
                                        <p:attrNameLst>
                                          <p:attrName>style.visibility</p:attrName>
                                        </p:attrNameLst>
                                      </p:cBhvr>
                                      <p:to>
                                        <p:strVal val="visible"/>
                                      </p:to>
                                    </p:set>
                                    <p:anim calcmode="lin" valueType="num">
                                      <p:cBhvr additive="base">
                                        <p:cTn id="43" dur="500" fill="hold"/>
                                        <p:tgtEl>
                                          <p:spTgt spid="92163">
                                            <p:txEl>
                                              <p:pRg st="10" end="10"/>
                                            </p:txEl>
                                          </p:spTgt>
                                        </p:tgtEl>
                                        <p:attrNameLst>
                                          <p:attrName>ppt_x</p:attrName>
                                        </p:attrNameLst>
                                      </p:cBhvr>
                                      <p:tavLst>
                                        <p:tav tm="0">
                                          <p:val>
                                            <p:strVal val="0-#ppt_w/2"/>
                                          </p:val>
                                        </p:tav>
                                        <p:tav tm="100000">
                                          <p:val>
                                            <p:strVal val="#ppt_x"/>
                                          </p:val>
                                        </p:tav>
                                      </p:tavLst>
                                    </p:anim>
                                    <p:anim calcmode="lin" valueType="num">
                                      <p:cBhvr additive="base">
                                        <p:cTn id="44" dur="500" fill="hold"/>
                                        <p:tgtEl>
                                          <p:spTgt spid="92163">
                                            <p:txEl>
                                              <p:pRg st="10" end="10"/>
                                            </p:txEl>
                                          </p:spTgt>
                                        </p:tgtEl>
                                        <p:attrNameLst>
                                          <p:attrName>ppt_y</p:attrName>
                                        </p:attrNameLst>
                                      </p:cBhvr>
                                      <p:tavLst>
                                        <p:tav tm="0">
                                          <p:val>
                                            <p:strVal val="#ppt_y"/>
                                          </p:val>
                                        </p:tav>
                                        <p:tav tm="100000">
                                          <p:val>
                                            <p:strVal val="#ppt_y"/>
                                          </p:val>
                                        </p:tav>
                                      </p:tavLst>
                                    </p:anim>
                                  </p:childTnLst>
                                </p:cTn>
                              </p:par>
                            </p:childTnLst>
                          </p:cTn>
                        </p:par>
                      </p:childTnLst>
                    </p:cTn>
                  </p:par>
                  <p:par>
                    <p:cTn id="45" fill="hold" nodeType="clickPar">
                      <p:stCondLst>
                        <p:cond delay="indefinite"/>
                      </p:stCondLst>
                      <p:childTnLst>
                        <p:par>
                          <p:cTn id="46" fill="hold" nodeType="withGroup">
                            <p:stCondLst>
                              <p:cond delay="0"/>
                            </p:stCondLst>
                            <p:childTnLst>
                              <p:par>
                                <p:cTn id="47" presetID="2" presetClass="entr" presetSubtype="8" fill="hold" grpId="0" nodeType="clickEffect">
                                  <p:stCondLst>
                                    <p:cond delay="0"/>
                                  </p:stCondLst>
                                  <p:childTnLst>
                                    <p:set>
                                      <p:cBhvr>
                                        <p:cTn id="48" dur="1" fill="hold">
                                          <p:stCondLst>
                                            <p:cond delay="0"/>
                                          </p:stCondLst>
                                        </p:cTn>
                                        <p:tgtEl>
                                          <p:spTgt spid="92164"/>
                                        </p:tgtEl>
                                        <p:attrNameLst>
                                          <p:attrName>style.visibility</p:attrName>
                                        </p:attrNameLst>
                                      </p:cBhvr>
                                      <p:to>
                                        <p:strVal val="visible"/>
                                      </p:to>
                                    </p:set>
                                    <p:anim calcmode="lin" valueType="num">
                                      <p:cBhvr additive="base">
                                        <p:cTn id="49" dur="500" fill="hold"/>
                                        <p:tgtEl>
                                          <p:spTgt spid="92164"/>
                                        </p:tgtEl>
                                        <p:attrNameLst>
                                          <p:attrName>ppt_x</p:attrName>
                                        </p:attrNameLst>
                                      </p:cBhvr>
                                      <p:tavLst>
                                        <p:tav tm="0">
                                          <p:val>
                                            <p:strVal val="0-#ppt_w/2"/>
                                          </p:val>
                                        </p:tav>
                                        <p:tav tm="100000">
                                          <p:val>
                                            <p:strVal val="#ppt_x"/>
                                          </p:val>
                                        </p:tav>
                                      </p:tavLst>
                                    </p:anim>
                                    <p:anim calcmode="lin" valueType="num">
                                      <p:cBhvr additive="base">
                                        <p:cTn id="50" dur="500" fill="hold"/>
                                        <p:tgtEl>
                                          <p:spTgt spid="92164"/>
                                        </p:tgtEl>
                                        <p:attrNameLst>
                                          <p:attrName>ppt_y</p:attrName>
                                        </p:attrNameLst>
                                      </p:cBhvr>
                                      <p:tavLst>
                                        <p:tav tm="0">
                                          <p:val>
                                            <p:strVal val="#ppt_y"/>
                                          </p:val>
                                        </p:tav>
                                        <p:tav tm="100000">
                                          <p:val>
                                            <p:strVal val="#ppt_y"/>
                                          </p:val>
                                        </p:tav>
                                      </p:tavLst>
                                    </p:anim>
                                  </p:childTnLst>
                                </p:cTn>
                              </p:par>
                            </p:childTnLst>
                          </p:cTn>
                        </p:par>
                      </p:childTnLst>
                    </p:cTn>
                  </p:par>
                  <p:par>
                    <p:cTn id="51" fill="hold" nodeType="clickPar">
                      <p:stCondLst>
                        <p:cond delay="indefinite"/>
                      </p:stCondLst>
                      <p:childTnLst>
                        <p:par>
                          <p:cTn id="52" fill="hold" nodeType="withGroup">
                            <p:stCondLst>
                              <p:cond delay="0"/>
                            </p:stCondLst>
                            <p:childTnLst>
                              <p:par>
                                <p:cTn id="53" presetID="2" presetClass="entr" presetSubtype="8" fill="hold" grpId="0" nodeType="clickEffect">
                                  <p:stCondLst>
                                    <p:cond delay="0"/>
                                  </p:stCondLst>
                                  <p:childTnLst>
                                    <p:set>
                                      <p:cBhvr>
                                        <p:cTn id="54" dur="1" fill="hold">
                                          <p:stCondLst>
                                            <p:cond delay="0"/>
                                          </p:stCondLst>
                                        </p:cTn>
                                        <p:tgtEl>
                                          <p:spTgt spid="92165"/>
                                        </p:tgtEl>
                                        <p:attrNameLst>
                                          <p:attrName>style.visibility</p:attrName>
                                        </p:attrNameLst>
                                      </p:cBhvr>
                                      <p:to>
                                        <p:strVal val="visible"/>
                                      </p:to>
                                    </p:set>
                                    <p:anim calcmode="lin" valueType="num">
                                      <p:cBhvr additive="base">
                                        <p:cTn id="55" dur="500" fill="hold"/>
                                        <p:tgtEl>
                                          <p:spTgt spid="92165"/>
                                        </p:tgtEl>
                                        <p:attrNameLst>
                                          <p:attrName>ppt_x</p:attrName>
                                        </p:attrNameLst>
                                      </p:cBhvr>
                                      <p:tavLst>
                                        <p:tav tm="0">
                                          <p:val>
                                            <p:strVal val="0-#ppt_w/2"/>
                                          </p:val>
                                        </p:tav>
                                        <p:tav tm="100000">
                                          <p:val>
                                            <p:strVal val="#ppt_x"/>
                                          </p:val>
                                        </p:tav>
                                      </p:tavLst>
                                    </p:anim>
                                    <p:anim calcmode="lin" valueType="num">
                                      <p:cBhvr additive="base">
                                        <p:cTn id="56" dur="500" fill="hold"/>
                                        <p:tgtEl>
                                          <p:spTgt spid="92165"/>
                                        </p:tgtEl>
                                        <p:attrNameLst>
                                          <p:attrName>ppt_y</p:attrName>
                                        </p:attrNameLst>
                                      </p:cBhvr>
                                      <p:tavLst>
                                        <p:tav tm="0">
                                          <p:val>
                                            <p:strVal val="#ppt_y"/>
                                          </p:val>
                                        </p:tav>
                                        <p:tav tm="100000">
                                          <p:val>
                                            <p:strVal val="#ppt_y"/>
                                          </p:val>
                                        </p:tav>
                                      </p:tavLst>
                                    </p:anim>
                                  </p:childTnLst>
                                </p:cTn>
                              </p:par>
                            </p:childTnLst>
                          </p:cTn>
                        </p:par>
                      </p:childTnLst>
                    </p:cTn>
                  </p:par>
                  <p:par>
                    <p:cTn id="57" fill="hold" nodeType="clickPar">
                      <p:stCondLst>
                        <p:cond delay="indefinite"/>
                      </p:stCondLst>
                      <p:childTnLst>
                        <p:par>
                          <p:cTn id="58" fill="hold" nodeType="withGroup">
                            <p:stCondLst>
                              <p:cond delay="0"/>
                            </p:stCondLst>
                            <p:childTnLst>
                              <p:par>
                                <p:cTn id="59" presetID="2" presetClass="entr" presetSubtype="8" fill="hold" grpId="0" nodeType="clickEffect">
                                  <p:stCondLst>
                                    <p:cond delay="0"/>
                                  </p:stCondLst>
                                  <p:childTnLst>
                                    <p:set>
                                      <p:cBhvr>
                                        <p:cTn id="60" dur="1" fill="hold">
                                          <p:stCondLst>
                                            <p:cond delay="0"/>
                                          </p:stCondLst>
                                        </p:cTn>
                                        <p:tgtEl>
                                          <p:spTgt spid="92166"/>
                                        </p:tgtEl>
                                        <p:attrNameLst>
                                          <p:attrName>style.visibility</p:attrName>
                                        </p:attrNameLst>
                                      </p:cBhvr>
                                      <p:to>
                                        <p:strVal val="visible"/>
                                      </p:to>
                                    </p:set>
                                    <p:anim calcmode="lin" valueType="num">
                                      <p:cBhvr additive="base">
                                        <p:cTn id="61" dur="500" fill="hold"/>
                                        <p:tgtEl>
                                          <p:spTgt spid="92166"/>
                                        </p:tgtEl>
                                        <p:attrNameLst>
                                          <p:attrName>ppt_x</p:attrName>
                                        </p:attrNameLst>
                                      </p:cBhvr>
                                      <p:tavLst>
                                        <p:tav tm="0">
                                          <p:val>
                                            <p:strVal val="0-#ppt_w/2"/>
                                          </p:val>
                                        </p:tav>
                                        <p:tav tm="100000">
                                          <p:val>
                                            <p:strVal val="#ppt_x"/>
                                          </p:val>
                                        </p:tav>
                                      </p:tavLst>
                                    </p:anim>
                                    <p:anim calcmode="lin" valueType="num">
                                      <p:cBhvr additive="base">
                                        <p:cTn id="62" dur="500" fill="hold"/>
                                        <p:tgtEl>
                                          <p:spTgt spid="92166"/>
                                        </p:tgtEl>
                                        <p:attrNameLst>
                                          <p:attrName>ppt_y</p:attrName>
                                        </p:attrNameLst>
                                      </p:cBhvr>
                                      <p:tavLst>
                                        <p:tav tm="0">
                                          <p:val>
                                            <p:strVal val="#ppt_y"/>
                                          </p:val>
                                        </p:tav>
                                        <p:tav tm="100000">
                                          <p:val>
                                            <p:strVal val="#ppt_y"/>
                                          </p:val>
                                        </p:tav>
                                      </p:tavLst>
                                    </p:anim>
                                  </p:childTnLst>
                                </p:cTn>
                              </p:par>
                            </p:childTnLst>
                          </p:cTn>
                        </p:par>
                      </p:childTnLst>
                    </p:cTn>
                  </p:par>
                  <p:par>
                    <p:cTn id="63" fill="hold" nodeType="clickPar">
                      <p:stCondLst>
                        <p:cond delay="indefinite"/>
                      </p:stCondLst>
                      <p:childTnLst>
                        <p:par>
                          <p:cTn id="64" fill="hold" nodeType="withGroup">
                            <p:stCondLst>
                              <p:cond delay="0"/>
                            </p:stCondLst>
                            <p:childTnLst>
                              <p:par>
                                <p:cTn id="65" presetID="2" presetClass="entr" presetSubtype="8" fill="hold" grpId="0" nodeType="clickEffect">
                                  <p:stCondLst>
                                    <p:cond delay="0"/>
                                  </p:stCondLst>
                                  <p:childTnLst>
                                    <p:set>
                                      <p:cBhvr>
                                        <p:cTn id="66" dur="1" fill="hold">
                                          <p:stCondLst>
                                            <p:cond delay="0"/>
                                          </p:stCondLst>
                                        </p:cTn>
                                        <p:tgtEl>
                                          <p:spTgt spid="92167"/>
                                        </p:tgtEl>
                                        <p:attrNameLst>
                                          <p:attrName>style.visibility</p:attrName>
                                        </p:attrNameLst>
                                      </p:cBhvr>
                                      <p:to>
                                        <p:strVal val="visible"/>
                                      </p:to>
                                    </p:set>
                                    <p:anim calcmode="lin" valueType="num">
                                      <p:cBhvr additive="base">
                                        <p:cTn id="67" dur="500" fill="hold"/>
                                        <p:tgtEl>
                                          <p:spTgt spid="92167"/>
                                        </p:tgtEl>
                                        <p:attrNameLst>
                                          <p:attrName>ppt_x</p:attrName>
                                        </p:attrNameLst>
                                      </p:cBhvr>
                                      <p:tavLst>
                                        <p:tav tm="0">
                                          <p:val>
                                            <p:strVal val="0-#ppt_w/2"/>
                                          </p:val>
                                        </p:tav>
                                        <p:tav tm="100000">
                                          <p:val>
                                            <p:strVal val="#ppt_x"/>
                                          </p:val>
                                        </p:tav>
                                      </p:tavLst>
                                    </p:anim>
                                    <p:anim calcmode="lin" valueType="num">
                                      <p:cBhvr additive="base">
                                        <p:cTn id="68" dur="500" fill="hold"/>
                                        <p:tgtEl>
                                          <p:spTgt spid="92167"/>
                                        </p:tgtEl>
                                        <p:attrNameLst>
                                          <p:attrName>ppt_y</p:attrName>
                                        </p:attrNameLst>
                                      </p:cBhvr>
                                      <p:tavLst>
                                        <p:tav tm="0">
                                          <p:val>
                                            <p:strVal val="#ppt_y"/>
                                          </p:val>
                                        </p:tav>
                                        <p:tav tm="100000">
                                          <p:val>
                                            <p:strVal val="#ppt_y"/>
                                          </p:val>
                                        </p:tav>
                                      </p:tavLst>
                                    </p:anim>
                                  </p:childTnLst>
                                </p:cTn>
                              </p:par>
                            </p:childTnLst>
                          </p:cTn>
                        </p:par>
                      </p:childTnLst>
                    </p:cTn>
                  </p:par>
                  <p:par>
                    <p:cTn id="69" fill="hold" nodeType="clickPar">
                      <p:stCondLst>
                        <p:cond delay="indefinite"/>
                      </p:stCondLst>
                      <p:childTnLst>
                        <p:par>
                          <p:cTn id="70" fill="hold" nodeType="withGroup">
                            <p:stCondLst>
                              <p:cond delay="0"/>
                            </p:stCondLst>
                            <p:childTnLst>
                              <p:par>
                                <p:cTn id="71" presetID="2" presetClass="entr" presetSubtype="8" fill="hold" grpId="0" nodeType="clickEffect">
                                  <p:stCondLst>
                                    <p:cond delay="0"/>
                                  </p:stCondLst>
                                  <p:childTnLst>
                                    <p:set>
                                      <p:cBhvr>
                                        <p:cTn id="72" dur="1" fill="hold">
                                          <p:stCondLst>
                                            <p:cond delay="0"/>
                                          </p:stCondLst>
                                        </p:cTn>
                                        <p:tgtEl>
                                          <p:spTgt spid="92168"/>
                                        </p:tgtEl>
                                        <p:attrNameLst>
                                          <p:attrName>style.visibility</p:attrName>
                                        </p:attrNameLst>
                                      </p:cBhvr>
                                      <p:to>
                                        <p:strVal val="visible"/>
                                      </p:to>
                                    </p:set>
                                    <p:anim calcmode="lin" valueType="num">
                                      <p:cBhvr additive="base">
                                        <p:cTn id="73" dur="500" fill="hold"/>
                                        <p:tgtEl>
                                          <p:spTgt spid="92168"/>
                                        </p:tgtEl>
                                        <p:attrNameLst>
                                          <p:attrName>ppt_x</p:attrName>
                                        </p:attrNameLst>
                                      </p:cBhvr>
                                      <p:tavLst>
                                        <p:tav tm="0">
                                          <p:val>
                                            <p:strVal val="0-#ppt_w/2"/>
                                          </p:val>
                                        </p:tav>
                                        <p:tav tm="100000">
                                          <p:val>
                                            <p:strVal val="#ppt_x"/>
                                          </p:val>
                                        </p:tav>
                                      </p:tavLst>
                                    </p:anim>
                                    <p:anim calcmode="lin" valueType="num">
                                      <p:cBhvr additive="base">
                                        <p:cTn id="74" dur="500" fill="hold"/>
                                        <p:tgtEl>
                                          <p:spTgt spid="92168"/>
                                        </p:tgtEl>
                                        <p:attrNameLst>
                                          <p:attrName>ppt_y</p:attrName>
                                        </p:attrNameLst>
                                      </p:cBhvr>
                                      <p:tavLst>
                                        <p:tav tm="0">
                                          <p:val>
                                            <p:strVal val="#ppt_y"/>
                                          </p:val>
                                        </p:tav>
                                        <p:tav tm="100000">
                                          <p:val>
                                            <p:strVal val="#ppt_y"/>
                                          </p:val>
                                        </p:tav>
                                      </p:tavLst>
                                    </p:anim>
                                  </p:childTnLst>
                                </p:cTn>
                              </p:par>
                            </p:childTnLst>
                          </p:cTn>
                        </p:par>
                      </p:childTnLst>
                    </p:cTn>
                  </p:par>
                  <p:par>
                    <p:cTn id="75" fill="hold" nodeType="clickPar">
                      <p:stCondLst>
                        <p:cond delay="indefinite"/>
                      </p:stCondLst>
                      <p:childTnLst>
                        <p:par>
                          <p:cTn id="76" fill="hold" nodeType="withGroup">
                            <p:stCondLst>
                              <p:cond delay="0"/>
                            </p:stCondLst>
                            <p:childTnLst>
                              <p:par>
                                <p:cTn id="77" presetID="2" presetClass="entr" presetSubtype="8" fill="hold" grpId="0" nodeType="clickEffect">
                                  <p:stCondLst>
                                    <p:cond delay="0"/>
                                  </p:stCondLst>
                                  <p:childTnLst>
                                    <p:set>
                                      <p:cBhvr>
                                        <p:cTn id="78" dur="1" fill="hold">
                                          <p:stCondLst>
                                            <p:cond delay="0"/>
                                          </p:stCondLst>
                                        </p:cTn>
                                        <p:tgtEl>
                                          <p:spTgt spid="92169"/>
                                        </p:tgtEl>
                                        <p:attrNameLst>
                                          <p:attrName>style.visibility</p:attrName>
                                        </p:attrNameLst>
                                      </p:cBhvr>
                                      <p:to>
                                        <p:strVal val="visible"/>
                                      </p:to>
                                    </p:set>
                                    <p:anim calcmode="lin" valueType="num">
                                      <p:cBhvr additive="base">
                                        <p:cTn id="79" dur="500" fill="hold"/>
                                        <p:tgtEl>
                                          <p:spTgt spid="92169"/>
                                        </p:tgtEl>
                                        <p:attrNameLst>
                                          <p:attrName>ppt_x</p:attrName>
                                        </p:attrNameLst>
                                      </p:cBhvr>
                                      <p:tavLst>
                                        <p:tav tm="0">
                                          <p:val>
                                            <p:strVal val="0-#ppt_w/2"/>
                                          </p:val>
                                        </p:tav>
                                        <p:tav tm="100000">
                                          <p:val>
                                            <p:strVal val="#ppt_x"/>
                                          </p:val>
                                        </p:tav>
                                      </p:tavLst>
                                    </p:anim>
                                    <p:anim calcmode="lin" valueType="num">
                                      <p:cBhvr additive="base">
                                        <p:cTn id="80" dur="500" fill="hold"/>
                                        <p:tgtEl>
                                          <p:spTgt spid="92169"/>
                                        </p:tgtEl>
                                        <p:attrNameLst>
                                          <p:attrName>ppt_y</p:attrName>
                                        </p:attrNameLst>
                                      </p:cBhvr>
                                      <p:tavLst>
                                        <p:tav tm="0">
                                          <p:val>
                                            <p:strVal val="#ppt_y"/>
                                          </p:val>
                                        </p:tav>
                                        <p:tav tm="100000">
                                          <p:val>
                                            <p:strVal val="#ppt_y"/>
                                          </p:val>
                                        </p:tav>
                                      </p:tavLst>
                                    </p:anim>
                                  </p:childTnLst>
                                </p:cTn>
                              </p:par>
                            </p:childTnLst>
                          </p:cTn>
                        </p:par>
                      </p:childTnLst>
                    </p:cTn>
                  </p:par>
                  <p:par>
                    <p:cTn id="81" fill="hold" nodeType="clickPar">
                      <p:stCondLst>
                        <p:cond delay="indefinite"/>
                      </p:stCondLst>
                      <p:childTnLst>
                        <p:par>
                          <p:cTn id="82" fill="hold" nodeType="withGroup">
                            <p:stCondLst>
                              <p:cond delay="0"/>
                            </p:stCondLst>
                            <p:childTnLst>
                              <p:par>
                                <p:cTn id="83" presetID="2" presetClass="entr" presetSubtype="8" fill="hold" grpId="0" nodeType="clickEffect">
                                  <p:stCondLst>
                                    <p:cond delay="0"/>
                                  </p:stCondLst>
                                  <p:childTnLst>
                                    <p:set>
                                      <p:cBhvr>
                                        <p:cTn id="84" dur="1" fill="hold">
                                          <p:stCondLst>
                                            <p:cond delay="0"/>
                                          </p:stCondLst>
                                        </p:cTn>
                                        <p:tgtEl>
                                          <p:spTgt spid="92172"/>
                                        </p:tgtEl>
                                        <p:attrNameLst>
                                          <p:attrName>style.visibility</p:attrName>
                                        </p:attrNameLst>
                                      </p:cBhvr>
                                      <p:to>
                                        <p:strVal val="visible"/>
                                      </p:to>
                                    </p:set>
                                    <p:anim calcmode="lin" valueType="num">
                                      <p:cBhvr additive="base">
                                        <p:cTn id="85" dur="500" fill="hold"/>
                                        <p:tgtEl>
                                          <p:spTgt spid="92172"/>
                                        </p:tgtEl>
                                        <p:attrNameLst>
                                          <p:attrName>ppt_x</p:attrName>
                                        </p:attrNameLst>
                                      </p:cBhvr>
                                      <p:tavLst>
                                        <p:tav tm="0">
                                          <p:val>
                                            <p:strVal val="0-#ppt_w/2"/>
                                          </p:val>
                                        </p:tav>
                                        <p:tav tm="100000">
                                          <p:val>
                                            <p:strVal val="#ppt_x"/>
                                          </p:val>
                                        </p:tav>
                                      </p:tavLst>
                                    </p:anim>
                                    <p:anim calcmode="lin" valueType="num">
                                      <p:cBhvr additive="base">
                                        <p:cTn id="86" dur="500" fill="hold"/>
                                        <p:tgtEl>
                                          <p:spTgt spid="92172"/>
                                        </p:tgtEl>
                                        <p:attrNameLst>
                                          <p:attrName>ppt_y</p:attrName>
                                        </p:attrNameLst>
                                      </p:cBhvr>
                                      <p:tavLst>
                                        <p:tav tm="0">
                                          <p:val>
                                            <p:strVal val="#ppt_y"/>
                                          </p:val>
                                        </p:tav>
                                        <p:tav tm="100000">
                                          <p:val>
                                            <p:strVal val="#ppt_y"/>
                                          </p:val>
                                        </p:tav>
                                      </p:tavLst>
                                    </p:anim>
                                  </p:childTnLst>
                                </p:cTn>
                              </p:par>
                            </p:childTnLst>
                          </p:cTn>
                        </p:par>
                      </p:childTnLst>
                    </p:cTn>
                  </p:par>
                  <p:par>
                    <p:cTn id="87" fill="hold" nodeType="clickPar">
                      <p:stCondLst>
                        <p:cond delay="indefinite"/>
                      </p:stCondLst>
                      <p:childTnLst>
                        <p:par>
                          <p:cTn id="88" fill="hold" nodeType="withGroup">
                            <p:stCondLst>
                              <p:cond delay="0"/>
                            </p:stCondLst>
                            <p:childTnLst>
                              <p:par>
                                <p:cTn id="89" presetID="2" presetClass="entr" presetSubtype="8" fill="hold" grpId="0" nodeType="clickEffect">
                                  <p:stCondLst>
                                    <p:cond delay="0"/>
                                  </p:stCondLst>
                                  <p:childTnLst>
                                    <p:set>
                                      <p:cBhvr>
                                        <p:cTn id="90" dur="1" fill="hold">
                                          <p:stCondLst>
                                            <p:cond delay="0"/>
                                          </p:stCondLst>
                                        </p:cTn>
                                        <p:tgtEl>
                                          <p:spTgt spid="92171"/>
                                        </p:tgtEl>
                                        <p:attrNameLst>
                                          <p:attrName>style.visibility</p:attrName>
                                        </p:attrNameLst>
                                      </p:cBhvr>
                                      <p:to>
                                        <p:strVal val="visible"/>
                                      </p:to>
                                    </p:set>
                                    <p:anim calcmode="lin" valueType="num">
                                      <p:cBhvr additive="base">
                                        <p:cTn id="91" dur="500" fill="hold"/>
                                        <p:tgtEl>
                                          <p:spTgt spid="92171"/>
                                        </p:tgtEl>
                                        <p:attrNameLst>
                                          <p:attrName>ppt_x</p:attrName>
                                        </p:attrNameLst>
                                      </p:cBhvr>
                                      <p:tavLst>
                                        <p:tav tm="0">
                                          <p:val>
                                            <p:strVal val="0-#ppt_w/2"/>
                                          </p:val>
                                        </p:tav>
                                        <p:tav tm="100000">
                                          <p:val>
                                            <p:strVal val="#ppt_x"/>
                                          </p:val>
                                        </p:tav>
                                      </p:tavLst>
                                    </p:anim>
                                    <p:anim calcmode="lin" valueType="num">
                                      <p:cBhvr additive="base">
                                        <p:cTn id="92" dur="500" fill="hold"/>
                                        <p:tgtEl>
                                          <p:spTgt spid="92171"/>
                                        </p:tgtEl>
                                        <p:attrNameLst>
                                          <p:attrName>ppt_y</p:attrName>
                                        </p:attrNameLst>
                                      </p:cBhvr>
                                      <p:tavLst>
                                        <p:tav tm="0">
                                          <p:val>
                                            <p:strVal val="#ppt_y"/>
                                          </p:val>
                                        </p:tav>
                                        <p:tav tm="100000">
                                          <p:val>
                                            <p:strVal val="#ppt_y"/>
                                          </p:val>
                                        </p:tav>
                                      </p:tavLst>
                                    </p:anim>
                                  </p:childTnLst>
                                </p:cTn>
                              </p:par>
                            </p:childTnLst>
                          </p:cTn>
                        </p:par>
                      </p:childTnLst>
                    </p:cTn>
                  </p:par>
                  <p:par>
                    <p:cTn id="93" fill="hold" nodeType="clickPar">
                      <p:stCondLst>
                        <p:cond delay="indefinite"/>
                      </p:stCondLst>
                      <p:childTnLst>
                        <p:par>
                          <p:cTn id="94" fill="hold" nodeType="withGroup">
                            <p:stCondLst>
                              <p:cond delay="0"/>
                            </p:stCondLst>
                            <p:childTnLst>
                              <p:par>
                                <p:cTn id="95" presetID="2" presetClass="entr" presetSubtype="8" fill="hold" grpId="0" nodeType="clickEffect">
                                  <p:stCondLst>
                                    <p:cond delay="0"/>
                                  </p:stCondLst>
                                  <p:childTnLst>
                                    <p:set>
                                      <p:cBhvr>
                                        <p:cTn id="96" dur="1" fill="hold">
                                          <p:stCondLst>
                                            <p:cond delay="0"/>
                                          </p:stCondLst>
                                        </p:cTn>
                                        <p:tgtEl>
                                          <p:spTgt spid="92170"/>
                                        </p:tgtEl>
                                        <p:attrNameLst>
                                          <p:attrName>style.visibility</p:attrName>
                                        </p:attrNameLst>
                                      </p:cBhvr>
                                      <p:to>
                                        <p:strVal val="visible"/>
                                      </p:to>
                                    </p:set>
                                    <p:anim calcmode="lin" valueType="num">
                                      <p:cBhvr additive="base">
                                        <p:cTn id="97" dur="500" fill="hold"/>
                                        <p:tgtEl>
                                          <p:spTgt spid="92170"/>
                                        </p:tgtEl>
                                        <p:attrNameLst>
                                          <p:attrName>ppt_x</p:attrName>
                                        </p:attrNameLst>
                                      </p:cBhvr>
                                      <p:tavLst>
                                        <p:tav tm="0">
                                          <p:val>
                                            <p:strVal val="0-#ppt_w/2"/>
                                          </p:val>
                                        </p:tav>
                                        <p:tav tm="100000">
                                          <p:val>
                                            <p:strVal val="#ppt_x"/>
                                          </p:val>
                                        </p:tav>
                                      </p:tavLst>
                                    </p:anim>
                                    <p:anim calcmode="lin" valueType="num">
                                      <p:cBhvr additive="base">
                                        <p:cTn id="98" dur="500" fill="hold"/>
                                        <p:tgtEl>
                                          <p:spTgt spid="9217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62" grpId="0" autoUpdateAnimBg="0"/>
      <p:bldP spid="92163" grpId="0" build="p" autoUpdateAnimBg="0"/>
      <p:bldP spid="92164" grpId="0" animBg="1"/>
      <p:bldP spid="92165" grpId="0" animBg="1"/>
      <p:bldP spid="92166" grpId="0" animBg="1"/>
      <p:bldP spid="92167" grpId="0" animBg="1"/>
      <p:bldP spid="92168" grpId="0" animBg="1"/>
      <p:bldP spid="92169" grpId="0" animBg="1"/>
      <p:bldP spid="92170" grpId="0" animBg="1"/>
      <p:bldP spid="92171" grpId="0" animBg="1"/>
      <p:bldP spid="92172"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t>Journals to Explore</a:t>
            </a:r>
          </a:p>
        </p:txBody>
      </p:sp>
      <p:sp>
        <p:nvSpPr>
          <p:cNvPr id="3" name="Content Placeholder 2"/>
          <p:cNvSpPr>
            <a:spLocks noGrp="1"/>
          </p:cNvSpPr>
          <p:nvPr>
            <p:ph idx="1"/>
          </p:nvPr>
        </p:nvSpPr>
        <p:spPr/>
        <p:txBody>
          <a:bodyPr/>
          <a:lstStyle/>
          <a:p>
            <a:r>
              <a:t>• Journal of Management Studies</a:t>
            </a:r>
          </a:p>
          <a:p>
            <a:r>
              <a:t>• Academy of Management Learning &amp; Education</a:t>
            </a:r>
          </a:p>
          <a:p>
            <a:r>
              <a:t>• Management Learning</a:t>
            </a: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11FB3A-1D36-7010-E086-B4C421491D53}"/>
              </a:ext>
            </a:extLst>
          </p:cNvPr>
          <p:cNvSpPr>
            <a:spLocks noGrp="1"/>
          </p:cNvSpPr>
          <p:nvPr>
            <p:ph type="title"/>
          </p:nvPr>
        </p:nvSpPr>
        <p:spPr>
          <a:xfrm>
            <a:off x="355076" y="60325"/>
            <a:ext cx="11481847" cy="701675"/>
          </a:xfrm>
        </p:spPr>
        <p:txBody>
          <a:bodyPr/>
          <a:lstStyle/>
          <a:p>
            <a:pPr algn="ctr"/>
            <a:r>
              <a:rPr lang="en-GB" b="1" dirty="0">
                <a:latin typeface="Aptos" panose="020B0004020202020204" pitchFamily="34" charset="0"/>
              </a:rPr>
              <a:t>Reference List</a:t>
            </a:r>
          </a:p>
        </p:txBody>
      </p:sp>
      <p:sp>
        <p:nvSpPr>
          <p:cNvPr id="3" name="Content Placeholder 2">
            <a:extLst>
              <a:ext uri="{FF2B5EF4-FFF2-40B4-BE49-F238E27FC236}">
                <a16:creationId xmlns:a16="http://schemas.microsoft.com/office/drawing/2014/main" id="{CD13D650-CDA0-6FDE-65F3-D0551124B6FE}"/>
              </a:ext>
            </a:extLst>
          </p:cNvPr>
          <p:cNvSpPr>
            <a:spLocks noGrp="1"/>
          </p:cNvSpPr>
          <p:nvPr>
            <p:ph idx="1"/>
          </p:nvPr>
        </p:nvSpPr>
        <p:spPr>
          <a:xfrm>
            <a:off x="0" y="762000"/>
            <a:ext cx="12191999" cy="4762500"/>
          </a:xfrm>
        </p:spPr>
        <p:txBody>
          <a:bodyPr>
            <a:normAutofit fontScale="85000" lnSpcReduction="20000"/>
          </a:bodyPr>
          <a:lstStyle/>
          <a:p>
            <a:pPr marL="514350" indent="-514350">
              <a:buFont typeface="+mj-lt"/>
              <a:buAutoNum type="arabicPeriod"/>
            </a:pPr>
            <a:r>
              <a:rPr lang="en-GB" dirty="0">
                <a:latin typeface="Aptos" panose="020B0004020202020204" pitchFamily="34" charset="0"/>
              </a:rPr>
              <a:t>Bryman, A. and Bell, E. (2003) Business Research Methods, Oxford: Oxford University Press. Chapters 1 &amp; 2.</a:t>
            </a:r>
          </a:p>
          <a:p>
            <a:pPr marL="514350" indent="-514350">
              <a:buFont typeface="+mj-lt"/>
              <a:buAutoNum type="arabicPeriod"/>
            </a:pPr>
            <a:r>
              <a:rPr lang="en-GB" dirty="0">
                <a:latin typeface="Aptos" panose="020B0004020202020204" pitchFamily="34" charset="0"/>
              </a:rPr>
              <a:t>Creswell, J.W. and </a:t>
            </a:r>
            <a:r>
              <a:rPr lang="en-GB" dirty="0" err="1">
                <a:latin typeface="Aptos" panose="020B0004020202020204" pitchFamily="34" charset="0"/>
              </a:rPr>
              <a:t>Poth</a:t>
            </a:r>
            <a:r>
              <a:rPr lang="en-GB" dirty="0">
                <a:latin typeface="Aptos" panose="020B0004020202020204" pitchFamily="34" charset="0"/>
              </a:rPr>
              <a:t>, C.N. (2018) </a:t>
            </a:r>
            <a:r>
              <a:rPr lang="en-GB" i="1" dirty="0">
                <a:latin typeface="Aptos" panose="020B0004020202020204" pitchFamily="34" charset="0"/>
              </a:rPr>
              <a:t>Qualitative inquiry and research design: choosing among five approaches</a:t>
            </a:r>
            <a:r>
              <a:rPr lang="en-GB" dirty="0">
                <a:latin typeface="Aptos" panose="020B0004020202020204" pitchFamily="34" charset="0"/>
              </a:rPr>
              <a:t>. 4th </a:t>
            </a:r>
            <a:r>
              <a:rPr lang="en-GB" dirty="0" err="1">
                <a:latin typeface="Aptos" panose="020B0004020202020204" pitchFamily="34" charset="0"/>
              </a:rPr>
              <a:t>edn</a:t>
            </a:r>
            <a:r>
              <a:rPr lang="en-GB" dirty="0">
                <a:latin typeface="Aptos" panose="020B0004020202020204" pitchFamily="34" charset="0"/>
              </a:rPr>
              <a:t>. Thousand Oaks, CA: Sage.</a:t>
            </a:r>
          </a:p>
          <a:p>
            <a:pPr marL="514350" indent="-514350">
              <a:buFont typeface="+mj-lt"/>
              <a:buAutoNum type="arabicPeriod"/>
            </a:pPr>
            <a:r>
              <a:rPr lang="en-GB" dirty="0">
                <a:latin typeface="Aptos" panose="020B0004020202020204" pitchFamily="34" charset="0"/>
              </a:rPr>
              <a:t>Crotty, M. (1998) </a:t>
            </a:r>
            <a:r>
              <a:rPr lang="en-GB" i="1" dirty="0">
                <a:latin typeface="Aptos" panose="020B0004020202020204" pitchFamily="34" charset="0"/>
              </a:rPr>
              <a:t>The foundations of social research: meaning and perspective in the research process</a:t>
            </a:r>
            <a:r>
              <a:rPr lang="en-GB" dirty="0">
                <a:latin typeface="Aptos" panose="020B0004020202020204" pitchFamily="34" charset="0"/>
              </a:rPr>
              <a:t>. London: SAGE Publications.</a:t>
            </a:r>
          </a:p>
          <a:p>
            <a:pPr marL="514350" indent="-514350">
              <a:buFont typeface="+mj-lt"/>
              <a:buAutoNum type="arabicPeriod"/>
            </a:pPr>
            <a:r>
              <a:rPr lang="en-GB" dirty="0">
                <a:latin typeface="Aptos" panose="020B0004020202020204" pitchFamily="34" charset="0"/>
              </a:rPr>
              <a:t>Flyvbjerg, B. (2006) ‘Five misunderstandings about case-study research’, </a:t>
            </a:r>
            <a:r>
              <a:rPr lang="en-GB" i="1" dirty="0">
                <a:latin typeface="Aptos" panose="020B0004020202020204" pitchFamily="34" charset="0"/>
              </a:rPr>
              <a:t>Qualitative Inquiry</a:t>
            </a:r>
            <a:r>
              <a:rPr lang="en-GB" dirty="0">
                <a:latin typeface="Aptos" panose="020B0004020202020204" pitchFamily="34" charset="0"/>
              </a:rPr>
              <a:t>, 12(2), pp. 219–245.</a:t>
            </a:r>
          </a:p>
          <a:p>
            <a:pPr marL="514350" indent="-514350">
              <a:buFont typeface="+mj-lt"/>
              <a:buAutoNum type="arabicPeriod"/>
            </a:pPr>
            <a:r>
              <a:rPr lang="en-GB" dirty="0">
                <a:latin typeface="Aptos" panose="020B0004020202020204" pitchFamily="34" charset="0"/>
              </a:rPr>
              <a:t>Nicolai, A. and Seidl, D. (2010) ‘From communication barriers to practical relevance: the relevance gap from a system-theoretic perspective’, </a:t>
            </a:r>
            <a:r>
              <a:rPr lang="en-GB" i="1" dirty="0">
                <a:latin typeface="Aptos" panose="020B0004020202020204" pitchFamily="34" charset="0"/>
              </a:rPr>
              <a:t>Theory, Culture &amp; Society</a:t>
            </a:r>
            <a:r>
              <a:rPr lang="en-GB" dirty="0">
                <a:latin typeface="Aptos" panose="020B0004020202020204" pitchFamily="34" charset="0"/>
              </a:rPr>
              <a:t>, 27(6), pp. 125–142.</a:t>
            </a:r>
          </a:p>
          <a:p>
            <a:pPr marL="514350" indent="-514350">
              <a:buFont typeface="+mj-lt"/>
              <a:buAutoNum type="arabicPeriod"/>
            </a:pPr>
            <a:r>
              <a:rPr lang="en-GB" dirty="0">
                <a:latin typeface="Aptos" panose="020B0004020202020204" pitchFamily="34" charset="0"/>
              </a:rPr>
              <a:t>Saunders, M., Lewis, P. and Thornhill, A. (2019) </a:t>
            </a:r>
            <a:r>
              <a:rPr lang="en-GB" i="1" dirty="0">
                <a:latin typeface="Aptos" panose="020B0004020202020204" pitchFamily="34" charset="0"/>
              </a:rPr>
              <a:t>Research methods for business students</a:t>
            </a:r>
            <a:r>
              <a:rPr lang="en-GB" dirty="0">
                <a:latin typeface="Aptos" panose="020B0004020202020204" pitchFamily="34" charset="0"/>
              </a:rPr>
              <a:t>. 8th </a:t>
            </a:r>
            <a:r>
              <a:rPr lang="en-GB" dirty="0" err="1">
                <a:latin typeface="Aptos" panose="020B0004020202020204" pitchFamily="34" charset="0"/>
              </a:rPr>
              <a:t>edn</a:t>
            </a:r>
            <a:r>
              <a:rPr lang="en-GB" dirty="0">
                <a:latin typeface="Aptos" panose="020B0004020202020204" pitchFamily="34" charset="0"/>
              </a:rPr>
              <a:t>. Harlow: Pearson Education.</a:t>
            </a:r>
          </a:p>
          <a:p>
            <a:pPr marL="514350" indent="-514350">
              <a:buFont typeface="+mj-lt"/>
              <a:buAutoNum type="arabicPeriod"/>
            </a:pPr>
            <a:r>
              <a:rPr lang="en-GB" dirty="0">
                <a:latin typeface="Aptos" panose="020B0004020202020204" pitchFamily="34" charset="0"/>
              </a:rPr>
              <a:t>Van de Ven, A.H. (2007) </a:t>
            </a:r>
            <a:r>
              <a:rPr lang="en-GB" i="1" dirty="0">
                <a:latin typeface="Aptos" panose="020B0004020202020204" pitchFamily="34" charset="0"/>
              </a:rPr>
              <a:t>Engaged scholarship: a guide for organizational and social research</a:t>
            </a:r>
            <a:r>
              <a:rPr lang="en-GB" dirty="0">
                <a:latin typeface="Aptos" panose="020B0004020202020204" pitchFamily="34" charset="0"/>
              </a:rPr>
              <a:t>. Oxford: Oxford University Press.</a:t>
            </a:r>
          </a:p>
          <a:p>
            <a:endParaRPr lang="en-GB" dirty="0"/>
          </a:p>
        </p:txBody>
      </p:sp>
    </p:spTree>
    <p:extLst>
      <p:ext uri="{BB962C8B-B14F-4D97-AF65-F5344CB8AC3E}">
        <p14:creationId xmlns:p14="http://schemas.microsoft.com/office/powerpoint/2010/main" val="363847099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8658" name="Rectangle 2"/>
          <p:cNvSpPr>
            <a:spLocks noGrp="1" noChangeArrowheads="1"/>
          </p:cNvSpPr>
          <p:nvPr>
            <p:ph type="title"/>
          </p:nvPr>
        </p:nvSpPr>
        <p:spPr>
          <a:xfrm>
            <a:off x="3792538" y="2492375"/>
            <a:ext cx="4183062" cy="947738"/>
          </a:xfrm>
        </p:spPr>
        <p:txBody>
          <a:bodyPr>
            <a:normAutofit fontScale="90000"/>
          </a:bodyPr>
          <a:lstStyle/>
          <a:p>
            <a:pPr algn="ctr">
              <a:defRPr/>
            </a:pPr>
            <a:r>
              <a:rPr lang="en-GB" dirty="0">
                <a:solidFill>
                  <a:srgbClr val="FF3300"/>
                </a:solidFill>
                <a:effectLst>
                  <a:outerShdw blurRad="38100" dist="38100" dir="2700000" algn="tl">
                    <a:srgbClr val="C0C0C0"/>
                  </a:outerShdw>
                </a:effectLst>
                <a:latin typeface="Aptos" panose="020B0004020202020204" pitchFamily="34" charset="0"/>
              </a:rPr>
              <a:t>ANY QUESTIONS?</a:t>
            </a:r>
          </a:p>
        </p:txBody>
      </p:sp>
      <p:pic>
        <p:nvPicPr>
          <p:cNvPr id="18437" name="Picture 5" descr="MCj04042630000[1]"/>
          <p:cNvPicPr>
            <a:picLocks noChangeAspect="1" noChangeArrowheads="1"/>
          </p:cNvPicPr>
          <p:nvPr/>
        </p:nvPicPr>
        <p:blipFill>
          <a:blip r:embed="rId2" cstate="print"/>
          <a:srcRect/>
          <a:stretch>
            <a:fillRect/>
          </a:stretch>
        </p:blipFill>
        <p:spPr bwMode="auto">
          <a:xfrm>
            <a:off x="95248" y="3116263"/>
            <a:ext cx="3524252" cy="2611437"/>
          </a:xfrm>
          <a:prstGeom prst="rect">
            <a:avLst/>
          </a:prstGeom>
          <a:noFill/>
          <a:ln w="9525">
            <a:noFill/>
            <a:miter lim="800000"/>
            <a:headEnd/>
            <a:tailEnd/>
          </a:ln>
        </p:spPr>
      </p:pic>
      <p:pic>
        <p:nvPicPr>
          <p:cNvPr id="2" name="Picture 1" descr="MCj02346250000[1]">
            <a:extLst>
              <a:ext uri="{FF2B5EF4-FFF2-40B4-BE49-F238E27FC236}">
                <a16:creationId xmlns:a16="http://schemas.microsoft.com/office/drawing/2014/main" id="{7EBFAB83-AA80-38ED-FBF7-C275A4FB6F2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78800" y="0"/>
            <a:ext cx="3917952" cy="3286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E0889FDB-2B6C-8F84-0270-24375D2478CE}"/>
              </a:ext>
            </a:extLst>
          </p:cNvPr>
          <p:cNvSpPr>
            <a:spLocks noGrp="1"/>
          </p:cNvSpPr>
          <p:nvPr>
            <p:ph idx="1"/>
          </p:nvPr>
        </p:nvSpPr>
        <p:spPr>
          <a:xfrm>
            <a:off x="4447308" y="591344"/>
            <a:ext cx="7439892" cy="5585619"/>
          </a:xfrm>
        </p:spPr>
        <p:txBody>
          <a:bodyPr anchor="ctr">
            <a:normAutofit/>
          </a:bodyPr>
          <a:lstStyle/>
          <a:p>
            <a:pPr marL="0" indent="0">
              <a:buNone/>
            </a:pPr>
            <a:endParaRPr lang="en-GB" dirty="0"/>
          </a:p>
          <a:p>
            <a:pPr marL="0" indent="0">
              <a:buNone/>
            </a:pPr>
            <a:endParaRPr lang="en-GB" dirty="0"/>
          </a:p>
          <a:p>
            <a:pPr marL="0" indent="0">
              <a:buNone/>
            </a:pPr>
            <a:r>
              <a:rPr lang="en-GB" sz="8000" b="1" dirty="0">
                <a:latin typeface="Aptos" panose="020B0004020202020204" pitchFamily="34" charset="0"/>
              </a:rPr>
              <a:t>THE END</a:t>
            </a:r>
          </a:p>
        </p:txBody>
      </p:sp>
    </p:spTree>
    <p:extLst>
      <p:ext uri="{BB962C8B-B14F-4D97-AF65-F5344CB8AC3E}">
        <p14:creationId xmlns:p14="http://schemas.microsoft.com/office/powerpoint/2010/main" val="333579688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t>Between-Session Tasks</a:t>
            </a:r>
          </a:p>
        </p:txBody>
      </p:sp>
      <p:sp>
        <p:nvSpPr>
          <p:cNvPr id="3" name="Content Placeholder 2"/>
          <p:cNvSpPr>
            <a:spLocks noGrp="1"/>
          </p:cNvSpPr>
          <p:nvPr>
            <p:ph idx="1"/>
          </p:nvPr>
        </p:nvSpPr>
        <p:spPr/>
        <p:txBody>
          <a:bodyPr/>
          <a:lstStyle/>
          <a:p>
            <a:r>
              <a:rPr dirty="0"/>
              <a:t>Before Week 2:</a:t>
            </a:r>
          </a:p>
          <a:p>
            <a:r>
              <a:rPr dirty="0"/>
              <a:t>• </a:t>
            </a:r>
            <a:r>
              <a:rPr dirty="0" err="1"/>
              <a:t>Finalise</a:t>
            </a:r>
            <a:r>
              <a:rPr dirty="0"/>
              <a:t> topic</a:t>
            </a:r>
          </a:p>
          <a:p>
            <a:r>
              <a:rPr dirty="0"/>
              <a:t>• Draft research aim</a:t>
            </a:r>
          </a:p>
          <a:p>
            <a:r>
              <a:rPr dirty="0"/>
              <a:t>• Identify 5–7 key academic sources</a:t>
            </a: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Freeform: Shape 13">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376156" y="-253670"/>
            <a:ext cx="182763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891641" y="422146"/>
            <a:ext cx="645368"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10043482" y="655140"/>
            <a:ext cx="687472"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reeform: Shape 19">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9356643" y="0"/>
            <a:ext cx="283535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2" name="Isosceles Triangle 21">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976344" y="6115501"/>
            <a:ext cx="1494513"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Content Placeholder 6">
            <a:extLst>
              <a:ext uri="{FF2B5EF4-FFF2-40B4-BE49-F238E27FC236}">
                <a16:creationId xmlns:a16="http://schemas.microsoft.com/office/drawing/2014/main" id="{B645E384-5DE1-2866-F015-3D3F9647AA33}"/>
              </a:ext>
            </a:extLst>
          </p:cNvPr>
          <p:cNvPicPr>
            <a:picLocks noGrp="1" noChangeAspect="1"/>
          </p:cNvPicPr>
          <p:nvPr>
            <p:ph idx="1"/>
          </p:nvPr>
        </p:nvPicPr>
        <p:blipFill>
          <a:blip r:embed="rId2"/>
          <a:stretch>
            <a:fillRect/>
          </a:stretch>
        </p:blipFill>
        <p:spPr>
          <a:xfrm>
            <a:off x="1981200" y="0"/>
            <a:ext cx="10210800" cy="6857999"/>
          </a:xfrm>
          <a:prstGeom prst="rect">
            <a:avLst/>
          </a:prstGeom>
          <a:ln>
            <a:noFill/>
          </a:ln>
        </p:spPr>
      </p:pic>
      <p:sp>
        <p:nvSpPr>
          <p:cNvPr id="24" name="Isosceles Triangle 23">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604080" y="6453143"/>
            <a:ext cx="814903"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348444318"/>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24DB902D-ED78-E0E6-3F1B-017A88711CAD}"/>
              </a:ext>
            </a:extLst>
          </p:cNvPr>
          <p:cNvPicPr>
            <a:picLocks noGrp="1" noChangeAspect="1"/>
          </p:cNvPicPr>
          <p:nvPr>
            <p:ph idx="1"/>
          </p:nvPr>
        </p:nvPicPr>
        <p:blipFill>
          <a:blip r:embed="rId2"/>
          <a:stretch>
            <a:fillRect/>
          </a:stretch>
        </p:blipFill>
        <p:spPr>
          <a:xfrm>
            <a:off x="63141" y="393700"/>
            <a:ext cx="11485392" cy="5082284"/>
          </a:xfrm>
          <a:prstGeom prst="rect">
            <a:avLst/>
          </a:prstGeom>
        </p:spPr>
      </p:pic>
    </p:spTree>
    <p:extLst>
      <p:ext uri="{BB962C8B-B14F-4D97-AF65-F5344CB8AC3E}">
        <p14:creationId xmlns:p14="http://schemas.microsoft.com/office/powerpoint/2010/main" val="3441471996"/>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1952625" y="1571625"/>
            <a:ext cx="8286750" cy="437554"/>
          </a:xfrm>
          <a:prstGeom prst="rect">
            <a:avLst/>
          </a:prstGeom>
        </p:spPr>
      </p:pic>
      <p:sp>
        <p:nvSpPr>
          <p:cNvPr id="4" name="object 4"/>
          <p:cNvSpPr/>
          <p:nvPr/>
        </p:nvSpPr>
        <p:spPr>
          <a:xfrm>
            <a:off x="1774032" y="6576714"/>
            <a:ext cx="8679815" cy="0"/>
          </a:xfrm>
          <a:custGeom>
            <a:avLst/>
            <a:gdLst/>
            <a:ahLst/>
            <a:cxnLst/>
            <a:rect l="l" t="t" r="r" b="b"/>
            <a:pathLst>
              <a:path w="8679815">
                <a:moveTo>
                  <a:pt x="0" y="0"/>
                </a:moveTo>
                <a:lnTo>
                  <a:pt x="8679660" y="0"/>
                </a:lnTo>
              </a:path>
            </a:pathLst>
          </a:custGeom>
          <a:ln w="26789">
            <a:solidFill>
              <a:srgbClr val="9E2842"/>
            </a:solidFill>
          </a:ln>
        </p:spPr>
        <p:txBody>
          <a:bodyPr wrap="square" lIns="0" tIns="0" rIns="0" bIns="0" rtlCol="0"/>
          <a:lstStyle/>
          <a:p>
            <a:endParaRPr/>
          </a:p>
        </p:txBody>
      </p:sp>
      <p:graphicFrame>
        <p:nvGraphicFramePr>
          <p:cNvPr id="5" name="object 5"/>
          <p:cNvGraphicFramePr>
            <a:graphicFrameLocks noGrp="1"/>
          </p:cNvGraphicFramePr>
          <p:nvPr>
            <p:extLst>
              <p:ext uri="{D42A27DB-BD31-4B8C-83A1-F6EECF244321}">
                <p14:modId xmlns:p14="http://schemas.microsoft.com/office/powerpoint/2010/main" val="3691210065"/>
              </p:ext>
            </p:extLst>
          </p:nvPr>
        </p:nvGraphicFramePr>
        <p:xfrm>
          <a:off x="685801" y="1598414"/>
          <a:ext cx="9946640" cy="4269105"/>
        </p:xfrm>
        <a:graphic>
          <a:graphicData uri="http://schemas.openxmlformats.org/drawingml/2006/table">
            <a:tbl>
              <a:tblPr firstRow="1" bandRow="1">
                <a:tableStyleId>{2D5ABB26-0587-4C30-8999-92F81FD0307C}</a:tableStyleId>
              </a:tblPr>
              <a:tblGrid>
                <a:gridCol w="6168951">
                  <a:extLst>
                    <a:ext uri="{9D8B030D-6E8A-4147-A177-3AD203B41FA5}">
                      <a16:colId xmlns:a16="http://schemas.microsoft.com/office/drawing/2014/main" val="20000"/>
                    </a:ext>
                  </a:extLst>
                </a:gridCol>
                <a:gridCol w="3777689">
                  <a:extLst>
                    <a:ext uri="{9D8B030D-6E8A-4147-A177-3AD203B41FA5}">
                      <a16:colId xmlns:a16="http://schemas.microsoft.com/office/drawing/2014/main" val="20001"/>
                    </a:ext>
                  </a:extLst>
                </a:gridCol>
              </a:tblGrid>
              <a:tr h="428625">
                <a:tc gridSpan="2">
                  <a:txBody>
                    <a:bodyPr/>
                    <a:lstStyle/>
                    <a:p>
                      <a:pPr>
                        <a:lnSpc>
                          <a:spcPct val="100000"/>
                        </a:lnSpc>
                      </a:pPr>
                      <a:endParaRPr sz="2800" dirty="0">
                        <a:latin typeface="Times New Roman"/>
                        <a:cs typeface="Times New Roman"/>
                      </a:endParaRPr>
                    </a:p>
                  </a:txBody>
                  <a:tcPr marL="0" marR="0" marT="0" marB="0">
                    <a:lnL w="19050">
                      <a:solidFill>
                        <a:srgbClr val="1C1C1C"/>
                      </a:solidFill>
                      <a:prstDash val="solid"/>
                    </a:lnL>
                    <a:lnR w="19050">
                      <a:solidFill>
                        <a:srgbClr val="1C1C1C"/>
                      </a:solidFill>
                      <a:prstDash val="solid"/>
                    </a:lnR>
                    <a:lnT w="19050">
                      <a:solidFill>
                        <a:srgbClr val="1C1C1C"/>
                      </a:solidFill>
                      <a:prstDash val="solid"/>
                    </a:lnT>
                    <a:lnB w="19050">
                      <a:solidFill>
                        <a:srgbClr val="1C1C1C"/>
                      </a:solidFill>
                      <a:prstDash val="solid"/>
                    </a:lnB>
                  </a:tcPr>
                </a:tc>
                <a:tc hMerge="1">
                  <a:txBody>
                    <a:bodyPr/>
                    <a:lstStyle/>
                    <a:p>
                      <a:endParaRPr/>
                    </a:p>
                  </a:txBody>
                  <a:tcPr marL="0" marR="0" marT="0" marB="0"/>
                </a:tc>
                <a:extLst>
                  <a:ext uri="{0D108BD9-81ED-4DB2-BD59-A6C34878D82A}">
                    <a16:rowId xmlns:a16="http://schemas.microsoft.com/office/drawing/2014/main" val="10000"/>
                  </a:ext>
                </a:extLst>
              </a:tr>
              <a:tr h="462161">
                <a:tc>
                  <a:txBody>
                    <a:bodyPr/>
                    <a:lstStyle/>
                    <a:p>
                      <a:pPr marL="126364">
                        <a:lnSpc>
                          <a:spcPct val="100000"/>
                        </a:lnSpc>
                      </a:pPr>
                      <a:r>
                        <a:rPr sz="2800" dirty="0">
                          <a:latin typeface="Aptos" panose="020B0004020202020204" pitchFamily="34" charset="0"/>
                          <a:cs typeface="Arial MT"/>
                        </a:rPr>
                        <a:t>Causal</a:t>
                      </a:r>
                      <a:r>
                        <a:rPr sz="2800" spc="240" dirty="0">
                          <a:latin typeface="Aptos" panose="020B0004020202020204" pitchFamily="34" charset="0"/>
                          <a:cs typeface="Arial MT"/>
                        </a:rPr>
                        <a:t> </a:t>
                      </a:r>
                      <a:r>
                        <a:rPr sz="2800" spc="95" dirty="0">
                          <a:latin typeface="Aptos" panose="020B0004020202020204" pitchFamily="34" charset="0"/>
                          <a:cs typeface="Arial MT"/>
                        </a:rPr>
                        <a:t>relationships</a:t>
                      </a:r>
                      <a:r>
                        <a:rPr lang="en-GB" sz="2800" spc="95" dirty="0">
                          <a:latin typeface="Aptos" panose="020B0004020202020204" pitchFamily="34" charset="0"/>
                          <a:cs typeface="Arial MT"/>
                        </a:rPr>
                        <a:t> - </a:t>
                      </a:r>
                      <a:r>
                        <a:rPr sz="2800" spc="-40" dirty="0">
                          <a:latin typeface="Aptos" panose="020B0004020202020204" pitchFamily="34" charset="0"/>
                          <a:cs typeface="Arial MT"/>
                        </a:rPr>
                        <a:t>What</a:t>
                      </a:r>
                      <a:r>
                        <a:rPr sz="2800" spc="10" dirty="0">
                          <a:latin typeface="Aptos" panose="020B0004020202020204" pitchFamily="34" charset="0"/>
                          <a:cs typeface="Arial MT"/>
                        </a:rPr>
                        <a:t> </a:t>
                      </a:r>
                      <a:r>
                        <a:rPr sz="2800" dirty="0">
                          <a:latin typeface="Aptos" panose="020B0004020202020204" pitchFamily="34" charset="0"/>
                          <a:cs typeface="Arial MT"/>
                        </a:rPr>
                        <a:t>is</a:t>
                      </a:r>
                      <a:r>
                        <a:rPr sz="2800" spc="-70" dirty="0">
                          <a:latin typeface="Aptos" panose="020B0004020202020204" pitchFamily="34" charset="0"/>
                          <a:cs typeface="Arial MT"/>
                        </a:rPr>
                        <a:t> </a:t>
                      </a:r>
                      <a:r>
                        <a:rPr sz="2800" dirty="0">
                          <a:latin typeface="Aptos" panose="020B0004020202020204" pitchFamily="34" charset="0"/>
                          <a:cs typeface="Arial MT"/>
                        </a:rPr>
                        <a:t>the</a:t>
                      </a:r>
                      <a:r>
                        <a:rPr sz="2800" spc="-85" dirty="0">
                          <a:latin typeface="Aptos" panose="020B0004020202020204" pitchFamily="34" charset="0"/>
                          <a:cs typeface="Arial MT"/>
                        </a:rPr>
                        <a:t> </a:t>
                      </a:r>
                      <a:r>
                        <a:rPr sz="2800" spc="-10" dirty="0">
                          <a:latin typeface="Aptos" panose="020B0004020202020204" pitchFamily="34" charset="0"/>
                          <a:cs typeface="Arial MT"/>
                        </a:rPr>
                        <a:t>relationship</a:t>
                      </a:r>
                      <a:r>
                        <a:rPr sz="2800" spc="65" dirty="0">
                          <a:latin typeface="Aptos" panose="020B0004020202020204" pitchFamily="34" charset="0"/>
                          <a:cs typeface="Arial MT"/>
                        </a:rPr>
                        <a:t> </a:t>
                      </a:r>
                      <a:r>
                        <a:rPr sz="2800" spc="-10" dirty="0">
                          <a:latin typeface="Aptos" panose="020B0004020202020204" pitchFamily="34" charset="0"/>
                          <a:cs typeface="Arial MT"/>
                        </a:rPr>
                        <a:t>between</a:t>
                      </a:r>
                      <a:r>
                        <a:rPr sz="2800" spc="30" dirty="0">
                          <a:latin typeface="Aptos" panose="020B0004020202020204" pitchFamily="34" charset="0"/>
                          <a:cs typeface="Arial MT"/>
                        </a:rPr>
                        <a:t> </a:t>
                      </a:r>
                      <a:r>
                        <a:rPr sz="2800" spc="-375" dirty="0">
                          <a:latin typeface="Aptos" panose="020B0004020202020204" pitchFamily="34" charset="0"/>
                          <a:cs typeface="Arial MT"/>
                        </a:rPr>
                        <a:t>A </a:t>
                      </a:r>
                      <a:r>
                        <a:rPr lang="en-GB" sz="2800" spc="-375" dirty="0">
                          <a:latin typeface="Aptos" panose="020B0004020202020204" pitchFamily="34" charset="0"/>
                          <a:cs typeface="Arial MT"/>
                        </a:rPr>
                        <a:t>  </a:t>
                      </a:r>
                      <a:r>
                        <a:rPr sz="2800" dirty="0">
                          <a:latin typeface="Aptos" panose="020B0004020202020204" pitchFamily="34" charset="0"/>
                          <a:cs typeface="Arial MT"/>
                        </a:rPr>
                        <a:t>and</a:t>
                      </a:r>
                      <a:r>
                        <a:rPr sz="2800" spc="-65" dirty="0">
                          <a:latin typeface="Aptos" panose="020B0004020202020204" pitchFamily="34" charset="0"/>
                          <a:cs typeface="Arial MT"/>
                        </a:rPr>
                        <a:t> </a:t>
                      </a:r>
                      <a:r>
                        <a:rPr sz="2800" spc="-25" dirty="0">
                          <a:latin typeface="Aptos" panose="020B0004020202020204" pitchFamily="34" charset="0"/>
                          <a:cs typeface="Arial MT"/>
                        </a:rPr>
                        <a:t>B?</a:t>
                      </a:r>
                      <a:endParaRPr sz="2800" dirty="0">
                        <a:latin typeface="Aptos" panose="020B0004020202020204" pitchFamily="34" charset="0"/>
                        <a:cs typeface="Arial MT"/>
                      </a:endParaRPr>
                    </a:p>
                  </a:txBody>
                  <a:tcPr marL="0" marR="0" marT="0" marB="0">
                    <a:lnL w="19050">
                      <a:solidFill>
                        <a:srgbClr val="1C1C1C"/>
                      </a:solidFill>
                      <a:prstDash val="solid"/>
                    </a:lnL>
                    <a:lnR w="19050">
                      <a:solidFill>
                        <a:srgbClr val="1C1C1C"/>
                      </a:solidFill>
                      <a:prstDash val="solid"/>
                    </a:lnR>
                    <a:lnT w="19050">
                      <a:solidFill>
                        <a:srgbClr val="1C1C1C"/>
                      </a:solidFill>
                      <a:prstDash val="solid"/>
                    </a:lnT>
                    <a:lnB w="19050">
                      <a:solidFill>
                        <a:srgbClr val="1C1C1C"/>
                      </a:solidFill>
                      <a:prstDash val="solid"/>
                    </a:lnB>
                  </a:tcPr>
                </a:tc>
                <a:tc>
                  <a:txBody>
                    <a:bodyPr/>
                    <a:lstStyle/>
                    <a:p>
                      <a:pPr marL="118745">
                        <a:lnSpc>
                          <a:spcPct val="100000"/>
                        </a:lnSpc>
                      </a:pPr>
                      <a:r>
                        <a:rPr sz="2800" spc="60" dirty="0">
                          <a:latin typeface="Aptos" panose="020B0004020202020204" pitchFamily="34" charset="0"/>
                          <a:cs typeface="Arial MT"/>
                        </a:rPr>
                        <a:t>Experiment</a:t>
                      </a:r>
                      <a:endParaRPr sz="2800" dirty="0">
                        <a:latin typeface="Aptos" panose="020B0004020202020204" pitchFamily="34" charset="0"/>
                        <a:cs typeface="Arial MT"/>
                      </a:endParaRPr>
                    </a:p>
                  </a:txBody>
                  <a:tcPr marL="0" marR="0" marT="0" marB="0">
                    <a:lnL w="19050">
                      <a:solidFill>
                        <a:srgbClr val="1C1C1C"/>
                      </a:solidFill>
                      <a:prstDash val="solid"/>
                    </a:lnL>
                    <a:lnR w="19050">
                      <a:solidFill>
                        <a:srgbClr val="1C1C1C"/>
                      </a:solidFill>
                      <a:prstDash val="solid"/>
                    </a:lnR>
                    <a:lnT w="19050">
                      <a:solidFill>
                        <a:srgbClr val="1C1C1C"/>
                      </a:solidFill>
                      <a:prstDash val="solid"/>
                    </a:lnT>
                    <a:lnB w="19050">
                      <a:solidFill>
                        <a:srgbClr val="1C1C1C"/>
                      </a:solidFill>
                      <a:prstDash val="solid"/>
                    </a:lnB>
                  </a:tcPr>
                </a:tc>
                <a:extLst>
                  <a:ext uri="{0D108BD9-81ED-4DB2-BD59-A6C34878D82A}">
                    <a16:rowId xmlns:a16="http://schemas.microsoft.com/office/drawing/2014/main" val="10001"/>
                  </a:ext>
                </a:extLst>
              </a:tr>
              <a:tr h="201747">
                <a:tc>
                  <a:txBody>
                    <a:bodyPr/>
                    <a:lstStyle/>
                    <a:p>
                      <a:pPr marL="129539">
                        <a:lnSpc>
                          <a:spcPct val="100000"/>
                        </a:lnSpc>
                      </a:pPr>
                      <a:r>
                        <a:rPr sz="2800" spc="105" dirty="0">
                          <a:latin typeface="Aptos" panose="020B0004020202020204" pitchFamily="34" charset="0"/>
                          <a:cs typeface="Arial MT"/>
                        </a:rPr>
                        <a:t>Meaning</a:t>
                      </a:r>
                      <a:r>
                        <a:rPr lang="en-GB" sz="2800" spc="105" dirty="0">
                          <a:latin typeface="Aptos" panose="020B0004020202020204" pitchFamily="34" charset="0"/>
                          <a:cs typeface="Arial MT"/>
                        </a:rPr>
                        <a:t> - </a:t>
                      </a:r>
                      <a:r>
                        <a:rPr sz="2800" dirty="0">
                          <a:latin typeface="Aptos" panose="020B0004020202020204" pitchFamily="34" charset="0"/>
                          <a:cs typeface="Arial MT"/>
                        </a:rPr>
                        <a:t>What</a:t>
                      </a:r>
                      <a:r>
                        <a:rPr sz="2800" spc="290" dirty="0">
                          <a:latin typeface="Aptos" panose="020B0004020202020204" pitchFamily="34" charset="0"/>
                          <a:cs typeface="Arial MT"/>
                        </a:rPr>
                        <a:t> </a:t>
                      </a:r>
                      <a:r>
                        <a:rPr sz="2800" dirty="0">
                          <a:latin typeface="Aptos" panose="020B0004020202020204" pitchFamily="34" charset="0"/>
                          <a:cs typeface="Arial MT"/>
                        </a:rPr>
                        <a:t>is</a:t>
                      </a:r>
                      <a:r>
                        <a:rPr sz="2800" spc="200" dirty="0">
                          <a:latin typeface="Aptos" panose="020B0004020202020204" pitchFamily="34" charset="0"/>
                          <a:cs typeface="Arial MT"/>
                        </a:rPr>
                        <a:t> </a:t>
                      </a:r>
                      <a:r>
                        <a:rPr sz="2800" dirty="0">
                          <a:latin typeface="Aptos" panose="020B0004020202020204" pitchFamily="34" charset="0"/>
                          <a:cs typeface="Arial MT"/>
                        </a:rPr>
                        <a:t>the</a:t>
                      </a:r>
                      <a:r>
                        <a:rPr sz="2800" spc="185" dirty="0">
                          <a:latin typeface="Aptos" panose="020B0004020202020204" pitchFamily="34" charset="0"/>
                          <a:cs typeface="Arial MT"/>
                        </a:rPr>
                        <a:t> </a:t>
                      </a:r>
                      <a:r>
                        <a:rPr sz="2800" dirty="0">
                          <a:latin typeface="Aptos" panose="020B0004020202020204" pitchFamily="34" charset="0"/>
                          <a:cs typeface="Arial MT"/>
                        </a:rPr>
                        <a:t>meaning</a:t>
                      </a:r>
                      <a:r>
                        <a:rPr sz="2800" spc="395" dirty="0">
                          <a:latin typeface="Aptos" panose="020B0004020202020204" pitchFamily="34" charset="0"/>
                          <a:cs typeface="Arial MT"/>
                        </a:rPr>
                        <a:t> </a:t>
                      </a:r>
                      <a:r>
                        <a:rPr sz="2800" dirty="0">
                          <a:latin typeface="Aptos" panose="020B0004020202020204" pitchFamily="34" charset="0"/>
                          <a:cs typeface="Arial MT"/>
                        </a:rPr>
                        <a:t>of</a:t>
                      </a:r>
                      <a:r>
                        <a:rPr sz="2800" spc="150" dirty="0">
                          <a:latin typeface="Aptos" panose="020B0004020202020204" pitchFamily="34" charset="0"/>
                          <a:cs typeface="Arial MT"/>
                        </a:rPr>
                        <a:t> </a:t>
                      </a:r>
                      <a:r>
                        <a:rPr sz="2800" spc="30" dirty="0">
                          <a:latin typeface="Aptos" panose="020B0004020202020204" pitchFamily="34" charset="0"/>
                          <a:cs typeface="Arial MT"/>
                        </a:rPr>
                        <a:t>this </a:t>
                      </a:r>
                      <a:r>
                        <a:rPr sz="2800" spc="-10" dirty="0">
                          <a:latin typeface="Aptos" panose="020B0004020202020204" pitchFamily="34" charset="0"/>
                          <a:cs typeface="Arial MT"/>
                        </a:rPr>
                        <a:t>experience?</a:t>
                      </a:r>
                      <a:endParaRPr sz="2800" dirty="0">
                        <a:latin typeface="Aptos" panose="020B0004020202020204" pitchFamily="34" charset="0"/>
                        <a:cs typeface="Arial MT"/>
                      </a:endParaRPr>
                    </a:p>
                  </a:txBody>
                  <a:tcPr marL="0" marR="0" marT="0" marB="0">
                    <a:lnL w="19050">
                      <a:solidFill>
                        <a:srgbClr val="1C1C1C"/>
                      </a:solidFill>
                      <a:prstDash val="solid"/>
                    </a:lnL>
                    <a:lnR w="19050">
                      <a:solidFill>
                        <a:srgbClr val="1C1C1C"/>
                      </a:solidFill>
                      <a:prstDash val="solid"/>
                    </a:lnR>
                    <a:lnT w="19050">
                      <a:solidFill>
                        <a:srgbClr val="1C1C1C"/>
                      </a:solidFill>
                      <a:prstDash val="solid"/>
                    </a:lnT>
                    <a:lnB w="19050">
                      <a:solidFill>
                        <a:srgbClr val="1C1C1C"/>
                      </a:solidFill>
                      <a:prstDash val="solid"/>
                    </a:lnB>
                  </a:tcPr>
                </a:tc>
                <a:tc>
                  <a:txBody>
                    <a:bodyPr/>
                    <a:lstStyle/>
                    <a:p>
                      <a:pPr marL="118110">
                        <a:lnSpc>
                          <a:spcPct val="100000"/>
                        </a:lnSpc>
                      </a:pPr>
                      <a:r>
                        <a:rPr sz="2800" spc="-10" dirty="0">
                          <a:latin typeface="Aptos" panose="020B0004020202020204" pitchFamily="34" charset="0"/>
                          <a:cs typeface="Arial MT"/>
                        </a:rPr>
                        <a:t>Phenomenology</a:t>
                      </a:r>
                      <a:endParaRPr sz="2800" dirty="0">
                        <a:latin typeface="Aptos" panose="020B0004020202020204" pitchFamily="34" charset="0"/>
                        <a:cs typeface="Arial MT"/>
                      </a:endParaRPr>
                    </a:p>
                  </a:txBody>
                  <a:tcPr marL="0" marR="0" marT="0" marB="0">
                    <a:lnL w="19050">
                      <a:solidFill>
                        <a:srgbClr val="1C1C1C"/>
                      </a:solidFill>
                      <a:prstDash val="solid"/>
                    </a:lnL>
                    <a:lnR w="19050">
                      <a:solidFill>
                        <a:srgbClr val="1C1C1C"/>
                      </a:solidFill>
                      <a:prstDash val="solid"/>
                    </a:lnR>
                    <a:lnT w="19050">
                      <a:solidFill>
                        <a:srgbClr val="1C1C1C"/>
                      </a:solidFill>
                      <a:prstDash val="solid"/>
                    </a:lnT>
                    <a:lnB w="19050">
                      <a:solidFill>
                        <a:srgbClr val="1C1C1C"/>
                      </a:solidFill>
                      <a:prstDash val="solid"/>
                    </a:lnB>
                  </a:tcPr>
                </a:tc>
                <a:extLst>
                  <a:ext uri="{0D108BD9-81ED-4DB2-BD59-A6C34878D82A}">
                    <a16:rowId xmlns:a16="http://schemas.microsoft.com/office/drawing/2014/main" val="10002"/>
                  </a:ext>
                </a:extLst>
              </a:tr>
              <a:tr h="1059180">
                <a:tc>
                  <a:txBody>
                    <a:bodyPr/>
                    <a:lstStyle/>
                    <a:p>
                      <a:pPr marL="126364">
                        <a:lnSpc>
                          <a:spcPct val="100000"/>
                        </a:lnSpc>
                      </a:pPr>
                      <a:r>
                        <a:rPr sz="2800" spc="225" dirty="0">
                          <a:latin typeface="Aptos" panose="020B0004020202020204" pitchFamily="34" charset="0"/>
                          <a:cs typeface="Calibri"/>
                        </a:rPr>
                        <a:t>Patterns,</a:t>
                      </a:r>
                      <a:r>
                        <a:rPr sz="2800" spc="265" dirty="0">
                          <a:latin typeface="Aptos" panose="020B0004020202020204" pitchFamily="34" charset="0"/>
                          <a:cs typeface="Calibri"/>
                        </a:rPr>
                        <a:t> </a:t>
                      </a:r>
                      <a:r>
                        <a:rPr sz="2800" spc="220" dirty="0">
                          <a:latin typeface="Aptos" panose="020B0004020202020204" pitchFamily="34" charset="0"/>
                          <a:cs typeface="Calibri"/>
                        </a:rPr>
                        <a:t>descriptions</a:t>
                      </a:r>
                      <a:r>
                        <a:rPr lang="en-GB" sz="2800" spc="220" dirty="0">
                          <a:latin typeface="Aptos" panose="020B0004020202020204" pitchFamily="34" charset="0"/>
                          <a:cs typeface="Calibri"/>
                        </a:rPr>
                        <a:t> -</a:t>
                      </a:r>
                      <a:r>
                        <a:rPr sz="2800" dirty="0">
                          <a:latin typeface="Aptos" panose="020B0004020202020204" pitchFamily="34" charset="0"/>
                          <a:cs typeface="Arial MT"/>
                        </a:rPr>
                        <a:t>What</a:t>
                      </a:r>
                      <a:r>
                        <a:rPr sz="2800" spc="280" dirty="0">
                          <a:latin typeface="Aptos" panose="020B0004020202020204" pitchFamily="34" charset="0"/>
                          <a:cs typeface="Arial MT"/>
                        </a:rPr>
                        <a:t> </a:t>
                      </a:r>
                      <a:r>
                        <a:rPr sz="2800" dirty="0">
                          <a:latin typeface="Aptos" panose="020B0004020202020204" pitchFamily="34" charset="0"/>
                          <a:cs typeface="Arial MT"/>
                        </a:rPr>
                        <a:t>is</a:t>
                      </a:r>
                      <a:r>
                        <a:rPr sz="2800" spc="180" dirty="0">
                          <a:latin typeface="Aptos" panose="020B0004020202020204" pitchFamily="34" charset="0"/>
                          <a:cs typeface="Arial MT"/>
                        </a:rPr>
                        <a:t> </a:t>
                      </a:r>
                      <a:r>
                        <a:rPr sz="2800" dirty="0">
                          <a:latin typeface="Aptos" panose="020B0004020202020204" pitchFamily="34" charset="0"/>
                          <a:cs typeface="Arial MT"/>
                        </a:rPr>
                        <a:t>the</a:t>
                      </a:r>
                      <a:r>
                        <a:rPr sz="2800" spc="155" dirty="0">
                          <a:latin typeface="Aptos" panose="020B0004020202020204" pitchFamily="34" charset="0"/>
                          <a:cs typeface="Arial MT"/>
                        </a:rPr>
                        <a:t> </a:t>
                      </a:r>
                      <a:r>
                        <a:rPr sz="2800" spc="50" dirty="0">
                          <a:latin typeface="Aptos" panose="020B0004020202020204" pitchFamily="34" charset="0"/>
                          <a:cs typeface="Arial MT"/>
                        </a:rPr>
                        <a:t>culture</a:t>
                      </a:r>
                      <a:r>
                        <a:rPr sz="2800" spc="204" dirty="0">
                          <a:latin typeface="Aptos" panose="020B0004020202020204" pitchFamily="34" charset="0"/>
                          <a:cs typeface="Arial MT"/>
                        </a:rPr>
                        <a:t> </a:t>
                      </a:r>
                      <a:r>
                        <a:rPr sz="2800" dirty="0">
                          <a:latin typeface="Aptos" panose="020B0004020202020204" pitchFamily="34" charset="0"/>
                          <a:cs typeface="Arial MT"/>
                        </a:rPr>
                        <a:t>of</a:t>
                      </a:r>
                      <a:r>
                        <a:rPr sz="2800" spc="204" dirty="0">
                          <a:latin typeface="Aptos" panose="020B0004020202020204" pitchFamily="34" charset="0"/>
                          <a:cs typeface="Arial MT"/>
                        </a:rPr>
                        <a:t> </a:t>
                      </a:r>
                      <a:r>
                        <a:rPr sz="2800" spc="50" dirty="0">
                          <a:latin typeface="Aptos" panose="020B0004020202020204" pitchFamily="34" charset="0"/>
                          <a:cs typeface="Arial MT"/>
                        </a:rPr>
                        <a:t>this</a:t>
                      </a:r>
                      <a:r>
                        <a:rPr sz="2800" spc="180" dirty="0">
                          <a:latin typeface="Aptos" panose="020B0004020202020204" pitchFamily="34" charset="0"/>
                          <a:cs typeface="Arial MT"/>
                        </a:rPr>
                        <a:t> </a:t>
                      </a:r>
                      <a:r>
                        <a:rPr sz="2800" dirty="0">
                          <a:latin typeface="Aptos" panose="020B0004020202020204" pitchFamily="34" charset="0"/>
                          <a:cs typeface="Arial MT"/>
                        </a:rPr>
                        <a:t>group</a:t>
                      </a:r>
                      <a:r>
                        <a:rPr sz="2800" spc="310" dirty="0">
                          <a:latin typeface="Aptos" panose="020B0004020202020204" pitchFamily="34" charset="0"/>
                          <a:cs typeface="Arial MT"/>
                        </a:rPr>
                        <a:t> </a:t>
                      </a:r>
                      <a:r>
                        <a:rPr sz="2800" spc="-25" dirty="0">
                          <a:latin typeface="Aptos" panose="020B0004020202020204" pitchFamily="34" charset="0"/>
                          <a:cs typeface="Arial MT"/>
                        </a:rPr>
                        <a:t>of </a:t>
                      </a:r>
                      <a:r>
                        <a:rPr sz="2800" spc="-10" dirty="0">
                          <a:latin typeface="Aptos" panose="020B0004020202020204" pitchFamily="34" charset="0"/>
                          <a:cs typeface="Arial MT"/>
                        </a:rPr>
                        <a:t>people?</a:t>
                      </a:r>
                      <a:endParaRPr sz="2800" dirty="0">
                        <a:latin typeface="Aptos" panose="020B0004020202020204" pitchFamily="34" charset="0"/>
                        <a:cs typeface="Arial MT"/>
                      </a:endParaRPr>
                    </a:p>
                  </a:txBody>
                  <a:tcPr marL="0" marR="0" marT="0" marB="0">
                    <a:lnL w="19050">
                      <a:solidFill>
                        <a:srgbClr val="1C1C1C"/>
                      </a:solidFill>
                      <a:prstDash val="solid"/>
                    </a:lnL>
                    <a:lnR w="19050">
                      <a:solidFill>
                        <a:srgbClr val="1C1C1C"/>
                      </a:solidFill>
                      <a:prstDash val="solid"/>
                    </a:lnR>
                    <a:lnT w="19050">
                      <a:solidFill>
                        <a:srgbClr val="1C1C1C"/>
                      </a:solidFill>
                      <a:prstDash val="solid"/>
                    </a:lnT>
                    <a:lnB w="19050">
                      <a:solidFill>
                        <a:srgbClr val="1C1C1C"/>
                      </a:solidFill>
                      <a:prstDash val="solid"/>
                    </a:lnB>
                  </a:tcPr>
                </a:tc>
                <a:tc>
                  <a:txBody>
                    <a:bodyPr/>
                    <a:lstStyle/>
                    <a:p>
                      <a:pPr marL="118110">
                        <a:lnSpc>
                          <a:spcPct val="100000"/>
                        </a:lnSpc>
                      </a:pPr>
                      <a:r>
                        <a:rPr sz="2800" spc="-10" dirty="0">
                          <a:latin typeface="Aptos" panose="020B0004020202020204" pitchFamily="34" charset="0"/>
                          <a:cs typeface="Arial MT"/>
                        </a:rPr>
                        <a:t>Ethnography</a:t>
                      </a:r>
                      <a:endParaRPr sz="2800" dirty="0">
                        <a:latin typeface="Aptos" panose="020B0004020202020204" pitchFamily="34" charset="0"/>
                        <a:cs typeface="Arial MT"/>
                      </a:endParaRPr>
                    </a:p>
                  </a:txBody>
                  <a:tcPr marL="0" marR="0" marT="0" marB="0">
                    <a:lnL w="19050">
                      <a:solidFill>
                        <a:srgbClr val="1C1C1C"/>
                      </a:solidFill>
                      <a:prstDash val="solid"/>
                    </a:lnL>
                    <a:lnR w="19050">
                      <a:solidFill>
                        <a:srgbClr val="1C1C1C"/>
                      </a:solidFill>
                      <a:prstDash val="solid"/>
                    </a:lnR>
                    <a:lnT w="19050">
                      <a:solidFill>
                        <a:srgbClr val="1C1C1C"/>
                      </a:solidFill>
                      <a:prstDash val="solid"/>
                    </a:lnT>
                    <a:lnB w="19050">
                      <a:solidFill>
                        <a:srgbClr val="1C1C1C"/>
                      </a:solidFill>
                      <a:prstDash val="solid"/>
                    </a:lnB>
                  </a:tcPr>
                </a:tc>
                <a:extLst>
                  <a:ext uri="{0D108BD9-81ED-4DB2-BD59-A6C34878D82A}">
                    <a16:rowId xmlns:a16="http://schemas.microsoft.com/office/drawing/2014/main" val="10003"/>
                  </a:ext>
                </a:extLst>
              </a:tr>
              <a:tr h="1074420">
                <a:tc>
                  <a:txBody>
                    <a:bodyPr/>
                    <a:lstStyle/>
                    <a:p>
                      <a:pPr marL="128270">
                        <a:lnSpc>
                          <a:spcPct val="100000"/>
                        </a:lnSpc>
                      </a:pPr>
                      <a:r>
                        <a:rPr sz="2800" spc="55" dirty="0">
                          <a:latin typeface="Aptos" panose="020B0004020202020204" pitchFamily="34" charset="0"/>
                          <a:cs typeface="Arial MT"/>
                        </a:rPr>
                        <a:t>Single</a:t>
                      </a:r>
                      <a:r>
                        <a:rPr sz="2800" spc="175" dirty="0">
                          <a:latin typeface="Aptos" panose="020B0004020202020204" pitchFamily="34" charset="0"/>
                          <a:cs typeface="Arial MT"/>
                        </a:rPr>
                        <a:t> </a:t>
                      </a:r>
                      <a:r>
                        <a:rPr sz="2800" spc="90" dirty="0">
                          <a:latin typeface="Aptos" panose="020B0004020202020204" pitchFamily="34" charset="0"/>
                          <a:cs typeface="Arial MT"/>
                        </a:rPr>
                        <a:t>phenomenon</a:t>
                      </a:r>
                      <a:r>
                        <a:rPr lang="en-GB" sz="2800" spc="90" dirty="0">
                          <a:latin typeface="Aptos" panose="020B0004020202020204" pitchFamily="34" charset="0"/>
                          <a:cs typeface="Arial MT"/>
                        </a:rPr>
                        <a:t> - </a:t>
                      </a:r>
                      <a:r>
                        <a:rPr sz="2800" dirty="0">
                          <a:latin typeface="Aptos" panose="020B0004020202020204" pitchFamily="34" charset="0"/>
                          <a:cs typeface="Arial MT"/>
                        </a:rPr>
                        <a:t>What</a:t>
                      </a:r>
                      <a:r>
                        <a:rPr sz="2800" spc="380" dirty="0">
                          <a:latin typeface="Aptos" panose="020B0004020202020204" pitchFamily="34" charset="0"/>
                          <a:cs typeface="Arial MT"/>
                        </a:rPr>
                        <a:t> </a:t>
                      </a:r>
                      <a:r>
                        <a:rPr sz="2800" dirty="0">
                          <a:latin typeface="Aptos" panose="020B0004020202020204" pitchFamily="34" charset="0"/>
                          <a:cs typeface="Arial MT"/>
                        </a:rPr>
                        <a:t>are</a:t>
                      </a:r>
                      <a:r>
                        <a:rPr sz="2800" spc="330" dirty="0">
                          <a:latin typeface="Aptos" panose="020B0004020202020204" pitchFamily="34" charset="0"/>
                          <a:cs typeface="Arial MT"/>
                        </a:rPr>
                        <a:t> </a:t>
                      </a:r>
                      <a:r>
                        <a:rPr sz="2800" dirty="0">
                          <a:latin typeface="Aptos" panose="020B0004020202020204" pitchFamily="34" charset="0"/>
                          <a:cs typeface="Arial MT"/>
                        </a:rPr>
                        <a:t>characteristics</a:t>
                      </a:r>
                      <a:r>
                        <a:rPr sz="2800" spc="155" dirty="0">
                          <a:latin typeface="Aptos" panose="020B0004020202020204" pitchFamily="34" charset="0"/>
                          <a:cs typeface="Arial MT"/>
                        </a:rPr>
                        <a:t> </a:t>
                      </a:r>
                      <a:r>
                        <a:rPr sz="2800" dirty="0">
                          <a:latin typeface="Aptos" panose="020B0004020202020204" pitchFamily="34" charset="0"/>
                          <a:cs typeface="Arial MT"/>
                        </a:rPr>
                        <a:t>of</a:t>
                      </a:r>
                      <a:r>
                        <a:rPr sz="2800" spc="310" dirty="0">
                          <a:latin typeface="Aptos" panose="020B0004020202020204" pitchFamily="34" charset="0"/>
                          <a:cs typeface="Arial MT"/>
                        </a:rPr>
                        <a:t> </a:t>
                      </a:r>
                      <a:r>
                        <a:rPr sz="2800" spc="-25" dirty="0">
                          <a:latin typeface="Aptos" panose="020B0004020202020204" pitchFamily="34" charset="0"/>
                          <a:cs typeface="Arial MT"/>
                        </a:rPr>
                        <a:t>the </a:t>
                      </a:r>
                      <a:r>
                        <a:rPr sz="2800" spc="-10" dirty="0">
                          <a:latin typeface="Aptos" panose="020B0004020202020204" pitchFamily="34" charset="0"/>
                          <a:cs typeface="Arial MT"/>
                        </a:rPr>
                        <a:t>phenomenon?</a:t>
                      </a:r>
                      <a:endParaRPr sz="2800" dirty="0">
                        <a:latin typeface="Aptos" panose="020B0004020202020204" pitchFamily="34" charset="0"/>
                        <a:cs typeface="Arial MT"/>
                      </a:endParaRPr>
                    </a:p>
                  </a:txBody>
                  <a:tcPr marL="0" marR="0" marT="0" marB="0">
                    <a:lnL w="19050">
                      <a:solidFill>
                        <a:srgbClr val="1C1C1C"/>
                      </a:solidFill>
                      <a:prstDash val="solid"/>
                    </a:lnL>
                    <a:lnR w="19050">
                      <a:solidFill>
                        <a:srgbClr val="1C1C1C"/>
                      </a:solidFill>
                      <a:prstDash val="solid"/>
                    </a:lnR>
                    <a:lnT w="19050">
                      <a:solidFill>
                        <a:srgbClr val="1C1C1C"/>
                      </a:solidFill>
                      <a:prstDash val="solid"/>
                    </a:lnT>
                    <a:lnB w="19050">
                      <a:solidFill>
                        <a:srgbClr val="1C1C1C"/>
                      </a:solidFill>
                      <a:prstDash val="solid"/>
                    </a:lnB>
                  </a:tcPr>
                </a:tc>
                <a:tc>
                  <a:txBody>
                    <a:bodyPr/>
                    <a:lstStyle/>
                    <a:p>
                      <a:pPr marL="118745">
                        <a:lnSpc>
                          <a:spcPct val="100000"/>
                        </a:lnSpc>
                      </a:pPr>
                      <a:r>
                        <a:rPr sz="2800" dirty="0">
                          <a:latin typeface="Aptos" panose="020B0004020202020204" pitchFamily="34" charset="0"/>
                          <a:cs typeface="Arial MT"/>
                        </a:rPr>
                        <a:t>Case</a:t>
                      </a:r>
                      <a:r>
                        <a:rPr sz="2800" spc="-45" dirty="0">
                          <a:latin typeface="Aptos" panose="020B0004020202020204" pitchFamily="34" charset="0"/>
                          <a:cs typeface="Arial MT"/>
                        </a:rPr>
                        <a:t> </a:t>
                      </a:r>
                      <a:r>
                        <a:rPr sz="2800" spc="50" dirty="0">
                          <a:latin typeface="Aptos" panose="020B0004020202020204" pitchFamily="34" charset="0"/>
                          <a:cs typeface="Arial MT"/>
                        </a:rPr>
                        <a:t>study</a:t>
                      </a:r>
                      <a:endParaRPr sz="2800" dirty="0">
                        <a:latin typeface="Aptos" panose="020B0004020202020204" pitchFamily="34" charset="0"/>
                        <a:cs typeface="Arial MT"/>
                      </a:endParaRPr>
                    </a:p>
                  </a:txBody>
                  <a:tcPr marL="0" marR="0" marT="0" marB="0">
                    <a:lnL w="19050">
                      <a:solidFill>
                        <a:srgbClr val="1C1C1C"/>
                      </a:solidFill>
                      <a:prstDash val="solid"/>
                    </a:lnL>
                    <a:lnR w="19050">
                      <a:solidFill>
                        <a:srgbClr val="1C1C1C"/>
                      </a:solidFill>
                      <a:prstDash val="solid"/>
                    </a:lnR>
                    <a:lnT w="19050">
                      <a:solidFill>
                        <a:srgbClr val="1C1C1C"/>
                      </a:solidFill>
                      <a:prstDash val="solid"/>
                    </a:lnT>
                    <a:lnB w="19050">
                      <a:solidFill>
                        <a:srgbClr val="1C1C1C"/>
                      </a:solidFill>
                      <a:prstDash val="solid"/>
                    </a:lnB>
                  </a:tcPr>
                </a:tc>
                <a:extLst>
                  <a:ext uri="{0D108BD9-81ED-4DB2-BD59-A6C34878D82A}">
                    <a16:rowId xmlns:a16="http://schemas.microsoft.com/office/drawing/2014/main" val="10004"/>
                  </a:ext>
                </a:extLst>
              </a:tr>
            </a:tbl>
          </a:graphicData>
        </a:graphic>
      </p:graphicFrame>
      <p:sp>
        <p:nvSpPr>
          <p:cNvPr id="6" name="object 6"/>
          <p:cNvSpPr txBox="1"/>
          <p:nvPr/>
        </p:nvSpPr>
        <p:spPr>
          <a:xfrm>
            <a:off x="7922177" y="6600725"/>
            <a:ext cx="2295525" cy="162224"/>
          </a:xfrm>
          <a:prstGeom prst="rect">
            <a:avLst/>
          </a:prstGeom>
        </p:spPr>
        <p:txBody>
          <a:bodyPr vert="horz" wrap="square" lIns="0" tIns="15875" rIns="0" bIns="0" rtlCol="0">
            <a:spAutoFit/>
          </a:bodyPr>
          <a:lstStyle/>
          <a:p>
            <a:pPr marL="12700">
              <a:spcBef>
                <a:spcPts val="125"/>
              </a:spcBef>
            </a:pPr>
            <a:r>
              <a:rPr sz="950" dirty="0">
                <a:latin typeface="Arial MT"/>
                <a:cs typeface="Arial MT"/>
              </a:rPr>
              <a:t>Partly</a:t>
            </a:r>
            <a:r>
              <a:rPr sz="950" spc="130" dirty="0">
                <a:latin typeface="Arial MT"/>
                <a:cs typeface="Arial MT"/>
              </a:rPr>
              <a:t> </a:t>
            </a:r>
            <a:r>
              <a:rPr sz="950" dirty="0">
                <a:latin typeface="Arial MT"/>
                <a:cs typeface="Arial MT"/>
              </a:rPr>
              <a:t>based</a:t>
            </a:r>
            <a:r>
              <a:rPr sz="950" spc="95" dirty="0">
                <a:latin typeface="Arial MT"/>
                <a:cs typeface="Arial MT"/>
              </a:rPr>
              <a:t> </a:t>
            </a:r>
            <a:r>
              <a:rPr sz="950" dirty="0">
                <a:solidFill>
                  <a:srgbClr val="1F1F1F"/>
                </a:solidFill>
                <a:latin typeface="Arial MT"/>
                <a:cs typeface="Arial MT"/>
              </a:rPr>
              <a:t>on</a:t>
            </a:r>
            <a:r>
              <a:rPr sz="950" spc="100" dirty="0">
                <a:solidFill>
                  <a:srgbClr val="1F1F1F"/>
                </a:solidFill>
                <a:latin typeface="Arial MT"/>
                <a:cs typeface="Arial MT"/>
              </a:rPr>
              <a:t> </a:t>
            </a:r>
            <a:r>
              <a:rPr sz="950" dirty="0">
                <a:latin typeface="Arial MT"/>
                <a:cs typeface="Arial MT"/>
              </a:rPr>
              <a:t>Richards</a:t>
            </a:r>
            <a:r>
              <a:rPr sz="950" spc="175" dirty="0">
                <a:latin typeface="Arial MT"/>
                <a:cs typeface="Arial MT"/>
              </a:rPr>
              <a:t> </a:t>
            </a:r>
            <a:r>
              <a:rPr sz="950" dirty="0">
                <a:latin typeface="Arial MT"/>
                <a:cs typeface="Arial MT"/>
              </a:rPr>
              <a:t>&amp;</a:t>
            </a:r>
            <a:r>
              <a:rPr sz="950" spc="65" dirty="0">
                <a:latin typeface="Arial MT"/>
                <a:cs typeface="Arial MT"/>
              </a:rPr>
              <a:t> </a:t>
            </a:r>
            <a:r>
              <a:rPr sz="950" dirty="0">
                <a:latin typeface="Arial MT"/>
                <a:cs typeface="Arial MT"/>
              </a:rPr>
              <a:t>Morse,</a:t>
            </a:r>
            <a:r>
              <a:rPr sz="950" spc="70" dirty="0">
                <a:latin typeface="Arial MT"/>
                <a:cs typeface="Arial MT"/>
              </a:rPr>
              <a:t> </a:t>
            </a:r>
            <a:r>
              <a:rPr sz="950" spc="-20" dirty="0">
                <a:latin typeface="Arial MT"/>
                <a:cs typeface="Arial MT"/>
              </a:rPr>
              <a:t>2007</a:t>
            </a:r>
            <a:endParaRPr sz="950">
              <a:latin typeface="Arial MT"/>
              <a:cs typeface="Arial MT"/>
            </a:endParaRPr>
          </a:p>
        </p:txBody>
      </p:sp>
      <p:sp>
        <p:nvSpPr>
          <p:cNvPr id="7" name="Title 6">
            <a:extLst>
              <a:ext uri="{FF2B5EF4-FFF2-40B4-BE49-F238E27FC236}">
                <a16:creationId xmlns:a16="http://schemas.microsoft.com/office/drawing/2014/main" id="{B5BEE683-4EC2-FA26-8299-AB42E76B1646}"/>
              </a:ext>
            </a:extLst>
          </p:cNvPr>
          <p:cNvSpPr>
            <a:spLocks noGrp="1"/>
          </p:cNvSpPr>
          <p:nvPr>
            <p:ph type="title"/>
          </p:nvPr>
        </p:nvSpPr>
        <p:spPr>
          <a:xfrm>
            <a:off x="358219" y="95051"/>
            <a:ext cx="11224181" cy="707629"/>
          </a:xfrm>
        </p:spPr>
        <p:txBody>
          <a:bodyPr>
            <a:normAutofit/>
          </a:bodyPr>
          <a:lstStyle/>
          <a:p>
            <a:r>
              <a:rPr lang="en-GB" dirty="0"/>
              <a:t>HOW DO WE CHOOSE A METHODOLOGY?</a:t>
            </a: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1782960" y="1580554"/>
            <a:ext cx="8617148" cy="500062"/>
          </a:xfrm>
          <a:prstGeom prst="rect">
            <a:avLst/>
          </a:prstGeom>
        </p:spPr>
      </p:pic>
      <p:sp>
        <p:nvSpPr>
          <p:cNvPr id="4" name="object 4"/>
          <p:cNvSpPr/>
          <p:nvPr/>
        </p:nvSpPr>
        <p:spPr>
          <a:xfrm>
            <a:off x="1774032" y="6576714"/>
            <a:ext cx="8679815" cy="0"/>
          </a:xfrm>
          <a:custGeom>
            <a:avLst/>
            <a:gdLst/>
            <a:ahLst/>
            <a:cxnLst/>
            <a:rect l="l" t="t" r="r" b="b"/>
            <a:pathLst>
              <a:path w="8679815">
                <a:moveTo>
                  <a:pt x="0" y="0"/>
                </a:moveTo>
                <a:lnTo>
                  <a:pt x="8679660" y="0"/>
                </a:lnTo>
              </a:path>
            </a:pathLst>
          </a:custGeom>
          <a:ln w="26789">
            <a:solidFill>
              <a:srgbClr val="9E2842"/>
            </a:solidFill>
          </a:ln>
        </p:spPr>
        <p:txBody>
          <a:bodyPr wrap="square" lIns="0" tIns="0" rIns="0" bIns="0" rtlCol="0"/>
          <a:lstStyle/>
          <a:p>
            <a:endParaRPr/>
          </a:p>
        </p:txBody>
      </p:sp>
      <p:graphicFrame>
        <p:nvGraphicFramePr>
          <p:cNvPr id="5" name="object 5"/>
          <p:cNvGraphicFramePr>
            <a:graphicFrameLocks noGrp="1"/>
          </p:cNvGraphicFramePr>
          <p:nvPr/>
        </p:nvGraphicFramePr>
        <p:xfrm>
          <a:off x="1768078" y="1598414"/>
          <a:ext cx="8590280" cy="4302124"/>
        </p:xfrm>
        <a:graphic>
          <a:graphicData uri="http://schemas.openxmlformats.org/drawingml/2006/table">
            <a:tbl>
              <a:tblPr firstRow="1" bandRow="1">
                <a:tableStyleId>{2D5ABB26-0587-4C30-8999-92F81FD0307C}</a:tableStyleId>
              </a:tblPr>
              <a:tblGrid>
                <a:gridCol w="3476625">
                  <a:extLst>
                    <a:ext uri="{9D8B030D-6E8A-4147-A177-3AD203B41FA5}">
                      <a16:colId xmlns:a16="http://schemas.microsoft.com/office/drawing/2014/main" val="20000"/>
                    </a:ext>
                  </a:extLst>
                </a:gridCol>
                <a:gridCol w="5113655">
                  <a:extLst>
                    <a:ext uri="{9D8B030D-6E8A-4147-A177-3AD203B41FA5}">
                      <a16:colId xmlns:a16="http://schemas.microsoft.com/office/drawing/2014/main" val="20001"/>
                    </a:ext>
                  </a:extLst>
                </a:gridCol>
              </a:tblGrid>
              <a:tr h="508634">
                <a:tc gridSpan="2">
                  <a:txBody>
                    <a:bodyPr/>
                    <a:lstStyle/>
                    <a:p>
                      <a:pPr>
                        <a:lnSpc>
                          <a:spcPct val="100000"/>
                        </a:lnSpc>
                      </a:pPr>
                      <a:endParaRPr sz="2100">
                        <a:latin typeface="Times New Roman"/>
                        <a:cs typeface="Times New Roman"/>
                      </a:endParaRPr>
                    </a:p>
                  </a:txBody>
                  <a:tcPr marL="0" marR="0" marT="0" marB="0">
                    <a:lnL w="19050">
                      <a:solidFill>
                        <a:srgbClr val="232323"/>
                      </a:solidFill>
                      <a:prstDash val="solid"/>
                    </a:lnL>
                    <a:lnR w="19050">
                      <a:solidFill>
                        <a:srgbClr val="232323"/>
                      </a:solidFill>
                      <a:prstDash val="solid"/>
                    </a:lnR>
                    <a:lnT w="19050">
                      <a:solidFill>
                        <a:srgbClr val="232323"/>
                      </a:solidFill>
                      <a:prstDash val="solid"/>
                    </a:lnT>
                    <a:lnB w="19050">
                      <a:solidFill>
                        <a:srgbClr val="232323"/>
                      </a:solidFill>
                      <a:prstDash val="solid"/>
                    </a:lnB>
                  </a:tcPr>
                </a:tc>
                <a:tc hMerge="1">
                  <a:txBody>
                    <a:bodyPr/>
                    <a:lstStyle/>
                    <a:p>
                      <a:endParaRPr/>
                    </a:p>
                  </a:txBody>
                  <a:tcPr marL="0" marR="0" marT="0" marB="0"/>
                </a:tc>
                <a:extLst>
                  <a:ext uri="{0D108BD9-81ED-4DB2-BD59-A6C34878D82A}">
                    <a16:rowId xmlns:a16="http://schemas.microsoft.com/office/drawing/2014/main" val="10000"/>
                  </a:ext>
                </a:extLst>
              </a:tr>
              <a:tr h="868680">
                <a:tc>
                  <a:txBody>
                    <a:bodyPr/>
                    <a:lstStyle/>
                    <a:p>
                      <a:pPr marL="132080" marR="721360" indent="-4445">
                        <a:lnSpc>
                          <a:spcPts val="2390"/>
                        </a:lnSpc>
                        <a:spcBef>
                          <a:spcPts val="100"/>
                        </a:spcBef>
                      </a:pPr>
                      <a:r>
                        <a:rPr sz="2200" spc="140" dirty="0">
                          <a:latin typeface="Arial MT"/>
                          <a:cs typeface="Arial MT"/>
                        </a:rPr>
                        <a:t>Experiment</a:t>
                      </a:r>
                      <a:r>
                        <a:rPr sz="2200" spc="345" dirty="0">
                          <a:latin typeface="Arial MT"/>
                          <a:cs typeface="Arial MT"/>
                        </a:rPr>
                        <a:t> </a:t>
                      </a:r>
                      <a:r>
                        <a:rPr sz="2200" spc="-10" dirty="0">
                          <a:latin typeface="Arial MT"/>
                          <a:cs typeface="Arial MT"/>
                        </a:rPr>
                        <a:t>(causal relationship)</a:t>
                      </a:r>
                      <a:endParaRPr sz="2200">
                        <a:latin typeface="Arial MT"/>
                        <a:cs typeface="Arial MT"/>
                      </a:endParaRPr>
                    </a:p>
                  </a:txBody>
                  <a:tcPr marL="0" marR="0" marT="12700" marB="0">
                    <a:lnL w="19050">
                      <a:solidFill>
                        <a:srgbClr val="232323"/>
                      </a:solidFill>
                      <a:prstDash val="solid"/>
                    </a:lnL>
                    <a:lnR w="19050">
                      <a:solidFill>
                        <a:srgbClr val="232323"/>
                      </a:solidFill>
                      <a:prstDash val="solid"/>
                    </a:lnR>
                    <a:lnT w="19050">
                      <a:solidFill>
                        <a:srgbClr val="232323"/>
                      </a:solidFill>
                      <a:prstDash val="solid"/>
                    </a:lnT>
                    <a:lnB w="19050">
                      <a:solidFill>
                        <a:srgbClr val="232323"/>
                      </a:solidFill>
                      <a:prstDash val="solid"/>
                    </a:lnB>
                  </a:tcPr>
                </a:tc>
                <a:tc>
                  <a:txBody>
                    <a:bodyPr/>
                    <a:lstStyle/>
                    <a:p>
                      <a:pPr marL="113664">
                        <a:lnSpc>
                          <a:spcPts val="2445"/>
                        </a:lnSpc>
                      </a:pPr>
                      <a:r>
                        <a:rPr sz="2150" dirty="0">
                          <a:latin typeface="Arial MT"/>
                          <a:cs typeface="Arial MT"/>
                        </a:rPr>
                        <a:t>Tests,</a:t>
                      </a:r>
                      <a:r>
                        <a:rPr sz="2150" spc="355" dirty="0">
                          <a:latin typeface="Arial MT"/>
                          <a:cs typeface="Arial MT"/>
                        </a:rPr>
                        <a:t> </a:t>
                      </a:r>
                      <a:r>
                        <a:rPr sz="2150" dirty="0">
                          <a:latin typeface="Arial MT"/>
                          <a:cs typeface="Arial MT"/>
                        </a:rPr>
                        <a:t>behavioural</a:t>
                      </a:r>
                      <a:r>
                        <a:rPr sz="2150" spc="455" dirty="0">
                          <a:latin typeface="Arial MT"/>
                          <a:cs typeface="Arial MT"/>
                        </a:rPr>
                        <a:t> </a:t>
                      </a:r>
                      <a:r>
                        <a:rPr sz="2150" dirty="0">
                          <a:latin typeface="Arial MT"/>
                          <a:cs typeface="Arial MT"/>
                        </a:rPr>
                        <a:t>measurement,</a:t>
                      </a:r>
                      <a:r>
                        <a:rPr sz="2150" spc="509" dirty="0">
                          <a:latin typeface="Arial MT"/>
                          <a:cs typeface="Arial MT"/>
                        </a:rPr>
                        <a:t> </a:t>
                      </a:r>
                      <a:r>
                        <a:rPr sz="2150" spc="-20" dirty="0">
                          <a:latin typeface="Arial MT"/>
                          <a:cs typeface="Arial MT"/>
                        </a:rPr>
                        <a:t>etc.</a:t>
                      </a:r>
                      <a:endParaRPr sz="2150">
                        <a:latin typeface="Arial MT"/>
                        <a:cs typeface="Arial MT"/>
                      </a:endParaRPr>
                    </a:p>
                  </a:txBody>
                  <a:tcPr marL="0" marR="0" marT="0" marB="0">
                    <a:lnL w="19050">
                      <a:solidFill>
                        <a:srgbClr val="232323"/>
                      </a:solidFill>
                      <a:prstDash val="solid"/>
                    </a:lnL>
                    <a:lnR w="19050">
                      <a:solidFill>
                        <a:srgbClr val="232323"/>
                      </a:solidFill>
                      <a:prstDash val="solid"/>
                    </a:lnR>
                    <a:lnT w="19050">
                      <a:solidFill>
                        <a:srgbClr val="232323"/>
                      </a:solidFill>
                      <a:prstDash val="solid"/>
                    </a:lnT>
                    <a:lnB w="19050">
                      <a:solidFill>
                        <a:srgbClr val="232323"/>
                      </a:solidFill>
                      <a:prstDash val="solid"/>
                    </a:lnB>
                  </a:tcPr>
                </a:tc>
                <a:extLst>
                  <a:ext uri="{0D108BD9-81ED-4DB2-BD59-A6C34878D82A}">
                    <a16:rowId xmlns:a16="http://schemas.microsoft.com/office/drawing/2014/main" val="10001"/>
                  </a:ext>
                </a:extLst>
              </a:tr>
              <a:tr h="889635">
                <a:tc>
                  <a:txBody>
                    <a:bodyPr/>
                    <a:lstStyle/>
                    <a:p>
                      <a:pPr marL="125730">
                        <a:lnSpc>
                          <a:spcPts val="2480"/>
                        </a:lnSpc>
                      </a:pPr>
                      <a:r>
                        <a:rPr sz="2500" spc="-10" dirty="0">
                          <a:latin typeface="Arial MT"/>
                          <a:cs typeface="Arial MT"/>
                        </a:rPr>
                        <a:t>Phenomenology</a:t>
                      </a:r>
                      <a:endParaRPr sz="2500">
                        <a:latin typeface="Arial MT"/>
                        <a:cs typeface="Arial MT"/>
                      </a:endParaRPr>
                    </a:p>
                    <a:p>
                      <a:pPr marL="133350">
                        <a:lnSpc>
                          <a:spcPts val="2485"/>
                        </a:lnSpc>
                      </a:pPr>
                      <a:r>
                        <a:rPr sz="2200" spc="-10" dirty="0">
                          <a:latin typeface="Arial MT"/>
                          <a:cs typeface="Arial MT"/>
                        </a:rPr>
                        <a:t>(meaning)</a:t>
                      </a:r>
                      <a:endParaRPr sz="2200">
                        <a:latin typeface="Arial MT"/>
                        <a:cs typeface="Arial MT"/>
                      </a:endParaRPr>
                    </a:p>
                  </a:txBody>
                  <a:tcPr marL="0" marR="0" marT="0" marB="0">
                    <a:lnL w="19050">
                      <a:solidFill>
                        <a:srgbClr val="232323"/>
                      </a:solidFill>
                      <a:prstDash val="solid"/>
                    </a:lnL>
                    <a:lnR w="19050">
                      <a:solidFill>
                        <a:srgbClr val="232323"/>
                      </a:solidFill>
                      <a:prstDash val="solid"/>
                    </a:lnR>
                    <a:lnT w="19050">
                      <a:solidFill>
                        <a:srgbClr val="232323"/>
                      </a:solidFill>
                      <a:prstDash val="solid"/>
                    </a:lnT>
                    <a:lnB w="19050">
                      <a:solidFill>
                        <a:srgbClr val="232323"/>
                      </a:solidFill>
                      <a:prstDash val="solid"/>
                    </a:lnB>
                  </a:tcPr>
                </a:tc>
                <a:tc>
                  <a:txBody>
                    <a:bodyPr/>
                    <a:lstStyle/>
                    <a:p>
                      <a:pPr marL="111125">
                        <a:lnSpc>
                          <a:spcPts val="2415"/>
                        </a:lnSpc>
                      </a:pPr>
                      <a:r>
                        <a:rPr sz="2300" dirty="0">
                          <a:latin typeface="Arial MT"/>
                          <a:cs typeface="Arial MT"/>
                        </a:rPr>
                        <a:t>In-depth</a:t>
                      </a:r>
                      <a:r>
                        <a:rPr sz="2300" spc="450" dirty="0">
                          <a:latin typeface="Arial MT"/>
                          <a:cs typeface="Arial MT"/>
                        </a:rPr>
                        <a:t> </a:t>
                      </a:r>
                      <a:r>
                        <a:rPr sz="2300" spc="-10" dirty="0">
                          <a:latin typeface="Arial MT"/>
                          <a:cs typeface="Arial MT"/>
                        </a:rPr>
                        <a:t>conversations,</a:t>
                      </a:r>
                      <a:endParaRPr sz="2300">
                        <a:latin typeface="Arial MT"/>
                        <a:cs typeface="Arial MT"/>
                      </a:endParaRPr>
                    </a:p>
                    <a:p>
                      <a:pPr marL="119380">
                        <a:lnSpc>
                          <a:spcPts val="2560"/>
                        </a:lnSpc>
                      </a:pPr>
                      <a:r>
                        <a:rPr sz="2250" spc="-10" dirty="0">
                          <a:latin typeface="Arial MT"/>
                          <a:cs typeface="Arial MT"/>
                        </a:rPr>
                        <a:t>phenomenological</a:t>
                      </a:r>
                      <a:r>
                        <a:rPr sz="2250" spc="70" dirty="0">
                          <a:latin typeface="Arial MT"/>
                          <a:cs typeface="Arial MT"/>
                        </a:rPr>
                        <a:t> </a:t>
                      </a:r>
                      <a:r>
                        <a:rPr sz="2250" dirty="0">
                          <a:latin typeface="Arial MT"/>
                          <a:cs typeface="Arial MT"/>
                        </a:rPr>
                        <a:t>literature,</a:t>
                      </a:r>
                      <a:r>
                        <a:rPr sz="2250" spc="310" dirty="0">
                          <a:latin typeface="Arial MT"/>
                          <a:cs typeface="Arial MT"/>
                        </a:rPr>
                        <a:t> </a:t>
                      </a:r>
                      <a:r>
                        <a:rPr sz="2250" spc="-20" dirty="0">
                          <a:latin typeface="Arial MT"/>
                          <a:cs typeface="Arial MT"/>
                        </a:rPr>
                        <a:t>etc.</a:t>
                      </a:r>
                      <a:endParaRPr sz="2250">
                        <a:latin typeface="Arial MT"/>
                        <a:cs typeface="Arial MT"/>
                      </a:endParaRPr>
                    </a:p>
                  </a:txBody>
                  <a:tcPr marL="0" marR="0" marT="0" marB="0">
                    <a:lnL w="19050">
                      <a:solidFill>
                        <a:srgbClr val="232323"/>
                      </a:solidFill>
                      <a:prstDash val="solid"/>
                    </a:lnL>
                    <a:lnR w="19050">
                      <a:solidFill>
                        <a:srgbClr val="232323"/>
                      </a:solidFill>
                      <a:prstDash val="solid"/>
                    </a:lnR>
                    <a:lnT w="19050">
                      <a:solidFill>
                        <a:srgbClr val="232323"/>
                      </a:solidFill>
                      <a:prstDash val="solid"/>
                    </a:lnT>
                    <a:lnB w="19050">
                      <a:solidFill>
                        <a:srgbClr val="232323"/>
                      </a:solidFill>
                      <a:prstDash val="solid"/>
                    </a:lnB>
                  </a:tcPr>
                </a:tc>
                <a:extLst>
                  <a:ext uri="{0D108BD9-81ED-4DB2-BD59-A6C34878D82A}">
                    <a16:rowId xmlns:a16="http://schemas.microsoft.com/office/drawing/2014/main" val="10002"/>
                  </a:ext>
                </a:extLst>
              </a:tr>
              <a:tr h="993775">
                <a:tc>
                  <a:txBody>
                    <a:bodyPr/>
                    <a:lstStyle/>
                    <a:p>
                      <a:pPr marL="131445" marR="177165" indent="-3810">
                        <a:lnSpc>
                          <a:spcPts val="2390"/>
                        </a:lnSpc>
                        <a:spcBef>
                          <a:spcPts val="100"/>
                        </a:spcBef>
                        <a:tabLst>
                          <a:tab pos="2044064" algn="l"/>
                        </a:tabLst>
                      </a:pPr>
                      <a:r>
                        <a:rPr sz="2200" spc="125" dirty="0">
                          <a:latin typeface="Arial MT"/>
                          <a:cs typeface="Arial MT"/>
                        </a:rPr>
                        <a:t>Ethnography</a:t>
                      </a:r>
                      <a:r>
                        <a:rPr sz="2200" dirty="0">
                          <a:latin typeface="Arial MT"/>
                          <a:cs typeface="Arial MT"/>
                        </a:rPr>
                        <a:t>	</a:t>
                      </a:r>
                      <a:r>
                        <a:rPr sz="2200" spc="-10" dirty="0">
                          <a:latin typeface="Arial MT"/>
                          <a:cs typeface="Arial MT"/>
                        </a:rPr>
                        <a:t>(patterns, descriptions)</a:t>
                      </a:r>
                      <a:endParaRPr sz="2200">
                        <a:latin typeface="Arial MT"/>
                        <a:cs typeface="Arial MT"/>
                      </a:endParaRPr>
                    </a:p>
                  </a:txBody>
                  <a:tcPr marL="0" marR="0" marT="12700" marB="0">
                    <a:lnL w="19050">
                      <a:solidFill>
                        <a:srgbClr val="232323"/>
                      </a:solidFill>
                      <a:prstDash val="solid"/>
                    </a:lnL>
                    <a:lnR w="19050">
                      <a:solidFill>
                        <a:srgbClr val="232323"/>
                      </a:solidFill>
                      <a:prstDash val="solid"/>
                    </a:lnR>
                    <a:lnT w="19050">
                      <a:solidFill>
                        <a:srgbClr val="232323"/>
                      </a:solidFill>
                      <a:prstDash val="solid"/>
                    </a:lnT>
                    <a:lnB w="19050">
                      <a:solidFill>
                        <a:srgbClr val="232323"/>
                      </a:solidFill>
                      <a:prstDash val="solid"/>
                    </a:lnB>
                  </a:tcPr>
                </a:tc>
                <a:tc>
                  <a:txBody>
                    <a:bodyPr/>
                    <a:lstStyle/>
                    <a:p>
                      <a:pPr marL="119380" marR="260350" indent="5715">
                        <a:lnSpc>
                          <a:spcPts val="2390"/>
                        </a:lnSpc>
                        <a:spcBef>
                          <a:spcPts val="100"/>
                        </a:spcBef>
                      </a:pPr>
                      <a:r>
                        <a:rPr sz="2150" dirty="0">
                          <a:latin typeface="Arial MT"/>
                          <a:cs typeface="Arial MT"/>
                        </a:rPr>
                        <a:t>Observations,</a:t>
                      </a:r>
                      <a:r>
                        <a:rPr sz="2150" spc="-25" dirty="0">
                          <a:latin typeface="Arial MT"/>
                          <a:cs typeface="Arial MT"/>
                        </a:rPr>
                        <a:t>  </a:t>
                      </a:r>
                      <a:r>
                        <a:rPr sz="2150" dirty="0">
                          <a:latin typeface="Arial MT"/>
                          <a:cs typeface="Arial MT"/>
                        </a:rPr>
                        <a:t>field</a:t>
                      </a:r>
                      <a:r>
                        <a:rPr sz="2150" spc="370" dirty="0">
                          <a:latin typeface="Arial MT"/>
                          <a:cs typeface="Arial MT"/>
                        </a:rPr>
                        <a:t> </a:t>
                      </a:r>
                      <a:r>
                        <a:rPr sz="2150" dirty="0">
                          <a:latin typeface="Arial MT"/>
                          <a:cs typeface="Arial MT"/>
                        </a:rPr>
                        <a:t>notes,</a:t>
                      </a:r>
                      <a:r>
                        <a:rPr sz="2150" spc="265" dirty="0">
                          <a:latin typeface="Arial MT"/>
                          <a:cs typeface="Arial MT"/>
                        </a:rPr>
                        <a:t> </a:t>
                      </a:r>
                      <a:r>
                        <a:rPr sz="2150" spc="40" dirty="0">
                          <a:latin typeface="Arial MT"/>
                          <a:cs typeface="Arial MT"/>
                        </a:rPr>
                        <a:t>interviews, </a:t>
                      </a:r>
                      <a:r>
                        <a:rPr sz="2150" dirty="0">
                          <a:latin typeface="Arial MT"/>
                          <a:cs typeface="Arial MT"/>
                        </a:rPr>
                        <a:t>focus</a:t>
                      </a:r>
                      <a:r>
                        <a:rPr sz="2150" spc="315" dirty="0">
                          <a:latin typeface="Arial MT"/>
                          <a:cs typeface="Arial MT"/>
                        </a:rPr>
                        <a:t> </a:t>
                      </a:r>
                      <a:r>
                        <a:rPr sz="2150" dirty="0">
                          <a:latin typeface="Arial MT"/>
                          <a:cs typeface="Arial MT"/>
                        </a:rPr>
                        <a:t>groups,</a:t>
                      </a:r>
                      <a:r>
                        <a:rPr sz="2150" spc="395" dirty="0">
                          <a:latin typeface="Arial MT"/>
                          <a:cs typeface="Arial MT"/>
                        </a:rPr>
                        <a:t> </a:t>
                      </a:r>
                      <a:r>
                        <a:rPr sz="2150" dirty="0">
                          <a:latin typeface="Arial MT"/>
                          <a:cs typeface="Arial MT"/>
                        </a:rPr>
                        <a:t>documents,</a:t>
                      </a:r>
                      <a:r>
                        <a:rPr sz="2150" spc="380" dirty="0">
                          <a:latin typeface="Arial MT"/>
                          <a:cs typeface="Arial MT"/>
                        </a:rPr>
                        <a:t> </a:t>
                      </a:r>
                      <a:r>
                        <a:rPr sz="2150" spc="-10" dirty="0">
                          <a:latin typeface="Arial MT"/>
                          <a:cs typeface="Arial MT"/>
                        </a:rPr>
                        <a:t>artefacts, </a:t>
                      </a:r>
                      <a:r>
                        <a:rPr sz="2150" spc="-20" dirty="0">
                          <a:latin typeface="Arial MT"/>
                          <a:cs typeface="Arial MT"/>
                        </a:rPr>
                        <a:t>etc.</a:t>
                      </a:r>
                      <a:endParaRPr sz="2150">
                        <a:latin typeface="Arial MT"/>
                        <a:cs typeface="Arial MT"/>
                      </a:endParaRPr>
                    </a:p>
                  </a:txBody>
                  <a:tcPr marL="0" marR="0" marT="12700" marB="0">
                    <a:lnL w="19050">
                      <a:solidFill>
                        <a:srgbClr val="232323"/>
                      </a:solidFill>
                      <a:prstDash val="solid"/>
                    </a:lnL>
                    <a:lnR w="19050">
                      <a:solidFill>
                        <a:srgbClr val="232323"/>
                      </a:solidFill>
                      <a:prstDash val="solid"/>
                    </a:lnR>
                    <a:lnT w="19050">
                      <a:solidFill>
                        <a:srgbClr val="232323"/>
                      </a:solidFill>
                      <a:prstDash val="solid"/>
                    </a:lnT>
                    <a:lnB w="19050">
                      <a:solidFill>
                        <a:srgbClr val="232323"/>
                      </a:solidFill>
                      <a:prstDash val="solid"/>
                    </a:lnB>
                  </a:tcPr>
                </a:tc>
                <a:extLst>
                  <a:ext uri="{0D108BD9-81ED-4DB2-BD59-A6C34878D82A}">
                    <a16:rowId xmlns:a16="http://schemas.microsoft.com/office/drawing/2014/main" val="10003"/>
                  </a:ext>
                </a:extLst>
              </a:tr>
              <a:tr h="1041400">
                <a:tc>
                  <a:txBody>
                    <a:bodyPr/>
                    <a:lstStyle/>
                    <a:p>
                      <a:pPr marL="126364">
                        <a:lnSpc>
                          <a:spcPts val="2625"/>
                        </a:lnSpc>
                      </a:pPr>
                      <a:r>
                        <a:rPr sz="2450" spc="145" dirty="0">
                          <a:latin typeface="Calibri"/>
                          <a:cs typeface="Calibri"/>
                        </a:rPr>
                        <a:t>Case</a:t>
                      </a:r>
                      <a:r>
                        <a:rPr sz="2450" spc="95" dirty="0">
                          <a:latin typeface="Calibri"/>
                          <a:cs typeface="Calibri"/>
                        </a:rPr>
                        <a:t> </a:t>
                      </a:r>
                      <a:r>
                        <a:rPr sz="2450" spc="114" dirty="0">
                          <a:latin typeface="Calibri"/>
                          <a:cs typeface="Calibri"/>
                        </a:rPr>
                        <a:t>study</a:t>
                      </a:r>
                      <a:endParaRPr sz="2450">
                        <a:latin typeface="Calibri"/>
                        <a:cs typeface="Calibri"/>
                      </a:endParaRPr>
                    </a:p>
                    <a:p>
                      <a:pPr marL="132715">
                        <a:lnSpc>
                          <a:spcPct val="100000"/>
                        </a:lnSpc>
                        <a:spcBef>
                          <a:spcPts val="105"/>
                        </a:spcBef>
                      </a:pPr>
                      <a:r>
                        <a:rPr sz="2250" spc="-10" dirty="0">
                          <a:latin typeface="Arial MT"/>
                          <a:cs typeface="Arial MT"/>
                        </a:rPr>
                        <a:t>(phenomenon)</a:t>
                      </a:r>
                      <a:endParaRPr sz="2250">
                        <a:latin typeface="Arial MT"/>
                        <a:cs typeface="Arial MT"/>
                      </a:endParaRPr>
                    </a:p>
                  </a:txBody>
                  <a:tcPr marL="0" marR="0" marT="0" marB="0">
                    <a:lnL w="19050">
                      <a:solidFill>
                        <a:srgbClr val="232323"/>
                      </a:solidFill>
                      <a:prstDash val="solid"/>
                    </a:lnL>
                    <a:lnR w="19050">
                      <a:solidFill>
                        <a:srgbClr val="232323"/>
                      </a:solidFill>
                      <a:prstDash val="solid"/>
                    </a:lnR>
                    <a:lnT w="19050">
                      <a:solidFill>
                        <a:srgbClr val="232323"/>
                      </a:solidFill>
                      <a:prstDash val="solid"/>
                    </a:lnT>
                    <a:lnB w="19050">
                      <a:solidFill>
                        <a:srgbClr val="232323"/>
                      </a:solidFill>
                      <a:prstDash val="solid"/>
                    </a:lnB>
                  </a:tcPr>
                </a:tc>
                <a:tc>
                  <a:txBody>
                    <a:bodyPr/>
                    <a:lstStyle/>
                    <a:p>
                      <a:pPr marL="119380" marR="460375" indent="-9525">
                        <a:lnSpc>
                          <a:spcPts val="2390"/>
                        </a:lnSpc>
                        <a:spcBef>
                          <a:spcPts val="220"/>
                        </a:spcBef>
                      </a:pPr>
                      <a:r>
                        <a:rPr sz="2350" dirty="0">
                          <a:latin typeface="Arial MT"/>
                          <a:cs typeface="Arial MT"/>
                        </a:rPr>
                        <a:t>Interviews,</a:t>
                      </a:r>
                      <a:r>
                        <a:rPr sz="2350" spc="-10" dirty="0">
                          <a:latin typeface="Arial MT"/>
                          <a:cs typeface="Arial MT"/>
                        </a:rPr>
                        <a:t> </a:t>
                      </a:r>
                      <a:r>
                        <a:rPr sz="2350" spc="-50" dirty="0">
                          <a:latin typeface="Arial MT"/>
                          <a:cs typeface="Arial MT"/>
                        </a:rPr>
                        <a:t>observations,</a:t>
                      </a:r>
                      <a:r>
                        <a:rPr sz="2350" spc="95" dirty="0">
                          <a:latin typeface="Arial MT"/>
                          <a:cs typeface="Arial MT"/>
                        </a:rPr>
                        <a:t> </a:t>
                      </a:r>
                      <a:r>
                        <a:rPr sz="2350" spc="-10" dirty="0">
                          <a:latin typeface="Arial MT"/>
                          <a:cs typeface="Arial MT"/>
                        </a:rPr>
                        <a:t>focus </a:t>
                      </a:r>
                      <a:r>
                        <a:rPr sz="2350" spc="-35" dirty="0">
                          <a:latin typeface="Arial MT"/>
                          <a:cs typeface="Arial MT"/>
                        </a:rPr>
                        <a:t>groups,</a:t>
                      </a:r>
                      <a:r>
                        <a:rPr sz="2350" spc="-30" dirty="0">
                          <a:latin typeface="Arial MT"/>
                          <a:cs typeface="Arial MT"/>
                        </a:rPr>
                        <a:t> </a:t>
                      </a:r>
                      <a:r>
                        <a:rPr sz="2350" spc="-50" dirty="0">
                          <a:latin typeface="Arial MT"/>
                          <a:cs typeface="Arial MT"/>
                        </a:rPr>
                        <a:t>documents,</a:t>
                      </a:r>
                      <a:r>
                        <a:rPr sz="2350" spc="20" dirty="0">
                          <a:latin typeface="Arial MT"/>
                          <a:cs typeface="Arial MT"/>
                        </a:rPr>
                        <a:t> </a:t>
                      </a:r>
                      <a:r>
                        <a:rPr sz="2350" spc="-70" dirty="0">
                          <a:latin typeface="Arial MT"/>
                          <a:cs typeface="Arial MT"/>
                        </a:rPr>
                        <a:t>evidences,</a:t>
                      </a:r>
                      <a:r>
                        <a:rPr sz="2350" dirty="0">
                          <a:latin typeface="Arial MT"/>
                          <a:cs typeface="Arial MT"/>
                        </a:rPr>
                        <a:t> </a:t>
                      </a:r>
                      <a:r>
                        <a:rPr sz="2350" spc="-20" dirty="0">
                          <a:latin typeface="Arial MT"/>
                          <a:cs typeface="Arial MT"/>
                        </a:rPr>
                        <a:t>etc.</a:t>
                      </a:r>
                      <a:endParaRPr sz="2350">
                        <a:latin typeface="Arial MT"/>
                        <a:cs typeface="Arial MT"/>
                      </a:endParaRPr>
                    </a:p>
                  </a:txBody>
                  <a:tcPr marL="0" marR="0" marT="27940" marB="0">
                    <a:lnL w="19050">
                      <a:solidFill>
                        <a:srgbClr val="232323"/>
                      </a:solidFill>
                      <a:prstDash val="solid"/>
                    </a:lnL>
                    <a:lnR w="19050">
                      <a:solidFill>
                        <a:srgbClr val="232323"/>
                      </a:solidFill>
                      <a:prstDash val="solid"/>
                    </a:lnR>
                    <a:lnT w="19050">
                      <a:solidFill>
                        <a:srgbClr val="232323"/>
                      </a:solidFill>
                      <a:prstDash val="solid"/>
                    </a:lnT>
                    <a:lnB w="19050">
                      <a:solidFill>
                        <a:srgbClr val="232323"/>
                      </a:solidFill>
                      <a:prstDash val="solid"/>
                    </a:lnB>
                  </a:tcPr>
                </a:tc>
                <a:extLst>
                  <a:ext uri="{0D108BD9-81ED-4DB2-BD59-A6C34878D82A}">
                    <a16:rowId xmlns:a16="http://schemas.microsoft.com/office/drawing/2014/main" val="10004"/>
                  </a:ext>
                </a:extLst>
              </a:tr>
            </a:tbl>
          </a:graphicData>
        </a:graphic>
      </p:graphicFrame>
      <p:sp>
        <p:nvSpPr>
          <p:cNvPr id="6" name="object 6"/>
          <p:cNvSpPr txBox="1"/>
          <p:nvPr/>
        </p:nvSpPr>
        <p:spPr>
          <a:xfrm>
            <a:off x="7922177" y="6600725"/>
            <a:ext cx="2295525" cy="162224"/>
          </a:xfrm>
          <a:prstGeom prst="rect">
            <a:avLst/>
          </a:prstGeom>
        </p:spPr>
        <p:txBody>
          <a:bodyPr vert="horz" wrap="square" lIns="0" tIns="15875" rIns="0" bIns="0" rtlCol="0">
            <a:spAutoFit/>
          </a:bodyPr>
          <a:lstStyle/>
          <a:p>
            <a:pPr marL="12700">
              <a:spcBef>
                <a:spcPts val="125"/>
              </a:spcBef>
            </a:pPr>
            <a:r>
              <a:rPr sz="950" dirty="0">
                <a:latin typeface="Arial MT"/>
                <a:cs typeface="Arial MT"/>
              </a:rPr>
              <a:t>Partly</a:t>
            </a:r>
            <a:r>
              <a:rPr sz="950" spc="130" dirty="0">
                <a:latin typeface="Arial MT"/>
                <a:cs typeface="Arial MT"/>
              </a:rPr>
              <a:t> </a:t>
            </a:r>
            <a:r>
              <a:rPr sz="950" dirty="0">
                <a:latin typeface="Arial MT"/>
                <a:cs typeface="Arial MT"/>
              </a:rPr>
              <a:t>based</a:t>
            </a:r>
            <a:r>
              <a:rPr sz="950" spc="95" dirty="0">
                <a:latin typeface="Arial MT"/>
                <a:cs typeface="Arial MT"/>
              </a:rPr>
              <a:t> </a:t>
            </a:r>
            <a:r>
              <a:rPr sz="950" dirty="0">
                <a:solidFill>
                  <a:srgbClr val="1F1F1F"/>
                </a:solidFill>
                <a:latin typeface="Arial MT"/>
                <a:cs typeface="Arial MT"/>
              </a:rPr>
              <a:t>on</a:t>
            </a:r>
            <a:r>
              <a:rPr sz="950" spc="100" dirty="0">
                <a:solidFill>
                  <a:srgbClr val="1F1F1F"/>
                </a:solidFill>
                <a:latin typeface="Arial MT"/>
                <a:cs typeface="Arial MT"/>
              </a:rPr>
              <a:t> </a:t>
            </a:r>
            <a:r>
              <a:rPr sz="950" dirty="0">
                <a:latin typeface="Arial MT"/>
                <a:cs typeface="Arial MT"/>
              </a:rPr>
              <a:t>Richards</a:t>
            </a:r>
            <a:r>
              <a:rPr sz="950" spc="175" dirty="0">
                <a:latin typeface="Arial MT"/>
                <a:cs typeface="Arial MT"/>
              </a:rPr>
              <a:t> </a:t>
            </a:r>
            <a:r>
              <a:rPr sz="950" dirty="0">
                <a:latin typeface="Arial MT"/>
                <a:cs typeface="Arial MT"/>
              </a:rPr>
              <a:t>&amp;</a:t>
            </a:r>
            <a:r>
              <a:rPr sz="950" spc="65" dirty="0">
                <a:latin typeface="Arial MT"/>
                <a:cs typeface="Arial MT"/>
              </a:rPr>
              <a:t> </a:t>
            </a:r>
            <a:r>
              <a:rPr sz="950" dirty="0">
                <a:latin typeface="Arial MT"/>
                <a:cs typeface="Arial MT"/>
              </a:rPr>
              <a:t>Morse,</a:t>
            </a:r>
            <a:r>
              <a:rPr sz="950" spc="70" dirty="0">
                <a:latin typeface="Arial MT"/>
                <a:cs typeface="Arial MT"/>
              </a:rPr>
              <a:t> </a:t>
            </a:r>
            <a:r>
              <a:rPr sz="950" spc="-20" dirty="0">
                <a:latin typeface="Arial MT"/>
                <a:cs typeface="Arial MT"/>
              </a:rPr>
              <a:t>2007</a:t>
            </a:r>
            <a:endParaRPr sz="950">
              <a:latin typeface="Arial MT"/>
              <a:cs typeface="Arial MT"/>
            </a:endParaRPr>
          </a:p>
        </p:txBody>
      </p:sp>
      <p:sp>
        <p:nvSpPr>
          <p:cNvPr id="7" name="Title 6">
            <a:extLst>
              <a:ext uri="{FF2B5EF4-FFF2-40B4-BE49-F238E27FC236}">
                <a16:creationId xmlns:a16="http://schemas.microsoft.com/office/drawing/2014/main" id="{80E19C47-027D-5EA0-08EC-AE82614EEC98}"/>
              </a:ext>
            </a:extLst>
          </p:cNvPr>
          <p:cNvSpPr>
            <a:spLocks noGrp="1"/>
          </p:cNvSpPr>
          <p:nvPr>
            <p:ph type="title"/>
          </p:nvPr>
        </p:nvSpPr>
        <p:spPr>
          <a:xfrm>
            <a:off x="358219" y="365125"/>
            <a:ext cx="11481847" cy="592337"/>
          </a:xfrm>
        </p:spPr>
        <p:txBody>
          <a:bodyPr>
            <a:normAutofit fontScale="90000"/>
          </a:bodyPr>
          <a:lstStyle/>
          <a:p>
            <a:r>
              <a:rPr lang="en-GB" dirty="0"/>
              <a:t>WHAT KINDS OF DATA DO WE COLLECT?</a:t>
            </a:r>
          </a:p>
        </p:txBody>
      </p:sp>
    </p:spTree>
  </p:cSld>
  <p:clrMapOvr>
    <a:masterClrMapping/>
  </p:clrMapOvr>
</p:sld>
</file>

<file path=ppt/theme/theme1.xml><?xml version="1.0" encoding="utf-8"?>
<a:theme xmlns:a="http://schemas.openxmlformats.org/drawingml/2006/main" name="UWTSD 200_Title Pag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UWTSD 200_Text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0BE7DBDF00C77446A3212AEFF4577A21" ma:contentTypeVersion="15" ma:contentTypeDescription="Create a new document." ma:contentTypeScope="" ma:versionID="88d377bbb04589a03e167bb4dce2ed9b">
  <xsd:schema xmlns:xsd="http://www.w3.org/2001/XMLSchema" xmlns:xs="http://www.w3.org/2001/XMLSchema" xmlns:p="http://schemas.microsoft.com/office/2006/metadata/properties" xmlns:ns2="58fca413-3b36-4298-af2b-d24aa1f4750f" xmlns:ns3="1084fe36-8241-4751-a893-1fa9f44ff207" targetNamespace="http://schemas.microsoft.com/office/2006/metadata/properties" ma:root="true" ma:fieldsID="a83c89f097d3dbb612ba75a0c85ec0f4" ns2:_="" ns3:_="">
    <xsd:import namespace="58fca413-3b36-4298-af2b-d24aa1f4750f"/>
    <xsd:import namespace="1084fe36-8241-4751-a893-1fa9f44ff207"/>
    <xsd:element name="properties">
      <xsd:complexType>
        <xsd:sequence>
          <xsd:element name="documentManagement">
            <xsd:complexType>
              <xsd:all>
                <xsd:element ref="ns2:MediaServiceMetadata" minOccurs="0"/>
                <xsd:element ref="ns2:MediaServiceFastMetadata"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MediaServiceSearchProperties" minOccurs="0"/>
                <xsd:element ref="ns3:SharedWithUsers" minOccurs="0"/>
                <xsd:element ref="ns3:SharedWithDetails" minOccurs="0"/>
                <xsd:element ref="ns2:MediaServiceDateTaken" minOccurs="0"/>
                <xsd:element ref="ns2:MediaLengthInSeconds" minOccurs="0"/>
                <xsd:element ref="ns2:MediaServiceLocation"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8fca413-3b36-4298-af2b-d24aa1f4750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lcf76f155ced4ddcb4097134ff3c332f" ma:index="11" nillable="true" ma:taxonomy="true" ma:internalName="lcf76f155ced4ddcb4097134ff3c332f" ma:taxonomyFieldName="MediaServiceImageTags" ma:displayName="Image Tags" ma:readOnly="false" ma:fieldId="{5cf76f15-5ced-4ddc-b409-7134ff3c332f}" ma:taxonomyMulti="true" ma:sspId="e570377e-a101-46e2-9596-058a9a36ea24" ma:termSetId="09814cd3-568e-fe90-9814-8d621ff8fb84" ma:anchorId="fba54fb3-c3e1-fe81-a776-ca4b69148c4d" ma:open="true" ma:isKeyword="false">
      <xsd:complexType>
        <xsd:sequence>
          <xsd:element ref="pc:Terms" minOccurs="0" maxOccurs="1"/>
        </xsd:sequence>
      </xsd:complex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SearchProperties" ma:index="16" nillable="true" ma:displayName="MediaServiceSearchProperties" ma:hidden="true" ma:internalName="MediaServiceSearchProperties" ma:readOnly="true">
      <xsd:simpleType>
        <xsd:restriction base="dms:Note"/>
      </xsd:simpleType>
    </xsd:element>
    <xsd:element name="MediaServiceDateTaken" ma:index="19" nillable="true" ma:displayName="MediaServiceDateTaken" ma:hidden="true" ma:indexed="true" ma:internalName="MediaServiceDateTaken" ma:readOnly="true">
      <xsd:simpleType>
        <xsd:restriction base="dms:Text"/>
      </xsd:simpleType>
    </xsd:element>
    <xsd:element name="MediaLengthInSeconds" ma:index="20" nillable="true" ma:displayName="MediaLengthInSeconds" ma:hidden="true" ma:internalName="MediaLengthInSeconds" ma:readOnly="true">
      <xsd:simpleType>
        <xsd:restriction base="dms:Unknown"/>
      </xsd:simpleType>
    </xsd:element>
    <xsd:element name="MediaServiceLocation" ma:index="21" nillable="true" ma:displayName="Location" ma:indexed="true" ma:internalName="MediaServiceLocation" ma:readOnly="true">
      <xsd:simpleType>
        <xsd:restriction base="dms:Text"/>
      </xsd:simpleType>
    </xsd:element>
    <xsd:element name="MediaServiceObjectDetectorVersions" ma:index="22" nillable="true" ma:displayName="MediaServiceObjectDetectorVersions"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084fe36-8241-4751-a893-1fa9f44ff207" elementFormDefault="qualified">
    <xsd:import namespace="http://schemas.microsoft.com/office/2006/documentManagement/types"/>
    <xsd:import namespace="http://schemas.microsoft.com/office/infopath/2007/PartnerControls"/>
    <xsd:element name="TaxCatchAll" ma:index="12" nillable="true" ma:displayName="Taxonomy Catch All Column" ma:hidden="true" ma:list="{57825e2e-b4cb-4c0a-9f8d-3bc57ca7aae6}" ma:internalName="TaxCatchAll" ma:showField="CatchAllData" ma:web="1084fe36-8241-4751-a893-1fa9f44ff207">
      <xsd:complexType>
        <xsd:complexContent>
          <xsd:extension base="dms:MultiChoiceLookup">
            <xsd:sequence>
              <xsd:element name="Value" type="dms:Lookup" maxOccurs="unbounded" minOccurs="0" nillable="true"/>
            </xsd:sequence>
          </xsd:extension>
        </xsd:complexContent>
      </xsd:complexType>
    </xsd:element>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58fca413-3b36-4298-af2b-d24aa1f4750f">
      <Terms xmlns="http://schemas.microsoft.com/office/infopath/2007/PartnerControls"/>
    </lcf76f155ced4ddcb4097134ff3c332f>
    <TaxCatchAll xmlns="1084fe36-8241-4751-a893-1fa9f44ff207" xsi:nil="true"/>
    <SharedWithUsers xmlns="1084fe36-8241-4751-a893-1fa9f44ff207">
      <UserInfo>
        <DisplayName>Kyle Erickson</DisplayName>
        <AccountId>17</AccountId>
        <AccountType/>
      </UserInfo>
      <UserInfo>
        <DisplayName>Magdalena Ohrman</DisplayName>
        <AccountId>13</AccountId>
        <AccountType/>
      </UserInfo>
      <UserInfo>
        <DisplayName>Errietta Bissa</DisplayName>
        <AccountId>12</AccountId>
        <AccountType/>
      </UserInfo>
      <UserInfo>
        <DisplayName>Joanne Price</DisplayName>
        <AccountId>134</AccountId>
        <AccountType/>
      </UserInfo>
    </SharedWithUsers>
  </documentManagement>
</p:properties>
</file>

<file path=customXml/itemProps1.xml><?xml version="1.0" encoding="utf-8"?>
<ds:datastoreItem xmlns:ds="http://schemas.openxmlformats.org/officeDocument/2006/customXml" ds:itemID="{215FB024-880A-4974-8524-70C44E6D2B1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8fca413-3b36-4298-af2b-d24aa1f4750f"/>
    <ds:schemaRef ds:uri="1084fe36-8241-4751-a893-1fa9f44ff20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F1EB36A1-00A8-4A82-8553-77C9455E5C4D}">
  <ds:schemaRefs>
    <ds:schemaRef ds:uri="http://schemas.microsoft.com/sharepoint/v3/contenttype/forms"/>
  </ds:schemaRefs>
</ds:datastoreItem>
</file>

<file path=customXml/itemProps3.xml><?xml version="1.0" encoding="utf-8"?>
<ds:datastoreItem xmlns:ds="http://schemas.openxmlformats.org/officeDocument/2006/customXml" ds:itemID="{55AC00B7-894A-4FF9-8954-5C11DD8B84A2}">
  <ds:schemaRefs>
    <ds:schemaRef ds:uri="http://schemas.microsoft.com/office/2006/documentManagement/types"/>
    <ds:schemaRef ds:uri="http://purl.org/dc/elements/1.1/"/>
    <ds:schemaRef ds:uri="http://www.w3.org/XML/1998/namespace"/>
    <ds:schemaRef ds:uri="58fca413-3b36-4298-af2b-d24aa1f4750f"/>
    <ds:schemaRef ds:uri="http://schemas.microsoft.com/office/infopath/2007/PartnerControls"/>
    <ds:schemaRef ds:uri="http://schemas.microsoft.com/office/2006/metadata/properties"/>
    <ds:schemaRef ds:uri="http://purl.org/dc/terms/"/>
    <ds:schemaRef ds:uri="http://schemas.openxmlformats.org/package/2006/metadata/core-properties"/>
    <ds:schemaRef ds:uri="1084fe36-8241-4751-a893-1fa9f44ff207"/>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Induction Slides DBA Oct 23 intake</Template>
  <TotalTime>173</TotalTime>
  <Words>3517</Words>
  <Application>Microsoft Office PowerPoint</Application>
  <PresentationFormat>Widescreen</PresentationFormat>
  <Paragraphs>381</Paragraphs>
  <Slides>50</Slides>
  <Notes>2</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50</vt:i4>
      </vt:variant>
    </vt:vector>
  </HeadingPairs>
  <TitlesOfParts>
    <vt:vector size="59" baseType="lpstr">
      <vt:lpstr>Aptos</vt:lpstr>
      <vt:lpstr>Arial</vt:lpstr>
      <vt:lpstr>Arial MT</vt:lpstr>
      <vt:lpstr>Calibri</vt:lpstr>
      <vt:lpstr>Calibri Light</vt:lpstr>
      <vt:lpstr>Times New Roman</vt:lpstr>
      <vt:lpstr>Wingdings</vt:lpstr>
      <vt:lpstr>UWTSD 200_Title Page</vt:lpstr>
      <vt:lpstr>UWTSD 200_Text 1</vt:lpstr>
      <vt:lpstr>PowerPoint Presentation</vt:lpstr>
      <vt:lpstr>Module Aims</vt:lpstr>
      <vt:lpstr>Delivery Schedule for the term</vt:lpstr>
      <vt:lpstr>Module Assessments</vt:lpstr>
      <vt:lpstr> CLASS FORMAT </vt:lpstr>
      <vt:lpstr>Topics and Readings</vt:lpstr>
      <vt:lpstr>Topics and readings- continued</vt:lpstr>
      <vt:lpstr>FORUM Discussions</vt:lpstr>
      <vt:lpstr>What Is Social Research</vt:lpstr>
      <vt:lpstr>Why Social Research Matters for DBA</vt:lpstr>
      <vt:lpstr>Foundations of social science research</vt:lpstr>
      <vt:lpstr> Typical Steps in Social Research </vt:lpstr>
      <vt:lpstr>PowerPoint Presentation</vt:lpstr>
      <vt:lpstr>Workshop Activity 1 – 30 minutes</vt:lpstr>
      <vt:lpstr>PowerPoint Presentation</vt:lpstr>
      <vt:lpstr>What is Research Methodology</vt:lpstr>
      <vt:lpstr>What needs to be included</vt:lpstr>
      <vt:lpstr>Research Design and Tactics</vt:lpstr>
      <vt:lpstr>Understanding your research philosophy</vt:lpstr>
      <vt:lpstr>Research Paradigms Overview</vt:lpstr>
      <vt:lpstr>Research Paradigms Overview</vt:lpstr>
      <vt:lpstr>Research Paradigms Overview Summary</vt:lpstr>
      <vt:lpstr>Pragmatism for DBA Research</vt:lpstr>
      <vt:lpstr>Workshop Activity 2: Topic Clarification (30 minutes)</vt:lpstr>
      <vt:lpstr>PowerPoint Presentation</vt:lpstr>
      <vt:lpstr>Workshop Activity 3: Mapping the Gap (45 minutes)</vt:lpstr>
      <vt:lpstr>Peer Critique Session</vt:lpstr>
      <vt:lpstr>PowerPoint Presentation</vt:lpstr>
      <vt:lpstr>   Exploring Reflection and its Practice   </vt:lpstr>
      <vt:lpstr>How to Reflect</vt:lpstr>
      <vt:lpstr>  Models of reflection ….   </vt:lpstr>
      <vt:lpstr>In class Activity - Reflection &amp; Scholar Identity</vt:lpstr>
      <vt:lpstr>PowerPoint Presentation</vt:lpstr>
      <vt:lpstr>Classification of the research purpose</vt:lpstr>
      <vt:lpstr>Research Strategies </vt:lpstr>
      <vt:lpstr>Research Strategies</vt:lpstr>
      <vt:lpstr>Research Strategies</vt:lpstr>
      <vt:lpstr>PowerPoint Presentation</vt:lpstr>
      <vt:lpstr>Reflective writing and presentation</vt:lpstr>
      <vt:lpstr>Article by Micheal Crotty on Introduction to Research </vt:lpstr>
      <vt:lpstr>Making the Links</vt:lpstr>
      <vt:lpstr>Journals to Explore</vt:lpstr>
      <vt:lpstr>Reference List</vt:lpstr>
      <vt:lpstr>ANY QUESTIONS?</vt:lpstr>
      <vt:lpstr>PowerPoint Presentation</vt:lpstr>
      <vt:lpstr>Between-Session Tasks</vt:lpstr>
      <vt:lpstr>PowerPoint Presentation</vt:lpstr>
      <vt:lpstr>PowerPoint Presentation</vt:lpstr>
      <vt:lpstr>HOW DO WE CHOOSE A METHODOLOGY?</vt:lpstr>
      <vt:lpstr>WHAT KINDS OF DATA DO WE COLLECT?</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Mohamed Asim</dc:creator>
  <cp:lastModifiedBy>Eno Maycock</cp:lastModifiedBy>
  <cp:revision>3</cp:revision>
  <dcterms:created xsi:type="dcterms:W3CDTF">2023-10-08T18:11:10Z</dcterms:created>
  <dcterms:modified xsi:type="dcterms:W3CDTF">2026-09-08T07:33:50Z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0x0101000BE7DBDF00C77446A3212AEFF4577A21</vt:lpwstr>
  </property>
  <property fmtid="{D5CDD505-2E9C-101B-9397-08002B2CF9AE}" pid="3" name="MediaServiceImageTags">
    <vt:lpwstr/>
  </property>
</Properties>
</file>