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1"/>
  </p:sldMasterIdLst>
  <p:notesMasterIdLst>
    <p:notesMasterId r:id="rId12"/>
  </p:notesMasterIdLst>
  <p:sldIdLst>
    <p:sldId id="256" r:id="rId2"/>
    <p:sldId id="262" r:id="rId3"/>
    <p:sldId id="261" r:id="rId4"/>
    <p:sldId id="260" r:id="rId5"/>
    <p:sldId id="259" r:id="rId6"/>
    <p:sldId id="258" r:id="rId7"/>
    <p:sldId id="257" r:id="rId8"/>
    <p:sldId id="266" r:id="rId9"/>
    <p:sldId id="267" r:id="rId10"/>
    <p:sldId id="26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2950" autoAdjust="0"/>
  </p:normalViewPr>
  <p:slideViewPr>
    <p:cSldViewPr snapToGrid="0">
      <p:cViewPr varScale="1">
        <p:scale>
          <a:sx n="106" d="100"/>
          <a:sy n="106" d="100"/>
        </p:scale>
        <p:origin x="79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092FDE-341A-49B9-A5A6-A8DF205DF80B}" type="doc">
      <dgm:prSet loTypeId="urn:microsoft.com/office/officeart/2005/8/layout/hierarchy1" loCatId="hierarchy" qsTypeId="urn:microsoft.com/office/officeart/2005/8/quickstyle/simple4" qsCatId="simple" csTypeId="urn:microsoft.com/office/officeart/2005/8/colors/colorful1" csCatId="colorful"/>
      <dgm:spPr/>
      <dgm:t>
        <a:bodyPr/>
        <a:lstStyle/>
        <a:p>
          <a:endParaRPr lang="en-US"/>
        </a:p>
      </dgm:t>
    </dgm:pt>
    <dgm:pt modelId="{2D31B050-9BFE-440B-9FED-EBABBE8BE27D}">
      <dgm:prSet/>
      <dgm:spPr/>
      <dgm:t>
        <a:bodyPr/>
        <a:lstStyle/>
        <a:p>
          <a:r>
            <a:rPr lang="en-US" b="0" i="0" dirty="0"/>
            <a:t>The study aims to examine the importance of employee engagement in the hotel industry in terms of achieving objectives to lead the hotel industry towards success. </a:t>
          </a:r>
          <a:endParaRPr lang="en-US" dirty="0"/>
        </a:p>
      </dgm:t>
    </dgm:pt>
    <dgm:pt modelId="{39983BF7-8766-47D8-8968-C0E10B223878}" type="parTrans" cxnId="{D9F7A05E-31A3-4AC9-97AE-13DD2AB3FF67}">
      <dgm:prSet/>
      <dgm:spPr/>
      <dgm:t>
        <a:bodyPr/>
        <a:lstStyle/>
        <a:p>
          <a:endParaRPr lang="en-US"/>
        </a:p>
      </dgm:t>
    </dgm:pt>
    <dgm:pt modelId="{F6D90E66-5186-436D-8D2F-CCA199405BDF}" type="sibTrans" cxnId="{D9F7A05E-31A3-4AC9-97AE-13DD2AB3FF67}">
      <dgm:prSet/>
      <dgm:spPr/>
      <dgm:t>
        <a:bodyPr/>
        <a:lstStyle/>
        <a:p>
          <a:endParaRPr lang="en-US"/>
        </a:p>
      </dgm:t>
    </dgm:pt>
    <dgm:pt modelId="{DEA5758F-9F26-4CAA-92F6-7AD5A3D498D1}">
      <dgm:prSet/>
      <dgm:spPr/>
      <dgm:t>
        <a:bodyPr/>
        <a:lstStyle/>
        <a:p>
          <a:r>
            <a:rPr lang="en-US" b="0" i="0" dirty="0"/>
            <a:t>The study also evaluates the definition of employee engagement using relevant information data sources. </a:t>
          </a:r>
          <a:endParaRPr lang="en-US" dirty="0"/>
        </a:p>
      </dgm:t>
    </dgm:pt>
    <dgm:pt modelId="{76D85F05-8462-4E78-86E9-6FA38A37F9DB}" type="parTrans" cxnId="{D1B2FD3A-6B3E-48EC-A7D2-012EA9382F90}">
      <dgm:prSet/>
      <dgm:spPr/>
      <dgm:t>
        <a:bodyPr/>
        <a:lstStyle/>
        <a:p>
          <a:endParaRPr lang="en-US"/>
        </a:p>
      </dgm:t>
    </dgm:pt>
    <dgm:pt modelId="{76EA8C91-CE3D-41FC-A54A-267AFB7748D1}" type="sibTrans" cxnId="{D1B2FD3A-6B3E-48EC-A7D2-012EA9382F90}">
      <dgm:prSet/>
      <dgm:spPr/>
      <dgm:t>
        <a:bodyPr/>
        <a:lstStyle/>
        <a:p>
          <a:endParaRPr lang="en-US"/>
        </a:p>
      </dgm:t>
    </dgm:pt>
    <dgm:pt modelId="{55A07803-246B-4808-B8FF-05F140565389}">
      <dgm:prSet/>
      <dgm:spPr/>
      <dgm:t>
        <a:bodyPr/>
        <a:lstStyle/>
        <a:p>
          <a:r>
            <a:rPr lang="en-US" b="0" i="0"/>
            <a:t>This presentation also discusses the Zinger theoretical model of employee engagement to provide a wide range of information and knowledge. </a:t>
          </a:r>
          <a:endParaRPr lang="en-US"/>
        </a:p>
      </dgm:t>
    </dgm:pt>
    <dgm:pt modelId="{D526FBCD-B4BA-4429-BCCE-A1AF542ABDBF}" type="parTrans" cxnId="{AAB77A57-B8AF-4CB1-97AA-75C919F7236C}">
      <dgm:prSet/>
      <dgm:spPr/>
      <dgm:t>
        <a:bodyPr/>
        <a:lstStyle/>
        <a:p>
          <a:endParaRPr lang="en-US"/>
        </a:p>
      </dgm:t>
    </dgm:pt>
    <dgm:pt modelId="{8997D8CD-10B0-4B91-A922-5F1CD5E1C0F6}" type="sibTrans" cxnId="{AAB77A57-B8AF-4CB1-97AA-75C919F7236C}">
      <dgm:prSet/>
      <dgm:spPr/>
      <dgm:t>
        <a:bodyPr/>
        <a:lstStyle/>
        <a:p>
          <a:endParaRPr lang="en-US"/>
        </a:p>
      </dgm:t>
    </dgm:pt>
    <dgm:pt modelId="{654573A2-7690-47EB-8C31-EDFE139A2733}" type="pres">
      <dgm:prSet presAssocID="{DE092FDE-341A-49B9-A5A6-A8DF205DF80B}" presName="hierChild1" presStyleCnt="0">
        <dgm:presLayoutVars>
          <dgm:chPref val="1"/>
          <dgm:dir/>
          <dgm:animOne val="branch"/>
          <dgm:animLvl val="lvl"/>
          <dgm:resizeHandles/>
        </dgm:presLayoutVars>
      </dgm:prSet>
      <dgm:spPr/>
    </dgm:pt>
    <dgm:pt modelId="{6077BED3-2A41-43C5-B315-11BF315B3357}" type="pres">
      <dgm:prSet presAssocID="{2D31B050-9BFE-440B-9FED-EBABBE8BE27D}" presName="hierRoot1" presStyleCnt="0"/>
      <dgm:spPr/>
    </dgm:pt>
    <dgm:pt modelId="{A5EE792B-322F-40E5-8AAF-A5B673EFD278}" type="pres">
      <dgm:prSet presAssocID="{2D31B050-9BFE-440B-9FED-EBABBE8BE27D}" presName="composite" presStyleCnt="0"/>
      <dgm:spPr/>
    </dgm:pt>
    <dgm:pt modelId="{3A07BA51-E895-4C50-9D79-8AF3B59CE711}" type="pres">
      <dgm:prSet presAssocID="{2D31B050-9BFE-440B-9FED-EBABBE8BE27D}" presName="background" presStyleLbl="node0" presStyleIdx="0" presStyleCnt="3"/>
      <dgm:spPr/>
    </dgm:pt>
    <dgm:pt modelId="{0AEC3A88-0AD4-46DF-9339-8A0E4A74718E}" type="pres">
      <dgm:prSet presAssocID="{2D31B050-9BFE-440B-9FED-EBABBE8BE27D}" presName="text" presStyleLbl="fgAcc0" presStyleIdx="0" presStyleCnt="3">
        <dgm:presLayoutVars>
          <dgm:chPref val="3"/>
        </dgm:presLayoutVars>
      </dgm:prSet>
      <dgm:spPr/>
    </dgm:pt>
    <dgm:pt modelId="{EAF27A0A-4283-485E-B7BB-1597841710AE}" type="pres">
      <dgm:prSet presAssocID="{2D31B050-9BFE-440B-9FED-EBABBE8BE27D}" presName="hierChild2" presStyleCnt="0"/>
      <dgm:spPr/>
    </dgm:pt>
    <dgm:pt modelId="{82358CAC-4C66-4CA6-96BF-6995F2F75C71}" type="pres">
      <dgm:prSet presAssocID="{DEA5758F-9F26-4CAA-92F6-7AD5A3D498D1}" presName="hierRoot1" presStyleCnt="0"/>
      <dgm:spPr/>
    </dgm:pt>
    <dgm:pt modelId="{3A08E124-8D0C-4C17-8C4C-840C49A65788}" type="pres">
      <dgm:prSet presAssocID="{DEA5758F-9F26-4CAA-92F6-7AD5A3D498D1}" presName="composite" presStyleCnt="0"/>
      <dgm:spPr/>
    </dgm:pt>
    <dgm:pt modelId="{0E59B12B-82F7-49DE-A47C-D4914AA5BFFD}" type="pres">
      <dgm:prSet presAssocID="{DEA5758F-9F26-4CAA-92F6-7AD5A3D498D1}" presName="background" presStyleLbl="node0" presStyleIdx="1" presStyleCnt="3"/>
      <dgm:spPr/>
    </dgm:pt>
    <dgm:pt modelId="{956B35EC-76EE-40EC-9E1B-D16EA4037DFF}" type="pres">
      <dgm:prSet presAssocID="{DEA5758F-9F26-4CAA-92F6-7AD5A3D498D1}" presName="text" presStyleLbl="fgAcc0" presStyleIdx="1" presStyleCnt="3">
        <dgm:presLayoutVars>
          <dgm:chPref val="3"/>
        </dgm:presLayoutVars>
      </dgm:prSet>
      <dgm:spPr/>
    </dgm:pt>
    <dgm:pt modelId="{3BAABC2B-8082-4358-A573-610A5E5BEBBF}" type="pres">
      <dgm:prSet presAssocID="{DEA5758F-9F26-4CAA-92F6-7AD5A3D498D1}" presName="hierChild2" presStyleCnt="0"/>
      <dgm:spPr/>
    </dgm:pt>
    <dgm:pt modelId="{C6292702-8C53-49B8-813E-B366B4158CF2}" type="pres">
      <dgm:prSet presAssocID="{55A07803-246B-4808-B8FF-05F140565389}" presName="hierRoot1" presStyleCnt="0"/>
      <dgm:spPr/>
    </dgm:pt>
    <dgm:pt modelId="{831204A4-D514-4F3E-8836-68CEB58EC28A}" type="pres">
      <dgm:prSet presAssocID="{55A07803-246B-4808-B8FF-05F140565389}" presName="composite" presStyleCnt="0"/>
      <dgm:spPr/>
    </dgm:pt>
    <dgm:pt modelId="{EA9998DE-74F9-42A1-80FC-0F269772FFE2}" type="pres">
      <dgm:prSet presAssocID="{55A07803-246B-4808-B8FF-05F140565389}" presName="background" presStyleLbl="node0" presStyleIdx="2" presStyleCnt="3"/>
      <dgm:spPr/>
    </dgm:pt>
    <dgm:pt modelId="{6E789092-F4F4-4340-87F2-0FDB41C2AD0B}" type="pres">
      <dgm:prSet presAssocID="{55A07803-246B-4808-B8FF-05F140565389}" presName="text" presStyleLbl="fgAcc0" presStyleIdx="2" presStyleCnt="3">
        <dgm:presLayoutVars>
          <dgm:chPref val="3"/>
        </dgm:presLayoutVars>
      </dgm:prSet>
      <dgm:spPr/>
    </dgm:pt>
    <dgm:pt modelId="{9B38B5C0-52D2-45FB-BCE1-96E30B7B94FC}" type="pres">
      <dgm:prSet presAssocID="{55A07803-246B-4808-B8FF-05F140565389}" presName="hierChild2" presStyleCnt="0"/>
      <dgm:spPr/>
    </dgm:pt>
  </dgm:ptLst>
  <dgm:cxnLst>
    <dgm:cxn modelId="{598BA713-F8A6-4228-88DF-C9632F37D3FF}" type="presOf" srcId="{55A07803-246B-4808-B8FF-05F140565389}" destId="{6E789092-F4F4-4340-87F2-0FDB41C2AD0B}" srcOrd="0" destOrd="0" presId="urn:microsoft.com/office/officeart/2005/8/layout/hierarchy1"/>
    <dgm:cxn modelId="{D1B2FD3A-6B3E-48EC-A7D2-012EA9382F90}" srcId="{DE092FDE-341A-49B9-A5A6-A8DF205DF80B}" destId="{DEA5758F-9F26-4CAA-92F6-7AD5A3D498D1}" srcOrd="1" destOrd="0" parTransId="{76D85F05-8462-4E78-86E9-6FA38A37F9DB}" sibTransId="{76EA8C91-CE3D-41FC-A54A-267AFB7748D1}"/>
    <dgm:cxn modelId="{D9F7A05E-31A3-4AC9-97AE-13DD2AB3FF67}" srcId="{DE092FDE-341A-49B9-A5A6-A8DF205DF80B}" destId="{2D31B050-9BFE-440B-9FED-EBABBE8BE27D}" srcOrd="0" destOrd="0" parTransId="{39983BF7-8766-47D8-8968-C0E10B223878}" sibTransId="{F6D90E66-5186-436D-8D2F-CCA199405BDF}"/>
    <dgm:cxn modelId="{0D9D0D43-F3E6-4B20-86FB-53BF06C8CFFE}" type="presOf" srcId="{DEA5758F-9F26-4CAA-92F6-7AD5A3D498D1}" destId="{956B35EC-76EE-40EC-9E1B-D16EA4037DFF}" srcOrd="0" destOrd="0" presId="urn:microsoft.com/office/officeart/2005/8/layout/hierarchy1"/>
    <dgm:cxn modelId="{AAB77A57-B8AF-4CB1-97AA-75C919F7236C}" srcId="{DE092FDE-341A-49B9-A5A6-A8DF205DF80B}" destId="{55A07803-246B-4808-B8FF-05F140565389}" srcOrd="2" destOrd="0" parTransId="{D526FBCD-B4BA-4429-BCCE-A1AF542ABDBF}" sibTransId="{8997D8CD-10B0-4B91-A922-5F1CD5E1C0F6}"/>
    <dgm:cxn modelId="{1B734193-12B0-4A33-A157-3AF730A03C6B}" type="presOf" srcId="{2D31B050-9BFE-440B-9FED-EBABBE8BE27D}" destId="{0AEC3A88-0AD4-46DF-9339-8A0E4A74718E}" srcOrd="0" destOrd="0" presId="urn:microsoft.com/office/officeart/2005/8/layout/hierarchy1"/>
    <dgm:cxn modelId="{551645E0-29FD-47AC-9247-240FCA1416F4}" type="presOf" srcId="{DE092FDE-341A-49B9-A5A6-A8DF205DF80B}" destId="{654573A2-7690-47EB-8C31-EDFE139A2733}" srcOrd="0" destOrd="0" presId="urn:microsoft.com/office/officeart/2005/8/layout/hierarchy1"/>
    <dgm:cxn modelId="{79AB0099-7C02-4C3C-A4BB-35F2AB0FCF0A}" type="presParOf" srcId="{654573A2-7690-47EB-8C31-EDFE139A2733}" destId="{6077BED3-2A41-43C5-B315-11BF315B3357}" srcOrd="0" destOrd="0" presId="urn:microsoft.com/office/officeart/2005/8/layout/hierarchy1"/>
    <dgm:cxn modelId="{A5E4BA1B-A2B1-4C28-9361-1F576700AE2A}" type="presParOf" srcId="{6077BED3-2A41-43C5-B315-11BF315B3357}" destId="{A5EE792B-322F-40E5-8AAF-A5B673EFD278}" srcOrd="0" destOrd="0" presId="urn:microsoft.com/office/officeart/2005/8/layout/hierarchy1"/>
    <dgm:cxn modelId="{091C64F5-50A8-4CFC-B64B-3E998566334F}" type="presParOf" srcId="{A5EE792B-322F-40E5-8AAF-A5B673EFD278}" destId="{3A07BA51-E895-4C50-9D79-8AF3B59CE711}" srcOrd="0" destOrd="0" presId="urn:microsoft.com/office/officeart/2005/8/layout/hierarchy1"/>
    <dgm:cxn modelId="{62E9551F-2570-46D9-AC6C-839CEC5584B7}" type="presParOf" srcId="{A5EE792B-322F-40E5-8AAF-A5B673EFD278}" destId="{0AEC3A88-0AD4-46DF-9339-8A0E4A74718E}" srcOrd="1" destOrd="0" presId="urn:microsoft.com/office/officeart/2005/8/layout/hierarchy1"/>
    <dgm:cxn modelId="{22BDF0F5-9DDC-427E-86CA-AED43AB63634}" type="presParOf" srcId="{6077BED3-2A41-43C5-B315-11BF315B3357}" destId="{EAF27A0A-4283-485E-B7BB-1597841710AE}" srcOrd="1" destOrd="0" presId="urn:microsoft.com/office/officeart/2005/8/layout/hierarchy1"/>
    <dgm:cxn modelId="{4A1F41DE-9D01-4EA2-BD4E-A12920091190}" type="presParOf" srcId="{654573A2-7690-47EB-8C31-EDFE139A2733}" destId="{82358CAC-4C66-4CA6-96BF-6995F2F75C71}" srcOrd="1" destOrd="0" presId="urn:microsoft.com/office/officeart/2005/8/layout/hierarchy1"/>
    <dgm:cxn modelId="{38BC6478-E0CB-4DEF-AE0F-E67FAA5092DA}" type="presParOf" srcId="{82358CAC-4C66-4CA6-96BF-6995F2F75C71}" destId="{3A08E124-8D0C-4C17-8C4C-840C49A65788}" srcOrd="0" destOrd="0" presId="urn:microsoft.com/office/officeart/2005/8/layout/hierarchy1"/>
    <dgm:cxn modelId="{D7CA2BE9-72C5-40C1-A6B8-C2BD3FF4197C}" type="presParOf" srcId="{3A08E124-8D0C-4C17-8C4C-840C49A65788}" destId="{0E59B12B-82F7-49DE-A47C-D4914AA5BFFD}" srcOrd="0" destOrd="0" presId="urn:microsoft.com/office/officeart/2005/8/layout/hierarchy1"/>
    <dgm:cxn modelId="{1882F04C-3637-4DA5-AD0C-9B72CAA4388C}" type="presParOf" srcId="{3A08E124-8D0C-4C17-8C4C-840C49A65788}" destId="{956B35EC-76EE-40EC-9E1B-D16EA4037DFF}" srcOrd="1" destOrd="0" presId="urn:microsoft.com/office/officeart/2005/8/layout/hierarchy1"/>
    <dgm:cxn modelId="{5D8E9CF6-6C1F-49B3-99F1-3B3F5C6ECB56}" type="presParOf" srcId="{82358CAC-4C66-4CA6-96BF-6995F2F75C71}" destId="{3BAABC2B-8082-4358-A573-610A5E5BEBBF}" srcOrd="1" destOrd="0" presId="urn:microsoft.com/office/officeart/2005/8/layout/hierarchy1"/>
    <dgm:cxn modelId="{2974E760-80FC-4995-A87B-80DF4423E967}" type="presParOf" srcId="{654573A2-7690-47EB-8C31-EDFE139A2733}" destId="{C6292702-8C53-49B8-813E-B366B4158CF2}" srcOrd="2" destOrd="0" presId="urn:microsoft.com/office/officeart/2005/8/layout/hierarchy1"/>
    <dgm:cxn modelId="{3DA420A7-F267-4833-9014-9D76DBA91968}" type="presParOf" srcId="{C6292702-8C53-49B8-813E-B366B4158CF2}" destId="{831204A4-D514-4F3E-8836-68CEB58EC28A}" srcOrd="0" destOrd="0" presId="urn:microsoft.com/office/officeart/2005/8/layout/hierarchy1"/>
    <dgm:cxn modelId="{AB9427F6-C4DB-4EA1-BCFA-DB958E247A3A}" type="presParOf" srcId="{831204A4-D514-4F3E-8836-68CEB58EC28A}" destId="{EA9998DE-74F9-42A1-80FC-0F269772FFE2}" srcOrd="0" destOrd="0" presId="urn:microsoft.com/office/officeart/2005/8/layout/hierarchy1"/>
    <dgm:cxn modelId="{72F06F34-D5C8-4768-B1F2-39D6391A6A87}" type="presParOf" srcId="{831204A4-D514-4F3E-8836-68CEB58EC28A}" destId="{6E789092-F4F4-4340-87F2-0FDB41C2AD0B}" srcOrd="1" destOrd="0" presId="urn:microsoft.com/office/officeart/2005/8/layout/hierarchy1"/>
    <dgm:cxn modelId="{ACE4EAD8-7236-41EE-8498-E5551AF546C0}" type="presParOf" srcId="{C6292702-8C53-49B8-813E-B366B4158CF2}" destId="{9B38B5C0-52D2-45FB-BCE1-96E30B7B94FC}"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BBFEEA-1007-4AB6-9492-BF90B16B61E6}" type="doc">
      <dgm:prSet loTypeId="urn:microsoft.com/office/officeart/2005/8/layout/matrix3" loCatId="matrix" qsTypeId="urn:microsoft.com/office/officeart/2005/8/quickstyle/simple1" qsCatId="simple" csTypeId="urn:microsoft.com/office/officeart/2005/8/colors/colorful5" csCatId="colorful"/>
      <dgm:spPr/>
      <dgm:t>
        <a:bodyPr/>
        <a:lstStyle/>
        <a:p>
          <a:endParaRPr lang="en-US"/>
        </a:p>
      </dgm:t>
    </dgm:pt>
    <dgm:pt modelId="{23D4A301-732E-471D-8D83-4DCEFB5B96D2}">
      <dgm:prSet/>
      <dgm:spPr/>
      <dgm:t>
        <a:bodyPr/>
        <a:lstStyle/>
        <a:p>
          <a:r>
            <a:rPr lang="en-US" b="0" i="0"/>
            <a:t>Indeed, employee engagement plays a major role in the successful business operation of the hotel industry. </a:t>
          </a:r>
          <a:endParaRPr lang="en-US"/>
        </a:p>
      </dgm:t>
    </dgm:pt>
    <dgm:pt modelId="{9CA4CCC1-49DC-43D6-8788-0451AB48ADF5}" type="parTrans" cxnId="{42257B5B-66D4-4646-A056-64192224A9B7}">
      <dgm:prSet/>
      <dgm:spPr/>
      <dgm:t>
        <a:bodyPr/>
        <a:lstStyle/>
        <a:p>
          <a:endParaRPr lang="en-US"/>
        </a:p>
      </dgm:t>
    </dgm:pt>
    <dgm:pt modelId="{C8548C8A-5563-41D7-96CC-792F646EEDC9}" type="sibTrans" cxnId="{42257B5B-66D4-4646-A056-64192224A9B7}">
      <dgm:prSet/>
      <dgm:spPr/>
      <dgm:t>
        <a:bodyPr/>
        <a:lstStyle/>
        <a:p>
          <a:endParaRPr lang="en-US"/>
        </a:p>
      </dgm:t>
    </dgm:pt>
    <dgm:pt modelId="{1C0711D8-43F6-43BE-85EE-F510680E2977}">
      <dgm:prSet/>
      <dgm:spPr/>
      <dgm:t>
        <a:bodyPr/>
        <a:lstStyle/>
        <a:p>
          <a:r>
            <a:rPr lang="en-US" b="0" i="0"/>
            <a:t>It is also crucial for increasing the profit margin of the hotel business (Ser-Giacomi et al., 2018). </a:t>
          </a:r>
          <a:endParaRPr lang="en-US"/>
        </a:p>
      </dgm:t>
    </dgm:pt>
    <dgm:pt modelId="{12DADA08-ECCA-40D4-8F00-5EEFDCD34E8A}" type="parTrans" cxnId="{D759A109-8B08-4062-91C8-0224AC0FD14D}">
      <dgm:prSet/>
      <dgm:spPr/>
      <dgm:t>
        <a:bodyPr/>
        <a:lstStyle/>
        <a:p>
          <a:endParaRPr lang="en-US"/>
        </a:p>
      </dgm:t>
    </dgm:pt>
    <dgm:pt modelId="{1F2CD507-BA9F-43E8-B686-0A691E3066C5}" type="sibTrans" cxnId="{D759A109-8B08-4062-91C8-0224AC0FD14D}">
      <dgm:prSet/>
      <dgm:spPr/>
      <dgm:t>
        <a:bodyPr/>
        <a:lstStyle/>
        <a:p>
          <a:endParaRPr lang="en-US"/>
        </a:p>
      </dgm:t>
    </dgm:pt>
    <dgm:pt modelId="{1E9D498D-9195-49D5-A003-9EB7F17B3684}">
      <dgm:prSet/>
      <dgm:spPr/>
      <dgm:t>
        <a:bodyPr/>
        <a:lstStyle/>
        <a:p>
          <a:r>
            <a:rPr lang="en-US" b="0" i="0"/>
            <a:t>Hgher employee engagement has enhanced the productivity level of hotel businesses by 21% more than other hotel businesses (Putra et al., 2017). </a:t>
          </a:r>
          <a:endParaRPr lang="en-US"/>
        </a:p>
      </dgm:t>
    </dgm:pt>
    <dgm:pt modelId="{C1931A6E-D3F6-4D41-BFA1-79D2C07C84E9}" type="parTrans" cxnId="{2BDAECDA-1825-42E7-B824-4F4942D2A85B}">
      <dgm:prSet/>
      <dgm:spPr/>
      <dgm:t>
        <a:bodyPr/>
        <a:lstStyle/>
        <a:p>
          <a:endParaRPr lang="en-US"/>
        </a:p>
      </dgm:t>
    </dgm:pt>
    <dgm:pt modelId="{31E79B90-831E-4FF3-982B-9AA70C6C82BD}" type="sibTrans" cxnId="{2BDAECDA-1825-42E7-B824-4F4942D2A85B}">
      <dgm:prSet/>
      <dgm:spPr/>
      <dgm:t>
        <a:bodyPr/>
        <a:lstStyle/>
        <a:p>
          <a:endParaRPr lang="en-US"/>
        </a:p>
      </dgm:t>
    </dgm:pt>
    <dgm:pt modelId="{95A070D8-4830-485B-A494-C13A3D52D53A}">
      <dgm:prSet/>
      <dgm:spPr/>
      <dgm:t>
        <a:bodyPr/>
        <a:lstStyle/>
        <a:p>
          <a:r>
            <a:rPr lang="en-US" b="0" i="0"/>
            <a:t>Undoubtedly, employee engagement is important in the hotel industry to achieve and gain specific targets, which is crucial for success. </a:t>
          </a:r>
          <a:endParaRPr lang="en-US"/>
        </a:p>
      </dgm:t>
    </dgm:pt>
    <dgm:pt modelId="{6FFDADB1-DDAE-4486-A3D0-1B9D5363CE66}" type="parTrans" cxnId="{A00D2E7C-1087-46E8-8644-93FE060AD9FE}">
      <dgm:prSet/>
      <dgm:spPr/>
      <dgm:t>
        <a:bodyPr/>
        <a:lstStyle/>
        <a:p>
          <a:endParaRPr lang="en-US"/>
        </a:p>
      </dgm:t>
    </dgm:pt>
    <dgm:pt modelId="{22C053E9-CC8B-4511-BC6C-E593BAF0DCD0}" type="sibTrans" cxnId="{A00D2E7C-1087-46E8-8644-93FE060AD9FE}">
      <dgm:prSet/>
      <dgm:spPr/>
      <dgm:t>
        <a:bodyPr/>
        <a:lstStyle/>
        <a:p>
          <a:endParaRPr lang="en-US"/>
        </a:p>
      </dgm:t>
    </dgm:pt>
    <dgm:pt modelId="{B691C340-05E3-4EA7-A735-38396A44041E}" type="pres">
      <dgm:prSet presAssocID="{68BBFEEA-1007-4AB6-9492-BF90B16B61E6}" presName="matrix" presStyleCnt="0">
        <dgm:presLayoutVars>
          <dgm:chMax val="1"/>
          <dgm:dir/>
          <dgm:resizeHandles val="exact"/>
        </dgm:presLayoutVars>
      </dgm:prSet>
      <dgm:spPr/>
    </dgm:pt>
    <dgm:pt modelId="{2017568F-64B5-4C00-9123-CAF09BF41BF0}" type="pres">
      <dgm:prSet presAssocID="{68BBFEEA-1007-4AB6-9492-BF90B16B61E6}" presName="diamond" presStyleLbl="bgShp" presStyleIdx="0" presStyleCnt="1"/>
      <dgm:spPr/>
    </dgm:pt>
    <dgm:pt modelId="{A1156D4F-BA15-4A3D-89B2-38DF89D8F0EF}" type="pres">
      <dgm:prSet presAssocID="{68BBFEEA-1007-4AB6-9492-BF90B16B61E6}" presName="quad1" presStyleLbl="node1" presStyleIdx="0" presStyleCnt="4">
        <dgm:presLayoutVars>
          <dgm:chMax val="0"/>
          <dgm:chPref val="0"/>
          <dgm:bulletEnabled val="1"/>
        </dgm:presLayoutVars>
      </dgm:prSet>
      <dgm:spPr/>
    </dgm:pt>
    <dgm:pt modelId="{F6422D22-3EE0-4334-BECC-7CAD62450DB9}" type="pres">
      <dgm:prSet presAssocID="{68BBFEEA-1007-4AB6-9492-BF90B16B61E6}" presName="quad2" presStyleLbl="node1" presStyleIdx="1" presStyleCnt="4">
        <dgm:presLayoutVars>
          <dgm:chMax val="0"/>
          <dgm:chPref val="0"/>
          <dgm:bulletEnabled val="1"/>
        </dgm:presLayoutVars>
      </dgm:prSet>
      <dgm:spPr/>
    </dgm:pt>
    <dgm:pt modelId="{3DC00203-90B1-4739-8E40-5B67A4DB4005}" type="pres">
      <dgm:prSet presAssocID="{68BBFEEA-1007-4AB6-9492-BF90B16B61E6}" presName="quad3" presStyleLbl="node1" presStyleIdx="2" presStyleCnt="4">
        <dgm:presLayoutVars>
          <dgm:chMax val="0"/>
          <dgm:chPref val="0"/>
          <dgm:bulletEnabled val="1"/>
        </dgm:presLayoutVars>
      </dgm:prSet>
      <dgm:spPr/>
    </dgm:pt>
    <dgm:pt modelId="{47A9D1C3-ABF5-4019-8005-EA053FC2A380}" type="pres">
      <dgm:prSet presAssocID="{68BBFEEA-1007-4AB6-9492-BF90B16B61E6}" presName="quad4" presStyleLbl="node1" presStyleIdx="3" presStyleCnt="4">
        <dgm:presLayoutVars>
          <dgm:chMax val="0"/>
          <dgm:chPref val="0"/>
          <dgm:bulletEnabled val="1"/>
        </dgm:presLayoutVars>
      </dgm:prSet>
      <dgm:spPr/>
    </dgm:pt>
  </dgm:ptLst>
  <dgm:cxnLst>
    <dgm:cxn modelId="{D759A109-8B08-4062-91C8-0224AC0FD14D}" srcId="{68BBFEEA-1007-4AB6-9492-BF90B16B61E6}" destId="{1C0711D8-43F6-43BE-85EE-F510680E2977}" srcOrd="1" destOrd="0" parTransId="{12DADA08-ECCA-40D4-8F00-5EEFDCD34E8A}" sibTransId="{1F2CD507-BA9F-43E8-B686-0A691E3066C5}"/>
    <dgm:cxn modelId="{42257B5B-66D4-4646-A056-64192224A9B7}" srcId="{68BBFEEA-1007-4AB6-9492-BF90B16B61E6}" destId="{23D4A301-732E-471D-8D83-4DCEFB5B96D2}" srcOrd="0" destOrd="0" parTransId="{9CA4CCC1-49DC-43D6-8788-0451AB48ADF5}" sibTransId="{C8548C8A-5563-41D7-96CC-792F646EEDC9}"/>
    <dgm:cxn modelId="{61F2C276-2BF3-4DA3-9FA1-E08718B21435}" type="presOf" srcId="{1C0711D8-43F6-43BE-85EE-F510680E2977}" destId="{F6422D22-3EE0-4334-BECC-7CAD62450DB9}" srcOrd="0" destOrd="0" presId="urn:microsoft.com/office/officeart/2005/8/layout/matrix3"/>
    <dgm:cxn modelId="{A00D2E7C-1087-46E8-8644-93FE060AD9FE}" srcId="{68BBFEEA-1007-4AB6-9492-BF90B16B61E6}" destId="{95A070D8-4830-485B-A494-C13A3D52D53A}" srcOrd="3" destOrd="0" parTransId="{6FFDADB1-DDAE-4486-A3D0-1B9D5363CE66}" sibTransId="{22C053E9-CC8B-4511-BC6C-E593BAF0DCD0}"/>
    <dgm:cxn modelId="{EC68D29B-C75A-468F-9F55-D42495737550}" type="presOf" srcId="{1E9D498D-9195-49D5-A003-9EB7F17B3684}" destId="{3DC00203-90B1-4739-8E40-5B67A4DB4005}" srcOrd="0" destOrd="0" presId="urn:microsoft.com/office/officeart/2005/8/layout/matrix3"/>
    <dgm:cxn modelId="{A127FBD4-AABF-4227-B3B4-7E81D40A02D8}" type="presOf" srcId="{68BBFEEA-1007-4AB6-9492-BF90B16B61E6}" destId="{B691C340-05E3-4EA7-A735-38396A44041E}" srcOrd="0" destOrd="0" presId="urn:microsoft.com/office/officeart/2005/8/layout/matrix3"/>
    <dgm:cxn modelId="{1BF8D2D5-1429-4958-BD2D-C192669ECF28}" type="presOf" srcId="{95A070D8-4830-485B-A494-C13A3D52D53A}" destId="{47A9D1C3-ABF5-4019-8005-EA053FC2A380}" srcOrd="0" destOrd="0" presId="urn:microsoft.com/office/officeart/2005/8/layout/matrix3"/>
    <dgm:cxn modelId="{2BDAECDA-1825-42E7-B824-4F4942D2A85B}" srcId="{68BBFEEA-1007-4AB6-9492-BF90B16B61E6}" destId="{1E9D498D-9195-49D5-A003-9EB7F17B3684}" srcOrd="2" destOrd="0" parTransId="{C1931A6E-D3F6-4D41-BFA1-79D2C07C84E9}" sibTransId="{31E79B90-831E-4FF3-982B-9AA70C6C82BD}"/>
    <dgm:cxn modelId="{905C6FF3-42BA-425C-BD44-2A75CD2E81AD}" type="presOf" srcId="{23D4A301-732E-471D-8D83-4DCEFB5B96D2}" destId="{A1156D4F-BA15-4A3D-89B2-38DF89D8F0EF}" srcOrd="0" destOrd="0" presId="urn:microsoft.com/office/officeart/2005/8/layout/matrix3"/>
    <dgm:cxn modelId="{74449E65-F60C-4F7B-8A12-3371E1698DED}" type="presParOf" srcId="{B691C340-05E3-4EA7-A735-38396A44041E}" destId="{2017568F-64B5-4C00-9123-CAF09BF41BF0}" srcOrd="0" destOrd="0" presId="urn:microsoft.com/office/officeart/2005/8/layout/matrix3"/>
    <dgm:cxn modelId="{FA019F27-94BE-48E1-A779-D19CB4CD07FF}" type="presParOf" srcId="{B691C340-05E3-4EA7-A735-38396A44041E}" destId="{A1156D4F-BA15-4A3D-89B2-38DF89D8F0EF}" srcOrd="1" destOrd="0" presId="urn:microsoft.com/office/officeart/2005/8/layout/matrix3"/>
    <dgm:cxn modelId="{DD41F2E9-A131-47B5-A990-EAEE0A35D65B}" type="presParOf" srcId="{B691C340-05E3-4EA7-A735-38396A44041E}" destId="{F6422D22-3EE0-4334-BECC-7CAD62450DB9}" srcOrd="2" destOrd="0" presId="urn:microsoft.com/office/officeart/2005/8/layout/matrix3"/>
    <dgm:cxn modelId="{438C9A81-F7FD-45C6-B30B-1DA497F87AAE}" type="presParOf" srcId="{B691C340-05E3-4EA7-A735-38396A44041E}" destId="{3DC00203-90B1-4739-8E40-5B67A4DB4005}" srcOrd="3" destOrd="0" presId="urn:microsoft.com/office/officeart/2005/8/layout/matrix3"/>
    <dgm:cxn modelId="{41901E6F-EA26-4227-9043-8883B078BE17}" type="presParOf" srcId="{B691C340-05E3-4EA7-A735-38396A44041E}" destId="{47A9D1C3-ABF5-4019-8005-EA053FC2A380}"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E476B2-D032-41FE-BC4D-92898F5A83EC}"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0ACB8569-F6D4-44E1-B404-4003D76AEE5B}">
      <dgm:prSet/>
      <dgm:spPr/>
      <dgm:t>
        <a:bodyPr/>
        <a:lstStyle/>
        <a:p>
          <a:r>
            <a:rPr lang="en-US"/>
            <a:t>Engagement can be defined as the level of dedication and enthusiasm an employee feels while performing business operations (Graban and Toussaint, 2018). </a:t>
          </a:r>
        </a:p>
      </dgm:t>
    </dgm:pt>
    <dgm:pt modelId="{CB3CB67B-BD05-4189-A107-7F0F2CA77642}" type="parTrans" cxnId="{5B727E0D-2468-42B4-80F7-53E3AB30AECE}">
      <dgm:prSet/>
      <dgm:spPr/>
      <dgm:t>
        <a:bodyPr/>
        <a:lstStyle/>
        <a:p>
          <a:endParaRPr lang="en-US"/>
        </a:p>
      </dgm:t>
    </dgm:pt>
    <dgm:pt modelId="{5432A8E2-9E51-430C-8BAD-78623E298F71}" type="sibTrans" cxnId="{5B727E0D-2468-42B4-80F7-53E3AB30AECE}">
      <dgm:prSet/>
      <dgm:spPr/>
      <dgm:t>
        <a:bodyPr/>
        <a:lstStyle/>
        <a:p>
          <a:endParaRPr lang="en-US"/>
        </a:p>
      </dgm:t>
    </dgm:pt>
    <dgm:pt modelId="{D678200D-B048-4128-9A38-AAEBC4AA2C0B}">
      <dgm:prSet/>
      <dgm:spPr/>
      <dgm:t>
        <a:bodyPr/>
        <a:lstStyle/>
        <a:p>
          <a:r>
            <a:rPr lang="en-US"/>
            <a:t>At the same time, employees feel valued when they feel that their work positively impacts the company's growth and development (Dirani et al., 2020). </a:t>
          </a:r>
        </a:p>
      </dgm:t>
    </dgm:pt>
    <dgm:pt modelId="{CB910FA2-E85C-4E74-9B94-0875A3A8DB88}" type="parTrans" cxnId="{28A301B4-9692-4E18-AF5A-BADD7E1B96CA}">
      <dgm:prSet/>
      <dgm:spPr/>
      <dgm:t>
        <a:bodyPr/>
        <a:lstStyle/>
        <a:p>
          <a:endParaRPr lang="en-US"/>
        </a:p>
      </dgm:t>
    </dgm:pt>
    <dgm:pt modelId="{4E704A81-0717-4379-BD6F-CE17E11CEA74}" type="sibTrans" cxnId="{28A301B4-9692-4E18-AF5A-BADD7E1B96CA}">
      <dgm:prSet/>
      <dgm:spPr/>
      <dgm:t>
        <a:bodyPr/>
        <a:lstStyle/>
        <a:p>
          <a:endParaRPr lang="en-US"/>
        </a:p>
      </dgm:t>
    </dgm:pt>
    <dgm:pt modelId="{F2B04C7B-9BC9-47F4-82D8-5FDA9675F20A}">
      <dgm:prSet/>
      <dgm:spPr/>
      <dgm:t>
        <a:bodyPr/>
        <a:lstStyle/>
        <a:p>
          <a:r>
            <a:rPr lang="en-US"/>
            <a:t>Employee engagement is when employees find or experience a major sense of meaning in what they perform in the workplace (Bernas et al., 2021). </a:t>
          </a:r>
        </a:p>
      </dgm:t>
    </dgm:pt>
    <dgm:pt modelId="{B23FC82E-8E7C-486D-A9AC-F66725D42FEC}" type="parTrans" cxnId="{72BBEA6D-E955-4B04-A6ED-E2A2F3EDD7C8}">
      <dgm:prSet/>
      <dgm:spPr/>
      <dgm:t>
        <a:bodyPr/>
        <a:lstStyle/>
        <a:p>
          <a:endParaRPr lang="en-US"/>
        </a:p>
      </dgm:t>
    </dgm:pt>
    <dgm:pt modelId="{CA6BCB6D-F336-45EE-9DEF-DBC230E9341C}" type="sibTrans" cxnId="{72BBEA6D-E955-4B04-A6ED-E2A2F3EDD7C8}">
      <dgm:prSet/>
      <dgm:spPr/>
      <dgm:t>
        <a:bodyPr/>
        <a:lstStyle/>
        <a:p>
          <a:endParaRPr lang="en-US"/>
        </a:p>
      </dgm:t>
    </dgm:pt>
    <dgm:pt modelId="{942D5403-E11E-4AB6-BAA8-8E943319A104}" type="pres">
      <dgm:prSet presAssocID="{0FE476B2-D032-41FE-BC4D-92898F5A83EC}" presName="hierChild1" presStyleCnt="0">
        <dgm:presLayoutVars>
          <dgm:chPref val="1"/>
          <dgm:dir/>
          <dgm:animOne val="branch"/>
          <dgm:animLvl val="lvl"/>
          <dgm:resizeHandles/>
        </dgm:presLayoutVars>
      </dgm:prSet>
      <dgm:spPr/>
    </dgm:pt>
    <dgm:pt modelId="{1EC87E17-D65C-44C6-B5C4-C5D1894E1988}" type="pres">
      <dgm:prSet presAssocID="{0ACB8569-F6D4-44E1-B404-4003D76AEE5B}" presName="hierRoot1" presStyleCnt="0"/>
      <dgm:spPr/>
    </dgm:pt>
    <dgm:pt modelId="{9077FBA1-C95F-4221-A7A4-70970083187C}" type="pres">
      <dgm:prSet presAssocID="{0ACB8569-F6D4-44E1-B404-4003D76AEE5B}" presName="composite" presStyleCnt="0"/>
      <dgm:spPr/>
    </dgm:pt>
    <dgm:pt modelId="{B18A76CB-40DD-4733-897E-0612D0EF9BCA}" type="pres">
      <dgm:prSet presAssocID="{0ACB8569-F6D4-44E1-B404-4003D76AEE5B}" presName="background" presStyleLbl="node0" presStyleIdx="0" presStyleCnt="3"/>
      <dgm:spPr/>
    </dgm:pt>
    <dgm:pt modelId="{0134B81B-235D-4537-A3C3-D319023C3816}" type="pres">
      <dgm:prSet presAssocID="{0ACB8569-F6D4-44E1-B404-4003D76AEE5B}" presName="text" presStyleLbl="fgAcc0" presStyleIdx="0" presStyleCnt="3">
        <dgm:presLayoutVars>
          <dgm:chPref val="3"/>
        </dgm:presLayoutVars>
      </dgm:prSet>
      <dgm:spPr/>
    </dgm:pt>
    <dgm:pt modelId="{8DCC76B9-D2BB-447D-BB3A-B4BB4618148F}" type="pres">
      <dgm:prSet presAssocID="{0ACB8569-F6D4-44E1-B404-4003D76AEE5B}" presName="hierChild2" presStyleCnt="0"/>
      <dgm:spPr/>
    </dgm:pt>
    <dgm:pt modelId="{364B2805-F8E3-4C95-AF71-FD62614266F8}" type="pres">
      <dgm:prSet presAssocID="{D678200D-B048-4128-9A38-AAEBC4AA2C0B}" presName="hierRoot1" presStyleCnt="0"/>
      <dgm:spPr/>
    </dgm:pt>
    <dgm:pt modelId="{C56AA549-CC9E-418D-992F-65D49E84BA1F}" type="pres">
      <dgm:prSet presAssocID="{D678200D-B048-4128-9A38-AAEBC4AA2C0B}" presName="composite" presStyleCnt="0"/>
      <dgm:spPr/>
    </dgm:pt>
    <dgm:pt modelId="{5D788D06-498B-4CF6-878C-C27752A4DC0B}" type="pres">
      <dgm:prSet presAssocID="{D678200D-B048-4128-9A38-AAEBC4AA2C0B}" presName="background" presStyleLbl="node0" presStyleIdx="1" presStyleCnt="3"/>
      <dgm:spPr/>
    </dgm:pt>
    <dgm:pt modelId="{21E72CBD-A1F9-4ED2-AF2A-E9F264D91019}" type="pres">
      <dgm:prSet presAssocID="{D678200D-B048-4128-9A38-AAEBC4AA2C0B}" presName="text" presStyleLbl="fgAcc0" presStyleIdx="1" presStyleCnt="3">
        <dgm:presLayoutVars>
          <dgm:chPref val="3"/>
        </dgm:presLayoutVars>
      </dgm:prSet>
      <dgm:spPr/>
    </dgm:pt>
    <dgm:pt modelId="{DD561F6C-505A-4510-BD67-559FEA79A43A}" type="pres">
      <dgm:prSet presAssocID="{D678200D-B048-4128-9A38-AAEBC4AA2C0B}" presName="hierChild2" presStyleCnt="0"/>
      <dgm:spPr/>
    </dgm:pt>
    <dgm:pt modelId="{1F5DF6A9-9455-467C-A701-86ECE35022E3}" type="pres">
      <dgm:prSet presAssocID="{F2B04C7B-9BC9-47F4-82D8-5FDA9675F20A}" presName="hierRoot1" presStyleCnt="0"/>
      <dgm:spPr/>
    </dgm:pt>
    <dgm:pt modelId="{72DCFA3C-59EA-44D6-AADF-A7DD38044050}" type="pres">
      <dgm:prSet presAssocID="{F2B04C7B-9BC9-47F4-82D8-5FDA9675F20A}" presName="composite" presStyleCnt="0"/>
      <dgm:spPr/>
    </dgm:pt>
    <dgm:pt modelId="{57DC2B51-114D-442D-BCE9-D1A6D12493D8}" type="pres">
      <dgm:prSet presAssocID="{F2B04C7B-9BC9-47F4-82D8-5FDA9675F20A}" presName="background" presStyleLbl="node0" presStyleIdx="2" presStyleCnt="3"/>
      <dgm:spPr/>
    </dgm:pt>
    <dgm:pt modelId="{3937EF39-F149-41E7-A4C2-38C7A4FA225C}" type="pres">
      <dgm:prSet presAssocID="{F2B04C7B-9BC9-47F4-82D8-5FDA9675F20A}" presName="text" presStyleLbl="fgAcc0" presStyleIdx="2" presStyleCnt="3">
        <dgm:presLayoutVars>
          <dgm:chPref val="3"/>
        </dgm:presLayoutVars>
      </dgm:prSet>
      <dgm:spPr/>
    </dgm:pt>
    <dgm:pt modelId="{0BB1E1F2-DA3E-4B2B-A1BC-DB0EDD876B57}" type="pres">
      <dgm:prSet presAssocID="{F2B04C7B-9BC9-47F4-82D8-5FDA9675F20A}" presName="hierChild2" presStyleCnt="0"/>
      <dgm:spPr/>
    </dgm:pt>
  </dgm:ptLst>
  <dgm:cxnLst>
    <dgm:cxn modelId="{BDD0CD08-71E8-42D2-A4B6-FDB41E2DBFA2}" type="presOf" srcId="{D678200D-B048-4128-9A38-AAEBC4AA2C0B}" destId="{21E72CBD-A1F9-4ED2-AF2A-E9F264D91019}" srcOrd="0" destOrd="0" presId="urn:microsoft.com/office/officeart/2005/8/layout/hierarchy1"/>
    <dgm:cxn modelId="{5B727E0D-2468-42B4-80F7-53E3AB30AECE}" srcId="{0FE476B2-D032-41FE-BC4D-92898F5A83EC}" destId="{0ACB8569-F6D4-44E1-B404-4003D76AEE5B}" srcOrd="0" destOrd="0" parTransId="{CB3CB67B-BD05-4189-A107-7F0F2CA77642}" sibTransId="{5432A8E2-9E51-430C-8BAD-78623E298F71}"/>
    <dgm:cxn modelId="{B95B735B-BB2D-432D-8F25-3819D962EA65}" type="presOf" srcId="{0ACB8569-F6D4-44E1-B404-4003D76AEE5B}" destId="{0134B81B-235D-4537-A3C3-D319023C3816}" srcOrd="0" destOrd="0" presId="urn:microsoft.com/office/officeart/2005/8/layout/hierarchy1"/>
    <dgm:cxn modelId="{72BBEA6D-E955-4B04-A6ED-E2A2F3EDD7C8}" srcId="{0FE476B2-D032-41FE-BC4D-92898F5A83EC}" destId="{F2B04C7B-9BC9-47F4-82D8-5FDA9675F20A}" srcOrd="2" destOrd="0" parTransId="{B23FC82E-8E7C-486D-A9AC-F66725D42FEC}" sibTransId="{CA6BCB6D-F336-45EE-9DEF-DBC230E9341C}"/>
    <dgm:cxn modelId="{F01EBB90-52B8-41C8-86AB-D188BEE912E2}" type="presOf" srcId="{F2B04C7B-9BC9-47F4-82D8-5FDA9675F20A}" destId="{3937EF39-F149-41E7-A4C2-38C7A4FA225C}" srcOrd="0" destOrd="0" presId="urn:microsoft.com/office/officeart/2005/8/layout/hierarchy1"/>
    <dgm:cxn modelId="{28A301B4-9692-4E18-AF5A-BADD7E1B96CA}" srcId="{0FE476B2-D032-41FE-BC4D-92898F5A83EC}" destId="{D678200D-B048-4128-9A38-AAEBC4AA2C0B}" srcOrd="1" destOrd="0" parTransId="{CB910FA2-E85C-4E74-9B94-0875A3A8DB88}" sibTransId="{4E704A81-0717-4379-BD6F-CE17E11CEA74}"/>
    <dgm:cxn modelId="{13629DE3-A612-4A25-8CEE-EB6FC1770134}" type="presOf" srcId="{0FE476B2-D032-41FE-BC4D-92898F5A83EC}" destId="{942D5403-E11E-4AB6-BAA8-8E943319A104}" srcOrd="0" destOrd="0" presId="urn:microsoft.com/office/officeart/2005/8/layout/hierarchy1"/>
    <dgm:cxn modelId="{0AED3D96-4338-421F-9DB5-28887428B537}" type="presParOf" srcId="{942D5403-E11E-4AB6-BAA8-8E943319A104}" destId="{1EC87E17-D65C-44C6-B5C4-C5D1894E1988}" srcOrd="0" destOrd="0" presId="urn:microsoft.com/office/officeart/2005/8/layout/hierarchy1"/>
    <dgm:cxn modelId="{2675CB93-8D7A-4D26-8FCF-3F475131D092}" type="presParOf" srcId="{1EC87E17-D65C-44C6-B5C4-C5D1894E1988}" destId="{9077FBA1-C95F-4221-A7A4-70970083187C}" srcOrd="0" destOrd="0" presId="urn:microsoft.com/office/officeart/2005/8/layout/hierarchy1"/>
    <dgm:cxn modelId="{8BB8A021-30F4-453D-BBEE-FAE2E5F3FAE2}" type="presParOf" srcId="{9077FBA1-C95F-4221-A7A4-70970083187C}" destId="{B18A76CB-40DD-4733-897E-0612D0EF9BCA}" srcOrd="0" destOrd="0" presId="urn:microsoft.com/office/officeart/2005/8/layout/hierarchy1"/>
    <dgm:cxn modelId="{01F5C6DC-7EAB-40B4-9B1E-D6A0EA90B018}" type="presParOf" srcId="{9077FBA1-C95F-4221-A7A4-70970083187C}" destId="{0134B81B-235D-4537-A3C3-D319023C3816}" srcOrd="1" destOrd="0" presId="urn:microsoft.com/office/officeart/2005/8/layout/hierarchy1"/>
    <dgm:cxn modelId="{1B171A2F-E584-4C69-AFFA-6A3C2B500FC0}" type="presParOf" srcId="{1EC87E17-D65C-44C6-B5C4-C5D1894E1988}" destId="{8DCC76B9-D2BB-447D-BB3A-B4BB4618148F}" srcOrd="1" destOrd="0" presId="urn:microsoft.com/office/officeart/2005/8/layout/hierarchy1"/>
    <dgm:cxn modelId="{9E7C18B8-9D99-4D79-91FC-2FAC0275E5D2}" type="presParOf" srcId="{942D5403-E11E-4AB6-BAA8-8E943319A104}" destId="{364B2805-F8E3-4C95-AF71-FD62614266F8}" srcOrd="1" destOrd="0" presId="urn:microsoft.com/office/officeart/2005/8/layout/hierarchy1"/>
    <dgm:cxn modelId="{E3A3125B-5295-46A2-8CB6-289C72ABCCC8}" type="presParOf" srcId="{364B2805-F8E3-4C95-AF71-FD62614266F8}" destId="{C56AA549-CC9E-418D-992F-65D49E84BA1F}" srcOrd="0" destOrd="0" presId="urn:microsoft.com/office/officeart/2005/8/layout/hierarchy1"/>
    <dgm:cxn modelId="{80A456BA-9F2B-44AD-871B-48E6854BDF98}" type="presParOf" srcId="{C56AA549-CC9E-418D-992F-65D49E84BA1F}" destId="{5D788D06-498B-4CF6-878C-C27752A4DC0B}" srcOrd="0" destOrd="0" presId="urn:microsoft.com/office/officeart/2005/8/layout/hierarchy1"/>
    <dgm:cxn modelId="{D2338B28-12E5-4B21-90D6-823A5E2BA8D7}" type="presParOf" srcId="{C56AA549-CC9E-418D-992F-65D49E84BA1F}" destId="{21E72CBD-A1F9-4ED2-AF2A-E9F264D91019}" srcOrd="1" destOrd="0" presId="urn:microsoft.com/office/officeart/2005/8/layout/hierarchy1"/>
    <dgm:cxn modelId="{AC3B89AB-E128-4021-82E4-1B1E5930D4ED}" type="presParOf" srcId="{364B2805-F8E3-4C95-AF71-FD62614266F8}" destId="{DD561F6C-505A-4510-BD67-559FEA79A43A}" srcOrd="1" destOrd="0" presId="urn:microsoft.com/office/officeart/2005/8/layout/hierarchy1"/>
    <dgm:cxn modelId="{C628CE81-7F4C-4AB3-95F8-D92A1B7953CA}" type="presParOf" srcId="{942D5403-E11E-4AB6-BAA8-8E943319A104}" destId="{1F5DF6A9-9455-467C-A701-86ECE35022E3}" srcOrd="2" destOrd="0" presId="urn:microsoft.com/office/officeart/2005/8/layout/hierarchy1"/>
    <dgm:cxn modelId="{F677D195-5899-42AF-ADAF-40B4233E04F3}" type="presParOf" srcId="{1F5DF6A9-9455-467C-A701-86ECE35022E3}" destId="{72DCFA3C-59EA-44D6-AADF-A7DD38044050}" srcOrd="0" destOrd="0" presId="urn:microsoft.com/office/officeart/2005/8/layout/hierarchy1"/>
    <dgm:cxn modelId="{6569AFF8-D527-4937-ABA9-4704FC5E808D}" type="presParOf" srcId="{72DCFA3C-59EA-44D6-AADF-A7DD38044050}" destId="{57DC2B51-114D-442D-BCE9-D1A6D12493D8}" srcOrd="0" destOrd="0" presId="urn:microsoft.com/office/officeart/2005/8/layout/hierarchy1"/>
    <dgm:cxn modelId="{919F3327-FDC9-46A8-A4DE-42FB8D5E6AFA}" type="presParOf" srcId="{72DCFA3C-59EA-44D6-AADF-A7DD38044050}" destId="{3937EF39-F149-41E7-A4C2-38C7A4FA225C}" srcOrd="1" destOrd="0" presId="urn:microsoft.com/office/officeart/2005/8/layout/hierarchy1"/>
    <dgm:cxn modelId="{CA4D92CA-E97F-4790-A090-EC6CFB1DA7E9}" type="presParOf" srcId="{1F5DF6A9-9455-467C-A701-86ECE35022E3}" destId="{0BB1E1F2-DA3E-4B2B-A1BC-DB0EDD876B5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C97943F-C6C4-4454-A0B7-3148DD15DEB3}"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B99E09A4-26BB-4F08-88DE-281AAD6B45AD}">
      <dgm:prSet/>
      <dgm:spPr/>
      <dgm:t>
        <a:bodyPr/>
        <a:lstStyle/>
        <a:p>
          <a:r>
            <a:rPr lang="en-US"/>
            <a:t>Theoretical engagement model plays a vital role in implementing policies and strategies to enhance the growth of the business performance of the Company (Teo et al., 2020).</a:t>
          </a:r>
        </a:p>
      </dgm:t>
    </dgm:pt>
    <dgm:pt modelId="{9803424A-5F50-40FD-B512-BF915B281063}" type="parTrans" cxnId="{F418AB68-A5AA-4936-BD7D-26FDC616B7BA}">
      <dgm:prSet/>
      <dgm:spPr/>
      <dgm:t>
        <a:bodyPr/>
        <a:lstStyle/>
        <a:p>
          <a:endParaRPr lang="en-US"/>
        </a:p>
      </dgm:t>
    </dgm:pt>
    <dgm:pt modelId="{3EC3C66C-AB12-47FB-ADC0-5C6CAE23A908}" type="sibTrans" cxnId="{F418AB68-A5AA-4936-BD7D-26FDC616B7BA}">
      <dgm:prSet/>
      <dgm:spPr/>
      <dgm:t>
        <a:bodyPr/>
        <a:lstStyle/>
        <a:p>
          <a:endParaRPr lang="en-US"/>
        </a:p>
      </dgm:t>
    </dgm:pt>
    <dgm:pt modelId="{F28A3D0C-86CE-468E-96D1-3A7329055F3C}">
      <dgm:prSet/>
      <dgm:spPr/>
      <dgm:t>
        <a:bodyPr/>
        <a:lstStyle/>
        <a:p>
          <a:r>
            <a:rPr lang="en-US"/>
            <a:t>At the same time, it is also beneficial to develop a positive workplace culture where the Company's staff can thrive efficiently (Ser-Giacomi et al., 2018). </a:t>
          </a:r>
        </a:p>
      </dgm:t>
    </dgm:pt>
    <dgm:pt modelId="{88FA3B6C-BD7B-4D6E-90E7-4C3E65033180}" type="parTrans" cxnId="{029D3FED-7F28-47D9-A16C-AC95F1CA892B}">
      <dgm:prSet/>
      <dgm:spPr/>
      <dgm:t>
        <a:bodyPr/>
        <a:lstStyle/>
        <a:p>
          <a:endParaRPr lang="en-US"/>
        </a:p>
      </dgm:t>
    </dgm:pt>
    <dgm:pt modelId="{31011AC4-E545-4B86-8EC9-11A8E5A481FB}" type="sibTrans" cxnId="{029D3FED-7F28-47D9-A16C-AC95F1CA892B}">
      <dgm:prSet/>
      <dgm:spPr/>
      <dgm:t>
        <a:bodyPr/>
        <a:lstStyle/>
        <a:p>
          <a:endParaRPr lang="en-US"/>
        </a:p>
      </dgm:t>
    </dgm:pt>
    <dgm:pt modelId="{370D37FD-08CA-43C3-BEE6-8D807A019B2B}">
      <dgm:prSet/>
      <dgm:spPr/>
      <dgm:t>
        <a:bodyPr/>
        <a:lstStyle/>
        <a:p>
          <a:r>
            <a:rPr lang="en-US" b="1"/>
            <a:t>The Zinger Model</a:t>
          </a:r>
          <a:endParaRPr lang="en-US"/>
        </a:p>
      </dgm:t>
    </dgm:pt>
    <dgm:pt modelId="{D98DCE26-1664-4749-983C-43BFF18FE91C}" type="parTrans" cxnId="{6A54A96E-3944-498C-B10E-F3E4C2055A91}">
      <dgm:prSet/>
      <dgm:spPr/>
      <dgm:t>
        <a:bodyPr/>
        <a:lstStyle/>
        <a:p>
          <a:endParaRPr lang="en-US"/>
        </a:p>
      </dgm:t>
    </dgm:pt>
    <dgm:pt modelId="{5AAFA646-E9D1-4F33-B7D4-AB361DB0E5CE}" type="sibTrans" cxnId="{6A54A96E-3944-498C-B10E-F3E4C2055A91}">
      <dgm:prSet/>
      <dgm:spPr/>
      <dgm:t>
        <a:bodyPr/>
        <a:lstStyle/>
        <a:p>
          <a:endParaRPr lang="en-US"/>
        </a:p>
      </dgm:t>
    </dgm:pt>
    <dgm:pt modelId="{C9A4687C-DD79-40A4-91B3-FEE117A321FF}" type="pres">
      <dgm:prSet presAssocID="{FC97943F-C6C4-4454-A0B7-3148DD15DEB3}" presName="hierChild1" presStyleCnt="0">
        <dgm:presLayoutVars>
          <dgm:chPref val="1"/>
          <dgm:dir/>
          <dgm:animOne val="branch"/>
          <dgm:animLvl val="lvl"/>
          <dgm:resizeHandles/>
        </dgm:presLayoutVars>
      </dgm:prSet>
      <dgm:spPr/>
    </dgm:pt>
    <dgm:pt modelId="{3BA48944-5B7D-42AB-B6CB-7082089B819F}" type="pres">
      <dgm:prSet presAssocID="{B99E09A4-26BB-4F08-88DE-281AAD6B45AD}" presName="hierRoot1" presStyleCnt="0"/>
      <dgm:spPr/>
    </dgm:pt>
    <dgm:pt modelId="{D10F6B06-46FA-444A-994C-2DA14D2DD8C0}" type="pres">
      <dgm:prSet presAssocID="{B99E09A4-26BB-4F08-88DE-281AAD6B45AD}" presName="composite" presStyleCnt="0"/>
      <dgm:spPr/>
    </dgm:pt>
    <dgm:pt modelId="{FD5FC57C-3BD3-4DB5-BEB4-587D189A809D}" type="pres">
      <dgm:prSet presAssocID="{B99E09A4-26BB-4F08-88DE-281AAD6B45AD}" presName="background" presStyleLbl="node0" presStyleIdx="0" presStyleCnt="3"/>
      <dgm:spPr/>
    </dgm:pt>
    <dgm:pt modelId="{5C443363-89E2-4391-8903-541292495ADC}" type="pres">
      <dgm:prSet presAssocID="{B99E09A4-26BB-4F08-88DE-281AAD6B45AD}" presName="text" presStyleLbl="fgAcc0" presStyleIdx="0" presStyleCnt="3">
        <dgm:presLayoutVars>
          <dgm:chPref val="3"/>
        </dgm:presLayoutVars>
      </dgm:prSet>
      <dgm:spPr/>
    </dgm:pt>
    <dgm:pt modelId="{A0C34D89-C200-4EF7-B86A-4ED7C6C91C4D}" type="pres">
      <dgm:prSet presAssocID="{B99E09A4-26BB-4F08-88DE-281AAD6B45AD}" presName="hierChild2" presStyleCnt="0"/>
      <dgm:spPr/>
    </dgm:pt>
    <dgm:pt modelId="{0B13EEFA-95E0-492B-90CF-EE13F79B2F9B}" type="pres">
      <dgm:prSet presAssocID="{F28A3D0C-86CE-468E-96D1-3A7329055F3C}" presName="hierRoot1" presStyleCnt="0"/>
      <dgm:spPr/>
    </dgm:pt>
    <dgm:pt modelId="{4DC23C69-20F7-412E-A63E-CD2D8C0DDDF6}" type="pres">
      <dgm:prSet presAssocID="{F28A3D0C-86CE-468E-96D1-3A7329055F3C}" presName="composite" presStyleCnt="0"/>
      <dgm:spPr/>
    </dgm:pt>
    <dgm:pt modelId="{611CE066-7EB7-4270-9A8F-75DBE0D37A75}" type="pres">
      <dgm:prSet presAssocID="{F28A3D0C-86CE-468E-96D1-3A7329055F3C}" presName="background" presStyleLbl="node0" presStyleIdx="1" presStyleCnt="3"/>
      <dgm:spPr/>
    </dgm:pt>
    <dgm:pt modelId="{8B52AB34-5438-4C6D-8A15-C8B5A04A922B}" type="pres">
      <dgm:prSet presAssocID="{F28A3D0C-86CE-468E-96D1-3A7329055F3C}" presName="text" presStyleLbl="fgAcc0" presStyleIdx="1" presStyleCnt="3">
        <dgm:presLayoutVars>
          <dgm:chPref val="3"/>
        </dgm:presLayoutVars>
      </dgm:prSet>
      <dgm:spPr/>
    </dgm:pt>
    <dgm:pt modelId="{B0DAFC32-EE89-42E6-A2B7-CDE1005E3A5B}" type="pres">
      <dgm:prSet presAssocID="{F28A3D0C-86CE-468E-96D1-3A7329055F3C}" presName="hierChild2" presStyleCnt="0"/>
      <dgm:spPr/>
    </dgm:pt>
    <dgm:pt modelId="{89CF5EAD-D125-45D1-A1AE-AE061258D031}" type="pres">
      <dgm:prSet presAssocID="{370D37FD-08CA-43C3-BEE6-8D807A019B2B}" presName="hierRoot1" presStyleCnt="0"/>
      <dgm:spPr/>
    </dgm:pt>
    <dgm:pt modelId="{79302EBB-35AE-4363-935A-7470BF761463}" type="pres">
      <dgm:prSet presAssocID="{370D37FD-08CA-43C3-BEE6-8D807A019B2B}" presName="composite" presStyleCnt="0"/>
      <dgm:spPr/>
    </dgm:pt>
    <dgm:pt modelId="{0ED15AD0-9926-467D-B583-515176252779}" type="pres">
      <dgm:prSet presAssocID="{370D37FD-08CA-43C3-BEE6-8D807A019B2B}" presName="background" presStyleLbl="node0" presStyleIdx="2" presStyleCnt="3"/>
      <dgm:spPr/>
    </dgm:pt>
    <dgm:pt modelId="{6FAB1644-83C5-48C9-9B29-F4B857F34FD3}" type="pres">
      <dgm:prSet presAssocID="{370D37FD-08CA-43C3-BEE6-8D807A019B2B}" presName="text" presStyleLbl="fgAcc0" presStyleIdx="2" presStyleCnt="3">
        <dgm:presLayoutVars>
          <dgm:chPref val="3"/>
        </dgm:presLayoutVars>
      </dgm:prSet>
      <dgm:spPr/>
    </dgm:pt>
    <dgm:pt modelId="{2A6F62EA-D449-4EB1-AF25-DC5C7EE4A9E6}" type="pres">
      <dgm:prSet presAssocID="{370D37FD-08CA-43C3-BEE6-8D807A019B2B}" presName="hierChild2" presStyleCnt="0"/>
      <dgm:spPr/>
    </dgm:pt>
  </dgm:ptLst>
  <dgm:cxnLst>
    <dgm:cxn modelId="{CB9BF500-9D9C-4A2D-AEA1-8416362C694E}" type="presOf" srcId="{B99E09A4-26BB-4F08-88DE-281AAD6B45AD}" destId="{5C443363-89E2-4391-8903-541292495ADC}" srcOrd="0" destOrd="0" presId="urn:microsoft.com/office/officeart/2005/8/layout/hierarchy1"/>
    <dgm:cxn modelId="{F418AB68-A5AA-4936-BD7D-26FDC616B7BA}" srcId="{FC97943F-C6C4-4454-A0B7-3148DD15DEB3}" destId="{B99E09A4-26BB-4F08-88DE-281AAD6B45AD}" srcOrd="0" destOrd="0" parTransId="{9803424A-5F50-40FD-B512-BF915B281063}" sibTransId="{3EC3C66C-AB12-47FB-ADC0-5C6CAE23A908}"/>
    <dgm:cxn modelId="{6A54A96E-3944-498C-B10E-F3E4C2055A91}" srcId="{FC97943F-C6C4-4454-A0B7-3148DD15DEB3}" destId="{370D37FD-08CA-43C3-BEE6-8D807A019B2B}" srcOrd="2" destOrd="0" parTransId="{D98DCE26-1664-4749-983C-43BFF18FE91C}" sibTransId="{5AAFA646-E9D1-4F33-B7D4-AB361DB0E5CE}"/>
    <dgm:cxn modelId="{0DDC0558-614B-4CE5-B01B-8961259A11E4}" type="presOf" srcId="{FC97943F-C6C4-4454-A0B7-3148DD15DEB3}" destId="{C9A4687C-DD79-40A4-91B3-FEE117A321FF}" srcOrd="0" destOrd="0" presId="urn:microsoft.com/office/officeart/2005/8/layout/hierarchy1"/>
    <dgm:cxn modelId="{55B461C2-3921-4824-B020-1095E46C6471}" type="presOf" srcId="{370D37FD-08CA-43C3-BEE6-8D807A019B2B}" destId="{6FAB1644-83C5-48C9-9B29-F4B857F34FD3}" srcOrd="0" destOrd="0" presId="urn:microsoft.com/office/officeart/2005/8/layout/hierarchy1"/>
    <dgm:cxn modelId="{917014CD-AFA6-4935-949A-71251ADE1B03}" type="presOf" srcId="{F28A3D0C-86CE-468E-96D1-3A7329055F3C}" destId="{8B52AB34-5438-4C6D-8A15-C8B5A04A922B}" srcOrd="0" destOrd="0" presId="urn:microsoft.com/office/officeart/2005/8/layout/hierarchy1"/>
    <dgm:cxn modelId="{029D3FED-7F28-47D9-A16C-AC95F1CA892B}" srcId="{FC97943F-C6C4-4454-A0B7-3148DD15DEB3}" destId="{F28A3D0C-86CE-468E-96D1-3A7329055F3C}" srcOrd="1" destOrd="0" parTransId="{88FA3B6C-BD7B-4D6E-90E7-4C3E65033180}" sibTransId="{31011AC4-E545-4B86-8EC9-11A8E5A481FB}"/>
    <dgm:cxn modelId="{AA950FCC-C1BF-42EA-8086-5B8662E8793C}" type="presParOf" srcId="{C9A4687C-DD79-40A4-91B3-FEE117A321FF}" destId="{3BA48944-5B7D-42AB-B6CB-7082089B819F}" srcOrd="0" destOrd="0" presId="urn:microsoft.com/office/officeart/2005/8/layout/hierarchy1"/>
    <dgm:cxn modelId="{3817DA28-127E-42BF-8FC2-90496B36820C}" type="presParOf" srcId="{3BA48944-5B7D-42AB-B6CB-7082089B819F}" destId="{D10F6B06-46FA-444A-994C-2DA14D2DD8C0}" srcOrd="0" destOrd="0" presId="urn:microsoft.com/office/officeart/2005/8/layout/hierarchy1"/>
    <dgm:cxn modelId="{BCC0C46F-F4AA-429B-9690-49A87F47FE2E}" type="presParOf" srcId="{D10F6B06-46FA-444A-994C-2DA14D2DD8C0}" destId="{FD5FC57C-3BD3-4DB5-BEB4-587D189A809D}" srcOrd="0" destOrd="0" presId="urn:microsoft.com/office/officeart/2005/8/layout/hierarchy1"/>
    <dgm:cxn modelId="{C0258D10-51FF-482D-9661-11C9BA4D2926}" type="presParOf" srcId="{D10F6B06-46FA-444A-994C-2DA14D2DD8C0}" destId="{5C443363-89E2-4391-8903-541292495ADC}" srcOrd="1" destOrd="0" presId="urn:microsoft.com/office/officeart/2005/8/layout/hierarchy1"/>
    <dgm:cxn modelId="{FC186243-FB6A-4ECC-977B-73E8ECE0D009}" type="presParOf" srcId="{3BA48944-5B7D-42AB-B6CB-7082089B819F}" destId="{A0C34D89-C200-4EF7-B86A-4ED7C6C91C4D}" srcOrd="1" destOrd="0" presId="urn:microsoft.com/office/officeart/2005/8/layout/hierarchy1"/>
    <dgm:cxn modelId="{E73CCBED-FF70-487E-B9BC-AD76DDF76D0C}" type="presParOf" srcId="{C9A4687C-DD79-40A4-91B3-FEE117A321FF}" destId="{0B13EEFA-95E0-492B-90CF-EE13F79B2F9B}" srcOrd="1" destOrd="0" presId="urn:microsoft.com/office/officeart/2005/8/layout/hierarchy1"/>
    <dgm:cxn modelId="{08EC435A-54B8-44AF-892D-436C827A2F27}" type="presParOf" srcId="{0B13EEFA-95E0-492B-90CF-EE13F79B2F9B}" destId="{4DC23C69-20F7-412E-A63E-CD2D8C0DDDF6}" srcOrd="0" destOrd="0" presId="urn:microsoft.com/office/officeart/2005/8/layout/hierarchy1"/>
    <dgm:cxn modelId="{2FBECCF9-1FF3-4E63-9657-85D253BBE640}" type="presParOf" srcId="{4DC23C69-20F7-412E-A63E-CD2D8C0DDDF6}" destId="{611CE066-7EB7-4270-9A8F-75DBE0D37A75}" srcOrd="0" destOrd="0" presId="urn:microsoft.com/office/officeart/2005/8/layout/hierarchy1"/>
    <dgm:cxn modelId="{1FD26BA3-F172-40A6-A8EB-B3440F1E11F0}" type="presParOf" srcId="{4DC23C69-20F7-412E-A63E-CD2D8C0DDDF6}" destId="{8B52AB34-5438-4C6D-8A15-C8B5A04A922B}" srcOrd="1" destOrd="0" presId="urn:microsoft.com/office/officeart/2005/8/layout/hierarchy1"/>
    <dgm:cxn modelId="{2B2CB5D8-22C8-4E2D-9566-F4514369B191}" type="presParOf" srcId="{0B13EEFA-95E0-492B-90CF-EE13F79B2F9B}" destId="{B0DAFC32-EE89-42E6-A2B7-CDE1005E3A5B}" srcOrd="1" destOrd="0" presId="urn:microsoft.com/office/officeart/2005/8/layout/hierarchy1"/>
    <dgm:cxn modelId="{4F21BD2C-955C-41AE-8B6E-FE1D3F403083}" type="presParOf" srcId="{C9A4687C-DD79-40A4-91B3-FEE117A321FF}" destId="{89CF5EAD-D125-45D1-A1AE-AE061258D031}" srcOrd="2" destOrd="0" presId="urn:microsoft.com/office/officeart/2005/8/layout/hierarchy1"/>
    <dgm:cxn modelId="{A73EBFB1-A0A3-40FC-A043-2CBF0F486B58}" type="presParOf" srcId="{89CF5EAD-D125-45D1-A1AE-AE061258D031}" destId="{79302EBB-35AE-4363-935A-7470BF761463}" srcOrd="0" destOrd="0" presId="urn:microsoft.com/office/officeart/2005/8/layout/hierarchy1"/>
    <dgm:cxn modelId="{3263C21F-8E2F-45DD-96C9-F0121F244114}" type="presParOf" srcId="{79302EBB-35AE-4363-935A-7470BF761463}" destId="{0ED15AD0-9926-467D-B583-515176252779}" srcOrd="0" destOrd="0" presId="urn:microsoft.com/office/officeart/2005/8/layout/hierarchy1"/>
    <dgm:cxn modelId="{98046638-95C0-4184-9BAF-364937DC3DB7}" type="presParOf" srcId="{79302EBB-35AE-4363-935A-7470BF761463}" destId="{6FAB1644-83C5-48C9-9B29-F4B857F34FD3}" srcOrd="1" destOrd="0" presId="urn:microsoft.com/office/officeart/2005/8/layout/hierarchy1"/>
    <dgm:cxn modelId="{B12E7B2A-5C51-4898-B2AF-C76BA6327B91}" type="presParOf" srcId="{89CF5EAD-D125-45D1-A1AE-AE061258D031}" destId="{2A6F62EA-D449-4EB1-AF25-DC5C7EE4A9E6}"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F685A7F-DF3A-47D9-90CE-27B6EFE98A2A}" type="doc">
      <dgm:prSet loTypeId="urn:microsoft.com/office/officeart/2005/8/layout/default" loCatId="list" qsTypeId="urn:microsoft.com/office/officeart/2005/8/quickstyle/simple4" qsCatId="simple" csTypeId="urn:microsoft.com/office/officeart/2005/8/colors/accent0_3" csCatId="mainScheme"/>
      <dgm:spPr/>
      <dgm:t>
        <a:bodyPr/>
        <a:lstStyle/>
        <a:p>
          <a:endParaRPr lang="en-US"/>
        </a:p>
      </dgm:t>
    </dgm:pt>
    <dgm:pt modelId="{CBEB6EEB-04C8-49B2-A295-E3C8BA4C5860}">
      <dgm:prSet/>
      <dgm:spPr/>
      <dgm:t>
        <a:bodyPr/>
        <a:lstStyle/>
        <a:p>
          <a:r>
            <a:rPr lang="en-US" b="0" i="0" dirty="0"/>
            <a:t>The Zinger model of employee engagement focuses on 10 effective actions that the Company needs to take to build employee engagement (Putra et al., 2017).</a:t>
          </a:r>
          <a:endParaRPr lang="en-US" dirty="0"/>
        </a:p>
      </dgm:t>
    </dgm:pt>
    <dgm:pt modelId="{8E1A8E52-839F-4BB1-8993-EAE000B5CCB8}" type="parTrans" cxnId="{A124F84B-26DB-40A4-8301-02D3ED13833C}">
      <dgm:prSet/>
      <dgm:spPr/>
      <dgm:t>
        <a:bodyPr/>
        <a:lstStyle/>
        <a:p>
          <a:endParaRPr lang="en-US"/>
        </a:p>
      </dgm:t>
    </dgm:pt>
    <dgm:pt modelId="{673D4495-205B-4038-93D2-96BC6DCD9FC6}" type="sibTrans" cxnId="{A124F84B-26DB-40A4-8301-02D3ED13833C}">
      <dgm:prSet/>
      <dgm:spPr/>
      <dgm:t>
        <a:bodyPr/>
        <a:lstStyle/>
        <a:p>
          <a:endParaRPr lang="en-US"/>
        </a:p>
      </dgm:t>
    </dgm:pt>
    <dgm:pt modelId="{69143501-76FE-4693-909E-F49D41D5ECAF}">
      <dgm:prSet/>
      <dgm:spPr/>
      <dgm:t>
        <a:bodyPr/>
        <a:lstStyle/>
        <a:p>
          <a:r>
            <a:rPr lang="en-US" b="1" i="0"/>
            <a:t>The necessities: </a:t>
          </a:r>
          <a:r>
            <a:rPr lang="en-US" b="0" i="0"/>
            <a:t>Employees cannot perform better if they are mentally and physically disturbed by the company's business operations.</a:t>
          </a:r>
          <a:endParaRPr lang="en-US"/>
        </a:p>
      </dgm:t>
    </dgm:pt>
    <dgm:pt modelId="{CD3FB0CC-ED4A-4F82-88FA-26986B3906C3}" type="parTrans" cxnId="{BA8AB5E0-E735-4FF2-A845-498CC39C9489}">
      <dgm:prSet/>
      <dgm:spPr/>
      <dgm:t>
        <a:bodyPr/>
        <a:lstStyle/>
        <a:p>
          <a:endParaRPr lang="en-US"/>
        </a:p>
      </dgm:t>
    </dgm:pt>
    <dgm:pt modelId="{BB32D307-D83B-41B8-B5DD-3566FF450A27}" type="sibTrans" cxnId="{BA8AB5E0-E735-4FF2-A845-498CC39C9489}">
      <dgm:prSet/>
      <dgm:spPr/>
      <dgm:t>
        <a:bodyPr/>
        <a:lstStyle/>
        <a:p>
          <a:endParaRPr lang="en-US"/>
        </a:p>
      </dgm:t>
    </dgm:pt>
    <dgm:pt modelId="{9A51478F-8BEF-4335-923E-AF367574AB78}">
      <dgm:prSet/>
      <dgm:spPr/>
      <dgm:t>
        <a:bodyPr/>
        <a:lstStyle/>
        <a:p>
          <a:r>
            <a:rPr lang="en-US" b="1" i="0"/>
            <a:t>Uniting:</a:t>
          </a:r>
          <a:r>
            <a:rPr lang="en-US" b="0" i="0"/>
            <a:t> It is the pyramid built to connect individuals to the larger organisation, such as building relationships and fostering recognition and master moments.</a:t>
          </a:r>
          <a:endParaRPr lang="en-US"/>
        </a:p>
      </dgm:t>
    </dgm:pt>
    <dgm:pt modelId="{D66FEA38-5073-44DD-A5AD-F7478B8B475D}" type="parTrans" cxnId="{32C73703-37CF-4AEB-93BA-C4C6ECEE9113}">
      <dgm:prSet/>
      <dgm:spPr/>
      <dgm:t>
        <a:bodyPr/>
        <a:lstStyle/>
        <a:p>
          <a:endParaRPr lang="en-US"/>
        </a:p>
      </dgm:t>
    </dgm:pt>
    <dgm:pt modelId="{71E3550B-F8F4-4AD9-B1D7-E655CEFD85D8}" type="sibTrans" cxnId="{32C73703-37CF-4AEB-93BA-C4C6ECEE9113}">
      <dgm:prSet/>
      <dgm:spPr/>
      <dgm:t>
        <a:bodyPr/>
        <a:lstStyle/>
        <a:p>
          <a:endParaRPr lang="en-US"/>
        </a:p>
      </dgm:t>
    </dgm:pt>
    <dgm:pt modelId="{10B708D3-2D88-4E9B-ACFF-D919F376C466}">
      <dgm:prSet/>
      <dgm:spPr/>
      <dgm:t>
        <a:bodyPr/>
        <a:lstStyle/>
        <a:p>
          <a:r>
            <a:rPr lang="en-US" b="1" i="0"/>
            <a:t>Boosting performance: </a:t>
          </a:r>
          <a:r>
            <a:rPr lang="en-US" b="0" i="0"/>
            <a:t>it is the third pyramid row of the zinger model, which has a significant role in turning blocks of the specific person and communal engagement to search results and outcomes practically (Dirani et al., 2020).</a:t>
          </a:r>
          <a:endParaRPr lang="en-US"/>
        </a:p>
      </dgm:t>
    </dgm:pt>
    <dgm:pt modelId="{562085B2-CF94-4FC0-AE19-FFF231AC4D5E}" type="parTrans" cxnId="{B17C5CA9-1B3E-4FBC-84A1-70470D28D7C5}">
      <dgm:prSet/>
      <dgm:spPr/>
      <dgm:t>
        <a:bodyPr/>
        <a:lstStyle/>
        <a:p>
          <a:endParaRPr lang="en-US"/>
        </a:p>
      </dgm:t>
    </dgm:pt>
    <dgm:pt modelId="{051E8AF9-0838-41E9-A18E-F238E528765C}" type="sibTrans" cxnId="{B17C5CA9-1B3E-4FBC-84A1-70470D28D7C5}">
      <dgm:prSet/>
      <dgm:spPr/>
      <dgm:t>
        <a:bodyPr/>
        <a:lstStyle/>
        <a:p>
          <a:endParaRPr lang="en-US"/>
        </a:p>
      </dgm:t>
    </dgm:pt>
    <dgm:pt modelId="{2C2DF8E2-9202-471E-A6F4-EB1D1657F151}">
      <dgm:prSet/>
      <dgm:spPr/>
      <dgm:t>
        <a:bodyPr/>
        <a:lstStyle/>
        <a:p>
          <a:r>
            <a:rPr lang="en-US" b="1" i="0"/>
            <a:t>Achieving results:</a:t>
          </a:r>
          <a:r>
            <a:rPr lang="en-US" b="0" i="0"/>
            <a:t> it is the last pyramid of the zinger theoretical model, which shows that employees are the big source of profits and success (Bernas et al., 2021).</a:t>
          </a:r>
          <a:endParaRPr lang="en-US"/>
        </a:p>
      </dgm:t>
    </dgm:pt>
    <dgm:pt modelId="{9B507F72-BD48-4C4D-8250-61CB8997ADFC}" type="parTrans" cxnId="{10737D43-CC60-43C0-9F40-F6B989D23893}">
      <dgm:prSet/>
      <dgm:spPr/>
      <dgm:t>
        <a:bodyPr/>
        <a:lstStyle/>
        <a:p>
          <a:endParaRPr lang="en-US"/>
        </a:p>
      </dgm:t>
    </dgm:pt>
    <dgm:pt modelId="{A32068DE-1E5C-47B3-AAEB-0CA066DFB73D}" type="sibTrans" cxnId="{10737D43-CC60-43C0-9F40-F6B989D23893}">
      <dgm:prSet/>
      <dgm:spPr/>
      <dgm:t>
        <a:bodyPr/>
        <a:lstStyle/>
        <a:p>
          <a:endParaRPr lang="en-US"/>
        </a:p>
      </dgm:t>
    </dgm:pt>
    <dgm:pt modelId="{D35BAAD6-BF6D-4968-8398-24652012738A}" type="pres">
      <dgm:prSet presAssocID="{8F685A7F-DF3A-47D9-90CE-27B6EFE98A2A}" presName="diagram" presStyleCnt="0">
        <dgm:presLayoutVars>
          <dgm:dir/>
          <dgm:resizeHandles val="exact"/>
        </dgm:presLayoutVars>
      </dgm:prSet>
      <dgm:spPr/>
    </dgm:pt>
    <dgm:pt modelId="{B75722B6-C1F7-4C87-978C-43C12807AB7D}" type="pres">
      <dgm:prSet presAssocID="{CBEB6EEB-04C8-49B2-A295-E3C8BA4C5860}" presName="node" presStyleLbl="node1" presStyleIdx="0" presStyleCnt="5">
        <dgm:presLayoutVars>
          <dgm:bulletEnabled val="1"/>
        </dgm:presLayoutVars>
      </dgm:prSet>
      <dgm:spPr/>
    </dgm:pt>
    <dgm:pt modelId="{797B4766-42B2-4B03-B4EE-B39818B47CB7}" type="pres">
      <dgm:prSet presAssocID="{673D4495-205B-4038-93D2-96BC6DCD9FC6}" presName="sibTrans" presStyleCnt="0"/>
      <dgm:spPr/>
    </dgm:pt>
    <dgm:pt modelId="{8F92606D-CC5C-4BED-9656-5F5F6756744B}" type="pres">
      <dgm:prSet presAssocID="{69143501-76FE-4693-909E-F49D41D5ECAF}" presName="node" presStyleLbl="node1" presStyleIdx="1" presStyleCnt="5">
        <dgm:presLayoutVars>
          <dgm:bulletEnabled val="1"/>
        </dgm:presLayoutVars>
      </dgm:prSet>
      <dgm:spPr/>
    </dgm:pt>
    <dgm:pt modelId="{D78AFB17-A86D-4936-92EA-70DFF25865C6}" type="pres">
      <dgm:prSet presAssocID="{BB32D307-D83B-41B8-B5DD-3566FF450A27}" presName="sibTrans" presStyleCnt="0"/>
      <dgm:spPr/>
    </dgm:pt>
    <dgm:pt modelId="{47CC3150-5E3C-4124-896B-624C68AB0E94}" type="pres">
      <dgm:prSet presAssocID="{9A51478F-8BEF-4335-923E-AF367574AB78}" presName="node" presStyleLbl="node1" presStyleIdx="2" presStyleCnt="5">
        <dgm:presLayoutVars>
          <dgm:bulletEnabled val="1"/>
        </dgm:presLayoutVars>
      </dgm:prSet>
      <dgm:spPr/>
    </dgm:pt>
    <dgm:pt modelId="{8E4244B3-6D16-45E7-91F3-F806C07B9B1F}" type="pres">
      <dgm:prSet presAssocID="{71E3550B-F8F4-4AD9-B1D7-E655CEFD85D8}" presName="sibTrans" presStyleCnt="0"/>
      <dgm:spPr/>
    </dgm:pt>
    <dgm:pt modelId="{713A0ED1-AFCF-4834-8C08-62BE3F2CE0A7}" type="pres">
      <dgm:prSet presAssocID="{10B708D3-2D88-4E9B-ACFF-D919F376C466}" presName="node" presStyleLbl="node1" presStyleIdx="3" presStyleCnt="5">
        <dgm:presLayoutVars>
          <dgm:bulletEnabled val="1"/>
        </dgm:presLayoutVars>
      </dgm:prSet>
      <dgm:spPr/>
    </dgm:pt>
    <dgm:pt modelId="{F31CA063-9F40-41DE-9699-9F44FDD105BC}" type="pres">
      <dgm:prSet presAssocID="{051E8AF9-0838-41E9-A18E-F238E528765C}" presName="sibTrans" presStyleCnt="0"/>
      <dgm:spPr/>
    </dgm:pt>
    <dgm:pt modelId="{183CDECD-14DE-4E9C-A44A-E95B312060E6}" type="pres">
      <dgm:prSet presAssocID="{2C2DF8E2-9202-471E-A6F4-EB1D1657F151}" presName="node" presStyleLbl="node1" presStyleIdx="4" presStyleCnt="5">
        <dgm:presLayoutVars>
          <dgm:bulletEnabled val="1"/>
        </dgm:presLayoutVars>
      </dgm:prSet>
      <dgm:spPr/>
    </dgm:pt>
  </dgm:ptLst>
  <dgm:cxnLst>
    <dgm:cxn modelId="{32C73703-37CF-4AEB-93BA-C4C6ECEE9113}" srcId="{8F685A7F-DF3A-47D9-90CE-27B6EFE98A2A}" destId="{9A51478F-8BEF-4335-923E-AF367574AB78}" srcOrd="2" destOrd="0" parTransId="{D66FEA38-5073-44DD-A5AD-F7478B8B475D}" sibTransId="{71E3550B-F8F4-4AD9-B1D7-E655CEFD85D8}"/>
    <dgm:cxn modelId="{1C99D418-629E-4ECB-9069-214B6F449502}" type="presOf" srcId="{9A51478F-8BEF-4335-923E-AF367574AB78}" destId="{47CC3150-5E3C-4124-896B-624C68AB0E94}" srcOrd="0" destOrd="0" presId="urn:microsoft.com/office/officeart/2005/8/layout/default"/>
    <dgm:cxn modelId="{6EBD9E5C-968F-436C-82ED-B997E664483A}" type="presOf" srcId="{CBEB6EEB-04C8-49B2-A295-E3C8BA4C5860}" destId="{B75722B6-C1F7-4C87-978C-43C12807AB7D}" srcOrd="0" destOrd="0" presId="urn:microsoft.com/office/officeart/2005/8/layout/default"/>
    <dgm:cxn modelId="{10737D43-CC60-43C0-9F40-F6B989D23893}" srcId="{8F685A7F-DF3A-47D9-90CE-27B6EFE98A2A}" destId="{2C2DF8E2-9202-471E-A6F4-EB1D1657F151}" srcOrd="4" destOrd="0" parTransId="{9B507F72-BD48-4C4D-8250-61CB8997ADFC}" sibTransId="{A32068DE-1E5C-47B3-AAEB-0CA066DFB73D}"/>
    <dgm:cxn modelId="{F30B6164-F0AE-4B8A-A272-273A664AE438}" type="presOf" srcId="{10B708D3-2D88-4E9B-ACFF-D919F376C466}" destId="{713A0ED1-AFCF-4834-8C08-62BE3F2CE0A7}" srcOrd="0" destOrd="0" presId="urn:microsoft.com/office/officeart/2005/8/layout/default"/>
    <dgm:cxn modelId="{A124F84B-26DB-40A4-8301-02D3ED13833C}" srcId="{8F685A7F-DF3A-47D9-90CE-27B6EFE98A2A}" destId="{CBEB6EEB-04C8-49B2-A295-E3C8BA4C5860}" srcOrd="0" destOrd="0" parTransId="{8E1A8E52-839F-4BB1-8993-EAE000B5CCB8}" sibTransId="{673D4495-205B-4038-93D2-96BC6DCD9FC6}"/>
    <dgm:cxn modelId="{D4EAF990-26B4-45EF-B129-B226C211E4EB}" type="presOf" srcId="{8F685A7F-DF3A-47D9-90CE-27B6EFE98A2A}" destId="{D35BAAD6-BF6D-4968-8398-24652012738A}" srcOrd="0" destOrd="0" presId="urn:microsoft.com/office/officeart/2005/8/layout/default"/>
    <dgm:cxn modelId="{B17C5CA9-1B3E-4FBC-84A1-70470D28D7C5}" srcId="{8F685A7F-DF3A-47D9-90CE-27B6EFE98A2A}" destId="{10B708D3-2D88-4E9B-ACFF-D919F376C466}" srcOrd="3" destOrd="0" parTransId="{562085B2-CF94-4FC0-AE19-FFF231AC4D5E}" sibTransId="{051E8AF9-0838-41E9-A18E-F238E528765C}"/>
    <dgm:cxn modelId="{B8CFD1D9-6F8B-41A5-88E8-9B300A4E0C94}" type="presOf" srcId="{69143501-76FE-4693-909E-F49D41D5ECAF}" destId="{8F92606D-CC5C-4BED-9656-5F5F6756744B}" srcOrd="0" destOrd="0" presId="urn:microsoft.com/office/officeart/2005/8/layout/default"/>
    <dgm:cxn modelId="{BA8AB5E0-E735-4FF2-A845-498CC39C9489}" srcId="{8F685A7F-DF3A-47D9-90CE-27B6EFE98A2A}" destId="{69143501-76FE-4693-909E-F49D41D5ECAF}" srcOrd="1" destOrd="0" parTransId="{CD3FB0CC-ED4A-4F82-88FA-26986B3906C3}" sibTransId="{BB32D307-D83B-41B8-B5DD-3566FF450A27}"/>
    <dgm:cxn modelId="{43CD9DE9-210F-4CB4-970E-A327029A3D2F}" type="presOf" srcId="{2C2DF8E2-9202-471E-A6F4-EB1D1657F151}" destId="{183CDECD-14DE-4E9C-A44A-E95B312060E6}" srcOrd="0" destOrd="0" presId="urn:microsoft.com/office/officeart/2005/8/layout/default"/>
    <dgm:cxn modelId="{DCAC446C-A941-4729-A431-8780CFB1BF70}" type="presParOf" srcId="{D35BAAD6-BF6D-4968-8398-24652012738A}" destId="{B75722B6-C1F7-4C87-978C-43C12807AB7D}" srcOrd="0" destOrd="0" presId="urn:microsoft.com/office/officeart/2005/8/layout/default"/>
    <dgm:cxn modelId="{8F14E953-DC31-497F-A84B-5BF5E52FDFF5}" type="presParOf" srcId="{D35BAAD6-BF6D-4968-8398-24652012738A}" destId="{797B4766-42B2-4B03-B4EE-B39818B47CB7}" srcOrd="1" destOrd="0" presId="urn:microsoft.com/office/officeart/2005/8/layout/default"/>
    <dgm:cxn modelId="{4097C912-6D16-4B5A-934C-0D2AB3D58C97}" type="presParOf" srcId="{D35BAAD6-BF6D-4968-8398-24652012738A}" destId="{8F92606D-CC5C-4BED-9656-5F5F6756744B}" srcOrd="2" destOrd="0" presId="urn:microsoft.com/office/officeart/2005/8/layout/default"/>
    <dgm:cxn modelId="{58F1F4CA-F563-4ECE-8AA3-153164C5D216}" type="presParOf" srcId="{D35BAAD6-BF6D-4968-8398-24652012738A}" destId="{D78AFB17-A86D-4936-92EA-70DFF25865C6}" srcOrd="3" destOrd="0" presId="urn:microsoft.com/office/officeart/2005/8/layout/default"/>
    <dgm:cxn modelId="{1FDF3B16-681D-4513-BA50-11204347FE3F}" type="presParOf" srcId="{D35BAAD6-BF6D-4968-8398-24652012738A}" destId="{47CC3150-5E3C-4124-896B-624C68AB0E94}" srcOrd="4" destOrd="0" presId="urn:microsoft.com/office/officeart/2005/8/layout/default"/>
    <dgm:cxn modelId="{C3527F48-D8A5-49BE-B14C-D6D765B2A647}" type="presParOf" srcId="{D35BAAD6-BF6D-4968-8398-24652012738A}" destId="{8E4244B3-6D16-45E7-91F3-F806C07B9B1F}" srcOrd="5" destOrd="0" presId="urn:microsoft.com/office/officeart/2005/8/layout/default"/>
    <dgm:cxn modelId="{F5480C16-80C5-4A4D-B685-E40D288874D0}" type="presParOf" srcId="{D35BAAD6-BF6D-4968-8398-24652012738A}" destId="{713A0ED1-AFCF-4834-8C08-62BE3F2CE0A7}" srcOrd="6" destOrd="0" presId="urn:microsoft.com/office/officeart/2005/8/layout/default"/>
    <dgm:cxn modelId="{6423F8A1-7AA0-4D47-A874-6EF49DD951FF}" type="presParOf" srcId="{D35BAAD6-BF6D-4968-8398-24652012738A}" destId="{F31CA063-9F40-41DE-9699-9F44FDD105BC}" srcOrd="7" destOrd="0" presId="urn:microsoft.com/office/officeart/2005/8/layout/default"/>
    <dgm:cxn modelId="{D4E24C88-C3A8-4C0D-9CEB-D03041B2770C}" type="presParOf" srcId="{D35BAAD6-BF6D-4968-8398-24652012738A}" destId="{183CDECD-14DE-4E9C-A44A-E95B312060E6}"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FF0C56F-0954-4258-9422-ECA68F7AA2BB}"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2D5472D5-0A8F-40ED-B3AD-6EE76BD81917}">
      <dgm:prSet/>
      <dgm:spPr/>
      <dgm:t>
        <a:bodyPr/>
        <a:lstStyle/>
        <a:p>
          <a:r>
            <a:rPr lang="en-US" b="0" i="0"/>
            <a:t>The best practice for engaging employees is to inspire committed and aligned leaders to engage the employees in the business operations. </a:t>
          </a:r>
          <a:endParaRPr lang="en-US"/>
        </a:p>
      </dgm:t>
    </dgm:pt>
    <dgm:pt modelId="{FE528B52-6E86-42CC-8815-C70DA2B04A4A}" type="parTrans" cxnId="{2ACE9722-08D3-4F2B-9D98-D925C276EB45}">
      <dgm:prSet/>
      <dgm:spPr/>
      <dgm:t>
        <a:bodyPr/>
        <a:lstStyle/>
        <a:p>
          <a:endParaRPr lang="en-US"/>
        </a:p>
      </dgm:t>
    </dgm:pt>
    <dgm:pt modelId="{B060017A-C3C7-4FC7-A7C5-EB79AD3561B5}" type="sibTrans" cxnId="{2ACE9722-08D3-4F2B-9D98-D925C276EB45}">
      <dgm:prSet/>
      <dgm:spPr/>
      <dgm:t>
        <a:bodyPr/>
        <a:lstStyle/>
        <a:p>
          <a:endParaRPr lang="en-US"/>
        </a:p>
      </dgm:t>
    </dgm:pt>
    <dgm:pt modelId="{36407E18-2C17-4AC5-B7B3-3F6A22266066}">
      <dgm:prSet/>
      <dgm:spPr/>
      <dgm:t>
        <a:bodyPr/>
        <a:lstStyle/>
        <a:p>
          <a:r>
            <a:rPr lang="en-US" b="0" i="0"/>
            <a:t>For example, the leadership of the Premier Inn conducts regular communication with employees because it is the best practice to increase employee engagement (Teo et al., 2020). </a:t>
          </a:r>
          <a:endParaRPr lang="en-US"/>
        </a:p>
      </dgm:t>
    </dgm:pt>
    <dgm:pt modelId="{C2666CC9-6F92-4AE1-B4DD-8BCB348CFBE0}" type="parTrans" cxnId="{144C5767-6B53-4B5A-AD46-8679ED0F2777}">
      <dgm:prSet/>
      <dgm:spPr/>
      <dgm:t>
        <a:bodyPr/>
        <a:lstStyle/>
        <a:p>
          <a:endParaRPr lang="en-US"/>
        </a:p>
      </dgm:t>
    </dgm:pt>
    <dgm:pt modelId="{505FD701-0D6D-40EC-9341-5765F56866EF}" type="sibTrans" cxnId="{144C5767-6B53-4B5A-AD46-8679ED0F2777}">
      <dgm:prSet/>
      <dgm:spPr/>
      <dgm:t>
        <a:bodyPr/>
        <a:lstStyle/>
        <a:p>
          <a:endParaRPr lang="en-US"/>
        </a:p>
      </dgm:t>
    </dgm:pt>
    <dgm:pt modelId="{91B89090-F166-464B-B560-CC4B4002182D}">
      <dgm:prSet/>
      <dgm:spPr/>
      <dgm:t>
        <a:bodyPr/>
        <a:lstStyle/>
        <a:p>
          <a:r>
            <a:rPr lang="en-US" b="0" i="0"/>
            <a:t>At the same time, Premier Inn prioritise face time between employees and managers because it is an effective practice to increase employee engagement to achieve the success. </a:t>
          </a:r>
          <a:endParaRPr lang="en-US"/>
        </a:p>
      </dgm:t>
    </dgm:pt>
    <dgm:pt modelId="{29343FAE-E22B-4B95-B536-50AC4163DD73}" type="parTrans" cxnId="{D5C41063-C320-4A55-8F6A-C1A3D712E84B}">
      <dgm:prSet/>
      <dgm:spPr/>
      <dgm:t>
        <a:bodyPr/>
        <a:lstStyle/>
        <a:p>
          <a:endParaRPr lang="en-US"/>
        </a:p>
      </dgm:t>
    </dgm:pt>
    <dgm:pt modelId="{496271D0-1F65-4300-B19C-B146B8391AE0}" type="sibTrans" cxnId="{D5C41063-C320-4A55-8F6A-C1A3D712E84B}">
      <dgm:prSet/>
      <dgm:spPr/>
      <dgm:t>
        <a:bodyPr/>
        <a:lstStyle/>
        <a:p>
          <a:endParaRPr lang="en-US"/>
        </a:p>
      </dgm:t>
    </dgm:pt>
    <dgm:pt modelId="{06349978-2E84-4ABC-98A5-D00AB727AFAB}">
      <dgm:prSet/>
      <dgm:spPr/>
      <dgm:t>
        <a:bodyPr/>
        <a:lstStyle/>
        <a:p>
          <a:r>
            <a:rPr lang="en-US" b="0" i="0"/>
            <a:t>On the other hand, robust feedback culture is also an effective practice using by Marriot International for improving and building employee engagement in the workplace (Swanson, 2022). </a:t>
          </a:r>
          <a:endParaRPr lang="en-US"/>
        </a:p>
      </dgm:t>
    </dgm:pt>
    <dgm:pt modelId="{F3B8E8D6-0139-4484-829E-4DFED30A1C6F}" type="parTrans" cxnId="{E2F21E2D-B5B3-4E6C-931B-673CD2A0515D}">
      <dgm:prSet/>
      <dgm:spPr/>
      <dgm:t>
        <a:bodyPr/>
        <a:lstStyle/>
        <a:p>
          <a:endParaRPr lang="en-US"/>
        </a:p>
      </dgm:t>
    </dgm:pt>
    <dgm:pt modelId="{DDC929EC-8D77-498E-8F86-CCDDADB0D865}" type="sibTrans" cxnId="{E2F21E2D-B5B3-4E6C-931B-673CD2A0515D}">
      <dgm:prSet/>
      <dgm:spPr/>
      <dgm:t>
        <a:bodyPr/>
        <a:lstStyle/>
        <a:p>
          <a:endParaRPr lang="en-US"/>
        </a:p>
      </dgm:t>
    </dgm:pt>
    <dgm:pt modelId="{DBA76CA9-77A7-4371-8F4D-28B04DEFBF1C}" type="pres">
      <dgm:prSet presAssocID="{CFF0C56F-0954-4258-9422-ECA68F7AA2BB}" presName="vert0" presStyleCnt="0">
        <dgm:presLayoutVars>
          <dgm:dir/>
          <dgm:animOne val="branch"/>
          <dgm:animLvl val="lvl"/>
        </dgm:presLayoutVars>
      </dgm:prSet>
      <dgm:spPr/>
    </dgm:pt>
    <dgm:pt modelId="{CEB461A1-1442-4FC3-80A6-CF9F450F8EA2}" type="pres">
      <dgm:prSet presAssocID="{2D5472D5-0A8F-40ED-B3AD-6EE76BD81917}" presName="thickLine" presStyleLbl="alignNode1" presStyleIdx="0" presStyleCnt="4"/>
      <dgm:spPr/>
    </dgm:pt>
    <dgm:pt modelId="{49B99F80-AD9D-48C6-A95E-2965A9CF7624}" type="pres">
      <dgm:prSet presAssocID="{2D5472D5-0A8F-40ED-B3AD-6EE76BD81917}" presName="horz1" presStyleCnt="0"/>
      <dgm:spPr/>
    </dgm:pt>
    <dgm:pt modelId="{68185278-E47B-45CF-ADDA-8B008622694F}" type="pres">
      <dgm:prSet presAssocID="{2D5472D5-0A8F-40ED-B3AD-6EE76BD81917}" presName="tx1" presStyleLbl="revTx" presStyleIdx="0" presStyleCnt="4"/>
      <dgm:spPr/>
    </dgm:pt>
    <dgm:pt modelId="{FDDCB38C-DFB2-4C31-98FB-815B3B18E2D5}" type="pres">
      <dgm:prSet presAssocID="{2D5472D5-0A8F-40ED-B3AD-6EE76BD81917}" presName="vert1" presStyleCnt="0"/>
      <dgm:spPr/>
    </dgm:pt>
    <dgm:pt modelId="{1FDB02DC-3C0F-4B61-8E8A-EC1EDE2693DA}" type="pres">
      <dgm:prSet presAssocID="{36407E18-2C17-4AC5-B7B3-3F6A22266066}" presName="thickLine" presStyleLbl="alignNode1" presStyleIdx="1" presStyleCnt="4"/>
      <dgm:spPr/>
    </dgm:pt>
    <dgm:pt modelId="{2806532B-9D26-4EEB-96AF-777B5CC314D7}" type="pres">
      <dgm:prSet presAssocID="{36407E18-2C17-4AC5-B7B3-3F6A22266066}" presName="horz1" presStyleCnt="0"/>
      <dgm:spPr/>
    </dgm:pt>
    <dgm:pt modelId="{B8BCE116-5C77-4595-8A78-8C259F70984C}" type="pres">
      <dgm:prSet presAssocID="{36407E18-2C17-4AC5-B7B3-3F6A22266066}" presName="tx1" presStyleLbl="revTx" presStyleIdx="1" presStyleCnt="4"/>
      <dgm:spPr/>
    </dgm:pt>
    <dgm:pt modelId="{A77C6315-63E0-4E68-ACAC-4285201E0128}" type="pres">
      <dgm:prSet presAssocID="{36407E18-2C17-4AC5-B7B3-3F6A22266066}" presName="vert1" presStyleCnt="0"/>
      <dgm:spPr/>
    </dgm:pt>
    <dgm:pt modelId="{ADAF3381-BF42-4CB9-A49A-1D10451428DA}" type="pres">
      <dgm:prSet presAssocID="{91B89090-F166-464B-B560-CC4B4002182D}" presName="thickLine" presStyleLbl="alignNode1" presStyleIdx="2" presStyleCnt="4"/>
      <dgm:spPr/>
    </dgm:pt>
    <dgm:pt modelId="{455140DE-D94A-4EE0-853D-BFE5BFF81D1B}" type="pres">
      <dgm:prSet presAssocID="{91B89090-F166-464B-B560-CC4B4002182D}" presName="horz1" presStyleCnt="0"/>
      <dgm:spPr/>
    </dgm:pt>
    <dgm:pt modelId="{82127FCD-94E6-45BB-B85B-83AA5720A90E}" type="pres">
      <dgm:prSet presAssocID="{91B89090-F166-464B-B560-CC4B4002182D}" presName="tx1" presStyleLbl="revTx" presStyleIdx="2" presStyleCnt="4"/>
      <dgm:spPr/>
    </dgm:pt>
    <dgm:pt modelId="{BA399698-7C11-4444-AC56-59A938402E0D}" type="pres">
      <dgm:prSet presAssocID="{91B89090-F166-464B-B560-CC4B4002182D}" presName="vert1" presStyleCnt="0"/>
      <dgm:spPr/>
    </dgm:pt>
    <dgm:pt modelId="{7A146177-ACC3-4C86-83C3-AC93C68882DC}" type="pres">
      <dgm:prSet presAssocID="{06349978-2E84-4ABC-98A5-D00AB727AFAB}" presName="thickLine" presStyleLbl="alignNode1" presStyleIdx="3" presStyleCnt="4"/>
      <dgm:spPr/>
    </dgm:pt>
    <dgm:pt modelId="{D075B34F-75B1-4E1A-9D2A-66A65296B4C0}" type="pres">
      <dgm:prSet presAssocID="{06349978-2E84-4ABC-98A5-D00AB727AFAB}" presName="horz1" presStyleCnt="0"/>
      <dgm:spPr/>
    </dgm:pt>
    <dgm:pt modelId="{B58175B5-099F-466A-8F8D-24F38F36EFD3}" type="pres">
      <dgm:prSet presAssocID="{06349978-2E84-4ABC-98A5-D00AB727AFAB}" presName="tx1" presStyleLbl="revTx" presStyleIdx="3" presStyleCnt="4"/>
      <dgm:spPr/>
    </dgm:pt>
    <dgm:pt modelId="{AD2BBD30-117E-4892-9496-ED9A0F95D54F}" type="pres">
      <dgm:prSet presAssocID="{06349978-2E84-4ABC-98A5-D00AB727AFAB}" presName="vert1" presStyleCnt="0"/>
      <dgm:spPr/>
    </dgm:pt>
  </dgm:ptLst>
  <dgm:cxnLst>
    <dgm:cxn modelId="{2ACE9722-08D3-4F2B-9D98-D925C276EB45}" srcId="{CFF0C56F-0954-4258-9422-ECA68F7AA2BB}" destId="{2D5472D5-0A8F-40ED-B3AD-6EE76BD81917}" srcOrd="0" destOrd="0" parTransId="{FE528B52-6E86-42CC-8815-C70DA2B04A4A}" sibTransId="{B060017A-C3C7-4FC7-A7C5-EB79AD3561B5}"/>
    <dgm:cxn modelId="{E2F21E2D-B5B3-4E6C-931B-673CD2A0515D}" srcId="{CFF0C56F-0954-4258-9422-ECA68F7AA2BB}" destId="{06349978-2E84-4ABC-98A5-D00AB727AFAB}" srcOrd="3" destOrd="0" parTransId="{F3B8E8D6-0139-4484-829E-4DFED30A1C6F}" sibTransId="{DDC929EC-8D77-498E-8F86-CCDDADB0D865}"/>
    <dgm:cxn modelId="{7632ED37-F7F7-48DB-8701-C022B06DAA12}" type="presOf" srcId="{91B89090-F166-464B-B560-CC4B4002182D}" destId="{82127FCD-94E6-45BB-B85B-83AA5720A90E}" srcOrd="0" destOrd="0" presId="urn:microsoft.com/office/officeart/2008/layout/LinedList"/>
    <dgm:cxn modelId="{38762940-F136-4ACA-BFB0-A08706DFB950}" type="presOf" srcId="{2D5472D5-0A8F-40ED-B3AD-6EE76BD81917}" destId="{68185278-E47B-45CF-ADDA-8B008622694F}" srcOrd="0" destOrd="0" presId="urn:microsoft.com/office/officeart/2008/layout/LinedList"/>
    <dgm:cxn modelId="{D5C41063-C320-4A55-8F6A-C1A3D712E84B}" srcId="{CFF0C56F-0954-4258-9422-ECA68F7AA2BB}" destId="{91B89090-F166-464B-B560-CC4B4002182D}" srcOrd="2" destOrd="0" parTransId="{29343FAE-E22B-4B95-B536-50AC4163DD73}" sibTransId="{496271D0-1F65-4300-B19C-B146B8391AE0}"/>
    <dgm:cxn modelId="{144C5767-6B53-4B5A-AD46-8679ED0F2777}" srcId="{CFF0C56F-0954-4258-9422-ECA68F7AA2BB}" destId="{36407E18-2C17-4AC5-B7B3-3F6A22266066}" srcOrd="1" destOrd="0" parTransId="{C2666CC9-6F92-4AE1-B4DD-8BCB348CFBE0}" sibTransId="{505FD701-0D6D-40EC-9341-5765F56866EF}"/>
    <dgm:cxn modelId="{277D7552-0449-40C1-92AF-1B316C913871}" type="presOf" srcId="{36407E18-2C17-4AC5-B7B3-3F6A22266066}" destId="{B8BCE116-5C77-4595-8A78-8C259F70984C}" srcOrd="0" destOrd="0" presId="urn:microsoft.com/office/officeart/2008/layout/LinedList"/>
    <dgm:cxn modelId="{1108AB72-3AE1-4752-8125-7669BFA35247}" type="presOf" srcId="{06349978-2E84-4ABC-98A5-D00AB727AFAB}" destId="{B58175B5-099F-466A-8F8D-24F38F36EFD3}" srcOrd="0" destOrd="0" presId="urn:microsoft.com/office/officeart/2008/layout/LinedList"/>
    <dgm:cxn modelId="{5733FEE2-2E52-44BD-ABF1-B4CC13F82EA6}" type="presOf" srcId="{CFF0C56F-0954-4258-9422-ECA68F7AA2BB}" destId="{DBA76CA9-77A7-4371-8F4D-28B04DEFBF1C}" srcOrd="0" destOrd="0" presId="urn:microsoft.com/office/officeart/2008/layout/LinedList"/>
    <dgm:cxn modelId="{2AE749A0-3A02-48D0-9EED-C680031563E3}" type="presParOf" srcId="{DBA76CA9-77A7-4371-8F4D-28B04DEFBF1C}" destId="{CEB461A1-1442-4FC3-80A6-CF9F450F8EA2}" srcOrd="0" destOrd="0" presId="urn:microsoft.com/office/officeart/2008/layout/LinedList"/>
    <dgm:cxn modelId="{E2E00BE7-4687-47FC-9E13-F4089766EC33}" type="presParOf" srcId="{DBA76CA9-77A7-4371-8F4D-28B04DEFBF1C}" destId="{49B99F80-AD9D-48C6-A95E-2965A9CF7624}" srcOrd="1" destOrd="0" presId="urn:microsoft.com/office/officeart/2008/layout/LinedList"/>
    <dgm:cxn modelId="{B33D187C-C889-495C-9F2B-258655969CB5}" type="presParOf" srcId="{49B99F80-AD9D-48C6-A95E-2965A9CF7624}" destId="{68185278-E47B-45CF-ADDA-8B008622694F}" srcOrd="0" destOrd="0" presId="urn:microsoft.com/office/officeart/2008/layout/LinedList"/>
    <dgm:cxn modelId="{FF20DAE5-0A54-47FF-B10C-DAF81BFF887A}" type="presParOf" srcId="{49B99F80-AD9D-48C6-A95E-2965A9CF7624}" destId="{FDDCB38C-DFB2-4C31-98FB-815B3B18E2D5}" srcOrd="1" destOrd="0" presId="urn:microsoft.com/office/officeart/2008/layout/LinedList"/>
    <dgm:cxn modelId="{3785340C-FD0B-4DBD-B29C-AFE1CFD0345E}" type="presParOf" srcId="{DBA76CA9-77A7-4371-8F4D-28B04DEFBF1C}" destId="{1FDB02DC-3C0F-4B61-8E8A-EC1EDE2693DA}" srcOrd="2" destOrd="0" presId="urn:microsoft.com/office/officeart/2008/layout/LinedList"/>
    <dgm:cxn modelId="{7F54A67F-6698-46B4-9D7D-FBDDFE061ED2}" type="presParOf" srcId="{DBA76CA9-77A7-4371-8F4D-28B04DEFBF1C}" destId="{2806532B-9D26-4EEB-96AF-777B5CC314D7}" srcOrd="3" destOrd="0" presId="urn:microsoft.com/office/officeart/2008/layout/LinedList"/>
    <dgm:cxn modelId="{8A949DB9-6617-4648-96D2-7F4AA9F045F1}" type="presParOf" srcId="{2806532B-9D26-4EEB-96AF-777B5CC314D7}" destId="{B8BCE116-5C77-4595-8A78-8C259F70984C}" srcOrd="0" destOrd="0" presId="urn:microsoft.com/office/officeart/2008/layout/LinedList"/>
    <dgm:cxn modelId="{E7D702E8-E731-4107-908A-8F3C4A893AEE}" type="presParOf" srcId="{2806532B-9D26-4EEB-96AF-777B5CC314D7}" destId="{A77C6315-63E0-4E68-ACAC-4285201E0128}" srcOrd="1" destOrd="0" presId="urn:microsoft.com/office/officeart/2008/layout/LinedList"/>
    <dgm:cxn modelId="{C5814670-39CE-4D75-9C24-00941C14FFF4}" type="presParOf" srcId="{DBA76CA9-77A7-4371-8F4D-28B04DEFBF1C}" destId="{ADAF3381-BF42-4CB9-A49A-1D10451428DA}" srcOrd="4" destOrd="0" presId="urn:microsoft.com/office/officeart/2008/layout/LinedList"/>
    <dgm:cxn modelId="{8012B7EB-EC87-4632-AD22-DA67EB1D89AD}" type="presParOf" srcId="{DBA76CA9-77A7-4371-8F4D-28B04DEFBF1C}" destId="{455140DE-D94A-4EE0-853D-BFE5BFF81D1B}" srcOrd="5" destOrd="0" presId="urn:microsoft.com/office/officeart/2008/layout/LinedList"/>
    <dgm:cxn modelId="{454824D9-16D7-40C2-BA94-13F41FE3681A}" type="presParOf" srcId="{455140DE-D94A-4EE0-853D-BFE5BFF81D1B}" destId="{82127FCD-94E6-45BB-B85B-83AA5720A90E}" srcOrd="0" destOrd="0" presId="urn:microsoft.com/office/officeart/2008/layout/LinedList"/>
    <dgm:cxn modelId="{B34F666B-59CB-4527-8C0B-2CF36A1F9207}" type="presParOf" srcId="{455140DE-D94A-4EE0-853D-BFE5BFF81D1B}" destId="{BA399698-7C11-4444-AC56-59A938402E0D}" srcOrd="1" destOrd="0" presId="urn:microsoft.com/office/officeart/2008/layout/LinedList"/>
    <dgm:cxn modelId="{55FE65F2-459E-402A-BACC-F25C16AB1516}" type="presParOf" srcId="{DBA76CA9-77A7-4371-8F4D-28B04DEFBF1C}" destId="{7A146177-ACC3-4C86-83C3-AC93C68882DC}" srcOrd="6" destOrd="0" presId="urn:microsoft.com/office/officeart/2008/layout/LinedList"/>
    <dgm:cxn modelId="{D3886AD0-2AA4-4192-9D53-513B40E52C93}" type="presParOf" srcId="{DBA76CA9-77A7-4371-8F4D-28B04DEFBF1C}" destId="{D075B34F-75B1-4E1A-9D2A-66A65296B4C0}" srcOrd="7" destOrd="0" presId="urn:microsoft.com/office/officeart/2008/layout/LinedList"/>
    <dgm:cxn modelId="{05F9A614-CFC7-4EA4-AE7B-3BF2AD5AF0CA}" type="presParOf" srcId="{D075B34F-75B1-4E1A-9D2A-66A65296B4C0}" destId="{B58175B5-099F-466A-8F8D-24F38F36EFD3}" srcOrd="0" destOrd="0" presId="urn:microsoft.com/office/officeart/2008/layout/LinedList"/>
    <dgm:cxn modelId="{01CB0EF1-5662-4291-9DB0-88557A7AEDE2}" type="presParOf" srcId="{D075B34F-75B1-4E1A-9D2A-66A65296B4C0}" destId="{AD2BBD30-117E-4892-9496-ED9A0F95D54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1DAF697-B7F2-4ADB-8D14-80CD0D6081A9}"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FC82645F-7655-4693-845B-921CF13769DF}">
      <dgm:prSet/>
      <dgm:spPr/>
      <dgm:t>
        <a:bodyPr/>
        <a:lstStyle/>
        <a:p>
          <a:r>
            <a:rPr lang="en-US" b="0" i="0"/>
            <a:t>This study concluded that employee engagement allows employees to perform tasks and projects with their best to achieve the goals and aims of the hotel.</a:t>
          </a:r>
          <a:endParaRPr lang="en-US"/>
        </a:p>
      </dgm:t>
    </dgm:pt>
    <dgm:pt modelId="{0C6A1525-9380-4E4E-8DA0-6BC5B7012568}" type="parTrans" cxnId="{BD026D17-E660-4263-B2CC-9FF7712D9FC4}">
      <dgm:prSet/>
      <dgm:spPr/>
      <dgm:t>
        <a:bodyPr/>
        <a:lstStyle/>
        <a:p>
          <a:endParaRPr lang="en-US"/>
        </a:p>
      </dgm:t>
    </dgm:pt>
    <dgm:pt modelId="{FE65E1BB-BDD6-4348-824E-4CC9A1FFF0F2}" type="sibTrans" cxnId="{BD026D17-E660-4263-B2CC-9FF7712D9FC4}">
      <dgm:prSet/>
      <dgm:spPr/>
      <dgm:t>
        <a:bodyPr/>
        <a:lstStyle/>
        <a:p>
          <a:endParaRPr lang="en-US"/>
        </a:p>
      </dgm:t>
    </dgm:pt>
    <dgm:pt modelId="{61BBB198-4A27-4FF0-A0BD-3EB9A3D26081}">
      <dgm:prSet/>
      <dgm:spPr/>
      <dgm:t>
        <a:bodyPr/>
        <a:lstStyle/>
        <a:p>
          <a:r>
            <a:rPr lang="en-US" b="0" i="0"/>
            <a:t>Hotel employee engagement may boost operational efficiency and growth.</a:t>
          </a:r>
          <a:endParaRPr lang="en-US"/>
        </a:p>
      </dgm:t>
    </dgm:pt>
    <dgm:pt modelId="{0F3CECB2-4108-47EA-94C9-9A4A4C8990F5}" type="parTrans" cxnId="{E72F6BF5-817A-4C0E-A1D2-3E2EF90B0CF0}">
      <dgm:prSet/>
      <dgm:spPr/>
      <dgm:t>
        <a:bodyPr/>
        <a:lstStyle/>
        <a:p>
          <a:endParaRPr lang="en-US"/>
        </a:p>
      </dgm:t>
    </dgm:pt>
    <dgm:pt modelId="{6957A71F-850C-4335-B3EB-20DB8CC366F9}" type="sibTrans" cxnId="{E72F6BF5-817A-4C0E-A1D2-3E2EF90B0CF0}">
      <dgm:prSet/>
      <dgm:spPr/>
      <dgm:t>
        <a:bodyPr/>
        <a:lstStyle/>
        <a:p>
          <a:endParaRPr lang="en-US"/>
        </a:p>
      </dgm:t>
    </dgm:pt>
    <dgm:pt modelId="{AF976B3A-9257-42DF-B342-EE7A2C935967}">
      <dgm:prSet/>
      <dgm:spPr/>
      <dgm:t>
        <a:bodyPr/>
        <a:lstStyle/>
        <a:p>
          <a:r>
            <a:rPr lang="en-US" b="0" i="0"/>
            <a:t>Employee engagement involves providing value and opportunity to the company's workforce to help them grow and develop.</a:t>
          </a:r>
          <a:endParaRPr lang="en-US"/>
        </a:p>
      </dgm:t>
    </dgm:pt>
    <dgm:pt modelId="{8D8D1215-740F-4469-A67E-7FBAD7485632}" type="parTrans" cxnId="{B6D70BA7-607B-480D-970E-97545F2729E8}">
      <dgm:prSet/>
      <dgm:spPr/>
      <dgm:t>
        <a:bodyPr/>
        <a:lstStyle/>
        <a:p>
          <a:endParaRPr lang="en-US"/>
        </a:p>
      </dgm:t>
    </dgm:pt>
    <dgm:pt modelId="{3F26156F-3C22-4297-BC31-A05359654723}" type="sibTrans" cxnId="{B6D70BA7-607B-480D-970E-97545F2729E8}">
      <dgm:prSet/>
      <dgm:spPr/>
      <dgm:t>
        <a:bodyPr/>
        <a:lstStyle/>
        <a:p>
          <a:endParaRPr lang="en-US"/>
        </a:p>
      </dgm:t>
    </dgm:pt>
    <dgm:pt modelId="{2E2D8DC4-0C41-4159-80EA-B69F1EEC2DE5}">
      <dgm:prSet/>
      <dgm:spPr/>
      <dgm:t>
        <a:bodyPr/>
        <a:lstStyle/>
        <a:p>
          <a:r>
            <a:rPr lang="en-US" b="0" i="0"/>
            <a:t>The theoretical model of employee engagement examines how a corporation may empower, value, and motivate individuals to work.</a:t>
          </a:r>
          <a:endParaRPr lang="en-US"/>
        </a:p>
      </dgm:t>
    </dgm:pt>
    <dgm:pt modelId="{4F27B483-5224-4B65-BCB2-449DB688631B}" type="parTrans" cxnId="{724BD29B-954D-48AF-8E40-76683E25C868}">
      <dgm:prSet/>
      <dgm:spPr/>
      <dgm:t>
        <a:bodyPr/>
        <a:lstStyle/>
        <a:p>
          <a:endParaRPr lang="en-US"/>
        </a:p>
      </dgm:t>
    </dgm:pt>
    <dgm:pt modelId="{B80502B2-9E8E-4734-B8A9-8D04E5CD96C8}" type="sibTrans" cxnId="{724BD29B-954D-48AF-8E40-76683E25C868}">
      <dgm:prSet/>
      <dgm:spPr/>
      <dgm:t>
        <a:bodyPr/>
        <a:lstStyle/>
        <a:p>
          <a:endParaRPr lang="en-US"/>
        </a:p>
      </dgm:t>
    </dgm:pt>
    <dgm:pt modelId="{3AD6577E-D9FA-420C-80E3-5E20F5E954A0}" type="pres">
      <dgm:prSet presAssocID="{91DAF697-B7F2-4ADB-8D14-80CD0D6081A9}" presName="vert0" presStyleCnt="0">
        <dgm:presLayoutVars>
          <dgm:dir/>
          <dgm:animOne val="branch"/>
          <dgm:animLvl val="lvl"/>
        </dgm:presLayoutVars>
      </dgm:prSet>
      <dgm:spPr/>
    </dgm:pt>
    <dgm:pt modelId="{DB07E296-4E52-41D3-BDC4-28234A1F0EFA}" type="pres">
      <dgm:prSet presAssocID="{FC82645F-7655-4693-845B-921CF13769DF}" presName="thickLine" presStyleLbl="alignNode1" presStyleIdx="0" presStyleCnt="4"/>
      <dgm:spPr/>
    </dgm:pt>
    <dgm:pt modelId="{870E4CA9-D7CD-4C3C-87C6-8548F52F76C0}" type="pres">
      <dgm:prSet presAssocID="{FC82645F-7655-4693-845B-921CF13769DF}" presName="horz1" presStyleCnt="0"/>
      <dgm:spPr/>
    </dgm:pt>
    <dgm:pt modelId="{C4D06992-5E01-4227-BD4A-D35BFEE8C15E}" type="pres">
      <dgm:prSet presAssocID="{FC82645F-7655-4693-845B-921CF13769DF}" presName="tx1" presStyleLbl="revTx" presStyleIdx="0" presStyleCnt="4"/>
      <dgm:spPr/>
    </dgm:pt>
    <dgm:pt modelId="{C5E3F632-CB09-4FAC-8068-64A225BAC170}" type="pres">
      <dgm:prSet presAssocID="{FC82645F-7655-4693-845B-921CF13769DF}" presName="vert1" presStyleCnt="0"/>
      <dgm:spPr/>
    </dgm:pt>
    <dgm:pt modelId="{AF2B72C4-07D0-421B-A915-B69C8D7DAD34}" type="pres">
      <dgm:prSet presAssocID="{61BBB198-4A27-4FF0-A0BD-3EB9A3D26081}" presName="thickLine" presStyleLbl="alignNode1" presStyleIdx="1" presStyleCnt="4"/>
      <dgm:spPr/>
    </dgm:pt>
    <dgm:pt modelId="{2A6FCB0C-4006-4DCF-BB60-58EC0C1A77D3}" type="pres">
      <dgm:prSet presAssocID="{61BBB198-4A27-4FF0-A0BD-3EB9A3D26081}" presName="horz1" presStyleCnt="0"/>
      <dgm:spPr/>
    </dgm:pt>
    <dgm:pt modelId="{0001E11F-0656-455F-A7AB-D9725B06E54F}" type="pres">
      <dgm:prSet presAssocID="{61BBB198-4A27-4FF0-A0BD-3EB9A3D26081}" presName="tx1" presStyleLbl="revTx" presStyleIdx="1" presStyleCnt="4"/>
      <dgm:spPr/>
    </dgm:pt>
    <dgm:pt modelId="{D8FE1064-BB59-436A-B73D-83707BD00637}" type="pres">
      <dgm:prSet presAssocID="{61BBB198-4A27-4FF0-A0BD-3EB9A3D26081}" presName="vert1" presStyleCnt="0"/>
      <dgm:spPr/>
    </dgm:pt>
    <dgm:pt modelId="{F02745F3-DD1E-4701-8F05-9BFE08A20315}" type="pres">
      <dgm:prSet presAssocID="{AF976B3A-9257-42DF-B342-EE7A2C935967}" presName="thickLine" presStyleLbl="alignNode1" presStyleIdx="2" presStyleCnt="4"/>
      <dgm:spPr/>
    </dgm:pt>
    <dgm:pt modelId="{41421AEF-6A35-4F6A-85D7-A436F7B02E6E}" type="pres">
      <dgm:prSet presAssocID="{AF976B3A-9257-42DF-B342-EE7A2C935967}" presName="horz1" presStyleCnt="0"/>
      <dgm:spPr/>
    </dgm:pt>
    <dgm:pt modelId="{4C9CACCA-A8C7-4B42-BD5A-7DD7681BC25F}" type="pres">
      <dgm:prSet presAssocID="{AF976B3A-9257-42DF-B342-EE7A2C935967}" presName="tx1" presStyleLbl="revTx" presStyleIdx="2" presStyleCnt="4"/>
      <dgm:spPr/>
    </dgm:pt>
    <dgm:pt modelId="{178EBB99-BA60-4620-B6EE-A05CA418CE01}" type="pres">
      <dgm:prSet presAssocID="{AF976B3A-9257-42DF-B342-EE7A2C935967}" presName="vert1" presStyleCnt="0"/>
      <dgm:spPr/>
    </dgm:pt>
    <dgm:pt modelId="{334B4F1C-BCDA-414E-BB4B-4549880CBC98}" type="pres">
      <dgm:prSet presAssocID="{2E2D8DC4-0C41-4159-80EA-B69F1EEC2DE5}" presName="thickLine" presStyleLbl="alignNode1" presStyleIdx="3" presStyleCnt="4"/>
      <dgm:spPr/>
    </dgm:pt>
    <dgm:pt modelId="{93DF1BC4-AE67-49CC-BE65-1FC6900BF510}" type="pres">
      <dgm:prSet presAssocID="{2E2D8DC4-0C41-4159-80EA-B69F1EEC2DE5}" presName="horz1" presStyleCnt="0"/>
      <dgm:spPr/>
    </dgm:pt>
    <dgm:pt modelId="{D30A81D4-CAC6-408E-9114-2833471F342F}" type="pres">
      <dgm:prSet presAssocID="{2E2D8DC4-0C41-4159-80EA-B69F1EEC2DE5}" presName="tx1" presStyleLbl="revTx" presStyleIdx="3" presStyleCnt="4"/>
      <dgm:spPr/>
    </dgm:pt>
    <dgm:pt modelId="{DDCA2B74-6C8A-4679-8B97-17E87E017E68}" type="pres">
      <dgm:prSet presAssocID="{2E2D8DC4-0C41-4159-80EA-B69F1EEC2DE5}" presName="vert1" presStyleCnt="0"/>
      <dgm:spPr/>
    </dgm:pt>
  </dgm:ptLst>
  <dgm:cxnLst>
    <dgm:cxn modelId="{8A3B8F0C-6F7B-4E68-A414-467B8213B700}" type="presOf" srcId="{91DAF697-B7F2-4ADB-8D14-80CD0D6081A9}" destId="{3AD6577E-D9FA-420C-80E3-5E20F5E954A0}" srcOrd="0" destOrd="0" presId="urn:microsoft.com/office/officeart/2008/layout/LinedList"/>
    <dgm:cxn modelId="{BD026D17-E660-4263-B2CC-9FF7712D9FC4}" srcId="{91DAF697-B7F2-4ADB-8D14-80CD0D6081A9}" destId="{FC82645F-7655-4693-845B-921CF13769DF}" srcOrd="0" destOrd="0" parTransId="{0C6A1525-9380-4E4E-8DA0-6BC5B7012568}" sibTransId="{FE65E1BB-BDD6-4348-824E-4CC9A1FFF0F2}"/>
    <dgm:cxn modelId="{14246B19-F632-4688-816E-65E8DD9C14E0}" type="presOf" srcId="{2E2D8DC4-0C41-4159-80EA-B69F1EEC2DE5}" destId="{D30A81D4-CAC6-408E-9114-2833471F342F}" srcOrd="0" destOrd="0" presId="urn:microsoft.com/office/officeart/2008/layout/LinedList"/>
    <dgm:cxn modelId="{42A5332F-181B-4BAF-A0D4-E1B3AD489E5F}" type="presOf" srcId="{AF976B3A-9257-42DF-B342-EE7A2C935967}" destId="{4C9CACCA-A8C7-4B42-BD5A-7DD7681BC25F}" srcOrd="0" destOrd="0" presId="urn:microsoft.com/office/officeart/2008/layout/LinedList"/>
    <dgm:cxn modelId="{724BD29B-954D-48AF-8E40-76683E25C868}" srcId="{91DAF697-B7F2-4ADB-8D14-80CD0D6081A9}" destId="{2E2D8DC4-0C41-4159-80EA-B69F1EEC2DE5}" srcOrd="3" destOrd="0" parTransId="{4F27B483-5224-4B65-BCB2-449DB688631B}" sibTransId="{B80502B2-9E8E-4734-B8A9-8D04E5CD96C8}"/>
    <dgm:cxn modelId="{B6D70BA7-607B-480D-970E-97545F2729E8}" srcId="{91DAF697-B7F2-4ADB-8D14-80CD0D6081A9}" destId="{AF976B3A-9257-42DF-B342-EE7A2C935967}" srcOrd="2" destOrd="0" parTransId="{8D8D1215-740F-4469-A67E-7FBAD7485632}" sibTransId="{3F26156F-3C22-4297-BC31-A05359654723}"/>
    <dgm:cxn modelId="{FB2E90C9-C1FF-42DE-89A5-EF6DEA0ED518}" type="presOf" srcId="{FC82645F-7655-4693-845B-921CF13769DF}" destId="{C4D06992-5E01-4227-BD4A-D35BFEE8C15E}" srcOrd="0" destOrd="0" presId="urn:microsoft.com/office/officeart/2008/layout/LinedList"/>
    <dgm:cxn modelId="{5CDE65DC-7622-4752-B9E2-DC011C837E11}" type="presOf" srcId="{61BBB198-4A27-4FF0-A0BD-3EB9A3D26081}" destId="{0001E11F-0656-455F-A7AB-D9725B06E54F}" srcOrd="0" destOrd="0" presId="urn:microsoft.com/office/officeart/2008/layout/LinedList"/>
    <dgm:cxn modelId="{E72F6BF5-817A-4C0E-A1D2-3E2EF90B0CF0}" srcId="{91DAF697-B7F2-4ADB-8D14-80CD0D6081A9}" destId="{61BBB198-4A27-4FF0-A0BD-3EB9A3D26081}" srcOrd="1" destOrd="0" parTransId="{0F3CECB2-4108-47EA-94C9-9A4A4C8990F5}" sibTransId="{6957A71F-850C-4335-B3EB-20DB8CC366F9}"/>
    <dgm:cxn modelId="{5D759890-8687-441D-A312-3AEFFC4B0863}" type="presParOf" srcId="{3AD6577E-D9FA-420C-80E3-5E20F5E954A0}" destId="{DB07E296-4E52-41D3-BDC4-28234A1F0EFA}" srcOrd="0" destOrd="0" presId="urn:microsoft.com/office/officeart/2008/layout/LinedList"/>
    <dgm:cxn modelId="{32DA80CA-4AFA-461F-88AB-0792CC0F0422}" type="presParOf" srcId="{3AD6577E-D9FA-420C-80E3-5E20F5E954A0}" destId="{870E4CA9-D7CD-4C3C-87C6-8548F52F76C0}" srcOrd="1" destOrd="0" presId="urn:microsoft.com/office/officeart/2008/layout/LinedList"/>
    <dgm:cxn modelId="{19267F87-0AC2-4D26-A761-722B0C9D3507}" type="presParOf" srcId="{870E4CA9-D7CD-4C3C-87C6-8548F52F76C0}" destId="{C4D06992-5E01-4227-BD4A-D35BFEE8C15E}" srcOrd="0" destOrd="0" presId="urn:microsoft.com/office/officeart/2008/layout/LinedList"/>
    <dgm:cxn modelId="{D86D3071-25E6-4E72-B424-62B8A3D0888D}" type="presParOf" srcId="{870E4CA9-D7CD-4C3C-87C6-8548F52F76C0}" destId="{C5E3F632-CB09-4FAC-8068-64A225BAC170}" srcOrd="1" destOrd="0" presId="urn:microsoft.com/office/officeart/2008/layout/LinedList"/>
    <dgm:cxn modelId="{5A21B4EA-DB39-47FC-B90F-46EFF5CDAC91}" type="presParOf" srcId="{3AD6577E-D9FA-420C-80E3-5E20F5E954A0}" destId="{AF2B72C4-07D0-421B-A915-B69C8D7DAD34}" srcOrd="2" destOrd="0" presId="urn:microsoft.com/office/officeart/2008/layout/LinedList"/>
    <dgm:cxn modelId="{CC36F350-FC0D-4B12-8F3F-D937C193607F}" type="presParOf" srcId="{3AD6577E-D9FA-420C-80E3-5E20F5E954A0}" destId="{2A6FCB0C-4006-4DCF-BB60-58EC0C1A77D3}" srcOrd="3" destOrd="0" presId="urn:microsoft.com/office/officeart/2008/layout/LinedList"/>
    <dgm:cxn modelId="{4909F443-023D-4757-B736-5822DC99A7D8}" type="presParOf" srcId="{2A6FCB0C-4006-4DCF-BB60-58EC0C1A77D3}" destId="{0001E11F-0656-455F-A7AB-D9725B06E54F}" srcOrd="0" destOrd="0" presId="urn:microsoft.com/office/officeart/2008/layout/LinedList"/>
    <dgm:cxn modelId="{672C24BA-A1AC-42D3-9CBA-FC4F3B280C4B}" type="presParOf" srcId="{2A6FCB0C-4006-4DCF-BB60-58EC0C1A77D3}" destId="{D8FE1064-BB59-436A-B73D-83707BD00637}" srcOrd="1" destOrd="0" presId="urn:microsoft.com/office/officeart/2008/layout/LinedList"/>
    <dgm:cxn modelId="{76DF530F-8BCB-48C8-A461-5B8592A1BF44}" type="presParOf" srcId="{3AD6577E-D9FA-420C-80E3-5E20F5E954A0}" destId="{F02745F3-DD1E-4701-8F05-9BFE08A20315}" srcOrd="4" destOrd="0" presId="urn:microsoft.com/office/officeart/2008/layout/LinedList"/>
    <dgm:cxn modelId="{E5784A7B-13FB-4267-8E4E-59F7A729AE66}" type="presParOf" srcId="{3AD6577E-D9FA-420C-80E3-5E20F5E954A0}" destId="{41421AEF-6A35-4F6A-85D7-A436F7B02E6E}" srcOrd="5" destOrd="0" presId="urn:microsoft.com/office/officeart/2008/layout/LinedList"/>
    <dgm:cxn modelId="{8D5809DA-9969-48F7-9784-8074A5A60D3E}" type="presParOf" srcId="{41421AEF-6A35-4F6A-85D7-A436F7B02E6E}" destId="{4C9CACCA-A8C7-4B42-BD5A-7DD7681BC25F}" srcOrd="0" destOrd="0" presId="urn:microsoft.com/office/officeart/2008/layout/LinedList"/>
    <dgm:cxn modelId="{DF29699E-3489-4823-82AA-80F9A4A6835D}" type="presParOf" srcId="{41421AEF-6A35-4F6A-85D7-A436F7B02E6E}" destId="{178EBB99-BA60-4620-B6EE-A05CA418CE01}" srcOrd="1" destOrd="0" presId="urn:microsoft.com/office/officeart/2008/layout/LinedList"/>
    <dgm:cxn modelId="{4C58B81E-8CBC-41A8-8A09-1E3396D2D9EC}" type="presParOf" srcId="{3AD6577E-D9FA-420C-80E3-5E20F5E954A0}" destId="{334B4F1C-BCDA-414E-BB4B-4549880CBC98}" srcOrd="6" destOrd="0" presId="urn:microsoft.com/office/officeart/2008/layout/LinedList"/>
    <dgm:cxn modelId="{87051D06-7BD6-4A3F-B25E-5B6F3A38751E}" type="presParOf" srcId="{3AD6577E-D9FA-420C-80E3-5E20F5E954A0}" destId="{93DF1BC4-AE67-49CC-BE65-1FC6900BF510}" srcOrd="7" destOrd="0" presId="urn:microsoft.com/office/officeart/2008/layout/LinedList"/>
    <dgm:cxn modelId="{E64B9BB7-1B78-42A8-A4A9-83FBC64AFE75}" type="presParOf" srcId="{93DF1BC4-AE67-49CC-BE65-1FC6900BF510}" destId="{D30A81D4-CAC6-408E-9114-2833471F342F}" srcOrd="0" destOrd="0" presId="urn:microsoft.com/office/officeart/2008/layout/LinedList"/>
    <dgm:cxn modelId="{C4580F63-EFCD-4725-9DEE-BF2CA6A113D9}" type="presParOf" srcId="{93DF1BC4-AE67-49CC-BE65-1FC6900BF510}" destId="{DDCA2B74-6C8A-4679-8B97-17E87E017E6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07BA51-E895-4C50-9D79-8AF3B59CE711}">
      <dsp:nvSpPr>
        <dsp:cNvPr id="0" name=""/>
        <dsp:cNvSpPr/>
      </dsp:nvSpPr>
      <dsp:spPr>
        <a:xfrm>
          <a:off x="0"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0AEC3A88-0AD4-46DF-9339-8A0E4A74718E}">
      <dsp:nvSpPr>
        <dsp:cNvPr id="0" name=""/>
        <dsp:cNvSpPr/>
      </dsp:nvSpPr>
      <dsp:spPr>
        <a:xfrm>
          <a:off x="300793"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0" i="0" kern="1200" dirty="0"/>
            <a:t>The study aims to examine the importance of employee engagement in the hotel industry in terms of achieving objectives to lead the hotel industry towards success. </a:t>
          </a:r>
          <a:endParaRPr lang="en-US" sz="1500" kern="1200" dirty="0"/>
        </a:p>
      </dsp:txBody>
      <dsp:txXfrm>
        <a:off x="351142" y="876939"/>
        <a:ext cx="2606440" cy="1618335"/>
      </dsp:txXfrm>
    </dsp:sp>
    <dsp:sp modelId="{0E59B12B-82F7-49DE-A47C-D4914AA5BFFD}">
      <dsp:nvSpPr>
        <dsp:cNvPr id="0" name=""/>
        <dsp:cNvSpPr/>
      </dsp:nvSpPr>
      <dsp:spPr>
        <a:xfrm>
          <a:off x="3308725"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956B35EC-76EE-40EC-9E1B-D16EA4037DFF}">
      <dsp:nvSpPr>
        <dsp:cNvPr id="0" name=""/>
        <dsp:cNvSpPr/>
      </dsp:nvSpPr>
      <dsp:spPr>
        <a:xfrm>
          <a:off x="3609518"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0" i="0" kern="1200" dirty="0"/>
            <a:t>The study also evaluates the definition of employee engagement using relevant information data sources. </a:t>
          </a:r>
          <a:endParaRPr lang="en-US" sz="1500" kern="1200" dirty="0"/>
        </a:p>
      </dsp:txBody>
      <dsp:txXfrm>
        <a:off x="3659867" y="876939"/>
        <a:ext cx="2606440" cy="1618335"/>
      </dsp:txXfrm>
    </dsp:sp>
    <dsp:sp modelId="{EA9998DE-74F9-42A1-80FC-0F269772FFE2}">
      <dsp:nvSpPr>
        <dsp:cNvPr id="0" name=""/>
        <dsp:cNvSpPr/>
      </dsp:nvSpPr>
      <dsp:spPr>
        <a:xfrm>
          <a:off x="6617450"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6E789092-F4F4-4340-87F2-0FDB41C2AD0B}">
      <dsp:nvSpPr>
        <dsp:cNvPr id="0" name=""/>
        <dsp:cNvSpPr/>
      </dsp:nvSpPr>
      <dsp:spPr>
        <a:xfrm>
          <a:off x="6918244"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b="0" i="0" kern="1200"/>
            <a:t>This presentation also discusses the Zinger theoretical model of employee engagement to provide a wide range of information and knowledge. </a:t>
          </a:r>
          <a:endParaRPr lang="en-US" sz="1500" kern="1200"/>
        </a:p>
      </dsp:txBody>
      <dsp:txXfrm>
        <a:off x="6968593" y="876939"/>
        <a:ext cx="2606440" cy="16183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7568F-64B5-4C00-9123-CAF09BF41BF0}">
      <dsp:nvSpPr>
        <dsp:cNvPr id="0" name=""/>
        <dsp:cNvSpPr/>
      </dsp:nvSpPr>
      <dsp:spPr>
        <a:xfrm>
          <a:off x="572293" y="0"/>
          <a:ext cx="5246687" cy="5246687"/>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156D4F-BA15-4A3D-89B2-38DF89D8F0EF}">
      <dsp:nvSpPr>
        <dsp:cNvPr id="0" name=""/>
        <dsp:cNvSpPr/>
      </dsp:nvSpPr>
      <dsp:spPr>
        <a:xfrm>
          <a:off x="1070729" y="498435"/>
          <a:ext cx="2046207" cy="2046207"/>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i="0" kern="1200"/>
            <a:t>Indeed, employee engagement plays a major role in the successful business operation of the hotel industry. </a:t>
          </a:r>
          <a:endParaRPr lang="en-US" sz="1300" kern="1200"/>
        </a:p>
      </dsp:txBody>
      <dsp:txXfrm>
        <a:off x="1170617" y="598323"/>
        <a:ext cx="1846431" cy="1846431"/>
      </dsp:txXfrm>
    </dsp:sp>
    <dsp:sp modelId="{F6422D22-3EE0-4334-BECC-7CAD62450DB9}">
      <dsp:nvSpPr>
        <dsp:cNvPr id="0" name=""/>
        <dsp:cNvSpPr/>
      </dsp:nvSpPr>
      <dsp:spPr>
        <a:xfrm>
          <a:off x="3274337" y="498435"/>
          <a:ext cx="2046207" cy="2046207"/>
        </a:xfrm>
        <a:prstGeom prst="roundRect">
          <a:avLst/>
        </a:prstGeom>
        <a:solidFill>
          <a:schemeClr val="accent5">
            <a:hueOff val="812808"/>
            <a:satOff val="-6481"/>
            <a:lumOff val="-490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i="0" kern="1200"/>
            <a:t>It is also crucial for increasing the profit margin of the hotel business (Ser-Giacomi et al., 2018). </a:t>
          </a:r>
          <a:endParaRPr lang="en-US" sz="1300" kern="1200"/>
        </a:p>
      </dsp:txBody>
      <dsp:txXfrm>
        <a:off x="3374225" y="598323"/>
        <a:ext cx="1846431" cy="1846431"/>
      </dsp:txXfrm>
    </dsp:sp>
    <dsp:sp modelId="{3DC00203-90B1-4739-8E40-5B67A4DB4005}">
      <dsp:nvSpPr>
        <dsp:cNvPr id="0" name=""/>
        <dsp:cNvSpPr/>
      </dsp:nvSpPr>
      <dsp:spPr>
        <a:xfrm>
          <a:off x="1070729" y="2702043"/>
          <a:ext cx="2046207" cy="2046207"/>
        </a:xfrm>
        <a:prstGeom prst="roundRect">
          <a:avLst/>
        </a:prstGeom>
        <a:solidFill>
          <a:schemeClr val="accent5">
            <a:hueOff val="1625617"/>
            <a:satOff val="-12962"/>
            <a:lumOff val="-9803"/>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i="0" kern="1200"/>
            <a:t>Hgher employee engagement has enhanced the productivity level of hotel businesses by 21% more than other hotel businesses (Putra et al., 2017). </a:t>
          </a:r>
          <a:endParaRPr lang="en-US" sz="1300" kern="1200"/>
        </a:p>
      </dsp:txBody>
      <dsp:txXfrm>
        <a:off x="1170617" y="2801931"/>
        <a:ext cx="1846431" cy="1846431"/>
      </dsp:txXfrm>
    </dsp:sp>
    <dsp:sp modelId="{47A9D1C3-ABF5-4019-8005-EA053FC2A380}">
      <dsp:nvSpPr>
        <dsp:cNvPr id="0" name=""/>
        <dsp:cNvSpPr/>
      </dsp:nvSpPr>
      <dsp:spPr>
        <a:xfrm>
          <a:off x="3274337" y="2702043"/>
          <a:ext cx="2046207" cy="2046207"/>
        </a:xfrm>
        <a:prstGeom prst="roundRect">
          <a:avLst/>
        </a:prstGeom>
        <a:solidFill>
          <a:schemeClr val="accent5">
            <a:hueOff val="2438425"/>
            <a:satOff val="-19443"/>
            <a:lumOff val="-14705"/>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i="0" kern="1200"/>
            <a:t>Undoubtedly, employee engagement is important in the hotel industry to achieve and gain specific targets, which is crucial for success. </a:t>
          </a:r>
          <a:endParaRPr lang="en-US" sz="1300" kern="1200"/>
        </a:p>
      </dsp:txBody>
      <dsp:txXfrm>
        <a:off x="3374225" y="2801931"/>
        <a:ext cx="1846431" cy="18464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8A76CB-40DD-4733-897E-0612D0EF9BCA}">
      <dsp:nvSpPr>
        <dsp:cNvPr id="0" name=""/>
        <dsp:cNvSpPr/>
      </dsp:nvSpPr>
      <dsp:spPr>
        <a:xfrm>
          <a:off x="0"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0134B81B-235D-4537-A3C3-D319023C3816}">
      <dsp:nvSpPr>
        <dsp:cNvPr id="0" name=""/>
        <dsp:cNvSpPr/>
      </dsp:nvSpPr>
      <dsp:spPr>
        <a:xfrm>
          <a:off x="300793"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Engagement can be defined as the level of dedication and enthusiasm an employee feels while performing business operations (Graban and Toussaint, 2018). </a:t>
          </a:r>
        </a:p>
      </dsp:txBody>
      <dsp:txXfrm>
        <a:off x="351142" y="876939"/>
        <a:ext cx="2606440" cy="1618335"/>
      </dsp:txXfrm>
    </dsp:sp>
    <dsp:sp modelId="{5D788D06-498B-4CF6-878C-C27752A4DC0B}">
      <dsp:nvSpPr>
        <dsp:cNvPr id="0" name=""/>
        <dsp:cNvSpPr/>
      </dsp:nvSpPr>
      <dsp:spPr>
        <a:xfrm>
          <a:off x="3308725"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1E72CBD-A1F9-4ED2-AF2A-E9F264D91019}">
      <dsp:nvSpPr>
        <dsp:cNvPr id="0" name=""/>
        <dsp:cNvSpPr/>
      </dsp:nvSpPr>
      <dsp:spPr>
        <a:xfrm>
          <a:off x="3609518"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At the same time, employees feel valued when they feel that their work positively impacts the company's growth and development (Dirani et al., 2020). </a:t>
          </a:r>
        </a:p>
      </dsp:txBody>
      <dsp:txXfrm>
        <a:off x="3659867" y="876939"/>
        <a:ext cx="2606440" cy="1618335"/>
      </dsp:txXfrm>
    </dsp:sp>
    <dsp:sp modelId="{57DC2B51-114D-442D-BCE9-D1A6D12493D8}">
      <dsp:nvSpPr>
        <dsp:cNvPr id="0" name=""/>
        <dsp:cNvSpPr/>
      </dsp:nvSpPr>
      <dsp:spPr>
        <a:xfrm>
          <a:off x="6617450"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3937EF39-F149-41E7-A4C2-38C7A4FA225C}">
      <dsp:nvSpPr>
        <dsp:cNvPr id="0" name=""/>
        <dsp:cNvSpPr/>
      </dsp:nvSpPr>
      <dsp:spPr>
        <a:xfrm>
          <a:off x="6918244"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Employee engagement is when employees find or experience a major sense of meaning in what they perform in the workplace (Bernas et al., 2021). </a:t>
          </a:r>
        </a:p>
      </dsp:txBody>
      <dsp:txXfrm>
        <a:off x="6968593" y="876939"/>
        <a:ext cx="2606440" cy="16183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5FC57C-3BD3-4DB5-BEB4-587D189A809D}">
      <dsp:nvSpPr>
        <dsp:cNvPr id="0" name=""/>
        <dsp:cNvSpPr/>
      </dsp:nvSpPr>
      <dsp:spPr>
        <a:xfrm>
          <a:off x="0"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5C443363-89E2-4391-8903-541292495ADC}">
      <dsp:nvSpPr>
        <dsp:cNvPr id="0" name=""/>
        <dsp:cNvSpPr/>
      </dsp:nvSpPr>
      <dsp:spPr>
        <a:xfrm>
          <a:off x="300793"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Theoretical engagement model plays a vital role in implementing policies and strategies to enhance the growth of the business performance of the Company (Teo et al., 2020).</a:t>
          </a:r>
        </a:p>
      </dsp:txBody>
      <dsp:txXfrm>
        <a:off x="351142" y="876939"/>
        <a:ext cx="2606440" cy="1618335"/>
      </dsp:txXfrm>
    </dsp:sp>
    <dsp:sp modelId="{611CE066-7EB7-4270-9A8F-75DBE0D37A75}">
      <dsp:nvSpPr>
        <dsp:cNvPr id="0" name=""/>
        <dsp:cNvSpPr/>
      </dsp:nvSpPr>
      <dsp:spPr>
        <a:xfrm>
          <a:off x="3308725"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8B52AB34-5438-4C6D-8A15-C8B5A04A922B}">
      <dsp:nvSpPr>
        <dsp:cNvPr id="0" name=""/>
        <dsp:cNvSpPr/>
      </dsp:nvSpPr>
      <dsp:spPr>
        <a:xfrm>
          <a:off x="3609518"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At the same time, it is also beneficial to develop a positive workplace culture where the Company's staff can thrive efficiently (Ser-Giacomi et al., 2018). </a:t>
          </a:r>
        </a:p>
      </dsp:txBody>
      <dsp:txXfrm>
        <a:off x="3659867" y="876939"/>
        <a:ext cx="2606440" cy="1618335"/>
      </dsp:txXfrm>
    </dsp:sp>
    <dsp:sp modelId="{0ED15AD0-9926-467D-B583-515176252779}">
      <dsp:nvSpPr>
        <dsp:cNvPr id="0" name=""/>
        <dsp:cNvSpPr/>
      </dsp:nvSpPr>
      <dsp:spPr>
        <a:xfrm>
          <a:off x="6617450" y="540837"/>
          <a:ext cx="2707138" cy="1719033"/>
        </a:xfrm>
        <a:prstGeom prst="roundRect">
          <a:avLst>
            <a:gd name="adj" fmla="val 10000"/>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6FAB1644-83C5-48C9-9B29-F4B857F34FD3}">
      <dsp:nvSpPr>
        <dsp:cNvPr id="0" name=""/>
        <dsp:cNvSpPr/>
      </dsp:nvSpPr>
      <dsp:spPr>
        <a:xfrm>
          <a:off x="6918244" y="826590"/>
          <a:ext cx="2707138" cy="1719033"/>
        </a:xfrm>
        <a:prstGeom prst="roundRect">
          <a:avLst>
            <a:gd name="adj" fmla="val 10000"/>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a:t>The Zinger Model</a:t>
          </a:r>
          <a:endParaRPr lang="en-US" sz="1400" kern="1200"/>
        </a:p>
      </dsp:txBody>
      <dsp:txXfrm>
        <a:off x="6968593" y="876939"/>
        <a:ext cx="2606440" cy="16183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5722B6-C1F7-4C87-978C-43C12807AB7D}">
      <dsp:nvSpPr>
        <dsp:cNvPr id="0" name=""/>
        <dsp:cNvSpPr/>
      </dsp:nvSpPr>
      <dsp:spPr>
        <a:xfrm>
          <a:off x="601586" y="580"/>
          <a:ext cx="2631940" cy="1579164"/>
        </a:xfrm>
        <a:prstGeom prst="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0" i="0" kern="1200" dirty="0"/>
            <a:t>The Zinger model of employee engagement focuses on 10 effective actions that the Company needs to take to build employee engagement (Putra et al., 2017).</a:t>
          </a:r>
          <a:endParaRPr lang="en-US" sz="1300" kern="1200" dirty="0"/>
        </a:p>
      </dsp:txBody>
      <dsp:txXfrm>
        <a:off x="601586" y="580"/>
        <a:ext cx="2631940" cy="1579164"/>
      </dsp:txXfrm>
    </dsp:sp>
    <dsp:sp modelId="{8F92606D-CC5C-4BED-9656-5F5F6756744B}">
      <dsp:nvSpPr>
        <dsp:cNvPr id="0" name=""/>
        <dsp:cNvSpPr/>
      </dsp:nvSpPr>
      <dsp:spPr>
        <a:xfrm>
          <a:off x="3496721" y="580"/>
          <a:ext cx="2631940" cy="1579164"/>
        </a:xfrm>
        <a:prstGeom prst="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The necessities: </a:t>
          </a:r>
          <a:r>
            <a:rPr lang="en-US" sz="1300" b="0" i="0" kern="1200"/>
            <a:t>Employees cannot perform better if they are mentally and physically disturbed by the company's business operations.</a:t>
          </a:r>
          <a:endParaRPr lang="en-US" sz="1300" kern="1200"/>
        </a:p>
      </dsp:txBody>
      <dsp:txXfrm>
        <a:off x="3496721" y="580"/>
        <a:ext cx="2631940" cy="1579164"/>
      </dsp:txXfrm>
    </dsp:sp>
    <dsp:sp modelId="{47CC3150-5E3C-4124-896B-624C68AB0E94}">
      <dsp:nvSpPr>
        <dsp:cNvPr id="0" name=""/>
        <dsp:cNvSpPr/>
      </dsp:nvSpPr>
      <dsp:spPr>
        <a:xfrm>
          <a:off x="6391855" y="580"/>
          <a:ext cx="2631940" cy="1579164"/>
        </a:xfrm>
        <a:prstGeom prst="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Uniting:</a:t>
          </a:r>
          <a:r>
            <a:rPr lang="en-US" sz="1300" b="0" i="0" kern="1200"/>
            <a:t> It is the pyramid built to connect individuals to the larger organisation, such as building relationships and fostering recognition and master moments.</a:t>
          </a:r>
          <a:endParaRPr lang="en-US" sz="1300" kern="1200"/>
        </a:p>
      </dsp:txBody>
      <dsp:txXfrm>
        <a:off x="6391855" y="580"/>
        <a:ext cx="2631940" cy="1579164"/>
      </dsp:txXfrm>
    </dsp:sp>
    <dsp:sp modelId="{713A0ED1-AFCF-4834-8C08-62BE3F2CE0A7}">
      <dsp:nvSpPr>
        <dsp:cNvPr id="0" name=""/>
        <dsp:cNvSpPr/>
      </dsp:nvSpPr>
      <dsp:spPr>
        <a:xfrm>
          <a:off x="2049153" y="1842938"/>
          <a:ext cx="2631940" cy="1579164"/>
        </a:xfrm>
        <a:prstGeom prst="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Boosting performance: </a:t>
          </a:r>
          <a:r>
            <a:rPr lang="en-US" sz="1300" b="0" i="0" kern="1200"/>
            <a:t>it is the third pyramid row of the zinger model, which has a significant role in turning blocks of the specific person and communal engagement to search results and outcomes practically (Dirani et al., 2020).</a:t>
          </a:r>
          <a:endParaRPr lang="en-US" sz="1300" kern="1200"/>
        </a:p>
      </dsp:txBody>
      <dsp:txXfrm>
        <a:off x="2049153" y="1842938"/>
        <a:ext cx="2631940" cy="1579164"/>
      </dsp:txXfrm>
    </dsp:sp>
    <dsp:sp modelId="{183CDECD-14DE-4E9C-A44A-E95B312060E6}">
      <dsp:nvSpPr>
        <dsp:cNvPr id="0" name=""/>
        <dsp:cNvSpPr/>
      </dsp:nvSpPr>
      <dsp:spPr>
        <a:xfrm>
          <a:off x="4944288" y="1842938"/>
          <a:ext cx="2631940" cy="1579164"/>
        </a:xfrm>
        <a:prstGeom prst="rect">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b="1" i="0" kern="1200"/>
            <a:t>Achieving results:</a:t>
          </a:r>
          <a:r>
            <a:rPr lang="en-US" sz="1300" b="0" i="0" kern="1200"/>
            <a:t> it is the last pyramid of the zinger theoretical model, which shows that employees are the big source of profits and success (Bernas et al., 2021).</a:t>
          </a:r>
          <a:endParaRPr lang="en-US" sz="1300" kern="1200"/>
        </a:p>
      </dsp:txBody>
      <dsp:txXfrm>
        <a:off x="4944288" y="1842938"/>
        <a:ext cx="2631940" cy="157916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461A1-1442-4FC3-80A6-CF9F450F8EA2}">
      <dsp:nvSpPr>
        <dsp:cNvPr id="0" name=""/>
        <dsp:cNvSpPr/>
      </dsp:nvSpPr>
      <dsp:spPr>
        <a:xfrm>
          <a:off x="0" y="0"/>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68185278-E47B-45CF-ADDA-8B008622694F}">
      <dsp:nvSpPr>
        <dsp:cNvPr id="0" name=""/>
        <dsp:cNvSpPr/>
      </dsp:nvSpPr>
      <dsp:spPr>
        <a:xfrm>
          <a:off x="0" y="0"/>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0" i="0" kern="1200"/>
            <a:t>The best practice for engaging employees is to inspire committed and aligned leaders to engage the employees in the business operations. </a:t>
          </a:r>
          <a:endParaRPr lang="en-US" sz="1500" kern="1200"/>
        </a:p>
      </dsp:txBody>
      <dsp:txXfrm>
        <a:off x="0" y="0"/>
        <a:ext cx="9625383" cy="771615"/>
      </dsp:txXfrm>
    </dsp:sp>
    <dsp:sp modelId="{1FDB02DC-3C0F-4B61-8E8A-EC1EDE2693DA}">
      <dsp:nvSpPr>
        <dsp:cNvPr id="0" name=""/>
        <dsp:cNvSpPr/>
      </dsp:nvSpPr>
      <dsp:spPr>
        <a:xfrm>
          <a:off x="0" y="771615"/>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B8BCE116-5C77-4595-8A78-8C259F70984C}">
      <dsp:nvSpPr>
        <dsp:cNvPr id="0" name=""/>
        <dsp:cNvSpPr/>
      </dsp:nvSpPr>
      <dsp:spPr>
        <a:xfrm>
          <a:off x="0" y="771615"/>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0" i="0" kern="1200"/>
            <a:t>For example, the leadership of the Premier Inn conducts regular communication with employees because it is the best practice to increase employee engagement (Teo et al., 2020). </a:t>
          </a:r>
          <a:endParaRPr lang="en-US" sz="1500" kern="1200"/>
        </a:p>
      </dsp:txBody>
      <dsp:txXfrm>
        <a:off x="0" y="771615"/>
        <a:ext cx="9625383" cy="771615"/>
      </dsp:txXfrm>
    </dsp:sp>
    <dsp:sp modelId="{ADAF3381-BF42-4CB9-A49A-1D10451428DA}">
      <dsp:nvSpPr>
        <dsp:cNvPr id="0" name=""/>
        <dsp:cNvSpPr/>
      </dsp:nvSpPr>
      <dsp:spPr>
        <a:xfrm>
          <a:off x="0" y="1543230"/>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82127FCD-94E6-45BB-B85B-83AA5720A90E}">
      <dsp:nvSpPr>
        <dsp:cNvPr id="0" name=""/>
        <dsp:cNvSpPr/>
      </dsp:nvSpPr>
      <dsp:spPr>
        <a:xfrm>
          <a:off x="0" y="1543230"/>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0" i="0" kern="1200"/>
            <a:t>At the same time, Premier Inn prioritise face time between employees and managers because it is an effective practice to increase employee engagement to achieve the success. </a:t>
          </a:r>
          <a:endParaRPr lang="en-US" sz="1500" kern="1200"/>
        </a:p>
      </dsp:txBody>
      <dsp:txXfrm>
        <a:off x="0" y="1543230"/>
        <a:ext cx="9625383" cy="771615"/>
      </dsp:txXfrm>
    </dsp:sp>
    <dsp:sp modelId="{7A146177-ACC3-4C86-83C3-AC93C68882DC}">
      <dsp:nvSpPr>
        <dsp:cNvPr id="0" name=""/>
        <dsp:cNvSpPr/>
      </dsp:nvSpPr>
      <dsp:spPr>
        <a:xfrm>
          <a:off x="0" y="2314845"/>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B58175B5-099F-466A-8F8D-24F38F36EFD3}">
      <dsp:nvSpPr>
        <dsp:cNvPr id="0" name=""/>
        <dsp:cNvSpPr/>
      </dsp:nvSpPr>
      <dsp:spPr>
        <a:xfrm>
          <a:off x="0" y="2314845"/>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0" i="0" kern="1200"/>
            <a:t>On the other hand, robust feedback culture is also an effective practice using by Marriot International for improving and building employee engagement in the workplace (Swanson, 2022). </a:t>
          </a:r>
          <a:endParaRPr lang="en-US" sz="1500" kern="1200"/>
        </a:p>
      </dsp:txBody>
      <dsp:txXfrm>
        <a:off x="0" y="2314845"/>
        <a:ext cx="9625383" cy="7716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07E296-4E52-41D3-BDC4-28234A1F0EFA}">
      <dsp:nvSpPr>
        <dsp:cNvPr id="0" name=""/>
        <dsp:cNvSpPr/>
      </dsp:nvSpPr>
      <dsp:spPr>
        <a:xfrm>
          <a:off x="0" y="0"/>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C4D06992-5E01-4227-BD4A-D35BFEE8C15E}">
      <dsp:nvSpPr>
        <dsp:cNvPr id="0" name=""/>
        <dsp:cNvSpPr/>
      </dsp:nvSpPr>
      <dsp:spPr>
        <a:xfrm>
          <a:off x="0" y="0"/>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a:t>This study concluded that employee engagement allows employees to perform tasks and projects with their best to achieve the goals and aims of the hotel.</a:t>
          </a:r>
          <a:endParaRPr lang="en-US" sz="1900" kern="1200"/>
        </a:p>
      </dsp:txBody>
      <dsp:txXfrm>
        <a:off x="0" y="0"/>
        <a:ext cx="9625383" cy="771615"/>
      </dsp:txXfrm>
    </dsp:sp>
    <dsp:sp modelId="{AF2B72C4-07D0-421B-A915-B69C8D7DAD34}">
      <dsp:nvSpPr>
        <dsp:cNvPr id="0" name=""/>
        <dsp:cNvSpPr/>
      </dsp:nvSpPr>
      <dsp:spPr>
        <a:xfrm>
          <a:off x="0" y="771615"/>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0001E11F-0656-455F-A7AB-D9725B06E54F}">
      <dsp:nvSpPr>
        <dsp:cNvPr id="0" name=""/>
        <dsp:cNvSpPr/>
      </dsp:nvSpPr>
      <dsp:spPr>
        <a:xfrm>
          <a:off x="0" y="771615"/>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a:t>Hotel employee engagement may boost operational efficiency and growth.</a:t>
          </a:r>
          <a:endParaRPr lang="en-US" sz="1900" kern="1200"/>
        </a:p>
      </dsp:txBody>
      <dsp:txXfrm>
        <a:off x="0" y="771615"/>
        <a:ext cx="9625383" cy="771615"/>
      </dsp:txXfrm>
    </dsp:sp>
    <dsp:sp modelId="{F02745F3-DD1E-4701-8F05-9BFE08A20315}">
      <dsp:nvSpPr>
        <dsp:cNvPr id="0" name=""/>
        <dsp:cNvSpPr/>
      </dsp:nvSpPr>
      <dsp:spPr>
        <a:xfrm>
          <a:off x="0" y="1543230"/>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4C9CACCA-A8C7-4B42-BD5A-7DD7681BC25F}">
      <dsp:nvSpPr>
        <dsp:cNvPr id="0" name=""/>
        <dsp:cNvSpPr/>
      </dsp:nvSpPr>
      <dsp:spPr>
        <a:xfrm>
          <a:off x="0" y="1543230"/>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a:t>Employee engagement involves providing value and opportunity to the company's workforce to help them grow and develop.</a:t>
          </a:r>
          <a:endParaRPr lang="en-US" sz="1900" kern="1200"/>
        </a:p>
      </dsp:txBody>
      <dsp:txXfrm>
        <a:off x="0" y="1543230"/>
        <a:ext cx="9625383" cy="771615"/>
      </dsp:txXfrm>
    </dsp:sp>
    <dsp:sp modelId="{334B4F1C-BCDA-414E-BB4B-4549880CBC98}">
      <dsp:nvSpPr>
        <dsp:cNvPr id="0" name=""/>
        <dsp:cNvSpPr/>
      </dsp:nvSpPr>
      <dsp:spPr>
        <a:xfrm>
          <a:off x="0" y="2314845"/>
          <a:ext cx="9625383" cy="0"/>
        </a:xfrm>
        <a:prstGeom prst="line">
          <a:avLst/>
        </a:prstGeom>
        <a:gradFill rotWithShape="0">
          <a:gsLst>
            <a:gs pos="0">
              <a:schemeClr val="dk2">
                <a:hueOff val="0"/>
                <a:satOff val="0"/>
                <a:lumOff val="0"/>
                <a:alphaOff val="0"/>
                <a:tint val="98000"/>
                <a:lumMod val="114000"/>
              </a:schemeClr>
            </a:gs>
            <a:gs pos="100000">
              <a:schemeClr val="dk2">
                <a:hueOff val="0"/>
                <a:satOff val="0"/>
                <a:lumOff val="0"/>
                <a:alphaOff val="0"/>
                <a:shade val="90000"/>
                <a:lumMod val="8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3">
          <a:scrgbClr r="0" g="0" b="0"/>
        </a:fillRef>
        <a:effectRef idx="2">
          <a:scrgbClr r="0" g="0" b="0"/>
        </a:effectRef>
        <a:fontRef idx="minor">
          <a:schemeClr val="lt1"/>
        </a:fontRef>
      </dsp:style>
    </dsp:sp>
    <dsp:sp modelId="{D30A81D4-CAC6-408E-9114-2833471F342F}">
      <dsp:nvSpPr>
        <dsp:cNvPr id="0" name=""/>
        <dsp:cNvSpPr/>
      </dsp:nvSpPr>
      <dsp:spPr>
        <a:xfrm>
          <a:off x="0" y="2314845"/>
          <a:ext cx="9625383" cy="771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b="0" i="0" kern="1200"/>
            <a:t>The theoretical model of employee engagement examines how a corporation may empower, value, and motivate individuals to work.</a:t>
          </a:r>
          <a:endParaRPr lang="en-US" sz="1900" kern="1200"/>
        </a:p>
      </dsp:txBody>
      <dsp:txXfrm>
        <a:off x="0" y="2314845"/>
        <a:ext cx="9625383" cy="77161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9D8B6C-1676-4934-A404-59DF123E3D68}" type="datetimeFigureOut">
              <a:rPr lang="en-US" smtClean="0"/>
              <a:t>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885A4D-6D9F-4CBF-B949-7BDAADC171D0}" type="slidenum">
              <a:rPr lang="en-US" smtClean="0"/>
              <a:t>‹#›</a:t>
            </a:fld>
            <a:endParaRPr lang="en-US"/>
          </a:p>
        </p:txBody>
      </p:sp>
    </p:spTree>
    <p:extLst>
      <p:ext uri="{BB962C8B-B14F-4D97-AF65-F5344CB8AC3E}">
        <p14:creationId xmlns:p14="http://schemas.microsoft.com/office/powerpoint/2010/main" val="336037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Introduction </a:t>
            </a:r>
          </a:p>
          <a:p>
            <a:r>
              <a:rPr lang="en-US" sz="1200" kern="1200" dirty="0">
                <a:solidFill>
                  <a:schemeClr val="tx1"/>
                </a:solidFill>
                <a:effectLst/>
                <a:latin typeface="+mn-lt"/>
                <a:ea typeface="+mn-ea"/>
                <a:cs typeface="+mn-cs"/>
              </a:rPr>
              <a:t>The study aims to examine the importance of employee engagement in the hotel industry in terms of achieving objectives to lead the hotel industry towards success. The study also evaluates the definition of employee engagement using relevant information data sources. On the other hand, the study also discusses the zinger theoretical model of employee engagement to provide a wide range of information and knowledge. While the study also provides practical examples of best practices to improve and build employee engagement in the Company with statistical data.</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3</a:t>
            </a:fld>
            <a:endParaRPr lang="en-US"/>
          </a:p>
        </p:txBody>
      </p:sp>
    </p:spTree>
    <p:extLst>
      <p:ext uri="{BB962C8B-B14F-4D97-AF65-F5344CB8AC3E}">
        <p14:creationId xmlns:p14="http://schemas.microsoft.com/office/powerpoint/2010/main" val="16517040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Importance of employee engagement in the success of the hotel </a:t>
            </a:r>
          </a:p>
          <a:p>
            <a:r>
              <a:rPr lang="en-US" sz="1200" kern="1200" dirty="0">
                <a:solidFill>
                  <a:schemeClr val="tx1"/>
                </a:solidFill>
                <a:effectLst/>
                <a:latin typeface="+mn-lt"/>
                <a:ea typeface="+mn-ea"/>
                <a:cs typeface="+mn-cs"/>
              </a:rPr>
              <a:t>Indeed, employee engagement plays a major role in the successful business operation of the hotel industry. At the same time, effective strategies and plans can positively impact employee engagement, such as staff turnover rate, customer relationships, work culture and productivity. As well as employee engagement is also crucial for increasing the profit margin of the hotel business (</a:t>
            </a:r>
            <a:r>
              <a:rPr lang="en-US" sz="1200" kern="1200" dirty="0" err="1">
                <a:solidFill>
                  <a:schemeClr val="tx1"/>
                </a:solidFill>
                <a:effectLst/>
                <a:latin typeface="+mn-lt"/>
                <a:ea typeface="+mn-ea"/>
                <a:cs typeface="+mn-cs"/>
              </a:rPr>
              <a:t>Ser-Giacomi</a:t>
            </a:r>
            <a:r>
              <a:rPr lang="en-US" sz="1200" kern="1200" dirty="0">
                <a:solidFill>
                  <a:schemeClr val="tx1"/>
                </a:solidFill>
                <a:effectLst/>
                <a:latin typeface="+mn-lt"/>
                <a:ea typeface="+mn-ea"/>
                <a:cs typeface="+mn-cs"/>
              </a:rPr>
              <a:t> et al., 2018). On the other hand, employee engagement is crucial for the hotel business to enhance efficiency and productivity. At the same time, employee engagement is also essential to improve operational efficiencies, bringing positivity to the hotel industry. According to the studies, higher employee engagement has enhanced the productivity level of hotel businesses by 21% more than other hotel businesses (Putra et al., 2017). The major reason for employee engagement is the happiness and satisfaction of working staff, allowing them to perform business activities with a dedication to lead the hotel towards success. At the same time, employees' happiness pushes them to exceed expectations of the hotel's business operations and excel in their performance, which plays an inconsiderable role in increasing the productivity level of the hotel. It can lead the hotel toward success (</a:t>
            </a:r>
            <a:r>
              <a:rPr lang="en-US" sz="1200" kern="1200" dirty="0" err="1">
                <a:solidFill>
                  <a:schemeClr val="tx1"/>
                </a:solidFill>
                <a:effectLst/>
                <a:latin typeface="+mn-lt"/>
                <a:ea typeface="+mn-ea"/>
                <a:cs typeface="+mn-cs"/>
              </a:rPr>
              <a:t>Karlin</a:t>
            </a:r>
            <a:r>
              <a:rPr lang="en-US" sz="1200" kern="1200" dirty="0">
                <a:solidFill>
                  <a:schemeClr val="tx1"/>
                </a:solidFill>
                <a:effectLst/>
                <a:latin typeface="+mn-lt"/>
                <a:ea typeface="+mn-ea"/>
                <a:cs typeface="+mn-cs"/>
              </a:rPr>
              <a:t> et al., 2015). </a:t>
            </a:r>
            <a:endParaRPr lang="en-US" dirty="0">
              <a:effectLst/>
            </a:endParaRPr>
          </a:p>
          <a:p>
            <a:r>
              <a:rPr lang="en-US" sz="1200" kern="1200" dirty="0">
                <a:solidFill>
                  <a:schemeClr val="tx1"/>
                </a:solidFill>
                <a:effectLst/>
                <a:latin typeface="+mn-lt"/>
                <a:ea typeface="+mn-ea"/>
                <a:cs typeface="+mn-cs"/>
              </a:rPr>
              <a:t>On the other hand, many hotel business companies invest in building and developing employee engagement strategies which helps them to enhance their operational efficiencies. Due to effective employee engagement strategies, the hotel industry </a:t>
            </a:r>
            <a:r>
              <a:rPr lang="en-US" sz="1200" kern="1200" dirty="0" err="1">
                <a:solidFill>
                  <a:schemeClr val="tx1"/>
                </a:solidFill>
                <a:effectLst/>
                <a:latin typeface="+mn-lt"/>
                <a:ea typeface="+mn-ea"/>
                <a:cs typeface="+mn-cs"/>
              </a:rPr>
              <a:t>upscales</a:t>
            </a:r>
            <a:r>
              <a:rPr lang="en-US" sz="1200" kern="1200" dirty="0">
                <a:solidFill>
                  <a:schemeClr val="tx1"/>
                </a:solidFill>
                <a:effectLst/>
                <a:latin typeface="+mn-lt"/>
                <a:ea typeface="+mn-ea"/>
                <a:cs typeface="+mn-cs"/>
              </a:rPr>
              <a:t> its products and services to build and develop a hotel's reputation, which impacts the growth and development of the hotel business (</a:t>
            </a:r>
            <a:r>
              <a:rPr lang="en-US" sz="1200" kern="1200" dirty="0" err="1">
                <a:solidFill>
                  <a:schemeClr val="tx1"/>
                </a:solidFill>
                <a:effectLst/>
                <a:latin typeface="+mn-lt"/>
                <a:ea typeface="+mn-ea"/>
                <a:cs typeface="+mn-cs"/>
              </a:rPr>
              <a:t>Karatepe</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Karadas</a:t>
            </a:r>
            <a:r>
              <a:rPr lang="en-US" sz="1200" kern="1200" dirty="0">
                <a:solidFill>
                  <a:schemeClr val="tx1"/>
                </a:solidFill>
                <a:effectLst/>
                <a:latin typeface="+mn-lt"/>
                <a:ea typeface="+mn-ea"/>
                <a:cs typeface="+mn-cs"/>
              </a:rPr>
              <a:t>, 2015). Undoubtedly, employee engagement is important in the hotel industry to achieve and gain specific targets, which is crucial for success. On the other hand, employee engagement is also beneficial to perform business operations effectively, which helps the hotel industry to bring sustainability to the business in the long run (Jung and Yoon, 2016).</a:t>
            </a:r>
            <a:endParaRPr lang="en-US" dirty="0">
              <a:effectLst/>
            </a:endParaRPr>
          </a:p>
          <a:p>
            <a:r>
              <a:rPr lang="en-US" sz="1200" kern="1200" dirty="0">
                <a:solidFill>
                  <a:schemeClr val="tx1"/>
                </a:solidFill>
                <a:effectLst/>
                <a:latin typeface="+mn-lt"/>
                <a:ea typeface="+mn-ea"/>
                <a:cs typeface="+mn-cs"/>
              </a:rPr>
              <a:t> </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4</a:t>
            </a:fld>
            <a:endParaRPr lang="en-US"/>
          </a:p>
        </p:txBody>
      </p:sp>
    </p:spTree>
    <p:extLst>
      <p:ext uri="{BB962C8B-B14F-4D97-AF65-F5344CB8AC3E}">
        <p14:creationId xmlns:p14="http://schemas.microsoft.com/office/powerpoint/2010/main" val="3581797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Definition of employee engagement </a:t>
            </a:r>
          </a:p>
          <a:p>
            <a:r>
              <a:rPr lang="en-US" sz="1200" kern="1200" dirty="0">
                <a:solidFill>
                  <a:schemeClr val="tx1"/>
                </a:solidFill>
                <a:effectLst/>
                <a:latin typeface="+mn-lt"/>
                <a:ea typeface="+mn-ea"/>
                <a:cs typeface="+mn-cs"/>
              </a:rPr>
              <a:t>Engagement can be defined as the level of dedication and enthusiasm an employee feels while performing business operations. It is the concept of the Company's human resources (</a:t>
            </a:r>
            <a:r>
              <a:rPr lang="en-US" sz="1200" kern="1200" dirty="0" err="1">
                <a:solidFill>
                  <a:schemeClr val="tx1"/>
                </a:solidFill>
                <a:effectLst/>
                <a:latin typeface="+mn-lt"/>
                <a:ea typeface="+mn-ea"/>
                <a:cs typeface="+mn-cs"/>
              </a:rPr>
              <a:t>Graban</a:t>
            </a:r>
            <a:r>
              <a:rPr lang="en-US" sz="1200" kern="1200" dirty="0">
                <a:solidFill>
                  <a:schemeClr val="tx1"/>
                </a:solidFill>
                <a:effectLst/>
                <a:latin typeface="+mn-lt"/>
                <a:ea typeface="+mn-ea"/>
                <a:cs typeface="+mn-cs"/>
              </a:rPr>
              <a:t> and Toussaint, 2018). On the other side, engagement can also be described as the key to success because employee engagement is crucial for every aspect of the business. At the same time, employees feel valued when they feel that their work positively impacts the Company's growth and development (</a:t>
            </a:r>
            <a:r>
              <a:rPr lang="en-US" sz="1200" kern="1200" dirty="0" err="1">
                <a:solidFill>
                  <a:schemeClr val="tx1"/>
                </a:solidFill>
                <a:effectLst/>
                <a:latin typeface="+mn-lt"/>
                <a:ea typeface="+mn-ea"/>
                <a:cs typeface="+mn-cs"/>
              </a:rPr>
              <a:t>Dirani</a:t>
            </a:r>
            <a:r>
              <a:rPr lang="en-US" sz="1200" kern="1200" dirty="0">
                <a:solidFill>
                  <a:schemeClr val="tx1"/>
                </a:solidFill>
                <a:effectLst/>
                <a:latin typeface="+mn-lt"/>
                <a:ea typeface="+mn-ea"/>
                <a:cs typeface="+mn-cs"/>
              </a:rPr>
              <a:t> et al., 2020). It is also a degree to which the Company's staff invest their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energies and cognitive emotions to bring positive outcomes for the Company. On the other side, employee engagement is when employees find or experience a major sense of meaning in what they perform in the workplace (</a:t>
            </a:r>
            <a:r>
              <a:rPr lang="en-US" sz="1200" kern="1200" dirty="0" err="1">
                <a:solidFill>
                  <a:schemeClr val="tx1"/>
                </a:solidFill>
                <a:effectLst/>
                <a:latin typeface="+mn-lt"/>
                <a:ea typeface="+mn-ea"/>
                <a:cs typeface="+mn-cs"/>
              </a:rPr>
              <a:t>Bernas</a:t>
            </a:r>
            <a:r>
              <a:rPr lang="en-US" sz="1200" kern="1200" dirty="0">
                <a:solidFill>
                  <a:schemeClr val="tx1"/>
                </a:solidFill>
                <a:effectLst/>
                <a:latin typeface="+mn-lt"/>
                <a:ea typeface="+mn-ea"/>
                <a:cs typeface="+mn-cs"/>
              </a:rPr>
              <a:t> et al., 2021). At the same time, the employees of the Company or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are absorbed in the business operation of the Company, and they are also enthusiastic about the business work of the Company, which helps the Company to achieve the aims and objectives of the business operation (</a:t>
            </a:r>
            <a:r>
              <a:rPr lang="en-US" sz="1200" kern="1200" dirty="0" err="1">
                <a:solidFill>
                  <a:schemeClr val="tx1"/>
                </a:solidFill>
                <a:effectLst/>
                <a:latin typeface="+mn-lt"/>
                <a:ea typeface="+mn-ea"/>
                <a:cs typeface="+mn-cs"/>
              </a:rPr>
              <a:t>Chandani</a:t>
            </a:r>
            <a:r>
              <a:rPr lang="en-US" sz="1200" kern="1200" dirty="0">
                <a:solidFill>
                  <a:schemeClr val="tx1"/>
                </a:solidFill>
                <a:effectLst/>
                <a:latin typeface="+mn-lt"/>
                <a:ea typeface="+mn-ea"/>
                <a:cs typeface="+mn-cs"/>
              </a:rPr>
              <a:t> et al., 2016).</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5</a:t>
            </a:fld>
            <a:endParaRPr lang="en-US"/>
          </a:p>
        </p:txBody>
      </p:sp>
    </p:spTree>
    <p:extLst>
      <p:ext uri="{BB962C8B-B14F-4D97-AF65-F5344CB8AC3E}">
        <p14:creationId xmlns:p14="http://schemas.microsoft.com/office/powerpoint/2010/main" val="3803210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Engagement theoretical model</a:t>
            </a:r>
          </a:p>
          <a:p>
            <a:r>
              <a:rPr lang="en-US" sz="1200" kern="1200" dirty="0">
                <a:solidFill>
                  <a:schemeClr val="tx1"/>
                </a:solidFill>
                <a:effectLst/>
                <a:latin typeface="+mn-lt"/>
                <a:ea typeface="+mn-ea"/>
                <a:cs typeface="+mn-cs"/>
              </a:rPr>
              <a:t>The theoretical engagement model is also the backbone of the culture of the Company. On the other hand, the theoretical engagement model plays a vital role in implementing policies and strategies to enhance the growth of the business performance of the Company (</a:t>
            </a:r>
            <a:r>
              <a:rPr lang="en-US" sz="1200" kern="1200" dirty="0" err="1">
                <a:solidFill>
                  <a:schemeClr val="tx1"/>
                </a:solidFill>
                <a:effectLst/>
                <a:latin typeface="+mn-lt"/>
                <a:ea typeface="+mn-ea"/>
                <a:cs typeface="+mn-cs"/>
              </a:rPr>
              <a:t>Teo</a:t>
            </a:r>
            <a:r>
              <a:rPr lang="en-US" sz="1200" kern="1200" dirty="0">
                <a:solidFill>
                  <a:schemeClr val="tx1"/>
                </a:solidFill>
                <a:effectLst/>
                <a:latin typeface="+mn-lt"/>
                <a:ea typeface="+mn-ea"/>
                <a:cs typeface="+mn-cs"/>
              </a:rPr>
              <a:t> et al., 2020). At the same time, it is also essential to implement the right leadership </a:t>
            </a:r>
            <a:r>
              <a:rPr lang="en-US" sz="1200" kern="1200" dirty="0" err="1">
                <a:solidFill>
                  <a:schemeClr val="tx1"/>
                </a:solidFill>
                <a:effectLst/>
                <a:latin typeface="+mn-lt"/>
                <a:ea typeface="+mn-ea"/>
                <a:cs typeface="+mn-cs"/>
              </a:rPr>
              <a:t>behaviour</a:t>
            </a:r>
            <a:r>
              <a:rPr lang="en-US" sz="1200" kern="1200" dirty="0">
                <a:solidFill>
                  <a:schemeClr val="tx1"/>
                </a:solidFill>
                <a:effectLst/>
                <a:latin typeface="+mn-lt"/>
                <a:ea typeface="+mn-ea"/>
                <a:cs typeface="+mn-cs"/>
              </a:rPr>
              <a:t> and senior managerial role in the Company, which helps to boost the performance of the Company. On the other hand, the theoretical engagement model aims to improve and build the quality of the working life of an employee of the Company, which is very necessary for every aspect of the Business Company (Swanson, 2022). At the same time, the engagement theory helps cover employees' career opportunities, which empower them to work with dedication and efficiency (</a:t>
            </a:r>
            <a:r>
              <a:rPr lang="en-US" sz="1200" kern="1200" dirty="0" err="1">
                <a:solidFill>
                  <a:schemeClr val="tx1"/>
                </a:solidFill>
                <a:effectLst/>
                <a:latin typeface="+mn-lt"/>
                <a:ea typeface="+mn-ea"/>
                <a:cs typeface="+mn-cs"/>
              </a:rPr>
              <a:t>Steyer</a:t>
            </a:r>
            <a:r>
              <a:rPr lang="en-US" sz="1200" kern="1200" dirty="0">
                <a:solidFill>
                  <a:schemeClr val="tx1"/>
                </a:solidFill>
                <a:effectLst/>
                <a:latin typeface="+mn-lt"/>
                <a:ea typeface="+mn-ea"/>
                <a:cs typeface="+mn-cs"/>
              </a:rPr>
              <a:t> et al., 2019). The theoretical engagement model helps to determine the strategy and plan which are effective to </a:t>
            </a:r>
            <a:r>
              <a:rPr lang="en-US" sz="1200" kern="1200" dirty="0" err="1">
                <a:solidFill>
                  <a:schemeClr val="tx1"/>
                </a:solidFill>
                <a:effectLst/>
                <a:latin typeface="+mn-lt"/>
                <a:ea typeface="+mn-ea"/>
                <a:cs typeface="+mn-cs"/>
              </a:rPr>
              <a:t>maximise</a:t>
            </a:r>
            <a:r>
              <a:rPr lang="en-US" sz="1200" kern="1200" dirty="0">
                <a:solidFill>
                  <a:schemeClr val="tx1"/>
                </a:solidFill>
                <a:effectLst/>
                <a:latin typeface="+mn-lt"/>
                <a:ea typeface="+mn-ea"/>
                <a:cs typeface="+mn-cs"/>
              </a:rPr>
              <a:t> the operational experience of the employee. On the other hand, it is essential to provide surety to the employee regards job satisfaction to improve the quality of business activities to achieve the aims and objectives of the Company. At the same time, it is also beneficial to develop a positive workplace culture where the Company's staff can thrive efficiently (</a:t>
            </a:r>
            <a:r>
              <a:rPr lang="en-US" sz="1200" kern="1200" dirty="0" err="1">
                <a:solidFill>
                  <a:schemeClr val="tx1"/>
                </a:solidFill>
                <a:effectLst/>
                <a:latin typeface="+mn-lt"/>
                <a:ea typeface="+mn-ea"/>
                <a:cs typeface="+mn-cs"/>
              </a:rPr>
              <a:t>Ser-Giacomi</a:t>
            </a:r>
            <a:r>
              <a:rPr lang="en-US" sz="1200" kern="1200" dirty="0">
                <a:solidFill>
                  <a:schemeClr val="tx1"/>
                </a:solidFill>
                <a:effectLst/>
                <a:latin typeface="+mn-lt"/>
                <a:ea typeface="+mn-ea"/>
                <a:cs typeface="+mn-cs"/>
              </a:rPr>
              <a:t> et al., 2018). </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6</a:t>
            </a:fld>
            <a:endParaRPr lang="en-US"/>
          </a:p>
        </p:txBody>
      </p:sp>
    </p:spTree>
    <p:extLst>
      <p:ext uri="{BB962C8B-B14F-4D97-AF65-F5344CB8AC3E}">
        <p14:creationId xmlns:p14="http://schemas.microsoft.com/office/powerpoint/2010/main" val="1364431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Zinger Model: 	</a:t>
            </a:r>
            <a:endParaRPr lang="en-US" dirty="0">
              <a:effectLst/>
            </a:endParaRPr>
          </a:p>
          <a:p>
            <a:r>
              <a:rPr lang="en-US" sz="1200" kern="1200" dirty="0">
                <a:solidFill>
                  <a:schemeClr val="tx1"/>
                </a:solidFill>
                <a:effectLst/>
                <a:latin typeface="+mn-lt"/>
                <a:ea typeface="+mn-ea"/>
                <a:cs typeface="+mn-cs"/>
              </a:rPr>
              <a:t>The zinger model of employee engagement focuses on 10 effective actions that the Company needs to take to build employee engagement (Putra et al., 2017).</a:t>
            </a:r>
            <a:endParaRPr lang="en-US" dirty="0">
              <a:effectLst/>
            </a:endParaRPr>
          </a:p>
          <a:p>
            <a:r>
              <a:rPr lang="en-US" sz="1200" kern="1200" dirty="0">
                <a:solidFill>
                  <a:schemeClr val="tx1"/>
                </a:solidFill>
                <a:effectLst/>
                <a:latin typeface="+mn-lt"/>
                <a:ea typeface="+mn-ea"/>
                <a:cs typeface="+mn-cs"/>
              </a:rPr>
              <a:t> </a:t>
            </a:r>
            <a:endParaRPr lang="en-US" dirty="0">
              <a:effectLst/>
            </a:endParaRPr>
          </a:p>
          <a:p>
            <a:pPr indent="457200" algn="just">
              <a:lnSpc>
                <a:spcPct val="150000"/>
              </a:lnSpc>
            </a:pPr>
            <a:r>
              <a:rPr lang="en-US" sz="18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The necessities: </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according to the zinger model, employees cannot perform better if they are mentally and physically disturbed by the Company's business operations. At the same time, it also shows that enlivening energy is also effective for employee engagement because it helps to develop energy while performing duty in the workplace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Karlin</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et al., 2015). The zinger model also shows that making meanings is also effective for employee engagement in the long run, which is beneficial for the Company's business operations. At the same time, the necessities also include leverage strengths which positively impact employee engagement. It defines that the Company's leadership should provide an effective environment to their employees where they can grow and exercise their strengths, which is also effective for the Company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Karatepe</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and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Karadas</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2015).</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Uniting the Company:</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it is the pyramid built to connect individuals to the larger organisation, such as building relationships and fostering recognition and master moments. According to the zinger model, teamwork effectively gains and obtains outcomes for the business operation (Jung and Yoon, 2016). Foster recognition is a tactic which does not mean providing occasional promotions or better performance reviews. On the other hand, it means building a culture where managers and employees should contribute positive employee engagement ideas. The zinger model shows that master moments play a vital role in physically and mentally engaging employees in business operations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Graban</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and Toussaint, 2018).</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Boosting performance: </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it is the third pyramid row of the zinger model, which has a significant role in turning blocks of the specific person and communal engagement to search results and outcomes practically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Dirani</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et al., 2020). According to the zinger model, it helps to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maximise</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performance and mark progress. During performing business activities, employees of the Company get frustrated when they experience that the management of the Company is blocking their abilities and skills from performing their best; on the other hand, employees like success and recognition. According to the zinger theoretical model, success is a long haul. Focusing on the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organisation's</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progression helps the employee develop and build abilities and skills in operation activities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Dirani</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et al., 2020).</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Achieving results:</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it is the last pyramid of the zinger theoretical model, which shows that employees are the big source of profits and success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Bernas</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et al., 2021). On the other hand, it ensures the Company defines their strategic engagement goals. At the same time, it allows tracking employees' performance to track success. The Company's hard targets are employee engagement, NPS and retention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Chandani</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et al., 2016).</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7</a:t>
            </a:fld>
            <a:endParaRPr lang="en-US"/>
          </a:p>
        </p:txBody>
      </p:sp>
    </p:spTree>
    <p:extLst>
      <p:ext uri="{BB962C8B-B14F-4D97-AF65-F5344CB8AC3E}">
        <p14:creationId xmlns:p14="http://schemas.microsoft.com/office/powerpoint/2010/main" val="4049116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Examples of best practices for engaging employees </a:t>
            </a: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The best practice for engaging employees is to inspire committed and aligned leaders to engage the employees in the Company's business operations. At the same time, employee engagement is important and necessary to the leadership members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Bernas</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et al., 2021). On the other hand, if the leadership of the hotel do not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prioritise</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employee engagement, then the staff of the hotel do not provide their best to achieve the vision and goal. For example, the leadership of the Premier Inn should regular communication with employees because it is the best practice to increase employee engagement (Teo et al., 2020). At the same time, Premier Inn </a:t>
            </a:r>
            <a:r>
              <a:rPr lang="en-US" sz="1800"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prioritise</a:t>
            </a: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 face time between employees and managers because it is an effective practice to increase employee engagement to achieve the success. On the other hand, robust feedback culture is also an effective practice using by Marriot International for improving and building employee engagement in the workplace (Swanson, 2022). </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8</a:t>
            </a:fld>
            <a:endParaRPr lang="en-US"/>
          </a:p>
        </p:txBody>
      </p:sp>
    </p:spTree>
    <p:extLst>
      <p:ext uri="{BB962C8B-B14F-4D97-AF65-F5344CB8AC3E}">
        <p14:creationId xmlns:p14="http://schemas.microsoft.com/office/powerpoint/2010/main" val="995772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Conclusion </a:t>
            </a:r>
          </a:p>
          <a:p>
            <a:r>
              <a:rPr lang="en-US" sz="1200" kern="1200" dirty="0">
                <a:solidFill>
                  <a:schemeClr val="tx1"/>
                </a:solidFill>
                <a:effectLst/>
                <a:latin typeface="+mn-lt"/>
                <a:ea typeface="+mn-ea"/>
                <a:cs typeface="+mn-cs"/>
              </a:rPr>
              <a:t>This study concluded that employee engagement is important in the hotel industry's success because it allows employees to perform tasks and projects with their best to achieve the goals and aims of the Company. The hotel industry's engagement with employees can enhance operational efficiencies, positively impacting growth. At the same time, employee engagement is the process of interacting with the working staff or force of the Company to provide value and opportunities which impacts their growth and development. According to the survey of companies, </a:t>
            </a:r>
            <a:r>
              <a:rPr lang="en-US" sz="1200" kern="1200" dirty="0" err="1">
                <a:solidFill>
                  <a:schemeClr val="tx1"/>
                </a:solidFill>
                <a:effectLst/>
                <a:latin typeface="+mn-lt"/>
                <a:ea typeface="+mn-ea"/>
                <a:cs typeface="+mn-cs"/>
              </a:rPr>
              <a:t>organisations</a:t>
            </a:r>
            <a:r>
              <a:rPr lang="en-US" sz="1200" kern="1200" dirty="0">
                <a:solidFill>
                  <a:schemeClr val="tx1"/>
                </a:solidFill>
                <a:effectLst/>
                <a:latin typeface="+mn-lt"/>
                <a:ea typeface="+mn-ea"/>
                <a:cs typeface="+mn-cs"/>
              </a:rPr>
              <a:t> get feedback directly from employees by listening to them continuously, which helps them to increase employee engagement. The theoretical model of employee engagement is a blueprint that evaluates how a company can make employees feel empowered, valued and productive toward the business activities in the workplace.</a:t>
            </a:r>
            <a:endParaRPr lang="en-US" dirty="0">
              <a:effectLst/>
            </a:endParaRPr>
          </a:p>
          <a:p>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9</a:t>
            </a:fld>
            <a:endParaRPr lang="en-US"/>
          </a:p>
        </p:txBody>
      </p:sp>
    </p:spTree>
    <p:extLst>
      <p:ext uri="{BB962C8B-B14F-4D97-AF65-F5344CB8AC3E}">
        <p14:creationId xmlns:p14="http://schemas.microsoft.com/office/powerpoint/2010/main" val="4156406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r>
              <a:rPr lang="en-US" sz="1200" b="1" kern="1200" dirty="0">
                <a:solidFill>
                  <a:schemeClr val="tx1"/>
                </a:solidFill>
                <a:effectLst/>
                <a:latin typeface="+mn-lt"/>
                <a:ea typeface="+mn-ea"/>
                <a:cs typeface="+mn-cs"/>
              </a:rPr>
              <a:t>References</a:t>
            </a:r>
          </a:p>
          <a:p>
            <a:r>
              <a:rPr lang="en-GB" sz="1200" kern="1200" dirty="0" err="1">
                <a:solidFill>
                  <a:schemeClr val="tx1"/>
                </a:solidFill>
                <a:effectLst/>
                <a:latin typeface="+mn-lt"/>
                <a:ea typeface="+mn-ea"/>
                <a:cs typeface="+mn-cs"/>
              </a:rPr>
              <a:t>Bernas</a:t>
            </a:r>
            <a:r>
              <a:rPr lang="en-GB" sz="1200" kern="1200" dirty="0">
                <a:solidFill>
                  <a:schemeClr val="tx1"/>
                </a:solidFill>
                <a:effectLst/>
                <a:latin typeface="+mn-lt"/>
                <a:ea typeface="+mn-ea"/>
                <a:cs typeface="+mn-cs"/>
              </a:rPr>
              <a:t>, A., Breuer, L.E., </a:t>
            </a:r>
            <a:r>
              <a:rPr lang="en-GB" sz="1200" kern="1200" dirty="0" err="1">
                <a:solidFill>
                  <a:schemeClr val="tx1"/>
                </a:solidFill>
                <a:effectLst/>
                <a:latin typeface="+mn-lt"/>
                <a:ea typeface="+mn-ea"/>
                <a:cs typeface="+mn-cs"/>
              </a:rPr>
              <a:t>Aldenkamp</a:t>
            </a:r>
            <a:r>
              <a:rPr lang="en-GB" sz="1200" kern="1200" dirty="0">
                <a:solidFill>
                  <a:schemeClr val="tx1"/>
                </a:solidFill>
                <a:effectLst/>
                <a:latin typeface="+mn-lt"/>
                <a:ea typeface="+mn-ea"/>
                <a:cs typeface="+mn-cs"/>
              </a:rPr>
              <a:t>, A.P. and Zinger, S., 2021. Emulative, coherent, and causal dynamics between large-scale brain networks are </a:t>
            </a:r>
            <a:r>
              <a:rPr lang="en-GB" sz="1200" kern="1200" dirty="0" err="1">
                <a:solidFill>
                  <a:schemeClr val="tx1"/>
                </a:solidFill>
                <a:effectLst/>
                <a:latin typeface="+mn-lt"/>
                <a:ea typeface="+mn-ea"/>
                <a:cs typeface="+mn-cs"/>
              </a:rPr>
              <a:t>neurobiomarkers</a:t>
            </a:r>
            <a:r>
              <a:rPr lang="en-GB" sz="1200" kern="1200" dirty="0">
                <a:solidFill>
                  <a:schemeClr val="tx1"/>
                </a:solidFill>
                <a:effectLst/>
                <a:latin typeface="+mn-lt"/>
                <a:ea typeface="+mn-ea"/>
                <a:cs typeface="+mn-cs"/>
              </a:rPr>
              <a:t> of Accelerated Cognitive Ageing in epilepsy. </a:t>
            </a:r>
            <a:r>
              <a:rPr lang="en-GB" sz="1200" i="1" kern="1200" dirty="0" err="1">
                <a:solidFill>
                  <a:schemeClr val="tx1"/>
                </a:solidFill>
                <a:effectLst/>
                <a:latin typeface="+mn-lt"/>
                <a:ea typeface="+mn-ea"/>
                <a:cs typeface="+mn-cs"/>
              </a:rPr>
              <a:t>PloS</a:t>
            </a:r>
            <a:r>
              <a:rPr lang="en-GB" sz="1200" i="1" kern="1200" dirty="0">
                <a:solidFill>
                  <a:schemeClr val="tx1"/>
                </a:solidFill>
                <a:effectLst/>
                <a:latin typeface="+mn-lt"/>
                <a:ea typeface="+mn-ea"/>
                <a:cs typeface="+mn-cs"/>
              </a:rPr>
              <a:t> one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16</a:t>
            </a:r>
            <a:r>
              <a:rPr lang="en-GB" sz="1200" kern="1200" dirty="0">
                <a:solidFill>
                  <a:schemeClr val="tx1"/>
                </a:solidFill>
                <a:effectLst/>
                <a:latin typeface="+mn-lt"/>
                <a:ea typeface="+mn-ea"/>
                <a:cs typeface="+mn-cs"/>
              </a:rPr>
              <a:t>(4), p.e0250222.</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Chandani</a:t>
            </a:r>
            <a:r>
              <a:rPr lang="en-GB" sz="1200" kern="1200" dirty="0">
                <a:solidFill>
                  <a:schemeClr val="tx1"/>
                </a:solidFill>
                <a:effectLst/>
                <a:latin typeface="+mn-lt"/>
                <a:ea typeface="+mn-ea"/>
                <a:cs typeface="+mn-cs"/>
              </a:rPr>
              <a:t>, A., Mehta, M., Mall, A. and </a:t>
            </a:r>
            <a:r>
              <a:rPr lang="en-GB" sz="1200" kern="1200" dirty="0" err="1">
                <a:solidFill>
                  <a:schemeClr val="tx1"/>
                </a:solidFill>
                <a:effectLst/>
                <a:latin typeface="+mn-lt"/>
                <a:ea typeface="+mn-ea"/>
                <a:cs typeface="+mn-cs"/>
              </a:rPr>
              <a:t>Khokhar</a:t>
            </a:r>
            <a:r>
              <a:rPr lang="en-GB" sz="1200" kern="1200" dirty="0">
                <a:solidFill>
                  <a:schemeClr val="tx1"/>
                </a:solidFill>
                <a:effectLst/>
                <a:latin typeface="+mn-lt"/>
                <a:ea typeface="+mn-ea"/>
                <a:cs typeface="+mn-cs"/>
              </a:rPr>
              <a:t>, V., 2016. Employee engagement: A review paper on factors affecting employee engagement. </a:t>
            </a:r>
            <a:r>
              <a:rPr lang="en-GB" sz="1200" i="1" kern="1200" dirty="0">
                <a:solidFill>
                  <a:schemeClr val="tx1"/>
                </a:solidFill>
                <a:effectLst/>
                <a:latin typeface="+mn-lt"/>
                <a:ea typeface="+mn-ea"/>
                <a:cs typeface="+mn-cs"/>
              </a:rPr>
              <a:t>Indian Journal of Science and Technology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9</a:t>
            </a:r>
            <a:r>
              <a:rPr lang="en-GB" sz="1200" kern="1200" dirty="0">
                <a:solidFill>
                  <a:schemeClr val="tx1"/>
                </a:solidFill>
                <a:effectLst/>
                <a:latin typeface="+mn-lt"/>
                <a:ea typeface="+mn-ea"/>
                <a:cs typeface="+mn-cs"/>
              </a:rPr>
              <a:t>(15), pp.1-7.</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Dirani</a:t>
            </a:r>
            <a:r>
              <a:rPr lang="en-GB" sz="1200" kern="1200" dirty="0">
                <a:solidFill>
                  <a:schemeClr val="tx1"/>
                </a:solidFill>
                <a:effectLst/>
                <a:latin typeface="+mn-lt"/>
                <a:ea typeface="+mn-ea"/>
                <a:cs typeface="+mn-cs"/>
              </a:rPr>
              <a:t>, K.M., </a:t>
            </a:r>
            <a:r>
              <a:rPr lang="en-GB" sz="1200" kern="1200" dirty="0" err="1">
                <a:solidFill>
                  <a:schemeClr val="tx1"/>
                </a:solidFill>
                <a:effectLst/>
                <a:latin typeface="+mn-lt"/>
                <a:ea typeface="+mn-ea"/>
                <a:cs typeface="+mn-cs"/>
              </a:rPr>
              <a:t>Abadi</a:t>
            </a:r>
            <a:r>
              <a:rPr lang="en-GB" sz="1200" kern="1200" dirty="0">
                <a:solidFill>
                  <a:schemeClr val="tx1"/>
                </a:solidFill>
                <a:effectLst/>
                <a:latin typeface="+mn-lt"/>
                <a:ea typeface="+mn-ea"/>
                <a:cs typeface="+mn-cs"/>
              </a:rPr>
              <a:t>, M., </a:t>
            </a:r>
            <a:r>
              <a:rPr lang="en-GB" sz="1200" kern="1200" dirty="0" err="1">
                <a:solidFill>
                  <a:schemeClr val="tx1"/>
                </a:solidFill>
                <a:effectLst/>
                <a:latin typeface="+mn-lt"/>
                <a:ea typeface="+mn-ea"/>
                <a:cs typeface="+mn-cs"/>
              </a:rPr>
              <a:t>Alizadeh</a:t>
            </a:r>
            <a:r>
              <a:rPr lang="en-GB" sz="1200" kern="1200" dirty="0">
                <a:solidFill>
                  <a:schemeClr val="tx1"/>
                </a:solidFill>
                <a:effectLst/>
                <a:latin typeface="+mn-lt"/>
                <a:ea typeface="+mn-ea"/>
                <a:cs typeface="+mn-cs"/>
              </a:rPr>
              <a:t>, A., </a:t>
            </a:r>
            <a:r>
              <a:rPr lang="en-GB" sz="1200" kern="1200" dirty="0" err="1">
                <a:solidFill>
                  <a:schemeClr val="tx1"/>
                </a:solidFill>
                <a:effectLst/>
                <a:latin typeface="+mn-lt"/>
                <a:ea typeface="+mn-ea"/>
                <a:cs typeface="+mn-cs"/>
              </a:rPr>
              <a:t>Barhate</a:t>
            </a:r>
            <a:r>
              <a:rPr lang="en-GB" sz="1200" kern="1200" dirty="0">
                <a:solidFill>
                  <a:schemeClr val="tx1"/>
                </a:solidFill>
                <a:effectLst/>
                <a:latin typeface="+mn-lt"/>
                <a:ea typeface="+mn-ea"/>
                <a:cs typeface="+mn-cs"/>
              </a:rPr>
              <a:t>, B., Garza, R.C., </a:t>
            </a:r>
            <a:r>
              <a:rPr lang="en-GB" sz="1200" kern="1200" dirty="0" err="1">
                <a:solidFill>
                  <a:schemeClr val="tx1"/>
                </a:solidFill>
                <a:effectLst/>
                <a:latin typeface="+mn-lt"/>
                <a:ea typeface="+mn-ea"/>
                <a:cs typeface="+mn-cs"/>
              </a:rPr>
              <a:t>Gunasekara</a:t>
            </a:r>
            <a:r>
              <a:rPr lang="en-GB" sz="1200" kern="1200" dirty="0">
                <a:solidFill>
                  <a:schemeClr val="tx1"/>
                </a:solidFill>
                <a:effectLst/>
                <a:latin typeface="+mn-lt"/>
                <a:ea typeface="+mn-ea"/>
                <a:cs typeface="+mn-cs"/>
              </a:rPr>
              <a:t>, N., Ibrahim, G. and </a:t>
            </a:r>
            <a:r>
              <a:rPr lang="en-GB" sz="1200" kern="1200" dirty="0" err="1">
                <a:solidFill>
                  <a:schemeClr val="tx1"/>
                </a:solidFill>
                <a:effectLst/>
                <a:latin typeface="+mn-lt"/>
                <a:ea typeface="+mn-ea"/>
                <a:cs typeface="+mn-cs"/>
              </a:rPr>
              <a:t>Majzun</a:t>
            </a:r>
            <a:r>
              <a:rPr lang="en-GB" sz="1200" kern="1200" dirty="0">
                <a:solidFill>
                  <a:schemeClr val="tx1"/>
                </a:solidFill>
                <a:effectLst/>
                <a:latin typeface="+mn-lt"/>
                <a:ea typeface="+mn-ea"/>
                <a:cs typeface="+mn-cs"/>
              </a:rPr>
              <a:t>, Z., 2020. Leadership competencies and the essential role of human resource development in times of crisis: a response to Covid-19 pandemic. </a:t>
            </a:r>
            <a:r>
              <a:rPr lang="en-GB" sz="1200" i="1" kern="1200" dirty="0">
                <a:solidFill>
                  <a:schemeClr val="tx1"/>
                </a:solidFill>
                <a:effectLst/>
                <a:latin typeface="+mn-lt"/>
                <a:ea typeface="+mn-ea"/>
                <a:cs typeface="+mn-cs"/>
              </a:rPr>
              <a:t>Human Resource Development International</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23</a:t>
            </a:r>
            <a:r>
              <a:rPr lang="en-GB" sz="1200" kern="1200" dirty="0">
                <a:solidFill>
                  <a:schemeClr val="tx1"/>
                </a:solidFill>
                <a:effectLst/>
                <a:latin typeface="+mn-lt"/>
                <a:ea typeface="+mn-ea"/>
                <a:cs typeface="+mn-cs"/>
              </a:rPr>
              <a:t>(4), pp.380-394.</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Graban</a:t>
            </a:r>
            <a:r>
              <a:rPr lang="en-GB" sz="1200" kern="1200" dirty="0">
                <a:solidFill>
                  <a:schemeClr val="tx1"/>
                </a:solidFill>
                <a:effectLst/>
                <a:latin typeface="+mn-lt"/>
                <a:ea typeface="+mn-ea"/>
                <a:cs typeface="+mn-cs"/>
              </a:rPr>
              <a:t>, M. and Toussaint, J., 2018. </a:t>
            </a:r>
            <a:r>
              <a:rPr lang="en-GB" sz="1200" i="1" kern="1200" dirty="0">
                <a:solidFill>
                  <a:schemeClr val="tx1"/>
                </a:solidFill>
                <a:effectLst/>
                <a:latin typeface="+mn-lt"/>
                <a:ea typeface="+mn-ea"/>
                <a:cs typeface="+mn-cs"/>
              </a:rPr>
              <a:t>Lean hospitals: improving quality, patient safety, and employee engagement</a:t>
            </a:r>
            <a:r>
              <a:rPr lang="en-GB" sz="1200" kern="1200" dirty="0">
                <a:solidFill>
                  <a:schemeClr val="tx1"/>
                </a:solidFill>
                <a:effectLst/>
                <a:latin typeface="+mn-lt"/>
                <a:ea typeface="+mn-ea"/>
                <a:cs typeface="+mn-cs"/>
              </a:rPr>
              <a:t>. Productivity Press.</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Jung, H.S. and Yoon, H.H., 2016. What does work mean to hospitality employees? The effects of meaningful work on employees' organisational commitment: The mediating role of job engagement. </a:t>
            </a:r>
            <a:r>
              <a:rPr lang="en-GB" sz="1200" i="1" kern="1200" dirty="0">
                <a:solidFill>
                  <a:schemeClr val="tx1"/>
                </a:solidFill>
                <a:effectLst/>
                <a:latin typeface="+mn-lt"/>
                <a:ea typeface="+mn-ea"/>
                <a:cs typeface="+mn-cs"/>
              </a:rPr>
              <a:t>International Journal of Hospitality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53</a:t>
            </a:r>
            <a:r>
              <a:rPr lang="en-GB" sz="1200" kern="1200" dirty="0">
                <a:solidFill>
                  <a:schemeClr val="tx1"/>
                </a:solidFill>
                <a:effectLst/>
                <a:latin typeface="+mn-lt"/>
                <a:ea typeface="+mn-ea"/>
                <a:cs typeface="+mn-cs"/>
              </a:rPr>
              <a:t>, pp.59-68.</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Karatepe</a:t>
            </a:r>
            <a:r>
              <a:rPr lang="en-GB" sz="1200" kern="1200" dirty="0">
                <a:solidFill>
                  <a:schemeClr val="tx1"/>
                </a:solidFill>
                <a:effectLst/>
                <a:latin typeface="+mn-lt"/>
                <a:ea typeface="+mn-ea"/>
                <a:cs typeface="+mn-cs"/>
              </a:rPr>
              <a:t>, O.M. and </a:t>
            </a:r>
            <a:r>
              <a:rPr lang="en-GB" sz="1200" kern="1200" dirty="0" err="1">
                <a:solidFill>
                  <a:schemeClr val="tx1"/>
                </a:solidFill>
                <a:effectLst/>
                <a:latin typeface="+mn-lt"/>
                <a:ea typeface="+mn-ea"/>
                <a:cs typeface="+mn-cs"/>
              </a:rPr>
              <a:t>Karadas</a:t>
            </a:r>
            <a:r>
              <a:rPr lang="en-GB" sz="1200" kern="1200" dirty="0">
                <a:solidFill>
                  <a:schemeClr val="tx1"/>
                </a:solidFill>
                <a:effectLst/>
                <a:latin typeface="+mn-lt"/>
                <a:ea typeface="+mn-ea"/>
                <a:cs typeface="+mn-cs"/>
              </a:rPr>
              <a:t>, G., 2015. Do psychological capital and work engagement foster frontline employees’ satisfaction? A study in the hotel industry. </a:t>
            </a:r>
            <a:r>
              <a:rPr lang="en-GB" sz="1200" i="1" kern="1200" dirty="0">
                <a:solidFill>
                  <a:schemeClr val="tx1"/>
                </a:solidFill>
                <a:effectLst/>
                <a:latin typeface="+mn-lt"/>
                <a:ea typeface="+mn-ea"/>
                <a:cs typeface="+mn-cs"/>
              </a:rPr>
              <a:t>International Journal of Contemporary Hospitality Management</a:t>
            </a:r>
            <a:r>
              <a:rPr lang="en-GB" sz="1200" kern="1200" dirty="0">
                <a:solidFill>
                  <a:schemeClr val="tx1"/>
                </a:solidFill>
                <a:effectLst/>
                <a:latin typeface="+mn-lt"/>
                <a:ea typeface="+mn-ea"/>
                <a:cs typeface="+mn-cs"/>
              </a:rPr>
              <a:t>.</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Karlin</a:t>
            </a:r>
            <a:r>
              <a:rPr lang="en-GB" sz="1200" kern="1200" dirty="0">
                <a:solidFill>
                  <a:schemeClr val="tx1"/>
                </a:solidFill>
                <a:effectLst/>
                <a:latin typeface="+mn-lt"/>
                <a:ea typeface="+mn-ea"/>
                <a:cs typeface="+mn-cs"/>
              </a:rPr>
              <a:t>, B., Zinger, J.F. and Ford, R., 2015. The effects of feedback on energy conservation: A meta-analysis. </a:t>
            </a:r>
            <a:r>
              <a:rPr lang="en-GB" sz="1200" i="1" kern="1200" dirty="0">
                <a:solidFill>
                  <a:schemeClr val="tx1"/>
                </a:solidFill>
                <a:effectLst/>
                <a:latin typeface="+mn-lt"/>
                <a:ea typeface="+mn-ea"/>
                <a:cs typeface="+mn-cs"/>
              </a:rPr>
              <a:t>Psychological Bulletin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141</a:t>
            </a:r>
            <a:r>
              <a:rPr lang="en-GB" sz="1200" kern="1200" dirty="0">
                <a:solidFill>
                  <a:schemeClr val="tx1"/>
                </a:solidFill>
                <a:effectLst/>
                <a:latin typeface="+mn-lt"/>
                <a:ea typeface="+mn-ea"/>
                <a:cs typeface="+mn-cs"/>
              </a:rPr>
              <a:t>(6), p.1205.</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Putra, E.D., Cho, S. and Liu, J., 2017. Extrinsic and intrinsic motivation on work engagement in the hospitality industry: Test of motivation crowding theory. </a:t>
            </a:r>
            <a:r>
              <a:rPr lang="en-GB" sz="1200" i="1" kern="1200" dirty="0">
                <a:solidFill>
                  <a:schemeClr val="tx1"/>
                </a:solidFill>
                <a:effectLst/>
                <a:latin typeface="+mn-lt"/>
                <a:ea typeface="+mn-ea"/>
                <a:cs typeface="+mn-cs"/>
              </a:rPr>
              <a:t>Tourism and Hospitality Research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17</a:t>
            </a:r>
            <a:r>
              <a:rPr lang="en-GB" sz="1200" kern="1200" dirty="0">
                <a:solidFill>
                  <a:schemeClr val="tx1"/>
                </a:solidFill>
                <a:effectLst/>
                <a:latin typeface="+mn-lt"/>
                <a:ea typeface="+mn-ea"/>
                <a:cs typeface="+mn-cs"/>
              </a:rPr>
              <a:t>(2), pp.228-241.</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Ser-Giacomi</a:t>
            </a:r>
            <a:r>
              <a:rPr lang="en-GB" sz="1200" kern="1200" dirty="0">
                <a:solidFill>
                  <a:schemeClr val="tx1"/>
                </a:solidFill>
                <a:effectLst/>
                <a:latin typeface="+mn-lt"/>
                <a:ea typeface="+mn-ea"/>
                <a:cs typeface="+mn-cs"/>
              </a:rPr>
              <a:t>, E., Zinger, L., </a:t>
            </a:r>
            <a:r>
              <a:rPr lang="en-GB" sz="1200" kern="1200" dirty="0" err="1">
                <a:solidFill>
                  <a:schemeClr val="tx1"/>
                </a:solidFill>
                <a:effectLst/>
                <a:latin typeface="+mn-lt"/>
                <a:ea typeface="+mn-ea"/>
                <a:cs typeface="+mn-cs"/>
              </a:rPr>
              <a:t>Malviya</a:t>
            </a:r>
            <a:r>
              <a:rPr lang="en-GB" sz="1200" kern="1200" dirty="0">
                <a:solidFill>
                  <a:schemeClr val="tx1"/>
                </a:solidFill>
                <a:effectLst/>
                <a:latin typeface="+mn-lt"/>
                <a:ea typeface="+mn-ea"/>
                <a:cs typeface="+mn-cs"/>
              </a:rPr>
              <a:t>, S., De Vargas, C., </a:t>
            </a:r>
            <a:r>
              <a:rPr lang="en-GB" sz="1200" kern="1200" dirty="0" err="1">
                <a:solidFill>
                  <a:schemeClr val="tx1"/>
                </a:solidFill>
                <a:effectLst/>
                <a:latin typeface="+mn-lt"/>
                <a:ea typeface="+mn-ea"/>
                <a:cs typeface="+mn-cs"/>
              </a:rPr>
              <a:t>Karsenti</a:t>
            </a:r>
            <a:r>
              <a:rPr lang="en-GB" sz="1200" kern="1200" dirty="0">
                <a:solidFill>
                  <a:schemeClr val="tx1"/>
                </a:solidFill>
                <a:effectLst/>
                <a:latin typeface="+mn-lt"/>
                <a:ea typeface="+mn-ea"/>
                <a:cs typeface="+mn-cs"/>
              </a:rPr>
              <a:t>, E., Bowler, C. and De Monte, S., 2018. Ubiquitous abundance distribution of non-dominant plankton across the global ocean. </a:t>
            </a:r>
            <a:r>
              <a:rPr lang="en-GB" sz="1200" i="1" kern="1200" dirty="0">
                <a:solidFill>
                  <a:schemeClr val="tx1"/>
                </a:solidFill>
                <a:effectLst/>
                <a:latin typeface="+mn-lt"/>
                <a:ea typeface="+mn-ea"/>
                <a:cs typeface="+mn-cs"/>
              </a:rPr>
              <a:t>Nature ecology &amp; evolution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a:t>
            </a:r>
            <a:r>
              <a:rPr lang="en-GB" sz="1200" kern="1200" dirty="0">
                <a:solidFill>
                  <a:schemeClr val="tx1"/>
                </a:solidFill>
                <a:effectLst/>
                <a:latin typeface="+mn-lt"/>
                <a:ea typeface="+mn-ea"/>
                <a:cs typeface="+mn-cs"/>
              </a:rPr>
              <a:t>(8), pp.1243-1249.</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Shteyer</a:t>
            </a:r>
            <a:r>
              <a:rPr lang="en-GB" sz="1200" kern="1200" dirty="0">
                <a:solidFill>
                  <a:schemeClr val="tx1"/>
                </a:solidFill>
                <a:effectLst/>
                <a:latin typeface="+mn-lt"/>
                <a:ea typeface="+mn-ea"/>
                <a:cs typeface="+mn-cs"/>
              </a:rPr>
              <a:t>, E., </a:t>
            </a:r>
            <a:r>
              <a:rPr lang="en-GB" sz="1200" kern="1200" dirty="0" err="1">
                <a:solidFill>
                  <a:schemeClr val="tx1"/>
                </a:solidFill>
                <a:effectLst/>
                <a:latin typeface="+mn-lt"/>
                <a:ea typeface="+mn-ea"/>
                <a:cs typeface="+mn-cs"/>
              </a:rPr>
              <a:t>Shekhtman</a:t>
            </a:r>
            <a:r>
              <a:rPr lang="en-GB" sz="1200" kern="1200" dirty="0">
                <a:solidFill>
                  <a:schemeClr val="tx1"/>
                </a:solidFill>
                <a:effectLst/>
                <a:latin typeface="+mn-lt"/>
                <a:ea typeface="+mn-ea"/>
                <a:cs typeface="+mn-cs"/>
              </a:rPr>
              <a:t>, L., Zinger, T., Harari, S., </a:t>
            </a:r>
            <a:r>
              <a:rPr lang="en-GB" sz="1200" kern="1200" dirty="0" err="1">
                <a:solidFill>
                  <a:schemeClr val="tx1"/>
                </a:solidFill>
                <a:effectLst/>
                <a:latin typeface="+mn-lt"/>
                <a:ea typeface="+mn-ea"/>
                <a:cs typeface="+mn-cs"/>
              </a:rPr>
              <a:t>Gafanovich</a:t>
            </a:r>
            <a:r>
              <a:rPr lang="en-GB" sz="1200" kern="1200" dirty="0">
                <a:solidFill>
                  <a:schemeClr val="tx1"/>
                </a:solidFill>
                <a:effectLst/>
                <a:latin typeface="+mn-lt"/>
                <a:ea typeface="+mn-ea"/>
                <a:cs typeface="+mn-cs"/>
              </a:rPr>
              <a:t>, I., Wolf, D., </a:t>
            </a:r>
            <a:r>
              <a:rPr lang="en-GB" sz="1200" kern="1200" dirty="0" err="1">
                <a:solidFill>
                  <a:schemeClr val="tx1"/>
                </a:solidFill>
                <a:effectLst/>
                <a:latin typeface="+mn-lt"/>
                <a:ea typeface="+mn-ea"/>
                <a:cs typeface="+mn-cs"/>
              </a:rPr>
              <a:t>Ivgi</a:t>
            </a:r>
            <a:r>
              <a:rPr lang="en-GB" sz="1200" kern="1200" dirty="0">
                <a:solidFill>
                  <a:schemeClr val="tx1"/>
                </a:solidFill>
                <a:effectLst/>
                <a:latin typeface="+mn-lt"/>
                <a:ea typeface="+mn-ea"/>
                <a:cs typeface="+mn-cs"/>
              </a:rPr>
              <a:t>, H., </a:t>
            </a:r>
            <a:r>
              <a:rPr lang="en-GB" sz="1200" kern="1200" dirty="0" err="1">
                <a:solidFill>
                  <a:schemeClr val="tx1"/>
                </a:solidFill>
                <a:effectLst/>
                <a:latin typeface="+mn-lt"/>
                <a:ea typeface="+mn-ea"/>
                <a:cs typeface="+mn-cs"/>
              </a:rPr>
              <a:t>Barsuk</a:t>
            </a:r>
            <a:r>
              <a:rPr lang="en-GB" sz="1200" kern="1200" dirty="0">
                <a:solidFill>
                  <a:schemeClr val="tx1"/>
                </a:solidFill>
                <a:effectLst/>
                <a:latin typeface="+mn-lt"/>
                <a:ea typeface="+mn-ea"/>
                <a:cs typeface="+mn-cs"/>
              </a:rPr>
              <a:t>, R., </a:t>
            </a:r>
            <a:r>
              <a:rPr lang="en-GB" sz="1200" kern="1200" dirty="0" err="1">
                <a:solidFill>
                  <a:schemeClr val="tx1"/>
                </a:solidFill>
                <a:effectLst/>
                <a:latin typeface="+mn-lt"/>
                <a:ea typeface="+mn-ea"/>
                <a:cs typeface="+mn-cs"/>
              </a:rPr>
              <a:t>Dery</a:t>
            </a:r>
            <a:r>
              <a:rPr lang="en-GB" sz="1200" kern="1200" dirty="0">
                <a:solidFill>
                  <a:schemeClr val="tx1"/>
                </a:solidFill>
                <a:effectLst/>
                <a:latin typeface="+mn-lt"/>
                <a:ea typeface="+mn-ea"/>
                <a:cs typeface="+mn-cs"/>
              </a:rPr>
              <a:t>, I., </a:t>
            </a:r>
            <a:r>
              <a:rPr lang="en-GB" sz="1200" kern="1200" dirty="0" err="1">
                <a:solidFill>
                  <a:schemeClr val="tx1"/>
                </a:solidFill>
                <a:effectLst/>
                <a:latin typeface="+mn-lt"/>
                <a:ea typeface="+mn-ea"/>
                <a:cs typeface="+mn-cs"/>
              </a:rPr>
              <a:t>Armoni</a:t>
            </a:r>
            <a:r>
              <a:rPr lang="en-GB" sz="1200" kern="1200" dirty="0">
                <a:solidFill>
                  <a:schemeClr val="tx1"/>
                </a:solidFill>
                <a:effectLst/>
                <a:latin typeface="+mn-lt"/>
                <a:ea typeface="+mn-ea"/>
                <a:cs typeface="+mn-cs"/>
              </a:rPr>
              <a:t>, D. and </a:t>
            </a:r>
            <a:r>
              <a:rPr lang="en-GB" sz="1200" kern="1200" dirty="0" err="1">
                <a:solidFill>
                  <a:schemeClr val="tx1"/>
                </a:solidFill>
                <a:effectLst/>
                <a:latin typeface="+mn-lt"/>
                <a:ea typeface="+mn-ea"/>
                <a:cs typeface="+mn-cs"/>
              </a:rPr>
              <a:t>Rivkin</a:t>
            </a:r>
            <a:r>
              <a:rPr lang="en-GB" sz="1200" kern="1200" dirty="0">
                <a:solidFill>
                  <a:schemeClr val="tx1"/>
                </a:solidFill>
                <a:effectLst/>
                <a:latin typeface="+mn-lt"/>
                <a:ea typeface="+mn-ea"/>
                <a:cs typeface="+mn-cs"/>
              </a:rPr>
              <a:t>, M., 2019. Modelling suggests that microliter volumes of contaminated blood caused an outbreak of hepatitis C during computerised tomography. </a:t>
            </a:r>
            <a:r>
              <a:rPr lang="en-GB" sz="1200" i="1" kern="1200" dirty="0" err="1">
                <a:solidFill>
                  <a:schemeClr val="tx1"/>
                </a:solidFill>
                <a:effectLst/>
                <a:latin typeface="+mn-lt"/>
                <a:ea typeface="+mn-ea"/>
                <a:cs typeface="+mn-cs"/>
              </a:rPr>
              <a:t>Plos</a:t>
            </a:r>
            <a:r>
              <a:rPr lang="en-GB" sz="1200" i="1" kern="1200" dirty="0">
                <a:solidFill>
                  <a:schemeClr val="tx1"/>
                </a:solidFill>
                <a:effectLst/>
                <a:latin typeface="+mn-lt"/>
                <a:ea typeface="+mn-ea"/>
                <a:cs typeface="+mn-cs"/>
              </a:rPr>
              <a:t> one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14</a:t>
            </a:r>
            <a:r>
              <a:rPr lang="en-GB" sz="1200" kern="1200" dirty="0">
                <a:solidFill>
                  <a:schemeClr val="tx1"/>
                </a:solidFill>
                <a:effectLst/>
                <a:latin typeface="+mn-lt"/>
                <a:ea typeface="+mn-ea"/>
                <a:cs typeface="+mn-cs"/>
              </a:rPr>
              <a:t>(1), p.e0210173.</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Swanson, R.A., 2022. </a:t>
            </a:r>
            <a:r>
              <a:rPr lang="en-GB" sz="1200" i="1" kern="1200" dirty="0">
                <a:solidFill>
                  <a:schemeClr val="tx1"/>
                </a:solidFill>
                <a:effectLst/>
                <a:latin typeface="+mn-lt"/>
                <a:ea typeface="+mn-ea"/>
                <a:cs typeface="+mn-cs"/>
              </a:rPr>
              <a:t>Foundations of human resource development</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Berrett</a:t>
            </a:r>
            <a:r>
              <a:rPr lang="en-GB" sz="1200" kern="1200" dirty="0">
                <a:solidFill>
                  <a:schemeClr val="tx1"/>
                </a:solidFill>
                <a:effectLst/>
                <a:latin typeface="+mn-lt"/>
                <a:ea typeface="+mn-ea"/>
                <a:cs typeface="+mn-cs"/>
              </a:rPr>
              <a:t>-Koehler Publishers.</a:t>
            </a:r>
            <a:endParaRPr lang="en-US"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Teo</a:t>
            </a:r>
            <a:r>
              <a:rPr lang="en-GB" sz="1200" kern="1200" dirty="0">
                <a:solidFill>
                  <a:schemeClr val="tx1"/>
                </a:solidFill>
                <a:effectLst/>
                <a:latin typeface="+mn-lt"/>
                <a:ea typeface="+mn-ea"/>
                <a:cs typeface="+mn-cs"/>
              </a:rPr>
              <a:t>, S.T., Bentley, T. and Nguyen, D., 2020. Psychosocial work environment, engagement, and employee commitment: A moderated, mediation model. </a:t>
            </a:r>
            <a:r>
              <a:rPr lang="en-GB" sz="1200" i="1" kern="1200" dirty="0">
                <a:solidFill>
                  <a:schemeClr val="tx1"/>
                </a:solidFill>
                <a:effectLst/>
                <a:latin typeface="+mn-lt"/>
                <a:ea typeface="+mn-ea"/>
                <a:cs typeface="+mn-cs"/>
              </a:rPr>
              <a:t>International Journal of Hospitality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88</a:t>
            </a:r>
            <a:r>
              <a:rPr lang="en-GB" sz="1200" kern="1200" dirty="0">
                <a:solidFill>
                  <a:schemeClr val="tx1"/>
                </a:solidFill>
                <a:effectLst/>
                <a:latin typeface="+mn-lt"/>
                <a:ea typeface="+mn-ea"/>
                <a:cs typeface="+mn-cs"/>
              </a:rPr>
              <a:t>, p.102415.</a:t>
            </a:r>
            <a:endParaRPr lang="en-US" sz="1200" kern="120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5D885A4D-6D9F-4CBF-B949-7BDAADC171D0}" type="slidenum">
              <a:rPr lang="en-US" smtClean="0"/>
              <a:t>10</a:t>
            </a:fld>
            <a:endParaRPr lang="en-US"/>
          </a:p>
        </p:txBody>
      </p:sp>
    </p:spTree>
    <p:extLst>
      <p:ext uri="{BB962C8B-B14F-4D97-AF65-F5344CB8AC3E}">
        <p14:creationId xmlns:p14="http://schemas.microsoft.com/office/powerpoint/2010/main" val="206383017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8A87A34-81AB-432B-8DAE-1953F412C126}" type="datetimeFigureOut">
              <a:rPr lang="en-US" smtClean="0"/>
              <a:t>12/5/2022</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71284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158167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95162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29569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4971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1366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84437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29664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93905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2705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771180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36922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979679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932008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pPr/>
              <a:t>12/5/2022</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415105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8A87A34-81AB-432B-8DAE-1953F412C126}" type="datetimeFigureOut">
              <a:rPr lang="en-US" smtClean="0"/>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2212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8A87A34-81AB-432B-8DAE-1953F412C126}" type="datetimeFigureOut">
              <a:rPr lang="en-US" smtClean="0"/>
              <a:t>12/5/2022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9782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8A87A34-81AB-432B-8DAE-1953F412C126}" type="datetimeFigureOut">
              <a:rPr lang="en-US" smtClean="0"/>
              <a:pPr/>
              <a:t>12/5/2022</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489448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_Toc120891646"/><Relationship Id="rId3" Type="http://schemas.openxmlformats.org/officeDocument/2006/relationships/hyperlink" Target="#_Toc120891641"/><Relationship Id="rId7" Type="http://schemas.openxmlformats.org/officeDocument/2006/relationships/hyperlink" Target="#_Toc120891645"/><Relationship Id="rId2" Type="http://schemas.openxmlformats.org/officeDocument/2006/relationships/hyperlink" Target="#_Toc120891640"/><Relationship Id="rId1" Type="http://schemas.openxmlformats.org/officeDocument/2006/relationships/slideLayout" Target="../slideLayouts/slideLayout2.xml"/><Relationship Id="rId6" Type="http://schemas.openxmlformats.org/officeDocument/2006/relationships/hyperlink" Target="#_Toc120891644"/><Relationship Id="rId5" Type="http://schemas.openxmlformats.org/officeDocument/2006/relationships/hyperlink" Target="#_Toc120891643"/><Relationship Id="rId4" Type="http://schemas.openxmlformats.org/officeDocument/2006/relationships/hyperlink" Target="#_Toc120891642"/></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5F72ECA3-2A46-4A5A-8330-12F7E22105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useBgFill="1">
          <p:nvSpPr>
            <p:cNvPr id="9" name="Rectangle 8">
              <a:extLst>
                <a:ext uri="{FF2B5EF4-FFF2-40B4-BE49-F238E27FC236}">
                  <a16:creationId xmlns:a16="http://schemas.microsoft.com/office/drawing/2014/main" id="{2A4A5C4D-76C1-47EA-A0B6-CF294A5F4A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a:extLst>
                <a:ext uri="{FF2B5EF4-FFF2-40B4-BE49-F238E27FC236}">
                  <a16:creationId xmlns:a16="http://schemas.microsoft.com/office/drawing/2014/main" id="{29BC618C-AD3C-444D-B8CB-6FB6920D48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p:cNvSpPr>
            <a:spLocks noGrp="1"/>
          </p:cNvSpPr>
          <p:nvPr>
            <p:ph type="ctrTitle"/>
          </p:nvPr>
        </p:nvSpPr>
        <p:spPr>
          <a:xfrm>
            <a:off x="844231" y="571500"/>
            <a:ext cx="5171185" cy="4189475"/>
          </a:xfrm>
        </p:spPr>
        <p:txBody>
          <a:bodyPr anchor="t">
            <a:normAutofit/>
          </a:bodyPr>
          <a:lstStyle/>
          <a:p>
            <a:r>
              <a:rPr lang="en-GB" b="1" dirty="0">
                <a:solidFill>
                  <a:schemeClr val="tx1"/>
                </a:solidFill>
              </a:rPr>
              <a:t>Employee Engagement</a:t>
            </a:r>
            <a:br>
              <a:rPr lang="en-US" dirty="0">
                <a:solidFill>
                  <a:schemeClr val="tx1"/>
                </a:solidFill>
              </a:rPr>
            </a:br>
            <a:endParaRPr lang="en-US" dirty="0">
              <a:solidFill>
                <a:schemeClr val="tx1"/>
              </a:solidFill>
            </a:endParaRPr>
          </a:p>
        </p:txBody>
      </p:sp>
      <p:sp>
        <p:nvSpPr>
          <p:cNvPr id="3" name="Subtitle 2"/>
          <p:cNvSpPr>
            <a:spLocks noGrp="1"/>
          </p:cNvSpPr>
          <p:nvPr>
            <p:ph type="subTitle" idx="1"/>
          </p:nvPr>
        </p:nvSpPr>
        <p:spPr>
          <a:xfrm>
            <a:off x="6392477" y="2276576"/>
            <a:ext cx="4667347" cy="4065372"/>
          </a:xfrm>
        </p:spPr>
        <p:txBody>
          <a:bodyPr>
            <a:normAutofit/>
          </a:bodyPr>
          <a:lstStyle/>
          <a:p>
            <a:r>
              <a:rPr lang="en-US" sz="2000" dirty="0">
                <a:solidFill>
                  <a:schemeClr val="tx1"/>
                </a:solidFill>
              </a:rPr>
              <a:t>Presented by: Bianca Burcea</a:t>
            </a:r>
          </a:p>
          <a:p>
            <a:r>
              <a:rPr lang="en-US" sz="2000" dirty="0">
                <a:solidFill>
                  <a:schemeClr val="tx1"/>
                </a:solidFill>
              </a:rPr>
              <a:t>Student id: 2122114</a:t>
            </a:r>
          </a:p>
          <a:p>
            <a:r>
              <a:rPr lang="en-US" sz="2000" dirty="0">
                <a:solidFill>
                  <a:schemeClr val="tx1"/>
                </a:solidFill>
              </a:rPr>
              <a:t>Module: BMIH4006</a:t>
            </a:r>
          </a:p>
          <a:p>
            <a:r>
              <a:rPr lang="en-US" sz="2000" dirty="0">
                <a:solidFill>
                  <a:schemeClr val="tx1"/>
                </a:solidFill>
              </a:rPr>
              <a:t>Tutor name: Ffion </a:t>
            </a:r>
            <a:r>
              <a:rPr lang="en-US" sz="2000" dirty="0" err="1">
                <a:solidFill>
                  <a:schemeClr val="tx1"/>
                </a:solidFill>
              </a:rPr>
              <a:t>cumberpatch</a:t>
            </a:r>
            <a:endParaRPr lang="en-US" sz="2000" dirty="0">
              <a:solidFill>
                <a:schemeClr val="tx1"/>
              </a:solidFill>
            </a:endParaRPr>
          </a:p>
        </p:txBody>
      </p:sp>
      <p:sp>
        <p:nvSpPr>
          <p:cNvPr id="12" name="Rectangle 11">
            <a:extLst>
              <a:ext uri="{FF2B5EF4-FFF2-40B4-BE49-F238E27FC236}">
                <a16:creationId xmlns:a16="http://schemas.microsoft.com/office/drawing/2014/main" id="{029C0D00-401D-42B7-94D8-008C7DAA8E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35409779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2000"/>
                                  </p:stCondLst>
                                  <p:iterate type="lt">
                                    <p:tmPct val="10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4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2000"/>
                                  </p:stCondLst>
                                  <p:iterate type="lt">
                                    <p:tmPct val="10000"/>
                                  </p:iterate>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4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2000"/>
                                  </p:stCondLst>
                                  <p:iterate type="lt">
                                    <p:tmPct val="10000"/>
                                  </p:iterate>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400"/>
                                        <p:tgtEl>
                                          <p:spTgt spid="3">
                                            <p:txEl>
                                              <p:pRg st="3" end="3"/>
                                            </p:txEl>
                                          </p:spTgt>
                                        </p:tgtEl>
                                      </p:cBhvr>
                                    </p:animEffect>
                                  </p:childTnLst>
                                </p:cTn>
                              </p:par>
                              <p:par>
                                <p:cTn id="23" presetID="10" presetClass="entr" presetSubtype="0" fill="hold" grpId="0" nodeType="withEffect">
                                  <p:stCondLst>
                                    <p:cond delay="500"/>
                                  </p:stCondLst>
                                  <p:iterate type="lt">
                                    <p:tmPct val="10000"/>
                                  </p:iterate>
                                  <p:childTnLst>
                                    <p:set>
                                      <p:cBhvr>
                                        <p:cTn id="24" dur="1" fill="hold">
                                          <p:stCondLst>
                                            <p:cond delay="0"/>
                                          </p:stCondLst>
                                        </p:cTn>
                                        <p:tgtEl>
                                          <p:spTgt spid="2"/>
                                        </p:tgtEl>
                                        <p:attrNameLst>
                                          <p:attrName>style.visibility</p:attrName>
                                        </p:attrNameLst>
                                      </p:cBhvr>
                                      <p:to>
                                        <p:strVal val="visible"/>
                                      </p:to>
                                    </p:set>
                                    <p:animEffect transition="in" filter="fade">
                                      <p:cBhvr>
                                        <p:cTn id="25"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4E43EB-867C-4B35-9A5C-E435157C72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C0F5DA-B59F-4F13-8BB8-FFD8F2C572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3" name="Freeform 5">
            <a:extLst>
              <a:ext uri="{FF2B5EF4-FFF2-40B4-BE49-F238E27FC236}">
                <a16:creationId xmlns:a16="http://schemas.microsoft.com/office/drawing/2014/main" id="{9CEA1DEC-CC9E-4776-9E08-048A15BFA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Shape 14">
            <a:extLst>
              <a:ext uri="{FF2B5EF4-FFF2-40B4-BE49-F238E27FC236}">
                <a16:creationId xmlns:a16="http://schemas.microsoft.com/office/drawing/2014/main" id="{9CE399CF-F4B8-4832-A8CB-B93F6B1E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bg1"/>
          </a:solidFill>
          <a:ln>
            <a:noFill/>
          </a:ln>
        </p:spPr>
      </p:sp>
      <p:sp>
        <p:nvSpPr>
          <p:cNvPr id="17" name="Freeform 5">
            <a:extLst>
              <a:ext uri="{FF2B5EF4-FFF2-40B4-BE49-F238E27FC236}">
                <a16:creationId xmlns:a16="http://schemas.microsoft.com/office/drawing/2014/main" id="{1F23E73A-FDC8-462C-83C1-3AA8961449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p:cNvSpPr>
            <a:spLocks noGrp="1"/>
          </p:cNvSpPr>
          <p:nvPr>
            <p:ph type="title"/>
          </p:nvPr>
        </p:nvSpPr>
        <p:spPr>
          <a:xfrm>
            <a:off x="994087" y="1130603"/>
            <a:ext cx="3342442" cy="4596794"/>
          </a:xfrm>
        </p:spPr>
        <p:txBody>
          <a:bodyPr anchor="ctr">
            <a:normAutofit/>
          </a:bodyPr>
          <a:lstStyle/>
          <a:p>
            <a:r>
              <a:rPr lang="en-US" sz="3200" b="1">
                <a:solidFill>
                  <a:srgbClr val="EBEBEB"/>
                </a:solidFill>
              </a:rPr>
              <a:t>Table of Contents</a:t>
            </a:r>
            <a:br>
              <a:rPr lang="en-US" sz="3200">
                <a:solidFill>
                  <a:srgbClr val="EBEBEB"/>
                </a:solidFill>
              </a:rPr>
            </a:br>
            <a:endParaRPr lang="en-US" sz="3200">
              <a:solidFill>
                <a:srgbClr val="EBEBEB"/>
              </a:solidFill>
            </a:endParaRPr>
          </a:p>
        </p:txBody>
      </p:sp>
      <p:sp>
        <p:nvSpPr>
          <p:cNvPr id="4" name="Rectangle 1"/>
          <p:cNvSpPr>
            <a:spLocks noGrp="1" noChangeArrowheads="1"/>
          </p:cNvSpPr>
          <p:nvPr>
            <p:ph idx="1"/>
          </p:nvPr>
        </p:nvSpPr>
        <p:spPr bwMode="auto">
          <a:xfrm>
            <a:off x="5290077" y="437513"/>
            <a:ext cx="5502614" cy="595432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lvl1pPr eaLnBrk="0" fontAlgn="base" hangingPunct="0">
              <a:spcBef>
                <a:spcPct val="0"/>
              </a:spcBef>
              <a:spcAft>
                <a:spcPct val="0"/>
              </a:spcAft>
              <a:tabLst>
                <a:tab pos="5937250" algn="r"/>
              </a:tabLst>
              <a:defRPr>
                <a:solidFill>
                  <a:schemeClr val="tx1"/>
                </a:solidFill>
                <a:latin typeface="Arial" panose="020B0604020202020204" pitchFamily="34" charset="0"/>
              </a:defRPr>
            </a:lvl1pPr>
            <a:lvl2pPr eaLnBrk="0" fontAlgn="base" hangingPunct="0">
              <a:spcBef>
                <a:spcPct val="0"/>
              </a:spcBef>
              <a:spcAft>
                <a:spcPct val="0"/>
              </a:spcAft>
              <a:tabLst>
                <a:tab pos="5937250" algn="r"/>
              </a:tabLst>
              <a:defRPr>
                <a:solidFill>
                  <a:schemeClr val="tx1"/>
                </a:solidFill>
                <a:latin typeface="Arial" panose="020B0604020202020204" pitchFamily="34" charset="0"/>
              </a:defRPr>
            </a:lvl2pPr>
            <a:lvl3pPr eaLnBrk="0" fontAlgn="base" hangingPunct="0">
              <a:spcBef>
                <a:spcPct val="0"/>
              </a:spcBef>
              <a:spcAft>
                <a:spcPct val="0"/>
              </a:spcAft>
              <a:tabLst>
                <a:tab pos="5937250" algn="r"/>
              </a:tabLst>
              <a:defRPr>
                <a:solidFill>
                  <a:schemeClr val="tx1"/>
                </a:solidFill>
                <a:latin typeface="Arial" panose="020B0604020202020204" pitchFamily="34" charset="0"/>
              </a:defRPr>
            </a:lvl3pPr>
            <a:lvl4pPr eaLnBrk="0" fontAlgn="base" hangingPunct="0">
              <a:spcBef>
                <a:spcPct val="0"/>
              </a:spcBef>
              <a:spcAft>
                <a:spcPct val="0"/>
              </a:spcAft>
              <a:tabLst>
                <a:tab pos="5937250" algn="r"/>
              </a:tabLst>
              <a:defRPr>
                <a:solidFill>
                  <a:schemeClr val="tx1"/>
                </a:solidFill>
                <a:latin typeface="Arial" panose="020B0604020202020204" pitchFamily="34" charset="0"/>
              </a:defRPr>
            </a:lvl4pPr>
            <a:lvl5pPr eaLnBrk="0" fontAlgn="base" hangingPunct="0">
              <a:spcBef>
                <a:spcPct val="0"/>
              </a:spcBef>
              <a:spcAft>
                <a:spcPct val="0"/>
              </a:spcAft>
              <a:tabLst>
                <a:tab pos="5937250" algn="r"/>
              </a:tabLst>
              <a:defRPr>
                <a:solidFill>
                  <a:schemeClr val="tx1"/>
                </a:solidFill>
                <a:latin typeface="Arial" panose="020B0604020202020204" pitchFamily="34" charset="0"/>
              </a:defRPr>
            </a:lvl5pPr>
            <a:lvl6pPr eaLnBrk="0" fontAlgn="base" hangingPunct="0">
              <a:spcBef>
                <a:spcPct val="0"/>
              </a:spcBef>
              <a:spcAft>
                <a:spcPct val="0"/>
              </a:spcAft>
              <a:tabLst>
                <a:tab pos="5937250" algn="r"/>
              </a:tabLst>
              <a:defRPr>
                <a:solidFill>
                  <a:schemeClr val="tx1"/>
                </a:solidFill>
                <a:latin typeface="Arial" panose="020B0604020202020204" pitchFamily="34" charset="0"/>
              </a:defRPr>
            </a:lvl6pPr>
            <a:lvl7pPr eaLnBrk="0" fontAlgn="base" hangingPunct="0">
              <a:spcBef>
                <a:spcPct val="0"/>
              </a:spcBef>
              <a:spcAft>
                <a:spcPct val="0"/>
              </a:spcAft>
              <a:tabLst>
                <a:tab pos="5937250" algn="r"/>
              </a:tabLst>
              <a:defRPr>
                <a:solidFill>
                  <a:schemeClr val="tx1"/>
                </a:solidFill>
                <a:latin typeface="Arial" panose="020B0604020202020204" pitchFamily="34" charset="0"/>
              </a:defRPr>
            </a:lvl7pPr>
            <a:lvl8pPr eaLnBrk="0" fontAlgn="base" hangingPunct="0">
              <a:spcBef>
                <a:spcPct val="0"/>
              </a:spcBef>
              <a:spcAft>
                <a:spcPct val="0"/>
              </a:spcAft>
              <a:tabLst>
                <a:tab pos="5937250" algn="r"/>
              </a:tabLst>
              <a:defRPr>
                <a:solidFill>
                  <a:schemeClr val="tx1"/>
                </a:solidFill>
                <a:latin typeface="Arial" panose="020B0604020202020204" pitchFamily="34" charset="0"/>
              </a:defRPr>
            </a:lvl8pPr>
            <a:lvl9pPr eaLnBrk="0" fontAlgn="base" hangingPunct="0">
              <a:spcBef>
                <a:spcPct val="0"/>
              </a:spcBef>
              <a:spcAft>
                <a:spcPct val="0"/>
              </a:spcAft>
              <a:tabLst>
                <a:tab pos="5937250" algn="r"/>
              </a:tabLst>
              <a:defRPr>
                <a:solidFill>
                  <a:schemeClr val="tx1"/>
                </a:solidFill>
                <a:latin typeface="Arial" panose="020B0604020202020204" pitchFamily="34" charset="0"/>
              </a:defRPr>
            </a:lvl9pPr>
          </a:lstStyle>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2"/>
              </a:rPr>
              <a:t>Introduction</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3"/>
              </a:rPr>
              <a:t>Importance of employee engagement in the success of hotel</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4"/>
              </a:rPr>
              <a:t>Definition of employee engagement</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5"/>
              </a:rPr>
              <a:t>Engagement theoretical model</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6"/>
              </a:rPr>
              <a:t>Examples of best practices for engaging employees</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7"/>
              </a:rPr>
              <a:t>Conclusion</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sz="2000" b="0" i="0" u="sng" strike="noStrike" cap="none" normalizeH="0" baseline="0">
                <a:ln>
                  <a:noFill/>
                </a:ln>
                <a:effectLst/>
                <a:latin typeface="Arial" panose="020B0604020202020204" pitchFamily="34" charset="0"/>
                <a:cs typeface="Arial" panose="020B0604020202020204" pitchFamily="34" charset="0"/>
                <a:hlinkClick r:id="rId8"/>
              </a:rPr>
              <a:t>References</a:t>
            </a:r>
            <a:endParaRPr kumimoji="0" lang="en-US" altLang="en-US" sz="2000"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br>
              <a:rPr kumimoji="0" lang="en-US" altLang="en-US" sz="2000" b="0" i="0" u="none" strike="noStrike" cap="none" normalizeH="0" baseline="0">
                <a:ln>
                  <a:noFill/>
                </a:ln>
                <a:effectLst/>
                <a:latin typeface="Arial" panose="020B0604020202020204" pitchFamily="34" charset="0"/>
                <a:ea typeface="Calibri" panose="020F0502020204030204" pitchFamily="34" charset="0"/>
                <a:cs typeface="Arial" panose="020B0604020202020204" pitchFamily="34" charset="0"/>
              </a:rPr>
            </a:br>
            <a:endParaRPr kumimoji="0" lang="en-US" altLang="en-US" sz="2000" b="0" i="0" u="none" strike="noStrike" cap="none" normalizeH="0" baseline="0">
              <a:ln>
                <a:noFill/>
              </a:ln>
              <a:effectLst/>
            </a:endParaRPr>
          </a:p>
          <a:p>
            <a:pPr marL="0" marR="0" lvl="0" indent="0" defTabSz="914400" rtl="0" eaLnBrk="0" fontAlgn="base" latinLnBrk="0" hangingPunct="0">
              <a:spcBef>
                <a:spcPct val="0"/>
              </a:spcBef>
              <a:spcAft>
                <a:spcPts val="600"/>
              </a:spcAft>
              <a:buClrTx/>
              <a:buSzTx/>
              <a:buFontTx/>
              <a:buNone/>
              <a:tabLst>
                <a:tab pos="5937250" algn="r"/>
              </a:tabLst>
            </a:pPr>
            <a:endParaRPr kumimoji="0" lang="en-US" altLang="en-US" sz="2000" b="0" i="0" u="none" strike="noStrike" cap="none" normalizeH="0" baseline="0">
              <a:ln>
                <a:noFill/>
              </a:ln>
              <a:effectLst/>
              <a:latin typeface="Arial" panose="020B0604020202020204" pitchFamily="34" charset="0"/>
            </a:endParaRPr>
          </a:p>
        </p:txBody>
      </p:sp>
    </p:spTree>
    <p:extLst>
      <p:ext uri="{BB962C8B-B14F-4D97-AF65-F5344CB8AC3E}">
        <p14:creationId xmlns:p14="http://schemas.microsoft.com/office/powerpoint/2010/main" val="905958239"/>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706964"/>
          </a:xfrm>
        </p:spPr>
        <p:txBody>
          <a:bodyPr>
            <a:normAutofit/>
          </a:bodyPr>
          <a:lstStyle/>
          <a:p>
            <a:pPr>
              <a:lnSpc>
                <a:spcPct val="90000"/>
              </a:lnSpc>
            </a:pPr>
            <a:r>
              <a:rPr lang="en-US" sz="2000" b="1">
                <a:solidFill>
                  <a:srgbClr val="EBEBEB"/>
                </a:solidFill>
              </a:rPr>
              <a:t>Introduction </a:t>
            </a:r>
            <a:br>
              <a:rPr lang="en-US" sz="2000" b="1">
                <a:solidFill>
                  <a:srgbClr val="EBEBEB"/>
                </a:solidFill>
              </a:rPr>
            </a:br>
            <a:endParaRPr lang="en-US" sz="2000">
              <a:solidFill>
                <a:srgbClr val="EBEBEB"/>
              </a:solidFill>
            </a:endParaRPr>
          </a:p>
        </p:txBody>
      </p:sp>
      <p:graphicFrame>
        <p:nvGraphicFramePr>
          <p:cNvPr id="20" name="Content Placeholder 2">
            <a:extLst>
              <a:ext uri="{FF2B5EF4-FFF2-40B4-BE49-F238E27FC236}">
                <a16:creationId xmlns:a16="http://schemas.microsoft.com/office/drawing/2014/main" id="{1D939D93-FF01-12AC-C2D8-61D86F3C44F1}"/>
              </a:ext>
            </a:extLst>
          </p:cNvPr>
          <p:cNvGraphicFramePr>
            <a:graphicFrameLocks noGrp="1"/>
          </p:cNvGraphicFramePr>
          <p:nvPr>
            <p:ph idx="1"/>
            <p:extLst>
              <p:ext uri="{D42A27DB-BD31-4B8C-83A1-F6EECF244321}">
                <p14:modId xmlns:p14="http://schemas.microsoft.com/office/powerpoint/2010/main" val="4219145334"/>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125810"/>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973667"/>
            <a:ext cx="2942210" cy="4833745"/>
          </a:xfrm>
        </p:spPr>
        <p:txBody>
          <a:bodyPr>
            <a:normAutofit/>
          </a:bodyPr>
          <a:lstStyle/>
          <a:p>
            <a:r>
              <a:rPr lang="en-US" sz="3300" b="1">
                <a:solidFill>
                  <a:srgbClr val="EBEBEB"/>
                </a:solidFill>
              </a:rPr>
              <a:t>Importance of employee engagement in the success of the hotel </a:t>
            </a:r>
            <a:br>
              <a:rPr lang="en-US" sz="3300" b="1">
                <a:solidFill>
                  <a:srgbClr val="EBEBEB"/>
                </a:solidFill>
              </a:rPr>
            </a:br>
            <a:endParaRPr lang="en-US" sz="3300">
              <a:solidFill>
                <a:srgbClr val="EBEBEB"/>
              </a:solidFill>
            </a:endParaRPr>
          </a:p>
        </p:txBody>
      </p:sp>
      <p:sp>
        <p:nvSpPr>
          <p:cNvPr id="18" name="Rectangle 17">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E23C6D75-1357-9F55-4DFE-3037415DCD20}"/>
              </a:ext>
            </a:extLst>
          </p:cNvPr>
          <p:cNvGraphicFramePr>
            <a:graphicFrameLocks noGrp="1"/>
          </p:cNvGraphicFramePr>
          <p:nvPr>
            <p:ph idx="1"/>
            <p:extLst>
              <p:ext uri="{D42A27DB-BD31-4B8C-83A1-F6EECF244321}">
                <p14:modId xmlns:p14="http://schemas.microsoft.com/office/powerpoint/2010/main" val="1893211790"/>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8609419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706964"/>
          </a:xfrm>
        </p:spPr>
        <p:txBody>
          <a:bodyPr>
            <a:normAutofit/>
          </a:bodyPr>
          <a:lstStyle/>
          <a:p>
            <a:pPr>
              <a:lnSpc>
                <a:spcPct val="90000"/>
              </a:lnSpc>
            </a:pPr>
            <a:r>
              <a:rPr lang="en-US" sz="2000" b="1">
                <a:solidFill>
                  <a:srgbClr val="EBEBEB"/>
                </a:solidFill>
              </a:rPr>
              <a:t>Definition of employee engagement </a:t>
            </a:r>
            <a:br>
              <a:rPr lang="en-US" sz="2000" b="1">
                <a:solidFill>
                  <a:srgbClr val="EBEBEB"/>
                </a:solidFill>
              </a:rPr>
            </a:br>
            <a:endParaRPr lang="en-US" sz="2000">
              <a:solidFill>
                <a:srgbClr val="EBEBEB"/>
              </a:solidFill>
            </a:endParaRPr>
          </a:p>
        </p:txBody>
      </p:sp>
      <p:graphicFrame>
        <p:nvGraphicFramePr>
          <p:cNvPr id="5" name="Content Placeholder 2">
            <a:extLst>
              <a:ext uri="{FF2B5EF4-FFF2-40B4-BE49-F238E27FC236}">
                <a16:creationId xmlns:a16="http://schemas.microsoft.com/office/drawing/2014/main" id="{3AF82C6E-34B6-C53A-DF83-DBC2EF7E64B4}"/>
              </a:ext>
            </a:extLst>
          </p:cNvPr>
          <p:cNvGraphicFramePr>
            <a:graphicFrameLocks noGrp="1"/>
          </p:cNvGraphicFramePr>
          <p:nvPr>
            <p:ph idx="1"/>
            <p:extLst>
              <p:ext uri="{D42A27DB-BD31-4B8C-83A1-F6EECF244321}">
                <p14:modId xmlns:p14="http://schemas.microsoft.com/office/powerpoint/2010/main" val="3579022181"/>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53935379"/>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706964"/>
          </a:xfrm>
        </p:spPr>
        <p:txBody>
          <a:bodyPr>
            <a:normAutofit/>
          </a:bodyPr>
          <a:lstStyle/>
          <a:p>
            <a:pPr>
              <a:lnSpc>
                <a:spcPct val="90000"/>
              </a:lnSpc>
            </a:pPr>
            <a:r>
              <a:rPr lang="en-US" sz="2000" b="1">
                <a:solidFill>
                  <a:srgbClr val="EBEBEB"/>
                </a:solidFill>
              </a:rPr>
              <a:t>Engagement theoretical model</a:t>
            </a:r>
            <a:br>
              <a:rPr lang="en-US" sz="2000" b="1">
                <a:solidFill>
                  <a:srgbClr val="EBEBEB"/>
                </a:solidFill>
              </a:rPr>
            </a:br>
            <a:endParaRPr lang="en-US" sz="2000">
              <a:solidFill>
                <a:srgbClr val="EBEBEB"/>
              </a:solidFill>
            </a:endParaRPr>
          </a:p>
        </p:txBody>
      </p:sp>
      <p:graphicFrame>
        <p:nvGraphicFramePr>
          <p:cNvPr id="5" name="Content Placeholder 2">
            <a:extLst>
              <a:ext uri="{FF2B5EF4-FFF2-40B4-BE49-F238E27FC236}">
                <a16:creationId xmlns:a16="http://schemas.microsoft.com/office/drawing/2014/main" id="{8A83480A-4FA7-A45F-AF13-3B2C25DCFA2B}"/>
              </a:ext>
            </a:extLst>
          </p:cNvPr>
          <p:cNvGraphicFramePr>
            <a:graphicFrameLocks noGrp="1"/>
          </p:cNvGraphicFramePr>
          <p:nvPr>
            <p:ph idx="1"/>
            <p:extLst>
              <p:ext uri="{D42A27DB-BD31-4B8C-83A1-F6EECF244321}">
                <p14:modId xmlns:p14="http://schemas.microsoft.com/office/powerpoint/2010/main" val="1016060253"/>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2419298"/>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0" name="Group 8">
            <a:extLst>
              <a:ext uri="{FF2B5EF4-FFF2-40B4-BE49-F238E27FC236}">
                <a16:creationId xmlns:a16="http://schemas.microsoft.com/office/drawing/2014/main" id="{2F448CB3-7B4F-45D7-B7C0-DF553DF614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5C5305EA-7A88-413D-BE8A-47A02476F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5">
              <a:extLst>
                <a:ext uri="{FF2B5EF4-FFF2-40B4-BE49-F238E27FC236}">
                  <a16:creationId xmlns:a16="http://schemas.microsoft.com/office/drawing/2014/main" id="{FCA94DB5-FE56-4A3D-BC48-31B5595197F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rgbClr val="FFFFFF"/>
            </a:solidFill>
            <a:ln>
              <a:noFill/>
            </a:ln>
          </p:spPr>
        </p:sp>
      </p:grpSp>
      <p:sp>
        <p:nvSpPr>
          <p:cNvPr id="2" name="Title 1"/>
          <p:cNvSpPr>
            <a:spLocks noGrp="1"/>
          </p:cNvSpPr>
          <p:nvPr>
            <p:ph type="title"/>
          </p:nvPr>
        </p:nvSpPr>
        <p:spPr>
          <a:xfrm>
            <a:off x="1154954" y="973668"/>
            <a:ext cx="8761413" cy="706964"/>
          </a:xfrm>
        </p:spPr>
        <p:txBody>
          <a:bodyPr>
            <a:normAutofit/>
          </a:bodyPr>
          <a:lstStyle/>
          <a:p>
            <a:r>
              <a:rPr lang="en-US" b="1">
                <a:solidFill>
                  <a:srgbClr val="FFFFFF"/>
                </a:solidFill>
              </a:rPr>
              <a:t>The Zinger Model: 	</a:t>
            </a:r>
            <a:endParaRPr lang="en-US">
              <a:solidFill>
                <a:srgbClr val="FFFFFF"/>
              </a:solidFill>
            </a:endParaRPr>
          </a:p>
        </p:txBody>
      </p:sp>
      <p:sp>
        <p:nvSpPr>
          <p:cNvPr id="13" name="Rectangle 12">
            <a:extLst>
              <a:ext uri="{FF2B5EF4-FFF2-40B4-BE49-F238E27FC236}">
                <a16:creationId xmlns:a16="http://schemas.microsoft.com/office/drawing/2014/main" id="{F9ED434F-8767-46CC-B26B-5AF62FF01E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21" name="Content Placeholder 2">
            <a:extLst>
              <a:ext uri="{FF2B5EF4-FFF2-40B4-BE49-F238E27FC236}">
                <a16:creationId xmlns:a16="http://schemas.microsoft.com/office/drawing/2014/main" id="{40AC39F7-DC93-9E9A-242F-9B4C26E47C46}"/>
              </a:ext>
            </a:extLst>
          </p:cNvPr>
          <p:cNvGraphicFramePr>
            <a:graphicFrameLocks noGrp="1"/>
          </p:cNvGraphicFramePr>
          <p:nvPr>
            <p:ph idx="1"/>
            <p:extLst>
              <p:ext uri="{D42A27DB-BD31-4B8C-83A1-F6EECF244321}">
                <p14:modId xmlns:p14="http://schemas.microsoft.com/office/powerpoint/2010/main" val="2966492191"/>
              </p:ext>
            </p:extLst>
          </p:nvPr>
        </p:nvGraphicFramePr>
        <p:xfrm>
          <a:off x="1286934" y="2324100"/>
          <a:ext cx="9625383" cy="34226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136519251"/>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706964"/>
          </a:xfrm>
        </p:spPr>
        <p:txBody>
          <a:bodyPr>
            <a:normAutofit/>
          </a:bodyPr>
          <a:lstStyle/>
          <a:p>
            <a:pPr>
              <a:lnSpc>
                <a:spcPct val="90000"/>
              </a:lnSpc>
            </a:pPr>
            <a:r>
              <a:rPr lang="en-US" sz="2000" b="1">
                <a:solidFill>
                  <a:srgbClr val="EBEBEB"/>
                </a:solidFill>
              </a:rPr>
              <a:t>Examples of best practices for engaging employees </a:t>
            </a:r>
            <a:br>
              <a:rPr lang="en-US" sz="2000" b="1">
                <a:solidFill>
                  <a:srgbClr val="EBEBEB"/>
                </a:solidFill>
              </a:rPr>
            </a:br>
            <a:endParaRPr lang="en-US" sz="2000">
              <a:solidFill>
                <a:srgbClr val="EBEBEB"/>
              </a:solidFill>
            </a:endParaRPr>
          </a:p>
        </p:txBody>
      </p:sp>
      <p:graphicFrame>
        <p:nvGraphicFramePr>
          <p:cNvPr id="5" name="Content Placeholder 2">
            <a:extLst>
              <a:ext uri="{FF2B5EF4-FFF2-40B4-BE49-F238E27FC236}">
                <a16:creationId xmlns:a16="http://schemas.microsoft.com/office/drawing/2014/main" id="{5E030615-A92D-464D-8DDD-AB2DBEF39D11}"/>
              </a:ext>
            </a:extLst>
          </p:cNvPr>
          <p:cNvGraphicFramePr>
            <a:graphicFrameLocks noGrp="1"/>
          </p:cNvGraphicFramePr>
          <p:nvPr>
            <p:ph idx="1"/>
            <p:extLst>
              <p:ext uri="{D42A27DB-BD31-4B8C-83A1-F6EECF244321}">
                <p14:modId xmlns:p14="http://schemas.microsoft.com/office/powerpoint/2010/main" val="149463570"/>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870015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761413" cy="706964"/>
          </a:xfrm>
        </p:spPr>
        <p:txBody>
          <a:bodyPr>
            <a:normAutofit/>
          </a:bodyPr>
          <a:lstStyle/>
          <a:p>
            <a:pPr>
              <a:lnSpc>
                <a:spcPct val="90000"/>
              </a:lnSpc>
            </a:pPr>
            <a:r>
              <a:rPr lang="en-US" sz="2000" b="1">
                <a:solidFill>
                  <a:srgbClr val="EBEBEB"/>
                </a:solidFill>
              </a:rPr>
              <a:t>Conclusion </a:t>
            </a:r>
            <a:br>
              <a:rPr lang="en-US" sz="2000" b="1">
                <a:solidFill>
                  <a:srgbClr val="EBEBEB"/>
                </a:solidFill>
              </a:rPr>
            </a:br>
            <a:endParaRPr lang="en-US" sz="2000">
              <a:solidFill>
                <a:srgbClr val="EBEBEB"/>
              </a:solidFill>
            </a:endParaRPr>
          </a:p>
        </p:txBody>
      </p:sp>
      <p:graphicFrame>
        <p:nvGraphicFramePr>
          <p:cNvPr id="5" name="Content Placeholder 2">
            <a:extLst>
              <a:ext uri="{FF2B5EF4-FFF2-40B4-BE49-F238E27FC236}">
                <a16:creationId xmlns:a16="http://schemas.microsoft.com/office/drawing/2014/main" id="{C9CFAE5B-B71B-E80D-0A96-F32900FBF3BE}"/>
              </a:ext>
            </a:extLst>
          </p:cNvPr>
          <p:cNvGraphicFramePr>
            <a:graphicFrameLocks noGrp="1"/>
          </p:cNvGraphicFramePr>
          <p:nvPr>
            <p:ph idx="1"/>
            <p:extLst>
              <p:ext uri="{D42A27DB-BD31-4B8C-83A1-F6EECF244321}">
                <p14:modId xmlns:p14="http://schemas.microsoft.com/office/powerpoint/2010/main" val="3448341822"/>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4147167"/>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B3EF4D6-026A-4D52-B916-967329EE3F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4DB4846F-6AA5-4DB3-9581-D95F22BD56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txBody>
          <a:bodyPr/>
          <a:lstStyle/>
          <a:p>
            <a:endParaRPr lang="en-US" dirty="0"/>
          </a:p>
        </p:txBody>
      </p:sp>
      <p:sp>
        <p:nvSpPr>
          <p:cNvPr id="12" name="Freeform: Shape 11">
            <a:extLst>
              <a:ext uri="{FF2B5EF4-FFF2-40B4-BE49-F238E27FC236}">
                <a16:creationId xmlns:a16="http://schemas.microsoft.com/office/drawing/2014/main" id="{D54EC22E-2292-4292-A80B-E81DF64BFB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80041"/>
            <a:ext cx="12192000" cy="5077959"/>
          </a:xfrm>
          <a:custGeom>
            <a:avLst/>
            <a:gdLst>
              <a:gd name="connsiteX0" fmla="*/ 12192000 w 12192000"/>
              <a:gd name="connsiteY0" fmla="*/ 0 h 5077959"/>
              <a:gd name="connsiteX1" fmla="*/ 12192000 w 12192000"/>
              <a:gd name="connsiteY1" fmla="*/ 1972152 h 5077959"/>
              <a:gd name="connsiteX2" fmla="*/ 12192000 w 12192000"/>
              <a:gd name="connsiteY2" fmla="*/ 2361342 h 5077959"/>
              <a:gd name="connsiteX3" fmla="*/ 12192000 w 12192000"/>
              <a:gd name="connsiteY3" fmla="*/ 5077959 h 5077959"/>
              <a:gd name="connsiteX4" fmla="*/ 0 w 12192000"/>
              <a:gd name="connsiteY4" fmla="*/ 5077959 h 5077959"/>
              <a:gd name="connsiteX5" fmla="*/ 0 w 12192000"/>
              <a:gd name="connsiteY5" fmla="*/ 2361342 h 5077959"/>
              <a:gd name="connsiteX6" fmla="*/ 0 w 12192000"/>
              <a:gd name="connsiteY6" fmla="*/ 1972152 h 5077959"/>
              <a:gd name="connsiteX7" fmla="*/ 0 w 12192000"/>
              <a:gd name="connsiteY7" fmla="*/ 12515 h 5077959"/>
              <a:gd name="connsiteX8" fmla="*/ 108623 w 12192000"/>
              <a:gd name="connsiteY8" fmla="*/ 29540 h 5077959"/>
              <a:gd name="connsiteX9" fmla="*/ 300195 w 12192000"/>
              <a:gd name="connsiteY9" fmla="*/ 56163 h 5077959"/>
              <a:gd name="connsiteX10" fmla="*/ 527528 w 12192000"/>
              <a:gd name="connsiteY10" fmla="*/ 88041 h 5077959"/>
              <a:gd name="connsiteX11" fmla="*/ 779127 w 12192000"/>
              <a:gd name="connsiteY11" fmla="*/ 121671 h 5077959"/>
              <a:gd name="connsiteX12" fmla="*/ 1062654 w 12192000"/>
              <a:gd name="connsiteY12" fmla="*/ 157052 h 5077959"/>
              <a:gd name="connsiteX13" fmla="*/ 1371726 w 12192000"/>
              <a:gd name="connsiteY13" fmla="*/ 194535 h 5077959"/>
              <a:gd name="connsiteX14" fmla="*/ 1707616 w 12192000"/>
              <a:gd name="connsiteY14" fmla="*/ 232018 h 5077959"/>
              <a:gd name="connsiteX15" fmla="*/ 2065219 w 12192000"/>
              <a:gd name="connsiteY15" fmla="*/ 270201 h 5077959"/>
              <a:gd name="connsiteX16" fmla="*/ 2450918 w 12192000"/>
              <a:gd name="connsiteY16" fmla="*/ 305583 h 5077959"/>
              <a:gd name="connsiteX17" fmla="*/ 2854496 w 12192000"/>
              <a:gd name="connsiteY17" fmla="*/ 339562 h 5077959"/>
              <a:gd name="connsiteX18" fmla="*/ 3281065 w 12192000"/>
              <a:gd name="connsiteY18" fmla="*/ 370390 h 5077959"/>
              <a:gd name="connsiteX19" fmla="*/ 3725514 w 12192000"/>
              <a:gd name="connsiteY19" fmla="*/ 399815 h 5077959"/>
              <a:gd name="connsiteX20" fmla="*/ 4189119 w 12192000"/>
              <a:gd name="connsiteY20" fmla="*/ 427490 h 5077959"/>
              <a:gd name="connsiteX21" fmla="*/ 4426671 w 12192000"/>
              <a:gd name="connsiteY21" fmla="*/ 437298 h 5077959"/>
              <a:gd name="connsiteX22" fmla="*/ 4669330 w 12192000"/>
              <a:gd name="connsiteY22" fmla="*/ 448158 h 5077959"/>
              <a:gd name="connsiteX23" fmla="*/ 4915819 w 12192000"/>
              <a:gd name="connsiteY23" fmla="*/ 458317 h 5077959"/>
              <a:gd name="connsiteX24" fmla="*/ 5163586 w 12192000"/>
              <a:gd name="connsiteY24" fmla="*/ 464973 h 5077959"/>
              <a:gd name="connsiteX25" fmla="*/ 5416461 w 12192000"/>
              <a:gd name="connsiteY25" fmla="*/ 470928 h 5077959"/>
              <a:gd name="connsiteX26" fmla="*/ 5671892 w 12192000"/>
              <a:gd name="connsiteY26" fmla="*/ 477234 h 5077959"/>
              <a:gd name="connsiteX27" fmla="*/ 5932430 w 12192000"/>
              <a:gd name="connsiteY27" fmla="*/ 481437 h 5077959"/>
              <a:gd name="connsiteX28" fmla="*/ 6195523 w 12192000"/>
              <a:gd name="connsiteY28" fmla="*/ 481437 h 5077959"/>
              <a:gd name="connsiteX29" fmla="*/ 6461170 w 12192000"/>
              <a:gd name="connsiteY29" fmla="*/ 483539 h 5077959"/>
              <a:gd name="connsiteX30" fmla="*/ 6729372 w 12192000"/>
              <a:gd name="connsiteY30" fmla="*/ 481437 h 5077959"/>
              <a:gd name="connsiteX31" fmla="*/ 7001406 w 12192000"/>
              <a:gd name="connsiteY31" fmla="*/ 477234 h 5077959"/>
              <a:gd name="connsiteX32" fmla="*/ 7273439 w 12192000"/>
              <a:gd name="connsiteY32" fmla="*/ 473380 h 5077959"/>
              <a:gd name="connsiteX33" fmla="*/ 7549303 w 12192000"/>
              <a:gd name="connsiteY33" fmla="*/ 464973 h 5077959"/>
              <a:gd name="connsiteX34" fmla="*/ 7827722 w 12192000"/>
              <a:gd name="connsiteY34" fmla="*/ 456215 h 5077959"/>
              <a:gd name="connsiteX35" fmla="*/ 8106140 w 12192000"/>
              <a:gd name="connsiteY35" fmla="*/ 446056 h 5077959"/>
              <a:gd name="connsiteX36" fmla="*/ 8387114 w 12192000"/>
              <a:gd name="connsiteY36" fmla="*/ 431694 h 5077959"/>
              <a:gd name="connsiteX37" fmla="*/ 8670640 w 12192000"/>
              <a:gd name="connsiteY37" fmla="*/ 414528 h 5077959"/>
              <a:gd name="connsiteX38" fmla="*/ 8955446 w 12192000"/>
              <a:gd name="connsiteY38" fmla="*/ 398064 h 5077959"/>
              <a:gd name="connsiteX39" fmla="*/ 9240250 w 12192000"/>
              <a:gd name="connsiteY39" fmla="*/ 377045 h 5077959"/>
              <a:gd name="connsiteX40" fmla="*/ 9528886 w 12192000"/>
              <a:gd name="connsiteY40" fmla="*/ 351823 h 5077959"/>
              <a:gd name="connsiteX41" fmla="*/ 9813691 w 12192000"/>
              <a:gd name="connsiteY41" fmla="*/ 326601 h 5077959"/>
              <a:gd name="connsiteX42" fmla="*/ 10103603 w 12192000"/>
              <a:gd name="connsiteY42" fmla="*/ 297525 h 5077959"/>
              <a:gd name="connsiteX43" fmla="*/ 10394794 w 12192000"/>
              <a:gd name="connsiteY43" fmla="*/ 265647 h 5077959"/>
              <a:gd name="connsiteX44" fmla="*/ 10682153 w 12192000"/>
              <a:gd name="connsiteY44" fmla="*/ 232018 h 5077959"/>
              <a:gd name="connsiteX45" fmla="*/ 10973344 w 12192000"/>
              <a:gd name="connsiteY45" fmla="*/ 192783 h 5077959"/>
              <a:gd name="connsiteX46" fmla="*/ 11263257 w 12192000"/>
              <a:gd name="connsiteY46" fmla="*/ 150746 h 5077959"/>
              <a:gd name="connsiteX47" fmla="*/ 11554448 w 12192000"/>
              <a:gd name="connsiteY47" fmla="*/ 109060 h 5077959"/>
              <a:gd name="connsiteX48" fmla="*/ 11844360 w 12192000"/>
              <a:gd name="connsiteY48" fmla="*/ 60367 h 5077959"/>
              <a:gd name="connsiteX49" fmla="*/ 12132996 w 12192000"/>
              <a:gd name="connsiteY49" fmla="*/ 10623 h 5077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192000" h="5077959">
                <a:moveTo>
                  <a:pt x="12192000" y="0"/>
                </a:moveTo>
                <a:lnTo>
                  <a:pt x="12192000" y="1972152"/>
                </a:lnTo>
                <a:lnTo>
                  <a:pt x="12192000" y="2361342"/>
                </a:lnTo>
                <a:lnTo>
                  <a:pt x="12192000" y="5077959"/>
                </a:lnTo>
                <a:lnTo>
                  <a:pt x="0" y="5077959"/>
                </a:lnTo>
                <a:lnTo>
                  <a:pt x="0" y="2361342"/>
                </a:lnTo>
                <a:lnTo>
                  <a:pt x="0" y="1972152"/>
                </a:lnTo>
                <a:lnTo>
                  <a:pt x="0" y="12515"/>
                </a:lnTo>
                <a:lnTo>
                  <a:pt x="108623" y="29540"/>
                </a:lnTo>
                <a:lnTo>
                  <a:pt x="300195" y="56163"/>
                </a:lnTo>
                <a:lnTo>
                  <a:pt x="527528" y="88041"/>
                </a:lnTo>
                <a:lnTo>
                  <a:pt x="779127" y="121671"/>
                </a:lnTo>
                <a:lnTo>
                  <a:pt x="1062654" y="157052"/>
                </a:lnTo>
                <a:lnTo>
                  <a:pt x="1371726" y="194535"/>
                </a:lnTo>
                <a:lnTo>
                  <a:pt x="1707616" y="232018"/>
                </a:lnTo>
                <a:lnTo>
                  <a:pt x="2065219" y="270201"/>
                </a:lnTo>
                <a:lnTo>
                  <a:pt x="2450918" y="305583"/>
                </a:lnTo>
                <a:lnTo>
                  <a:pt x="2854496" y="339562"/>
                </a:lnTo>
                <a:lnTo>
                  <a:pt x="3281065" y="370390"/>
                </a:lnTo>
                <a:lnTo>
                  <a:pt x="3725514" y="399815"/>
                </a:lnTo>
                <a:lnTo>
                  <a:pt x="4189119" y="427490"/>
                </a:lnTo>
                <a:lnTo>
                  <a:pt x="4426671" y="437298"/>
                </a:lnTo>
                <a:lnTo>
                  <a:pt x="4669330" y="448158"/>
                </a:lnTo>
                <a:lnTo>
                  <a:pt x="4915819" y="458317"/>
                </a:lnTo>
                <a:lnTo>
                  <a:pt x="5163586" y="464973"/>
                </a:lnTo>
                <a:lnTo>
                  <a:pt x="5416461" y="470928"/>
                </a:lnTo>
                <a:lnTo>
                  <a:pt x="5671892" y="477234"/>
                </a:lnTo>
                <a:lnTo>
                  <a:pt x="5932430" y="481437"/>
                </a:lnTo>
                <a:lnTo>
                  <a:pt x="6195523" y="481437"/>
                </a:lnTo>
                <a:lnTo>
                  <a:pt x="6461170" y="483539"/>
                </a:lnTo>
                <a:lnTo>
                  <a:pt x="6729372" y="481437"/>
                </a:lnTo>
                <a:lnTo>
                  <a:pt x="7001406" y="477234"/>
                </a:lnTo>
                <a:lnTo>
                  <a:pt x="7273439" y="473380"/>
                </a:lnTo>
                <a:lnTo>
                  <a:pt x="7549303" y="464973"/>
                </a:lnTo>
                <a:lnTo>
                  <a:pt x="7827722" y="456215"/>
                </a:lnTo>
                <a:lnTo>
                  <a:pt x="8106140" y="446056"/>
                </a:lnTo>
                <a:lnTo>
                  <a:pt x="8387114" y="431694"/>
                </a:lnTo>
                <a:lnTo>
                  <a:pt x="8670640" y="414528"/>
                </a:lnTo>
                <a:lnTo>
                  <a:pt x="8955446" y="398064"/>
                </a:lnTo>
                <a:lnTo>
                  <a:pt x="9240250" y="377045"/>
                </a:lnTo>
                <a:lnTo>
                  <a:pt x="9528886" y="351823"/>
                </a:lnTo>
                <a:lnTo>
                  <a:pt x="9813691" y="326601"/>
                </a:lnTo>
                <a:lnTo>
                  <a:pt x="10103603" y="297525"/>
                </a:lnTo>
                <a:lnTo>
                  <a:pt x="10394794" y="265647"/>
                </a:lnTo>
                <a:lnTo>
                  <a:pt x="10682153" y="232018"/>
                </a:lnTo>
                <a:lnTo>
                  <a:pt x="10973344" y="192783"/>
                </a:lnTo>
                <a:lnTo>
                  <a:pt x="11263257" y="150746"/>
                </a:lnTo>
                <a:lnTo>
                  <a:pt x="11554448" y="109060"/>
                </a:lnTo>
                <a:lnTo>
                  <a:pt x="11844360" y="60367"/>
                </a:lnTo>
                <a:lnTo>
                  <a:pt x="12132996" y="10623"/>
                </a:lnTo>
                <a:close/>
              </a:path>
            </a:pathLst>
          </a:custGeom>
          <a:solidFill>
            <a:srgbClr val="FFFFFF"/>
          </a:solidFill>
          <a:ln>
            <a:noFill/>
          </a:ln>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grpSp>
        <p:nvGrpSpPr>
          <p:cNvPr id="14" name="Group 13">
            <a:extLst>
              <a:ext uri="{FF2B5EF4-FFF2-40B4-BE49-F238E27FC236}">
                <a16:creationId xmlns:a16="http://schemas.microsoft.com/office/drawing/2014/main" id="{992A2039-50D4-4D49-A79F-C82A1D9131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a:solidFill>
            <a:srgbClr val="FFFFFF"/>
          </a:solidFill>
        </p:grpSpPr>
        <p:sp>
          <p:nvSpPr>
            <p:cNvPr id="15" name="Rectangle 14">
              <a:extLst>
                <a:ext uri="{FF2B5EF4-FFF2-40B4-BE49-F238E27FC236}">
                  <a16:creationId xmlns:a16="http://schemas.microsoft.com/office/drawing/2014/main" id="{CC1C7165-8A3A-44EB-88D0-4EFA36A004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6" name="Freeform 5">
              <a:extLst>
                <a:ext uri="{FF2B5EF4-FFF2-40B4-BE49-F238E27FC236}">
                  <a16:creationId xmlns:a16="http://schemas.microsoft.com/office/drawing/2014/main" id="{A1081473-BB93-49A4-B605-4E20537397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ln>
              <a:noFill/>
            </a:ln>
          </p:spPr>
        </p:sp>
      </p:grpSp>
      <p:sp>
        <p:nvSpPr>
          <p:cNvPr id="2" name="Title 1"/>
          <p:cNvSpPr>
            <a:spLocks noGrp="1"/>
          </p:cNvSpPr>
          <p:nvPr>
            <p:ph type="title"/>
          </p:nvPr>
        </p:nvSpPr>
        <p:spPr>
          <a:xfrm>
            <a:off x="1154954" y="838200"/>
            <a:ext cx="8761413" cy="977900"/>
          </a:xfrm>
        </p:spPr>
        <p:txBody>
          <a:bodyPr>
            <a:normAutofit/>
          </a:bodyPr>
          <a:lstStyle/>
          <a:p>
            <a:pPr>
              <a:lnSpc>
                <a:spcPct val="90000"/>
              </a:lnSpc>
            </a:pPr>
            <a:r>
              <a:rPr lang="en-US" sz="3100" b="1">
                <a:solidFill>
                  <a:srgbClr val="FFFFFF"/>
                </a:solidFill>
              </a:rPr>
              <a:t>References </a:t>
            </a:r>
            <a:br>
              <a:rPr lang="en-US" sz="3100" b="1">
                <a:solidFill>
                  <a:srgbClr val="FFFFFF"/>
                </a:solidFill>
              </a:rPr>
            </a:br>
            <a:endParaRPr lang="en-US" sz="3100">
              <a:solidFill>
                <a:srgbClr val="FFFFFF"/>
              </a:solidFill>
            </a:endParaRPr>
          </a:p>
        </p:txBody>
      </p:sp>
      <p:sp>
        <p:nvSpPr>
          <p:cNvPr id="3" name="Content Placeholder 2"/>
          <p:cNvSpPr>
            <a:spLocks noGrp="1"/>
          </p:cNvSpPr>
          <p:nvPr>
            <p:ph idx="1"/>
          </p:nvPr>
        </p:nvSpPr>
        <p:spPr>
          <a:xfrm>
            <a:off x="1887233" y="2603499"/>
            <a:ext cx="8651001" cy="3815407"/>
          </a:xfrm>
        </p:spPr>
        <p:txBody>
          <a:bodyPr>
            <a:normAutofit/>
          </a:bodyPr>
          <a:lstStyle/>
          <a:p>
            <a:pPr>
              <a:lnSpc>
                <a:spcPct val="90000"/>
              </a:lnSpc>
            </a:pPr>
            <a:r>
              <a:rPr lang="en-GB" sz="700" dirty="0" err="1"/>
              <a:t>Bernas</a:t>
            </a:r>
            <a:r>
              <a:rPr lang="en-GB" sz="700" dirty="0"/>
              <a:t>, A., Breuer, L.E., </a:t>
            </a:r>
            <a:r>
              <a:rPr lang="en-GB" sz="700" dirty="0" err="1"/>
              <a:t>Aldenkamp</a:t>
            </a:r>
            <a:r>
              <a:rPr lang="en-GB" sz="700" dirty="0"/>
              <a:t>, A.P. and Zinger, S., 2021. Emulative, coherent, and causal dynamics between large-scale brain networks are </a:t>
            </a:r>
            <a:r>
              <a:rPr lang="en-GB" sz="700" dirty="0" err="1"/>
              <a:t>neurobiomarkers</a:t>
            </a:r>
            <a:r>
              <a:rPr lang="en-GB" sz="700" dirty="0"/>
              <a:t> of Accelerated Cognitive Ageing in epilepsy. </a:t>
            </a:r>
            <a:r>
              <a:rPr lang="en-GB" sz="700" i="1" dirty="0" err="1"/>
              <a:t>PloS</a:t>
            </a:r>
            <a:r>
              <a:rPr lang="en-GB" sz="700" i="1" dirty="0"/>
              <a:t> one</a:t>
            </a:r>
            <a:r>
              <a:rPr lang="en-GB" sz="700" dirty="0"/>
              <a:t>, </a:t>
            </a:r>
            <a:r>
              <a:rPr lang="en-GB" sz="700" i="1" dirty="0"/>
              <a:t>16</a:t>
            </a:r>
            <a:r>
              <a:rPr lang="en-GB" sz="700" dirty="0"/>
              <a:t>(4), p.e0250222.</a:t>
            </a:r>
            <a:endParaRPr lang="en-US" sz="700" dirty="0"/>
          </a:p>
          <a:p>
            <a:pPr>
              <a:lnSpc>
                <a:spcPct val="90000"/>
              </a:lnSpc>
            </a:pPr>
            <a:r>
              <a:rPr lang="en-GB" sz="700" dirty="0" err="1"/>
              <a:t>Chandani</a:t>
            </a:r>
            <a:r>
              <a:rPr lang="en-GB" sz="700" dirty="0"/>
              <a:t>, A., Mehta, M., Mall, A. and Khokhar, V., 2016. Employee engagement: A review paper on factors affecting employee engagement. </a:t>
            </a:r>
            <a:r>
              <a:rPr lang="en-GB" sz="700" i="1" dirty="0"/>
              <a:t>Indian Journal of Science and Technology</a:t>
            </a:r>
            <a:r>
              <a:rPr lang="en-GB" sz="700" dirty="0"/>
              <a:t>, </a:t>
            </a:r>
            <a:r>
              <a:rPr lang="en-GB" sz="700" i="1" dirty="0"/>
              <a:t>9</a:t>
            </a:r>
            <a:r>
              <a:rPr lang="en-GB" sz="700" dirty="0"/>
              <a:t>(15), pp.1-7.</a:t>
            </a:r>
            <a:endParaRPr lang="en-US" sz="700" dirty="0"/>
          </a:p>
          <a:p>
            <a:pPr>
              <a:lnSpc>
                <a:spcPct val="90000"/>
              </a:lnSpc>
            </a:pPr>
            <a:r>
              <a:rPr lang="en-GB" sz="700" dirty="0" err="1"/>
              <a:t>Dirani</a:t>
            </a:r>
            <a:r>
              <a:rPr lang="en-GB" sz="700" dirty="0"/>
              <a:t>, K.M., Abadi, M., Alizadeh, A., </a:t>
            </a:r>
            <a:r>
              <a:rPr lang="en-GB" sz="700" dirty="0" err="1"/>
              <a:t>Barhate</a:t>
            </a:r>
            <a:r>
              <a:rPr lang="en-GB" sz="700" dirty="0"/>
              <a:t>, B., Garza, R.C., </a:t>
            </a:r>
            <a:r>
              <a:rPr lang="en-GB" sz="700" dirty="0" err="1"/>
              <a:t>Gunasekara</a:t>
            </a:r>
            <a:r>
              <a:rPr lang="en-GB" sz="700" dirty="0"/>
              <a:t>, N., Ibrahim, G. and </a:t>
            </a:r>
            <a:r>
              <a:rPr lang="en-GB" sz="700" dirty="0" err="1"/>
              <a:t>Majzun</a:t>
            </a:r>
            <a:r>
              <a:rPr lang="en-GB" sz="700" dirty="0"/>
              <a:t>, Z., 2020. Leadership competencies and the essential role of human resource development in times of crisis: a response to Covid-19 pandemic. </a:t>
            </a:r>
            <a:r>
              <a:rPr lang="en-GB" sz="700" i="1" dirty="0"/>
              <a:t>Human Resource Development International</a:t>
            </a:r>
            <a:r>
              <a:rPr lang="en-GB" sz="700" dirty="0"/>
              <a:t>, </a:t>
            </a:r>
            <a:r>
              <a:rPr lang="en-GB" sz="700" i="1" dirty="0"/>
              <a:t>23</a:t>
            </a:r>
            <a:r>
              <a:rPr lang="en-GB" sz="700" dirty="0"/>
              <a:t>(4), pp.380-394.</a:t>
            </a:r>
            <a:endParaRPr lang="en-US" sz="700" dirty="0"/>
          </a:p>
          <a:p>
            <a:pPr>
              <a:lnSpc>
                <a:spcPct val="90000"/>
              </a:lnSpc>
            </a:pPr>
            <a:r>
              <a:rPr lang="en-GB" sz="700" dirty="0" err="1"/>
              <a:t>Graban</a:t>
            </a:r>
            <a:r>
              <a:rPr lang="en-GB" sz="700" dirty="0"/>
              <a:t>, M. and Toussaint, J., 2018. </a:t>
            </a:r>
            <a:r>
              <a:rPr lang="en-GB" sz="700" i="1" dirty="0"/>
              <a:t>Lean hospitals: improving quality, patient safety, and employee engagement</a:t>
            </a:r>
            <a:r>
              <a:rPr lang="en-GB" sz="700" dirty="0"/>
              <a:t>. Productivity Press.</a:t>
            </a:r>
            <a:endParaRPr lang="en-US" sz="700" dirty="0"/>
          </a:p>
          <a:p>
            <a:pPr>
              <a:lnSpc>
                <a:spcPct val="90000"/>
              </a:lnSpc>
            </a:pPr>
            <a:r>
              <a:rPr lang="en-GB" sz="700" dirty="0"/>
              <a:t>Jung, H.S. and Yoon, H.H., 2016. What does work mean to hospitality employees? The effects of meaningful work on employees' organisational commitment: The mediating role of job engagement. </a:t>
            </a:r>
            <a:r>
              <a:rPr lang="en-GB" sz="700" i="1" dirty="0"/>
              <a:t>International Journal of Hospitality Management</a:t>
            </a:r>
            <a:r>
              <a:rPr lang="en-GB" sz="700" dirty="0"/>
              <a:t>, </a:t>
            </a:r>
            <a:r>
              <a:rPr lang="en-GB" sz="700" i="1" dirty="0"/>
              <a:t>53</a:t>
            </a:r>
            <a:r>
              <a:rPr lang="en-GB" sz="700" dirty="0"/>
              <a:t>, pp.59-68.</a:t>
            </a:r>
            <a:endParaRPr lang="en-US" sz="700" dirty="0"/>
          </a:p>
          <a:p>
            <a:pPr>
              <a:lnSpc>
                <a:spcPct val="90000"/>
              </a:lnSpc>
            </a:pPr>
            <a:r>
              <a:rPr lang="en-GB" sz="700" dirty="0" err="1"/>
              <a:t>Karatepe</a:t>
            </a:r>
            <a:r>
              <a:rPr lang="en-GB" sz="700" dirty="0"/>
              <a:t>, O.M. and </a:t>
            </a:r>
            <a:r>
              <a:rPr lang="en-GB" sz="700" dirty="0" err="1"/>
              <a:t>Karadas</a:t>
            </a:r>
            <a:r>
              <a:rPr lang="en-GB" sz="700" dirty="0"/>
              <a:t>, G., 2015. Do psychological capital and work engagement foster frontline employees’ satisfaction? A study in the hotel industry. </a:t>
            </a:r>
            <a:r>
              <a:rPr lang="en-GB" sz="700" i="1" dirty="0"/>
              <a:t>International Journal of Contemporary Hospitality Management</a:t>
            </a:r>
            <a:r>
              <a:rPr lang="en-GB" sz="700" dirty="0"/>
              <a:t>.</a:t>
            </a:r>
            <a:endParaRPr lang="en-US" sz="700" dirty="0"/>
          </a:p>
          <a:p>
            <a:pPr>
              <a:lnSpc>
                <a:spcPct val="90000"/>
              </a:lnSpc>
            </a:pPr>
            <a:r>
              <a:rPr lang="en-GB" sz="700" dirty="0" err="1"/>
              <a:t>Karlin</a:t>
            </a:r>
            <a:r>
              <a:rPr lang="en-GB" sz="700" dirty="0"/>
              <a:t>, B., Zinger, J.F. and Ford, R., 2015. The effects of feedback on energy conservation: A meta-analysis. </a:t>
            </a:r>
            <a:r>
              <a:rPr lang="en-GB" sz="700" i="1" dirty="0"/>
              <a:t>Psychological Bulletin</a:t>
            </a:r>
            <a:r>
              <a:rPr lang="en-GB" sz="700" dirty="0"/>
              <a:t>, </a:t>
            </a:r>
            <a:r>
              <a:rPr lang="en-GB" sz="700" i="1" dirty="0"/>
              <a:t>141</a:t>
            </a:r>
            <a:r>
              <a:rPr lang="en-GB" sz="700" dirty="0"/>
              <a:t>(6), p.1205.</a:t>
            </a:r>
            <a:endParaRPr lang="en-US" sz="700" dirty="0"/>
          </a:p>
          <a:p>
            <a:pPr>
              <a:lnSpc>
                <a:spcPct val="90000"/>
              </a:lnSpc>
            </a:pPr>
            <a:r>
              <a:rPr lang="en-GB" sz="700" dirty="0"/>
              <a:t>Putra, E.D., Cho, S. and Liu, J., 2017. Extrinsic and intrinsic motivation on work engagement in the hospitality industry: Test of motivation crowding theory. </a:t>
            </a:r>
            <a:r>
              <a:rPr lang="en-GB" sz="700" i="1" dirty="0"/>
              <a:t>Tourism and Hospitality Research</a:t>
            </a:r>
            <a:r>
              <a:rPr lang="en-GB" sz="700" dirty="0"/>
              <a:t>, </a:t>
            </a:r>
            <a:r>
              <a:rPr lang="en-GB" sz="700" i="1" dirty="0"/>
              <a:t>17</a:t>
            </a:r>
            <a:r>
              <a:rPr lang="en-GB" sz="700" dirty="0"/>
              <a:t>(2), pp.228-241.</a:t>
            </a:r>
            <a:endParaRPr lang="en-US" sz="700" dirty="0"/>
          </a:p>
          <a:p>
            <a:pPr>
              <a:lnSpc>
                <a:spcPct val="90000"/>
              </a:lnSpc>
            </a:pPr>
            <a:r>
              <a:rPr lang="en-GB" sz="700" dirty="0"/>
              <a:t>Ser-</a:t>
            </a:r>
            <a:r>
              <a:rPr lang="en-GB" sz="700" dirty="0" err="1"/>
              <a:t>Giacomi</a:t>
            </a:r>
            <a:r>
              <a:rPr lang="en-GB" sz="700" dirty="0"/>
              <a:t>, E., Zinger, L., Malviya, S., De Vargas, C., </a:t>
            </a:r>
            <a:r>
              <a:rPr lang="en-GB" sz="700" dirty="0" err="1"/>
              <a:t>Karsenti</a:t>
            </a:r>
            <a:r>
              <a:rPr lang="en-GB" sz="700" dirty="0"/>
              <a:t>, E., Bowler, C. and De Monte, S., 2018. Ubiquitous abundance distribution of non-dominant plankton across the global ocean. </a:t>
            </a:r>
            <a:r>
              <a:rPr lang="en-GB" sz="700" i="1" dirty="0"/>
              <a:t>Nature ecology &amp; evolution</a:t>
            </a:r>
            <a:r>
              <a:rPr lang="en-GB" sz="700" dirty="0"/>
              <a:t>, </a:t>
            </a:r>
            <a:r>
              <a:rPr lang="en-GB" sz="700" i="1" dirty="0"/>
              <a:t>2</a:t>
            </a:r>
            <a:r>
              <a:rPr lang="en-GB" sz="700" dirty="0"/>
              <a:t>(8), pp.1243-1249.</a:t>
            </a:r>
            <a:endParaRPr lang="en-US" sz="700" dirty="0"/>
          </a:p>
          <a:p>
            <a:pPr>
              <a:lnSpc>
                <a:spcPct val="90000"/>
              </a:lnSpc>
            </a:pPr>
            <a:r>
              <a:rPr lang="en-GB" sz="700" dirty="0" err="1"/>
              <a:t>Shteyer</a:t>
            </a:r>
            <a:r>
              <a:rPr lang="en-GB" sz="700" dirty="0"/>
              <a:t>, E., </a:t>
            </a:r>
            <a:r>
              <a:rPr lang="en-GB" sz="700" dirty="0" err="1"/>
              <a:t>Shekhtman</a:t>
            </a:r>
            <a:r>
              <a:rPr lang="en-GB" sz="700" dirty="0"/>
              <a:t>, L., Zinger, T., Harari, S., </a:t>
            </a:r>
            <a:r>
              <a:rPr lang="en-GB" sz="700" dirty="0" err="1"/>
              <a:t>Gafanovich</a:t>
            </a:r>
            <a:r>
              <a:rPr lang="en-GB" sz="700" dirty="0"/>
              <a:t>, I., Wolf, D., </a:t>
            </a:r>
            <a:r>
              <a:rPr lang="en-GB" sz="700" dirty="0" err="1"/>
              <a:t>Ivgi</a:t>
            </a:r>
            <a:r>
              <a:rPr lang="en-GB" sz="700" dirty="0"/>
              <a:t>, H., </a:t>
            </a:r>
            <a:r>
              <a:rPr lang="en-GB" sz="700" dirty="0" err="1"/>
              <a:t>Barsuk</a:t>
            </a:r>
            <a:r>
              <a:rPr lang="en-GB" sz="700" dirty="0"/>
              <a:t>, R., </a:t>
            </a:r>
            <a:r>
              <a:rPr lang="en-GB" sz="700" dirty="0" err="1"/>
              <a:t>Dery</a:t>
            </a:r>
            <a:r>
              <a:rPr lang="en-GB" sz="700" dirty="0"/>
              <a:t>, I., </a:t>
            </a:r>
            <a:r>
              <a:rPr lang="en-GB" sz="700" dirty="0" err="1"/>
              <a:t>Armoni</a:t>
            </a:r>
            <a:r>
              <a:rPr lang="en-GB" sz="700" dirty="0"/>
              <a:t>, D. and Rivkin, M., 2019. Modelling suggests that microliter volumes of contaminated blood caused an outbreak of hepatitis C during computerised tomography. </a:t>
            </a:r>
            <a:r>
              <a:rPr lang="en-GB" sz="700" i="1" dirty="0" err="1"/>
              <a:t>Plos</a:t>
            </a:r>
            <a:r>
              <a:rPr lang="en-GB" sz="700" i="1" dirty="0"/>
              <a:t> one</a:t>
            </a:r>
            <a:r>
              <a:rPr lang="en-GB" sz="700" dirty="0"/>
              <a:t>, </a:t>
            </a:r>
            <a:r>
              <a:rPr lang="en-GB" sz="700" i="1" dirty="0"/>
              <a:t>14</a:t>
            </a:r>
            <a:r>
              <a:rPr lang="en-GB" sz="700" dirty="0"/>
              <a:t>(1), p.e0210173.</a:t>
            </a:r>
            <a:endParaRPr lang="en-US" sz="700" dirty="0"/>
          </a:p>
          <a:p>
            <a:pPr>
              <a:lnSpc>
                <a:spcPct val="90000"/>
              </a:lnSpc>
            </a:pPr>
            <a:r>
              <a:rPr lang="en-GB" sz="700" dirty="0"/>
              <a:t>Swanson, R.A., 2022. </a:t>
            </a:r>
            <a:r>
              <a:rPr lang="en-GB" sz="700" i="1" dirty="0"/>
              <a:t>Foundations of human resource development</a:t>
            </a:r>
            <a:r>
              <a:rPr lang="en-GB" sz="700" dirty="0"/>
              <a:t>. Berrett-Koehler Publishers.</a:t>
            </a:r>
            <a:endParaRPr lang="en-US" sz="700" dirty="0"/>
          </a:p>
          <a:p>
            <a:pPr>
              <a:lnSpc>
                <a:spcPct val="90000"/>
              </a:lnSpc>
            </a:pPr>
            <a:r>
              <a:rPr lang="en-GB" sz="700" dirty="0"/>
              <a:t>Teo, S.T., Bentley, T. and Nguyen, D., 2020. Psychosocial work environment, engagement, and employee commitment: A moderated, mediation model. </a:t>
            </a:r>
            <a:r>
              <a:rPr lang="en-GB" sz="700" i="1" dirty="0"/>
              <a:t>International Journal of Hospitality Management</a:t>
            </a:r>
            <a:r>
              <a:rPr lang="en-GB" sz="700" dirty="0"/>
              <a:t>, </a:t>
            </a:r>
            <a:r>
              <a:rPr lang="en-GB" sz="700" i="1" dirty="0"/>
              <a:t>88</a:t>
            </a:r>
            <a:r>
              <a:rPr lang="en-GB" sz="700" dirty="0"/>
              <a:t>, p.102415.</a:t>
            </a:r>
            <a:endParaRPr lang="en-US" sz="700" dirty="0"/>
          </a:p>
          <a:p>
            <a:pPr marL="0" indent="0">
              <a:lnSpc>
                <a:spcPct val="90000"/>
              </a:lnSpc>
              <a:buNone/>
            </a:pPr>
            <a:endParaRPr lang="en-US" sz="600" dirty="0"/>
          </a:p>
        </p:txBody>
      </p:sp>
    </p:spTree>
    <p:extLst>
      <p:ext uri="{BB962C8B-B14F-4D97-AF65-F5344CB8AC3E}">
        <p14:creationId xmlns:p14="http://schemas.microsoft.com/office/powerpoint/2010/main" val="3463825149"/>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31</TotalTime>
  <Words>3593</Words>
  <Application>Microsoft Office PowerPoint</Application>
  <PresentationFormat>Widescreen</PresentationFormat>
  <Paragraphs>104</Paragraphs>
  <Slides>10</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Century Gothic</vt:lpstr>
      <vt:lpstr>Wingdings 3</vt:lpstr>
      <vt:lpstr>Ion Boardroom</vt:lpstr>
      <vt:lpstr>Employee Engagement </vt:lpstr>
      <vt:lpstr>Table of Contents </vt:lpstr>
      <vt:lpstr>Introduction  </vt:lpstr>
      <vt:lpstr>Importance of employee engagement in the success of the hotel  </vt:lpstr>
      <vt:lpstr>Definition of employee engagement  </vt:lpstr>
      <vt:lpstr>Engagement theoretical model </vt:lpstr>
      <vt:lpstr>The Zinger Model:  </vt:lpstr>
      <vt:lpstr>Examples of best practices for engaging employees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bianca burcea</dc:creator>
  <cp:lastModifiedBy>Bianca Burcea</cp:lastModifiedBy>
  <cp:revision>6</cp:revision>
  <dcterms:created xsi:type="dcterms:W3CDTF">2022-12-02T11:54:09Z</dcterms:created>
  <dcterms:modified xsi:type="dcterms:W3CDTF">2022-12-05T06:18:29Z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2ef5eb-f4dc-4350-b858-3238ea3234a5_Enabled">
    <vt:lpwstr>true</vt:lpwstr>
  </property>
  <property fmtid="{D5CDD505-2E9C-101B-9397-08002B2CF9AE}" pid="3" name="MSIP_Label_ba2ef5eb-f4dc-4350-b858-3238ea3234a5_SetDate">
    <vt:lpwstr>2022-12-05T06:08:46Z</vt:lpwstr>
  </property>
  <property fmtid="{D5CDD505-2E9C-101B-9397-08002B2CF9AE}" pid="4" name="MSIP_Label_ba2ef5eb-f4dc-4350-b858-3238ea3234a5_Method">
    <vt:lpwstr>Standard</vt:lpwstr>
  </property>
  <property fmtid="{D5CDD505-2E9C-101B-9397-08002B2CF9AE}" pid="5" name="MSIP_Label_ba2ef5eb-f4dc-4350-b858-3238ea3234a5_Name">
    <vt:lpwstr>ba2ef5eb-f4dc-4350-b858-3238ea3234a5</vt:lpwstr>
  </property>
  <property fmtid="{D5CDD505-2E9C-101B-9397-08002B2CF9AE}" pid="6" name="MSIP_Label_ba2ef5eb-f4dc-4350-b858-3238ea3234a5_SiteId">
    <vt:lpwstr>15a81316-8630-4c4a-9d10-7a74fe05e6df</vt:lpwstr>
  </property>
  <property fmtid="{D5CDD505-2E9C-101B-9397-08002B2CF9AE}" pid="7" name="MSIP_Label_ba2ef5eb-f4dc-4350-b858-3238ea3234a5_ActionId">
    <vt:lpwstr>04345b71-f6a7-4f16-995f-c3bd39a36e9b</vt:lpwstr>
  </property>
  <property fmtid="{D5CDD505-2E9C-101B-9397-08002B2CF9AE}" pid="8" name="MSIP_Label_ba2ef5eb-f4dc-4350-b858-3238ea3234a5_ContentBits">
    <vt:lpwstr>0</vt:lpwstr>
  </property>
</Properties>
</file>