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4" r:id="rId7"/>
    <p:sldId id="285" r:id="rId8"/>
    <p:sldId id="266" r:id="rId9"/>
    <p:sldId id="267" r:id="rId10"/>
    <p:sldId id="268" r:id="rId11"/>
    <p:sldId id="269" r:id="rId12"/>
    <p:sldId id="270" r:id="rId13"/>
    <p:sldId id="286" r:id="rId14"/>
    <p:sldId id="271" r:id="rId15"/>
    <p:sldId id="273" r:id="rId16"/>
    <p:sldId id="274" r:id="rId17"/>
    <p:sldId id="275" r:id="rId18"/>
    <p:sldId id="276" r:id="rId19"/>
    <p:sldId id="277" r:id="rId20"/>
    <p:sldId id="278" r:id="rId21"/>
    <p:sldId id="287" r:id="rId22"/>
    <p:sldId id="279" r:id="rId23"/>
    <p:sldId id="288" r:id="rId24"/>
    <p:sldId id="280" r:id="rId25"/>
    <p:sldId id="281" r:id="rId26"/>
    <p:sldId id="282" r:id="rId27"/>
    <p:sldId id="283" r:id="rId28"/>
    <p:sldId id="289" r:id="rId29"/>
    <p:sldId id="284" r:id="rId30"/>
    <p:sldId id="261" r:id="rId31"/>
    <p:sldId id="26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8" d="100"/>
          <a:sy n="118" d="100"/>
        </p:scale>
        <p:origin x="-7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68E6A9A-0643-4A60-A3D4-021BDC5E872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1EAA54FE-F0A3-4D95-9347-8FDDBF9AFAD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332656"/>
            <a:ext cx="7056784" cy="1204306"/>
          </a:xfrm>
        </p:spPr>
        <p:txBody>
          <a:bodyPr>
            <a:normAutofit fontScale="90000"/>
          </a:bodyPr>
          <a:lstStyle/>
          <a:p>
            <a:r>
              <a:rPr lang="en-GB" sz="4800" dirty="0" smtClean="0"/>
              <a:t>TRRS4010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4000" dirty="0" smtClean="0"/>
              <a:t>Judaism &amp; Christianity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72394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Dr Angus M Slater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Office:</a:t>
            </a:r>
          </a:p>
          <a:p>
            <a:endParaRPr lang="en-GB" dirty="0"/>
          </a:p>
          <a:p>
            <a:r>
              <a:rPr lang="en-GB" dirty="0" smtClean="0"/>
              <a:t>Email:</a:t>
            </a:r>
          </a:p>
          <a:p>
            <a:endParaRPr lang="en-GB" dirty="0"/>
          </a:p>
          <a:p>
            <a:r>
              <a:rPr lang="en-GB" dirty="0" smtClean="0"/>
              <a:t>Office Hours: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Lecturer in Theology &amp; Religious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047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675069" y="1588360"/>
            <a:ext cx="5648623" cy="1204306"/>
          </a:xfrm>
        </p:spPr>
        <p:txBody>
          <a:bodyPr>
            <a:normAutofit fontScale="90000"/>
          </a:bodyPr>
          <a:lstStyle/>
          <a:p>
            <a:r>
              <a:rPr lang="en-US" sz="4000" dirty="0" smtClean="0"/>
              <a:t>VII: </a:t>
            </a:r>
            <a:r>
              <a:rPr lang="en-US" sz="4000" dirty="0" smtClean="0"/>
              <a:t>Christianity or Christianities?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132379" y="2355516"/>
            <a:ext cx="6511131" cy="329259"/>
          </a:xfrm>
        </p:spPr>
        <p:txBody>
          <a:bodyPr>
            <a:noAutofit/>
          </a:bodyPr>
          <a:lstStyle/>
          <a:p>
            <a:r>
              <a:rPr lang="en-US" dirty="0" smtClean="0"/>
              <a:t>Plurality and variety in Christian belief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19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Christianity or Christianities?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b="0" dirty="0" smtClean="0"/>
              <a:t>Christian variety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Christian conceptions of variety</a:t>
            </a:r>
            <a:endParaRPr lang="en-GB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Plurality and variety in Christian belief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756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/>
            <a:r>
              <a:rPr lang="en-GB" b="0" dirty="0" smtClean="0"/>
              <a:t>Can we speak of a single Christian faith?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What varieties of Christianity exist?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Why does this matter?</a:t>
            </a:r>
            <a:endParaRPr lang="en-GB" b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028" y="1096963"/>
            <a:ext cx="2495520" cy="3713162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Christianity or Christianities?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831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/>
            <a:r>
              <a:rPr lang="en-GB" b="0" dirty="0" smtClean="0"/>
              <a:t>What binds all of these “Christianities” together?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How do Christians conceptualise / understand this variety?</a:t>
            </a:r>
            <a:endParaRPr lang="en-GB" b="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588" y="1048776"/>
            <a:ext cx="3615828" cy="3416957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Christianity or Christianities?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022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Christian Paradigms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Academic responses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25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ＭＳ Ｐゴシック" pitchFamily="34" charset="-128"/>
              </a:rPr>
              <a:t>Hans Küng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355976" y="1052736"/>
            <a:ext cx="3565525" cy="3927475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</a:pPr>
            <a:r>
              <a:rPr lang="en-GB" altLang="en-US" sz="2200" b="0" dirty="0" smtClean="0">
                <a:ea typeface="ＭＳ Ｐゴシック" pitchFamily="34" charset="-128"/>
              </a:rPr>
              <a:t>‘Can one talk about “Christianity” in the singular at all?  Aren’t there different Christianities - Eastern Orthodox, Roman Catholic, Reformation Protestant Christianity, not to mention the various Free Church Christianities and all the countless Christian sects and groups?</a:t>
            </a:r>
            <a:r>
              <a:rPr lang="ja-JP" altLang="en-GB" sz="2200" b="0" dirty="0" smtClean="0">
                <a:ea typeface="MS Mincho" pitchFamily="49" charset="-128"/>
              </a:rPr>
              <a:t>’</a:t>
            </a:r>
            <a:r>
              <a:rPr lang="en-GB" altLang="ja-JP" sz="2200" b="0" dirty="0" smtClean="0">
                <a:ea typeface="ＭＳ Ｐゴシック" pitchFamily="34" charset="-128"/>
              </a:rPr>
              <a:t> </a:t>
            </a:r>
            <a:endParaRPr lang="en-GB" altLang="en-US" sz="2200" b="0" dirty="0" smtClean="0">
              <a:ea typeface="ＭＳ Ｐゴシック" pitchFamily="34" charset="-128"/>
            </a:endParaRPr>
          </a:p>
        </p:txBody>
      </p:sp>
      <p:pic>
        <p:nvPicPr>
          <p:cNvPr id="6" name="Content Placeholder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65" b="10365"/>
          <a:stretch>
            <a:fillRect/>
          </a:stretch>
        </p:blipFill>
        <p:spPr>
          <a:xfrm>
            <a:off x="762337" y="1124744"/>
            <a:ext cx="2612821" cy="2878184"/>
          </a:xfrm>
        </p:spPr>
      </p:pic>
    </p:spTree>
    <p:extLst>
      <p:ext uri="{BB962C8B-B14F-4D97-AF65-F5344CB8AC3E}">
        <p14:creationId xmlns:p14="http://schemas.microsoft.com/office/powerpoint/2010/main" val="3618963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2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John Hick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427984" y="980728"/>
            <a:ext cx="4427984" cy="3927475"/>
          </a:xfrm>
        </p:spPr>
        <p:txBody>
          <a:bodyPr>
            <a:normAutofit/>
          </a:bodyPr>
          <a:lstStyle/>
          <a:p>
            <a:pPr marL="0" indent="0"/>
            <a:r>
              <a:rPr lang="en-GB" altLang="ja-JP" sz="4000" b="0" dirty="0" smtClean="0">
                <a:ea typeface="ＭＳ Ｐゴシック" pitchFamily="34" charset="-128"/>
              </a:rPr>
              <a:t>‘the Christian tradition</a:t>
            </a:r>
            <a:r>
              <a:rPr lang="ja-JP" altLang="en-GB" sz="4000" b="0" dirty="0" smtClean="0">
                <a:ea typeface="ＭＳ Ｐゴシック" pitchFamily="34" charset="-128"/>
              </a:rPr>
              <a:t>’</a:t>
            </a:r>
            <a:r>
              <a:rPr lang="en-GB" altLang="ja-JP" sz="4000" b="0" dirty="0" smtClean="0">
                <a:ea typeface="ＭＳ Ｐゴシック" pitchFamily="34" charset="-128"/>
              </a:rPr>
              <a:t>rather than</a:t>
            </a:r>
            <a:r>
              <a:rPr lang="ja-JP" altLang="en-GB" sz="4000" b="0" dirty="0" smtClean="0">
                <a:ea typeface="ＭＳ Ｐゴシック" pitchFamily="34" charset="-128"/>
              </a:rPr>
              <a:t>‘</a:t>
            </a:r>
            <a:r>
              <a:rPr lang="en-GB" altLang="ja-JP" sz="4000" b="0" dirty="0" smtClean="0">
                <a:ea typeface="ＭＳ Ｐゴシック" pitchFamily="34" charset="-128"/>
              </a:rPr>
              <a:t>Christianity</a:t>
            </a:r>
            <a:r>
              <a:rPr lang="ja-JP" altLang="en-GB" sz="4000" b="0" dirty="0" smtClean="0">
                <a:ea typeface="ＭＳ Ｐゴシック" pitchFamily="34" charset="-128"/>
              </a:rPr>
              <a:t>’</a:t>
            </a:r>
            <a:r>
              <a:rPr lang="en-GB" altLang="ja-JP" sz="4000" b="0" dirty="0" smtClean="0">
                <a:ea typeface="ＭＳ Ｐゴシック" pitchFamily="34" charset="-128"/>
              </a:rPr>
              <a:t> </a:t>
            </a:r>
            <a:endParaRPr lang="en-GB" altLang="en-US" sz="4000" b="0" dirty="0" smtClean="0">
              <a:ea typeface="ＭＳ Ｐゴシック" pitchFamily="34" charset="-128"/>
            </a:endParaRPr>
          </a:p>
        </p:txBody>
      </p:sp>
      <p:pic>
        <p:nvPicPr>
          <p:cNvPr id="6" name="Content Placeholder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552" y="1124744"/>
            <a:ext cx="3660822" cy="2809173"/>
          </a:xfrm>
        </p:spPr>
      </p:pic>
    </p:spTree>
    <p:extLst>
      <p:ext uri="{BB962C8B-B14F-4D97-AF65-F5344CB8AC3E}">
        <p14:creationId xmlns:p14="http://schemas.microsoft.com/office/powerpoint/2010/main" val="2476874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John de Gruchy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052736"/>
            <a:ext cx="3565525" cy="3927475"/>
          </a:xfrm>
        </p:spPr>
        <p:txBody>
          <a:bodyPr/>
          <a:lstStyle/>
          <a:p>
            <a:pPr marL="0" indent="0"/>
            <a:r>
              <a:rPr lang="ja-JP" altLang="en-GB" b="0" dirty="0" smtClean="0">
                <a:ea typeface="ＭＳ Ｐゴシック" pitchFamily="34" charset="-128"/>
              </a:rPr>
              <a:t>‘</a:t>
            </a:r>
            <a:r>
              <a:rPr lang="en-GB" altLang="ja-JP" b="0" dirty="0" smtClean="0">
                <a:ea typeface="ＭＳ Ｐゴシック" pitchFamily="34" charset="-128"/>
              </a:rPr>
              <a:t>there are, in fact, different Christianities, and different ways in which the gospel is understood and related to the world</a:t>
            </a:r>
            <a:r>
              <a:rPr lang="ja-JP" altLang="en-GB" dirty="0" smtClean="0">
                <a:latin typeface="Arial" charset="0"/>
                <a:ea typeface="ＭＳ Ｐゴシック" pitchFamily="34" charset="-128"/>
              </a:rPr>
              <a:t>’</a:t>
            </a:r>
            <a:r>
              <a:rPr lang="en-GB" altLang="ja-JP" dirty="0" smtClean="0">
                <a:ea typeface="ＭＳ Ｐゴシック" pitchFamily="34" charset="-128"/>
              </a:rPr>
              <a:t> </a:t>
            </a:r>
            <a:endParaRPr lang="en-GB" altLang="en-US" dirty="0" smtClean="0">
              <a:ea typeface="ＭＳ Ｐゴシック" pitchFamily="34" charset="-128"/>
            </a:endParaRPr>
          </a:p>
        </p:txBody>
      </p:sp>
      <p:pic>
        <p:nvPicPr>
          <p:cNvPr id="6" name="Content Placeholder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575" y="1124744"/>
            <a:ext cx="3500137" cy="3456384"/>
          </a:xfrm>
        </p:spPr>
      </p:pic>
    </p:spTree>
    <p:extLst>
      <p:ext uri="{BB962C8B-B14F-4D97-AF65-F5344CB8AC3E}">
        <p14:creationId xmlns:p14="http://schemas.microsoft.com/office/powerpoint/2010/main" val="3224498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Stephen Sykes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139952" y="908720"/>
            <a:ext cx="4536504" cy="392747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</a:pPr>
            <a:r>
              <a:rPr lang="ja-JP" altLang="en-GB" b="0" dirty="0" smtClean="0">
                <a:ea typeface="ＭＳ Ｐゴシック" pitchFamily="34" charset="-128"/>
              </a:rPr>
              <a:t>‘</a:t>
            </a:r>
            <a:r>
              <a:rPr lang="en-GB" altLang="ja-JP" b="0" dirty="0" smtClean="0">
                <a:ea typeface="ＭＳ Ｐゴシック" pitchFamily="34" charset="-128"/>
              </a:rPr>
              <a:t>is Christianity one thing, even one highly complex thing?  Does not the very use of a single term, Christianity, cast an aura of spurious unity over its irreducible diachronic, and hence synchronic, pluralism?</a:t>
            </a:r>
            <a:r>
              <a:rPr lang="ja-JP" altLang="en-GB" b="0" dirty="0" smtClean="0">
                <a:ea typeface="ＭＳ Ｐゴシック" pitchFamily="34" charset="-128"/>
              </a:rPr>
              <a:t>’</a:t>
            </a:r>
            <a:r>
              <a:rPr lang="en-GB" altLang="ja-JP" b="0" dirty="0" smtClean="0">
                <a:ea typeface="ＭＳ Ｐゴシック" pitchFamily="34" charset="-128"/>
              </a:rPr>
              <a:t> </a:t>
            </a:r>
            <a:endParaRPr lang="en-GB" altLang="en-US" b="0" dirty="0" smtClean="0">
              <a:ea typeface="ＭＳ Ｐゴシック" pitchFamily="34" charset="-128"/>
            </a:endParaRPr>
          </a:p>
        </p:txBody>
      </p:sp>
      <p:pic>
        <p:nvPicPr>
          <p:cNvPr id="6" name="Content Placeholder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980728"/>
            <a:ext cx="2815021" cy="3860601"/>
          </a:xfrm>
        </p:spPr>
      </p:pic>
    </p:spTree>
    <p:extLst>
      <p:ext uri="{BB962C8B-B14F-4D97-AF65-F5344CB8AC3E}">
        <p14:creationId xmlns:p14="http://schemas.microsoft.com/office/powerpoint/2010/main" val="272410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  <p:bldP spid="307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Linda Woodhead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980728"/>
            <a:ext cx="3925565" cy="3927475"/>
          </a:xfrm>
        </p:spPr>
        <p:txBody>
          <a:bodyPr>
            <a:normAutofit fontScale="92500" lnSpcReduction="10000"/>
          </a:bodyPr>
          <a:lstStyle/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‘The picture that emerges is of a religion with its origins in an explosion of spiritual energy … In the first centuries of Christian history it gave rise to a wide range of different spiritual groups, ideas and practices – to many different “</a:t>
            </a:r>
            <a:r>
              <a:rPr lang="en-US" altLang="ja-JP" b="0" dirty="0" smtClean="0">
                <a:ea typeface="ＭＳ Ｐゴシック" pitchFamily="34" charset="-128"/>
              </a:rPr>
              <a:t>Christianities</a:t>
            </a:r>
            <a:r>
              <a:rPr lang="en-US" altLang="en-US" b="0" dirty="0" smtClean="0">
                <a:ea typeface="ＭＳ Ｐゴシック" pitchFamily="34" charset="-128"/>
              </a:rPr>
              <a:t>”</a:t>
            </a:r>
            <a:r>
              <a:rPr lang="en-US" altLang="ja-JP" b="0" dirty="0" smtClean="0">
                <a:ea typeface="ＭＳ Ｐゴシック" pitchFamily="34" charset="-128"/>
              </a:rPr>
              <a:t>.</a:t>
            </a:r>
            <a:r>
              <a:rPr lang="en-US" altLang="en-US" b="0" dirty="0" smtClean="0">
                <a:ea typeface="ＭＳ Ｐゴシック" pitchFamily="34" charset="-128"/>
              </a:rPr>
              <a:t>’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4104456" cy="2859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5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Christian Paradigms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Orthodox, catholic, protestant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569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ea typeface="ＭＳ Ｐゴシック" pitchFamily="34" charset="-128"/>
              </a:rPr>
              <a:t>The Orthodox Paradigm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4008" y="1124745"/>
            <a:ext cx="3565525" cy="3816424"/>
          </a:xfrm>
        </p:spPr>
        <p:txBody>
          <a:bodyPr rtlCol="0">
            <a:normAutofit fontScale="92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b="0" dirty="0" smtClean="0">
                <a:solidFill>
                  <a:schemeClr val="tx1">
                    <a:lumMod val="75000"/>
                    <a:lumOff val="25000"/>
                  </a:schemeClr>
                </a:solidFill>
                <a:ea typeface="+mn-ea"/>
                <a:cs typeface="+mn-cs"/>
              </a:rPr>
              <a:t>Historical continuity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endParaRPr lang="en-GB" b="0" dirty="0" smtClean="0">
              <a:solidFill>
                <a:schemeClr val="tx1">
                  <a:lumMod val="75000"/>
                  <a:lumOff val="25000"/>
                </a:schemeClr>
              </a:solidFill>
              <a:ea typeface="+mn-ea"/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b="0" dirty="0" smtClean="0">
                <a:solidFill>
                  <a:schemeClr val="tx1">
                    <a:lumMod val="75000"/>
                    <a:lumOff val="25000"/>
                  </a:schemeClr>
                </a:solidFill>
                <a:ea typeface="+mn-ea"/>
                <a:cs typeface="+mn-cs"/>
              </a:rPr>
              <a:t>Seven Ecumenical Councils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endParaRPr lang="en-GB" b="0" dirty="0" smtClean="0">
              <a:solidFill>
                <a:schemeClr val="tx1">
                  <a:lumMod val="75000"/>
                  <a:lumOff val="25000"/>
                </a:schemeClr>
              </a:solidFill>
              <a:ea typeface="+mn-ea"/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b="0" dirty="0" smtClean="0">
                <a:solidFill>
                  <a:schemeClr val="tx1">
                    <a:lumMod val="75000"/>
                    <a:lumOff val="25000"/>
                  </a:schemeClr>
                </a:solidFill>
                <a:ea typeface="+mn-ea"/>
                <a:cs typeface="+mn-cs"/>
              </a:rPr>
              <a:t>Holy Spirit proceeds from the Father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endParaRPr lang="en-GB" b="0" dirty="0" smtClean="0">
              <a:solidFill>
                <a:schemeClr val="tx1">
                  <a:lumMod val="75000"/>
                  <a:lumOff val="25000"/>
                </a:schemeClr>
              </a:solidFill>
              <a:ea typeface="+mn-ea"/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b="0" dirty="0" smtClean="0">
                <a:solidFill>
                  <a:schemeClr val="tx1">
                    <a:lumMod val="75000"/>
                    <a:lumOff val="25000"/>
                  </a:schemeClr>
                </a:solidFill>
                <a:ea typeface="+mn-ea"/>
                <a:cs typeface="+mn-cs"/>
              </a:rPr>
              <a:t>Iconology</a:t>
            </a:r>
            <a:endParaRPr lang="en-US" b="0" dirty="0" smtClean="0">
              <a:solidFill>
                <a:schemeClr val="tx1">
                  <a:lumMod val="75000"/>
                  <a:lumOff val="25000"/>
                </a:schemeClr>
              </a:solidFill>
              <a:ea typeface="+mn-ea"/>
              <a:cs typeface="+mn-cs"/>
            </a:endParaRPr>
          </a:p>
        </p:txBody>
      </p:sp>
      <p:pic>
        <p:nvPicPr>
          <p:cNvPr id="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62" b="5362"/>
          <a:stretch>
            <a:fillRect/>
          </a:stretch>
        </p:blipFill>
        <p:spPr>
          <a:xfrm>
            <a:off x="822325" y="1190915"/>
            <a:ext cx="3200400" cy="3525258"/>
          </a:xfrm>
        </p:spPr>
      </p:pic>
    </p:spTree>
    <p:extLst>
      <p:ext uri="{BB962C8B-B14F-4D97-AF65-F5344CB8AC3E}">
        <p14:creationId xmlns:p14="http://schemas.microsoft.com/office/powerpoint/2010/main" val="201934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Rublev’s Trinity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 smtClean="0">
              <a:ea typeface="ＭＳ Ｐゴシック" pitchFamily="34" charset="-128"/>
            </a:endParaRPr>
          </a:p>
        </p:txBody>
      </p:sp>
      <p:pic>
        <p:nvPicPr>
          <p:cNvPr id="2458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053" y="1124744"/>
            <a:ext cx="3673475" cy="4573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28445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2 basic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584" y="980728"/>
            <a:ext cx="3565525" cy="3927475"/>
          </a:xfrm>
        </p:spPr>
        <p:txBody>
          <a:bodyPr>
            <a:normAutofit/>
          </a:bodyPr>
          <a:lstStyle/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Eastern Orthodox</a:t>
            </a: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Russia, Eastern Europe and Greece</a:t>
            </a: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Basically independent in structure</a:t>
            </a: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‘Orthodox’ for maintaining the true faith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052736"/>
            <a:ext cx="3565525" cy="3927475"/>
          </a:xfrm>
        </p:spPr>
        <p:txBody>
          <a:bodyPr>
            <a:normAutofit/>
          </a:bodyPr>
          <a:lstStyle/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Oriental Orthodox</a:t>
            </a: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Egypt, Ethiopia, Syria, Iraq, Iran, Armenia, Kerala (India)</a:t>
            </a: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Only first three ecumenical councils</a:t>
            </a:r>
          </a:p>
          <a:p>
            <a:pPr marL="0" indent="0"/>
            <a:r>
              <a:rPr lang="en-US" altLang="en-US" b="0" dirty="0" err="1" smtClean="0">
                <a:ea typeface="ＭＳ Ｐゴシック" pitchFamily="34" charset="-128"/>
              </a:rPr>
              <a:t>Monophysite</a:t>
            </a:r>
            <a:r>
              <a:rPr lang="en-US" altLang="en-US" b="0" dirty="0" smtClean="0">
                <a:ea typeface="ＭＳ Ｐゴシック" pitchFamily="34" charset="-128"/>
              </a:rPr>
              <a:t> – one divine nature, not two</a:t>
            </a:r>
          </a:p>
        </p:txBody>
      </p:sp>
    </p:spTree>
    <p:extLst>
      <p:ext uri="{BB962C8B-B14F-4D97-AF65-F5344CB8AC3E}">
        <p14:creationId xmlns:p14="http://schemas.microsoft.com/office/powerpoint/2010/main" val="224276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ea typeface="ＭＳ Ｐゴシック" pitchFamily="34" charset="-128"/>
              </a:rPr>
              <a:t>The Catholic Paradigm</a:t>
            </a:r>
          </a:p>
        </p:txBody>
      </p:sp>
      <p:sp>
        <p:nvSpPr>
          <p:cNvPr id="12293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499992" y="1052736"/>
            <a:ext cx="3565525" cy="3927475"/>
          </a:xfrm>
        </p:spPr>
        <p:txBody>
          <a:bodyPr>
            <a:normAutofit fontScale="77500" lnSpcReduction="20000"/>
          </a:bodyPr>
          <a:lstStyle/>
          <a:p>
            <a:pPr marL="0" indent="0" eaLnBrk="1" hangingPunct="1">
              <a:lnSpc>
                <a:spcPct val="90000"/>
              </a:lnSpc>
            </a:pPr>
            <a:r>
              <a:rPr lang="en-GB" altLang="en-US" b="0" dirty="0" smtClean="0">
                <a:latin typeface="Arial" charset="0"/>
                <a:ea typeface="ＭＳ Ｐゴシック" pitchFamily="34" charset="-128"/>
              </a:rPr>
              <a:t>Hierarchical and centralised</a:t>
            </a:r>
          </a:p>
          <a:p>
            <a:pPr marL="0" indent="0" eaLnBrk="1" hangingPunct="1">
              <a:lnSpc>
                <a:spcPct val="90000"/>
              </a:lnSpc>
            </a:pPr>
            <a:endParaRPr lang="en-GB" altLang="en-US" b="0" dirty="0" smtClean="0">
              <a:latin typeface="Arial" charset="0"/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b="0" dirty="0" smtClean="0">
                <a:latin typeface="Arial" charset="0"/>
                <a:ea typeface="ＭＳ Ｐゴシック" pitchFamily="34" charset="-128"/>
              </a:rPr>
              <a:t>Teaching office of the church</a:t>
            </a:r>
          </a:p>
          <a:p>
            <a:pPr marL="0" indent="0" eaLnBrk="1" hangingPunct="1">
              <a:lnSpc>
                <a:spcPct val="90000"/>
              </a:lnSpc>
            </a:pPr>
            <a:endParaRPr lang="en-GB" altLang="en-US" b="0" dirty="0" smtClean="0">
              <a:latin typeface="Arial" charset="0"/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b="0" dirty="0" smtClean="0">
                <a:latin typeface="Arial" charset="0"/>
                <a:ea typeface="ＭＳ Ｐゴシック" pitchFamily="34" charset="-128"/>
              </a:rPr>
              <a:t>Liturgy</a:t>
            </a:r>
          </a:p>
          <a:p>
            <a:pPr marL="0" indent="0" eaLnBrk="1" hangingPunct="1">
              <a:lnSpc>
                <a:spcPct val="90000"/>
              </a:lnSpc>
            </a:pPr>
            <a:endParaRPr lang="en-GB" altLang="en-US" b="0" dirty="0" smtClean="0">
              <a:latin typeface="Arial" charset="0"/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ja-JP" b="0" dirty="0" smtClean="0">
                <a:latin typeface="Arial" charset="0"/>
                <a:ea typeface="ＭＳ Ｐゴシック" pitchFamily="34" charset="-128"/>
              </a:rPr>
              <a:t>‘Sacramental economy</a:t>
            </a:r>
          </a:p>
          <a:p>
            <a:pPr marL="0" indent="0" eaLnBrk="1" hangingPunct="1">
              <a:lnSpc>
                <a:spcPct val="90000"/>
              </a:lnSpc>
            </a:pPr>
            <a:r>
              <a:rPr lang="ja-JP" altLang="en-GB" b="0" dirty="0" smtClean="0">
                <a:latin typeface="Arial" charset="0"/>
                <a:ea typeface="MS Mincho" pitchFamily="49" charset="-128"/>
              </a:rPr>
              <a:t>’</a:t>
            </a:r>
            <a:endParaRPr lang="en-GB" altLang="ja-JP" b="0" dirty="0" smtClean="0">
              <a:latin typeface="Arial" charset="0"/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b="0" dirty="0" smtClean="0">
                <a:latin typeface="Arial" charset="0"/>
                <a:ea typeface="ＭＳ Ｐゴシック" pitchFamily="34" charset="-128"/>
              </a:rPr>
              <a:t>Saints and the Virgin Mary</a:t>
            </a:r>
            <a:endParaRPr lang="en-US" altLang="en-US" b="0" dirty="0" smtClean="0">
              <a:latin typeface="Arial" charset="0"/>
              <a:ea typeface="ＭＳ Ｐゴシック" pitchFamily="34" charset="-128"/>
            </a:endParaRPr>
          </a:p>
        </p:txBody>
      </p:sp>
      <p:pic>
        <p:nvPicPr>
          <p:cNvPr id="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7" b="887"/>
          <a:stretch>
            <a:fillRect/>
          </a:stretch>
        </p:blipFill>
        <p:spPr>
          <a:xfrm>
            <a:off x="822325" y="1191208"/>
            <a:ext cx="3200400" cy="3524671"/>
          </a:xfrm>
        </p:spPr>
      </p:pic>
    </p:spTree>
    <p:extLst>
      <p:ext uri="{BB962C8B-B14F-4D97-AF65-F5344CB8AC3E}">
        <p14:creationId xmlns:p14="http://schemas.microsoft.com/office/powerpoint/2010/main" val="276755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itchFamily="34" charset="-128"/>
              </a:rPr>
              <a:t>Orthodox / Catholic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9592" y="980728"/>
            <a:ext cx="3565525" cy="3927475"/>
          </a:xfrm>
        </p:spPr>
        <p:txBody>
          <a:bodyPr>
            <a:normAutofit fontScale="70000" lnSpcReduction="20000"/>
          </a:bodyPr>
          <a:lstStyle/>
          <a:p>
            <a:pPr marL="0" indent="0"/>
            <a:r>
              <a:rPr lang="en-US" altLang="en-US" b="0" i="1" dirty="0" smtClean="0">
                <a:ea typeface="ＭＳ Ｐゴシック" pitchFamily="34" charset="-128"/>
              </a:rPr>
              <a:t>‘… and I tell you, you are Peter, and on this rock I will build my church, and the gates of Hades will not prevail against it</a:t>
            </a:r>
            <a:r>
              <a:rPr lang="en-US" altLang="en-US" b="0" dirty="0" smtClean="0">
                <a:ea typeface="ＭＳ Ｐゴシック" pitchFamily="34" charset="-128"/>
              </a:rPr>
              <a:t>’ (Matthew 16:18)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Play on words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Is it Peter, all the disciples, the confession?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052736"/>
            <a:ext cx="3565525" cy="3927475"/>
          </a:xfrm>
        </p:spPr>
        <p:txBody>
          <a:bodyPr>
            <a:normAutofit fontScale="70000" lnSpcReduction="20000"/>
          </a:bodyPr>
          <a:lstStyle/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1054 – Great Schism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Differences in ecclesiology, practice and theology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Place of Constantinople and the priority of Rome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Use of unleavened bread</a:t>
            </a:r>
          </a:p>
          <a:p>
            <a:pPr marL="0" indent="0"/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The Spirit proceeding from the Father and the Son</a:t>
            </a:r>
          </a:p>
          <a:p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0751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ea typeface="ＭＳ Ｐゴシック" pitchFamily="34" charset="-128"/>
              </a:rPr>
              <a:t>The Protestant Paradigm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355976" y="1052736"/>
            <a:ext cx="3565525" cy="3927475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/>
            <a:r>
              <a:rPr lang="en-GB" altLang="en-US" sz="3600" b="0" dirty="0" smtClean="0">
                <a:ea typeface="ＭＳ Ｐゴシック" pitchFamily="34" charset="-128"/>
              </a:rPr>
              <a:t>Sola Scriptura</a:t>
            </a:r>
          </a:p>
          <a:p>
            <a:pPr marL="0" indent="0" eaLnBrk="1" hangingPunct="1"/>
            <a:endParaRPr lang="en-GB" altLang="en-US" sz="3600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sz="3600" b="0" dirty="0" smtClean="0">
                <a:ea typeface="ＭＳ Ｐゴシック" pitchFamily="34" charset="-128"/>
              </a:rPr>
              <a:t>Sola Fide</a:t>
            </a:r>
          </a:p>
          <a:p>
            <a:pPr marL="0" indent="0" eaLnBrk="1" hangingPunct="1"/>
            <a:endParaRPr lang="en-GB" altLang="en-US" sz="3600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sz="3600" b="0" dirty="0" smtClean="0">
                <a:ea typeface="ＭＳ Ｐゴシック" pitchFamily="34" charset="-128"/>
              </a:rPr>
              <a:t>Sola Gratia</a:t>
            </a:r>
          </a:p>
          <a:p>
            <a:pPr marL="0" indent="0" eaLnBrk="1" hangingPunct="1"/>
            <a:endParaRPr lang="en-GB" altLang="en-US" sz="3600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sz="3600" b="0" dirty="0" err="1" smtClean="0">
                <a:ea typeface="ＭＳ Ｐゴシック" pitchFamily="34" charset="-128"/>
              </a:rPr>
              <a:t>Solus</a:t>
            </a:r>
            <a:r>
              <a:rPr lang="en-GB" altLang="en-US" sz="3600" b="0" dirty="0" smtClean="0">
                <a:ea typeface="ＭＳ Ｐゴシック" pitchFamily="34" charset="-128"/>
              </a:rPr>
              <a:t> </a:t>
            </a:r>
            <a:r>
              <a:rPr lang="en-GB" altLang="en-US" sz="3600" b="0" dirty="0" err="1" smtClean="0">
                <a:ea typeface="ＭＳ Ｐゴシック" pitchFamily="34" charset="-128"/>
              </a:rPr>
              <a:t>Christus</a:t>
            </a:r>
            <a:endParaRPr lang="en-GB" altLang="en-US" sz="3600" b="0" dirty="0" smtClean="0">
              <a:ea typeface="ＭＳ Ｐゴシック" pitchFamily="34" charset="-128"/>
            </a:endParaRPr>
          </a:p>
        </p:txBody>
      </p:sp>
      <p:pic>
        <p:nvPicPr>
          <p:cNvPr id="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52" b="5952"/>
          <a:stretch>
            <a:fillRect/>
          </a:stretch>
        </p:blipFill>
        <p:spPr>
          <a:xfrm>
            <a:off x="755576" y="1052736"/>
            <a:ext cx="2886449" cy="3179401"/>
          </a:xfrm>
        </p:spPr>
      </p:pic>
    </p:spTree>
    <p:extLst>
      <p:ext uri="{BB962C8B-B14F-4D97-AF65-F5344CB8AC3E}">
        <p14:creationId xmlns:p14="http://schemas.microsoft.com/office/powerpoint/2010/main" val="97700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4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94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Content Placeholder 5"/>
          <p:cNvSpPr>
            <a:spLocks noGrp="1"/>
          </p:cNvSpPr>
          <p:nvPr>
            <p:ph sz="half" idx="1"/>
          </p:nvPr>
        </p:nvSpPr>
        <p:spPr>
          <a:xfrm>
            <a:off x="899592" y="980728"/>
            <a:ext cx="3565525" cy="3927475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Lutheran</a:t>
            </a:r>
          </a:p>
          <a:p>
            <a:pPr eaLnBrk="1" hangingPunct="1"/>
            <a:endParaRPr lang="en-US" altLang="en-US" dirty="0" smtClean="0">
              <a:ea typeface="ＭＳ Ｐゴシック" pitchFamily="34" charset="-128"/>
            </a:endParaRPr>
          </a:p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Reformed</a:t>
            </a:r>
          </a:p>
          <a:p>
            <a:pPr eaLnBrk="1" hangingPunct="1"/>
            <a:endParaRPr lang="en-US" altLang="en-US" dirty="0" smtClean="0">
              <a:ea typeface="ＭＳ Ｐゴシック" pitchFamily="34" charset="-128"/>
            </a:endParaRPr>
          </a:p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Congregational</a:t>
            </a:r>
          </a:p>
          <a:p>
            <a:pPr eaLnBrk="1" hangingPunct="1"/>
            <a:endParaRPr lang="en-US" altLang="en-US" dirty="0" smtClean="0">
              <a:ea typeface="ＭＳ Ｐゴシック" pitchFamily="34" charset="-128"/>
            </a:endParaRPr>
          </a:p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Presbyterian</a:t>
            </a:r>
          </a:p>
        </p:txBody>
      </p:sp>
      <p:sp>
        <p:nvSpPr>
          <p:cNvPr id="44035" name="Content Placeholder 7"/>
          <p:cNvSpPr>
            <a:spLocks noGrp="1"/>
          </p:cNvSpPr>
          <p:nvPr>
            <p:ph sz="half" idx="2"/>
          </p:nvPr>
        </p:nvSpPr>
        <p:spPr>
          <a:xfrm>
            <a:off x="4644008" y="980728"/>
            <a:ext cx="3565525" cy="3927475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Methodist </a:t>
            </a:r>
          </a:p>
          <a:p>
            <a:pPr eaLnBrk="1" hangingPunct="1"/>
            <a:endParaRPr lang="en-US" altLang="en-US" dirty="0" smtClean="0">
              <a:ea typeface="ＭＳ Ｐゴシック" pitchFamily="34" charset="-128"/>
            </a:endParaRPr>
          </a:p>
          <a:p>
            <a:pPr eaLnBrk="1" hangingPunct="1"/>
            <a:r>
              <a:rPr lang="en-US" altLang="en-US" dirty="0" smtClean="0">
                <a:ea typeface="ＭＳ Ｐゴシック" pitchFamily="34" charset="-128"/>
              </a:rPr>
              <a:t>Pentecostal</a:t>
            </a:r>
          </a:p>
          <a:p>
            <a:pPr eaLnBrk="1" hangingPunct="1"/>
            <a:endParaRPr lang="en-US" altLang="en-US" dirty="0" smtClean="0">
              <a:ea typeface="ＭＳ Ｐゴシック" pitchFamily="34" charset="-128"/>
            </a:endParaRPr>
          </a:p>
          <a:p>
            <a:r>
              <a:rPr lang="en-US" altLang="en-US" dirty="0" smtClean="0">
                <a:ea typeface="ＭＳ Ｐゴシック" pitchFamily="34" charset="-128"/>
              </a:rPr>
              <a:t>Baptist</a:t>
            </a:r>
          </a:p>
          <a:p>
            <a:endParaRPr lang="en-US" altLang="en-US" dirty="0">
              <a:ea typeface="ＭＳ Ｐゴシック" pitchFamily="34" charset="-128"/>
            </a:endParaRPr>
          </a:p>
          <a:p>
            <a:r>
              <a:rPr lang="en-US" altLang="en-US" dirty="0">
                <a:ea typeface="ＭＳ Ｐゴシック" pitchFamily="34" charset="-128"/>
              </a:rPr>
              <a:t>Anglican</a:t>
            </a:r>
          </a:p>
          <a:p>
            <a:pPr eaLnBrk="1" hangingPunct="1"/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3397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 build="p"/>
      <p:bldP spid="4403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paradigmatic distinctions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3522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ea typeface="ＭＳ Ｐゴシック" pitchFamily="34" charset="-128"/>
              </a:rPr>
              <a:t>Linda </a:t>
            </a:r>
            <a:r>
              <a:rPr lang="en-US" altLang="en-US" dirty="0" err="1" smtClean="0">
                <a:ea typeface="ＭＳ Ｐゴシック" pitchFamily="34" charset="-128"/>
              </a:rPr>
              <a:t>Woodhead</a:t>
            </a:r>
            <a:r>
              <a:rPr lang="en-US" altLang="en-US" dirty="0" smtClean="0">
                <a:ea typeface="ＭＳ Ｐゴシック" pitchFamily="34" charset="-128"/>
              </a:rPr>
              <a:t> / Paul </a:t>
            </a:r>
            <a:r>
              <a:rPr lang="en-US" altLang="en-US" dirty="0" err="1" smtClean="0">
                <a:ea typeface="ＭＳ Ｐゴシック" pitchFamily="34" charset="-128"/>
              </a:rPr>
              <a:t>Heelas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052736"/>
            <a:ext cx="3565525" cy="3927475"/>
          </a:xfrm>
        </p:spPr>
        <p:txBody>
          <a:bodyPr>
            <a:normAutofit fontScale="92500"/>
          </a:bodyPr>
          <a:lstStyle/>
          <a:p>
            <a:pPr marL="0" indent="0"/>
            <a:r>
              <a:rPr lang="en-US" altLang="en-US" b="0" dirty="0" smtClean="0">
                <a:ea typeface="ＭＳ Ｐゴシック" pitchFamily="34" charset="-128"/>
              </a:rPr>
              <a:t>Transcendent / Immanent </a:t>
            </a:r>
            <a:r>
              <a:rPr lang="en-US" altLang="en-US" b="0" dirty="0" err="1" smtClean="0">
                <a:ea typeface="ＭＳ Ｐゴシック" pitchFamily="34" charset="-128"/>
              </a:rPr>
              <a:t>distincti</a:t>
            </a:r>
            <a:endParaRPr lang="en-US" altLang="en-US" b="0" dirty="0" smtClean="0">
              <a:ea typeface="ＭＳ Ｐゴシック" pitchFamily="34" charset="-128"/>
            </a:endParaRPr>
          </a:p>
          <a:p>
            <a:pPr marL="0" indent="0"/>
            <a:endParaRPr lang="en-US" altLang="en-US" b="0" dirty="0">
              <a:ea typeface="ＭＳ Ｐゴシック" pitchFamily="34" charset="-128"/>
            </a:endParaRPr>
          </a:p>
          <a:p>
            <a:pPr marL="0" indent="0"/>
            <a:r>
              <a:rPr lang="en-GB" b="0" dirty="0" err="1"/>
              <a:t>Heelas</a:t>
            </a:r>
            <a:r>
              <a:rPr lang="en-GB" b="0" dirty="0"/>
              <a:t> and </a:t>
            </a:r>
            <a:r>
              <a:rPr lang="en-GB" b="0" dirty="0" err="1"/>
              <a:t>Woodhead</a:t>
            </a:r>
            <a:r>
              <a:rPr lang="en-GB" b="0" dirty="0"/>
              <a:t> identify three varieties of religion: Spiritualities of Life, Religions of Difference and Religions of H</a:t>
            </a:r>
            <a:r>
              <a:rPr lang="en-GB" b="0" dirty="0" smtClean="0"/>
              <a:t>umanity</a:t>
            </a:r>
            <a:endParaRPr lang="en-US" altLang="en-US" b="0" dirty="0" smtClean="0">
              <a:ea typeface="ＭＳ Ｐゴシック" pitchFamily="34" charset="-128"/>
            </a:endParaRPr>
          </a:p>
        </p:txBody>
      </p:sp>
      <p:pic>
        <p:nvPicPr>
          <p:cNvPr id="6" name="Picture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0768"/>
            <a:ext cx="2539683" cy="2857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9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1400" b="0" dirty="0"/>
              <a:t>This is an over simplification but: </a:t>
            </a:r>
            <a:br>
              <a:rPr lang="en-GB" sz="1400" b="0" dirty="0"/>
            </a:br>
            <a:r>
              <a:rPr lang="en-GB" sz="1400" b="0" dirty="0"/>
              <a:t/>
            </a:r>
            <a:br>
              <a:rPr lang="en-GB" sz="1400" b="0" dirty="0"/>
            </a:br>
            <a:r>
              <a:rPr lang="en-GB" sz="1400" b="0" dirty="0"/>
              <a:t>• Within a Religion of Difference authority is attributed, first and foremost, not to human beings or nature but to the transcendent. Humanity is saved by a God outside rather than a god within. </a:t>
            </a:r>
            <a:br>
              <a:rPr lang="en-GB" sz="1400" b="0" dirty="0"/>
            </a:br>
            <a:r>
              <a:rPr lang="en-GB" sz="1400" b="0" dirty="0"/>
              <a:t/>
            </a:r>
            <a:br>
              <a:rPr lang="en-GB" sz="1400" b="0" dirty="0"/>
            </a:br>
            <a:r>
              <a:rPr lang="en-GB" sz="1400" b="0" dirty="0"/>
              <a:t>• Within a Religion of Humanity great authority is attributed to humanity and the goodness of humans. </a:t>
            </a:r>
            <a:br>
              <a:rPr lang="en-GB" sz="1400" b="0" dirty="0"/>
            </a:br>
            <a:endParaRPr lang="en-GB" sz="1400" b="0" dirty="0"/>
          </a:p>
          <a:p>
            <a:pPr marL="0" indent="0"/>
            <a:r>
              <a:rPr lang="en-GB" sz="1400" b="0" dirty="0"/>
              <a:t>• Within a Spirituality of Life divinity is located within self and </a:t>
            </a:r>
            <a:r>
              <a:rPr lang="en-GB" sz="1400" b="0" dirty="0" smtClean="0"/>
              <a:t>nature</a:t>
            </a:r>
            <a:endParaRPr lang="en-GB" b="0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sz="1800" b="0" dirty="0" smtClean="0"/>
              <a:t>Generally, Religions </a:t>
            </a:r>
            <a:r>
              <a:rPr lang="en-GB" sz="1800" b="0" dirty="0"/>
              <a:t>of Humanity are in decline whereas Spiritualities of Life and Religions of Difference are growing. </a:t>
            </a:r>
            <a:endParaRPr lang="en-GB" sz="1800" b="0" dirty="0" smtClean="0"/>
          </a:p>
          <a:p>
            <a:pPr marL="0" indent="0"/>
            <a:endParaRPr lang="en-GB" sz="1800" b="0" dirty="0"/>
          </a:p>
          <a:p>
            <a:pPr marL="0" indent="0"/>
            <a:r>
              <a:rPr lang="en-GB" sz="1800" b="0" dirty="0" smtClean="0"/>
              <a:t>Christianity </a:t>
            </a:r>
            <a:r>
              <a:rPr lang="en-GB" sz="1800" b="0" dirty="0"/>
              <a:t>falls into both Religions of Difference and Religions of </a:t>
            </a:r>
            <a:r>
              <a:rPr lang="en-GB" sz="1800" b="0" dirty="0" smtClean="0"/>
              <a:t>Humanity</a:t>
            </a:r>
            <a:endParaRPr lang="en-GB" sz="1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a typeface="ＭＳ Ｐゴシック" pitchFamily="34" charset="-128"/>
              </a:rPr>
              <a:t>Linda </a:t>
            </a:r>
            <a:r>
              <a:rPr lang="en-US" altLang="en-US" dirty="0" err="1">
                <a:ea typeface="ＭＳ Ｐゴシック" pitchFamily="34" charset="-128"/>
              </a:rPr>
              <a:t>Woodhead</a:t>
            </a:r>
            <a:r>
              <a:rPr lang="en-US" altLang="en-US" dirty="0">
                <a:ea typeface="ＭＳ Ｐゴシック" pitchFamily="34" charset="-128"/>
              </a:rPr>
              <a:t> / Paul </a:t>
            </a:r>
            <a:r>
              <a:rPr lang="en-US" altLang="en-US" dirty="0" err="1">
                <a:ea typeface="ＭＳ Ｐゴシック" pitchFamily="34" charset="-128"/>
              </a:rPr>
              <a:t>Heelas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0559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>
                <a:latin typeface="Arial" charset="0"/>
                <a:ea typeface="ＭＳ Ｐゴシック" pitchFamily="34" charset="-128"/>
              </a:rPr>
              <a:t>The Modernist Paradigm - Schleiermacher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572000" y="1052736"/>
            <a:ext cx="3565525" cy="3927475"/>
          </a:xfrm>
        </p:spPr>
        <p:txBody>
          <a:bodyPr>
            <a:normAutofit fontScale="85000" lnSpcReduction="20000"/>
          </a:bodyPr>
          <a:lstStyle/>
          <a:p>
            <a:pPr marL="0" indent="0" eaLnBrk="1" hangingPunct="1"/>
            <a:r>
              <a:rPr lang="en-GB" altLang="en-US" b="0" i="1" dirty="0" smtClean="0">
                <a:ea typeface="ＭＳ Ｐゴシック" pitchFamily="34" charset="-128"/>
              </a:rPr>
              <a:t>On Religion: Speeches to its Cultured Despisers</a:t>
            </a:r>
          </a:p>
          <a:p>
            <a:pPr marL="0" indent="0" eaLnBrk="1" hangingPunct="1"/>
            <a:endParaRPr lang="en-GB" altLang="en-US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ja-JP" b="0" dirty="0" smtClean="0">
                <a:ea typeface="ＭＳ Ｐゴシック" pitchFamily="34" charset="-128"/>
              </a:rPr>
              <a:t>Feeling</a:t>
            </a:r>
            <a:r>
              <a:rPr lang="ja-JP" altLang="en-US" b="0" dirty="0">
                <a:ea typeface="MS Mincho" pitchFamily="49" charset="-128"/>
              </a:rPr>
              <a:t> </a:t>
            </a:r>
            <a:r>
              <a:rPr lang="en-GB" altLang="ja-JP" b="0" dirty="0" smtClean="0">
                <a:ea typeface="ＭＳ Ｐゴシック" pitchFamily="34" charset="-128"/>
              </a:rPr>
              <a:t>rather than morality or reason</a:t>
            </a:r>
          </a:p>
          <a:p>
            <a:pPr marL="0" indent="0" eaLnBrk="1" hangingPunct="1"/>
            <a:endParaRPr lang="en-GB" altLang="ja-JP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ja-JP" b="0" dirty="0" smtClean="0">
                <a:ea typeface="ＭＳ Ｐゴシック" pitchFamily="34" charset="-128"/>
              </a:rPr>
              <a:t>Feeling of Absolute Dependence</a:t>
            </a:r>
          </a:p>
          <a:p>
            <a:pPr marL="0" indent="0" eaLnBrk="1" hangingPunct="1"/>
            <a:endParaRPr lang="en-GB" altLang="ja-JP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b="0" dirty="0" smtClean="0">
                <a:ea typeface="ＭＳ Ｐゴシック" pitchFamily="34" charset="-128"/>
              </a:rPr>
              <a:t>Religious Experience</a:t>
            </a:r>
            <a:endParaRPr lang="en-US" altLang="en-US" b="0" dirty="0" smtClean="0">
              <a:ea typeface="ＭＳ Ｐゴシック" pitchFamily="34" charset="-128"/>
            </a:endParaRPr>
          </a:p>
        </p:txBody>
      </p:sp>
      <p:pic>
        <p:nvPicPr>
          <p:cNvPr id="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93" b="8693"/>
          <a:stretch>
            <a:fillRect/>
          </a:stretch>
        </p:blipFill>
        <p:spPr>
          <a:xfrm>
            <a:off x="611560" y="1052736"/>
            <a:ext cx="3240360" cy="3569318"/>
          </a:xfrm>
        </p:spPr>
      </p:pic>
    </p:spTree>
    <p:extLst>
      <p:ext uri="{BB962C8B-B14F-4D97-AF65-F5344CB8AC3E}">
        <p14:creationId xmlns:p14="http://schemas.microsoft.com/office/powerpoint/2010/main" val="127278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itchFamily="34" charset="-128"/>
              </a:rPr>
              <a:t>The neo-orthodox reaction - Barth</a:t>
            </a:r>
            <a:endParaRPr lang="en-US" altLang="en-US" dirty="0" smtClean="0">
              <a:ea typeface="ＭＳ Ｐゴシック" pitchFamily="34" charset="-128"/>
            </a:endParaRPr>
          </a:p>
        </p:txBody>
      </p:sp>
      <p:sp>
        <p:nvSpPr>
          <p:cNvPr id="25605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427984" y="1052736"/>
            <a:ext cx="3565525" cy="3927475"/>
          </a:xfrm>
        </p:spPr>
        <p:txBody>
          <a:bodyPr/>
          <a:lstStyle/>
          <a:p>
            <a:pPr marL="0" indent="0" eaLnBrk="1" hangingPunct="1"/>
            <a:r>
              <a:rPr lang="en-GB" altLang="en-US" b="0" dirty="0" smtClean="0">
                <a:latin typeface="Arial" charset="0"/>
                <a:ea typeface="ＭＳ Ｐゴシック" pitchFamily="34" charset="-128"/>
              </a:rPr>
              <a:t>Revelation of God’s Word</a:t>
            </a:r>
          </a:p>
          <a:p>
            <a:pPr marL="0" indent="0" eaLnBrk="1" hangingPunct="1"/>
            <a:endParaRPr lang="en-GB" altLang="en-US" b="0" dirty="0" smtClean="0">
              <a:latin typeface="Arial" charset="0"/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b="0" dirty="0" smtClean="0">
                <a:latin typeface="Arial" charset="0"/>
                <a:ea typeface="ＭＳ Ｐゴシック" pitchFamily="34" charset="-128"/>
              </a:rPr>
              <a:t>Word of Scripture</a:t>
            </a:r>
          </a:p>
          <a:p>
            <a:pPr marL="0" indent="0" eaLnBrk="1" hangingPunct="1"/>
            <a:endParaRPr lang="en-GB" altLang="en-US" b="0" dirty="0" smtClean="0">
              <a:latin typeface="Arial" charset="0"/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b="0" dirty="0" smtClean="0">
                <a:latin typeface="Arial" charset="0"/>
                <a:ea typeface="ＭＳ Ｐゴシック" pitchFamily="34" charset="-128"/>
              </a:rPr>
              <a:t>Proclaimed Word</a:t>
            </a:r>
            <a:endParaRPr lang="en-US" altLang="en-US" b="0" i="1" dirty="0" smtClean="0">
              <a:latin typeface="Arial" charset="0"/>
              <a:ea typeface="ＭＳ Ｐゴシック" pitchFamily="34" charset="-128"/>
            </a:endParaRPr>
          </a:p>
        </p:txBody>
      </p:sp>
      <p:pic>
        <p:nvPicPr>
          <p:cNvPr id="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19" b="10919"/>
          <a:stretch>
            <a:fillRect/>
          </a:stretch>
        </p:blipFill>
        <p:spPr>
          <a:xfrm>
            <a:off x="1084075" y="1479242"/>
            <a:ext cx="2676899" cy="2948604"/>
          </a:xfrm>
        </p:spPr>
      </p:pic>
    </p:spTree>
    <p:extLst>
      <p:ext uri="{BB962C8B-B14F-4D97-AF65-F5344CB8AC3E}">
        <p14:creationId xmlns:p14="http://schemas.microsoft.com/office/powerpoint/2010/main" val="256491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+mj-ea"/>
                <a:cs typeface="+mj-cs"/>
              </a:rPr>
              <a:t>The Challenge of Postmodernity</a:t>
            </a:r>
          </a:p>
        </p:txBody>
      </p:sp>
      <p:pic>
        <p:nvPicPr>
          <p:cNvPr id="33795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29" b="12129"/>
          <a:stretch>
            <a:fillRect/>
          </a:stretch>
        </p:blipFill>
        <p:spPr>
          <a:xfrm>
            <a:off x="827584" y="1052736"/>
            <a:ext cx="3565525" cy="3927475"/>
          </a:xfrm>
        </p:spPr>
      </p:pic>
      <p:sp>
        <p:nvSpPr>
          <p:cNvPr id="14341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716016" y="980728"/>
            <a:ext cx="3565525" cy="3927475"/>
          </a:xfrm>
        </p:spPr>
        <p:txBody>
          <a:bodyPr>
            <a:normAutofit/>
          </a:bodyPr>
          <a:lstStyle/>
          <a:p>
            <a:pPr marL="0" indent="0" eaLnBrk="1" hangingPunct="1"/>
            <a:r>
              <a:rPr lang="en-GB" altLang="en-US" b="0" dirty="0" smtClean="0">
                <a:ea typeface="ＭＳ Ｐゴシック" pitchFamily="34" charset="-128"/>
              </a:rPr>
              <a:t>No unified narrative – fragmentation</a:t>
            </a:r>
          </a:p>
          <a:p>
            <a:pPr marL="0" indent="0" eaLnBrk="1" hangingPunct="1"/>
            <a:endParaRPr lang="en-GB" altLang="en-US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b="0" dirty="0" smtClean="0">
                <a:ea typeface="ＭＳ Ｐゴシック" pitchFamily="34" charset="-128"/>
              </a:rPr>
              <a:t>Ideological criticism – feminism</a:t>
            </a:r>
          </a:p>
          <a:p>
            <a:pPr marL="0" indent="0" eaLnBrk="1" hangingPunct="1"/>
            <a:endParaRPr lang="en-GB" altLang="en-US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b="0" dirty="0" smtClean="0">
                <a:ea typeface="ＭＳ Ｐゴシック" pitchFamily="34" charset="-128"/>
              </a:rPr>
              <a:t>Globalization – distributive justice</a:t>
            </a:r>
          </a:p>
        </p:txBody>
      </p:sp>
    </p:spTree>
    <p:extLst>
      <p:ext uri="{BB962C8B-B14F-4D97-AF65-F5344CB8AC3E}">
        <p14:creationId xmlns:p14="http://schemas.microsoft.com/office/powerpoint/2010/main" val="3762518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41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latin typeface="Arial" charset="0"/>
                <a:ea typeface="ＭＳ Ｐゴシック" pitchFamily="34" charset="-128"/>
              </a:rPr>
              <a:t>New Paradigm / Emergent Churches</a:t>
            </a:r>
          </a:p>
        </p:txBody>
      </p:sp>
      <p:pic>
        <p:nvPicPr>
          <p:cNvPr id="34819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73" r="9673"/>
          <a:stretch>
            <a:fillRect/>
          </a:stretch>
        </p:blipFill>
        <p:spPr>
          <a:xfrm>
            <a:off x="827584" y="980728"/>
            <a:ext cx="3565525" cy="3927475"/>
          </a:xfrm>
        </p:spPr>
      </p:pic>
      <p:sp>
        <p:nvSpPr>
          <p:cNvPr id="81925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4008" y="980728"/>
            <a:ext cx="3565525" cy="3927475"/>
          </a:xfrm>
        </p:spPr>
        <p:txBody>
          <a:bodyPr>
            <a:normAutofit/>
          </a:bodyPr>
          <a:lstStyle/>
          <a:p>
            <a:pPr marL="0" indent="0" eaLnBrk="1" hangingPunct="1"/>
            <a:r>
              <a:rPr lang="en-GB" altLang="en-US" b="0" dirty="0" smtClean="0">
                <a:ea typeface="ＭＳ Ｐゴシック" pitchFamily="34" charset="-128"/>
              </a:rPr>
              <a:t>Experiential </a:t>
            </a:r>
            <a:r>
              <a:rPr lang="en-GB" altLang="en-US" b="0" i="1" dirty="0" smtClean="0">
                <a:ea typeface="ＭＳ Ｐゴシック" pitchFamily="34" charset="-128"/>
              </a:rPr>
              <a:t>not</a:t>
            </a:r>
            <a:r>
              <a:rPr lang="en-GB" altLang="en-US" b="0" dirty="0" smtClean="0">
                <a:ea typeface="ＭＳ Ｐゴシック" pitchFamily="34" charset="-128"/>
              </a:rPr>
              <a:t> dogmatic</a:t>
            </a:r>
          </a:p>
          <a:p>
            <a:pPr marL="0" indent="0" eaLnBrk="1" hangingPunct="1"/>
            <a:endParaRPr lang="en-GB" altLang="en-US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b="0" dirty="0" smtClean="0">
                <a:ea typeface="ＭＳ Ｐゴシック" pitchFamily="34" charset="-128"/>
              </a:rPr>
              <a:t>Blend of ancient and contemporary </a:t>
            </a:r>
          </a:p>
          <a:p>
            <a:pPr marL="0" indent="0" eaLnBrk="1" hangingPunct="1"/>
            <a:endParaRPr lang="en-GB" altLang="en-US" b="0" dirty="0" smtClean="0">
              <a:ea typeface="ＭＳ Ｐゴシック" pitchFamily="34" charset="-128"/>
            </a:endParaRPr>
          </a:p>
          <a:p>
            <a:pPr marL="0" indent="0" eaLnBrk="1" hangingPunct="1"/>
            <a:r>
              <a:rPr lang="en-GB" altLang="en-US" b="0" dirty="0" smtClean="0">
                <a:ea typeface="ＭＳ Ｐゴシック" pitchFamily="34" charset="-128"/>
              </a:rPr>
              <a:t>Non-denominational</a:t>
            </a:r>
          </a:p>
        </p:txBody>
      </p:sp>
    </p:spTree>
    <p:extLst>
      <p:ext uri="{BB962C8B-B14F-4D97-AF65-F5344CB8AC3E}">
        <p14:creationId xmlns:p14="http://schemas.microsoft.com/office/powerpoint/2010/main" val="2351748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/>
      <p:bldP spid="8192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sz="2400" b="0" dirty="0" smtClean="0"/>
              <a:t>Mormonism?</a:t>
            </a:r>
          </a:p>
          <a:p>
            <a:pPr marL="0" indent="0"/>
            <a:endParaRPr lang="en-GB" sz="2400" b="0" dirty="0"/>
          </a:p>
          <a:p>
            <a:pPr marL="0" indent="0"/>
            <a:r>
              <a:rPr lang="en-GB" sz="2400" b="0" dirty="0" smtClean="0"/>
              <a:t>Scientology?</a:t>
            </a:r>
          </a:p>
          <a:p>
            <a:pPr marL="0" indent="0"/>
            <a:endParaRPr lang="en-GB" sz="2400" b="0" dirty="0"/>
          </a:p>
          <a:p>
            <a:pPr marL="0" indent="0"/>
            <a:r>
              <a:rPr lang="en-GB" sz="2400" b="0" dirty="0" smtClean="0"/>
              <a:t>Jehovah’s Witnesses?</a:t>
            </a:r>
            <a:endParaRPr lang="en-GB" sz="2400" b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Alternatives?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060848"/>
            <a:ext cx="2951282" cy="19675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7193" y="3501008"/>
            <a:ext cx="1896970" cy="25088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585" y="404664"/>
            <a:ext cx="2864693" cy="132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8280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ea typeface="ＭＳ Ｐゴシック" pitchFamily="34" charset="-128"/>
              </a:rPr>
              <a:t>What binds it all together?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499992" y="1052736"/>
            <a:ext cx="3565525" cy="392747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" pitchFamily="2" charset="2"/>
              <a:buChar char="l"/>
            </a:pP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buFont typeface="Wingdings" pitchFamily="2" charset="2"/>
              <a:buChar char="l"/>
            </a:pPr>
            <a:endParaRPr lang="en-US" alt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/>
            <a:r>
              <a:rPr lang="en-GB" b="0" dirty="0" smtClean="0"/>
              <a:t>What does it take to be a Christian?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What makes someone not a Christian?</a:t>
            </a:r>
          </a:p>
          <a:p>
            <a:pPr marL="0" indent="0"/>
            <a:endParaRPr lang="en-GB" b="0" dirty="0"/>
          </a:p>
          <a:p>
            <a:pPr marL="0" indent="0"/>
            <a:r>
              <a:rPr lang="en-GB" b="0" dirty="0" smtClean="0"/>
              <a:t>How might we draw the boundary of Christian belief?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19487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Christianity or Christianities?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3600" b="0" dirty="0"/>
              <a:t>Multiple Christianities</a:t>
            </a:r>
          </a:p>
          <a:p>
            <a:pPr marL="0" indent="0"/>
            <a:endParaRPr lang="en-GB" sz="3600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 smtClean="0"/>
              <a:t>PLURALITY AND VARIETY IN CHRISTIAN BELIEF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4156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Next Lecture: Contemporary Christianity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GB" sz="3600" b="0" dirty="0" smtClean="0"/>
              <a:t>Globalisation and Geographic variety in the Christian community</a:t>
            </a:r>
          </a:p>
        </p:txBody>
      </p:sp>
    </p:spTree>
    <p:extLst>
      <p:ext uri="{BB962C8B-B14F-4D97-AF65-F5344CB8AC3E}">
        <p14:creationId xmlns:p14="http://schemas.microsoft.com/office/powerpoint/2010/main" val="21637422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Custom 9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EA9B7B"/>
      </a:accent2>
      <a:accent3>
        <a:srgbClr val="00B05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43</TotalTime>
  <Words>693</Words>
  <Application>Microsoft Office PowerPoint</Application>
  <PresentationFormat>On-screen Show (4:3)</PresentationFormat>
  <Paragraphs>158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Theme1</vt:lpstr>
      <vt:lpstr>TRRS4010 Judaism &amp; Christianity</vt:lpstr>
      <vt:lpstr>Dr Angus M Slater</vt:lpstr>
      <vt:lpstr>VII: Christianity or Christianities?</vt:lpstr>
      <vt:lpstr>Christianity or Christianities?</vt:lpstr>
      <vt:lpstr>Christianity or Christianities?</vt:lpstr>
      <vt:lpstr>Christianity or Christianities?</vt:lpstr>
      <vt:lpstr>Christian Paradigms</vt:lpstr>
      <vt:lpstr>Hans Küng</vt:lpstr>
      <vt:lpstr>John Hick</vt:lpstr>
      <vt:lpstr>John de Gruchy</vt:lpstr>
      <vt:lpstr>Stephen Sykes</vt:lpstr>
      <vt:lpstr>Linda Woodhead</vt:lpstr>
      <vt:lpstr>Christian Paradigms</vt:lpstr>
      <vt:lpstr>The Orthodox Paradigm</vt:lpstr>
      <vt:lpstr>Rublev’s Trinity</vt:lpstr>
      <vt:lpstr>2 basic forms</vt:lpstr>
      <vt:lpstr>The Catholic Paradigm</vt:lpstr>
      <vt:lpstr>Orthodox / Catholic Differences</vt:lpstr>
      <vt:lpstr>The Protestant Paradigm</vt:lpstr>
      <vt:lpstr>PowerPoint Presentation</vt:lpstr>
      <vt:lpstr>Other paradigmatic distinctions</vt:lpstr>
      <vt:lpstr>Linda Woodhead / Paul Heelas</vt:lpstr>
      <vt:lpstr>Linda Woodhead / Paul Heelas</vt:lpstr>
      <vt:lpstr>The Modernist Paradigm - Schleiermacher</vt:lpstr>
      <vt:lpstr>The neo-orthodox reaction - Barth</vt:lpstr>
      <vt:lpstr>The Challenge of Postmodernity</vt:lpstr>
      <vt:lpstr>New Paradigm / Emergent Churches</vt:lpstr>
      <vt:lpstr>Alternatives?</vt:lpstr>
      <vt:lpstr>What binds it all together?</vt:lpstr>
      <vt:lpstr>Christianity or Christianities?</vt:lpstr>
      <vt:lpstr>Next Lecture: Contemporary Christianity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TRRS4010 Judaism &amp; Christianity</dc:title>
  <dc:creator>Administrator</dc:creator>
  <cp:lastModifiedBy>Administrator</cp:lastModifiedBy>
  <cp:revision>7</cp:revision>
  <dcterms:created xsi:type="dcterms:W3CDTF">2017-10-10T09:00:06Z</dcterms:created>
  <dcterms:modified xsi:type="dcterms:W3CDTF">2018-11-05T09:18:31Z</dcterms:modified>
</cp:coreProperties>
</file>