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65" r:id="rId4"/>
    <p:sldId id="258" r:id="rId5"/>
    <p:sldId id="267" r:id="rId6"/>
    <p:sldId id="260" r:id="rId7"/>
    <p:sldId id="266" r:id="rId8"/>
    <p:sldId id="261" r:id="rId9"/>
    <p:sldId id="262" r:id="rId10"/>
    <p:sldId id="268"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99070E-8EE0-463B-A934-CD4BF1A2C41B}" v="11" dt="2025-10-07T16:37:51.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78" d="100"/>
          <a:sy n="78" d="100"/>
        </p:scale>
        <p:origin x="20" y="-2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91325D-6225-454C-A57C-91EA99E56A9E}"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43C47-FDED-414D-BD50-09704B49C62F}" type="slidenum">
              <a:rPr lang="en-GB" smtClean="0"/>
              <a:t>‹#›</a:t>
            </a:fld>
            <a:endParaRPr lang="en-GB"/>
          </a:p>
        </p:txBody>
      </p:sp>
    </p:spTree>
    <p:extLst>
      <p:ext uri="{BB962C8B-B14F-4D97-AF65-F5344CB8AC3E}">
        <p14:creationId xmlns:p14="http://schemas.microsoft.com/office/powerpoint/2010/main" val="4009262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43C47-FDED-414D-BD50-09704B49C62F}" type="slidenum">
              <a:rPr lang="en-GB" smtClean="0"/>
              <a:t>3</a:t>
            </a:fld>
            <a:endParaRPr lang="en-GB"/>
          </a:p>
        </p:txBody>
      </p:sp>
    </p:spTree>
    <p:extLst>
      <p:ext uri="{BB962C8B-B14F-4D97-AF65-F5344CB8AC3E}">
        <p14:creationId xmlns:p14="http://schemas.microsoft.com/office/powerpoint/2010/main" val="292379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igitalcommons.liberty.edu/kabod/vol6/iss2/2" TargetMode="External"/><Relationship Id="rId2" Type="http://schemas.openxmlformats.org/officeDocument/2006/relationships/hyperlink" Target="https://doi.org/10.70623/LXUT729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4672150"/>
          </a:xfrm>
        </p:spPr>
        <p:txBody>
          <a:bodyPr>
            <a:normAutofit fontScale="90000"/>
          </a:bodyPr>
          <a:lstStyle/>
          <a:p>
            <a:r>
              <a:rPr lang="en-US" dirty="0"/>
              <a:t>Name: Lutfiya Kassamali</a:t>
            </a:r>
            <a:br>
              <a:rPr lang="en-US" dirty="0"/>
            </a:br>
            <a:r>
              <a:rPr lang="en-US" dirty="0"/>
              <a:t>Student Number: 2422426</a:t>
            </a:r>
            <a:br>
              <a:rPr lang="en-US" dirty="0"/>
            </a:br>
            <a:r>
              <a:rPr lang="en-US" dirty="0"/>
              <a:t>Module leader: Neale Haddon</a:t>
            </a:r>
            <a:br>
              <a:rPr lang="en-US" dirty="0"/>
            </a:br>
            <a:r>
              <a:rPr lang="en-US" dirty="0"/>
              <a:t>Module lecturer: Alice Clayton</a:t>
            </a:r>
            <a:br>
              <a:rPr lang="en-US" dirty="0"/>
            </a:br>
            <a:r>
              <a:rPr lang="en-US" dirty="0"/>
              <a:t>Assignment: Presentation on Attachment theory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Are Stay &amp; Play Sessions At Nursery? - Sticky Mud &amp; Belly Laughs">
            <a:extLst>
              <a:ext uri="{FF2B5EF4-FFF2-40B4-BE49-F238E27FC236}">
                <a16:creationId xmlns:a16="http://schemas.microsoft.com/office/drawing/2014/main" id="{17BD0F53-2E24-10FD-8B66-7D5A40534649}"/>
              </a:ext>
            </a:extLst>
          </p:cNvPr>
          <p:cNvPicPr>
            <a:picLocks noChangeAspect="1"/>
          </p:cNvPicPr>
          <p:nvPr/>
        </p:nvPicPr>
        <p:blipFill>
          <a:blip r:embed="rId2"/>
          <a:srcRect b="543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000353-EDCE-B2C5-A3CB-FE476DA2686F}"/>
              </a:ext>
            </a:extLst>
          </p:cNvPr>
          <p:cNvSpPr>
            <a:spLocks noGrp="1"/>
          </p:cNvSpPr>
          <p:nvPr>
            <p:ph type="title"/>
          </p:nvPr>
        </p:nvSpPr>
        <p:spPr>
          <a:xfrm>
            <a:off x="7531610" y="365125"/>
            <a:ext cx="3822189" cy="1899912"/>
          </a:xfrm>
        </p:spPr>
        <p:txBody>
          <a:bodyPr>
            <a:normAutofit/>
          </a:bodyPr>
          <a:lstStyle/>
          <a:p>
            <a:pPr algn="ctr"/>
            <a:r>
              <a:rPr lang="en-US" sz="4000" u="sng" dirty="0"/>
              <a:t>Introduction</a:t>
            </a:r>
            <a:endParaRPr lang="en-US"/>
          </a:p>
        </p:txBody>
      </p:sp>
      <p:sp>
        <p:nvSpPr>
          <p:cNvPr id="3" name="Content Placeholder 2">
            <a:extLst>
              <a:ext uri="{FF2B5EF4-FFF2-40B4-BE49-F238E27FC236}">
                <a16:creationId xmlns:a16="http://schemas.microsoft.com/office/drawing/2014/main" id="{E22138C8-77DE-C9D4-FF14-2ADC26CC5001}"/>
              </a:ext>
            </a:extLst>
          </p:cNvPr>
          <p:cNvSpPr>
            <a:spLocks noGrp="1"/>
          </p:cNvSpPr>
          <p:nvPr>
            <p:ph idx="1"/>
          </p:nvPr>
        </p:nvSpPr>
        <p:spPr>
          <a:xfrm>
            <a:off x="7531610" y="2434201"/>
            <a:ext cx="3822189" cy="3742762"/>
          </a:xfrm>
        </p:spPr>
        <p:txBody>
          <a:bodyPr vert="horz" lIns="91440" tIns="45720" rIns="91440" bIns="45720" rtlCol="0" anchor="t">
            <a:noAutofit/>
          </a:bodyPr>
          <a:lstStyle/>
          <a:p>
            <a:pPr marL="0" indent="0" algn="ctr">
              <a:buNone/>
            </a:pPr>
            <a:r>
              <a:rPr lang="en-US" sz="2000" dirty="0"/>
              <a:t>This presentation will use attachment theory to explain the case study of Amira. She is a three-year-old girl who is showing anxiety in her nursery and shows some development delay with her speech and social skills. Attachment theory has been chosen because it is particularly relevant for understanding the emotional needs and development of young children such as Amira.</a:t>
            </a:r>
            <a:endParaRPr lang="en-US" dirty="0"/>
          </a:p>
          <a:p>
            <a:pPr marL="0" indent="0">
              <a:buNone/>
            </a:pPr>
            <a:endParaRPr lang="en-US" sz="2000"/>
          </a:p>
          <a:p>
            <a:pPr marL="0" indent="0">
              <a:buNone/>
            </a:pPr>
            <a:endParaRPr lang="en-US" sz="2000"/>
          </a:p>
        </p:txBody>
      </p:sp>
    </p:spTree>
    <p:extLst>
      <p:ext uri="{BB962C8B-B14F-4D97-AF65-F5344CB8AC3E}">
        <p14:creationId xmlns:p14="http://schemas.microsoft.com/office/powerpoint/2010/main" val="3785876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079EA-79D0-A1C6-F835-E9A2A3B83023}"/>
              </a:ext>
            </a:extLst>
          </p:cNvPr>
          <p:cNvSpPr>
            <a:spLocks noGrp="1"/>
          </p:cNvSpPr>
          <p:nvPr>
            <p:ph type="title"/>
          </p:nvPr>
        </p:nvSpPr>
        <p:spPr>
          <a:xfrm>
            <a:off x="761800" y="762001"/>
            <a:ext cx="5334197" cy="1708242"/>
          </a:xfrm>
        </p:spPr>
        <p:txBody>
          <a:bodyPr anchor="ctr">
            <a:normAutofit/>
          </a:bodyPr>
          <a:lstStyle/>
          <a:p>
            <a:pPr algn="ctr"/>
            <a:r>
              <a:rPr lang="en-GB" sz="4000" u="sng" dirty="0"/>
              <a:t>Introducing attachment theory</a:t>
            </a:r>
          </a:p>
        </p:txBody>
      </p:sp>
      <p:sp>
        <p:nvSpPr>
          <p:cNvPr id="3" name="Content Placeholder 2">
            <a:extLst>
              <a:ext uri="{FF2B5EF4-FFF2-40B4-BE49-F238E27FC236}">
                <a16:creationId xmlns:a16="http://schemas.microsoft.com/office/drawing/2014/main" id="{D894C5F3-2A7B-CEC3-9B0C-7A3F19FD9748}"/>
              </a:ext>
            </a:extLst>
          </p:cNvPr>
          <p:cNvSpPr>
            <a:spLocks noGrp="1"/>
          </p:cNvSpPr>
          <p:nvPr>
            <p:ph idx="1"/>
          </p:nvPr>
        </p:nvSpPr>
        <p:spPr>
          <a:xfrm>
            <a:off x="761800" y="2470244"/>
            <a:ext cx="5334197" cy="4020008"/>
          </a:xfrm>
        </p:spPr>
        <p:txBody>
          <a:bodyPr anchor="ctr">
            <a:normAutofit/>
          </a:bodyPr>
          <a:lstStyle/>
          <a:p>
            <a:pPr marL="0" indent="0">
              <a:buNone/>
            </a:pPr>
            <a:r>
              <a:rPr lang="en-GB" sz="2000" dirty="0"/>
              <a:t>Attachment theory talks about the emotional bonds between babies and their caregivers. There are four types to the attachment styles. They are secure, anxious, avoidant, and disorganized. Each affects the ways that children develop emotionally and can influence them into adulthood. Research has shown that secure attachment can help children to learn to regulate their emotions and cope with anxiety, which helps them to become well balance adulthood (Urban, 2020).</a:t>
            </a:r>
          </a:p>
        </p:txBody>
      </p:sp>
      <p:pic>
        <p:nvPicPr>
          <p:cNvPr id="5" name="Picture 4" descr="A close-up of a baby's hand&#10;&#10;AI-generated content may be incorrect.">
            <a:extLst>
              <a:ext uri="{FF2B5EF4-FFF2-40B4-BE49-F238E27FC236}">
                <a16:creationId xmlns:a16="http://schemas.microsoft.com/office/drawing/2014/main" id="{E13A5CFD-2B71-91B2-FCF1-CFB82FA79538}"/>
              </a:ext>
            </a:extLst>
          </p:cNvPr>
          <p:cNvPicPr>
            <a:picLocks noChangeAspect="1"/>
          </p:cNvPicPr>
          <p:nvPr/>
        </p:nvPicPr>
        <p:blipFill>
          <a:blip r:embed="rId3"/>
          <a:srcRect l="30794" r="2552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85882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152E35-9D30-6B45-9549-5EC1C8C9AC40}"/>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US" dirty="0"/>
              <a:t>Bowlby’s theory looks at the attachment between children and the caregivers. It says that there are different types of attachment, including: </a:t>
            </a:r>
          </a:p>
          <a:p>
            <a:r>
              <a:rPr lang="en-US" b="1" dirty="0"/>
              <a:t>Secure attachment</a:t>
            </a:r>
            <a:r>
              <a:rPr lang="en-US" dirty="0"/>
              <a:t> </a:t>
            </a:r>
          </a:p>
          <a:p>
            <a:pPr marL="0" indent="0">
              <a:buNone/>
            </a:pPr>
            <a:r>
              <a:rPr lang="en-US" dirty="0"/>
              <a:t> From childhood they have had consistent responsive and nurturing help. They feel safe seeking help but are comfortable being independent. As adults they have a healthy and trusting relationship.                                                                                                                                                                                                                                                                                                                                                                                                                                                                    </a:t>
            </a:r>
          </a:p>
          <a:p>
            <a:r>
              <a:rPr lang="en-US" b="1" dirty="0"/>
              <a:t>Ambivalent attachment </a:t>
            </a:r>
          </a:p>
          <a:p>
            <a:pPr marL="0" indent="0">
              <a:buNone/>
            </a:pPr>
            <a:r>
              <a:rPr lang="en-US" dirty="0"/>
              <a:t>In this case the caregiver is sometimes attentive and sometimes neglectful. Child becomes uncertain about others. Will cling to caregiver. As an adult they often feel insecure in relationship.</a:t>
            </a:r>
          </a:p>
          <a:p>
            <a:r>
              <a:rPr lang="en-US" b="1" dirty="0"/>
              <a:t>Avoidance attachment</a:t>
            </a:r>
          </a:p>
          <a:p>
            <a:pPr marL="0" indent="0">
              <a:buNone/>
            </a:pPr>
            <a:r>
              <a:rPr lang="en-US" dirty="0"/>
              <a:t>When a child does not get emotional support. As a child they suppress their needs and rely on themselves. As an adult they appear distant  and are uncomfortable in crowds.                                                                                                          </a:t>
            </a:r>
          </a:p>
          <a:p>
            <a:pPr marL="0" indent="0">
              <a:buNone/>
            </a:pPr>
            <a:r>
              <a:rPr lang="en-US" b="1" dirty="0"/>
              <a:t>									</a:t>
            </a:r>
            <a:r>
              <a:rPr lang="en-US" dirty="0"/>
              <a:t>(Bowlby, 1978)</a:t>
            </a:r>
          </a:p>
        </p:txBody>
      </p:sp>
      <p:sp>
        <p:nvSpPr>
          <p:cNvPr id="5" name="Title 4">
            <a:extLst>
              <a:ext uri="{FF2B5EF4-FFF2-40B4-BE49-F238E27FC236}">
                <a16:creationId xmlns:a16="http://schemas.microsoft.com/office/drawing/2014/main" id="{3A14EE7D-87FB-FD21-B762-0BCC43D34C46}"/>
              </a:ext>
            </a:extLst>
          </p:cNvPr>
          <p:cNvSpPr>
            <a:spLocks noGrp="1"/>
          </p:cNvSpPr>
          <p:nvPr>
            <p:ph type="title"/>
          </p:nvPr>
        </p:nvSpPr>
        <p:spPr/>
        <p:txBody>
          <a:bodyPr/>
          <a:lstStyle/>
          <a:p>
            <a:r>
              <a:rPr lang="en-GB" u="sng" dirty="0"/>
              <a:t>Types of attachment</a:t>
            </a:r>
          </a:p>
        </p:txBody>
      </p:sp>
    </p:spTree>
    <p:extLst>
      <p:ext uri="{BB962C8B-B14F-4D97-AF65-F5344CB8AC3E}">
        <p14:creationId xmlns:p14="http://schemas.microsoft.com/office/powerpoint/2010/main" val="2329507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E806F-F5A7-99F3-B5A1-1632E244A0C2}"/>
              </a:ext>
            </a:extLst>
          </p:cNvPr>
          <p:cNvSpPr>
            <a:spLocks noGrp="1"/>
          </p:cNvSpPr>
          <p:nvPr>
            <p:ph type="title"/>
          </p:nvPr>
        </p:nvSpPr>
        <p:spPr/>
        <p:txBody>
          <a:bodyPr/>
          <a:lstStyle/>
          <a:p>
            <a:r>
              <a:rPr lang="en-GB" u="sng" dirty="0"/>
              <a:t>Key concepts</a:t>
            </a:r>
          </a:p>
        </p:txBody>
      </p:sp>
      <p:sp>
        <p:nvSpPr>
          <p:cNvPr id="3" name="Content Placeholder 2">
            <a:extLst>
              <a:ext uri="{FF2B5EF4-FFF2-40B4-BE49-F238E27FC236}">
                <a16:creationId xmlns:a16="http://schemas.microsoft.com/office/drawing/2014/main" id="{1183E2CE-359D-3E29-63C5-32057F0DBB93}"/>
              </a:ext>
            </a:extLst>
          </p:cNvPr>
          <p:cNvSpPr>
            <a:spLocks noGrp="1"/>
          </p:cNvSpPr>
          <p:nvPr>
            <p:ph idx="1"/>
          </p:nvPr>
        </p:nvSpPr>
        <p:spPr>
          <a:xfrm>
            <a:off x="838200" y="1441173"/>
            <a:ext cx="10515600" cy="4924633"/>
          </a:xfrm>
        </p:spPr>
        <p:txBody>
          <a:bodyPr>
            <a:normAutofit fontScale="92500" lnSpcReduction="20000"/>
          </a:bodyPr>
          <a:lstStyle/>
          <a:p>
            <a:pPr marL="0" indent="0">
              <a:buNone/>
            </a:pPr>
            <a:r>
              <a:rPr lang="en-GB" dirty="0"/>
              <a:t>“The attachment bond isn’t coincidental. Its primary purpose is to ensure the survival of the vulnerable infant, requiring the constant presence of a caregiver” (Bowlby, 1988).</a:t>
            </a:r>
          </a:p>
          <a:p>
            <a:pPr marL="0" indent="0">
              <a:buNone/>
            </a:pPr>
            <a:endParaRPr lang="en-GB" dirty="0"/>
          </a:p>
          <a:p>
            <a:pPr marL="0" indent="0">
              <a:buNone/>
            </a:pPr>
            <a:r>
              <a:rPr lang="en-US" b="1" dirty="0"/>
              <a:t>Internal working model</a:t>
            </a:r>
          </a:p>
          <a:p>
            <a:r>
              <a:rPr lang="en-US" dirty="0"/>
              <a:t>In the attachment theory closeness and feeling safe is the key. Amira internal working model is her anxiety and lack of communication. She may want to get closer to people but fears they may not meet her needs so she will feel this with all other people.</a:t>
            </a:r>
          </a:p>
          <a:p>
            <a:endParaRPr lang="en-US" dirty="0"/>
          </a:p>
          <a:p>
            <a:r>
              <a:rPr lang="en-US" b="1" dirty="0"/>
              <a:t>Secure base behavior </a:t>
            </a:r>
          </a:p>
          <a:p>
            <a:pPr marL="0" indent="0">
              <a:buNone/>
            </a:pPr>
            <a:r>
              <a:rPr lang="en-US" dirty="0"/>
              <a:t>  Amira needs safety and support by trusted member of staff. She should feel safe to express her needs. She will need constant reassurance.</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20830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7AFCA-CC4D-898D-C01C-BEBB8C57BE70}"/>
              </a:ext>
            </a:extLst>
          </p:cNvPr>
          <p:cNvSpPr>
            <a:spLocks noGrp="1"/>
          </p:cNvSpPr>
          <p:nvPr>
            <p:ph type="title"/>
          </p:nvPr>
        </p:nvSpPr>
        <p:spPr/>
        <p:txBody>
          <a:bodyPr/>
          <a:lstStyle/>
          <a:p>
            <a:r>
              <a:rPr lang="en-US" u="sng" dirty="0"/>
              <a:t>Applying attachment theory to Amira</a:t>
            </a:r>
          </a:p>
        </p:txBody>
      </p:sp>
      <p:sp>
        <p:nvSpPr>
          <p:cNvPr id="3" name="Content Placeholder 2">
            <a:extLst>
              <a:ext uri="{FF2B5EF4-FFF2-40B4-BE49-F238E27FC236}">
                <a16:creationId xmlns:a16="http://schemas.microsoft.com/office/drawing/2014/main" id="{BF5EF3D1-F03B-2B4E-A704-2C410E4C5D41}"/>
              </a:ext>
            </a:extLst>
          </p:cNvPr>
          <p:cNvSpPr>
            <a:spLocks noGrp="1"/>
          </p:cNvSpPr>
          <p:nvPr>
            <p:ph idx="1"/>
          </p:nvPr>
        </p:nvSpPr>
        <p:spPr/>
        <p:txBody>
          <a:bodyPr vert="horz" lIns="91440" tIns="45720" rIns="91440" bIns="45720" rtlCol="0" anchor="t">
            <a:normAutofit/>
          </a:bodyPr>
          <a:lstStyle/>
          <a:p>
            <a:r>
              <a:rPr lang="en-US" dirty="0"/>
              <a:t>It might be that Amira's parents work full time and so haven't been able to form secure attachments with Amira which will have affected how she behaves at the nursery. It will also affect her as she gets older. She needs help as soon as possible.</a:t>
            </a:r>
          </a:p>
          <a:p>
            <a:r>
              <a:rPr lang="en-US" dirty="0"/>
              <a:t>It could be Amira’s mother is a single parent and has to work.</a:t>
            </a:r>
          </a:p>
          <a:p>
            <a:r>
              <a:rPr lang="en-US" dirty="0"/>
              <a:t>She may have many children and can not give Amira the time.</a:t>
            </a:r>
          </a:p>
          <a:p>
            <a:r>
              <a:rPr lang="en-US" dirty="0"/>
              <a:t>Maybe the parents are constantly arguing making her anxious.</a:t>
            </a:r>
          </a:p>
        </p:txBody>
      </p:sp>
    </p:spTree>
    <p:extLst>
      <p:ext uri="{BB962C8B-B14F-4D97-AF65-F5344CB8AC3E}">
        <p14:creationId xmlns:p14="http://schemas.microsoft.com/office/powerpoint/2010/main" val="815759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AF037-FDD0-D397-5D0A-20EDA049165E}"/>
              </a:ext>
            </a:extLst>
          </p:cNvPr>
          <p:cNvSpPr>
            <a:spLocks noGrp="1"/>
          </p:cNvSpPr>
          <p:nvPr>
            <p:ph type="title"/>
          </p:nvPr>
        </p:nvSpPr>
        <p:spPr/>
        <p:txBody>
          <a:bodyPr/>
          <a:lstStyle/>
          <a:p>
            <a:r>
              <a:rPr lang="en-GB" u="sng" dirty="0"/>
              <a:t>Explaining Amira’s language delay</a:t>
            </a:r>
          </a:p>
        </p:txBody>
      </p:sp>
      <p:sp>
        <p:nvSpPr>
          <p:cNvPr id="3" name="Content Placeholder 2">
            <a:extLst>
              <a:ext uri="{FF2B5EF4-FFF2-40B4-BE49-F238E27FC236}">
                <a16:creationId xmlns:a16="http://schemas.microsoft.com/office/drawing/2014/main" id="{43D1986B-E3C8-8443-BB12-316E6CF7D103}"/>
              </a:ext>
            </a:extLst>
          </p:cNvPr>
          <p:cNvSpPr>
            <a:spLocks noGrp="1"/>
          </p:cNvSpPr>
          <p:nvPr>
            <p:ph idx="1"/>
          </p:nvPr>
        </p:nvSpPr>
        <p:spPr/>
        <p:txBody>
          <a:bodyPr>
            <a:normAutofit lnSpcReduction="10000"/>
          </a:bodyPr>
          <a:lstStyle/>
          <a:p>
            <a:r>
              <a:rPr lang="en-GB" dirty="0"/>
              <a:t>Berk (2022) says that examining the milestone a child reaches for speech is important and at the age between 24 months and 3 years a child should have a telegraphic speech. Amira falls behind with this theory . </a:t>
            </a:r>
          </a:p>
          <a:p>
            <a:endParaRPr lang="en-GB" dirty="0"/>
          </a:p>
          <a:p>
            <a:r>
              <a:rPr lang="en-US" dirty="0"/>
              <a:t>Maybe Amira speaks a different language at home and can not speak English.</a:t>
            </a:r>
          </a:p>
          <a:p>
            <a:endParaRPr lang="en-GB" dirty="0"/>
          </a:p>
          <a:p>
            <a:r>
              <a:rPr lang="en-GB" dirty="0"/>
              <a:t>Therefore, this would need to be investigated because it might be a cognitive delay rather than an emotional issue. </a:t>
            </a:r>
          </a:p>
        </p:txBody>
      </p:sp>
    </p:spTree>
    <p:extLst>
      <p:ext uri="{BB962C8B-B14F-4D97-AF65-F5344CB8AC3E}">
        <p14:creationId xmlns:p14="http://schemas.microsoft.com/office/powerpoint/2010/main" val="566955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1AEFB-E97A-A894-4EDA-95DEC84079BD}"/>
              </a:ext>
            </a:extLst>
          </p:cNvPr>
          <p:cNvSpPr>
            <a:spLocks noGrp="1"/>
          </p:cNvSpPr>
          <p:nvPr>
            <p:ph type="title"/>
          </p:nvPr>
        </p:nvSpPr>
        <p:spPr>
          <a:xfrm>
            <a:off x="838200" y="365126"/>
            <a:ext cx="10515600" cy="907084"/>
          </a:xfrm>
        </p:spPr>
        <p:txBody>
          <a:bodyPr/>
          <a:lstStyle/>
          <a:p>
            <a:r>
              <a:rPr lang="en-US" u="sng" dirty="0"/>
              <a:t>Interventions</a:t>
            </a:r>
          </a:p>
        </p:txBody>
      </p:sp>
      <p:sp>
        <p:nvSpPr>
          <p:cNvPr id="3" name="Content Placeholder 2">
            <a:extLst>
              <a:ext uri="{FF2B5EF4-FFF2-40B4-BE49-F238E27FC236}">
                <a16:creationId xmlns:a16="http://schemas.microsoft.com/office/drawing/2014/main" id="{43D9335D-5AEA-C7B0-3141-8A085AB5E8A7}"/>
              </a:ext>
            </a:extLst>
          </p:cNvPr>
          <p:cNvSpPr>
            <a:spLocks noGrp="1"/>
          </p:cNvSpPr>
          <p:nvPr>
            <p:ph idx="1"/>
          </p:nvPr>
        </p:nvSpPr>
        <p:spPr>
          <a:xfrm>
            <a:off x="838200" y="1133060"/>
            <a:ext cx="10515600" cy="5724939"/>
          </a:xfrm>
        </p:spPr>
        <p:txBody>
          <a:bodyPr>
            <a:normAutofit fontScale="77500" lnSpcReduction="20000"/>
          </a:bodyPr>
          <a:lstStyle/>
          <a:p>
            <a:endParaRPr lang="en-US" dirty="0"/>
          </a:p>
          <a:p>
            <a:r>
              <a:rPr lang="en-US" dirty="0"/>
              <a:t>First we need to speak to Amira’s caregivers and let them know our concern. We could suggest she works part time and the government would help. In this way she can support Amira.</a:t>
            </a:r>
          </a:p>
          <a:p>
            <a:pPr>
              <a:spcAft>
                <a:spcPts val="600"/>
              </a:spcAft>
            </a:pPr>
            <a:r>
              <a:rPr lang="en-US" dirty="0"/>
              <a:t>Need to arrange for a speech and language therapist for her communication skills,</a:t>
            </a:r>
          </a:p>
          <a:p>
            <a:pPr>
              <a:spcAft>
                <a:spcPts val="600"/>
              </a:spcAft>
            </a:pPr>
            <a:r>
              <a:rPr lang="en-US" dirty="0"/>
              <a:t>Parents and grandparents can provide extra help which may help Amira build her  confidence and her speech. Talking to her and repeating the same words again may help her speech.</a:t>
            </a:r>
          </a:p>
          <a:p>
            <a:pPr>
              <a:spcAft>
                <a:spcPts val="600"/>
              </a:spcAft>
            </a:pPr>
            <a:r>
              <a:rPr lang="en-US" dirty="0"/>
              <a:t>Suggest parental classes for Amira’s parents. Whether they will attend due to time restraints. </a:t>
            </a:r>
          </a:p>
          <a:p>
            <a:r>
              <a:rPr lang="en-US" dirty="0"/>
              <a:t>Put a support plan in place for Amira and check after 6 weeks if her anxiety has been reduced and if she is communicating with the other children.</a:t>
            </a:r>
          </a:p>
          <a:p>
            <a:r>
              <a:rPr lang="en-US" dirty="0"/>
              <a:t>Have one key worker who welcomes her when she gets to the nursery and spends more time with her.</a:t>
            </a:r>
          </a:p>
          <a:p>
            <a:r>
              <a:rPr lang="en-US" dirty="0"/>
              <a:t>One of the older girls is asked to play with her until such time that she is comfortable to mix with others.</a:t>
            </a:r>
          </a:p>
          <a:p>
            <a:r>
              <a:rPr lang="en-US" dirty="0"/>
              <a:t>To get Amira get involved in singing and acting and children talking to her. May be reward her with sticker or sweets if she joins in.</a:t>
            </a:r>
          </a:p>
          <a:p>
            <a:endParaRPr lang="en-US" dirty="0"/>
          </a:p>
          <a:p>
            <a:endParaRPr lang="en-US" dirty="0"/>
          </a:p>
        </p:txBody>
      </p:sp>
    </p:spTree>
    <p:extLst>
      <p:ext uri="{BB962C8B-B14F-4D97-AF65-F5344CB8AC3E}">
        <p14:creationId xmlns:p14="http://schemas.microsoft.com/office/powerpoint/2010/main" val="2521935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C53A3E-F637-D7D1-1337-E7A3CFB6E759}"/>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u="sng" kern="1200" dirty="0">
                <a:solidFill>
                  <a:schemeClr val="tx1"/>
                </a:solidFill>
                <a:latin typeface="+mj-lt"/>
                <a:ea typeface="+mj-ea"/>
                <a:cs typeface="+mj-cs"/>
              </a:rPr>
              <a:t>Evaluation</a:t>
            </a: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erson and person with a child drawing&#10;&#10;AI-generated content may be incorrect.">
            <a:extLst>
              <a:ext uri="{FF2B5EF4-FFF2-40B4-BE49-F238E27FC236}">
                <a16:creationId xmlns:a16="http://schemas.microsoft.com/office/drawing/2014/main" id="{CD20ECD4-F91D-7F52-34AE-F1436422EA1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l="14287" r="18760" b="-1"/>
          <a:stretch>
            <a:fillRect/>
          </a:stretch>
        </p:blipFill>
        <p:spPr>
          <a:xfrm>
            <a:off x="703182" y="962657"/>
            <a:ext cx="4777381" cy="476294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C82E1A2F-6984-F587-6ED2-F15C194B5FF4}"/>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Attachment theory argues that the quality of early caregivers love and affection shapes how and when these milestone are formed. However, milestone theories state that children progress through a predictable sequence of physical, cognitive, language and social achievements and it may be more useful to focus on these biological markers of development.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Additionally, though John Bowlby’s attachment can be useful for explaining </a:t>
            </a:r>
            <a:r>
              <a:rPr lang="en-US" dirty="0" err="1"/>
              <a:t>behaviour</a:t>
            </a:r>
            <a:r>
              <a:rPr lang="en-US" dirty="0"/>
              <a:t> in this country it would not work in places like Africa or Asia because their lifestyle, culture and religion are different (</a:t>
            </a:r>
            <a:r>
              <a:rPr lang="en-US" dirty="0" err="1"/>
              <a:t>Gilibrand</a:t>
            </a:r>
            <a:r>
              <a:rPr lang="en-US" dirty="0"/>
              <a:t> </a:t>
            </a:r>
            <a:r>
              <a:rPr lang="en-US" i="1" dirty="0"/>
              <a:t>et al., </a:t>
            </a:r>
            <a:r>
              <a:rPr lang="en-US" dirty="0"/>
              <a:t>2016)</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563993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1FE8D-E756-2407-4B8F-23ED3DAD0E40}"/>
              </a:ext>
            </a:extLst>
          </p:cNvPr>
          <p:cNvSpPr>
            <a:spLocks noGrp="1"/>
          </p:cNvSpPr>
          <p:nvPr>
            <p:ph type="title"/>
          </p:nvPr>
        </p:nvSpPr>
        <p:spPr>
          <a:xfrm>
            <a:off x="887530" y="381001"/>
            <a:ext cx="5334197" cy="1708242"/>
          </a:xfrm>
        </p:spPr>
        <p:txBody>
          <a:bodyPr anchor="ctr">
            <a:normAutofit/>
          </a:bodyPr>
          <a:lstStyle/>
          <a:p>
            <a:r>
              <a:rPr lang="en-GB" sz="4000" u="sng" dirty="0"/>
              <a:t>Alternative explanation</a:t>
            </a:r>
          </a:p>
        </p:txBody>
      </p:sp>
      <p:sp>
        <p:nvSpPr>
          <p:cNvPr id="3" name="Content Placeholder 2">
            <a:extLst>
              <a:ext uri="{FF2B5EF4-FFF2-40B4-BE49-F238E27FC236}">
                <a16:creationId xmlns:a16="http://schemas.microsoft.com/office/drawing/2014/main" id="{382CE69B-D5E6-1E74-55CD-DCE905D18AB1}"/>
              </a:ext>
            </a:extLst>
          </p:cNvPr>
          <p:cNvSpPr>
            <a:spLocks noGrp="1"/>
          </p:cNvSpPr>
          <p:nvPr>
            <p:ph idx="1"/>
          </p:nvPr>
        </p:nvSpPr>
        <p:spPr>
          <a:xfrm>
            <a:off x="761800" y="1783080"/>
            <a:ext cx="5901890" cy="4693919"/>
          </a:xfrm>
        </p:spPr>
        <p:txBody>
          <a:bodyPr anchor="ctr">
            <a:normAutofit/>
          </a:bodyPr>
          <a:lstStyle/>
          <a:p>
            <a:pPr marL="0" indent="0">
              <a:buNone/>
            </a:pPr>
            <a:r>
              <a:rPr lang="en-GB" sz="2000" dirty="0"/>
              <a:t>An alternative explanation for Amira’s case study is Vygotsky’s sociocultural theory. Vygotsky proposed that individuals can achieve more if they are supported by people around called the more knowledgeable other (Gross, 2020). </a:t>
            </a:r>
          </a:p>
          <a:p>
            <a:pPr marL="0" indent="0">
              <a:buNone/>
            </a:pPr>
            <a:endParaRPr lang="en-GB" sz="2000" dirty="0"/>
          </a:p>
          <a:p>
            <a:pPr marL="0" indent="0">
              <a:buNone/>
            </a:pPr>
            <a:r>
              <a:rPr lang="en-GB" sz="2000" dirty="0"/>
              <a:t>The use of scaffolding might help Amira to learn new skills at the nursery and to feel more confident using language. </a:t>
            </a:r>
          </a:p>
        </p:txBody>
      </p:sp>
      <p:pic>
        <p:nvPicPr>
          <p:cNvPr id="1026" name="Picture 2" descr="Father and child playing with The Block Set by Lovevery">
            <a:extLst>
              <a:ext uri="{FF2B5EF4-FFF2-40B4-BE49-F238E27FC236}">
                <a16:creationId xmlns:a16="http://schemas.microsoft.com/office/drawing/2014/main" id="{11D94099-A8B1-8648-3C6D-B23EAF5CBB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816" r="22172" b="1"/>
          <a:stretch>
            <a:fillRect/>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297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9AD92-CB1F-2BE2-36FC-E521A30BB310}"/>
              </a:ext>
            </a:extLst>
          </p:cNvPr>
          <p:cNvSpPr>
            <a:spLocks noGrp="1"/>
          </p:cNvSpPr>
          <p:nvPr>
            <p:ph type="title"/>
          </p:nvPr>
        </p:nvSpPr>
        <p:spPr/>
        <p:txBody>
          <a:bodyPr/>
          <a:lstStyle/>
          <a:p>
            <a:r>
              <a:rPr lang="en-US" u="sng" dirty="0"/>
              <a:t>Conclusion</a:t>
            </a:r>
          </a:p>
        </p:txBody>
      </p:sp>
      <p:sp>
        <p:nvSpPr>
          <p:cNvPr id="3" name="Content Placeholder 2">
            <a:extLst>
              <a:ext uri="{FF2B5EF4-FFF2-40B4-BE49-F238E27FC236}">
                <a16:creationId xmlns:a16="http://schemas.microsoft.com/office/drawing/2014/main" id="{3E513C75-9EEC-A03D-66F1-1C894F097FF4}"/>
              </a:ext>
            </a:extLst>
          </p:cNvPr>
          <p:cNvSpPr>
            <a:spLocks noGrp="1"/>
          </p:cNvSpPr>
          <p:nvPr>
            <p:ph idx="1"/>
          </p:nvPr>
        </p:nvSpPr>
        <p:spPr/>
        <p:txBody>
          <a:bodyPr>
            <a:normAutofit/>
          </a:bodyPr>
          <a:lstStyle/>
          <a:p>
            <a:r>
              <a:rPr lang="en-US" dirty="0"/>
              <a:t>Amira’s anxiety, limited communication and difficulty in group playing are likely to not be the signs of a deficit but her inability to adapt to unfamiliar surroundings and her emotional insecurity. By applying Bowlby’s attachment theory we understand that her behavior depends on how secure she feels before she can fully communicate and play with friends.</a:t>
            </a:r>
          </a:p>
          <a:p>
            <a:r>
              <a:rPr lang="en-US" dirty="0"/>
              <a:t>Through consistent relationship and visual communication supports and using Vygotsky’s theory using scaffolded peer play we can reduce her anxiety and aid her social and cognitive development.</a:t>
            </a:r>
          </a:p>
        </p:txBody>
      </p:sp>
    </p:spTree>
    <p:extLst>
      <p:ext uri="{BB962C8B-B14F-4D97-AF65-F5344CB8AC3E}">
        <p14:creationId xmlns:p14="http://schemas.microsoft.com/office/powerpoint/2010/main" val="416688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A69A9-9060-13F6-0464-0F6522C09670}"/>
              </a:ext>
            </a:extLst>
          </p:cNvPr>
          <p:cNvSpPr>
            <a:spLocks noGrp="1"/>
          </p:cNvSpPr>
          <p:nvPr>
            <p:ph type="title"/>
          </p:nvPr>
        </p:nvSpPr>
        <p:spPr/>
        <p:txBody>
          <a:bodyPr/>
          <a:lstStyle/>
          <a:p>
            <a:r>
              <a:rPr lang="en-US" u="sng" dirty="0"/>
              <a:t>References</a:t>
            </a:r>
          </a:p>
        </p:txBody>
      </p:sp>
      <p:sp>
        <p:nvSpPr>
          <p:cNvPr id="3" name="Content Placeholder 2">
            <a:extLst>
              <a:ext uri="{FF2B5EF4-FFF2-40B4-BE49-F238E27FC236}">
                <a16:creationId xmlns:a16="http://schemas.microsoft.com/office/drawing/2014/main" id="{EA6DB5B1-7686-A73E-A818-7F3089B57F6F}"/>
              </a:ext>
            </a:extLst>
          </p:cNvPr>
          <p:cNvSpPr>
            <a:spLocks noGrp="1"/>
          </p:cNvSpPr>
          <p:nvPr>
            <p:ph idx="1"/>
          </p:nvPr>
        </p:nvSpPr>
        <p:spPr>
          <a:xfrm>
            <a:off x="516835" y="1825625"/>
            <a:ext cx="10836965" cy="4932984"/>
          </a:xfrm>
        </p:spPr>
        <p:txBody>
          <a:bodyPr>
            <a:noAutofit/>
          </a:bodyPr>
          <a:lstStyle/>
          <a:p>
            <a:pPr marL="0" indent="0">
              <a:buNone/>
            </a:pPr>
            <a:r>
              <a:rPr lang="en-GB" sz="1800" dirty="0"/>
              <a:t>Berk, L.E. (2022) </a:t>
            </a:r>
            <a:r>
              <a:rPr lang="en-GB" sz="1800" i="1" dirty="0"/>
              <a:t>Infants, children and adolescents</a:t>
            </a:r>
            <a:r>
              <a:rPr lang="en-GB" sz="1800" dirty="0"/>
              <a:t>. London: Sage.</a:t>
            </a:r>
          </a:p>
          <a:p>
            <a:pPr marL="0" indent="0">
              <a:buNone/>
            </a:pPr>
            <a:endParaRPr lang="en-GB" sz="1800" dirty="0"/>
          </a:p>
          <a:p>
            <a:pPr marL="0" indent="0">
              <a:buNone/>
            </a:pPr>
            <a:r>
              <a:rPr lang="en-GB" sz="1800" dirty="0"/>
              <a:t>Bowlby, J. (1978) ‘Attachment theory and its therapeutic implications’, </a:t>
            </a:r>
            <a:r>
              <a:rPr lang="en-GB" sz="1800" i="1" dirty="0"/>
              <a:t>Adolescent Psychiatry</a:t>
            </a:r>
            <a:r>
              <a:rPr lang="en-GB" sz="1800" dirty="0"/>
              <a:t>, 6, 5–33. </a:t>
            </a:r>
          </a:p>
          <a:p>
            <a:pPr marL="0" indent="0">
              <a:buNone/>
            </a:pPr>
            <a:endParaRPr lang="en-GB" sz="1800" dirty="0"/>
          </a:p>
          <a:p>
            <a:pPr marL="0" indent="0">
              <a:buNone/>
            </a:pPr>
            <a:r>
              <a:rPr lang="en-GB" sz="1800" dirty="0"/>
              <a:t>Bowlby, J. (1988) </a:t>
            </a:r>
            <a:r>
              <a:rPr lang="en-GB" sz="1800" i="1" dirty="0"/>
              <a:t>A Secure Base: Parent-Child Attachment and Healthy Human Development.</a:t>
            </a:r>
            <a:r>
              <a:rPr lang="en-GB" sz="1800" dirty="0"/>
              <a:t> New York: Basic Books. </a:t>
            </a:r>
          </a:p>
          <a:p>
            <a:pPr marL="0" indent="0">
              <a:buNone/>
            </a:pPr>
            <a:endParaRPr lang="en-GB" sz="1800" dirty="0"/>
          </a:p>
          <a:p>
            <a:pPr marL="0" indent="0">
              <a:buNone/>
            </a:pPr>
            <a:r>
              <a:rPr lang="en-GB" sz="1800" dirty="0" err="1"/>
              <a:t>Gilibrand</a:t>
            </a:r>
            <a:r>
              <a:rPr lang="en-GB" sz="1800" dirty="0"/>
              <a:t>, R. et al. (2016) </a:t>
            </a:r>
            <a:r>
              <a:rPr lang="en-GB" sz="1800" i="1" dirty="0"/>
              <a:t>Developmental psychology</a:t>
            </a:r>
            <a:r>
              <a:rPr lang="en-GB" sz="1800" dirty="0"/>
              <a:t>. London: Pearson. </a:t>
            </a:r>
          </a:p>
          <a:p>
            <a:pPr marL="0" indent="0">
              <a:buNone/>
            </a:pPr>
            <a:r>
              <a:rPr lang="en-GB" sz="1800" dirty="0"/>
              <a:t> </a:t>
            </a:r>
          </a:p>
          <a:p>
            <a:pPr marL="0" indent="0">
              <a:buNone/>
            </a:pPr>
            <a:r>
              <a:rPr lang="en-GB" sz="1800" dirty="0"/>
              <a:t>Gross, R. (2020) </a:t>
            </a:r>
            <a:r>
              <a:rPr lang="en-GB" sz="1800" i="1" dirty="0"/>
              <a:t>Psychology the science of mind and behaviour</a:t>
            </a:r>
            <a:r>
              <a:rPr lang="en-GB" sz="1800" dirty="0"/>
              <a:t>. London: Hodder Education.</a:t>
            </a:r>
          </a:p>
          <a:p>
            <a:pPr marL="0" indent="0">
              <a:buNone/>
            </a:pPr>
            <a:endParaRPr lang="en-GB" sz="1800" dirty="0"/>
          </a:p>
          <a:p>
            <a:pPr marL="0" indent="0">
              <a:buNone/>
            </a:pPr>
            <a:r>
              <a:rPr lang="en-GB" sz="1800" dirty="0"/>
              <a:t>Urban, J, R. (2020) ‘Attachment Theory and Its Relationship with Anxiety’, </a:t>
            </a:r>
            <a:r>
              <a:rPr lang="en-GB" sz="1800" i="1" dirty="0"/>
              <a:t>The </a:t>
            </a:r>
            <a:r>
              <a:rPr lang="en-GB" sz="1800" i="1" dirty="0" err="1"/>
              <a:t>Kabod</a:t>
            </a:r>
            <a:r>
              <a:rPr lang="en-GB" sz="1800" dirty="0"/>
              <a:t>: Vol. 6: </a:t>
            </a:r>
            <a:r>
              <a:rPr lang="en-GB" sz="1800" dirty="0" err="1"/>
              <a:t>Iss</a:t>
            </a:r>
            <a:r>
              <a:rPr lang="en-GB" sz="1800" dirty="0"/>
              <a:t>. 2, Article 2.</a:t>
            </a:r>
            <a:br>
              <a:rPr lang="en-GB" sz="1800" dirty="0"/>
            </a:br>
            <a:r>
              <a:rPr lang="en-GB" sz="1800" dirty="0"/>
              <a:t>DOI: </a:t>
            </a:r>
            <a:r>
              <a:rPr lang="en-GB" sz="1800" u="sng" dirty="0">
                <a:hlinkClick r:id="rId2"/>
              </a:rPr>
              <a:t>https://doi.org/10.70623/LXUT7297</a:t>
            </a:r>
            <a:r>
              <a:rPr lang="en-GB" sz="1800" u="sng" dirty="0"/>
              <a:t> </a:t>
            </a:r>
            <a:r>
              <a:rPr lang="en-GB" sz="1800" dirty="0"/>
              <a:t>Available at: </a:t>
            </a:r>
            <a:r>
              <a:rPr lang="en-GB" sz="1800" dirty="0">
                <a:hlinkClick r:id="rId3"/>
              </a:rPr>
              <a:t>https://digitalcommons.liberty.edu/kabod/vol6/iss2/2</a:t>
            </a:r>
            <a:r>
              <a:rPr lang="en-GB" sz="1800" dirty="0"/>
              <a:t> (Accessed: 07 October 2025).                                             </a:t>
            </a:r>
            <a:endParaRPr lang="en-US" sz="1800" dirty="0"/>
          </a:p>
        </p:txBody>
      </p:sp>
    </p:spTree>
    <p:extLst>
      <p:ext uri="{BB962C8B-B14F-4D97-AF65-F5344CB8AC3E}">
        <p14:creationId xmlns:p14="http://schemas.microsoft.com/office/powerpoint/2010/main" val="4028498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3250</TotalTime>
  <Words>1228</Words>
  <Application>Microsoft Office PowerPoint</Application>
  <PresentationFormat>Widescreen</PresentationFormat>
  <Paragraphs>69</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Name: Lutfiya Kassamali Student Number: 2422426 Module leader: Neale Haddon Module lecturer: Alice Clayton Assignment: Presentation on Attachment theory</vt:lpstr>
      <vt:lpstr>Introduction</vt:lpstr>
      <vt:lpstr>Introducing attachment theory</vt:lpstr>
      <vt:lpstr>Types of attachment</vt:lpstr>
      <vt:lpstr>Key concepts</vt:lpstr>
      <vt:lpstr>Applying attachment theory to Amira</vt:lpstr>
      <vt:lpstr>Explaining Amira’s language delay</vt:lpstr>
      <vt:lpstr>Interventions</vt:lpstr>
      <vt:lpstr>Evaluation</vt:lpstr>
      <vt:lpstr>Alternative explanation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Lutfia</dc:creator>
  <cp:lastModifiedBy>Lutfiya Kassamali (2422426)</cp:lastModifiedBy>
  <cp:revision>85</cp:revision>
  <dcterms:created xsi:type="dcterms:W3CDTF">2013-07-15T20:26:40Z</dcterms:created>
  <dcterms:modified xsi:type="dcterms:W3CDTF">2025-10-08T12:12:44Z</dcterms:modified>
</cp:coreProperties>
</file>